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322" r:id="rId2"/>
    <p:sldId id="570" r:id="rId3"/>
    <p:sldId id="802" r:id="rId4"/>
    <p:sldId id="803" r:id="rId5"/>
    <p:sldId id="804" r:id="rId6"/>
    <p:sldId id="806" r:id="rId7"/>
    <p:sldId id="807" r:id="rId8"/>
    <p:sldId id="739" r:id="rId9"/>
    <p:sldId id="740" r:id="rId10"/>
    <p:sldId id="741" r:id="rId11"/>
    <p:sldId id="742" r:id="rId12"/>
    <p:sldId id="743" r:id="rId13"/>
    <p:sldId id="744" r:id="rId14"/>
    <p:sldId id="745" r:id="rId15"/>
    <p:sldId id="746" r:id="rId16"/>
    <p:sldId id="750" r:id="rId17"/>
    <p:sldId id="808" r:id="rId18"/>
    <p:sldId id="796" r:id="rId19"/>
    <p:sldId id="797" r:id="rId20"/>
    <p:sldId id="798" r:id="rId21"/>
    <p:sldId id="799" r:id="rId22"/>
    <p:sldId id="801" r:id="rId23"/>
    <p:sldId id="805" r:id="rId24"/>
    <p:sldId id="809" r:id="rId25"/>
    <p:sldId id="810" r:id="rId26"/>
    <p:sldId id="811" r:id="rId27"/>
    <p:sldId id="812" r:id="rId28"/>
    <p:sldId id="813" r:id="rId29"/>
    <p:sldId id="814" r:id="rId30"/>
    <p:sldId id="815" r:id="rId31"/>
    <p:sldId id="816" r:id="rId32"/>
    <p:sldId id="817" r:id="rId33"/>
    <p:sldId id="818" r:id="rId34"/>
    <p:sldId id="819" r:id="rId35"/>
    <p:sldId id="531" r:id="rId36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4" autoAdjust="0"/>
    <p:restoredTop sz="94595" autoAdjust="0"/>
  </p:normalViewPr>
  <p:slideViewPr>
    <p:cSldViewPr>
      <p:cViewPr varScale="1">
        <p:scale>
          <a:sx n="141" d="100"/>
          <a:sy n="141" d="100"/>
        </p:scale>
        <p:origin x="-104" y="-8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C6C0BD79-3B22-0E46-942E-695A709EBC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5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A9A77245-89E4-3844-A3B6-098CD354CE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1731AB16-4BB2-B249-88F2-FF2B9783E9A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80112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ABE80-6BB2-9047-93BC-2C24ADB64B66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B3090-1185-B04C-B483-87124E8D1F3E}" type="slidenum">
              <a:rPr lang="en-US"/>
              <a:pPr/>
              <a:t>10</a:t>
            </a:fld>
            <a:endParaRPr lang="en-US"/>
          </a:p>
        </p:txBody>
      </p:sp>
      <p:sp>
        <p:nvSpPr>
          <p:cNvPr id="1840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0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/>
              <a:pPr/>
              <a:t>11</a:t>
            </a:fld>
            <a:endParaRPr lang="en-US"/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/>
              <a:pPr/>
              <a:t>12</a:t>
            </a:fld>
            <a:endParaRPr lang="en-US"/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46C62-D333-1741-876A-37F38F0BDDD2}" type="slidenum">
              <a:rPr lang="en-US"/>
              <a:pPr/>
              <a:t>13</a:t>
            </a:fld>
            <a:endParaRPr lang="en-US"/>
          </a:p>
        </p:txBody>
      </p:sp>
      <p:sp>
        <p:nvSpPr>
          <p:cNvPr id="1846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6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165C8-283A-2E41-B1FB-2B6606BF47D5}" type="slidenum">
              <a:rPr lang="en-US"/>
              <a:pPr/>
              <a:t>14</a:t>
            </a:fld>
            <a:endParaRPr lang="en-US"/>
          </a:p>
        </p:txBody>
      </p:sp>
      <p:sp>
        <p:nvSpPr>
          <p:cNvPr id="1848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8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97E0E-ACF2-8448-966A-4320D399F8D5}" type="slidenum">
              <a:rPr lang="en-US"/>
              <a:pPr/>
              <a:t>15</a:t>
            </a:fld>
            <a:endParaRPr lang="en-US"/>
          </a:p>
        </p:txBody>
      </p:sp>
      <p:sp>
        <p:nvSpPr>
          <p:cNvPr id="1850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0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9CD3A-606E-2B44-A0E8-0B1A14286CA8}" type="slidenum">
              <a:rPr lang="en-US"/>
              <a:pPr/>
              <a:t>16</a:t>
            </a:fld>
            <a:endParaRPr lang="en-US"/>
          </a:p>
        </p:txBody>
      </p:sp>
      <p:sp>
        <p:nvSpPr>
          <p:cNvPr id="1861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A6A8C-8130-B24E-93A1-1E5B809B1140}" type="slidenum">
              <a:rPr lang="en-US"/>
              <a:pPr/>
              <a:t>17</a:t>
            </a:fld>
            <a:endParaRPr lang="en-US"/>
          </a:p>
        </p:txBody>
      </p:sp>
      <p:sp>
        <p:nvSpPr>
          <p:cNvPr id="6349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6B288-FEE8-4041-AEEF-32B5D53480D1}" type="slidenum">
              <a:rPr lang="en-US"/>
              <a:pPr/>
              <a:t>18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FB883-A72E-EB47-90C9-587C6036DC54}" type="slidenum">
              <a:rPr lang="en-US"/>
              <a:pPr/>
              <a:t>19</a:t>
            </a:fld>
            <a:endParaRPr lang="en-US"/>
          </a:p>
        </p:txBody>
      </p:sp>
      <p:sp>
        <p:nvSpPr>
          <p:cNvPr id="1986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69EC1-ACDA-8B43-A3BF-E8F5DFF0AD5D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B8C9-9293-E947-82B4-9F6903659E21}" type="slidenum">
              <a:rPr lang="en-US"/>
              <a:pPr/>
              <a:t>20</a:t>
            </a:fld>
            <a:endParaRPr lang="en-US"/>
          </a:p>
        </p:txBody>
      </p:sp>
      <p:sp>
        <p:nvSpPr>
          <p:cNvPr id="198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40B4B-6F6A-CF41-831C-D12FC9759D4B}" type="slidenum">
              <a:rPr lang="en-US"/>
              <a:pPr/>
              <a:t>21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4BC7F-FB52-6E47-B840-C9E9A6369A3C}" type="slidenum">
              <a:rPr lang="en-US"/>
              <a:pPr/>
              <a:t>22</a:t>
            </a:fld>
            <a:endParaRPr lang="en-US"/>
          </a:p>
        </p:txBody>
      </p:sp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29527-90B7-304B-9E3A-FEDEAEA037BE}" type="slidenum">
              <a:rPr lang="en-US"/>
              <a:pPr/>
              <a:t>25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AAEF5-D91C-B245-98C6-F516B7B6756E}" type="slidenum">
              <a:rPr lang="en-US"/>
              <a:pPr/>
              <a:t>26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D2A28-6660-0D4C-8780-FEC0DE56C5AC}" type="slidenum">
              <a:rPr lang="en-US"/>
              <a:pPr/>
              <a:t>27</a:t>
            </a:fld>
            <a:endParaRPr lang="en-US"/>
          </a:p>
        </p:txBody>
      </p:sp>
      <p:sp>
        <p:nvSpPr>
          <p:cNvPr id="1921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B7AFA-5F21-5943-93BF-3A90FCE77C70}" type="slidenum">
              <a:rPr lang="en-US"/>
              <a:pPr/>
              <a:t>28</a:t>
            </a:fld>
            <a:endParaRPr lang="en-US"/>
          </a:p>
        </p:txBody>
      </p:sp>
      <p:sp>
        <p:nvSpPr>
          <p:cNvPr id="192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68560-8007-B14D-B3C0-DF4795909529}" type="slidenum">
              <a:rPr lang="en-US"/>
              <a:pPr/>
              <a:t>29</a:t>
            </a:fld>
            <a:endParaRPr lang="en-US"/>
          </a:p>
        </p:txBody>
      </p:sp>
      <p:sp>
        <p:nvSpPr>
          <p:cNvPr id="192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4E97A-8437-EC42-BF7C-EF311610D04B}" type="slidenum">
              <a:rPr lang="en-US"/>
              <a:pPr/>
              <a:t>30</a:t>
            </a:fld>
            <a:endParaRPr lang="en-US"/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56665-863A-A244-82BA-EF16E7F6C394}" type="slidenum">
              <a:rPr lang="en-US"/>
              <a:pPr/>
              <a:t>31</a:t>
            </a:fld>
            <a:endParaRPr lang="en-US"/>
          </a:p>
        </p:txBody>
      </p:sp>
      <p:sp>
        <p:nvSpPr>
          <p:cNvPr id="192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DE970-54EF-5045-9E1B-C73ECCA7290A}" type="slidenum">
              <a:rPr lang="en-US"/>
              <a:pPr/>
              <a:t>3</a:t>
            </a:fld>
            <a:endParaRPr lang="en-US"/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00F16-326F-7E48-82E8-024272EF7911}" type="slidenum">
              <a:rPr lang="en-US"/>
              <a:pPr/>
              <a:t>32</a:t>
            </a:fld>
            <a:endParaRPr lang="en-US"/>
          </a:p>
        </p:txBody>
      </p:sp>
      <p:sp>
        <p:nvSpPr>
          <p:cNvPr id="193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F3FFF-DD0D-2B45-9482-A9B5B8F85F1F}" type="slidenum">
              <a:rPr lang="en-US"/>
              <a:pPr/>
              <a:t>33</a:t>
            </a:fld>
            <a:endParaRPr lang="en-US"/>
          </a:p>
        </p:txBody>
      </p:sp>
      <p:sp>
        <p:nvSpPr>
          <p:cNvPr id="193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089DF-4C05-6E4F-B8E9-6563C820432E}" type="slidenum">
              <a:rPr lang="en-US"/>
              <a:pPr/>
              <a:t>34</a:t>
            </a:fld>
            <a:endParaRPr lang="en-US"/>
          </a:p>
        </p:txBody>
      </p:sp>
      <p:sp>
        <p:nvSpPr>
          <p:cNvPr id="193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FF20A-7D9B-B045-BA51-0FBE8E1C23E3}" type="slidenum">
              <a:rPr lang="en-US"/>
              <a:pPr/>
              <a:t>35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38E78-6495-3D4F-A87D-E9B9AD8E80DB}" type="slidenum">
              <a:rPr lang="en-US"/>
              <a:pPr/>
              <a:t>4</a:t>
            </a:fld>
            <a:endParaRPr lang="en-US"/>
          </a:p>
        </p:txBody>
      </p:sp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FF69-F849-0046-A91D-1E1050443861}" type="slidenum">
              <a:rPr lang="en-US"/>
              <a:pPr/>
              <a:t>5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153E-8E30-FA4B-A68D-AEEBA27A3E98}" type="slidenum">
              <a:rPr lang="en-US"/>
              <a:pPr/>
              <a:t>6</a:t>
            </a:fld>
            <a:endParaRPr lang="en-US"/>
          </a:p>
        </p:txBody>
      </p:sp>
      <p:sp>
        <p:nvSpPr>
          <p:cNvPr id="1829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AE971-92C2-D04B-84A8-FE3C7300E5A1}" type="slidenum">
              <a:rPr lang="en-US"/>
              <a:pPr/>
              <a:t>7</a:t>
            </a:fld>
            <a:endParaRPr lang="en-US"/>
          </a:p>
        </p:txBody>
      </p:sp>
      <p:sp>
        <p:nvSpPr>
          <p:cNvPr id="183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F668A-0428-1F48-A995-0EDD6CE0DBEC}" type="slidenum">
              <a:rPr lang="en-US"/>
              <a:pPr/>
              <a:t>8</a:t>
            </a:fld>
            <a:endParaRPr lang="en-US"/>
          </a:p>
        </p:txBody>
      </p:sp>
      <p:sp>
        <p:nvSpPr>
          <p:cNvPr id="1836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B6411-A0F8-9C4E-9025-0297A6BF579C}" type="slidenum">
              <a:rPr lang="en-US"/>
              <a:pPr/>
              <a:t>9</a:t>
            </a:fld>
            <a:endParaRPr lang="en-US"/>
          </a:p>
        </p:txBody>
      </p:sp>
      <p:sp>
        <p:nvSpPr>
          <p:cNvPr id="1838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8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5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47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4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0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4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0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9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26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2/28/2013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391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..%5C2004%5CF04%5CHandouts%5CL15-BranchPrediction.james.ppt%23-1,7,Slide%207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36576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11 </a:t>
            </a:r>
            <a:r>
              <a:rPr lang="en-US" dirty="0"/>
              <a:t>- Out-of-Order Issue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Register </a:t>
            </a:r>
            <a:r>
              <a:rPr lang="en-US" dirty="0"/>
              <a:t>Renaming, </a:t>
            </a:r>
            <a:br>
              <a:rPr lang="en-US" dirty="0"/>
            </a:br>
            <a:r>
              <a:rPr lang="en-US" dirty="0"/>
              <a:t>&amp; Branch Prediction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016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Exception Handling</a:t>
            </a:r>
            <a:br>
              <a:rPr lang="en-US"/>
            </a:br>
            <a:r>
              <a:rPr lang="en-US" sz="2400" i="1"/>
              <a:t>(In-Order Five-Stage Pipeline)</a:t>
            </a:r>
          </a:p>
        </p:txBody>
      </p:sp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E506-9B7D-304B-A6E8-DDCC6832E88E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9108" name="Text Box 4"/>
          <p:cNvSpPr txBox="1">
            <a:spLocks noChangeArrowheads="1"/>
          </p:cNvSpPr>
          <p:nvPr/>
        </p:nvSpPr>
        <p:spPr bwMode="auto">
          <a:xfrm>
            <a:off x="457200" y="4824413"/>
            <a:ext cx="83820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Hold exception flags in pipeline until commit point (M stage)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Exceptions in earlier pipe stages override later exceptions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Inject external interrupts at commit point (override others)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If exception at commit: update Cause and EPC registers, kill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all stages, inject handler PC into fetch stage</a:t>
            </a:r>
          </a:p>
        </p:txBody>
      </p:sp>
      <p:grpSp>
        <p:nvGrpSpPr>
          <p:cNvPr id="1839196" name="Group 92"/>
          <p:cNvGrpSpPr>
            <a:grpSpLocks/>
          </p:cNvGrpSpPr>
          <p:nvPr/>
        </p:nvGrpSpPr>
        <p:grpSpPr bwMode="auto">
          <a:xfrm>
            <a:off x="254000" y="330200"/>
            <a:ext cx="8991600" cy="4470400"/>
            <a:chOff x="160" y="352"/>
            <a:chExt cx="5664" cy="2816"/>
          </a:xfrm>
        </p:grpSpPr>
        <p:sp>
          <p:nvSpPr>
            <p:cNvPr id="1839110" name="Freeform 6"/>
            <p:cNvSpPr>
              <a:spLocks/>
            </p:cNvSpPr>
            <p:nvPr/>
          </p:nvSpPr>
          <p:spPr bwMode="auto">
            <a:xfrm>
              <a:off x="784" y="1216"/>
              <a:ext cx="912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04"/>
                </a:cxn>
                <a:cxn ang="0">
                  <a:pos x="1056" y="1104"/>
                </a:cxn>
              </a:cxnLst>
              <a:rect l="0" t="0" r="r" b="b"/>
              <a:pathLst>
                <a:path w="1056" h="1104">
                  <a:moveTo>
                    <a:pt x="0" y="0"/>
                  </a:moveTo>
                  <a:lnTo>
                    <a:pt x="0" y="1104"/>
                  </a:lnTo>
                  <a:lnTo>
                    <a:pt x="1056" y="110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1" name="Freeform 7"/>
            <p:cNvSpPr>
              <a:spLocks/>
            </p:cNvSpPr>
            <p:nvPr/>
          </p:nvSpPr>
          <p:spPr bwMode="auto">
            <a:xfrm>
              <a:off x="4096" y="1232"/>
              <a:ext cx="384" cy="8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192" y="624"/>
                </a:cxn>
              </a:cxnLst>
              <a:rect l="0" t="0" r="r" b="b"/>
              <a:pathLst>
                <a:path w="192" h="624">
                  <a:moveTo>
                    <a:pt x="0" y="0"/>
                  </a:moveTo>
                  <a:lnTo>
                    <a:pt x="0" y="432"/>
                  </a:lnTo>
                  <a:lnTo>
                    <a:pt x="192" y="62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2" name="Line 8"/>
            <p:cNvSpPr>
              <a:spLocks noChangeShapeType="1"/>
            </p:cNvSpPr>
            <p:nvPr/>
          </p:nvSpPr>
          <p:spPr bwMode="auto">
            <a:xfrm flipV="1">
              <a:off x="4432" y="2376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3" name="Text Box 9"/>
            <p:cNvSpPr txBox="1">
              <a:spLocks noChangeArrowheads="1"/>
            </p:cNvSpPr>
            <p:nvPr/>
          </p:nvSpPr>
          <p:spPr bwMode="auto">
            <a:xfrm>
              <a:off x="3904" y="2760"/>
              <a:ext cx="1056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Asynchronous Interrupts</a:t>
              </a:r>
            </a:p>
          </p:txBody>
        </p:sp>
        <p:grpSp>
          <p:nvGrpSpPr>
            <p:cNvPr id="1839114" name="Group 10"/>
            <p:cNvGrpSpPr>
              <a:grpSpLocks/>
            </p:cNvGrpSpPr>
            <p:nvPr/>
          </p:nvGrpSpPr>
          <p:grpSpPr bwMode="auto">
            <a:xfrm>
              <a:off x="1696" y="1896"/>
              <a:ext cx="192" cy="528"/>
              <a:chOff x="336" y="1200"/>
              <a:chExt cx="144" cy="720"/>
            </a:xfrm>
          </p:grpSpPr>
          <p:sp>
            <p:nvSpPr>
              <p:cNvPr id="1839115" name="Rectangle 1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D</a:t>
                </a:r>
              </a:p>
            </p:txBody>
          </p:sp>
          <p:sp>
            <p:nvSpPr>
              <p:cNvPr id="1839116" name="Freeform 1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17" name="Group 13"/>
            <p:cNvGrpSpPr>
              <a:grpSpLocks/>
            </p:cNvGrpSpPr>
            <p:nvPr/>
          </p:nvGrpSpPr>
          <p:grpSpPr bwMode="auto">
            <a:xfrm>
              <a:off x="1696" y="2472"/>
              <a:ext cx="192" cy="528"/>
              <a:chOff x="336" y="1200"/>
              <a:chExt cx="144" cy="720"/>
            </a:xfrm>
          </p:grpSpPr>
          <p:sp>
            <p:nvSpPr>
              <p:cNvPr id="1839118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D</a:t>
                </a:r>
              </a:p>
            </p:txBody>
          </p:sp>
          <p:sp>
            <p:nvSpPr>
              <p:cNvPr id="1839119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39120" name="Freeform 16"/>
            <p:cNvSpPr>
              <a:spLocks/>
            </p:cNvSpPr>
            <p:nvPr/>
          </p:nvSpPr>
          <p:spPr bwMode="auto">
            <a:xfrm>
              <a:off x="544" y="1224"/>
              <a:ext cx="1152" cy="1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2"/>
                </a:cxn>
                <a:cxn ang="0">
                  <a:pos x="1200" y="1632"/>
                </a:cxn>
              </a:cxnLst>
              <a:rect l="0" t="0" r="r" b="b"/>
              <a:pathLst>
                <a:path w="1200" h="1632">
                  <a:moveTo>
                    <a:pt x="0" y="0"/>
                  </a:moveTo>
                  <a:lnTo>
                    <a:pt x="0" y="1632"/>
                  </a:lnTo>
                  <a:lnTo>
                    <a:pt x="1200" y="163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39121" name="Group 17"/>
            <p:cNvGrpSpPr>
              <a:grpSpLocks/>
            </p:cNvGrpSpPr>
            <p:nvPr/>
          </p:nvGrpSpPr>
          <p:grpSpPr bwMode="auto">
            <a:xfrm>
              <a:off x="312" y="832"/>
              <a:ext cx="5232" cy="768"/>
              <a:chOff x="240" y="672"/>
              <a:chExt cx="5232" cy="768"/>
            </a:xfrm>
          </p:grpSpPr>
          <p:sp>
            <p:nvSpPr>
              <p:cNvPr id="1839122" name="Line 18"/>
              <p:cNvSpPr>
                <a:spLocks noChangeShapeType="1"/>
              </p:cNvSpPr>
              <p:nvPr/>
            </p:nvSpPr>
            <p:spPr bwMode="auto">
              <a:xfrm>
                <a:off x="3264" y="1056"/>
                <a:ext cx="22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23" name="Line 19"/>
              <p:cNvSpPr>
                <a:spLocks noChangeShapeType="1"/>
              </p:cNvSpPr>
              <p:nvPr/>
            </p:nvSpPr>
            <p:spPr bwMode="auto">
              <a:xfrm>
                <a:off x="336" y="1056"/>
                <a:ext cx="2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39124" name="Group 20"/>
              <p:cNvGrpSpPr>
                <a:grpSpLocks/>
              </p:cNvGrpSpPr>
              <p:nvPr/>
            </p:nvGrpSpPr>
            <p:grpSpPr bwMode="auto">
              <a:xfrm>
                <a:off x="240" y="672"/>
                <a:ext cx="192" cy="768"/>
                <a:chOff x="336" y="1200"/>
                <a:chExt cx="144" cy="720"/>
              </a:xfrm>
            </p:grpSpPr>
            <p:sp>
              <p:nvSpPr>
                <p:cNvPr id="1839125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839126" name="Freeform 22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27" name="Rectangle 23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Inst. Mem</a:t>
                </a:r>
              </a:p>
            </p:txBody>
          </p:sp>
          <p:grpSp>
            <p:nvGrpSpPr>
              <p:cNvPr id="1839128" name="Group 24"/>
              <p:cNvGrpSpPr>
                <a:grpSpLocks/>
              </p:cNvGrpSpPr>
              <p:nvPr/>
            </p:nvGrpSpPr>
            <p:grpSpPr bwMode="auto">
              <a:xfrm>
                <a:off x="1632" y="672"/>
                <a:ext cx="192" cy="768"/>
                <a:chOff x="336" y="1200"/>
                <a:chExt cx="144" cy="720"/>
              </a:xfrm>
            </p:grpSpPr>
            <p:sp>
              <p:nvSpPr>
                <p:cNvPr id="1839129" name="Rectangle 25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D</a:t>
                  </a:r>
                </a:p>
              </p:txBody>
            </p:sp>
            <p:sp>
              <p:nvSpPr>
                <p:cNvPr id="1839130" name="Freeform 26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1" name="Rectangle 27"/>
              <p:cNvSpPr>
                <a:spLocks noChangeArrowheads="1"/>
              </p:cNvSpPr>
              <p:nvPr/>
            </p:nvSpPr>
            <p:spPr bwMode="auto">
              <a:xfrm>
                <a:off x="1920" y="720"/>
                <a:ext cx="672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Decode</a:t>
                </a:r>
              </a:p>
            </p:txBody>
          </p:sp>
          <p:grpSp>
            <p:nvGrpSpPr>
              <p:cNvPr id="1839132" name="Group 28"/>
              <p:cNvGrpSpPr>
                <a:grpSpLocks/>
              </p:cNvGrpSpPr>
              <p:nvPr/>
            </p:nvGrpSpPr>
            <p:grpSpPr bwMode="auto">
              <a:xfrm>
                <a:off x="2736" y="672"/>
                <a:ext cx="192" cy="768"/>
                <a:chOff x="336" y="1200"/>
                <a:chExt cx="144" cy="720"/>
              </a:xfrm>
            </p:grpSpPr>
            <p:sp>
              <p:nvSpPr>
                <p:cNvPr id="1839133" name="Rectangle 29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E</a:t>
                  </a:r>
                </a:p>
              </p:txBody>
            </p:sp>
            <p:sp>
              <p:nvSpPr>
                <p:cNvPr id="1839134" name="Freeform 30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5" name="Freeform 31"/>
              <p:cNvSpPr>
                <a:spLocks/>
              </p:cNvSpPr>
              <p:nvPr/>
            </p:nvSpPr>
            <p:spPr bwMode="auto">
              <a:xfrm>
                <a:off x="3024" y="720"/>
                <a:ext cx="240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8"/>
                  </a:cxn>
                  <a:cxn ang="0">
                    <a:pos x="48" y="336"/>
                  </a:cxn>
                  <a:cxn ang="0">
                    <a:pos x="0" y="384"/>
                  </a:cxn>
                  <a:cxn ang="0">
                    <a:pos x="0" y="672"/>
                  </a:cxn>
                  <a:cxn ang="0">
                    <a:pos x="240" y="480"/>
                  </a:cxn>
                  <a:cxn ang="0">
                    <a:pos x="240" y="144"/>
                  </a:cxn>
                  <a:cxn ang="0">
                    <a:pos x="0" y="0"/>
                  </a:cxn>
                </a:cxnLst>
                <a:rect l="0" t="0" r="r" b="b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39136" name="Group 32"/>
              <p:cNvGrpSpPr>
                <a:grpSpLocks/>
              </p:cNvGrpSpPr>
              <p:nvPr/>
            </p:nvGrpSpPr>
            <p:grpSpPr bwMode="auto">
              <a:xfrm>
                <a:off x="3600" y="672"/>
                <a:ext cx="192" cy="768"/>
                <a:chOff x="336" y="1200"/>
                <a:chExt cx="144" cy="720"/>
              </a:xfrm>
            </p:grpSpPr>
            <p:sp>
              <p:nvSpPr>
                <p:cNvPr id="1839137" name="Rectangle 33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M</a:t>
                  </a:r>
                </a:p>
              </p:txBody>
            </p:sp>
            <p:sp>
              <p:nvSpPr>
                <p:cNvPr id="1839138" name="Freeform 34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9" name="Rectangle 35"/>
              <p:cNvSpPr>
                <a:spLocks noChangeArrowheads="1"/>
              </p:cNvSpPr>
              <p:nvPr/>
            </p:nvSpPr>
            <p:spPr bwMode="auto">
              <a:xfrm>
                <a:off x="4464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Data Mem</a:t>
                </a:r>
              </a:p>
            </p:txBody>
          </p:sp>
          <p:grpSp>
            <p:nvGrpSpPr>
              <p:cNvPr id="1839140" name="Group 36"/>
              <p:cNvGrpSpPr>
                <a:grpSpLocks/>
              </p:cNvGrpSpPr>
              <p:nvPr/>
            </p:nvGrpSpPr>
            <p:grpSpPr bwMode="auto">
              <a:xfrm>
                <a:off x="5136" y="672"/>
                <a:ext cx="192" cy="768"/>
                <a:chOff x="336" y="1200"/>
                <a:chExt cx="144" cy="720"/>
              </a:xfrm>
            </p:grpSpPr>
            <p:sp>
              <p:nvSpPr>
                <p:cNvPr id="1839141" name="Rectangle 37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W</a:t>
                  </a:r>
                </a:p>
              </p:txBody>
            </p:sp>
            <p:sp>
              <p:nvSpPr>
                <p:cNvPr id="1839142" name="Freeform 38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43" name="Line 39"/>
              <p:cNvSpPr>
                <a:spLocks noChangeShapeType="1"/>
              </p:cNvSpPr>
              <p:nvPr/>
            </p:nvSpPr>
            <p:spPr bwMode="auto">
              <a:xfrm>
                <a:off x="2928" y="86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4" name="Line 40"/>
              <p:cNvSpPr>
                <a:spLocks noChangeShapeType="1"/>
              </p:cNvSpPr>
              <p:nvPr/>
            </p:nvSpPr>
            <p:spPr bwMode="auto">
              <a:xfrm>
                <a:off x="2928" y="124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5" name="Text Box 41"/>
              <p:cNvSpPr txBox="1">
                <a:spLocks noChangeArrowheads="1"/>
              </p:cNvSpPr>
              <p:nvPr/>
            </p:nvSpPr>
            <p:spPr bwMode="auto">
              <a:xfrm>
                <a:off x="3057" y="960"/>
                <a:ext cx="22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Verdana" charset="0"/>
                  </a:rPr>
                  <a:t>+</a:t>
                </a:r>
              </a:p>
            </p:txBody>
          </p:sp>
          <p:sp>
            <p:nvSpPr>
              <p:cNvPr id="1839146" name="Oval 4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7" name="Oval 43"/>
              <p:cNvSpPr>
                <a:spLocks noChangeArrowheads="1"/>
              </p:cNvSpPr>
              <p:nvPr/>
            </p:nvSpPr>
            <p:spPr bwMode="auto">
              <a:xfrm>
                <a:off x="528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48" name="Group 44"/>
            <p:cNvGrpSpPr>
              <a:grpSpLocks/>
            </p:cNvGrpSpPr>
            <p:nvPr/>
          </p:nvGrpSpPr>
          <p:grpSpPr bwMode="auto">
            <a:xfrm>
              <a:off x="2800" y="1896"/>
              <a:ext cx="192" cy="528"/>
              <a:chOff x="336" y="1200"/>
              <a:chExt cx="144" cy="720"/>
            </a:xfrm>
          </p:grpSpPr>
          <p:sp>
            <p:nvSpPr>
              <p:cNvPr id="1839149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</a:t>
                </a:r>
              </a:p>
            </p:txBody>
          </p:sp>
          <p:sp>
            <p:nvSpPr>
              <p:cNvPr id="1839150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1" name="Group 47"/>
            <p:cNvGrpSpPr>
              <a:grpSpLocks/>
            </p:cNvGrpSpPr>
            <p:nvPr/>
          </p:nvGrpSpPr>
          <p:grpSpPr bwMode="auto">
            <a:xfrm>
              <a:off x="2800" y="2472"/>
              <a:ext cx="192" cy="528"/>
              <a:chOff x="336" y="1200"/>
              <a:chExt cx="144" cy="720"/>
            </a:xfrm>
          </p:grpSpPr>
          <p:sp>
            <p:nvSpPr>
              <p:cNvPr id="1839152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</a:t>
                </a:r>
              </a:p>
            </p:txBody>
          </p:sp>
          <p:sp>
            <p:nvSpPr>
              <p:cNvPr id="1839153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4" name="Group 50"/>
            <p:cNvGrpSpPr>
              <a:grpSpLocks/>
            </p:cNvGrpSpPr>
            <p:nvPr/>
          </p:nvGrpSpPr>
          <p:grpSpPr bwMode="auto">
            <a:xfrm>
              <a:off x="3664" y="1896"/>
              <a:ext cx="192" cy="528"/>
              <a:chOff x="336" y="1200"/>
              <a:chExt cx="144" cy="720"/>
            </a:xfrm>
          </p:grpSpPr>
          <p:sp>
            <p:nvSpPr>
              <p:cNvPr id="1839155" name="Rectangle 5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M</a:t>
                </a:r>
              </a:p>
            </p:txBody>
          </p:sp>
          <p:sp>
            <p:nvSpPr>
              <p:cNvPr id="1839156" name="Freeform 5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7" name="Group 53"/>
            <p:cNvGrpSpPr>
              <a:grpSpLocks/>
            </p:cNvGrpSpPr>
            <p:nvPr/>
          </p:nvGrpSpPr>
          <p:grpSpPr bwMode="auto">
            <a:xfrm>
              <a:off x="3664" y="2472"/>
              <a:ext cx="192" cy="528"/>
              <a:chOff x="336" y="1200"/>
              <a:chExt cx="144" cy="720"/>
            </a:xfrm>
          </p:grpSpPr>
          <p:sp>
            <p:nvSpPr>
              <p:cNvPr id="1839158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M</a:t>
                </a:r>
              </a:p>
            </p:txBody>
          </p:sp>
          <p:sp>
            <p:nvSpPr>
              <p:cNvPr id="1839159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60" name="Group 56"/>
            <p:cNvGrpSpPr>
              <a:grpSpLocks/>
            </p:cNvGrpSpPr>
            <p:nvPr/>
          </p:nvGrpSpPr>
          <p:grpSpPr bwMode="auto">
            <a:xfrm>
              <a:off x="5152" y="1896"/>
              <a:ext cx="192" cy="528"/>
              <a:chOff x="336" y="1200"/>
              <a:chExt cx="144" cy="720"/>
            </a:xfrm>
          </p:grpSpPr>
          <p:sp>
            <p:nvSpPr>
              <p:cNvPr id="1839161" name="Rectangle 5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charset="0"/>
                </a:endParaRPr>
              </a:p>
            </p:txBody>
          </p:sp>
          <p:sp>
            <p:nvSpPr>
              <p:cNvPr id="1839162" name="Freeform 5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63" name="Group 59"/>
            <p:cNvGrpSpPr>
              <a:grpSpLocks/>
            </p:cNvGrpSpPr>
            <p:nvPr/>
          </p:nvGrpSpPr>
          <p:grpSpPr bwMode="auto">
            <a:xfrm>
              <a:off x="5152" y="2472"/>
              <a:ext cx="192" cy="528"/>
              <a:chOff x="336" y="1200"/>
              <a:chExt cx="144" cy="720"/>
            </a:xfrm>
          </p:grpSpPr>
          <p:sp>
            <p:nvSpPr>
              <p:cNvPr id="1839164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charset="0"/>
                </a:endParaRPr>
              </a:p>
            </p:txBody>
          </p:sp>
          <p:sp>
            <p:nvSpPr>
              <p:cNvPr id="1839165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39166" name="Line 62"/>
            <p:cNvSpPr>
              <a:spLocks noChangeShapeType="1"/>
            </p:cNvSpPr>
            <p:nvPr/>
          </p:nvSpPr>
          <p:spPr bwMode="auto">
            <a:xfrm>
              <a:off x="1888" y="271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7" name="Line 63"/>
            <p:cNvSpPr>
              <a:spLocks noChangeShapeType="1"/>
            </p:cNvSpPr>
            <p:nvPr/>
          </p:nvSpPr>
          <p:spPr bwMode="auto">
            <a:xfrm>
              <a:off x="2992" y="271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8" name="Line 64"/>
            <p:cNvSpPr>
              <a:spLocks noChangeShapeType="1"/>
            </p:cNvSpPr>
            <p:nvPr/>
          </p:nvSpPr>
          <p:spPr bwMode="auto">
            <a:xfrm>
              <a:off x="3856" y="2712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9" name="Line 65"/>
            <p:cNvSpPr>
              <a:spLocks noChangeShapeType="1"/>
            </p:cNvSpPr>
            <p:nvPr/>
          </p:nvSpPr>
          <p:spPr bwMode="auto">
            <a:xfrm>
              <a:off x="1888" y="2184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0" name="Line 66"/>
            <p:cNvSpPr>
              <a:spLocks noChangeShapeType="1"/>
            </p:cNvSpPr>
            <p:nvPr/>
          </p:nvSpPr>
          <p:spPr bwMode="auto">
            <a:xfrm>
              <a:off x="2992" y="21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1" name="Line 67"/>
            <p:cNvSpPr>
              <a:spLocks noChangeShapeType="1"/>
            </p:cNvSpPr>
            <p:nvPr/>
          </p:nvSpPr>
          <p:spPr bwMode="auto">
            <a:xfrm>
              <a:off x="3856" y="2184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2" name="Oval 68"/>
            <p:cNvSpPr>
              <a:spLocks noChangeArrowheads="1"/>
            </p:cNvSpPr>
            <p:nvPr/>
          </p:nvSpPr>
          <p:spPr bwMode="auto">
            <a:xfrm>
              <a:off x="2128" y="1992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3" name="Oval 69"/>
            <p:cNvSpPr>
              <a:spLocks noChangeArrowheads="1"/>
            </p:cNvSpPr>
            <p:nvPr/>
          </p:nvSpPr>
          <p:spPr bwMode="auto">
            <a:xfrm>
              <a:off x="3088" y="1992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4" name="Oval 70"/>
            <p:cNvSpPr>
              <a:spLocks noChangeArrowheads="1"/>
            </p:cNvSpPr>
            <p:nvPr/>
          </p:nvSpPr>
          <p:spPr bwMode="auto">
            <a:xfrm>
              <a:off x="4432" y="2040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5" name="Text Box 71"/>
            <p:cNvSpPr txBox="1">
              <a:spLocks noChangeArrowheads="1"/>
            </p:cNvSpPr>
            <p:nvPr/>
          </p:nvSpPr>
          <p:spPr bwMode="auto">
            <a:xfrm>
              <a:off x="5325" y="2040"/>
              <a:ext cx="49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charset="0"/>
                </a:rPr>
                <a:t>Cause</a:t>
              </a:r>
            </a:p>
          </p:txBody>
        </p:sp>
        <p:sp>
          <p:nvSpPr>
            <p:cNvPr id="1839176" name="Text Box 72"/>
            <p:cNvSpPr txBox="1">
              <a:spLocks noChangeArrowheads="1"/>
            </p:cNvSpPr>
            <p:nvPr/>
          </p:nvSpPr>
          <p:spPr bwMode="auto">
            <a:xfrm>
              <a:off x="5366" y="2584"/>
              <a:ext cx="333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charset="0"/>
                </a:rPr>
                <a:t>EPC</a:t>
              </a:r>
            </a:p>
          </p:txBody>
        </p:sp>
        <p:sp>
          <p:nvSpPr>
            <p:cNvPr id="1839177" name="Freeform 73"/>
            <p:cNvSpPr>
              <a:spLocks/>
            </p:cNvSpPr>
            <p:nvPr/>
          </p:nvSpPr>
          <p:spPr bwMode="auto">
            <a:xfrm>
              <a:off x="160" y="1368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78" name="Line 74"/>
            <p:cNvSpPr>
              <a:spLocks noChangeShapeType="1"/>
            </p:cNvSpPr>
            <p:nvPr/>
          </p:nvSpPr>
          <p:spPr bwMode="auto">
            <a:xfrm flipH="1" flipV="1">
              <a:off x="2704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79" name="Text Box 75"/>
            <p:cNvSpPr txBox="1">
              <a:spLocks noChangeArrowheads="1"/>
            </p:cNvSpPr>
            <p:nvPr/>
          </p:nvSpPr>
          <p:spPr bwMode="auto">
            <a:xfrm>
              <a:off x="2176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D Stage</a:t>
              </a:r>
            </a:p>
          </p:txBody>
        </p:sp>
        <p:sp>
          <p:nvSpPr>
            <p:cNvPr id="1839180" name="Line 76"/>
            <p:cNvSpPr>
              <a:spLocks noChangeShapeType="1"/>
            </p:cNvSpPr>
            <p:nvPr/>
          </p:nvSpPr>
          <p:spPr bwMode="auto">
            <a:xfrm flipH="1" flipV="1">
              <a:off x="1600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81" name="Text Box 77"/>
            <p:cNvSpPr txBox="1">
              <a:spLocks noChangeArrowheads="1"/>
            </p:cNvSpPr>
            <p:nvPr/>
          </p:nvSpPr>
          <p:spPr bwMode="auto">
            <a:xfrm>
              <a:off x="1072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F Stage</a:t>
              </a:r>
            </a:p>
          </p:txBody>
        </p:sp>
        <p:sp>
          <p:nvSpPr>
            <p:cNvPr id="1839182" name="Line 78"/>
            <p:cNvSpPr>
              <a:spLocks noChangeShapeType="1"/>
            </p:cNvSpPr>
            <p:nvPr/>
          </p:nvSpPr>
          <p:spPr bwMode="auto">
            <a:xfrm flipH="1" flipV="1">
              <a:off x="3520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83" name="Text Box 79"/>
            <p:cNvSpPr txBox="1">
              <a:spLocks noChangeArrowheads="1"/>
            </p:cNvSpPr>
            <p:nvPr/>
          </p:nvSpPr>
          <p:spPr bwMode="auto">
            <a:xfrm>
              <a:off x="2992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E Stage</a:t>
              </a:r>
            </a:p>
          </p:txBody>
        </p:sp>
        <p:grpSp>
          <p:nvGrpSpPr>
            <p:cNvPr id="1839184" name="Group 80"/>
            <p:cNvGrpSpPr>
              <a:grpSpLocks/>
            </p:cNvGrpSpPr>
            <p:nvPr/>
          </p:nvGrpSpPr>
          <p:grpSpPr bwMode="auto">
            <a:xfrm>
              <a:off x="160" y="1496"/>
              <a:ext cx="5438" cy="631"/>
              <a:chOff x="48" y="1344"/>
              <a:chExt cx="5438" cy="764"/>
            </a:xfrm>
          </p:grpSpPr>
          <p:sp>
            <p:nvSpPr>
              <p:cNvPr id="1839185" name="Freeform 81"/>
              <p:cNvSpPr>
                <a:spLocks/>
              </p:cNvSpPr>
              <p:nvPr/>
            </p:nvSpPr>
            <p:spPr bwMode="auto">
              <a:xfrm>
                <a:off x="2016" y="1344"/>
                <a:ext cx="192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0"/>
                  </a:cxn>
                  <a:cxn ang="0">
                    <a:pos x="144" y="336"/>
                  </a:cxn>
                </a:cxnLst>
                <a:rect l="0" t="0" r="r" b="b"/>
                <a:pathLst>
                  <a:path w="144" h="336">
                    <a:moveTo>
                      <a:pt x="0" y="0"/>
                    </a:moveTo>
                    <a:lnTo>
                      <a:pt x="0" y="240"/>
                    </a:lnTo>
                    <a:lnTo>
                      <a:pt x="144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86" name="Text Box 82"/>
              <p:cNvSpPr txBox="1">
                <a:spLocks noChangeArrowheads="1"/>
              </p:cNvSpPr>
              <p:nvPr/>
            </p:nvSpPr>
            <p:spPr bwMode="auto">
              <a:xfrm>
                <a:off x="1968" y="1354"/>
                <a:ext cx="624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Illegal Opcode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87" name="Freeform 83"/>
              <p:cNvSpPr>
                <a:spLocks/>
              </p:cNvSpPr>
              <p:nvPr/>
            </p:nvSpPr>
            <p:spPr bwMode="auto">
              <a:xfrm>
                <a:off x="3072" y="1344"/>
                <a:ext cx="96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48" y="576"/>
                  </a:cxn>
                </a:cxnLst>
                <a:rect l="0" t="0" r="r" b="b"/>
                <a:pathLst>
                  <a:path w="48" h="576">
                    <a:moveTo>
                      <a:pt x="0" y="0"/>
                    </a:moveTo>
                    <a:lnTo>
                      <a:pt x="0" y="336"/>
                    </a:lnTo>
                    <a:lnTo>
                      <a:pt x="48" y="57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88" name="Text Box 84"/>
              <p:cNvSpPr txBox="1">
                <a:spLocks noChangeArrowheads="1"/>
              </p:cNvSpPr>
              <p:nvPr/>
            </p:nvSpPr>
            <p:spPr bwMode="auto">
              <a:xfrm>
                <a:off x="3014" y="1465"/>
                <a:ext cx="686" cy="2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Overflow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89" name="Text Box 85"/>
              <p:cNvSpPr txBox="1">
                <a:spLocks noChangeArrowheads="1"/>
              </p:cNvSpPr>
              <p:nvPr/>
            </p:nvSpPr>
            <p:spPr bwMode="auto">
              <a:xfrm>
                <a:off x="3888" y="1354"/>
                <a:ext cx="1015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Data Addr Except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90" name="Text Box 86"/>
              <p:cNvSpPr txBox="1">
                <a:spLocks noChangeArrowheads="1"/>
              </p:cNvSpPr>
              <p:nvPr/>
            </p:nvSpPr>
            <p:spPr bwMode="auto">
              <a:xfrm>
                <a:off x="624" y="1713"/>
                <a:ext cx="1015" cy="39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rgbClr val="FF0000"/>
                    </a:solidFill>
                    <a:latin typeface="Verdana" charset="0"/>
                  </a:rPr>
                  <a:t>PC Address Exceptions</a:t>
                </a:r>
                <a:endParaRPr lang="en-US" sz="1400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91" name="Line 87"/>
              <p:cNvSpPr>
                <a:spLocks noChangeShapeType="1"/>
              </p:cNvSpPr>
              <p:nvPr/>
            </p:nvSpPr>
            <p:spPr bwMode="auto">
              <a:xfrm flipV="1">
                <a:off x="4704" y="1344"/>
                <a:ext cx="240" cy="7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92" name="Text Box 88"/>
              <p:cNvSpPr txBox="1">
                <a:spLocks noChangeArrowheads="1"/>
              </p:cNvSpPr>
              <p:nvPr/>
            </p:nvSpPr>
            <p:spPr bwMode="auto">
              <a:xfrm>
                <a:off x="4656" y="1440"/>
                <a:ext cx="830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Kill Writeback</a:t>
                </a:r>
              </a:p>
            </p:txBody>
          </p:sp>
          <p:sp>
            <p:nvSpPr>
              <p:cNvPr id="1839193" name="Text Box 89"/>
              <p:cNvSpPr txBox="1">
                <a:spLocks noChangeArrowheads="1"/>
              </p:cNvSpPr>
              <p:nvPr/>
            </p:nvSpPr>
            <p:spPr bwMode="auto">
              <a:xfrm>
                <a:off x="48" y="1537"/>
                <a:ext cx="604" cy="5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rgbClr val="FF0000"/>
                    </a:solidFill>
                    <a:latin typeface="Verdana" charset="0"/>
                  </a:rPr>
                  <a:t>Select Handler PC</a:t>
                </a:r>
              </a:p>
            </p:txBody>
          </p:sp>
        </p:grpSp>
        <p:sp>
          <p:nvSpPr>
            <p:cNvPr id="1839194" name="Line 90"/>
            <p:cNvSpPr>
              <a:spLocks noChangeShapeType="1"/>
            </p:cNvSpPr>
            <p:nvPr/>
          </p:nvSpPr>
          <p:spPr bwMode="auto">
            <a:xfrm>
              <a:off x="5016" y="576"/>
              <a:ext cx="0" cy="259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95" name="Text Box 91"/>
            <p:cNvSpPr txBox="1">
              <a:spLocks noChangeArrowheads="1"/>
            </p:cNvSpPr>
            <p:nvPr/>
          </p:nvSpPr>
          <p:spPr bwMode="auto">
            <a:xfrm>
              <a:off x="4360" y="352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chemeClr val="hlink"/>
                  </a:solidFill>
                  <a:latin typeface="Verdana" charset="0"/>
                </a:rPr>
                <a:t>Commit Point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50800"/>
            <a:ext cx="7759700" cy="889000"/>
          </a:xfrm>
        </p:spPr>
        <p:txBody>
          <a:bodyPr/>
          <a:lstStyle/>
          <a:p>
            <a:r>
              <a:rPr lang="en-US"/>
              <a:t>Phases of Instruction Execution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841154" name="Group 2"/>
          <p:cNvGrpSpPr>
            <a:grpSpLocks/>
          </p:cNvGrpSpPr>
          <p:nvPr/>
        </p:nvGrpSpPr>
        <p:grpSpPr bwMode="auto">
          <a:xfrm>
            <a:off x="1066800" y="966788"/>
            <a:ext cx="7239000" cy="1014412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rgbClr val="FFCC66"/>
                </a:solidFill>
                <a:latin typeface="Verdana" charset="0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16" y="1034"/>
              <a:ext cx="2968" cy="5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 dirty="0">
                  <a:solidFill>
                    <a:srgbClr val="35FF35"/>
                  </a:solidFill>
                  <a:latin typeface="Verdana" charset="0"/>
                </a:rPr>
                <a:t>Fetch</a:t>
              </a:r>
              <a:r>
                <a:rPr lang="en-US" sz="2000" i="1" dirty="0">
                  <a:latin typeface="Verdana" charset="0"/>
                </a:rPr>
                <a:t>: Instruction bits retrieved from cache.</a:t>
              </a:r>
            </a:p>
          </p:txBody>
        </p:sp>
      </p:grp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4876800"/>
            <a:ext cx="7239000" cy="11239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429001"/>
            <a:ext cx="7239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209800"/>
            <a:ext cx="7239000" cy="974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762000" y="1295401"/>
            <a:ext cx="1295400" cy="381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609600" y="1828800"/>
            <a:ext cx="1752600" cy="4175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609600" y="3048000"/>
            <a:ext cx="17526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Issue Buffer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381000" y="3810000"/>
            <a:ext cx="2133600" cy="5556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Functional Units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609600" y="5791200"/>
            <a:ext cx="17526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Architectural</a:t>
            </a:r>
          </a:p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342231" y="1248569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447800" y="167640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5828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447800" y="358140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90800" y="3413125"/>
            <a:ext cx="571500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Execute</a:t>
            </a:r>
            <a:r>
              <a:rPr lang="en-US" sz="2000" i="1" dirty="0">
                <a:latin typeface="Verdana" charset="0"/>
              </a:rPr>
              <a:t>: Instructions and operands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 smtClean="0">
                <a:solidFill>
                  <a:srgbClr val="35FF35"/>
                </a:solidFill>
                <a:latin typeface="Verdana" charset="0"/>
              </a:rPr>
              <a:t>issued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to execution </a:t>
            </a:r>
            <a:r>
              <a:rPr lang="en-US" sz="2000" i="1" dirty="0" smtClean="0">
                <a:latin typeface="Verdana" charset="0"/>
              </a:rPr>
              <a:t>units. </a:t>
            </a:r>
            <a:endParaRPr lang="en-US" sz="20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When execution </a:t>
            </a:r>
            <a:r>
              <a:rPr lang="en-US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charset="0"/>
              </a:rPr>
              <a:t>completes</a:t>
            </a:r>
            <a:r>
              <a:rPr lang="en-US" sz="2000" i="1" dirty="0">
                <a:latin typeface="Verdana" charset="0"/>
              </a:rPr>
              <a:t>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565400" y="2371725"/>
            <a:ext cx="575310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Decode</a:t>
            </a:r>
            <a:r>
              <a:rPr lang="en-US" sz="2000" i="1" dirty="0">
                <a:latin typeface="Verdana" charset="0"/>
              </a:rPr>
              <a:t>: Instructions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 smtClean="0">
                <a:solidFill>
                  <a:srgbClr val="35FF35"/>
                </a:solidFill>
                <a:latin typeface="Verdana" charset="0"/>
              </a:rPr>
              <a:t>dispatched</a:t>
            </a:r>
            <a:r>
              <a:rPr lang="en-US" sz="2000" i="1" dirty="0" smtClean="0">
                <a:latin typeface="Verdana" charset="0"/>
              </a:rPr>
              <a:t> to appropriate issue-stage </a:t>
            </a:r>
            <a:r>
              <a:rPr lang="en-US" sz="2000" i="1" dirty="0">
                <a:latin typeface="Verdana" charset="0"/>
              </a:rPr>
              <a:t>buffer</a:t>
            </a: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609600" y="4572000"/>
            <a:ext cx="1752600" cy="452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Result Buffer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447800" y="4343400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90800" y="5105400"/>
            <a:ext cx="5637213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Commit</a:t>
            </a:r>
            <a:r>
              <a:rPr lang="en-US" sz="2000" i="1" dirty="0">
                <a:latin typeface="Verdana" charset="0"/>
              </a:rPr>
              <a:t>: Instruction irrevocably updates architectural state (aka “</a:t>
            </a: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graduation</a:t>
            </a:r>
            <a:r>
              <a:rPr lang="en-US" sz="2000" i="1" dirty="0" smtClean="0">
                <a:latin typeface="Verdana" charset="0"/>
              </a:rPr>
              <a:t>”)</a:t>
            </a:r>
            <a:r>
              <a:rPr lang="en-US" sz="2000" i="1" dirty="0">
                <a:latin typeface="Verdana" charset="0"/>
              </a:rPr>
              <a:t>.</a:t>
            </a: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914400" y="8382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533400" y="5153026"/>
            <a:ext cx="1905000" cy="457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Commit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447800" y="5024438"/>
            <a:ext cx="0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447800" y="5610225"/>
            <a:ext cx="0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381000" y="2438400"/>
            <a:ext cx="2133600" cy="4032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Decode/Rename</a:t>
            </a:r>
            <a:endParaRPr lang="en-US" sz="2000" dirty="0">
              <a:latin typeface="Verdana" charset="0"/>
            </a:endParaRP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1447800" y="22272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1447800" y="28368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28600"/>
            <a:ext cx="8674100" cy="990600"/>
          </a:xfrm>
        </p:spPr>
        <p:txBody>
          <a:bodyPr/>
          <a:lstStyle/>
          <a:p>
            <a:r>
              <a:rPr lang="en-US" sz="2800"/>
              <a:t>In-Order Commit for Precise Exceptions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CC81-1898-8E48-AB3E-5698B7DF1E20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73100" y="3914775"/>
            <a:ext cx="8305800" cy="2422525"/>
            <a:chOff x="673100" y="3914775"/>
            <a:chExt cx="8305800" cy="2422525"/>
          </a:xfrm>
        </p:grpSpPr>
        <p:sp>
          <p:nvSpPr>
            <p:cNvPr id="1843203" name="Text Box 3"/>
            <p:cNvSpPr txBox="1">
              <a:spLocks noChangeArrowheads="1"/>
            </p:cNvSpPr>
            <p:nvPr/>
          </p:nvSpPr>
          <p:spPr bwMode="auto">
            <a:xfrm>
              <a:off x="673100" y="3914775"/>
              <a:ext cx="8305800" cy="16160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Instructions fetched and decoded into instruction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reorder buffer in-order</a:t>
              </a:r>
            </a:p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Execution is out-of-order (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  <a:sym typeface="Symbol" charset="2"/>
                </a:rPr>
                <a:t>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out-of-order completion)</a:t>
              </a:r>
            </a:p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Commit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(write-back to architectural state, i.e.,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regfile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&amp;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memory, is in-order</a:t>
              </a:r>
            </a:p>
          </p:txBody>
        </p:sp>
        <p:sp>
          <p:nvSpPr>
            <p:cNvPr id="1843204" name="Text Box 4"/>
            <p:cNvSpPr txBox="1">
              <a:spLocks noChangeArrowheads="1"/>
            </p:cNvSpPr>
            <p:nvPr/>
          </p:nvSpPr>
          <p:spPr bwMode="auto">
            <a:xfrm>
              <a:off x="787400" y="5629275"/>
              <a:ext cx="7848600" cy="708025"/>
            </a:xfrm>
            <a:prstGeom prst="rect">
              <a:avLst/>
            </a:prstGeom>
            <a:noFill/>
            <a:ln w="63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latin typeface="Verdana" charset="0"/>
                </a:rPr>
                <a:t>Temporary storage needed to hold results before commit             (shadow registers and store buffers)</a:t>
              </a:r>
            </a:p>
          </p:txBody>
        </p:sp>
      </p:grp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002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Out-of-order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0" y="1844675"/>
            <a:ext cx="2133600" cy="1981200"/>
            <a:chOff x="6096000" y="1844675"/>
            <a:chExt cx="2133600" cy="1981200"/>
          </a:xfrm>
        </p:grpSpPr>
        <p:sp>
          <p:nvSpPr>
            <p:cNvPr id="1843217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5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Exception?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2149475"/>
            <a:ext cx="5876925" cy="1511300"/>
            <a:chOff x="685800" y="2149475"/>
            <a:chExt cx="5876925" cy="1511300"/>
          </a:xfrm>
        </p:grpSpPr>
        <p:sp>
          <p:nvSpPr>
            <p:cNvPr id="1843218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19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0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2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3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4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6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/>
              <a:ahLst/>
              <a:cxnLst>
                <a:cxn ang="0">
                  <a:pos x="3702" y="785"/>
                </a:cxn>
                <a:cxn ang="0">
                  <a:pos x="2577" y="812"/>
                </a:cxn>
                <a:cxn ang="0">
                  <a:pos x="911" y="796"/>
                </a:cxn>
                <a:cxn ang="0">
                  <a:pos x="471" y="728"/>
                </a:cxn>
                <a:cxn ang="0">
                  <a:pos x="409" y="696"/>
                </a:cxn>
                <a:cxn ang="0">
                  <a:pos x="335" y="623"/>
                </a:cxn>
                <a:cxn ang="0">
                  <a:pos x="299" y="560"/>
                </a:cxn>
                <a:cxn ang="0">
                  <a:pos x="273" y="492"/>
                </a:cxn>
                <a:cxn ang="0">
                  <a:pos x="252" y="477"/>
                </a:cxn>
                <a:cxn ang="0">
                  <a:pos x="220" y="440"/>
                </a:cxn>
                <a:cxn ang="0">
                  <a:pos x="126" y="335"/>
                </a:cxn>
                <a:cxn ang="0">
                  <a:pos x="94" y="293"/>
                </a:cxn>
                <a:cxn ang="0">
                  <a:pos x="74" y="251"/>
                </a:cxn>
                <a:cxn ang="0">
                  <a:pos x="53" y="209"/>
                </a:cxn>
                <a:cxn ang="0">
                  <a:pos x="16" y="115"/>
                </a:cxn>
                <a:cxn ang="0">
                  <a:pos x="0" y="0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7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2393950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Inject handler PC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228600"/>
            <a:ext cx="79375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Extensions for Precise Exceptions</a:t>
            </a:r>
          </a:p>
        </p:txBody>
      </p:sp>
      <p:sp>
        <p:nvSpPr>
          <p:cNvPr id="1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A4E0-5BD1-8B43-910D-8A17116EBE4C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5251" name="Rectangle 3"/>
          <p:cNvSpPr>
            <a:spLocks noChangeArrowheads="1"/>
          </p:cNvSpPr>
          <p:nvPr/>
        </p:nvSpPr>
        <p:spPr bwMode="auto">
          <a:xfrm>
            <a:off x="3835400" y="4013200"/>
            <a:ext cx="2406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Reorder buffer</a:t>
            </a:r>
          </a:p>
        </p:txBody>
      </p:sp>
      <p:sp>
        <p:nvSpPr>
          <p:cNvPr id="1845252" name="Line 4"/>
          <p:cNvSpPr>
            <a:spLocks noChangeShapeType="1"/>
          </p:cNvSpPr>
          <p:nvPr/>
        </p:nvSpPr>
        <p:spPr bwMode="auto">
          <a:xfrm>
            <a:off x="1320800" y="18415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3" name="Line 5"/>
          <p:cNvSpPr>
            <a:spLocks noChangeShapeType="1"/>
          </p:cNvSpPr>
          <p:nvPr/>
        </p:nvSpPr>
        <p:spPr bwMode="auto">
          <a:xfrm>
            <a:off x="1320800" y="31369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4" name="Rectangle 6"/>
          <p:cNvSpPr>
            <a:spLocks noChangeArrowheads="1"/>
          </p:cNvSpPr>
          <p:nvPr/>
        </p:nvSpPr>
        <p:spPr bwMode="auto">
          <a:xfrm>
            <a:off x="0" y="2611438"/>
            <a:ext cx="2351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5" name="Rectangle 7"/>
          <p:cNvSpPr>
            <a:spLocks noChangeArrowheads="1"/>
          </p:cNvSpPr>
          <p:nvPr/>
        </p:nvSpPr>
        <p:spPr bwMode="auto">
          <a:xfrm>
            <a:off x="315913" y="1689100"/>
            <a:ext cx="1131887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ptr</a:t>
            </a:r>
            <a:r>
              <a:rPr lang="en-US" sz="2000" baseline="-25000">
                <a:latin typeface="Verdana" charset="0"/>
              </a:rPr>
              <a:t>2</a:t>
            </a:r>
            <a:endParaRPr lang="en-US" sz="2000">
              <a:latin typeface="Verdana" charset="0"/>
            </a:endParaRP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next to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845256" name="Rectangle 8"/>
          <p:cNvSpPr>
            <a:spLocks noChangeArrowheads="1"/>
          </p:cNvSpPr>
          <p:nvPr/>
        </p:nvSpPr>
        <p:spPr bwMode="auto">
          <a:xfrm>
            <a:off x="195263" y="3006725"/>
            <a:ext cx="130810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ptr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next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available</a:t>
            </a:r>
          </a:p>
        </p:txBody>
      </p:sp>
      <p:sp>
        <p:nvSpPr>
          <p:cNvPr id="1845257" name="Rectangle 9"/>
          <p:cNvSpPr>
            <a:spLocks noChangeArrowheads="1"/>
          </p:cNvSpPr>
          <p:nvPr/>
        </p:nvSpPr>
        <p:spPr bwMode="auto">
          <a:xfrm>
            <a:off x="558800" y="4597400"/>
            <a:ext cx="8318500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add &lt;pd, dest, data, cause&gt; fields in the instruction template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commit instructions to reg file and memory in program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order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buffers can be maintained circularly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exception, clear reorder buffer by resetting ptr</a:t>
            </a:r>
            <a:r>
              <a:rPr lang="en-US" sz="2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=ptr</a:t>
            </a:r>
            <a:r>
              <a:rPr lang="en-US" sz="28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(stores must wait for commit before updating memory)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845258" name="Rectangle 10"/>
          <p:cNvSpPr>
            <a:spLocks noChangeArrowheads="1"/>
          </p:cNvSpPr>
          <p:nvPr/>
        </p:nvSpPr>
        <p:spPr bwMode="auto">
          <a:xfrm>
            <a:off x="1689100" y="927100"/>
            <a:ext cx="73374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Inst#  use  exec   op    p1     src1  p2  src2     pd  dest     data  cause</a:t>
            </a:r>
          </a:p>
        </p:txBody>
      </p:sp>
      <p:grpSp>
        <p:nvGrpSpPr>
          <p:cNvPr id="1845259" name="Group 11"/>
          <p:cNvGrpSpPr>
            <a:grpSpLocks/>
          </p:cNvGrpSpPr>
          <p:nvPr/>
        </p:nvGrpSpPr>
        <p:grpSpPr bwMode="auto">
          <a:xfrm>
            <a:off x="1778000" y="1231900"/>
            <a:ext cx="7162800" cy="2743200"/>
            <a:chOff x="1120" y="952"/>
            <a:chExt cx="4512" cy="1728"/>
          </a:xfrm>
        </p:grpSpPr>
        <p:sp>
          <p:nvSpPr>
            <p:cNvPr id="1845260" name="Rectangle 12" descr="Dark upward diagonal"/>
            <p:cNvSpPr>
              <a:spLocks noChangeArrowheads="1"/>
            </p:cNvSpPr>
            <p:nvPr/>
          </p:nvSpPr>
          <p:spPr bwMode="auto">
            <a:xfrm>
              <a:off x="4136" y="960"/>
              <a:ext cx="1488" cy="171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5261" name="Group 13"/>
            <p:cNvGrpSpPr>
              <a:grpSpLocks/>
            </p:cNvGrpSpPr>
            <p:nvPr/>
          </p:nvGrpSpPr>
          <p:grpSpPr bwMode="auto">
            <a:xfrm>
              <a:off x="1120" y="952"/>
              <a:ext cx="4512" cy="1728"/>
              <a:chOff x="1120" y="952"/>
              <a:chExt cx="4512" cy="1728"/>
            </a:xfrm>
          </p:grpSpPr>
          <p:sp>
            <p:nvSpPr>
              <p:cNvPr id="1845262" name="Rectangle 14"/>
              <p:cNvSpPr>
                <a:spLocks noChangeArrowheads="1"/>
              </p:cNvSpPr>
              <p:nvPr/>
            </p:nvSpPr>
            <p:spPr bwMode="auto">
              <a:xfrm>
                <a:off x="1120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3" name="Rectangle 15"/>
              <p:cNvSpPr>
                <a:spLocks noChangeArrowheads="1"/>
              </p:cNvSpPr>
              <p:nvPr/>
            </p:nvSpPr>
            <p:spPr bwMode="auto">
              <a:xfrm>
                <a:off x="1552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4" name="Rectangle 16"/>
              <p:cNvSpPr>
                <a:spLocks noChangeArrowheads="1"/>
              </p:cNvSpPr>
              <p:nvPr/>
            </p:nvSpPr>
            <p:spPr bwMode="auto">
              <a:xfrm>
                <a:off x="1840" y="95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5" name="Rectangle 17"/>
              <p:cNvSpPr>
                <a:spLocks noChangeArrowheads="1"/>
              </p:cNvSpPr>
              <p:nvPr/>
            </p:nvSpPr>
            <p:spPr bwMode="auto">
              <a:xfrm>
                <a:off x="217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6" name="Rectangle 18"/>
              <p:cNvSpPr>
                <a:spLocks noChangeArrowheads="1"/>
              </p:cNvSpPr>
              <p:nvPr/>
            </p:nvSpPr>
            <p:spPr bwMode="auto">
              <a:xfrm>
                <a:off x="2608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7" name="Rectangle 19"/>
              <p:cNvSpPr>
                <a:spLocks noChangeArrowheads="1"/>
              </p:cNvSpPr>
              <p:nvPr/>
            </p:nvSpPr>
            <p:spPr bwMode="auto">
              <a:xfrm>
                <a:off x="2800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8" name="Rectangle 20"/>
              <p:cNvSpPr>
                <a:spLocks noChangeArrowheads="1"/>
              </p:cNvSpPr>
              <p:nvPr/>
            </p:nvSpPr>
            <p:spPr bwMode="auto">
              <a:xfrm>
                <a:off x="3376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9" name="Rectangle 21"/>
              <p:cNvSpPr>
                <a:spLocks noChangeArrowheads="1"/>
              </p:cNvSpPr>
              <p:nvPr/>
            </p:nvSpPr>
            <p:spPr bwMode="auto">
              <a:xfrm>
                <a:off x="35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0" name="Rectangle 2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1" name="Rectangle 2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2" name="Rectangle 2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3" name="Rectangle 2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4" name="Rectangle 26"/>
              <p:cNvSpPr>
                <a:spLocks noChangeArrowheads="1"/>
              </p:cNvSpPr>
              <p:nvPr/>
            </p:nvSpPr>
            <p:spPr bwMode="auto">
              <a:xfrm>
                <a:off x="1120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5" name="Rectangle 27"/>
              <p:cNvSpPr>
                <a:spLocks noChangeArrowheads="1"/>
              </p:cNvSpPr>
              <p:nvPr/>
            </p:nvSpPr>
            <p:spPr bwMode="auto">
              <a:xfrm>
                <a:off x="1552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6" name="Rectangle 28"/>
              <p:cNvSpPr>
                <a:spLocks noChangeArrowheads="1"/>
              </p:cNvSpPr>
              <p:nvPr/>
            </p:nvSpPr>
            <p:spPr bwMode="auto">
              <a:xfrm>
                <a:off x="1840" y="109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7" name="Rectangle 29"/>
              <p:cNvSpPr>
                <a:spLocks noChangeArrowheads="1"/>
              </p:cNvSpPr>
              <p:nvPr/>
            </p:nvSpPr>
            <p:spPr bwMode="auto">
              <a:xfrm>
                <a:off x="217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8" name="Rectangle 30"/>
              <p:cNvSpPr>
                <a:spLocks noChangeArrowheads="1"/>
              </p:cNvSpPr>
              <p:nvPr/>
            </p:nvSpPr>
            <p:spPr bwMode="auto">
              <a:xfrm>
                <a:off x="2608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9" name="Rectangle 31"/>
              <p:cNvSpPr>
                <a:spLocks noChangeArrowheads="1"/>
              </p:cNvSpPr>
              <p:nvPr/>
            </p:nvSpPr>
            <p:spPr bwMode="auto">
              <a:xfrm>
                <a:off x="2800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0" name="Rectangle 32"/>
              <p:cNvSpPr>
                <a:spLocks noChangeArrowheads="1"/>
              </p:cNvSpPr>
              <p:nvPr/>
            </p:nvSpPr>
            <p:spPr bwMode="auto">
              <a:xfrm>
                <a:off x="3376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1" name="Rectangle 33"/>
              <p:cNvSpPr>
                <a:spLocks noChangeArrowheads="1"/>
              </p:cNvSpPr>
              <p:nvPr/>
            </p:nvSpPr>
            <p:spPr bwMode="auto">
              <a:xfrm>
                <a:off x="35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2" name="Rectangle 3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3" name="Rectangle 3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4" name="Rectangle 3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5" name="Rectangle 3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6" name="Rectangle 38"/>
              <p:cNvSpPr>
                <a:spLocks noChangeArrowheads="1"/>
              </p:cNvSpPr>
              <p:nvPr/>
            </p:nvSpPr>
            <p:spPr bwMode="auto">
              <a:xfrm>
                <a:off x="1120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7" name="Rectangle 39"/>
              <p:cNvSpPr>
                <a:spLocks noChangeArrowheads="1"/>
              </p:cNvSpPr>
              <p:nvPr/>
            </p:nvSpPr>
            <p:spPr bwMode="auto">
              <a:xfrm>
                <a:off x="1552" y="124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8" name="Rectangle 40"/>
              <p:cNvSpPr>
                <a:spLocks noChangeArrowheads="1"/>
              </p:cNvSpPr>
              <p:nvPr/>
            </p:nvSpPr>
            <p:spPr bwMode="auto">
              <a:xfrm>
                <a:off x="1840" y="124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9" name="Rectangle 41"/>
              <p:cNvSpPr>
                <a:spLocks noChangeArrowheads="1"/>
              </p:cNvSpPr>
              <p:nvPr/>
            </p:nvSpPr>
            <p:spPr bwMode="auto">
              <a:xfrm>
                <a:off x="2176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0" name="Rectangle 42"/>
              <p:cNvSpPr>
                <a:spLocks noChangeArrowheads="1"/>
              </p:cNvSpPr>
              <p:nvPr/>
            </p:nvSpPr>
            <p:spPr bwMode="auto">
              <a:xfrm>
                <a:off x="2608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1" name="Rectangle 43"/>
              <p:cNvSpPr>
                <a:spLocks noChangeArrowheads="1"/>
              </p:cNvSpPr>
              <p:nvPr/>
            </p:nvSpPr>
            <p:spPr bwMode="auto">
              <a:xfrm>
                <a:off x="2800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2" name="Rectangle 44"/>
              <p:cNvSpPr>
                <a:spLocks noChangeArrowheads="1"/>
              </p:cNvSpPr>
              <p:nvPr/>
            </p:nvSpPr>
            <p:spPr bwMode="auto">
              <a:xfrm>
                <a:off x="3376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3" name="Rectangle 45"/>
              <p:cNvSpPr>
                <a:spLocks noChangeArrowheads="1"/>
              </p:cNvSpPr>
              <p:nvPr/>
            </p:nvSpPr>
            <p:spPr bwMode="auto">
              <a:xfrm>
                <a:off x="3568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4" name="Rectangle 4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24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5" name="Rectangle 4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24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6" name="Rectangle 4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24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7" name="Rectangle 4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24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8" name="Rectangle 50"/>
              <p:cNvSpPr>
                <a:spLocks noChangeArrowheads="1"/>
              </p:cNvSpPr>
              <p:nvPr/>
            </p:nvSpPr>
            <p:spPr bwMode="auto">
              <a:xfrm>
                <a:off x="1120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9" name="Rectangle 51"/>
              <p:cNvSpPr>
                <a:spLocks noChangeArrowheads="1"/>
              </p:cNvSpPr>
              <p:nvPr/>
            </p:nvSpPr>
            <p:spPr bwMode="auto">
              <a:xfrm>
                <a:off x="1552" y="1384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0" name="Rectangle 52"/>
              <p:cNvSpPr>
                <a:spLocks noChangeArrowheads="1"/>
              </p:cNvSpPr>
              <p:nvPr/>
            </p:nvSpPr>
            <p:spPr bwMode="auto">
              <a:xfrm>
                <a:off x="1840" y="1384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1" name="Rectangle 53"/>
              <p:cNvSpPr>
                <a:spLocks noChangeArrowheads="1"/>
              </p:cNvSpPr>
              <p:nvPr/>
            </p:nvSpPr>
            <p:spPr bwMode="auto">
              <a:xfrm>
                <a:off x="2176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2" name="Rectangle 54"/>
              <p:cNvSpPr>
                <a:spLocks noChangeArrowheads="1"/>
              </p:cNvSpPr>
              <p:nvPr/>
            </p:nvSpPr>
            <p:spPr bwMode="auto">
              <a:xfrm>
                <a:off x="2608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3" name="Rectangle 55"/>
              <p:cNvSpPr>
                <a:spLocks noChangeArrowheads="1"/>
              </p:cNvSpPr>
              <p:nvPr/>
            </p:nvSpPr>
            <p:spPr bwMode="auto">
              <a:xfrm>
                <a:off x="2800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4" name="Rectangle 56"/>
              <p:cNvSpPr>
                <a:spLocks noChangeArrowheads="1"/>
              </p:cNvSpPr>
              <p:nvPr/>
            </p:nvSpPr>
            <p:spPr bwMode="auto">
              <a:xfrm>
                <a:off x="3376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5" name="Rectangle 57"/>
              <p:cNvSpPr>
                <a:spLocks noChangeArrowheads="1"/>
              </p:cNvSpPr>
              <p:nvPr/>
            </p:nvSpPr>
            <p:spPr bwMode="auto">
              <a:xfrm>
                <a:off x="3568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6" name="Rectangle 5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38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7" name="Rectangle 5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38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8" name="Rectangle 6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38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9" name="Rectangle 6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38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0" name="Rectangle 62"/>
              <p:cNvSpPr>
                <a:spLocks noChangeArrowheads="1"/>
              </p:cNvSpPr>
              <p:nvPr/>
            </p:nvSpPr>
            <p:spPr bwMode="auto">
              <a:xfrm>
                <a:off x="1120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1" name="Rectangle 63"/>
              <p:cNvSpPr>
                <a:spLocks noChangeArrowheads="1"/>
              </p:cNvSpPr>
              <p:nvPr/>
            </p:nvSpPr>
            <p:spPr bwMode="auto">
              <a:xfrm>
                <a:off x="1552" y="1528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2" name="Rectangle 64"/>
              <p:cNvSpPr>
                <a:spLocks noChangeArrowheads="1"/>
              </p:cNvSpPr>
              <p:nvPr/>
            </p:nvSpPr>
            <p:spPr bwMode="auto">
              <a:xfrm>
                <a:off x="1840" y="1528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3" name="Rectangle 65"/>
              <p:cNvSpPr>
                <a:spLocks noChangeArrowheads="1"/>
              </p:cNvSpPr>
              <p:nvPr/>
            </p:nvSpPr>
            <p:spPr bwMode="auto">
              <a:xfrm>
                <a:off x="2176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4" name="Rectangle 66"/>
              <p:cNvSpPr>
                <a:spLocks noChangeArrowheads="1"/>
              </p:cNvSpPr>
              <p:nvPr/>
            </p:nvSpPr>
            <p:spPr bwMode="auto">
              <a:xfrm>
                <a:off x="2608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5" name="Rectangle 67"/>
              <p:cNvSpPr>
                <a:spLocks noChangeArrowheads="1"/>
              </p:cNvSpPr>
              <p:nvPr/>
            </p:nvSpPr>
            <p:spPr bwMode="auto">
              <a:xfrm>
                <a:off x="2800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6" name="Rectangle 68"/>
              <p:cNvSpPr>
                <a:spLocks noChangeArrowheads="1"/>
              </p:cNvSpPr>
              <p:nvPr/>
            </p:nvSpPr>
            <p:spPr bwMode="auto">
              <a:xfrm>
                <a:off x="3376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7" name="Rectangle 69"/>
              <p:cNvSpPr>
                <a:spLocks noChangeArrowheads="1"/>
              </p:cNvSpPr>
              <p:nvPr/>
            </p:nvSpPr>
            <p:spPr bwMode="auto">
              <a:xfrm>
                <a:off x="3568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8" name="Rectangle 7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52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9" name="Rectangle 7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52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0" name="Rectangle 7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52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1" name="Rectangle 7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52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2" name="Rectangle 74"/>
              <p:cNvSpPr>
                <a:spLocks noChangeArrowheads="1"/>
              </p:cNvSpPr>
              <p:nvPr/>
            </p:nvSpPr>
            <p:spPr bwMode="auto">
              <a:xfrm>
                <a:off x="1120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3" name="Rectangle 75"/>
              <p:cNvSpPr>
                <a:spLocks noChangeArrowheads="1"/>
              </p:cNvSpPr>
              <p:nvPr/>
            </p:nvSpPr>
            <p:spPr bwMode="auto">
              <a:xfrm>
                <a:off x="1552" y="167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4" name="Rectangle 76"/>
              <p:cNvSpPr>
                <a:spLocks noChangeArrowheads="1"/>
              </p:cNvSpPr>
              <p:nvPr/>
            </p:nvSpPr>
            <p:spPr bwMode="auto">
              <a:xfrm>
                <a:off x="1840" y="1672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5" name="Rectangle 77"/>
              <p:cNvSpPr>
                <a:spLocks noChangeArrowheads="1"/>
              </p:cNvSpPr>
              <p:nvPr/>
            </p:nvSpPr>
            <p:spPr bwMode="auto">
              <a:xfrm>
                <a:off x="2176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6" name="Rectangle 78"/>
              <p:cNvSpPr>
                <a:spLocks noChangeArrowheads="1"/>
              </p:cNvSpPr>
              <p:nvPr/>
            </p:nvSpPr>
            <p:spPr bwMode="auto">
              <a:xfrm>
                <a:off x="2608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7" name="Rectangle 79"/>
              <p:cNvSpPr>
                <a:spLocks noChangeArrowheads="1"/>
              </p:cNvSpPr>
              <p:nvPr/>
            </p:nvSpPr>
            <p:spPr bwMode="auto">
              <a:xfrm>
                <a:off x="2800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8" name="Rectangle 80"/>
              <p:cNvSpPr>
                <a:spLocks noChangeArrowheads="1"/>
              </p:cNvSpPr>
              <p:nvPr/>
            </p:nvSpPr>
            <p:spPr bwMode="auto">
              <a:xfrm>
                <a:off x="3376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9" name="Rectangle 81"/>
              <p:cNvSpPr>
                <a:spLocks noChangeArrowheads="1"/>
              </p:cNvSpPr>
              <p:nvPr/>
            </p:nvSpPr>
            <p:spPr bwMode="auto">
              <a:xfrm>
                <a:off x="3568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0" name="Rectangle 8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67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1" name="Rectangle 8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67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2" name="Rectangle 8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67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3" name="Rectangle 8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67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4" name="Rectangle 86"/>
              <p:cNvSpPr>
                <a:spLocks noChangeArrowheads="1"/>
              </p:cNvSpPr>
              <p:nvPr/>
            </p:nvSpPr>
            <p:spPr bwMode="auto">
              <a:xfrm>
                <a:off x="1120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5" name="Rectangle 87"/>
              <p:cNvSpPr>
                <a:spLocks noChangeArrowheads="1"/>
              </p:cNvSpPr>
              <p:nvPr/>
            </p:nvSpPr>
            <p:spPr bwMode="auto">
              <a:xfrm>
                <a:off x="1552" y="1816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6" name="Rectangle 88"/>
              <p:cNvSpPr>
                <a:spLocks noChangeArrowheads="1"/>
              </p:cNvSpPr>
              <p:nvPr/>
            </p:nvSpPr>
            <p:spPr bwMode="auto">
              <a:xfrm>
                <a:off x="1840" y="1816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7" name="Rectangle 89"/>
              <p:cNvSpPr>
                <a:spLocks noChangeArrowheads="1"/>
              </p:cNvSpPr>
              <p:nvPr/>
            </p:nvSpPr>
            <p:spPr bwMode="auto">
              <a:xfrm>
                <a:off x="2176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8" name="Rectangle 90"/>
              <p:cNvSpPr>
                <a:spLocks noChangeArrowheads="1"/>
              </p:cNvSpPr>
              <p:nvPr/>
            </p:nvSpPr>
            <p:spPr bwMode="auto">
              <a:xfrm>
                <a:off x="2608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9" name="Rectangle 91"/>
              <p:cNvSpPr>
                <a:spLocks noChangeArrowheads="1"/>
              </p:cNvSpPr>
              <p:nvPr/>
            </p:nvSpPr>
            <p:spPr bwMode="auto">
              <a:xfrm>
                <a:off x="2800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0" name="Rectangle 92"/>
              <p:cNvSpPr>
                <a:spLocks noChangeArrowheads="1"/>
              </p:cNvSpPr>
              <p:nvPr/>
            </p:nvSpPr>
            <p:spPr bwMode="auto">
              <a:xfrm>
                <a:off x="3376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1" name="Rectangle 93"/>
              <p:cNvSpPr>
                <a:spLocks noChangeArrowheads="1"/>
              </p:cNvSpPr>
              <p:nvPr/>
            </p:nvSpPr>
            <p:spPr bwMode="auto">
              <a:xfrm>
                <a:off x="3568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2" name="Rectangle 9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81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3" name="Rectangle 9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81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4" name="Rectangle 9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81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5" name="Rectangle 9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81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6" name="Rectangle 98"/>
              <p:cNvSpPr>
                <a:spLocks noChangeArrowheads="1"/>
              </p:cNvSpPr>
              <p:nvPr/>
            </p:nvSpPr>
            <p:spPr bwMode="auto">
              <a:xfrm>
                <a:off x="1120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7" name="Rectangle 99"/>
              <p:cNvSpPr>
                <a:spLocks noChangeArrowheads="1"/>
              </p:cNvSpPr>
              <p:nvPr/>
            </p:nvSpPr>
            <p:spPr bwMode="auto">
              <a:xfrm>
                <a:off x="1552" y="196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8" name="Rectangle 100"/>
              <p:cNvSpPr>
                <a:spLocks noChangeArrowheads="1"/>
              </p:cNvSpPr>
              <p:nvPr/>
            </p:nvSpPr>
            <p:spPr bwMode="auto">
              <a:xfrm>
                <a:off x="1840" y="196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9" name="Rectangle 101"/>
              <p:cNvSpPr>
                <a:spLocks noChangeArrowheads="1"/>
              </p:cNvSpPr>
              <p:nvPr/>
            </p:nvSpPr>
            <p:spPr bwMode="auto">
              <a:xfrm>
                <a:off x="2176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0" name="Rectangle 102"/>
              <p:cNvSpPr>
                <a:spLocks noChangeArrowheads="1"/>
              </p:cNvSpPr>
              <p:nvPr/>
            </p:nvSpPr>
            <p:spPr bwMode="auto">
              <a:xfrm>
                <a:off x="2608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1" name="Rectangle 103"/>
              <p:cNvSpPr>
                <a:spLocks noChangeArrowheads="1"/>
              </p:cNvSpPr>
              <p:nvPr/>
            </p:nvSpPr>
            <p:spPr bwMode="auto">
              <a:xfrm>
                <a:off x="2800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2" name="Rectangle 104"/>
              <p:cNvSpPr>
                <a:spLocks noChangeArrowheads="1"/>
              </p:cNvSpPr>
              <p:nvPr/>
            </p:nvSpPr>
            <p:spPr bwMode="auto">
              <a:xfrm>
                <a:off x="3376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3" name="Rectangle 105"/>
              <p:cNvSpPr>
                <a:spLocks noChangeArrowheads="1"/>
              </p:cNvSpPr>
              <p:nvPr/>
            </p:nvSpPr>
            <p:spPr bwMode="auto">
              <a:xfrm>
                <a:off x="3568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4" name="Rectangle 10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96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5" name="Rectangle 10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96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6" name="Rectangle 10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96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7" name="Rectangle 10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96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8" name="Rectangle 110"/>
              <p:cNvSpPr>
                <a:spLocks noChangeArrowheads="1"/>
              </p:cNvSpPr>
              <p:nvPr/>
            </p:nvSpPr>
            <p:spPr bwMode="auto">
              <a:xfrm>
                <a:off x="1120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9" name="Rectangle 111"/>
              <p:cNvSpPr>
                <a:spLocks noChangeArrowheads="1"/>
              </p:cNvSpPr>
              <p:nvPr/>
            </p:nvSpPr>
            <p:spPr bwMode="auto">
              <a:xfrm>
                <a:off x="1552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0" name="Rectangle 112"/>
              <p:cNvSpPr>
                <a:spLocks noChangeArrowheads="1"/>
              </p:cNvSpPr>
              <p:nvPr/>
            </p:nvSpPr>
            <p:spPr bwMode="auto">
              <a:xfrm>
                <a:off x="1840" y="2104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1" name="Rectangle 113"/>
              <p:cNvSpPr>
                <a:spLocks noChangeArrowheads="1"/>
              </p:cNvSpPr>
              <p:nvPr/>
            </p:nvSpPr>
            <p:spPr bwMode="auto">
              <a:xfrm>
                <a:off x="217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2" name="Rectangle 114"/>
              <p:cNvSpPr>
                <a:spLocks noChangeArrowheads="1"/>
              </p:cNvSpPr>
              <p:nvPr/>
            </p:nvSpPr>
            <p:spPr bwMode="auto">
              <a:xfrm>
                <a:off x="2608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3" name="Rectangle 115"/>
              <p:cNvSpPr>
                <a:spLocks noChangeArrowheads="1"/>
              </p:cNvSpPr>
              <p:nvPr/>
            </p:nvSpPr>
            <p:spPr bwMode="auto">
              <a:xfrm>
                <a:off x="2800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4" name="Rectangle 116"/>
              <p:cNvSpPr>
                <a:spLocks noChangeArrowheads="1"/>
              </p:cNvSpPr>
              <p:nvPr/>
            </p:nvSpPr>
            <p:spPr bwMode="auto">
              <a:xfrm>
                <a:off x="3376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5" name="Rectangle 117"/>
              <p:cNvSpPr>
                <a:spLocks noChangeArrowheads="1"/>
              </p:cNvSpPr>
              <p:nvPr/>
            </p:nvSpPr>
            <p:spPr bwMode="auto">
              <a:xfrm>
                <a:off x="35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6" name="Rectangle 11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7" name="Rectangle 11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8" name="Rectangle 12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9" name="Rectangle 12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0" name="Rectangle 122"/>
              <p:cNvSpPr>
                <a:spLocks noChangeArrowheads="1"/>
              </p:cNvSpPr>
              <p:nvPr/>
            </p:nvSpPr>
            <p:spPr bwMode="auto">
              <a:xfrm>
                <a:off x="1120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1" name="Rectangle 123"/>
              <p:cNvSpPr>
                <a:spLocks noChangeArrowheads="1"/>
              </p:cNvSpPr>
              <p:nvPr/>
            </p:nvSpPr>
            <p:spPr bwMode="auto">
              <a:xfrm>
                <a:off x="1552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2" name="Rectangle 124"/>
              <p:cNvSpPr>
                <a:spLocks noChangeArrowheads="1"/>
              </p:cNvSpPr>
              <p:nvPr/>
            </p:nvSpPr>
            <p:spPr bwMode="auto">
              <a:xfrm>
                <a:off x="1840" y="2248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3" name="Rectangle 125"/>
              <p:cNvSpPr>
                <a:spLocks noChangeArrowheads="1"/>
              </p:cNvSpPr>
              <p:nvPr/>
            </p:nvSpPr>
            <p:spPr bwMode="auto">
              <a:xfrm>
                <a:off x="217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4" name="Rectangle 126"/>
              <p:cNvSpPr>
                <a:spLocks noChangeArrowheads="1"/>
              </p:cNvSpPr>
              <p:nvPr/>
            </p:nvSpPr>
            <p:spPr bwMode="auto">
              <a:xfrm>
                <a:off x="2608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5" name="Rectangle 127"/>
              <p:cNvSpPr>
                <a:spLocks noChangeArrowheads="1"/>
              </p:cNvSpPr>
              <p:nvPr/>
            </p:nvSpPr>
            <p:spPr bwMode="auto">
              <a:xfrm>
                <a:off x="2800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6" name="Rectangle 128"/>
              <p:cNvSpPr>
                <a:spLocks noChangeArrowheads="1"/>
              </p:cNvSpPr>
              <p:nvPr/>
            </p:nvSpPr>
            <p:spPr bwMode="auto">
              <a:xfrm>
                <a:off x="3376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7" name="Rectangle 129"/>
              <p:cNvSpPr>
                <a:spLocks noChangeArrowheads="1"/>
              </p:cNvSpPr>
              <p:nvPr/>
            </p:nvSpPr>
            <p:spPr bwMode="auto">
              <a:xfrm>
                <a:off x="35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8" name="Rectangle 13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9" name="Rectangle 13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0" name="Rectangle 13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1" name="Rectangle 13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2" name="Rectangle 134"/>
              <p:cNvSpPr>
                <a:spLocks noChangeArrowheads="1"/>
              </p:cNvSpPr>
              <p:nvPr/>
            </p:nvSpPr>
            <p:spPr bwMode="auto">
              <a:xfrm>
                <a:off x="1120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3" name="Rectangle 135"/>
              <p:cNvSpPr>
                <a:spLocks noChangeArrowheads="1"/>
              </p:cNvSpPr>
              <p:nvPr/>
            </p:nvSpPr>
            <p:spPr bwMode="auto">
              <a:xfrm>
                <a:off x="1552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4" name="Rectangle 136"/>
              <p:cNvSpPr>
                <a:spLocks noChangeArrowheads="1"/>
              </p:cNvSpPr>
              <p:nvPr/>
            </p:nvSpPr>
            <p:spPr bwMode="auto">
              <a:xfrm>
                <a:off x="1840" y="239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5" name="Rectangle 137"/>
              <p:cNvSpPr>
                <a:spLocks noChangeArrowheads="1"/>
              </p:cNvSpPr>
              <p:nvPr/>
            </p:nvSpPr>
            <p:spPr bwMode="auto">
              <a:xfrm>
                <a:off x="217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6" name="Rectangle 138"/>
              <p:cNvSpPr>
                <a:spLocks noChangeArrowheads="1"/>
              </p:cNvSpPr>
              <p:nvPr/>
            </p:nvSpPr>
            <p:spPr bwMode="auto">
              <a:xfrm>
                <a:off x="2608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7" name="Rectangle 139"/>
              <p:cNvSpPr>
                <a:spLocks noChangeArrowheads="1"/>
              </p:cNvSpPr>
              <p:nvPr/>
            </p:nvSpPr>
            <p:spPr bwMode="auto">
              <a:xfrm>
                <a:off x="2800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8" name="Rectangle 140"/>
              <p:cNvSpPr>
                <a:spLocks noChangeArrowheads="1"/>
              </p:cNvSpPr>
              <p:nvPr/>
            </p:nvSpPr>
            <p:spPr bwMode="auto">
              <a:xfrm>
                <a:off x="3376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9" name="Rectangle 141"/>
              <p:cNvSpPr>
                <a:spLocks noChangeArrowheads="1"/>
              </p:cNvSpPr>
              <p:nvPr/>
            </p:nvSpPr>
            <p:spPr bwMode="auto">
              <a:xfrm>
                <a:off x="35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0" name="Rectangle 14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1" name="Rectangle 14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2" name="Rectangle 14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3" name="Rectangle 14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4" name="Rectangle 146"/>
              <p:cNvSpPr>
                <a:spLocks noChangeArrowheads="1"/>
              </p:cNvSpPr>
              <p:nvPr/>
            </p:nvSpPr>
            <p:spPr bwMode="auto">
              <a:xfrm>
                <a:off x="1120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5" name="Rectangle 147"/>
              <p:cNvSpPr>
                <a:spLocks noChangeArrowheads="1"/>
              </p:cNvSpPr>
              <p:nvPr/>
            </p:nvSpPr>
            <p:spPr bwMode="auto">
              <a:xfrm>
                <a:off x="1552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6" name="Rectangle 148"/>
              <p:cNvSpPr>
                <a:spLocks noChangeArrowheads="1"/>
              </p:cNvSpPr>
              <p:nvPr/>
            </p:nvSpPr>
            <p:spPr bwMode="auto">
              <a:xfrm>
                <a:off x="1840" y="253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7" name="Rectangle 149"/>
              <p:cNvSpPr>
                <a:spLocks noChangeArrowheads="1"/>
              </p:cNvSpPr>
              <p:nvPr/>
            </p:nvSpPr>
            <p:spPr bwMode="auto">
              <a:xfrm>
                <a:off x="217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8" name="Rectangle 150"/>
              <p:cNvSpPr>
                <a:spLocks noChangeArrowheads="1"/>
              </p:cNvSpPr>
              <p:nvPr/>
            </p:nvSpPr>
            <p:spPr bwMode="auto">
              <a:xfrm>
                <a:off x="2608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9" name="Rectangle 151"/>
              <p:cNvSpPr>
                <a:spLocks noChangeArrowheads="1"/>
              </p:cNvSpPr>
              <p:nvPr/>
            </p:nvSpPr>
            <p:spPr bwMode="auto">
              <a:xfrm>
                <a:off x="2800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0" name="Rectangle 152"/>
              <p:cNvSpPr>
                <a:spLocks noChangeArrowheads="1"/>
              </p:cNvSpPr>
              <p:nvPr/>
            </p:nvSpPr>
            <p:spPr bwMode="auto">
              <a:xfrm>
                <a:off x="3376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1" name="Rectangle 153"/>
              <p:cNvSpPr>
                <a:spLocks noChangeArrowheads="1"/>
              </p:cNvSpPr>
              <p:nvPr/>
            </p:nvSpPr>
            <p:spPr bwMode="auto">
              <a:xfrm>
                <a:off x="35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2" name="Rectangle 15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3" name="Rectangle 15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4" name="Rectangle 15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5" name="Rectangle 15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9375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Rollback and Renaming</a:t>
            </a:r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744-9E9C-4D4E-B3F4-587D886D75CA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7299" name="Rectangle 3"/>
          <p:cNvSpPr>
            <a:spLocks noChangeArrowheads="1"/>
          </p:cNvSpPr>
          <p:nvPr/>
        </p:nvSpPr>
        <p:spPr bwMode="auto">
          <a:xfrm>
            <a:off x="496888" y="5176838"/>
            <a:ext cx="79978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Register file does not contain renaming tags any more.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How does the decode stage find the tag of a source register?</a:t>
            </a:r>
          </a:p>
        </p:txBody>
      </p:sp>
      <p:sp>
        <p:nvSpPr>
          <p:cNvPr id="1847300" name="Text Box 4"/>
          <p:cNvSpPr txBox="1">
            <a:spLocks noChangeArrowheads="1"/>
          </p:cNvSpPr>
          <p:nvPr/>
        </p:nvSpPr>
        <p:spPr bwMode="auto">
          <a:xfrm>
            <a:off x="2730500" y="5797550"/>
            <a:ext cx="57531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Search the “dest” field in the reorder buffer</a:t>
            </a:r>
          </a:p>
        </p:txBody>
      </p:sp>
      <p:sp>
        <p:nvSpPr>
          <p:cNvPr id="1847301" name="Text Box 5"/>
          <p:cNvSpPr txBox="1">
            <a:spLocks noChangeArrowheads="1"/>
          </p:cNvSpPr>
          <p:nvPr/>
        </p:nvSpPr>
        <p:spPr bwMode="auto">
          <a:xfrm>
            <a:off x="187325" y="901700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(now holds only committed state)</a:t>
            </a:r>
          </a:p>
        </p:txBody>
      </p:sp>
      <p:grpSp>
        <p:nvGrpSpPr>
          <p:cNvPr id="1847302" name="Group 6"/>
          <p:cNvGrpSpPr>
            <a:grpSpLocks/>
          </p:cNvGrpSpPr>
          <p:nvPr/>
        </p:nvGrpSpPr>
        <p:grpSpPr bwMode="auto">
          <a:xfrm>
            <a:off x="87313" y="1781175"/>
            <a:ext cx="8831262" cy="3416300"/>
            <a:chOff x="55" y="1406"/>
            <a:chExt cx="5563" cy="2152"/>
          </a:xfrm>
        </p:grpSpPr>
        <p:sp>
          <p:nvSpPr>
            <p:cNvPr id="1847303" name="Rectangle 7"/>
            <p:cNvSpPr>
              <a:spLocks noChangeArrowheads="1"/>
            </p:cNvSpPr>
            <p:nvPr/>
          </p:nvSpPr>
          <p:spPr bwMode="auto">
            <a:xfrm>
              <a:off x="55" y="1818"/>
              <a:ext cx="74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847304" name="Rectangle 8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5" name="Rectangle 9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6" name="Rectangle 10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7" name="Rectangle 11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8" name="Rectangle 12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9" name="Line 13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7310" name="Group 14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847311" name="Freeform 15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2" name="Freeform 16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3" name="Freeform 17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4" name="Freeform 18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7315" name="Line 19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6" name="Line 20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7" name="Line 21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8" name="Line 22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9" name="Line 23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0" name="Line 24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1" name="Line 25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2" name="Line 26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3" name="Line 27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4" name="Line 28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5" name="Line 29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6" name="Freeform 30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7" name="Freeform 31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8" name="Rectangle 32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7329" name="Rectangle 33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0" name="Rectangle 34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1" name="Rectangle 35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2" name="Rectangle 36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7333" name="Rectangle 37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847334" name="Rectangle 38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1847335" name="Group 39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1847336" name="Group 40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847337" name="Rectangle 41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38" name="Line 42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39" name="Line 43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0" name="Line 44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1" name="Line 45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2" name="Line 46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3" name="Line 47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4" name="Line 48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5" name="Line 49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6" name="Line 50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7347" name="Rectangle 51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</a:t>
                </a:r>
                <a:r>
                  <a:rPr lang="en-US">
                    <a:solidFill>
                      <a:srgbClr val="FF0000"/>
                    </a:solidFill>
                    <a:latin typeface="Verdana" charset="0"/>
                  </a:rPr>
                  <a:t>dest </a:t>
                </a:r>
                <a:r>
                  <a:rPr lang="en-US">
                    <a:latin typeface="Verdana" charset="0"/>
                  </a:rPr>
                  <a:t>    data</a:t>
                </a:r>
              </a:p>
            </p:txBody>
          </p:sp>
          <p:sp>
            <p:nvSpPr>
              <p:cNvPr id="1847348" name="Rectangle 52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49" name="Line 53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0" name="Line 54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1" name="Line 55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2" name="Line 56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3" name="Line 57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7354" name="Freeform 58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5" name="Freeform 59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6" name="Line 60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7" name="Rectangle 61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847358" name="Line 62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7359" name="Group 63"/>
          <p:cNvGrpSpPr>
            <a:grpSpLocks/>
          </p:cNvGrpSpPr>
          <p:nvPr/>
        </p:nvGrpSpPr>
        <p:grpSpPr bwMode="auto">
          <a:xfrm>
            <a:off x="2781300" y="987425"/>
            <a:ext cx="1098550" cy="896938"/>
            <a:chOff x="4272" y="674"/>
            <a:chExt cx="692" cy="613"/>
          </a:xfrm>
        </p:grpSpPr>
        <p:sp>
          <p:nvSpPr>
            <p:cNvPr id="1847360" name="Rectangle 64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7361" name="Group 65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847362" name="Line 66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63" name="Line 67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64" name="Line 68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7365" name="Freeform 69"/>
          <p:cNvSpPr>
            <a:spLocks/>
          </p:cNvSpPr>
          <p:nvPr/>
        </p:nvSpPr>
        <p:spPr bwMode="auto">
          <a:xfrm>
            <a:off x="3886200" y="1174750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3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Renaming Table</a:t>
            </a:r>
          </a:p>
        </p:txBody>
      </p:sp>
      <p:sp>
        <p:nvSpPr>
          <p:cNvPr id="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484-E309-724E-967F-CAC1CB438CD6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9347" name="Rectangle 3"/>
          <p:cNvSpPr>
            <a:spLocks noChangeArrowheads="1"/>
          </p:cNvSpPr>
          <p:nvPr/>
        </p:nvSpPr>
        <p:spPr bwMode="auto">
          <a:xfrm>
            <a:off x="4905375" y="841375"/>
            <a:ext cx="16002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849348" name="Group 4"/>
          <p:cNvGrpSpPr>
            <a:grpSpLocks/>
          </p:cNvGrpSpPr>
          <p:nvPr/>
        </p:nvGrpSpPr>
        <p:grpSpPr bwMode="auto">
          <a:xfrm>
            <a:off x="0" y="1736725"/>
            <a:ext cx="8918575" cy="3416300"/>
            <a:chOff x="0" y="1406"/>
            <a:chExt cx="5618" cy="2152"/>
          </a:xfrm>
        </p:grpSpPr>
        <p:sp>
          <p:nvSpPr>
            <p:cNvPr id="1849349" name="Rectangle 5"/>
            <p:cNvSpPr>
              <a:spLocks noChangeArrowheads="1"/>
            </p:cNvSpPr>
            <p:nvPr/>
          </p:nvSpPr>
          <p:spPr bwMode="auto">
            <a:xfrm>
              <a:off x="0" y="1818"/>
              <a:ext cx="805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849350" name="Rectangle 6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1" name="Rectangle 7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2" name="Rectangle 8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3" name="Rectangle 9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4" name="Rectangle 10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5" name="Line 11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9356" name="Group 12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849357" name="Freeform 13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58" name="Freeform 14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59" name="Freeform 15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60" name="Freeform 16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361" name="Line 17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2" name="Line 18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3" name="Line 19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4" name="Line 20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5" name="Line 21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6" name="Line 22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7" name="Line 23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8" name="Line 24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9" name="Line 25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0" name="Line 26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1" name="Line 27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2" name="Freeform 28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3" name="Freeform 29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4" name="Rectangle 30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9375" name="Rectangle 31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6" name="Rectangle 32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7" name="Rectangle 33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8" name="Rectangle 34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9379" name="Rectangle 35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849380" name="Rectangle 36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1849381" name="Group 37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1849382" name="Group 38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849383" name="Rectangle 39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4" name="Line 40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5" name="Line 41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6" name="Line 42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7" name="Line 43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8" name="Line 44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9" name="Line 45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0" name="Line 46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1" name="Line 47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2" name="Line 48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9393" name="Rectangle 49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dest     data</a:t>
                </a:r>
              </a:p>
            </p:txBody>
          </p:sp>
          <p:sp>
            <p:nvSpPr>
              <p:cNvPr id="1849394" name="Rectangle 50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5" name="Line 51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6" name="Line 52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7" name="Line 53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8" name="Line 54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9" name="Line 55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400" name="Freeform 56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1" name="Freeform 57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2" name="Line 58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3" name="Rectangle 59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849404" name="Line 60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9405" name="Group 61"/>
          <p:cNvGrpSpPr>
            <a:grpSpLocks/>
          </p:cNvGrpSpPr>
          <p:nvPr/>
        </p:nvGrpSpPr>
        <p:grpSpPr bwMode="auto">
          <a:xfrm>
            <a:off x="6616700" y="790575"/>
            <a:ext cx="1098550" cy="896938"/>
            <a:chOff x="4272" y="674"/>
            <a:chExt cx="692" cy="613"/>
          </a:xfrm>
        </p:grpSpPr>
        <p:sp>
          <p:nvSpPr>
            <p:cNvPr id="1849406" name="Rectangle 62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9407" name="Group 63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849408" name="Line 64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09" name="Line 65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10" name="Line 66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9411" name="Rectangle 67"/>
          <p:cNvSpPr>
            <a:spLocks noChangeArrowheads="1"/>
          </p:cNvSpPr>
          <p:nvPr/>
        </p:nvSpPr>
        <p:spPr bwMode="auto">
          <a:xfrm>
            <a:off x="168275" y="892175"/>
            <a:ext cx="13096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Table</a:t>
            </a:r>
          </a:p>
        </p:txBody>
      </p:sp>
      <p:sp>
        <p:nvSpPr>
          <p:cNvPr id="1849412" name="Rectangle 68"/>
          <p:cNvSpPr>
            <a:spLocks noChangeArrowheads="1"/>
          </p:cNvSpPr>
          <p:nvPr/>
        </p:nvSpPr>
        <p:spPr bwMode="auto">
          <a:xfrm>
            <a:off x="365125" y="5092700"/>
            <a:ext cx="837247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Renaming table is a cache to speed up register name look up. It needs to be cleared after each exception taken.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When else are valid bits cleared? </a:t>
            </a:r>
          </a:p>
        </p:txBody>
      </p:sp>
      <p:sp>
        <p:nvSpPr>
          <p:cNvPr id="1849413" name="Text Box 69"/>
          <p:cNvSpPr txBox="1">
            <a:spLocks noChangeArrowheads="1"/>
          </p:cNvSpPr>
          <p:nvPr/>
        </p:nvSpPr>
        <p:spPr bwMode="auto">
          <a:xfrm>
            <a:off x="5889625" y="5702300"/>
            <a:ext cx="2333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Control transfers</a:t>
            </a:r>
          </a:p>
        </p:txBody>
      </p:sp>
      <p:grpSp>
        <p:nvGrpSpPr>
          <p:cNvPr id="1849414" name="Group 70"/>
          <p:cNvGrpSpPr>
            <a:grpSpLocks/>
          </p:cNvGrpSpPr>
          <p:nvPr/>
        </p:nvGrpSpPr>
        <p:grpSpPr bwMode="auto">
          <a:xfrm>
            <a:off x="1552575" y="762000"/>
            <a:ext cx="2874963" cy="1196975"/>
            <a:chOff x="1098" y="648"/>
            <a:chExt cx="1811" cy="754"/>
          </a:xfrm>
        </p:grpSpPr>
        <p:sp>
          <p:nvSpPr>
            <p:cNvPr id="1849415" name="Rectangle 71"/>
            <p:cNvSpPr>
              <a:spLocks noChangeArrowheads="1"/>
            </p:cNvSpPr>
            <p:nvPr/>
          </p:nvSpPr>
          <p:spPr bwMode="auto">
            <a:xfrm>
              <a:off x="1098" y="666"/>
              <a:ext cx="24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r</a:t>
              </a:r>
              <a:r>
                <a:rPr lang="en-US" sz="1800" i="1" baseline="-25000">
                  <a:latin typeface="Verdana" charset="0"/>
                </a:rPr>
                <a:t>1 </a:t>
              </a:r>
            </a:p>
          </p:txBody>
        </p:sp>
        <p:grpSp>
          <p:nvGrpSpPr>
            <p:cNvPr id="1849416" name="Group 72"/>
            <p:cNvGrpSpPr>
              <a:grpSpLocks/>
            </p:cNvGrpSpPr>
            <p:nvPr/>
          </p:nvGrpSpPr>
          <p:grpSpPr bwMode="auto">
            <a:xfrm>
              <a:off x="1298" y="690"/>
              <a:ext cx="624" cy="712"/>
              <a:chOff x="1338" y="714"/>
              <a:chExt cx="624" cy="720"/>
            </a:xfrm>
          </p:grpSpPr>
          <p:sp>
            <p:nvSpPr>
              <p:cNvPr id="1849417" name="Rectangle 73"/>
              <p:cNvSpPr>
                <a:spLocks noChangeArrowheads="1"/>
              </p:cNvSpPr>
              <p:nvPr/>
            </p:nvSpPr>
            <p:spPr bwMode="auto">
              <a:xfrm>
                <a:off x="1338" y="762"/>
                <a:ext cx="432" cy="67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18" name="Rectangle 74"/>
              <p:cNvSpPr>
                <a:spLocks noChangeArrowheads="1"/>
              </p:cNvSpPr>
              <p:nvPr/>
            </p:nvSpPr>
            <p:spPr bwMode="auto">
              <a:xfrm>
                <a:off x="1338" y="714"/>
                <a:ext cx="43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t</a:t>
                </a:r>
                <a:endParaRPr lang="en-US" sz="1800" i="1" baseline="-25000">
                  <a:latin typeface="Verdana" charset="0"/>
                </a:endParaRPr>
              </a:p>
            </p:txBody>
          </p:sp>
          <p:sp>
            <p:nvSpPr>
              <p:cNvPr id="1849419" name="Rectangle 75"/>
              <p:cNvSpPr>
                <a:spLocks noChangeArrowheads="1"/>
              </p:cNvSpPr>
              <p:nvPr/>
            </p:nvSpPr>
            <p:spPr bwMode="auto">
              <a:xfrm>
                <a:off x="1338" y="90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0" name="Rectangle 76"/>
              <p:cNvSpPr>
                <a:spLocks noChangeArrowheads="1"/>
              </p:cNvSpPr>
              <p:nvPr/>
            </p:nvSpPr>
            <p:spPr bwMode="auto">
              <a:xfrm>
                <a:off x="1338" y="129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1" name="Rectangle 77"/>
              <p:cNvSpPr>
                <a:spLocks noChangeArrowheads="1"/>
              </p:cNvSpPr>
              <p:nvPr/>
            </p:nvSpPr>
            <p:spPr bwMode="auto">
              <a:xfrm>
                <a:off x="1770" y="71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v</a:t>
                </a:r>
                <a:endParaRPr lang="en-US" sz="2000" i="1" baseline="-25000">
                  <a:latin typeface="Verdana" charset="0"/>
                </a:endParaRPr>
              </a:p>
            </p:txBody>
          </p:sp>
          <p:sp>
            <p:nvSpPr>
              <p:cNvPr id="1849422" name="Rectangle 78"/>
              <p:cNvSpPr>
                <a:spLocks noChangeArrowheads="1"/>
              </p:cNvSpPr>
              <p:nvPr/>
            </p:nvSpPr>
            <p:spPr bwMode="auto">
              <a:xfrm>
                <a:off x="1770" y="90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3" name="Rectangle 79"/>
              <p:cNvSpPr>
                <a:spLocks noChangeArrowheads="1"/>
              </p:cNvSpPr>
              <p:nvPr/>
            </p:nvSpPr>
            <p:spPr bwMode="auto">
              <a:xfrm>
                <a:off x="1770" y="105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4" name="Rectangle 80"/>
              <p:cNvSpPr>
                <a:spLocks noChangeArrowheads="1"/>
              </p:cNvSpPr>
              <p:nvPr/>
            </p:nvSpPr>
            <p:spPr bwMode="auto">
              <a:xfrm>
                <a:off x="1770" y="129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425" name="Rectangle 81"/>
            <p:cNvSpPr>
              <a:spLocks noChangeArrowheads="1"/>
            </p:cNvSpPr>
            <p:nvPr/>
          </p:nvSpPr>
          <p:spPr bwMode="auto">
            <a:xfrm>
              <a:off x="1098" y="858"/>
              <a:ext cx="24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r</a:t>
              </a:r>
              <a:r>
                <a:rPr lang="en-US" sz="1800" i="1" baseline="-25000">
                  <a:latin typeface="Verdana" charset="0"/>
                </a:rPr>
                <a:t>2 </a:t>
              </a:r>
            </a:p>
          </p:txBody>
        </p:sp>
        <p:sp>
          <p:nvSpPr>
            <p:cNvPr id="1849426" name="Text Box 82"/>
            <p:cNvSpPr txBox="1">
              <a:spLocks noChangeArrowheads="1"/>
            </p:cNvSpPr>
            <p:nvPr/>
          </p:nvSpPr>
          <p:spPr bwMode="auto">
            <a:xfrm>
              <a:off x="2152" y="648"/>
              <a:ext cx="757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tag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valid bit</a:t>
              </a:r>
            </a:p>
          </p:txBody>
        </p:sp>
        <p:sp>
          <p:nvSpPr>
            <p:cNvPr id="1849427" name="Freeform 83"/>
            <p:cNvSpPr>
              <a:spLocks/>
            </p:cNvSpPr>
            <p:nvPr/>
          </p:nvSpPr>
          <p:spPr bwMode="auto">
            <a:xfrm>
              <a:off x="1624" y="648"/>
              <a:ext cx="52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88" y="0"/>
                </a:cxn>
                <a:cxn ang="0">
                  <a:pos x="528" y="96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100" y="48"/>
                    <a:pt x="200" y="0"/>
                    <a:pt x="288" y="0"/>
                  </a:cubicBezTo>
                  <a:cubicBezTo>
                    <a:pt x="376" y="0"/>
                    <a:pt x="488" y="80"/>
                    <a:pt x="528" y="96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28" name="Line 84"/>
            <p:cNvSpPr>
              <a:spLocks noChangeShapeType="1"/>
            </p:cNvSpPr>
            <p:nvPr/>
          </p:nvSpPr>
          <p:spPr bwMode="auto">
            <a:xfrm>
              <a:off x="1912" y="840"/>
              <a:ext cx="24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9429" name="Freeform 85"/>
          <p:cNvSpPr>
            <a:spLocks/>
          </p:cNvSpPr>
          <p:nvPr/>
        </p:nvSpPr>
        <p:spPr bwMode="auto">
          <a:xfrm>
            <a:off x="7721600" y="11430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41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637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Control Flow Penalty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A01-8F66-8344-B13B-FED3445793F3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860610" name="Group 2"/>
          <p:cNvGrpSpPr>
            <a:grpSpLocks/>
          </p:cNvGrpSpPr>
          <p:nvPr/>
        </p:nvGrpSpPr>
        <p:grpSpPr bwMode="auto">
          <a:xfrm>
            <a:off x="6051550" y="1096963"/>
            <a:ext cx="2481263" cy="5168900"/>
            <a:chOff x="3229" y="879"/>
            <a:chExt cx="1563" cy="3256"/>
          </a:xfrm>
        </p:grpSpPr>
        <p:sp>
          <p:nvSpPr>
            <p:cNvPr id="1860611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2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3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4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800" i="1">
                <a:latin typeface="Verdana" charset="0"/>
              </a:endParaRPr>
            </a:p>
          </p:txBody>
        </p:sp>
        <p:sp>
          <p:nvSpPr>
            <p:cNvPr id="1860615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I-cache</a:t>
              </a:r>
            </a:p>
          </p:txBody>
        </p:sp>
        <p:sp>
          <p:nvSpPr>
            <p:cNvPr id="1860616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Fetch Buffer</a:t>
              </a:r>
            </a:p>
          </p:txBody>
        </p:sp>
        <p:sp>
          <p:nvSpPr>
            <p:cNvPr id="1860617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Issue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Buffer</a:t>
              </a:r>
            </a:p>
          </p:txBody>
        </p:sp>
        <p:sp>
          <p:nvSpPr>
            <p:cNvPr id="1860618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Func.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Units</a:t>
              </a:r>
            </a:p>
          </p:txBody>
        </p:sp>
        <p:sp>
          <p:nvSpPr>
            <p:cNvPr id="1860619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Arch.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State</a:t>
              </a:r>
            </a:p>
          </p:txBody>
        </p:sp>
        <p:sp>
          <p:nvSpPr>
            <p:cNvPr id="1860620" name="Line 12"/>
            <p:cNvSpPr>
              <a:spLocks noChangeAspect="1" noChangeShapeType="1"/>
            </p:cNvSpPr>
            <p:nvPr/>
          </p:nvSpPr>
          <p:spPr bwMode="auto">
            <a:xfrm rot="-162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1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2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3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4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Execute</a:t>
              </a:r>
            </a:p>
          </p:txBody>
        </p:sp>
        <p:sp>
          <p:nvSpPr>
            <p:cNvPr id="1860625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6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Decode</a:t>
              </a:r>
            </a:p>
          </p:txBody>
        </p:sp>
        <p:sp>
          <p:nvSpPr>
            <p:cNvPr id="1860626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Result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Buffer</a:t>
              </a:r>
            </a:p>
          </p:txBody>
        </p:sp>
        <p:sp>
          <p:nvSpPr>
            <p:cNvPr id="1860627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8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9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Commit</a:t>
              </a:r>
            </a:p>
          </p:txBody>
        </p:sp>
        <p:sp>
          <p:nvSpPr>
            <p:cNvPr id="1860630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PC</a:t>
              </a:r>
            </a:p>
          </p:txBody>
        </p:sp>
        <p:sp>
          <p:nvSpPr>
            <p:cNvPr id="1860631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i="1">
                  <a:latin typeface="Verdana" charset="0"/>
                </a:rPr>
                <a:t>Fetch</a:t>
              </a:r>
            </a:p>
          </p:txBody>
        </p:sp>
      </p:grpSp>
      <p:grpSp>
        <p:nvGrpSpPr>
          <p:cNvPr id="1860632" name="Group 24"/>
          <p:cNvGrpSpPr>
            <a:grpSpLocks/>
          </p:cNvGrpSpPr>
          <p:nvPr/>
        </p:nvGrpSpPr>
        <p:grpSpPr bwMode="auto">
          <a:xfrm>
            <a:off x="4213225" y="1046163"/>
            <a:ext cx="2079625" cy="4637087"/>
            <a:chOff x="2654" y="819"/>
            <a:chExt cx="1310" cy="2921"/>
          </a:xfrm>
        </p:grpSpPr>
        <p:sp>
          <p:nvSpPr>
            <p:cNvPr id="1860633" name="Freeform 25"/>
            <p:cNvSpPr>
              <a:spLocks noChangeAspect="1"/>
            </p:cNvSpPr>
            <p:nvPr/>
          </p:nvSpPr>
          <p:spPr bwMode="auto">
            <a:xfrm>
              <a:off x="3356" y="892"/>
              <a:ext cx="608" cy="2498"/>
            </a:xfrm>
            <a:custGeom>
              <a:avLst/>
              <a:gdLst/>
              <a:ahLst/>
              <a:cxnLst>
                <a:cxn ang="0">
                  <a:pos x="608" y="2765"/>
                </a:cxn>
                <a:cxn ang="0">
                  <a:pos x="466" y="2744"/>
                </a:cxn>
                <a:cxn ang="0">
                  <a:pos x="424" y="2712"/>
                </a:cxn>
                <a:cxn ang="0">
                  <a:pos x="393" y="2707"/>
                </a:cxn>
                <a:cxn ang="0">
                  <a:pos x="351" y="2676"/>
                </a:cxn>
                <a:cxn ang="0">
                  <a:pos x="288" y="2655"/>
                </a:cxn>
                <a:cxn ang="0">
                  <a:pos x="225" y="2602"/>
                </a:cxn>
                <a:cxn ang="0">
                  <a:pos x="173" y="2529"/>
                </a:cxn>
                <a:cxn ang="0">
                  <a:pos x="152" y="2477"/>
                </a:cxn>
                <a:cxn ang="0">
                  <a:pos x="110" y="2456"/>
                </a:cxn>
                <a:cxn ang="0">
                  <a:pos x="58" y="2309"/>
                </a:cxn>
                <a:cxn ang="0">
                  <a:pos x="37" y="2215"/>
                </a:cxn>
                <a:cxn ang="0">
                  <a:pos x="26" y="2152"/>
                </a:cxn>
                <a:cxn ang="0">
                  <a:pos x="16" y="2089"/>
                </a:cxn>
                <a:cxn ang="0">
                  <a:pos x="0" y="1754"/>
                </a:cxn>
                <a:cxn ang="0">
                  <a:pos x="5" y="1073"/>
                </a:cxn>
                <a:cxn ang="0">
                  <a:pos x="84" y="393"/>
                </a:cxn>
                <a:cxn ang="0">
                  <a:pos x="147" y="204"/>
                </a:cxn>
                <a:cxn ang="0">
                  <a:pos x="183" y="183"/>
                </a:cxn>
                <a:cxn ang="0">
                  <a:pos x="225" y="152"/>
                </a:cxn>
                <a:cxn ang="0">
                  <a:pos x="241" y="131"/>
                </a:cxn>
                <a:cxn ang="0">
                  <a:pos x="325" y="68"/>
                </a:cxn>
                <a:cxn ang="0">
                  <a:pos x="513" y="10"/>
                </a:cxn>
                <a:cxn ang="0">
                  <a:pos x="534" y="5"/>
                </a:cxn>
                <a:cxn ang="0">
                  <a:pos x="566" y="0"/>
                </a:cxn>
              </a:cxnLst>
              <a:rect l="0" t="0" r="r" b="b"/>
              <a:pathLst>
                <a:path w="608" h="2774">
                  <a:moveTo>
                    <a:pt x="608" y="2765"/>
                  </a:moveTo>
                  <a:cubicBezTo>
                    <a:pt x="557" y="2774"/>
                    <a:pt x="515" y="2756"/>
                    <a:pt x="466" y="2744"/>
                  </a:cubicBezTo>
                  <a:cubicBezTo>
                    <a:pt x="452" y="2733"/>
                    <a:pt x="440" y="2720"/>
                    <a:pt x="424" y="2712"/>
                  </a:cubicBezTo>
                  <a:cubicBezTo>
                    <a:pt x="415" y="2707"/>
                    <a:pt x="402" y="2712"/>
                    <a:pt x="393" y="2707"/>
                  </a:cubicBezTo>
                  <a:cubicBezTo>
                    <a:pt x="377" y="2699"/>
                    <a:pt x="366" y="2685"/>
                    <a:pt x="351" y="2676"/>
                  </a:cubicBezTo>
                  <a:cubicBezTo>
                    <a:pt x="344" y="2672"/>
                    <a:pt x="295" y="2657"/>
                    <a:pt x="288" y="2655"/>
                  </a:cubicBezTo>
                  <a:cubicBezTo>
                    <a:pt x="278" y="2648"/>
                    <a:pt x="236" y="2618"/>
                    <a:pt x="225" y="2602"/>
                  </a:cubicBezTo>
                  <a:cubicBezTo>
                    <a:pt x="170" y="2519"/>
                    <a:pt x="241" y="2597"/>
                    <a:pt x="173" y="2529"/>
                  </a:cubicBezTo>
                  <a:cubicBezTo>
                    <a:pt x="166" y="2512"/>
                    <a:pt x="164" y="2491"/>
                    <a:pt x="152" y="2477"/>
                  </a:cubicBezTo>
                  <a:cubicBezTo>
                    <a:pt x="142" y="2465"/>
                    <a:pt x="122" y="2467"/>
                    <a:pt x="110" y="2456"/>
                  </a:cubicBezTo>
                  <a:cubicBezTo>
                    <a:pt x="98" y="2406"/>
                    <a:pt x="74" y="2359"/>
                    <a:pt x="58" y="2309"/>
                  </a:cubicBezTo>
                  <a:cubicBezTo>
                    <a:pt x="48" y="2279"/>
                    <a:pt x="47" y="2246"/>
                    <a:pt x="37" y="2215"/>
                  </a:cubicBezTo>
                  <a:cubicBezTo>
                    <a:pt x="19" y="2101"/>
                    <a:pt x="45" y="2263"/>
                    <a:pt x="26" y="2152"/>
                  </a:cubicBezTo>
                  <a:cubicBezTo>
                    <a:pt x="22" y="2131"/>
                    <a:pt x="16" y="2089"/>
                    <a:pt x="16" y="2089"/>
                  </a:cubicBezTo>
                  <a:cubicBezTo>
                    <a:pt x="8" y="1977"/>
                    <a:pt x="3" y="1867"/>
                    <a:pt x="0" y="1754"/>
                  </a:cubicBezTo>
                  <a:cubicBezTo>
                    <a:pt x="2" y="1527"/>
                    <a:pt x="2" y="1300"/>
                    <a:pt x="5" y="1073"/>
                  </a:cubicBezTo>
                  <a:cubicBezTo>
                    <a:pt x="8" y="855"/>
                    <a:pt x="16" y="604"/>
                    <a:pt x="84" y="393"/>
                  </a:cubicBezTo>
                  <a:cubicBezTo>
                    <a:pt x="88" y="370"/>
                    <a:pt x="125" y="230"/>
                    <a:pt x="147" y="204"/>
                  </a:cubicBezTo>
                  <a:cubicBezTo>
                    <a:pt x="156" y="193"/>
                    <a:pt x="171" y="190"/>
                    <a:pt x="183" y="183"/>
                  </a:cubicBezTo>
                  <a:cubicBezTo>
                    <a:pt x="207" y="138"/>
                    <a:pt x="176" y="184"/>
                    <a:pt x="225" y="152"/>
                  </a:cubicBezTo>
                  <a:cubicBezTo>
                    <a:pt x="232" y="147"/>
                    <a:pt x="235" y="138"/>
                    <a:pt x="241" y="131"/>
                  </a:cubicBezTo>
                  <a:cubicBezTo>
                    <a:pt x="265" y="105"/>
                    <a:pt x="291" y="79"/>
                    <a:pt x="325" y="68"/>
                  </a:cubicBezTo>
                  <a:cubicBezTo>
                    <a:pt x="369" y="20"/>
                    <a:pt x="452" y="15"/>
                    <a:pt x="513" y="10"/>
                  </a:cubicBezTo>
                  <a:cubicBezTo>
                    <a:pt x="520" y="8"/>
                    <a:pt x="527" y="6"/>
                    <a:pt x="534" y="5"/>
                  </a:cubicBezTo>
                  <a:cubicBezTo>
                    <a:pt x="545" y="3"/>
                    <a:pt x="566" y="0"/>
                    <a:pt x="566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34" name="Text Box 26"/>
            <p:cNvSpPr txBox="1">
              <a:spLocks noChangeArrowheads="1"/>
            </p:cNvSpPr>
            <p:nvPr/>
          </p:nvSpPr>
          <p:spPr bwMode="auto">
            <a:xfrm>
              <a:off x="2792" y="3336"/>
              <a:ext cx="771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Branch</a:t>
              </a:r>
              <a:br>
                <a:rPr lang="en-US" sz="1800">
                  <a:latin typeface="Verdana" charset="0"/>
                </a:rPr>
              </a:br>
              <a:r>
                <a:rPr lang="en-US" sz="1800">
                  <a:latin typeface="Verdana" charset="0"/>
                </a:rPr>
                <a:t>executed</a:t>
              </a:r>
            </a:p>
          </p:txBody>
        </p:sp>
        <p:sp>
          <p:nvSpPr>
            <p:cNvPr id="1860635" name="Text Box 27"/>
            <p:cNvSpPr txBox="1">
              <a:spLocks noChangeArrowheads="1"/>
            </p:cNvSpPr>
            <p:nvPr/>
          </p:nvSpPr>
          <p:spPr bwMode="auto">
            <a:xfrm>
              <a:off x="2654" y="819"/>
              <a:ext cx="110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Next fetch started</a:t>
              </a:r>
            </a:p>
          </p:txBody>
        </p:sp>
      </p:grpSp>
      <p:sp>
        <p:nvSpPr>
          <p:cNvPr id="1860636" name="Text Box 28"/>
          <p:cNvSpPr txBox="1">
            <a:spLocks noChangeArrowheads="1"/>
          </p:cNvSpPr>
          <p:nvPr/>
        </p:nvSpPr>
        <p:spPr bwMode="auto">
          <a:xfrm>
            <a:off x="336550" y="1797050"/>
            <a:ext cx="379730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Modern processors may have &gt; 10 pipeline stages between next PC calculation and branch resolution !</a:t>
            </a:r>
          </a:p>
        </p:txBody>
      </p:sp>
      <p:sp>
        <p:nvSpPr>
          <p:cNvPr id="1860638" name="Text Box 30"/>
          <p:cNvSpPr txBox="1">
            <a:spLocks noChangeArrowheads="1"/>
          </p:cNvSpPr>
          <p:nvPr/>
        </p:nvSpPr>
        <p:spPr bwMode="auto">
          <a:xfrm>
            <a:off x="365125" y="3459163"/>
            <a:ext cx="3492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800" i="1">
                <a:solidFill>
                  <a:srgbClr val="56127A"/>
                </a:solidFill>
                <a:latin typeface="Verdana" charset="0"/>
              </a:rPr>
              <a:t>How much work is lost if pipeline doesn’t follow correct instruction flow</a:t>
            </a:r>
            <a:r>
              <a:rPr lang="en-US" sz="1800"/>
              <a:t>?</a:t>
            </a:r>
          </a:p>
        </p:txBody>
      </p:sp>
      <p:sp>
        <p:nvSpPr>
          <p:cNvPr id="1860639" name="Text Box 31"/>
          <p:cNvSpPr txBox="1">
            <a:spLocks noChangeArrowheads="1"/>
          </p:cNvSpPr>
          <p:nvPr/>
        </p:nvSpPr>
        <p:spPr bwMode="auto">
          <a:xfrm>
            <a:off x="639763" y="4494213"/>
            <a:ext cx="3687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~ Loop length x pipeline width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638" grpId="0"/>
      <p:bldP spid="18606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CS152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24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2, Tuesday March 5</a:t>
            </a:r>
          </a:p>
          <a:p>
            <a:pPr lvl="1"/>
            <a:r>
              <a:rPr lang="en-US" dirty="0" smtClean="0"/>
              <a:t>Caches and Virtual </a:t>
            </a:r>
            <a:r>
              <a:rPr lang="en-US" dirty="0"/>
              <a:t>memory</a:t>
            </a:r>
            <a:r>
              <a:rPr lang="en-US" dirty="0" smtClean="0"/>
              <a:t> L6 – L9, </a:t>
            </a:r>
            <a:r>
              <a:rPr lang="en-US" dirty="0"/>
              <a:t>PS</a:t>
            </a:r>
            <a:r>
              <a:rPr lang="en-US" dirty="0" smtClean="0"/>
              <a:t> 2, </a:t>
            </a:r>
            <a:r>
              <a:rPr lang="en-US" dirty="0"/>
              <a:t>Lab</a:t>
            </a:r>
            <a:r>
              <a:rPr lang="en-US" dirty="0" smtClean="0"/>
              <a:t> 2, readings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A6EA27-A24D-BF40-B769-9CBF99A4BA0D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4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644525"/>
            <a:ext cx="7162800" cy="546100"/>
          </a:xfrm>
        </p:spPr>
        <p:txBody>
          <a:bodyPr/>
          <a:lstStyle/>
          <a:p>
            <a:r>
              <a:rPr lang="en-US"/>
              <a:t>Mispredict Recovery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416925" cy="2362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In-order execution machines:</a:t>
            </a:r>
            <a:endParaRPr lang="en-US" sz="2800"/>
          </a:p>
          <a:p>
            <a:pPr lvl="1"/>
            <a:r>
              <a:rPr lang="en-US" sz="2000"/>
              <a:t>Assume no instruction issued after branch can write-back before branch resolves</a:t>
            </a:r>
          </a:p>
          <a:p>
            <a:pPr lvl="1"/>
            <a:r>
              <a:rPr lang="en-US" sz="2000"/>
              <a:t>Kill all instructions in pipeline behind mispredicted branch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8179-EE47-7844-B41C-E47DB453C14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2" name="Rectangle 4"/>
          <p:cNvSpPr>
            <a:spLocks noChangeArrowheads="1"/>
          </p:cNvSpPr>
          <p:nvPr/>
        </p:nvSpPr>
        <p:spPr bwMode="auto">
          <a:xfrm>
            <a:off x="304800" y="4343400"/>
            <a:ext cx="84169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85800" lvl="1" indent="-228600" algn="l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Multiple instructions following branch in program order can complete before branch resolves</a:t>
            </a:r>
          </a:p>
        </p:txBody>
      </p:sp>
      <p:sp>
        <p:nvSpPr>
          <p:cNvPr id="1983493" name="Rectangle 5"/>
          <p:cNvSpPr>
            <a:spLocks noChangeArrowheads="1"/>
          </p:cNvSpPr>
          <p:nvPr/>
        </p:nvSpPr>
        <p:spPr bwMode="auto">
          <a:xfrm>
            <a:off x="304800" y="3657600"/>
            <a:ext cx="8416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Out-of-order execution?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2" grpId="0" autoUpdateAnimBg="0"/>
      <p:bldP spid="198349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74100" cy="990600"/>
          </a:xfrm>
        </p:spPr>
        <p:txBody>
          <a:bodyPr/>
          <a:lstStyle/>
          <a:p>
            <a:r>
              <a:rPr lang="en-US" sz="2800"/>
              <a:t>In-Order Commit for Precise Exceptions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2BDE-4507-8744-B3C9-B4A639234605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673100" y="3975100"/>
            <a:ext cx="83058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Instructions fetched and decoded into instruction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reorder buffer in-order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Execution is out-of-order ( 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out-of-order completion)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Commit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(write-back to architectural state, i.e., regfile &amp;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memory, is in-order</a:t>
            </a:r>
          </a:p>
        </p:txBody>
      </p:sp>
      <p:sp>
        <p:nvSpPr>
          <p:cNvPr id="1985540" name="Text Box 4"/>
          <p:cNvSpPr txBox="1">
            <a:spLocks noChangeArrowheads="1"/>
          </p:cNvSpPr>
          <p:nvPr/>
        </p:nvSpPr>
        <p:spPr bwMode="auto">
          <a:xfrm>
            <a:off x="325438" y="5689600"/>
            <a:ext cx="8564562" cy="4032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Temporary storage needed in ROB to hold results before commit</a:t>
            </a:r>
          </a:p>
        </p:txBody>
      </p:sp>
      <p:sp>
        <p:nvSpPr>
          <p:cNvPr id="1985541" name="Rectangle 5"/>
          <p:cNvSpPr>
            <a:spLocks noChangeArrowheads="1"/>
          </p:cNvSpPr>
          <p:nvPr/>
        </p:nvSpPr>
        <p:spPr bwMode="auto">
          <a:xfrm>
            <a:off x="533400" y="15240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85542" name="Rectangle 6"/>
          <p:cNvSpPr>
            <a:spLocks noChangeArrowheads="1"/>
          </p:cNvSpPr>
          <p:nvPr/>
        </p:nvSpPr>
        <p:spPr bwMode="auto">
          <a:xfrm>
            <a:off x="2057400" y="15240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985543" name="Rectangle 7"/>
          <p:cNvSpPr>
            <a:spLocks noChangeArrowheads="1"/>
          </p:cNvSpPr>
          <p:nvPr/>
        </p:nvSpPr>
        <p:spPr bwMode="auto">
          <a:xfrm>
            <a:off x="4572000" y="27432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85544" name="Rectangle 8"/>
          <p:cNvSpPr>
            <a:spLocks noChangeArrowheads="1"/>
          </p:cNvSpPr>
          <p:nvPr/>
        </p:nvSpPr>
        <p:spPr bwMode="auto">
          <a:xfrm>
            <a:off x="7086600" y="14478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85545" name="Line 9"/>
          <p:cNvSpPr>
            <a:spLocks noChangeShapeType="1"/>
          </p:cNvSpPr>
          <p:nvPr/>
        </p:nvSpPr>
        <p:spPr bwMode="auto">
          <a:xfrm>
            <a:off x="15240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6" name="Line 10"/>
          <p:cNvSpPr>
            <a:spLocks noChangeShapeType="1"/>
          </p:cNvSpPr>
          <p:nvPr/>
        </p:nvSpPr>
        <p:spPr bwMode="auto">
          <a:xfrm>
            <a:off x="3276600" y="1905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7" name="Rectangle 11"/>
          <p:cNvSpPr>
            <a:spLocks noChangeArrowheads="1"/>
          </p:cNvSpPr>
          <p:nvPr/>
        </p:nvSpPr>
        <p:spPr bwMode="auto">
          <a:xfrm>
            <a:off x="3962400" y="15240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85548" name="Line 12"/>
          <p:cNvSpPr>
            <a:spLocks noChangeShapeType="1"/>
          </p:cNvSpPr>
          <p:nvPr/>
        </p:nvSpPr>
        <p:spPr bwMode="auto">
          <a:xfrm>
            <a:off x="6324600" y="190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9" name="Text Box 13"/>
          <p:cNvSpPr txBox="1">
            <a:spLocks noChangeArrowheads="1"/>
          </p:cNvSpPr>
          <p:nvPr/>
        </p:nvSpPr>
        <p:spPr bwMode="auto">
          <a:xfrm>
            <a:off x="1295400" y="1050925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985550" name="Text Box 14"/>
          <p:cNvSpPr txBox="1">
            <a:spLocks noChangeArrowheads="1"/>
          </p:cNvSpPr>
          <p:nvPr/>
        </p:nvSpPr>
        <p:spPr bwMode="auto">
          <a:xfrm>
            <a:off x="7239000" y="1050925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985551" name="Line 15"/>
          <p:cNvSpPr>
            <a:spLocks noChangeShapeType="1"/>
          </p:cNvSpPr>
          <p:nvPr/>
        </p:nvSpPr>
        <p:spPr bwMode="auto">
          <a:xfrm>
            <a:off x="4800600" y="2209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2" name="Line 16"/>
          <p:cNvSpPr>
            <a:spLocks noChangeShapeType="1"/>
          </p:cNvSpPr>
          <p:nvPr/>
        </p:nvSpPr>
        <p:spPr bwMode="auto">
          <a:xfrm flipV="1">
            <a:off x="5562600" y="2209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3" name="Line 17"/>
          <p:cNvSpPr>
            <a:spLocks noChangeShapeType="1"/>
          </p:cNvSpPr>
          <p:nvPr/>
        </p:nvSpPr>
        <p:spPr bwMode="auto">
          <a:xfrm>
            <a:off x="6629400" y="19050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4" name="Line 18"/>
          <p:cNvSpPr>
            <a:spLocks noChangeShapeType="1"/>
          </p:cNvSpPr>
          <p:nvPr/>
        </p:nvSpPr>
        <p:spPr bwMode="auto">
          <a:xfrm flipH="1" flipV="1">
            <a:off x="5867400" y="22860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5" name="Line 19"/>
          <p:cNvSpPr>
            <a:spLocks noChangeShapeType="1"/>
          </p:cNvSpPr>
          <p:nvPr/>
        </p:nvSpPr>
        <p:spPr bwMode="auto">
          <a:xfrm flipH="1" flipV="1">
            <a:off x="3276600" y="2209800"/>
            <a:ext cx="3124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6" name="Line 20"/>
          <p:cNvSpPr>
            <a:spLocks noChangeShapeType="1"/>
          </p:cNvSpPr>
          <p:nvPr/>
        </p:nvSpPr>
        <p:spPr bwMode="auto">
          <a:xfrm flipH="1" flipV="1">
            <a:off x="1524000" y="2286000"/>
            <a:ext cx="48006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7" name="Text Box 21"/>
          <p:cNvSpPr txBox="1">
            <a:spLocks noChangeArrowheads="1"/>
          </p:cNvSpPr>
          <p:nvPr/>
        </p:nvSpPr>
        <p:spPr bwMode="auto">
          <a:xfrm>
            <a:off x="4343400" y="1050925"/>
            <a:ext cx="18002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Out-of-order</a:t>
            </a:r>
          </a:p>
        </p:txBody>
      </p:sp>
      <p:sp>
        <p:nvSpPr>
          <p:cNvPr id="1985558" name="Text Box 22"/>
          <p:cNvSpPr txBox="1">
            <a:spLocks noChangeArrowheads="1"/>
          </p:cNvSpPr>
          <p:nvPr/>
        </p:nvSpPr>
        <p:spPr bwMode="auto">
          <a:xfrm>
            <a:off x="2667000" y="25908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59" name="Text Box 23"/>
          <p:cNvSpPr txBox="1">
            <a:spLocks noChangeArrowheads="1"/>
          </p:cNvSpPr>
          <p:nvPr/>
        </p:nvSpPr>
        <p:spPr bwMode="auto">
          <a:xfrm>
            <a:off x="3505200" y="22860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60" name="Text Box 24"/>
          <p:cNvSpPr txBox="1">
            <a:spLocks noChangeArrowheads="1"/>
          </p:cNvSpPr>
          <p:nvPr/>
        </p:nvSpPr>
        <p:spPr bwMode="auto">
          <a:xfrm>
            <a:off x="5943600" y="22098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61" name="AutoShape 25"/>
          <p:cNvSpPr>
            <a:spLocks noChangeArrowheads="1"/>
          </p:cNvSpPr>
          <p:nvPr/>
        </p:nvSpPr>
        <p:spPr bwMode="auto">
          <a:xfrm>
            <a:off x="6096000" y="2667000"/>
            <a:ext cx="2133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Exception?</a:t>
            </a:r>
          </a:p>
        </p:txBody>
      </p:sp>
      <p:sp>
        <p:nvSpPr>
          <p:cNvPr id="1985562" name="Freeform 26"/>
          <p:cNvSpPr>
            <a:spLocks/>
          </p:cNvSpPr>
          <p:nvPr/>
        </p:nvSpPr>
        <p:spPr bwMode="auto">
          <a:xfrm>
            <a:off x="685800" y="2362200"/>
            <a:ext cx="5876925" cy="1358900"/>
          </a:xfrm>
          <a:custGeom>
            <a:avLst/>
            <a:gdLst/>
            <a:ahLst/>
            <a:cxnLst>
              <a:cxn ang="0">
                <a:pos x="3702" y="785"/>
              </a:cxn>
              <a:cxn ang="0">
                <a:pos x="2577" y="812"/>
              </a:cxn>
              <a:cxn ang="0">
                <a:pos x="911" y="796"/>
              </a:cxn>
              <a:cxn ang="0">
                <a:pos x="471" y="728"/>
              </a:cxn>
              <a:cxn ang="0">
                <a:pos x="409" y="696"/>
              </a:cxn>
              <a:cxn ang="0">
                <a:pos x="335" y="623"/>
              </a:cxn>
              <a:cxn ang="0">
                <a:pos x="299" y="560"/>
              </a:cxn>
              <a:cxn ang="0">
                <a:pos x="273" y="492"/>
              </a:cxn>
              <a:cxn ang="0">
                <a:pos x="252" y="477"/>
              </a:cxn>
              <a:cxn ang="0">
                <a:pos x="220" y="440"/>
              </a:cxn>
              <a:cxn ang="0">
                <a:pos x="126" y="335"/>
              </a:cxn>
              <a:cxn ang="0">
                <a:pos x="94" y="293"/>
              </a:cxn>
              <a:cxn ang="0">
                <a:pos x="74" y="251"/>
              </a:cxn>
              <a:cxn ang="0">
                <a:pos x="53" y="209"/>
              </a:cxn>
              <a:cxn ang="0">
                <a:pos x="16" y="115"/>
              </a:cxn>
              <a:cxn ang="0">
                <a:pos x="0" y="0"/>
              </a:cxn>
            </a:cxnLst>
            <a:rect l="0" t="0" r="r" b="b"/>
            <a:pathLst>
              <a:path w="3702" h="856">
                <a:moveTo>
                  <a:pt x="3702" y="785"/>
                </a:moveTo>
                <a:cubicBezTo>
                  <a:pt x="3331" y="824"/>
                  <a:pt x="2947" y="809"/>
                  <a:pt x="2577" y="812"/>
                </a:cubicBezTo>
                <a:cubicBezTo>
                  <a:pt x="2028" y="856"/>
                  <a:pt x="1463" y="840"/>
                  <a:pt x="911" y="796"/>
                </a:cubicBezTo>
                <a:cubicBezTo>
                  <a:pt x="767" y="771"/>
                  <a:pt x="611" y="772"/>
                  <a:pt x="471" y="728"/>
                </a:cubicBezTo>
                <a:cubicBezTo>
                  <a:pt x="445" y="707"/>
                  <a:pt x="444" y="703"/>
                  <a:pt x="409" y="696"/>
                </a:cubicBezTo>
                <a:cubicBezTo>
                  <a:pt x="383" y="673"/>
                  <a:pt x="353" y="654"/>
                  <a:pt x="335" y="623"/>
                </a:cubicBezTo>
                <a:cubicBezTo>
                  <a:pt x="286" y="539"/>
                  <a:pt x="337" y="613"/>
                  <a:pt x="299" y="560"/>
                </a:cubicBezTo>
                <a:cubicBezTo>
                  <a:pt x="295" y="549"/>
                  <a:pt x="278" y="499"/>
                  <a:pt x="273" y="492"/>
                </a:cubicBezTo>
                <a:cubicBezTo>
                  <a:pt x="268" y="485"/>
                  <a:pt x="258" y="483"/>
                  <a:pt x="252" y="477"/>
                </a:cubicBezTo>
                <a:cubicBezTo>
                  <a:pt x="240" y="466"/>
                  <a:pt x="230" y="453"/>
                  <a:pt x="220" y="440"/>
                </a:cubicBezTo>
                <a:cubicBezTo>
                  <a:pt x="191" y="405"/>
                  <a:pt x="152" y="370"/>
                  <a:pt x="126" y="335"/>
                </a:cubicBezTo>
                <a:cubicBezTo>
                  <a:pt x="94" y="292"/>
                  <a:pt x="117" y="316"/>
                  <a:pt x="94" y="293"/>
                </a:cubicBezTo>
                <a:cubicBezTo>
                  <a:pt x="82" y="257"/>
                  <a:pt x="91" y="270"/>
                  <a:pt x="74" y="251"/>
                </a:cubicBezTo>
                <a:cubicBezTo>
                  <a:pt x="67" y="235"/>
                  <a:pt x="65" y="222"/>
                  <a:pt x="53" y="209"/>
                </a:cubicBezTo>
                <a:cubicBezTo>
                  <a:pt x="40" y="178"/>
                  <a:pt x="39" y="141"/>
                  <a:pt x="16" y="115"/>
                </a:cubicBezTo>
                <a:cubicBezTo>
                  <a:pt x="8" y="71"/>
                  <a:pt x="0" y="46"/>
                  <a:pt x="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63" name="Text Box 27"/>
          <p:cNvSpPr txBox="1">
            <a:spLocks noChangeArrowheads="1"/>
          </p:cNvSpPr>
          <p:nvPr/>
        </p:nvSpPr>
        <p:spPr bwMode="auto">
          <a:xfrm>
            <a:off x="1295400" y="3124200"/>
            <a:ext cx="2393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handler PC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time in Lecture 12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683500" cy="5207000"/>
          </a:xfrm>
        </p:spPr>
        <p:txBody>
          <a:bodyPr/>
          <a:lstStyle/>
          <a:p>
            <a:r>
              <a:rPr lang="en-US"/>
              <a:t>Pipelining is complicated by multiple and/or variable latency functional units</a:t>
            </a:r>
          </a:p>
          <a:p>
            <a:r>
              <a:rPr lang="en-US"/>
              <a:t>Out-of-order and/or pipelined execution requires tracking of dependencies</a:t>
            </a:r>
          </a:p>
          <a:p>
            <a:pPr lvl="1"/>
            <a:r>
              <a:rPr lang="en-US"/>
              <a:t>RAW</a:t>
            </a:r>
          </a:p>
          <a:p>
            <a:pPr lvl="1"/>
            <a:r>
              <a:rPr lang="en-US"/>
              <a:t>WAR</a:t>
            </a:r>
          </a:p>
          <a:p>
            <a:pPr lvl="1"/>
            <a:r>
              <a:rPr lang="en-US"/>
              <a:t>WAW</a:t>
            </a:r>
          </a:p>
          <a:p>
            <a:r>
              <a:rPr lang="en-US"/>
              <a:t>Dynamic issue logic can support out-of-order execution to improve performance</a:t>
            </a:r>
          </a:p>
          <a:p>
            <a:pPr lvl="1"/>
            <a:r>
              <a:rPr lang="en-US"/>
              <a:t>Last time, looked at simple scoreboard to track out-of-order completion</a:t>
            </a:r>
          </a:p>
          <a:p>
            <a:r>
              <a:rPr lang="en-US"/>
              <a:t>Hardware register renaming can further improve performance by removing hazards.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535C-107C-CD4D-AC0C-4C54228B399F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74100" cy="990600"/>
          </a:xfrm>
        </p:spPr>
        <p:txBody>
          <a:bodyPr/>
          <a:lstStyle/>
          <a:p>
            <a:r>
              <a:rPr lang="en-US"/>
              <a:t>Branch Misprediction in Pipeline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4018-2212-C54F-83E1-1561E69239FC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7587" name="Rectangle 3"/>
          <p:cNvSpPr>
            <a:spLocks noChangeArrowheads="1"/>
          </p:cNvSpPr>
          <p:nvPr/>
        </p:nvSpPr>
        <p:spPr bwMode="auto">
          <a:xfrm>
            <a:off x="1117600" y="30607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2641600" y="30607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987589" name="Rectangle 5"/>
          <p:cNvSpPr>
            <a:spLocks noChangeArrowheads="1"/>
          </p:cNvSpPr>
          <p:nvPr/>
        </p:nvSpPr>
        <p:spPr bwMode="auto">
          <a:xfrm>
            <a:off x="5156200" y="42799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87590" name="Rectangle 6"/>
          <p:cNvSpPr>
            <a:spLocks noChangeArrowheads="1"/>
          </p:cNvSpPr>
          <p:nvPr/>
        </p:nvSpPr>
        <p:spPr bwMode="auto">
          <a:xfrm>
            <a:off x="7670800" y="29845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87591" name="Line 7"/>
          <p:cNvSpPr>
            <a:spLocks noChangeShapeType="1"/>
          </p:cNvSpPr>
          <p:nvPr/>
        </p:nvSpPr>
        <p:spPr bwMode="auto">
          <a:xfrm>
            <a:off x="2108200" y="340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2" name="Line 8"/>
          <p:cNvSpPr>
            <a:spLocks noChangeShapeType="1"/>
          </p:cNvSpPr>
          <p:nvPr/>
        </p:nvSpPr>
        <p:spPr bwMode="auto">
          <a:xfrm>
            <a:off x="3860800" y="3403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3" name="Rectangle 9"/>
          <p:cNvSpPr>
            <a:spLocks noChangeArrowheads="1"/>
          </p:cNvSpPr>
          <p:nvPr/>
        </p:nvSpPr>
        <p:spPr bwMode="auto">
          <a:xfrm>
            <a:off x="4546600" y="30607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87594" name="Line 10"/>
          <p:cNvSpPr>
            <a:spLocks noChangeShapeType="1"/>
          </p:cNvSpPr>
          <p:nvPr/>
        </p:nvSpPr>
        <p:spPr bwMode="auto">
          <a:xfrm>
            <a:off x="6908800" y="340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5" name="Line 11"/>
          <p:cNvSpPr>
            <a:spLocks noChangeShapeType="1"/>
          </p:cNvSpPr>
          <p:nvPr/>
        </p:nvSpPr>
        <p:spPr bwMode="auto">
          <a:xfrm>
            <a:off x="5384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6" name="Line 12"/>
          <p:cNvSpPr>
            <a:spLocks noChangeShapeType="1"/>
          </p:cNvSpPr>
          <p:nvPr/>
        </p:nvSpPr>
        <p:spPr bwMode="auto">
          <a:xfrm flipV="1">
            <a:off x="6146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7" name="Line 13"/>
          <p:cNvSpPr>
            <a:spLocks noChangeShapeType="1"/>
          </p:cNvSpPr>
          <p:nvPr/>
        </p:nvSpPr>
        <p:spPr bwMode="auto">
          <a:xfrm flipH="1">
            <a:off x="5105400" y="24638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8" name="Line 14"/>
          <p:cNvSpPr>
            <a:spLocks noChangeShapeType="1"/>
          </p:cNvSpPr>
          <p:nvPr/>
        </p:nvSpPr>
        <p:spPr bwMode="auto">
          <a:xfrm flipH="1">
            <a:off x="3530600" y="2336800"/>
            <a:ext cx="2070100" cy="711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9" name="Line 15"/>
          <p:cNvSpPr>
            <a:spLocks noChangeShapeType="1"/>
          </p:cNvSpPr>
          <p:nvPr/>
        </p:nvSpPr>
        <p:spPr bwMode="auto">
          <a:xfrm flipH="1" flipV="1">
            <a:off x="3962400" y="2133600"/>
            <a:ext cx="147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0" name="Text Box 16"/>
          <p:cNvSpPr txBox="1">
            <a:spLocks noChangeArrowheads="1"/>
          </p:cNvSpPr>
          <p:nvPr/>
        </p:nvSpPr>
        <p:spPr bwMode="auto">
          <a:xfrm>
            <a:off x="4330700" y="17780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1" name="Text Box 17"/>
          <p:cNvSpPr txBox="1">
            <a:spLocks noChangeArrowheads="1"/>
          </p:cNvSpPr>
          <p:nvPr/>
        </p:nvSpPr>
        <p:spPr bwMode="auto">
          <a:xfrm>
            <a:off x="4152900" y="27051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2" name="Text Box 18"/>
          <p:cNvSpPr txBox="1">
            <a:spLocks noChangeArrowheads="1"/>
          </p:cNvSpPr>
          <p:nvPr/>
        </p:nvSpPr>
        <p:spPr bwMode="auto">
          <a:xfrm>
            <a:off x="5308600" y="26797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3" name="AutoShape 19"/>
          <p:cNvSpPr>
            <a:spLocks noChangeArrowheads="1"/>
          </p:cNvSpPr>
          <p:nvPr/>
        </p:nvSpPr>
        <p:spPr bwMode="auto">
          <a:xfrm>
            <a:off x="5105400" y="14224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Resolution</a:t>
            </a:r>
          </a:p>
        </p:txBody>
      </p:sp>
      <p:sp>
        <p:nvSpPr>
          <p:cNvPr id="1987604" name="Text Box 20"/>
          <p:cNvSpPr txBox="1">
            <a:spLocks noChangeArrowheads="1"/>
          </p:cNvSpPr>
          <p:nvPr/>
        </p:nvSpPr>
        <p:spPr bwMode="auto">
          <a:xfrm>
            <a:off x="1981200" y="1143000"/>
            <a:ext cx="2319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correct PC</a:t>
            </a:r>
          </a:p>
        </p:txBody>
      </p:sp>
      <p:sp>
        <p:nvSpPr>
          <p:cNvPr id="1987605" name="Text Box 21"/>
          <p:cNvSpPr txBox="1">
            <a:spLocks noChangeArrowheads="1"/>
          </p:cNvSpPr>
          <p:nvPr/>
        </p:nvSpPr>
        <p:spPr bwMode="auto">
          <a:xfrm>
            <a:off x="965200" y="5130800"/>
            <a:ext cx="75057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have multiple unresolved branches in ROB</a:t>
            </a:r>
          </a:p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resolve branches out-of-order by killing all the </a:t>
            </a:r>
          </a:p>
          <a:p>
            <a:pPr marL="228600" indent="-228600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instructions in ROB that follow a mispredicted branch</a:t>
            </a:r>
          </a:p>
        </p:txBody>
      </p:sp>
      <p:sp>
        <p:nvSpPr>
          <p:cNvPr id="1987606" name="AutoShape 22"/>
          <p:cNvSpPr>
            <a:spLocks noChangeArrowheads="1"/>
          </p:cNvSpPr>
          <p:nvPr/>
        </p:nvSpPr>
        <p:spPr bwMode="auto">
          <a:xfrm>
            <a:off x="2222500" y="14605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Prediction</a:t>
            </a:r>
          </a:p>
        </p:txBody>
      </p:sp>
      <p:sp>
        <p:nvSpPr>
          <p:cNvPr id="1987607" name="Line 23"/>
          <p:cNvSpPr>
            <a:spLocks noChangeShapeType="1"/>
          </p:cNvSpPr>
          <p:nvPr/>
        </p:nvSpPr>
        <p:spPr bwMode="auto">
          <a:xfrm>
            <a:off x="762000" y="34290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8" name="Rectangle 24"/>
          <p:cNvSpPr>
            <a:spLocks noChangeArrowheads="1"/>
          </p:cNvSpPr>
          <p:nvPr/>
        </p:nvSpPr>
        <p:spPr bwMode="auto">
          <a:xfrm>
            <a:off x="317500" y="308610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87609" name="Freeform 25"/>
          <p:cNvSpPr>
            <a:spLocks/>
          </p:cNvSpPr>
          <p:nvPr/>
        </p:nvSpPr>
        <p:spPr bwMode="auto">
          <a:xfrm>
            <a:off x="444500" y="1201738"/>
            <a:ext cx="5511800" cy="1871662"/>
          </a:xfrm>
          <a:custGeom>
            <a:avLst/>
            <a:gdLst/>
            <a:ahLst/>
            <a:cxnLst>
              <a:cxn ang="0">
                <a:pos x="3472" y="211"/>
              </a:cxn>
              <a:cxn ang="0">
                <a:pos x="2696" y="51"/>
              </a:cxn>
              <a:cxn ang="0">
                <a:pos x="1720" y="11"/>
              </a:cxn>
              <a:cxn ang="0">
                <a:pos x="672" y="115"/>
              </a:cxn>
              <a:cxn ang="0">
                <a:pos x="168" y="563"/>
              </a:cxn>
              <a:cxn ang="0">
                <a:pos x="0" y="1179"/>
              </a:cxn>
            </a:cxnLst>
            <a:rect l="0" t="0" r="r" b="b"/>
            <a:pathLst>
              <a:path w="3472" h="1179">
                <a:moveTo>
                  <a:pt x="3472" y="211"/>
                </a:moveTo>
                <a:cubicBezTo>
                  <a:pt x="3230" y="147"/>
                  <a:pt x="2988" y="84"/>
                  <a:pt x="2696" y="51"/>
                </a:cubicBezTo>
                <a:cubicBezTo>
                  <a:pt x="2404" y="18"/>
                  <a:pt x="2057" y="0"/>
                  <a:pt x="1720" y="11"/>
                </a:cubicBezTo>
                <a:cubicBezTo>
                  <a:pt x="1383" y="22"/>
                  <a:pt x="931" y="23"/>
                  <a:pt x="672" y="115"/>
                </a:cubicBezTo>
                <a:cubicBezTo>
                  <a:pt x="413" y="207"/>
                  <a:pt x="280" y="386"/>
                  <a:pt x="168" y="563"/>
                </a:cubicBezTo>
                <a:cubicBezTo>
                  <a:pt x="56" y="740"/>
                  <a:pt x="28" y="959"/>
                  <a:pt x="0" y="117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0" name="Line 26"/>
          <p:cNvSpPr>
            <a:spLocks noChangeShapeType="1"/>
          </p:cNvSpPr>
          <p:nvPr/>
        </p:nvSpPr>
        <p:spPr bwMode="auto">
          <a:xfrm flipV="1">
            <a:off x="3238500" y="24765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1" name="Freeform 27"/>
          <p:cNvSpPr>
            <a:spLocks/>
          </p:cNvSpPr>
          <p:nvPr/>
        </p:nvSpPr>
        <p:spPr bwMode="auto">
          <a:xfrm>
            <a:off x="1892300" y="2362200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8" y="256"/>
              </a:cxn>
              <a:cxn ang="0">
                <a:pos x="576" y="0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8" y="256"/>
                </a:lnTo>
                <a:lnTo>
                  <a:pt x="57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2" name="Freeform 28"/>
          <p:cNvSpPr>
            <a:spLocks/>
          </p:cNvSpPr>
          <p:nvPr/>
        </p:nvSpPr>
        <p:spPr bwMode="auto">
          <a:xfrm>
            <a:off x="850900" y="2159000"/>
            <a:ext cx="17018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" y="408"/>
              </a:cxn>
              <a:cxn ang="0">
                <a:pos x="1072" y="0"/>
              </a:cxn>
            </a:cxnLst>
            <a:rect l="0" t="0" r="r" b="b"/>
            <a:pathLst>
              <a:path w="1072" h="768">
                <a:moveTo>
                  <a:pt x="0" y="768"/>
                </a:moveTo>
                <a:lnTo>
                  <a:pt x="8" y="408"/>
                </a:lnTo>
                <a:lnTo>
                  <a:pt x="107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3" name="Freeform 29"/>
          <p:cNvSpPr>
            <a:spLocks/>
          </p:cNvSpPr>
          <p:nvPr/>
        </p:nvSpPr>
        <p:spPr bwMode="auto">
          <a:xfrm>
            <a:off x="6184900" y="2400300"/>
            <a:ext cx="706438" cy="1638300"/>
          </a:xfrm>
          <a:custGeom>
            <a:avLst/>
            <a:gdLst/>
            <a:ahLst/>
            <a:cxnLst>
              <a:cxn ang="0">
                <a:pos x="0" y="1032"/>
              </a:cxn>
              <a:cxn ang="0">
                <a:pos x="384" y="680"/>
              </a:cxn>
              <a:cxn ang="0">
                <a:pos x="368" y="192"/>
              </a:cxn>
              <a:cxn ang="0">
                <a:pos x="200" y="0"/>
              </a:cxn>
            </a:cxnLst>
            <a:rect l="0" t="0" r="r" b="b"/>
            <a:pathLst>
              <a:path w="445" h="1032">
                <a:moveTo>
                  <a:pt x="0" y="1032"/>
                </a:moveTo>
                <a:cubicBezTo>
                  <a:pt x="161" y="926"/>
                  <a:pt x="323" y="820"/>
                  <a:pt x="384" y="680"/>
                </a:cubicBezTo>
                <a:cubicBezTo>
                  <a:pt x="445" y="540"/>
                  <a:pt x="399" y="305"/>
                  <a:pt x="368" y="192"/>
                </a:cubicBezTo>
                <a:cubicBezTo>
                  <a:pt x="337" y="79"/>
                  <a:pt x="228" y="33"/>
                  <a:pt x="20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4" name="Text Box 30"/>
          <p:cNvSpPr txBox="1">
            <a:spLocks noChangeArrowheads="1"/>
          </p:cNvSpPr>
          <p:nvPr/>
        </p:nvSpPr>
        <p:spPr bwMode="auto">
          <a:xfrm>
            <a:off x="6362700" y="3817938"/>
            <a:ext cx="13938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Complete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65" name="Rectangle 33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Recovering ROB/Renaming Table</a:t>
            </a:r>
          </a:p>
        </p:txBody>
      </p:sp>
      <p:sp>
        <p:nvSpPr>
          <p:cNvPr id="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1E76-25D1-074B-99B1-A3E1F6297F47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4" name="Rectangle 2"/>
          <p:cNvSpPr>
            <a:spLocks noChangeArrowheads="1"/>
          </p:cNvSpPr>
          <p:nvPr/>
        </p:nvSpPr>
        <p:spPr bwMode="auto">
          <a:xfrm>
            <a:off x="1479550" y="3033713"/>
            <a:ext cx="6669088" cy="14446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5" name="Rectangle 3"/>
          <p:cNvSpPr>
            <a:spLocks noChangeArrowheads="1"/>
          </p:cNvSpPr>
          <p:nvPr/>
        </p:nvSpPr>
        <p:spPr bwMode="auto">
          <a:xfrm>
            <a:off x="1479550" y="316865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1479550" y="330200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Rectangle 5"/>
          <p:cNvSpPr>
            <a:spLocks noChangeArrowheads="1"/>
          </p:cNvSpPr>
          <p:nvPr/>
        </p:nvSpPr>
        <p:spPr bwMode="auto">
          <a:xfrm>
            <a:off x="1479550" y="2889250"/>
            <a:ext cx="6669088" cy="1444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9175" y="1052513"/>
            <a:ext cx="869950" cy="931862"/>
            <a:chOff x="1338" y="714"/>
            <a:chExt cx="624" cy="720"/>
          </a:xfrm>
        </p:grpSpPr>
        <p:sp>
          <p:nvSpPr>
            <p:cNvPr id="1989639" name="Rectangle 7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0" name="Rectangle 8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41" name="Rectangle 9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2" name="Rectangle 10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3" name="Rectangle 11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44" name="Rectangle 12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5" name="Rectangle 13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6" name="Rectangle 14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149475" y="1141413"/>
            <a:ext cx="869950" cy="931862"/>
            <a:chOff x="1338" y="714"/>
            <a:chExt cx="624" cy="720"/>
          </a:xfrm>
        </p:grpSpPr>
        <p:sp>
          <p:nvSpPr>
            <p:cNvPr id="1989648" name="Rectangle 16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9" name="Rectangle 17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0" name="Rectangle 18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1" name="Rectangle 19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2" name="Rectangle 20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53" name="Rectangle 21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5" name="Rectangle 23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09775" y="1217613"/>
            <a:ext cx="869950" cy="931862"/>
            <a:chOff x="1338" y="714"/>
            <a:chExt cx="624" cy="720"/>
          </a:xfrm>
        </p:grpSpPr>
        <p:sp>
          <p:nvSpPr>
            <p:cNvPr id="1989657" name="Rectangle 2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8" name="Rectangle 2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9" name="Rectangle 2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0" name="Rectangle 2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1" name="Rectangle 2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62" name="Rectangle 3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3" name="Rectangle 3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4" name="Rectangle 3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66" name="Rectangle 34"/>
          <p:cNvSpPr>
            <a:spLocks noChangeArrowheads="1"/>
          </p:cNvSpPr>
          <p:nvPr/>
        </p:nvSpPr>
        <p:spPr bwMode="auto">
          <a:xfrm>
            <a:off x="5435600" y="1108075"/>
            <a:ext cx="11255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</p:txBody>
      </p:sp>
      <p:sp>
        <p:nvSpPr>
          <p:cNvPr id="1989667" name="Rectangle 35"/>
          <p:cNvSpPr>
            <a:spLocks noChangeArrowheads="1"/>
          </p:cNvSpPr>
          <p:nvPr/>
        </p:nvSpPr>
        <p:spPr bwMode="auto">
          <a:xfrm>
            <a:off x="285750" y="3975100"/>
            <a:ext cx="11684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Reorder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buffer</a:t>
            </a:r>
          </a:p>
        </p:txBody>
      </p:sp>
      <p:sp>
        <p:nvSpPr>
          <p:cNvPr id="1989668" name="Rectangle 36"/>
          <p:cNvSpPr>
            <a:spLocks noChangeArrowheads="1"/>
          </p:cNvSpPr>
          <p:nvPr/>
        </p:nvSpPr>
        <p:spPr bwMode="auto">
          <a:xfrm>
            <a:off x="27590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69" name="Rectangle 37"/>
          <p:cNvSpPr>
            <a:spLocks noChangeArrowheads="1"/>
          </p:cNvSpPr>
          <p:nvPr/>
        </p:nvSpPr>
        <p:spPr bwMode="auto">
          <a:xfrm>
            <a:off x="39147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0" name="Rectangle 38"/>
          <p:cNvSpPr>
            <a:spLocks noChangeArrowheads="1"/>
          </p:cNvSpPr>
          <p:nvPr/>
        </p:nvSpPr>
        <p:spPr bwMode="auto">
          <a:xfrm>
            <a:off x="50704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1" name="Rectangle 39"/>
          <p:cNvSpPr>
            <a:spLocks noChangeArrowheads="1"/>
          </p:cNvSpPr>
          <p:nvPr/>
        </p:nvSpPr>
        <p:spPr bwMode="auto">
          <a:xfrm>
            <a:off x="62261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2" name="Rectangle 40"/>
          <p:cNvSpPr>
            <a:spLocks noChangeArrowheads="1"/>
          </p:cNvSpPr>
          <p:nvPr/>
        </p:nvSpPr>
        <p:spPr bwMode="auto">
          <a:xfrm>
            <a:off x="16922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3" name="Line 41"/>
          <p:cNvSpPr>
            <a:spLocks noChangeShapeType="1"/>
          </p:cNvSpPr>
          <p:nvPr/>
        </p:nvSpPr>
        <p:spPr bwMode="auto">
          <a:xfrm>
            <a:off x="2962275" y="4049713"/>
            <a:ext cx="3460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098675" y="5029200"/>
            <a:ext cx="3392488" cy="361950"/>
            <a:chOff x="1368" y="3261"/>
            <a:chExt cx="2137" cy="228"/>
          </a:xfrm>
        </p:grpSpPr>
        <p:sp>
          <p:nvSpPr>
            <p:cNvPr id="1989675" name="Freeform 43"/>
            <p:cNvSpPr>
              <a:spLocks/>
            </p:cNvSpPr>
            <p:nvPr/>
          </p:nvSpPr>
          <p:spPr bwMode="auto">
            <a:xfrm>
              <a:off x="2040" y="3267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6" name="Freeform 44"/>
            <p:cNvSpPr>
              <a:spLocks/>
            </p:cNvSpPr>
            <p:nvPr/>
          </p:nvSpPr>
          <p:spPr bwMode="auto">
            <a:xfrm>
              <a:off x="13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7" name="Freeform 45"/>
            <p:cNvSpPr>
              <a:spLocks/>
            </p:cNvSpPr>
            <p:nvPr/>
          </p:nvSpPr>
          <p:spPr bwMode="auto">
            <a:xfrm>
              <a:off x="27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8" name="Freeform 46"/>
            <p:cNvSpPr>
              <a:spLocks/>
            </p:cNvSpPr>
            <p:nvPr/>
          </p:nvSpPr>
          <p:spPr bwMode="auto">
            <a:xfrm>
              <a:off x="3504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79" name="Line 47"/>
          <p:cNvSpPr>
            <a:spLocks noChangeShapeType="1"/>
          </p:cNvSpPr>
          <p:nvPr/>
        </p:nvSpPr>
        <p:spPr bwMode="auto">
          <a:xfrm>
            <a:off x="3317875" y="3897313"/>
            <a:ext cx="344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0" name="Line 48"/>
          <p:cNvSpPr>
            <a:spLocks noChangeShapeType="1"/>
          </p:cNvSpPr>
          <p:nvPr/>
        </p:nvSpPr>
        <p:spPr bwMode="auto">
          <a:xfrm>
            <a:off x="4716463" y="3749675"/>
            <a:ext cx="111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1" name="Line 49"/>
          <p:cNvSpPr>
            <a:spLocks noChangeShapeType="1"/>
          </p:cNvSpPr>
          <p:nvPr/>
        </p:nvSpPr>
        <p:spPr bwMode="auto">
          <a:xfrm>
            <a:off x="5859463" y="3771900"/>
            <a:ext cx="11112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2" name="Line 50"/>
          <p:cNvSpPr>
            <a:spLocks noChangeShapeType="1"/>
          </p:cNvSpPr>
          <p:nvPr/>
        </p:nvSpPr>
        <p:spPr bwMode="auto">
          <a:xfrm>
            <a:off x="29622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3" name="Line 51"/>
          <p:cNvSpPr>
            <a:spLocks noChangeShapeType="1"/>
          </p:cNvSpPr>
          <p:nvPr/>
        </p:nvSpPr>
        <p:spPr bwMode="auto">
          <a:xfrm>
            <a:off x="33051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4" name="Line 52"/>
          <p:cNvSpPr>
            <a:spLocks noChangeShapeType="1"/>
          </p:cNvSpPr>
          <p:nvPr/>
        </p:nvSpPr>
        <p:spPr bwMode="auto">
          <a:xfrm>
            <a:off x="41433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5" name="Line 53"/>
          <p:cNvSpPr>
            <a:spLocks noChangeShapeType="1"/>
          </p:cNvSpPr>
          <p:nvPr/>
        </p:nvSpPr>
        <p:spPr bwMode="auto">
          <a:xfrm>
            <a:off x="44862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6" name="Line 54"/>
          <p:cNvSpPr>
            <a:spLocks noChangeShapeType="1"/>
          </p:cNvSpPr>
          <p:nvPr/>
        </p:nvSpPr>
        <p:spPr bwMode="auto">
          <a:xfrm>
            <a:off x="52990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7" name="Line 55"/>
          <p:cNvSpPr>
            <a:spLocks noChangeShapeType="1"/>
          </p:cNvSpPr>
          <p:nvPr/>
        </p:nvSpPr>
        <p:spPr bwMode="auto">
          <a:xfrm>
            <a:off x="56419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8" name="Line 56"/>
          <p:cNvSpPr>
            <a:spLocks noChangeShapeType="1"/>
          </p:cNvSpPr>
          <p:nvPr/>
        </p:nvSpPr>
        <p:spPr bwMode="auto">
          <a:xfrm>
            <a:off x="64166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9" name="Line 57"/>
          <p:cNvSpPr>
            <a:spLocks noChangeShapeType="1"/>
          </p:cNvSpPr>
          <p:nvPr/>
        </p:nvSpPr>
        <p:spPr bwMode="auto">
          <a:xfrm>
            <a:off x="67595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0" name="Freeform 58"/>
          <p:cNvSpPr>
            <a:spLocks/>
          </p:cNvSpPr>
          <p:nvPr/>
        </p:nvSpPr>
        <p:spPr bwMode="auto">
          <a:xfrm>
            <a:off x="1997075" y="4049713"/>
            <a:ext cx="954088" cy="268287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0" y="0"/>
              </a:cxn>
              <a:cxn ang="0">
                <a:pos x="0" y="168"/>
              </a:cxn>
            </a:cxnLst>
            <a:rect l="0" t="0" r="r" b="b"/>
            <a:pathLst>
              <a:path w="601" h="169">
                <a:moveTo>
                  <a:pt x="600" y="0"/>
                </a:moveTo>
                <a:lnTo>
                  <a:pt x="0" y="0"/>
                </a:lnTo>
                <a:lnTo>
                  <a:pt x="0" y="16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1" name="Freeform 59"/>
          <p:cNvSpPr>
            <a:spLocks/>
          </p:cNvSpPr>
          <p:nvPr/>
        </p:nvSpPr>
        <p:spPr bwMode="auto">
          <a:xfrm>
            <a:off x="2276475" y="3897313"/>
            <a:ext cx="1004888" cy="433387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0" y="0"/>
              </a:cxn>
              <a:cxn ang="0">
                <a:pos x="0" y="272"/>
              </a:cxn>
            </a:cxnLst>
            <a:rect l="0" t="0" r="r" b="b"/>
            <a:pathLst>
              <a:path w="633" h="273">
                <a:moveTo>
                  <a:pt x="632" y="0"/>
                </a:moveTo>
                <a:lnTo>
                  <a:pt x="0" y="0"/>
                </a:lnTo>
                <a:lnTo>
                  <a:pt x="0" y="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2" name="Rectangle 60"/>
          <p:cNvSpPr>
            <a:spLocks noChangeArrowheads="1"/>
          </p:cNvSpPr>
          <p:nvPr/>
        </p:nvSpPr>
        <p:spPr bwMode="auto">
          <a:xfrm>
            <a:off x="1728788" y="4357688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3" name="Rectangle 61"/>
          <p:cNvSpPr>
            <a:spLocks noChangeArrowheads="1"/>
          </p:cNvSpPr>
          <p:nvPr/>
        </p:nvSpPr>
        <p:spPr bwMode="auto">
          <a:xfrm>
            <a:off x="2922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4" name="Rectangle 62"/>
          <p:cNvSpPr>
            <a:spLocks noChangeArrowheads="1"/>
          </p:cNvSpPr>
          <p:nvPr/>
        </p:nvSpPr>
        <p:spPr bwMode="auto">
          <a:xfrm>
            <a:off x="4065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5" name="Rectangle 63"/>
          <p:cNvSpPr>
            <a:spLocks noChangeArrowheads="1"/>
          </p:cNvSpPr>
          <p:nvPr/>
        </p:nvSpPr>
        <p:spPr bwMode="auto">
          <a:xfrm>
            <a:off x="5208588" y="44973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6" name="Rectangle 64"/>
          <p:cNvSpPr>
            <a:spLocks noChangeArrowheads="1"/>
          </p:cNvSpPr>
          <p:nvPr/>
        </p:nvSpPr>
        <p:spPr bwMode="auto">
          <a:xfrm>
            <a:off x="6237288" y="4370388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7" name="Rectangle 65"/>
          <p:cNvSpPr>
            <a:spLocks noChangeArrowheads="1"/>
          </p:cNvSpPr>
          <p:nvPr/>
        </p:nvSpPr>
        <p:spPr bwMode="auto">
          <a:xfrm>
            <a:off x="6719888" y="5026025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989698" name="Rectangle 66"/>
          <p:cNvSpPr>
            <a:spLocks noChangeArrowheads="1"/>
          </p:cNvSpPr>
          <p:nvPr/>
        </p:nvSpPr>
        <p:spPr bwMode="auto">
          <a:xfrm>
            <a:off x="8226425" y="2286000"/>
            <a:ext cx="368300" cy="1462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2132013" y="2341563"/>
            <a:ext cx="6029325" cy="1436687"/>
            <a:chOff x="1762" y="959"/>
            <a:chExt cx="3798" cy="1726"/>
          </a:xfrm>
        </p:grpSpPr>
        <p:sp>
          <p:nvSpPr>
            <p:cNvPr id="1989700" name="Rectangle 68" descr="Wide downward diagonal"/>
            <p:cNvSpPr>
              <a:spLocks noChangeArrowheads="1"/>
            </p:cNvSpPr>
            <p:nvPr/>
          </p:nvSpPr>
          <p:spPr bwMode="auto">
            <a:xfrm>
              <a:off x="4368" y="984"/>
              <a:ext cx="1192" cy="1696"/>
            </a:xfrm>
            <a:prstGeom prst="rect">
              <a:avLst/>
            </a:prstGeom>
            <a:pattFill prst="wdDnDiag">
              <a:fgClr>
                <a:schemeClr val="bg2">
                  <a:alpha val="39999"/>
                </a:schemeClr>
              </a:fgClr>
              <a:bgClr>
                <a:schemeClr val="bg1">
                  <a:alpha val="39999"/>
                </a:schemeClr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1" name="Line 69"/>
            <p:cNvSpPr>
              <a:spLocks noChangeShapeType="1"/>
            </p:cNvSpPr>
            <p:nvPr/>
          </p:nvSpPr>
          <p:spPr bwMode="auto">
            <a:xfrm>
              <a:off x="1762" y="981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2" name="Line 70"/>
            <p:cNvSpPr>
              <a:spLocks noChangeShapeType="1"/>
            </p:cNvSpPr>
            <p:nvPr/>
          </p:nvSpPr>
          <p:spPr bwMode="auto">
            <a:xfrm>
              <a:off x="2050" y="97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3" name="Line 71"/>
            <p:cNvSpPr>
              <a:spLocks noChangeShapeType="1"/>
            </p:cNvSpPr>
            <p:nvPr/>
          </p:nvSpPr>
          <p:spPr bwMode="auto">
            <a:xfrm>
              <a:off x="3577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4" name="Line 72"/>
            <p:cNvSpPr>
              <a:spLocks noChangeShapeType="1"/>
            </p:cNvSpPr>
            <p:nvPr/>
          </p:nvSpPr>
          <p:spPr bwMode="auto">
            <a:xfrm>
              <a:off x="2986" y="964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5" name="Line 73"/>
            <p:cNvSpPr>
              <a:spLocks noChangeShapeType="1"/>
            </p:cNvSpPr>
            <p:nvPr/>
          </p:nvSpPr>
          <p:spPr bwMode="auto">
            <a:xfrm>
              <a:off x="3758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6" name="Line 74"/>
            <p:cNvSpPr>
              <a:spLocks noChangeShapeType="1"/>
            </p:cNvSpPr>
            <p:nvPr/>
          </p:nvSpPr>
          <p:spPr bwMode="auto">
            <a:xfrm>
              <a:off x="2389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7" name="Line 75"/>
            <p:cNvSpPr>
              <a:spLocks noChangeShapeType="1"/>
            </p:cNvSpPr>
            <p:nvPr/>
          </p:nvSpPr>
          <p:spPr bwMode="auto">
            <a:xfrm>
              <a:off x="2812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8" name="Line 76"/>
            <p:cNvSpPr>
              <a:spLocks noChangeShapeType="1"/>
            </p:cNvSpPr>
            <p:nvPr/>
          </p:nvSpPr>
          <p:spPr bwMode="auto">
            <a:xfrm>
              <a:off x="4532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9" name="Line 77"/>
            <p:cNvSpPr>
              <a:spLocks noChangeShapeType="1"/>
            </p:cNvSpPr>
            <p:nvPr/>
          </p:nvSpPr>
          <p:spPr bwMode="auto">
            <a:xfrm>
              <a:off x="4948" y="95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10" name="Rectangle 78"/>
          <p:cNvSpPr>
            <a:spLocks noChangeArrowheads="1"/>
          </p:cNvSpPr>
          <p:nvPr/>
        </p:nvSpPr>
        <p:spPr bwMode="auto">
          <a:xfrm>
            <a:off x="1447800" y="2286000"/>
            <a:ext cx="6530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p1    src1   p2    src2    pd  dest     data</a:t>
            </a:r>
          </a:p>
        </p:txBody>
      </p:sp>
      <p:sp>
        <p:nvSpPr>
          <p:cNvPr id="1989711" name="Rectangle 79"/>
          <p:cNvSpPr>
            <a:spLocks noChangeArrowheads="1"/>
          </p:cNvSpPr>
          <p:nvPr/>
        </p:nvSpPr>
        <p:spPr bwMode="auto">
          <a:xfrm>
            <a:off x="1495425" y="2352675"/>
            <a:ext cx="6683375" cy="1433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2" name="Line 80"/>
          <p:cNvSpPr>
            <a:spLocks noChangeShapeType="1"/>
          </p:cNvSpPr>
          <p:nvPr/>
        </p:nvSpPr>
        <p:spPr bwMode="auto">
          <a:xfrm>
            <a:off x="1479550" y="2593975"/>
            <a:ext cx="667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3" name="Freeform 81"/>
          <p:cNvSpPr>
            <a:spLocks/>
          </p:cNvSpPr>
          <p:nvPr/>
        </p:nvSpPr>
        <p:spPr bwMode="auto">
          <a:xfrm>
            <a:off x="1679575" y="2009775"/>
            <a:ext cx="72390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4560" y="2112"/>
              </a:cxn>
              <a:cxn ang="0">
                <a:pos x="4560" y="0"/>
              </a:cxn>
              <a:cxn ang="0">
                <a:pos x="1824" y="0"/>
              </a:cxn>
              <a:cxn ang="0">
                <a:pos x="1816" y="223"/>
              </a:cxn>
            </a:cxnLst>
            <a:rect l="0" t="0" r="r" b="b"/>
            <a:pathLst>
              <a:path w="4560" h="2112">
                <a:moveTo>
                  <a:pt x="0" y="2112"/>
                </a:moveTo>
                <a:lnTo>
                  <a:pt x="4560" y="2112"/>
                </a:lnTo>
                <a:lnTo>
                  <a:pt x="4560" y="0"/>
                </a:lnTo>
                <a:lnTo>
                  <a:pt x="1824" y="0"/>
                </a:lnTo>
                <a:lnTo>
                  <a:pt x="1816" y="223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4" name="Freeform 82"/>
          <p:cNvSpPr>
            <a:spLocks/>
          </p:cNvSpPr>
          <p:nvPr/>
        </p:nvSpPr>
        <p:spPr bwMode="auto">
          <a:xfrm>
            <a:off x="5711825" y="2003425"/>
            <a:ext cx="7938" cy="311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96"/>
              </a:cxn>
            </a:cxnLst>
            <a:rect l="0" t="0" r="r" b="b"/>
            <a:pathLst>
              <a:path w="5" h="196">
                <a:moveTo>
                  <a:pt x="0" y="0"/>
                </a:moveTo>
                <a:lnTo>
                  <a:pt x="5" y="19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5" name="Line 83"/>
          <p:cNvSpPr>
            <a:spLocks noChangeShapeType="1"/>
          </p:cNvSpPr>
          <p:nvPr/>
        </p:nvSpPr>
        <p:spPr bwMode="auto">
          <a:xfrm>
            <a:off x="7623175" y="200977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6" name="Rectangle 84"/>
          <p:cNvSpPr>
            <a:spLocks noChangeArrowheads="1"/>
          </p:cNvSpPr>
          <p:nvPr/>
        </p:nvSpPr>
        <p:spPr bwMode="auto">
          <a:xfrm>
            <a:off x="7318375" y="4143375"/>
            <a:ext cx="9906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Commit</a:t>
            </a:r>
          </a:p>
        </p:txBody>
      </p:sp>
      <p:sp>
        <p:nvSpPr>
          <p:cNvPr id="1989717" name="Line 85"/>
          <p:cNvSpPr>
            <a:spLocks noChangeShapeType="1"/>
          </p:cNvSpPr>
          <p:nvPr/>
        </p:nvSpPr>
        <p:spPr bwMode="auto">
          <a:xfrm>
            <a:off x="7699375" y="3786188"/>
            <a:ext cx="0" cy="357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6"/>
          <p:cNvGrpSpPr>
            <a:grpSpLocks/>
          </p:cNvGrpSpPr>
          <p:nvPr/>
        </p:nvGrpSpPr>
        <p:grpSpPr bwMode="auto">
          <a:xfrm>
            <a:off x="6672263" y="1057275"/>
            <a:ext cx="1065212" cy="776288"/>
            <a:chOff x="4272" y="674"/>
            <a:chExt cx="692" cy="613"/>
          </a:xfrm>
        </p:grpSpPr>
        <p:sp>
          <p:nvSpPr>
            <p:cNvPr id="1989719" name="Rectangle 87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88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89721" name="Line 89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2" name="Line 90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3" name="Line 91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89724" name="Rectangle 92"/>
          <p:cNvSpPr>
            <a:spLocks noChangeArrowheads="1"/>
          </p:cNvSpPr>
          <p:nvPr/>
        </p:nvSpPr>
        <p:spPr bwMode="auto">
          <a:xfrm>
            <a:off x="331788" y="1190625"/>
            <a:ext cx="1196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Table</a:t>
            </a:r>
          </a:p>
        </p:txBody>
      </p:sp>
      <p:sp>
        <p:nvSpPr>
          <p:cNvPr id="1989725" name="Rectangle 93"/>
          <p:cNvSpPr>
            <a:spLocks noChangeArrowheads="1"/>
          </p:cNvSpPr>
          <p:nvPr/>
        </p:nvSpPr>
        <p:spPr bwMode="auto">
          <a:xfrm>
            <a:off x="1520825" y="1406525"/>
            <a:ext cx="4556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1 </a:t>
            </a:r>
          </a:p>
        </p:txBody>
      </p: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1870075" y="1293813"/>
            <a:ext cx="869950" cy="931862"/>
            <a:chOff x="1338" y="714"/>
            <a:chExt cx="624" cy="720"/>
          </a:xfrm>
        </p:grpSpPr>
        <p:sp>
          <p:nvSpPr>
            <p:cNvPr id="1989727" name="Rectangle 9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28" name="Rectangle 9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729" name="Rectangle 9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0" name="Rectangle 9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1" name="Rectangle 9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732" name="Rectangle 10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3" name="Rectangle 10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4" name="Rectangle 10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35" name="Rectangle 103"/>
          <p:cNvSpPr>
            <a:spLocks noChangeArrowheads="1"/>
          </p:cNvSpPr>
          <p:nvPr/>
        </p:nvSpPr>
        <p:spPr bwMode="auto">
          <a:xfrm>
            <a:off x="1520825" y="1722438"/>
            <a:ext cx="412750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2</a:t>
            </a:r>
            <a:endParaRPr lang="en-US" sz="1800" i="1" baseline="-25000">
              <a:latin typeface="Verdana" charset="0"/>
            </a:endParaRPr>
          </a:p>
        </p:txBody>
      </p:sp>
      <p:sp>
        <p:nvSpPr>
          <p:cNvPr id="1989736" name="Freeform 104"/>
          <p:cNvSpPr>
            <a:spLocks/>
          </p:cNvSpPr>
          <p:nvPr/>
        </p:nvSpPr>
        <p:spPr bwMode="auto">
          <a:xfrm>
            <a:off x="7721600" y="14097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37" name="Text Box 105"/>
          <p:cNvSpPr txBox="1">
            <a:spLocks noChangeArrowheads="1"/>
          </p:cNvSpPr>
          <p:nvPr/>
        </p:nvSpPr>
        <p:spPr bwMode="auto">
          <a:xfrm>
            <a:off x="669925" y="54578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endParaRPr lang="en-US" sz="2000" b="1">
              <a:latin typeface="Courier New" charset="0"/>
            </a:endParaRPr>
          </a:p>
        </p:txBody>
      </p:sp>
      <p:sp>
        <p:nvSpPr>
          <p:cNvPr id="1989738" name="Rectangle 106"/>
          <p:cNvSpPr>
            <a:spLocks noChangeArrowheads="1"/>
          </p:cNvSpPr>
          <p:nvPr/>
        </p:nvSpPr>
        <p:spPr bwMode="auto">
          <a:xfrm>
            <a:off x="1016000" y="5584825"/>
            <a:ext cx="77724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Take snapshot of register rename table at each predicted branch, recover earlier snapshot if branch mispredicted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89739" name="Rectangle 107"/>
          <p:cNvSpPr>
            <a:spLocks noChangeArrowheads="1"/>
          </p:cNvSpPr>
          <p:nvPr/>
        </p:nvSpPr>
        <p:spPr bwMode="auto">
          <a:xfrm>
            <a:off x="3359150" y="1101725"/>
            <a:ext cx="137318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Snapshots</a:t>
            </a:r>
          </a:p>
        </p:txBody>
      </p:sp>
      <p:sp>
        <p:nvSpPr>
          <p:cNvPr id="1989740" name="Text Box 108"/>
          <p:cNvSpPr txBox="1">
            <a:spLocks noChangeArrowheads="1"/>
          </p:cNvSpPr>
          <p:nvPr/>
        </p:nvSpPr>
        <p:spPr bwMode="auto">
          <a:xfrm>
            <a:off x="-76200" y="20574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2</a:t>
            </a:r>
            <a:r>
              <a:rPr lang="en-US"/>
              <a:t> </a:t>
            </a:r>
            <a:br>
              <a:rPr lang="en-US"/>
            </a:br>
            <a:r>
              <a:rPr lang="en-US"/>
              <a:t>next to commit</a:t>
            </a:r>
          </a:p>
        </p:txBody>
      </p:sp>
      <p:sp>
        <p:nvSpPr>
          <p:cNvPr id="1989741" name="Line 109"/>
          <p:cNvSpPr>
            <a:spLocks noChangeShapeType="1"/>
          </p:cNvSpPr>
          <p:nvPr/>
        </p:nvSpPr>
        <p:spPr bwMode="auto">
          <a:xfrm>
            <a:off x="930275" y="2627313"/>
            <a:ext cx="533400" cy="312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2" name="Rectangle 110"/>
          <p:cNvSpPr>
            <a:spLocks noChangeArrowheads="1"/>
          </p:cNvSpPr>
          <p:nvPr/>
        </p:nvSpPr>
        <p:spPr bwMode="auto">
          <a:xfrm>
            <a:off x="1479550" y="25923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3" name="Rectangle 111"/>
          <p:cNvSpPr>
            <a:spLocks noChangeArrowheads="1"/>
          </p:cNvSpPr>
          <p:nvPr/>
        </p:nvSpPr>
        <p:spPr bwMode="auto">
          <a:xfrm>
            <a:off x="1479550" y="27447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4" name="Rectangle 112"/>
          <p:cNvSpPr>
            <a:spLocks noChangeArrowheads="1"/>
          </p:cNvSpPr>
          <p:nvPr/>
        </p:nvSpPr>
        <p:spPr bwMode="auto">
          <a:xfrm>
            <a:off x="1479550" y="3457575"/>
            <a:ext cx="6669088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5" name="Rectangle 113"/>
          <p:cNvSpPr>
            <a:spLocks noChangeArrowheads="1"/>
          </p:cNvSpPr>
          <p:nvPr/>
        </p:nvSpPr>
        <p:spPr bwMode="auto">
          <a:xfrm>
            <a:off x="1479550" y="36210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6" name="Line 114"/>
          <p:cNvSpPr>
            <a:spLocks noChangeShapeType="1"/>
          </p:cNvSpPr>
          <p:nvPr/>
        </p:nvSpPr>
        <p:spPr bwMode="auto">
          <a:xfrm>
            <a:off x="6262688" y="2355850"/>
            <a:ext cx="0" cy="1417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7" name="Rectangle 115"/>
          <p:cNvSpPr>
            <a:spLocks noChangeArrowheads="1"/>
          </p:cNvSpPr>
          <p:nvPr/>
        </p:nvSpPr>
        <p:spPr bwMode="auto">
          <a:xfrm>
            <a:off x="1490663" y="3457575"/>
            <a:ext cx="6669087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8" name="Text Box 116"/>
          <p:cNvSpPr txBox="1">
            <a:spLocks noChangeArrowheads="1"/>
          </p:cNvSpPr>
          <p:nvPr/>
        </p:nvSpPr>
        <p:spPr bwMode="auto">
          <a:xfrm>
            <a:off x="0" y="3429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1</a:t>
            </a:r>
            <a:r>
              <a:rPr lang="en-US"/>
              <a:t> </a:t>
            </a:r>
            <a:br>
              <a:rPr lang="en-US"/>
            </a:br>
            <a:r>
              <a:rPr lang="en-US"/>
              <a:t>next available</a:t>
            </a:r>
          </a:p>
        </p:txBody>
      </p:sp>
      <p:sp>
        <p:nvSpPr>
          <p:cNvPr id="1989749" name="Line 117"/>
          <p:cNvSpPr>
            <a:spLocks noChangeShapeType="1"/>
          </p:cNvSpPr>
          <p:nvPr/>
        </p:nvSpPr>
        <p:spPr bwMode="auto">
          <a:xfrm flipV="1">
            <a:off x="871538" y="3538538"/>
            <a:ext cx="611187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0" name="Line 118"/>
          <p:cNvSpPr>
            <a:spLocks noChangeShapeType="1"/>
          </p:cNvSpPr>
          <p:nvPr/>
        </p:nvSpPr>
        <p:spPr bwMode="auto">
          <a:xfrm>
            <a:off x="1066800" y="3124200"/>
            <a:ext cx="438150" cy="134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1" name="Text Box 119"/>
          <p:cNvSpPr txBox="1">
            <a:spLocks noChangeArrowheads="1"/>
          </p:cNvSpPr>
          <p:nvPr/>
        </p:nvSpPr>
        <p:spPr bwMode="auto">
          <a:xfrm>
            <a:off x="-76200" y="284797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rollback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next available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937500" cy="609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dirty="0"/>
              <a:t>“</a:t>
            </a:r>
            <a:r>
              <a:rPr lang="en-US" dirty="0" smtClean="0"/>
              <a:t>Data-in-ROB</a:t>
            </a:r>
            <a:r>
              <a:rPr lang="en-US" dirty="0"/>
              <a:t>” Design</a:t>
            </a:r>
            <a:br>
              <a:rPr lang="en-US" dirty="0"/>
            </a:br>
            <a:r>
              <a:rPr lang="en-US" sz="2000" dirty="0"/>
              <a:t>(HP PA8000, Pentium Pro, </a:t>
            </a:r>
            <a:r>
              <a:rPr lang="en-US" sz="2000" dirty="0" smtClean="0"/>
              <a:t>Core2Duo, Nehalem)</a:t>
            </a:r>
            <a:endParaRPr lang="en-US" dirty="0"/>
          </a:p>
        </p:txBody>
      </p:sp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7C3D-2C76-6D47-BDA4-DDF4769249FC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1811" name="Rectangle 3"/>
          <p:cNvSpPr>
            <a:spLocks noChangeArrowheads="1"/>
          </p:cNvSpPr>
          <p:nvPr/>
        </p:nvSpPr>
        <p:spPr bwMode="auto">
          <a:xfrm>
            <a:off x="304800" y="5105400"/>
            <a:ext cx="8686800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dispatch into ROB, ready sources can be in regfile or in ROB dest (copied into src1/src2 if ready before dispatch)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completion, write to dest field and broadcast to src fields.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issue, read from ROB src fields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1181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holds only committed state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7313" y="1536700"/>
            <a:ext cx="8831262" cy="3416300"/>
            <a:chOff x="55" y="1406"/>
            <a:chExt cx="5563" cy="2152"/>
          </a:xfrm>
        </p:grpSpPr>
        <p:sp>
          <p:nvSpPr>
            <p:cNvPr id="1911814" name="Rectangle 6"/>
            <p:cNvSpPr>
              <a:spLocks noChangeArrowheads="1"/>
            </p:cNvSpPr>
            <p:nvPr/>
          </p:nvSpPr>
          <p:spPr bwMode="auto">
            <a:xfrm>
              <a:off x="55" y="1818"/>
              <a:ext cx="74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911815" name="Rectangle 7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6" name="Rectangle 8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7" name="Rectangle 9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8" name="Rectangle 10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9" name="Rectangle 11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0" name="Line 12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911822" name="Freeform 14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3" name="Freeform 15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4" name="Freeform 16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5" name="Freeform 17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26" name="Line 18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7" name="Line 19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8" name="Line 20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9" name="Line 21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0" name="Line 22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1" name="Line 23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2" name="Line 24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3" name="Line 25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4" name="Line 26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5" name="Line 27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6" name="Line 28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7" name="Freeform 29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8" name="Freeform 30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9" name="Rectangle 31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0" name="Rectangle 32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1" name="Rectangle 33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2" name="Rectangle 34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3" name="Rectangle 35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4" name="Rectangle 36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911845" name="Rectangle 37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5" name="Group 39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911848" name="Rectangle 40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49" name="Line 41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0" name="Line 42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1" name="Line 43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2" name="Line 44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3" name="Line 45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4" name="Line 46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5" name="Line 47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6" name="Line 48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7" name="Line 49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1858" name="Rectangle 50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</a:t>
                </a:r>
                <a:r>
                  <a:rPr lang="en-US">
                    <a:solidFill>
                      <a:srgbClr val="FF0000"/>
                    </a:solidFill>
                    <a:latin typeface="Verdana" charset="0"/>
                  </a:rPr>
                  <a:t>dest </a:t>
                </a:r>
                <a:r>
                  <a:rPr lang="en-US">
                    <a:latin typeface="Verdana" charset="0"/>
                  </a:rPr>
                  <a:t>    data</a:t>
                </a:r>
              </a:p>
            </p:txBody>
          </p:sp>
          <p:sp>
            <p:nvSpPr>
              <p:cNvPr id="1911859" name="Rectangle 51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0" name="Line 52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1" name="Line 53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2" name="Line 54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3" name="Line 55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4" name="Line 56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65" name="Freeform 57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6" name="Freeform 58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7" name="Line 59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8" name="Rectangle 60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911869" name="Line 61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2819400" y="762000"/>
            <a:ext cx="1098550" cy="896938"/>
            <a:chOff x="4272" y="674"/>
            <a:chExt cx="692" cy="613"/>
          </a:xfrm>
        </p:grpSpPr>
        <p:sp>
          <p:nvSpPr>
            <p:cNvPr id="1911871" name="Rectangle 63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11873" name="Line 65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4" name="Line 66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5" name="Line 67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11876" name="Freeform 68"/>
          <p:cNvSpPr>
            <a:spLocks/>
          </p:cNvSpPr>
          <p:nvPr/>
        </p:nvSpPr>
        <p:spPr bwMode="auto">
          <a:xfrm>
            <a:off x="3886200" y="930275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2819400" y="3124200"/>
            <a:ext cx="3505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ROB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96200" cy="736600"/>
          </a:xfrm>
        </p:spPr>
        <p:txBody>
          <a:bodyPr/>
          <a:lstStyle/>
          <a:p>
            <a:r>
              <a:rPr lang="en-US" dirty="0" smtClean="0"/>
              <a:t>Data Movement in Data-in-ROB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 smtClean="0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200" y="1219200"/>
            <a:ext cx="2666999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Architectural Register File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>
            <a:off x="3315097" y="2476103"/>
            <a:ext cx="837406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4152900" y="24765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295400" y="1600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operands during decode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505200" y="3200400"/>
            <a:ext cx="1676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Arial" charset="0"/>
              </a:rPr>
              <a:t>Src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Operands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2438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sources after decode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3505994" y="4571206"/>
            <a:ext cx="9136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4343797" y="4571603"/>
            <a:ext cx="9144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133600" y="4267200"/>
            <a:ext cx="1676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operands at issue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505200" y="5029200"/>
            <a:ext cx="2667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Functional Units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V="1">
            <a:off x="5181997" y="4571603"/>
            <a:ext cx="9144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715000" y="4267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results at completion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162800" y="12192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results at commit</a:t>
            </a:r>
            <a:endParaRPr lang="en-US" sz="200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066109" y="2629297"/>
            <a:ext cx="114379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5400000">
            <a:off x="3771900" y="3162300"/>
            <a:ext cx="2301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>
            <a:off x="4610100" y="3162300"/>
            <a:ext cx="2301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162800" y="25146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Bypass newer values at decode</a:t>
            </a:r>
            <a:endParaRPr lang="en-US" sz="2000" dirty="0"/>
          </a:p>
        </p:txBody>
      </p:sp>
      <p:sp>
        <p:nvSpPr>
          <p:cNvPr id="28" name="Freeform 27"/>
          <p:cNvSpPr/>
          <p:nvPr/>
        </p:nvSpPr>
        <p:spPr bwMode="auto">
          <a:xfrm flipH="1">
            <a:off x="4934093" y="2581901"/>
            <a:ext cx="2066286" cy="851860"/>
          </a:xfrm>
          <a:custGeom>
            <a:avLst/>
            <a:gdLst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2333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2333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241623 w 1214437"/>
              <a:gd name="connsiteY3" fmla="*/ 2584 h 690562"/>
              <a:gd name="connsiteX4" fmla="*/ 1214437 w 1214437"/>
              <a:gd name="connsiteY4" fmla="*/ 0 h 690562"/>
              <a:gd name="connsiteX5" fmla="*/ 1206500 w 1214437"/>
              <a:gd name="connsiteY5" fmla="*/ 233362 h 690562"/>
              <a:gd name="connsiteX0" fmla="*/ 881062 w 2048590"/>
              <a:gd name="connsiteY0" fmla="*/ 691371 h 691371"/>
              <a:gd name="connsiteX1" fmla="*/ 23812 w 2048590"/>
              <a:gd name="connsiteY1" fmla="*/ 683434 h 691371"/>
              <a:gd name="connsiteX2" fmla="*/ 0 w 2048590"/>
              <a:gd name="connsiteY2" fmla="*/ 809 h 691371"/>
              <a:gd name="connsiteX3" fmla="*/ 241623 w 2048590"/>
              <a:gd name="connsiteY3" fmla="*/ 3393 h 691371"/>
              <a:gd name="connsiteX4" fmla="*/ 1214437 w 2048590"/>
              <a:gd name="connsiteY4" fmla="*/ 809 h 691371"/>
              <a:gd name="connsiteX5" fmla="*/ 2048590 w 2048590"/>
              <a:gd name="connsiteY5" fmla="*/ 0 h 691371"/>
              <a:gd name="connsiteX6" fmla="*/ 1206500 w 2048590"/>
              <a:gd name="connsiteY6" fmla="*/ 234171 h 691371"/>
              <a:gd name="connsiteX0" fmla="*/ 881062 w 2048590"/>
              <a:gd name="connsiteY0" fmla="*/ 691371 h 691371"/>
              <a:gd name="connsiteX1" fmla="*/ 23812 w 2048590"/>
              <a:gd name="connsiteY1" fmla="*/ 683434 h 691371"/>
              <a:gd name="connsiteX2" fmla="*/ 0 w 2048590"/>
              <a:gd name="connsiteY2" fmla="*/ 809 h 691371"/>
              <a:gd name="connsiteX3" fmla="*/ 241623 w 2048590"/>
              <a:gd name="connsiteY3" fmla="*/ 3393 h 691371"/>
              <a:gd name="connsiteX4" fmla="*/ 1214437 w 2048590"/>
              <a:gd name="connsiteY4" fmla="*/ 809 h 691371"/>
              <a:gd name="connsiteX5" fmla="*/ 2048590 w 2048590"/>
              <a:gd name="connsiteY5" fmla="*/ 0 h 691371"/>
              <a:gd name="connsiteX6" fmla="*/ 2042195 w 2048590"/>
              <a:gd name="connsiteY6" fmla="*/ 234171 h 691371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241623 w 2048590"/>
              <a:gd name="connsiteY4" fmla="*/ 163882 h 851860"/>
              <a:gd name="connsiteX5" fmla="*/ 1214437 w 2048590"/>
              <a:gd name="connsiteY5" fmla="*/ 161298 h 851860"/>
              <a:gd name="connsiteX6" fmla="*/ 2048590 w 2048590"/>
              <a:gd name="connsiteY6" fmla="*/ 160489 h 851860"/>
              <a:gd name="connsiteX7" fmla="*/ 2042195 w 2048590"/>
              <a:gd name="connsiteY7" fmla="*/ 394660 h 851860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1214437 w 2048590"/>
              <a:gd name="connsiteY4" fmla="*/ 161298 h 851860"/>
              <a:gd name="connsiteX5" fmla="*/ 2048590 w 2048590"/>
              <a:gd name="connsiteY5" fmla="*/ 160489 h 851860"/>
              <a:gd name="connsiteX6" fmla="*/ 2042195 w 2048590"/>
              <a:gd name="connsiteY6" fmla="*/ 394660 h 851860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2048590 w 2048590"/>
              <a:gd name="connsiteY4" fmla="*/ 160489 h 851860"/>
              <a:gd name="connsiteX5" fmla="*/ 2042195 w 2048590"/>
              <a:gd name="connsiteY5" fmla="*/ 394660 h 851860"/>
              <a:gd name="connsiteX0" fmla="*/ 881062 w 2049360"/>
              <a:gd name="connsiteY0" fmla="*/ 851860 h 851860"/>
              <a:gd name="connsiteX1" fmla="*/ 23812 w 2049360"/>
              <a:gd name="connsiteY1" fmla="*/ 843923 h 851860"/>
              <a:gd name="connsiteX2" fmla="*/ 0 w 2049360"/>
              <a:gd name="connsiteY2" fmla="*/ 161298 h 851860"/>
              <a:gd name="connsiteX3" fmla="*/ 13829 w 2049360"/>
              <a:gd name="connsiteY3" fmla="*/ 0 h 851860"/>
              <a:gd name="connsiteX4" fmla="*/ 2049360 w 2049360"/>
              <a:gd name="connsiteY4" fmla="*/ 8089 h 851860"/>
              <a:gd name="connsiteX5" fmla="*/ 2042195 w 2049360"/>
              <a:gd name="connsiteY5" fmla="*/ 394660 h 851860"/>
              <a:gd name="connsiteX0" fmla="*/ 867233 w 2035531"/>
              <a:gd name="connsiteY0" fmla="*/ 851860 h 851860"/>
              <a:gd name="connsiteX1" fmla="*/ 9983 w 2035531"/>
              <a:gd name="connsiteY1" fmla="*/ 843923 h 851860"/>
              <a:gd name="connsiteX2" fmla="*/ 0 w 2035531"/>
              <a:gd name="connsiteY2" fmla="*/ 0 h 851860"/>
              <a:gd name="connsiteX3" fmla="*/ 2035531 w 2035531"/>
              <a:gd name="connsiteY3" fmla="*/ 8089 h 851860"/>
              <a:gd name="connsiteX4" fmla="*/ 2028366 w 2035531"/>
              <a:gd name="connsiteY4" fmla="*/ 3946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2214 w 2039379"/>
              <a:gd name="connsiteY4" fmla="*/ 3946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22233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22233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12252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29399 w 2039379"/>
              <a:gd name="connsiteY5" fmla="*/ 4666 h 851860"/>
              <a:gd name="connsiteX6" fmla="*/ 2012252 w 2039379"/>
              <a:gd name="connsiteY6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12252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12252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02272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1992292 w 2039379"/>
              <a:gd name="connsiteY4" fmla="*/ 318460 h 851860"/>
              <a:gd name="connsiteX0" fmla="*/ 871081 w 2058213"/>
              <a:gd name="connsiteY0" fmla="*/ 851860 h 851860"/>
              <a:gd name="connsiteX1" fmla="*/ 0 w 2058213"/>
              <a:gd name="connsiteY1" fmla="*/ 843923 h 851860"/>
              <a:gd name="connsiteX2" fmla="*/ 3848 w 2058213"/>
              <a:gd name="connsiteY2" fmla="*/ 0 h 851860"/>
              <a:gd name="connsiteX3" fmla="*/ 2039379 w 2058213"/>
              <a:gd name="connsiteY3" fmla="*/ 8089 h 851860"/>
              <a:gd name="connsiteX4" fmla="*/ 2058213 w 2058213"/>
              <a:gd name="connsiteY4" fmla="*/ 318460 h 85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8213" h="851860">
                <a:moveTo>
                  <a:pt x="871081" y="851860"/>
                </a:moveTo>
                <a:lnTo>
                  <a:pt x="0" y="843923"/>
                </a:lnTo>
                <a:cubicBezTo>
                  <a:pt x="1283" y="562615"/>
                  <a:pt x="2565" y="281308"/>
                  <a:pt x="3848" y="0"/>
                </a:cubicBezTo>
                <a:lnTo>
                  <a:pt x="2039379" y="8089"/>
                </a:lnTo>
                <a:lnTo>
                  <a:pt x="2058213" y="318460"/>
                </a:ln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 flipH="1">
            <a:off x="4081463" y="2441574"/>
            <a:ext cx="3190871" cy="1223963"/>
          </a:xfrm>
          <a:custGeom>
            <a:avLst/>
            <a:gdLst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219779 h 692472"/>
              <a:gd name="connsiteX0" fmla="*/ 643758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219779 h 692472"/>
              <a:gd name="connsiteX0" fmla="*/ 629799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219779 h 692472"/>
              <a:gd name="connsiteX0" fmla="*/ 629799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173932 h 692472"/>
              <a:gd name="connsiteX0" fmla="*/ 648120 w 1232758"/>
              <a:gd name="connsiteY0" fmla="*/ 690562 h 690562"/>
              <a:gd name="connsiteX1" fmla="*/ 42133 w 1232758"/>
              <a:gd name="connsiteY1" fmla="*/ 682625 h 690562"/>
              <a:gd name="connsiteX2" fmla="*/ 0 w 1232758"/>
              <a:gd name="connsiteY2" fmla="*/ 681012 h 690562"/>
              <a:gd name="connsiteX3" fmla="*/ 18321 w 1232758"/>
              <a:gd name="connsiteY3" fmla="*/ 0 h 690562"/>
              <a:gd name="connsiteX4" fmla="*/ 1232758 w 1232758"/>
              <a:gd name="connsiteY4" fmla="*/ 0 h 690562"/>
              <a:gd name="connsiteX5" fmla="*/ 1224821 w 1232758"/>
              <a:gd name="connsiteY5" fmla="*/ 172022 h 690562"/>
              <a:gd name="connsiteX0" fmla="*/ 648120 w 1232758"/>
              <a:gd name="connsiteY0" fmla="*/ 690562 h 690562"/>
              <a:gd name="connsiteX1" fmla="*/ 0 w 1232758"/>
              <a:gd name="connsiteY1" fmla="*/ 681012 h 690562"/>
              <a:gd name="connsiteX2" fmla="*/ 18321 w 1232758"/>
              <a:gd name="connsiteY2" fmla="*/ 0 h 690562"/>
              <a:gd name="connsiteX3" fmla="*/ 1232758 w 1232758"/>
              <a:gd name="connsiteY3" fmla="*/ 0 h 690562"/>
              <a:gd name="connsiteX4" fmla="*/ 1224821 w 1232758"/>
              <a:gd name="connsiteY4" fmla="*/ 172022 h 690562"/>
              <a:gd name="connsiteX0" fmla="*/ 648120 w 1232758"/>
              <a:gd name="connsiteY0" fmla="*/ 690562 h 690562"/>
              <a:gd name="connsiteX1" fmla="*/ 0 w 1232758"/>
              <a:gd name="connsiteY1" fmla="*/ 681012 h 690562"/>
              <a:gd name="connsiteX2" fmla="*/ 17090 w 1232758"/>
              <a:gd name="connsiteY2" fmla="*/ 680270 h 690562"/>
              <a:gd name="connsiteX3" fmla="*/ 18321 w 1232758"/>
              <a:gd name="connsiteY3" fmla="*/ 0 h 690562"/>
              <a:gd name="connsiteX4" fmla="*/ 1232758 w 1232758"/>
              <a:gd name="connsiteY4" fmla="*/ 0 h 690562"/>
              <a:gd name="connsiteX5" fmla="*/ 1224821 w 1232758"/>
              <a:gd name="connsiteY5" fmla="*/ 172022 h 690562"/>
              <a:gd name="connsiteX0" fmla="*/ 648120 w 1237529"/>
              <a:gd name="connsiteY0" fmla="*/ 690562 h 690562"/>
              <a:gd name="connsiteX1" fmla="*/ 0 w 1237529"/>
              <a:gd name="connsiteY1" fmla="*/ 681012 h 690562"/>
              <a:gd name="connsiteX2" fmla="*/ 17090 w 1237529"/>
              <a:gd name="connsiteY2" fmla="*/ 680270 h 690562"/>
              <a:gd name="connsiteX3" fmla="*/ 18321 w 1237529"/>
              <a:gd name="connsiteY3" fmla="*/ 0 h 690562"/>
              <a:gd name="connsiteX4" fmla="*/ 1232758 w 1237529"/>
              <a:gd name="connsiteY4" fmla="*/ 0 h 690562"/>
              <a:gd name="connsiteX5" fmla="*/ 1237529 w 1237529"/>
              <a:gd name="connsiteY5" fmla="*/ 172022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32758 w 1245466"/>
              <a:gd name="connsiteY4" fmla="*/ 0 h 690562"/>
              <a:gd name="connsiteX5" fmla="*/ 1245466 w 1245466"/>
              <a:gd name="connsiteY5" fmla="*/ 263715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32758 w 1245466"/>
              <a:gd name="connsiteY4" fmla="*/ 0 h 690562"/>
              <a:gd name="connsiteX5" fmla="*/ 1245466 w 1245466"/>
              <a:gd name="connsiteY5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5466 w 1261807"/>
              <a:gd name="connsiteY5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3851 w 1261807"/>
              <a:gd name="connsiteY5" fmla="*/ 5730 h 690562"/>
              <a:gd name="connsiteX6" fmla="*/ 1245466 w 1261807"/>
              <a:gd name="connsiteY6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5466 w 1261807"/>
              <a:gd name="connsiteY5" fmla="*/ 217869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45465 w 1245466"/>
              <a:gd name="connsiteY4" fmla="*/ 0 h 690562"/>
              <a:gd name="connsiteX5" fmla="*/ 1245466 w 1245466"/>
              <a:gd name="connsiteY5" fmla="*/ 217869 h 690562"/>
              <a:gd name="connsiteX0" fmla="*/ 631030 w 1228376"/>
              <a:gd name="connsiteY0" fmla="*/ 690562 h 690562"/>
              <a:gd name="connsiteX1" fmla="*/ 0 w 1228376"/>
              <a:gd name="connsiteY1" fmla="*/ 680270 h 690562"/>
              <a:gd name="connsiteX2" fmla="*/ 1231 w 1228376"/>
              <a:gd name="connsiteY2" fmla="*/ 0 h 690562"/>
              <a:gd name="connsiteX3" fmla="*/ 1228375 w 1228376"/>
              <a:gd name="connsiteY3" fmla="*/ 0 h 690562"/>
              <a:gd name="connsiteX4" fmla="*/ 1228376 w 1228376"/>
              <a:gd name="connsiteY4" fmla="*/ 217869 h 690562"/>
              <a:gd name="connsiteX0" fmla="*/ 631030 w 1228376"/>
              <a:gd name="connsiteY0" fmla="*/ 736408 h 736408"/>
              <a:gd name="connsiteX1" fmla="*/ 0 w 1228376"/>
              <a:gd name="connsiteY1" fmla="*/ 726116 h 736408"/>
              <a:gd name="connsiteX2" fmla="*/ 13190 w 1228376"/>
              <a:gd name="connsiteY2" fmla="*/ 0 h 736408"/>
              <a:gd name="connsiteX3" fmla="*/ 1228375 w 1228376"/>
              <a:gd name="connsiteY3" fmla="*/ 45846 h 736408"/>
              <a:gd name="connsiteX4" fmla="*/ 1228376 w 1228376"/>
              <a:gd name="connsiteY4" fmla="*/ 263715 h 736408"/>
              <a:gd name="connsiteX0" fmla="*/ 619071 w 1216417"/>
              <a:gd name="connsiteY0" fmla="*/ 736408 h 736408"/>
              <a:gd name="connsiteX1" fmla="*/ 0 w 1216417"/>
              <a:gd name="connsiteY1" fmla="*/ 726116 h 736408"/>
              <a:gd name="connsiteX2" fmla="*/ 1231 w 1216417"/>
              <a:gd name="connsiteY2" fmla="*/ 0 h 736408"/>
              <a:gd name="connsiteX3" fmla="*/ 1216416 w 1216417"/>
              <a:gd name="connsiteY3" fmla="*/ 45846 h 736408"/>
              <a:gd name="connsiteX4" fmla="*/ 1216417 w 1216417"/>
              <a:gd name="connsiteY4" fmla="*/ 263715 h 736408"/>
              <a:gd name="connsiteX0" fmla="*/ 619071 w 1216417"/>
              <a:gd name="connsiteY0" fmla="*/ 736408 h 736408"/>
              <a:gd name="connsiteX1" fmla="*/ 0 w 1216417"/>
              <a:gd name="connsiteY1" fmla="*/ 726116 h 736408"/>
              <a:gd name="connsiteX2" fmla="*/ 1231 w 1216417"/>
              <a:gd name="connsiteY2" fmla="*/ 0 h 736408"/>
              <a:gd name="connsiteX3" fmla="*/ 1216415 w 1216417"/>
              <a:gd name="connsiteY3" fmla="*/ 45846 h 736408"/>
              <a:gd name="connsiteX4" fmla="*/ 1216417 w 1216417"/>
              <a:gd name="connsiteY4" fmla="*/ 263715 h 736408"/>
              <a:gd name="connsiteX0" fmla="*/ 619071 w 1216417"/>
              <a:gd name="connsiteY0" fmla="*/ 736409 h 736409"/>
              <a:gd name="connsiteX1" fmla="*/ 0 w 1216417"/>
              <a:gd name="connsiteY1" fmla="*/ 726117 h 736409"/>
              <a:gd name="connsiteX2" fmla="*/ 1231 w 1216417"/>
              <a:gd name="connsiteY2" fmla="*/ 1 h 736409"/>
              <a:gd name="connsiteX3" fmla="*/ 1216414 w 1216417"/>
              <a:gd name="connsiteY3" fmla="*/ 0 h 736409"/>
              <a:gd name="connsiteX4" fmla="*/ 1216417 w 1216417"/>
              <a:gd name="connsiteY4" fmla="*/ 263716 h 73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17" h="736409">
                <a:moveTo>
                  <a:pt x="619071" y="736409"/>
                </a:moveTo>
                <a:lnTo>
                  <a:pt x="0" y="726117"/>
                </a:lnTo>
                <a:cubicBezTo>
                  <a:pt x="410" y="499360"/>
                  <a:pt x="821" y="226758"/>
                  <a:pt x="1231" y="1"/>
                </a:cubicBezTo>
                <a:lnTo>
                  <a:pt x="1216414" y="0"/>
                </a:lnTo>
                <a:cubicBezTo>
                  <a:pt x="1216414" y="72623"/>
                  <a:pt x="1216417" y="191093"/>
                  <a:pt x="1216417" y="263716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 flipV="1">
            <a:off x="3581400" y="2895600"/>
            <a:ext cx="609600" cy="152400"/>
          </a:xfrm>
          <a:prstGeom prst="trapezoid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 flipV="1">
            <a:off x="4419600" y="2895600"/>
            <a:ext cx="609600" cy="152400"/>
          </a:xfrm>
          <a:prstGeom prst="trapezoid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81600" y="3200400"/>
            <a:ext cx="990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Result Data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4114800" y="4114800"/>
            <a:ext cx="1524000" cy="533400"/>
          </a:xfrm>
          <a:custGeom>
            <a:avLst/>
            <a:gdLst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5190" h="485379">
                <a:moveTo>
                  <a:pt x="1375190" y="469199"/>
                </a:moveTo>
                <a:lnTo>
                  <a:pt x="0" y="485379"/>
                </a:lnTo>
                <a:lnTo>
                  <a:pt x="0" y="0"/>
                </a:ln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 flipH="1" flipV="1">
            <a:off x="46863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77800"/>
            <a:ext cx="7292975" cy="736600"/>
          </a:xfrm>
        </p:spPr>
        <p:txBody>
          <a:bodyPr/>
          <a:lstStyle/>
          <a:p>
            <a:r>
              <a:rPr lang="en-US" dirty="0" smtClean="0"/>
              <a:t>Unified Physical Register File</a:t>
            </a:r>
            <a:br>
              <a:rPr lang="en-US" dirty="0" smtClean="0"/>
            </a:br>
            <a:r>
              <a:rPr lang="en-US" sz="2000" i="1" dirty="0" smtClean="0"/>
              <a:t>(MIPS R10K, Alpha 21264, Intel Pentium 4 &amp; Sandy Bridge)</a:t>
            </a:r>
            <a:endParaRPr lang="en-US" sz="200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2311400"/>
          </a:xfrm>
        </p:spPr>
        <p:txBody>
          <a:bodyPr/>
          <a:lstStyle/>
          <a:p>
            <a:r>
              <a:rPr lang="en-US" dirty="0" smtClean="0"/>
              <a:t>Rename all architectural registers into a single </a:t>
            </a:r>
            <a:r>
              <a:rPr lang="en-US" i="1" dirty="0" smtClean="0"/>
              <a:t>physical </a:t>
            </a:r>
            <a:r>
              <a:rPr lang="en-US" dirty="0" smtClean="0"/>
              <a:t>register file during decode, no register values read</a:t>
            </a:r>
          </a:p>
          <a:p>
            <a:r>
              <a:rPr lang="en-US" dirty="0" smtClean="0"/>
              <a:t>Functional units read and write from single unified register file holding committed and temporary registers in execute</a:t>
            </a:r>
          </a:p>
          <a:p>
            <a:r>
              <a:rPr lang="en-US" dirty="0" smtClean="0"/>
              <a:t>Commit only updates mapping of architectural register to physical register, no data movement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 smtClean="0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9600" y="3505200"/>
            <a:ext cx="7848600" cy="2743200"/>
            <a:chOff x="609600" y="3048000"/>
            <a:chExt cx="7848600" cy="2743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200400" y="3276600"/>
              <a:ext cx="2514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Unified Physical Register File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rot="5400000">
              <a:off x="3124994" y="4723606"/>
              <a:ext cx="913606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rot="5400000">
              <a:off x="39627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09600" y="4419600"/>
              <a:ext cx="30146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Read operands at issue</a:t>
              </a:r>
              <a:endParaRPr lang="en-US" sz="200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00400" y="5181600"/>
              <a:ext cx="24384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Functional Units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16200000" flipV="1">
              <a:off x="4800997" y="4724003"/>
              <a:ext cx="91440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257800" y="44958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Write results at completion</a:t>
              </a:r>
              <a:endParaRPr lang="en-US" sz="2000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705600" y="32004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Committed Register Mapping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8" name="Straight Arrow Connector 27"/>
            <p:cNvCxnSpPr>
              <a:stCxn id="26" idx="1"/>
              <a:endCxn id="12" idx="3"/>
            </p:cNvCxnSpPr>
            <p:nvPr/>
          </p:nvCxnSpPr>
          <p:spPr bwMode="auto">
            <a:xfrm rot="10800000" flipV="1">
              <a:off x="5715000" y="3695700"/>
              <a:ext cx="990600" cy="76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Rectangle 28"/>
            <p:cNvSpPr/>
            <p:nvPr/>
          </p:nvSpPr>
          <p:spPr bwMode="auto">
            <a:xfrm>
              <a:off x="609600" y="3048000"/>
              <a:ext cx="1752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Arial" charset="0"/>
                </a:rPr>
                <a:t>Decode Stage Register Mapping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0" name="Straight Arrow Connector 29"/>
            <p:cNvCxnSpPr>
              <a:stCxn id="29" idx="3"/>
              <a:endCxn id="12" idx="1"/>
            </p:cNvCxnSpPr>
            <p:nvPr/>
          </p:nvCxnSpPr>
          <p:spPr bwMode="auto">
            <a:xfrm>
              <a:off x="2362200" y="3543300"/>
              <a:ext cx="8382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9468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6F6B-CE28-2643-82F2-9FA3D5F07A63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solidFill>
                  <a:srgbClr val="56127A"/>
                </a:solidFill>
                <a:latin typeface="Verdana" charset="0"/>
              </a:rPr>
              <a:t>Pipeline Design with Physical Regfile</a:t>
            </a:r>
            <a:endParaRPr lang="en-US" sz="3600">
              <a:solidFill>
                <a:srgbClr val="56127A"/>
              </a:solidFill>
              <a:latin typeface="Verdana" charset="0"/>
              <a:hlinkClick r:id="rId3" action="ppaction://hlinkpres?slideindex=7&amp;slidetitle=Slide 7"/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1346200" y="3074988"/>
            <a:ext cx="820738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15908" name="Rectangle 4"/>
          <p:cNvSpPr>
            <a:spLocks noChangeArrowheads="1"/>
          </p:cNvSpPr>
          <p:nvPr/>
        </p:nvSpPr>
        <p:spPr bwMode="auto">
          <a:xfrm>
            <a:off x="2371725" y="3074988"/>
            <a:ext cx="1504950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 &amp; Rename</a:t>
            </a:r>
          </a:p>
        </p:txBody>
      </p:sp>
      <p:sp>
        <p:nvSpPr>
          <p:cNvPr id="1915909" name="Line 5"/>
          <p:cNvSpPr>
            <a:spLocks noChangeShapeType="1"/>
          </p:cNvSpPr>
          <p:nvPr/>
        </p:nvSpPr>
        <p:spPr bwMode="auto">
          <a:xfrm>
            <a:off x="2166938" y="3419475"/>
            <a:ext cx="2047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0" name="Line 6"/>
          <p:cNvSpPr>
            <a:spLocks noChangeShapeType="1"/>
          </p:cNvSpPr>
          <p:nvPr/>
        </p:nvSpPr>
        <p:spPr bwMode="auto">
          <a:xfrm>
            <a:off x="3876675" y="3419475"/>
            <a:ext cx="20637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1" name="Rectangle 7"/>
          <p:cNvSpPr>
            <a:spLocks noChangeArrowheads="1"/>
          </p:cNvSpPr>
          <p:nvPr/>
        </p:nvSpPr>
        <p:spPr bwMode="auto">
          <a:xfrm>
            <a:off x="4083050" y="3074988"/>
            <a:ext cx="2735263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15912" name="Rectangle 8"/>
          <p:cNvSpPr>
            <a:spLocks noChangeArrowheads="1"/>
          </p:cNvSpPr>
          <p:nvPr/>
        </p:nvSpPr>
        <p:spPr bwMode="auto">
          <a:xfrm>
            <a:off x="661988" y="3074988"/>
            <a:ext cx="411162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15913" name="Line 9"/>
          <p:cNvSpPr>
            <a:spLocks noChangeShapeType="1"/>
          </p:cNvSpPr>
          <p:nvPr/>
        </p:nvSpPr>
        <p:spPr bwMode="auto">
          <a:xfrm>
            <a:off x="1073150" y="3419475"/>
            <a:ext cx="2730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4" name="AutoShape 10"/>
          <p:cNvSpPr>
            <a:spLocks noChangeArrowheads="1"/>
          </p:cNvSpPr>
          <p:nvPr/>
        </p:nvSpPr>
        <p:spPr bwMode="auto">
          <a:xfrm>
            <a:off x="1550988" y="1557338"/>
            <a:ext cx="1550987" cy="1311275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Prediction</a:t>
            </a:r>
          </a:p>
        </p:txBody>
      </p:sp>
      <p:sp>
        <p:nvSpPr>
          <p:cNvPr id="1915915" name="Freeform 11"/>
          <p:cNvSpPr>
            <a:spLocks/>
          </p:cNvSpPr>
          <p:nvPr/>
        </p:nvSpPr>
        <p:spPr bwMode="auto">
          <a:xfrm>
            <a:off x="1141413" y="2454275"/>
            <a:ext cx="547687" cy="9652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6" name="Freeform 12"/>
          <p:cNvSpPr>
            <a:spLocks/>
          </p:cNvSpPr>
          <p:nvPr/>
        </p:nvSpPr>
        <p:spPr bwMode="auto">
          <a:xfrm>
            <a:off x="3055938" y="2454275"/>
            <a:ext cx="342900" cy="620713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7" name="Freeform 13"/>
          <p:cNvSpPr>
            <a:spLocks/>
          </p:cNvSpPr>
          <p:nvPr/>
        </p:nvSpPr>
        <p:spPr bwMode="auto">
          <a:xfrm>
            <a:off x="457200" y="2039938"/>
            <a:ext cx="1231900" cy="1385887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9" name="Rectangle 15"/>
          <p:cNvSpPr>
            <a:spLocks noChangeArrowheads="1"/>
          </p:cNvSpPr>
          <p:nvPr/>
        </p:nvSpPr>
        <p:spPr bwMode="auto">
          <a:xfrm>
            <a:off x="7023100" y="3074988"/>
            <a:ext cx="1095375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15920" name="Line 16"/>
          <p:cNvSpPr>
            <a:spLocks noChangeShapeType="1"/>
          </p:cNvSpPr>
          <p:nvPr/>
        </p:nvSpPr>
        <p:spPr bwMode="auto">
          <a:xfrm>
            <a:off x="6818313" y="3419475"/>
            <a:ext cx="2047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1" name="Rectangle 17"/>
          <p:cNvSpPr>
            <a:spLocks noChangeArrowheads="1"/>
          </p:cNvSpPr>
          <p:nvPr/>
        </p:nvSpPr>
        <p:spPr bwMode="auto">
          <a:xfrm>
            <a:off x="3482975" y="4110038"/>
            <a:ext cx="4992688" cy="2149475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15922" name="Group 18"/>
          <p:cNvGrpSpPr>
            <a:grpSpLocks/>
          </p:cNvGrpSpPr>
          <p:nvPr/>
        </p:nvGrpSpPr>
        <p:grpSpPr bwMode="auto">
          <a:xfrm>
            <a:off x="4151313" y="1211263"/>
            <a:ext cx="1435100" cy="2841625"/>
            <a:chOff x="2640" y="720"/>
            <a:chExt cx="1008" cy="1976"/>
          </a:xfrm>
        </p:grpSpPr>
        <p:sp>
          <p:nvSpPr>
            <p:cNvPr id="1915923" name="AutoShape 19"/>
            <p:cNvSpPr>
              <a:spLocks noChangeArrowheads="1"/>
            </p:cNvSpPr>
            <p:nvPr/>
          </p:nvSpPr>
          <p:spPr bwMode="auto">
            <a:xfrm>
              <a:off x="2640" y="720"/>
              <a:ext cx="1008" cy="786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Branch</a:t>
              </a:r>
            </a:p>
            <a:p>
              <a:pPr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Resolution</a:t>
              </a:r>
            </a:p>
          </p:txBody>
        </p:sp>
        <p:sp>
          <p:nvSpPr>
            <p:cNvPr id="1915924" name="Freeform 20"/>
            <p:cNvSpPr>
              <a:spLocks/>
            </p:cNvSpPr>
            <p:nvPr/>
          </p:nvSpPr>
          <p:spPr bwMode="auto">
            <a:xfrm>
              <a:off x="2891" y="1488"/>
              <a:ext cx="229" cy="1208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5925" name="Rectangle 21"/>
          <p:cNvSpPr>
            <a:spLocks noChangeArrowheads="1"/>
          </p:cNvSpPr>
          <p:nvPr/>
        </p:nvSpPr>
        <p:spPr bwMode="auto">
          <a:xfrm>
            <a:off x="3824288" y="5213350"/>
            <a:ext cx="95726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Unit</a:t>
            </a:r>
          </a:p>
        </p:txBody>
      </p:sp>
      <p:sp>
        <p:nvSpPr>
          <p:cNvPr id="1915926" name="Rectangle 22"/>
          <p:cNvSpPr>
            <a:spLocks noChangeArrowheads="1"/>
          </p:cNvSpPr>
          <p:nvPr/>
        </p:nvSpPr>
        <p:spPr bwMode="auto">
          <a:xfrm>
            <a:off x="4849813" y="5213350"/>
            <a:ext cx="708025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ALU</a:t>
            </a:r>
          </a:p>
        </p:txBody>
      </p:sp>
      <p:sp>
        <p:nvSpPr>
          <p:cNvPr id="1915927" name="Line 23"/>
          <p:cNvSpPr>
            <a:spLocks noChangeShapeType="1"/>
          </p:cNvSpPr>
          <p:nvPr/>
        </p:nvSpPr>
        <p:spPr bwMode="auto">
          <a:xfrm>
            <a:off x="5124450" y="3833813"/>
            <a:ext cx="1588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8" name="Line 24"/>
          <p:cNvSpPr>
            <a:spLocks noChangeShapeType="1"/>
          </p:cNvSpPr>
          <p:nvPr/>
        </p:nvSpPr>
        <p:spPr bwMode="auto">
          <a:xfrm>
            <a:off x="423545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9" name="Line 25"/>
          <p:cNvSpPr>
            <a:spLocks noChangeShapeType="1"/>
          </p:cNvSpPr>
          <p:nvPr/>
        </p:nvSpPr>
        <p:spPr bwMode="auto">
          <a:xfrm flipH="1">
            <a:off x="4987925" y="4868863"/>
            <a:ext cx="0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0" name="Line 26"/>
          <p:cNvSpPr>
            <a:spLocks noChangeShapeType="1"/>
          </p:cNvSpPr>
          <p:nvPr/>
        </p:nvSpPr>
        <p:spPr bwMode="auto">
          <a:xfrm>
            <a:off x="5192713" y="4868863"/>
            <a:ext cx="1587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1" name="Line 27"/>
          <p:cNvSpPr>
            <a:spLocks noChangeShapeType="1"/>
          </p:cNvSpPr>
          <p:nvPr/>
        </p:nvSpPr>
        <p:spPr bwMode="auto">
          <a:xfrm flipV="1">
            <a:off x="539750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2" name="Line 28"/>
          <p:cNvSpPr>
            <a:spLocks noChangeShapeType="1"/>
          </p:cNvSpPr>
          <p:nvPr/>
        </p:nvSpPr>
        <p:spPr bwMode="auto">
          <a:xfrm flipH="1" flipV="1">
            <a:off x="450850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3" name="Line 29"/>
          <p:cNvSpPr>
            <a:spLocks noChangeShapeType="1"/>
          </p:cNvSpPr>
          <p:nvPr/>
        </p:nvSpPr>
        <p:spPr bwMode="auto">
          <a:xfrm flipH="1" flipV="1">
            <a:off x="5397500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4" name="Line 30"/>
          <p:cNvSpPr>
            <a:spLocks noChangeShapeType="1"/>
          </p:cNvSpPr>
          <p:nvPr/>
        </p:nvSpPr>
        <p:spPr bwMode="auto">
          <a:xfrm flipH="1">
            <a:off x="4235450" y="3833813"/>
            <a:ext cx="1588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5" name="Line 31"/>
          <p:cNvSpPr>
            <a:spLocks noChangeShapeType="1"/>
          </p:cNvSpPr>
          <p:nvPr/>
        </p:nvSpPr>
        <p:spPr bwMode="auto">
          <a:xfrm flipV="1">
            <a:off x="4508500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6" name="Rectangle 32"/>
          <p:cNvSpPr>
            <a:spLocks noChangeArrowheads="1"/>
          </p:cNvSpPr>
          <p:nvPr/>
        </p:nvSpPr>
        <p:spPr bwMode="auto">
          <a:xfrm>
            <a:off x="5600700" y="5210175"/>
            <a:ext cx="704850" cy="622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</a:t>
            </a:r>
          </a:p>
        </p:txBody>
      </p:sp>
      <p:sp>
        <p:nvSpPr>
          <p:cNvPr id="1915937" name="Line 33"/>
          <p:cNvSpPr>
            <a:spLocks noChangeShapeType="1"/>
          </p:cNvSpPr>
          <p:nvPr/>
        </p:nvSpPr>
        <p:spPr bwMode="auto">
          <a:xfrm flipH="1">
            <a:off x="5740400" y="4868863"/>
            <a:ext cx="0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8" name="Line 34"/>
          <p:cNvSpPr>
            <a:spLocks noChangeShapeType="1"/>
          </p:cNvSpPr>
          <p:nvPr/>
        </p:nvSpPr>
        <p:spPr bwMode="auto">
          <a:xfrm>
            <a:off x="5945188" y="4868863"/>
            <a:ext cx="1587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9" name="Line 35"/>
          <p:cNvSpPr>
            <a:spLocks noChangeShapeType="1"/>
          </p:cNvSpPr>
          <p:nvPr/>
        </p:nvSpPr>
        <p:spPr bwMode="auto">
          <a:xfrm flipV="1">
            <a:off x="6149975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0" name="Line 36"/>
          <p:cNvSpPr>
            <a:spLocks noChangeShapeType="1"/>
          </p:cNvSpPr>
          <p:nvPr/>
        </p:nvSpPr>
        <p:spPr bwMode="auto">
          <a:xfrm>
            <a:off x="5808663" y="3833813"/>
            <a:ext cx="1587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1" name="Line 37"/>
          <p:cNvSpPr>
            <a:spLocks noChangeShapeType="1"/>
          </p:cNvSpPr>
          <p:nvPr/>
        </p:nvSpPr>
        <p:spPr bwMode="auto">
          <a:xfrm flipH="1" flipV="1">
            <a:off x="6149975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2" name="Rectangle 38"/>
          <p:cNvSpPr>
            <a:spLocks noChangeArrowheads="1"/>
          </p:cNvSpPr>
          <p:nvPr/>
        </p:nvSpPr>
        <p:spPr bwMode="auto">
          <a:xfrm>
            <a:off x="6491288" y="5213350"/>
            <a:ext cx="102711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Store Buffer</a:t>
            </a:r>
          </a:p>
        </p:txBody>
      </p:sp>
      <p:sp>
        <p:nvSpPr>
          <p:cNvPr id="1915943" name="Line 39"/>
          <p:cNvSpPr>
            <a:spLocks noChangeShapeType="1"/>
          </p:cNvSpPr>
          <p:nvPr/>
        </p:nvSpPr>
        <p:spPr bwMode="auto">
          <a:xfrm>
            <a:off x="6286500" y="5351463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4" name="Line 40"/>
          <p:cNvSpPr>
            <a:spLocks noChangeShapeType="1"/>
          </p:cNvSpPr>
          <p:nvPr/>
        </p:nvSpPr>
        <p:spPr bwMode="auto">
          <a:xfrm flipH="1">
            <a:off x="6286500" y="5627688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5" name="Rectangle 41"/>
          <p:cNvSpPr>
            <a:spLocks noChangeArrowheads="1"/>
          </p:cNvSpPr>
          <p:nvPr/>
        </p:nvSpPr>
        <p:spPr bwMode="auto">
          <a:xfrm>
            <a:off x="7723188" y="5213350"/>
            <a:ext cx="68421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D$</a:t>
            </a:r>
          </a:p>
        </p:txBody>
      </p:sp>
      <p:sp>
        <p:nvSpPr>
          <p:cNvPr id="1915946" name="Line 42"/>
          <p:cNvSpPr>
            <a:spLocks noChangeShapeType="1"/>
          </p:cNvSpPr>
          <p:nvPr/>
        </p:nvSpPr>
        <p:spPr bwMode="auto">
          <a:xfrm>
            <a:off x="7518400" y="5351463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7" name="Line 43"/>
          <p:cNvSpPr>
            <a:spLocks noChangeShapeType="1"/>
          </p:cNvSpPr>
          <p:nvPr/>
        </p:nvSpPr>
        <p:spPr bwMode="auto">
          <a:xfrm flipH="1">
            <a:off x="7518400" y="5627688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8" name="Text Box 44"/>
          <p:cNvSpPr txBox="1">
            <a:spLocks noChangeArrowheads="1"/>
          </p:cNvSpPr>
          <p:nvPr/>
        </p:nvSpPr>
        <p:spPr bwMode="auto">
          <a:xfrm>
            <a:off x="3476625" y="5899150"/>
            <a:ext cx="1190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15949" name="Line 45"/>
          <p:cNvSpPr>
            <a:spLocks noChangeShapeType="1"/>
          </p:cNvSpPr>
          <p:nvPr/>
        </p:nvSpPr>
        <p:spPr bwMode="auto">
          <a:xfrm>
            <a:off x="7366000" y="3833813"/>
            <a:ext cx="1588" cy="1379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0" name="AutoShape 46"/>
          <p:cNvSpPr>
            <a:spLocks/>
          </p:cNvSpPr>
          <p:nvPr/>
        </p:nvSpPr>
        <p:spPr bwMode="auto">
          <a:xfrm rot="5400000" flipV="1">
            <a:off x="2131219" y="2432844"/>
            <a:ext cx="207963" cy="3146425"/>
          </a:xfrm>
          <a:prstGeom prst="rightBrace">
            <a:avLst>
              <a:gd name="adj1" fmla="val 12608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1" name="Text Box 47"/>
          <p:cNvSpPr txBox="1">
            <a:spLocks noChangeArrowheads="1"/>
          </p:cNvSpPr>
          <p:nvPr/>
        </p:nvSpPr>
        <p:spPr bwMode="auto">
          <a:xfrm>
            <a:off x="1550988" y="4079875"/>
            <a:ext cx="12938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</a:t>
            </a:r>
          </a:p>
        </p:txBody>
      </p:sp>
      <p:sp>
        <p:nvSpPr>
          <p:cNvPr id="1915952" name="AutoShape 48"/>
          <p:cNvSpPr>
            <a:spLocks/>
          </p:cNvSpPr>
          <p:nvPr/>
        </p:nvSpPr>
        <p:spPr bwMode="auto">
          <a:xfrm rot="-5400000">
            <a:off x="7433469" y="2320132"/>
            <a:ext cx="206375" cy="1163637"/>
          </a:xfrm>
          <a:prstGeom prst="rightBrace">
            <a:avLst>
              <a:gd name="adj1" fmla="val 4698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3" name="Text Box 49"/>
          <p:cNvSpPr txBox="1">
            <a:spLocks noChangeArrowheads="1"/>
          </p:cNvSpPr>
          <p:nvPr/>
        </p:nvSpPr>
        <p:spPr bwMode="auto">
          <a:xfrm>
            <a:off x="6886575" y="2492375"/>
            <a:ext cx="12938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</a:t>
            </a:r>
          </a:p>
        </p:txBody>
      </p:sp>
      <p:sp>
        <p:nvSpPr>
          <p:cNvPr id="1915955" name="AutoShape 51"/>
          <p:cNvSpPr>
            <a:spLocks/>
          </p:cNvSpPr>
          <p:nvPr/>
        </p:nvSpPr>
        <p:spPr bwMode="auto">
          <a:xfrm rot="-5400000">
            <a:off x="5313363" y="1500188"/>
            <a:ext cx="206375" cy="2803525"/>
          </a:xfrm>
          <a:prstGeom prst="rightBrace">
            <a:avLst>
              <a:gd name="adj1" fmla="val 11320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6" name="Text Box 52"/>
          <p:cNvSpPr txBox="1">
            <a:spLocks noChangeArrowheads="1"/>
          </p:cNvSpPr>
          <p:nvPr/>
        </p:nvSpPr>
        <p:spPr bwMode="auto">
          <a:xfrm>
            <a:off x="4835525" y="2492375"/>
            <a:ext cx="18446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</a:t>
            </a:r>
          </a:p>
        </p:txBody>
      </p:sp>
      <p:sp>
        <p:nvSpPr>
          <p:cNvPr id="1915957" name="Rectangle 53"/>
          <p:cNvSpPr>
            <a:spLocks noChangeArrowheads="1"/>
          </p:cNvSpPr>
          <p:nvPr/>
        </p:nvSpPr>
        <p:spPr bwMode="auto">
          <a:xfrm>
            <a:off x="4029075" y="4316413"/>
            <a:ext cx="2668588" cy="552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Physical Reg. File</a:t>
            </a:r>
          </a:p>
        </p:txBody>
      </p:sp>
      <p:grpSp>
        <p:nvGrpSpPr>
          <p:cNvPr id="1915958" name="Group 54"/>
          <p:cNvGrpSpPr>
            <a:grpSpLocks/>
          </p:cNvGrpSpPr>
          <p:nvPr/>
        </p:nvGrpSpPr>
        <p:grpSpPr bwMode="auto">
          <a:xfrm>
            <a:off x="2030413" y="1527175"/>
            <a:ext cx="5014912" cy="3679825"/>
            <a:chOff x="1152" y="939"/>
            <a:chExt cx="3519" cy="2560"/>
          </a:xfrm>
        </p:grpSpPr>
        <p:sp>
          <p:nvSpPr>
            <p:cNvPr id="1915959" name="Line 55"/>
            <p:cNvSpPr>
              <a:spLocks noChangeShapeType="1"/>
            </p:cNvSpPr>
            <p:nvPr/>
          </p:nvSpPr>
          <p:spPr bwMode="auto">
            <a:xfrm flipH="1">
              <a:off x="2304" y="1344"/>
              <a:ext cx="528" cy="67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0" name="Text Box 56"/>
            <p:cNvSpPr txBox="1">
              <a:spLocks noChangeArrowheads="1"/>
            </p:cNvSpPr>
            <p:nvPr/>
          </p:nvSpPr>
          <p:spPr bwMode="auto">
            <a:xfrm>
              <a:off x="2112" y="939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1" name="Line 57"/>
            <p:cNvSpPr>
              <a:spLocks noChangeShapeType="1"/>
            </p:cNvSpPr>
            <p:nvPr/>
          </p:nvSpPr>
          <p:spPr bwMode="auto">
            <a:xfrm flipH="1">
              <a:off x="1152" y="1296"/>
              <a:ext cx="1632" cy="72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2" name="Line 58"/>
            <p:cNvSpPr>
              <a:spLocks noChangeShapeType="1"/>
            </p:cNvSpPr>
            <p:nvPr/>
          </p:nvSpPr>
          <p:spPr bwMode="auto">
            <a:xfrm flipH="1">
              <a:off x="1872" y="1008"/>
              <a:ext cx="864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3" name="Text Box 59"/>
            <p:cNvSpPr txBox="1">
              <a:spLocks noChangeArrowheads="1"/>
            </p:cNvSpPr>
            <p:nvPr/>
          </p:nvSpPr>
          <p:spPr bwMode="auto">
            <a:xfrm>
              <a:off x="2160" y="1275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4" name="Text Box 60"/>
            <p:cNvSpPr txBox="1">
              <a:spLocks noChangeArrowheads="1"/>
            </p:cNvSpPr>
            <p:nvPr/>
          </p:nvSpPr>
          <p:spPr bwMode="auto">
            <a:xfrm>
              <a:off x="2640" y="1563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5" name="Line 61"/>
            <p:cNvSpPr>
              <a:spLocks noChangeShapeType="1"/>
            </p:cNvSpPr>
            <p:nvPr/>
          </p:nvSpPr>
          <p:spPr bwMode="auto">
            <a:xfrm flipH="1">
              <a:off x="2928" y="1440"/>
              <a:ext cx="96" cy="57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5966" name="Text Box 62"/>
            <p:cNvSpPr txBox="1">
              <a:spLocks noChangeArrowheads="1"/>
            </p:cNvSpPr>
            <p:nvPr/>
          </p:nvSpPr>
          <p:spPr bwMode="auto">
            <a:xfrm>
              <a:off x="3551" y="1227"/>
              <a:ext cx="381" cy="27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chemeClr val="hlink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915967" name="Line 63"/>
            <p:cNvSpPr>
              <a:spLocks noChangeShapeType="1"/>
            </p:cNvSpPr>
            <p:nvPr/>
          </p:nvSpPr>
          <p:spPr bwMode="auto">
            <a:xfrm>
              <a:off x="3456" y="1296"/>
              <a:ext cx="1215" cy="220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387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500063"/>
          </a:xfrm>
        </p:spPr>
        <p:txBody>
          <a:bodyPr/>
          <a:lstStyle/>
          <a:p>
            <a:r>
              <a:rPr lang="en-US"/>
              <a:t>Lifetime of Physical Registers</a:t>
            </a:r>
            <a:endParaRPr lang="en-US" sz="1800" i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1C62-43C8-674F-8C41-7FE75B434087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5334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x9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sd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smtClean="0">
                <a:latin typeface="Verdana" charset="0"/>
              </a:rPr>
              <a:t>(x11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5715000" y="2057400"/>
            <a:ext cx="2895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 P1, (</a:t>
            </a:r>
            <a:r>
              <a:rPr lang="en-US" sz="2400" dirty="0" err="1">
                <a:latin typeface="Verdana" charset="0"/>
              </a:rPr>
              <a:t>P</a:t>
            </a:r>
            <a:r>
              <a:rPr lang="en-US" sz="2400" i="1" dirty="0" err="1">
                <a:latin typeface="Verdana" charset="0"/>
              </a:rPr>
              <a:t>x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P2, P1,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 P3, </a:t>
            </a:r>
            <a:r>
              <a:rPr lang="en-US" sz="2400" dirty="0" err="1">
                <a:latin typeface="Verdana" charset="0"/>
              </a:rPr>
              <a:t>P</a:t>
            </a:r>
            <a:r>
              <a:rPr lang="en-US" sz="2400" i="1" dirty="0" err="1">
                <a:latin typeface="Verdana" charset="0"/>
              </a:rPr>
              <a:t>y</a:t>
            </a:r>
            <a:r>
              <a:rPr lang="en-US" sz="2400" dirty="0">
                <a:latin typeface="Verdana" charset="0"/>
              </a:rPr>
              <a:t>, </a:t>
            </a:r>
            <a:r>
              <a:rPr lang="en-US" sz="2400" dirty="0" err="1">
                <a:latin typeface="Verdana" charset="0"/>
              </a:rPr>
              <a:t>P</a:t>
            </a:r>
            <a:r>
              <a:rPr lang="en-US" sz="2400" i="1" dirty="0" err="1">
                <a:latin typeface="Verdana" charset="0"/>
              </a:rPr>
              <a:t>z</a:t>
            </a:r>
            <a:endParaRPr lang="en-US" sz="2400" i="1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 P4, P2, P3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 P5, (P1)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 P6, P5, P4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sd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P6, (P1)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 P7, (P</a:t>
            </a:r>
            <a:r>
              <a:rPr lang="en-US" sz="2400" i="1" dirty="0">
                <a:latin typeface="Verdana" charset="0"/>
              </a:rPr>
              <a:t>w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sp>
        <p:nvSpPr>
          <p:cNvPr id="1917957" name="AutoShape 5"/>
          <p:cNvSpPr>
            <a:spLocks noChangeArrowheads="1"/>
          </p:cNvSpPr>
          <p:nvPr/>
        </p:nvSpPr>
        <p:spPr bwMode="auto">
          <a:xfrm>
            <a:off x="3581400" y="3094038"/>
            <a:ext cx="1828800" cy="914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latin typeface="Verdana" charset="0"/>
              </a:rPr>
              <a:t>Rename</a:t>
            </a:r>
          </a:p>
        </p:txBody>
      </p:sp>
      <p:sp>
        <p:nvSpPr>
          <p:cNvPr id="1917958" name="Text Box 6"/>
          <p:cNvSpPr txBox="1">
            <a:spLocks noChangeArrowheads="1"/>
          </p:cNvSpPr>
          <p:nvPr/>
        </p:nvSpPr>
        <p:spPr bwMode="auto">
          <a:xfrm>
            <a:off x="381000" y="5529263"/>
            <a:ext cx="7924800" cy="100647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When can we reuse a physical register?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5050"/>
                </a:solidFill>
                <a:latin typeface="Verdana" charset="0"/>
              </a:rPr>
              <a:t>     	</a:t>
            </a:r>
            <a:r>
              <a:rPr lang="en-US" sz="2000" i="1">
                <a:solidFill>
                  <a:srgbClr val="FF5050"/>
                </a:solidFill>
              </a:rPr>
              <a:t>When next write of same architectural register commits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rgbClr val="FF5050"/>
              </a:solidFill>
              <a:latin typeface="Verdana" charset="0"/>
            </a:endParaRPr>
          </a:p>
        </p:txBody>
      </p:sp>
      <p:sp>
        <p:nvSpPr>
          <p:cNvPr id="1917959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839200" cy="7620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buFontTx/>
              <a:buChar char="•"/>
            </a:pPr>
            <a:r>
              <a:rPr lang="en-US" sz="2400" b="1"/>
              <a:t> </a:t>
            </a:r>
            <a:r>
              <a:rPr lang="en-US" sz="2000">
                <a:latin typeface="Verdana" charset="0"/>
              </a:rPr>
              <a:t>Physical regfile holds committed and speculative values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Physical registers decoupled from ROB entries </a:t>
            </a:r>
            <a:r>
              <a:rPr lang="en-US" sz="2000" i="1">
                <a:latin typeface="Verdana" charset="0"/>
              </a:rPr>
              <a:t>(no data in ROB)</a:t>
            </a:r>
          </a:p>
        </p:txBody>
      </p:sp>
    </p:spTree>
    <p:extLst>
      <p:ext uri="{BB962C8B-B14F-4D97-AF65-F5344CB8AC3E}">
        <p14:creationId xmlns:p14="http://schemas.microsoft.com/office/powerpoint/2010/main" val="101309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56" grpId="0" autoUpdateAnimBg="0"/>
      <p:bldP spid="1917957" grpId="0" animBg="1" autoUpdateAnimBg="0"/>
      <p:bldP spid="1917958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96DF-DD8B-E74E-BAA4-6E2680228031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20003" name="Group 3"/>
          <p:cNvGrpSpPr>
            <a:grpSpLocks/>
          </p:cNvGrpSpPr>
          <p:nvPr/>
        </p:nvGrpSpPr>
        <p:grpSpPr bwMode="auto">
          <a:xfrm>
            <a:off x="533400" y="4495800"/>
            <a:ext cx="6324600" cy="1828800"/>
            <a:chOff x="144" y="2928"/>
            <a:chExt cx="3984" cy="1152"/>
          </a:xfrm>
        </p:grpSpPr>
        <p:sp>
          <p:nvSpPr>
            <p:cNvPr id="1920004" name="Rectangle 4"/>
            <p:cNvSpPr>
              <a:spLocks noChangeArrowheads="1"/>
            </p:cNvSpPr>
            <p:nvPr/>
          </p:nvSpPr>
          <p:spPr bwMode="auto">
            <a:xfrm>
              <a:off x="672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op</a:t>
              </a:r>
            </a:p>
          </p:txBody>
        </p:sp>
        <p:sp>
          <p:nvSpPr>
            <p:cNvPr id="1920005" name="Rectangle 5"/>
            <p:cNvSpPr>
              <a:spLocks noChangeArrowheads="1"/>
            </p:cNvSpPr>
            <p:nvPr/>
          </p:nvSpPr>
          <p:spPr bwMode="auto">
            <a:xfrm>
              <a:off x="1104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0006" name="Rectangle 6"/>
            <p:cNvSpPr>
              <a:spLocks noChangeArrowheads="1"/>
            </p:cNvSpPr>
            <p:nvPr/>
          </p:nvSpPr>
          <p:spPr bwMode="auto">
            <a:xfrm>
              <a:off x="1344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PR1</a:t>
              </a:r>
            </a:p>
          </p:txBody>
        </p:sp>
        <p:sp>
          <p:nvSpPr>
            <p:cNvPr id="1920007" name="Rectangle 7"/>
            <p:cNvSpPr>
              <a:spLocks noChangeArrowheads="1"/>
            </p:cNvSpPr>
            <p:nvPr/>
          </p:nvSpPr>
          <p:spPr bwMode="auto">
            <a:xfrm>
              <a:off x="187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0008" name="Rectangle 8"/>
            <p:cNvSpPr>
              <a:spLocks noChangeArrowheads="1"/>
            </p:cNvSpPr>
            <p:nvPr/>
          </p:nvSpPr>
          <p:spPr bwMode="auto">
            <a:xfrm>
              <a:off x="211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PR2</a:t>
              </a:r>
            </a:p>
          </p:txBody>
        </p:sp>
        <p:sp>
          <p:nvSpPr>
            <p:cNvPr id="1920009" name="Rectangle 9"/>
            <p:cNvSpPr>
              <a:spLocks noChangeArrowheads="1"/>
            </p:cNvSpPr>
            <p:nvPr/>
          </p:nvSpPr>
          <p:spPr bwMode="auto">
            <a:xfrm>
              <a:off x="432" y="292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ex</a:t>
              </a:r>
            </a:p>
          </p:txBody>
        </p:sp>
        <p:sp>
          <p:nvSpPr>
            <p:cNvPr id="1920010" name="Rectangle 10"/>
            <p:cNvSpPr>
              <a:spLocks noChangeArrowheads="1"/>
            </p:cNvSpPr>
            <p:nvPr/>
          </p:nvSpPr>
          <p:spPr bwMode="auto">
            <a:xfrm>
              <a:off x="144" y="292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use</a:t>
              </a:r>
            </a:p>
          </p:txBody>
        </p:sp>
        <p:sp>
          <p:nvSpPr>
            <p:cNvPr id="1920011" name="Rectangle 11"/>
            <p:cNvSpPr>
              <a:spLocks noChangeArrowheads="1"/>
            </p:cNvSpPr>
            <p:nvPr/>
          </p:nvSpPr>
          <p:spPr bwMode="auto">
            <a:xfrm>
              <a:off x="672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2" name="Rectangle 12"/>
            <p:cNvSpPr>
              <a:spLocks noChangeArrowheads="1"/>
            </p:cNvSpPr>
            <p:nvPr/>
          </p:nvSpPr>
          <p:spPr bwMode="auto">
            <a:xfrm>
              <a:off x="1104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3" name="Rectangle 13"/>
            <p:cNvSpPr>
              <a:spLocks noChangeArrowheads="1"/>
            </p:cNvSpPr>
            <p:nvPr/>
          </p:nvSpPr>
          <p:spPr bwMode="auto">
            <a:xfrm>
              <a:off x="1344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4" name="Rectangle 14"/>
            <p:cNvSpPr>
              <a:spLocks noChangeArrowheads="1"/>
            </p:cNvSpPr>
            <p:nvPr/>
          </p:nvSpPr>
          <p:spPr bwMode="auto">
            <a:xfrm>
              <a:off x="187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5" name="Rectangle 15"/>
            <p:cNvSpPr>
              <a:spLocks noChangeArrowheads="1"/>
            </p:cNvSpPr>
            <p:nvPr/>
          </p:nvSpPr>
          <p:spPr bwMode="auto">
            <a:xfrm>
              <a:off x="211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6" name="Rectangle 16"/>
            <p:cNvSpPr>
              <a:spLocks noChangeArrowheads="1"/>
            </p:cNvSpPr>
            <p:nvPr/>
          </p:nvSpPr>
          <p:spPr bwMode="auto">
            <a:xfrm>
              <a:off x="432" y="307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7" name="Rectangle 17"/>
            <p:cNvSpPr>
              <a:spLocks noChangeArrowheads="1"/>
            </p:cNvSpPr>
            <p:nvPr/>
          </p:nvSpPr>
          <p:spPr bwMode="auto">
            <a:xfrm>
              <a:off x="144" y="307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8" name="Rectangle 18"/>
            <p:cNvSpPr>
              <a:spLocks noChangeArrowheads="1"/>
            </p:cNvSpPr>
            <p:nvPr/>
          </p:nvSpPr>
          <p:spPr bwMode="auto">
            <a:xfrm>
              <a:off x="672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19" name="Rectangle 19"/>
            <p:cNvSpPr>
              <a:spLocks noChangeArrowheads="1"/>
            </p:cNvSpPr>
            <p:nvPr/>
          </p:nvSpPr>
          <p:spPr bwMode="auto">
            <a:xfrm>
              <a:off x="1104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0" name="Rectangle 20"/>
            <p:cNvSpPr>
              <a:spLocks noChangeArrowheads="1"/>
            </p:cNvSpPr>
            <p:nvPr/>
          </p:nvSpPr>
          <p:spPr bwMode="auto">
            <a:xfrm>
              <a:off x="1344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1" name="Rectangle 21"/>
            <p:cNvSpPr>
              <a:spLocks noChangeArrowheads="1"/>
            </p:cNvSpPr>
            <p:nvPr/>
          </p:nvSpPr>
          <p:spPr bwMode="auto">
            <a:xfrm>
              <a:off x="187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2" name="Rectangle 22"/>
            <p:cNvSpPr>
              <a:spLocks noChangeArrowheads="1"/>
            </p:cNvSpPr>
            <p:nvPr/>
          </p:nvSpPr>
          <p:spPr bwMode="auto">
            <a:xfrm>
              <a:off x="211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3" name="Rectangle 23"/>
            <p:cNvSpPr>
              <a:spLocks noChangeArrowheads="1"/>
            </p:cNvSpPr>
            <p:nvPr/>
          </p:nvSpPr>
          <p:spPr bwMode="auto">
            <a:xfrm>
              <a:off x="432" y="321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4" name="Rectangle 24"/>
            <p:cNvSpPr>
              <a:spLocks noChangeArrowheads="1"/>
            </p:cNvSpPr>
            <p:nvPr/>
          </p:nvSpPr>
          <p:spPr bwMode="auto">
            <a:xfrm>
              <a:off x="144" y="321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5" name="Rectangle 25"/>
            <p:cNvSpPr>
              <a:spLocks noChangeArrowheads="1"/>
            </p:cNvSpPr>
            <p:nvPr/>
          </p:nvSpPr>
          <p:spPr bwMode="auto">
            <a:xfrm>
              <a:off x="672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6" name="Rectangle 26"/>
            <p:cNvSpPr>
              <a:spLocks noChangeArrowheads="1"/>
            </p:cNvSpPr>
            <p:nvPr/>
          </p:nvSpPr>
          <p:spPr bwMode="auto">
            <a:xfrm>
              <a:off x="1104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7" name="Rectangle 27"/>
            <p:cNvSpPr>
              <a:spLocks noChangeArrowheads="1"/>
            </p:cNvSpPr>
            <p:nvPr/>
          </p:nvSpPr>
          <p:spPr bwMode="auto">
            <a:xfrm>
              <a:off x="1344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8" name="Rectangle 28"/>
            <p:cNvSpPr>
              <a:spLocks noChangeArrowheads="1"/>
            </p:cNvSpPr>
            <p:nvPr/>
          </p:nvSpPr>
          <p:spPr bwMode="auto">
            <a:xfrm>
              <a:off x="187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29" name="Rectangle 29"/>
            <p:cNvSpPr>
              <a:spLocks noChangeArrowheads="1"/>
            </p:cNvSpPr>
            <p:nvPr/>
          </p:nvSpPr>
          <p:spPr bwMode="auto">
            <a:xfrm>
              <a:off x="211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0" name="Rectangle 30"/>
            <p:cNvSpPr>
              <a:spLocks noChangeArrowheads="1"/>
            </p:cNvSpPr>
            <p:nvPr/>
          </p:nvSpPr>
          <p:spPr bwMode="auto">
            <a:xfrm>
              <a:off x="432" y="3360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1" name="Rectangle 31"/>
            <p:cNvSpPr>
              <a:spLocks noChangeArrowheads="1"/>
            </p:cNvSpPr>
            <p:nvPr/>
          </p:nvSpPr>
          <p:spPr bwMode="auto">
            <a:xfrm>
              <a:off x="144" y="3360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2" name="Rectangle 32"/>
            <p:cNvSpPr>
              <a:spLocks noChangeArrowheads="1"/>
            </p:cNvSpPr>
            <p:nvPr/>
          </p:nvSpPr>
          <p:spPr bwMode="auto">
            <a:xfrm>
              <a:off x="672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3" name="Rectangle 33"/>
            <p:cNvSpPr>
              <a:spLocks noChangeArrowheads="1"/>
            </p:cNvSpPr>
            <p:nvPr/>
          </p:nvSpPr>
          <p:spPr bwMode="auto">
            <a:xfrm>
              <a:off x="1104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4" name="Rectangle 34"/>
            <p:cNvSpPr>
              <a:spLocks noChangeArrowheads="1"/>
            </p:cNvSpPr>
            <p:nvPr/>
          </p:nvSpPr>
          <p:spPr bwMode="auto">
            <a:xfrm>
              <a:off x="1344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5" name="Rectangle 35"/>
            <p:cNvSpPr>
              <a:spLocks noChangeArrowheads="1"/>
            </p:cNvSpPr>
            <p:nvPr/>
          </p:nvSpPr>
          <p:spPr bwMode="auto">
            <a:xfrm>
              <a:off x="187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6" name="Rectangle 36"/>
            <p:cNvSpPr>
              <a:spLocks noChangeArrowheads="1"/>
            </p:cNvSpPr>
            <p:nvPr/>
          </p:nvSpPr>
          <p:spPr bwMode="auto">
            <a:xfrm>
              <a:off x="211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7" name="Rectangle 37"/>
            <p:cNvSpPr>
              <a:spLocks noChangeArrowheads="1"/>
            </p:cNvSpPr>
            <p:nvPr/>
          </p:nvSpPr>
          <p:spPr bwMode="auto">
            <a:xfrm>
              <a:off x="432" y="3504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8" name="Rectangle 38"/>
            <p:cNvSpPr>
              <a:spLocks noChangeArrowheads="1"/>
            </p:cNvSpPr>
            <p:nvPr/>
          </p:nvSpPr>
          <p:spPr bwMode="auto">
            <a:xfrm>
              <a:off x="144" y="3504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39" name="Rectangle 39"/>
            <p:cNvSpPr>
              <a:spLocks noChangeArrowheads="1"/>
            </p:cNvSpPr>
            <p:nvPr/>
          </p:nvSpPr>
          <p:spPr bwMode="auto">
            <a:xfrm>
              <a:off x="672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0" name="Rectangle 40"/>
            <p:cNvSpPr>
              <a:spLocks noChangeArrowheads="1"/>
            </p:cNvSpPr>
            <p:nvPr/>
          </p:nvSpPr>
          <p:spPr bwMode="auto">
            <a:xfrm>
              <a:off x="1104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1" name="Rectangle 41"/>
            <p:cNvSpPr>
              <a:spLocks noChangeArrowheads="1"/>
            </p:cNvSpPr>
            <p:nvPr/>
          </p:nvSpPr>
          <p:spPr bwMode="auto">
            <a:xfrm>
              <a:off x="1344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2" name="Rectangle 42"/>
            <p:cNvSpPr>
              <a:spLocks noChangeArrowheads="1"/>
            </p:cNvSpPr>
            <p:nvPr/>
          </p:nvSpPr>
          <p:spPr bwMode="auto">
            <a:xfrm>
              <a:off x="187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3" name="Rectangle 43"/>
            <p:cNvSpPr>
              <a:spLocks noChangeArrowheads="1"/>
            </p:cNvSpPr>
            <p:nvPr/>
          </p:nvSpPr>
          <p:spPr bwMode="auto">
            <a:xfrm>
              <a:off x="211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4" name="Rectangle 44"/>
            <p:cNvSpPr>
              <a:spLocks noChangeArrowheads="1"/>
            </p:cNvSpPr>
            <p:nvPr/>
          </p:nvSpPr>
          <p:spPr bwMode="auto">
            <a:xfrm>
              <a:off x="432" y="3648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5" name="Rectangle 45"/>
            <p:cNvSpPr>
              <a:spLocks noChangeArrowheads="1"/>
            </p:cNvSpPr>
            <p:nvPr/>
          </p:nvSpPr>
          <p:spPr bwMode="auto">
            <a:xfrm>
              <a:off x="144" y="3648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6" name="Rectangle 46"/>
            <p:cNvSpPr>
              <a:spLocks noChangeArrowheads="1"/>
            </p:cNvSpPr>
            <p:nvPr/>
          </p:nvSpPr>
          <p:spPr bwMode="auto">
            <a:xfrm>
              <a:off x="672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7" name="Rectangle 47"/>
            <p:cNvSpPr>
              <a:spLocks noChangeArrowheads="1"/>
            </p:cNvSpPr>
            <p:nvPr/>
          </p:nvSpPr>
          <p:spPr bwMode="auto">
            <a:xfrm>
              <a:off x="1104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8" name="Rectangle 48"/>
            <p:cNvSpPr>
              <a:spLocks noChangeArrowheads="1"/>
            </p:cNvSpPr>
            <p:nvPr/>
          </p:nvSpPr>
          <p:spPr bwMode="auto">
            <a:xfrm>
              <a:off x="1344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49" name="Rectangle 49"/>
            <p:cNvSpPr>
              <a:spLocks noChangeArrowheads="1"/>
            </p:cNvSpPr>
            <p:nvPr/>
          </p:nvSpPr>
          <p:spPr bwMode="auto">
            <a:xfrm>
              <a:off x="187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0" name="Rectangle 50"/>
            <p:cNvSpPr>
              <a:spLocks noChangeArrowheads="1"/>
            </p:cNvSpPr>
            <p:nvPr/>
          </p:nvSpPr>
          <p:spPr bwMode="auto">
            <a:xfrm>
              <a:off x="211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1" name="Rectangle 51"/>
            <p:cNvSpPr>
              <a:spLocks noChangeArrowheads="1"/>
            </p:cNvSpPr>
            <p:nvPr/>
          </p:nvSpPr>
          <p:spPr bwMode="auto">
            <a:xfrm>
              <a:off x="432" y="3792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2" name="Rectangle 52"/>
            <p:cNvSpPr>
              <a:spLocks noChangeArrowheads="1"/>
            </p:cNvSpPr>
            <p:nvPr/>
          </p:nvSpPr>
          <p:spPr bwMode="auto">
            <a:xfrm>
              <a:off x="144" y="3792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3" name="Rectangle 53"/>
            <p:cNvSpPr>
              <a:spLocks noChangeArrowheads="1"/>
            </p:cNvSpPr>
            <p:nvPr/>
          </p:nvSpPr>
          <p:spPr bwMode="auto">
            <a:xfrm>
              <a:off x="672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4" name="Rectangle 54"/>
            <p:cNvSpPr>
              <a:spLocks noChangeArrowheads="1"/>
            </p:cNvSpPr>
            <p:nvPr/>
          </p:nvSpPr>
          <p:spPr bwMode="auto">
            <a:xfrm>
              <a:off x="1104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5" name="Rectangle 55"/>
            <p:cNvSpPr>
              <a:spLocks noChangeArrowheads="1"/>
            </p:cNvSpPr>
            <p:nvPr/>
          </p:nvSpPr>
          <p:spPr bwMode="auto">
            <a:xfrm>
              <a:off x="1344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6" name="Rectangle 56"/>
            <p:cNvSpPr>
              <a:spLocks noChangeArrowheads="1"/>
            </p:cNvSpPr>
            <p:nvPr/>
          </p:nvSpPr>
          <p:spPr bwMode="auto">
            <a:xfrm>
              <a:off x="187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7" name="Rectangle 57"/>
            <p:cNvSpPr>
              <a:spLocks noChangeArrowheads="1"/>
            </p:cNvSpPr>
            <p:nvPr/>
          </p:nvSpPr>
          <p:spPr bwMode="auto">
            <a:xfrm>
              <a:off x="211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58" name="Rectangle 58"/>
            <p:cNvSpPr>
              <a:spLocks noChangeArrowheads="1"/>
            </p:cNvSpPr>
            <p:nvPr/>
          </p:nvSpPr>
          <p:spPr bwMode="auto">
            <a:xfrm>
              <a:off x="2640" y="292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latin typeface="Verdana" charset="0"/>
                </a:rPr>
                <a:t>Rd</a:t>
              </a:r>
            </a:p>
          </p:txBody>
        </p:sp>
        <p:sp>
          <p:nvSpPr>
            <p:cNvPr id="1920059" name="Rectangle 59"/>
            <p:cNvSpPr>
              <a:spLocks noChangeArrowheads="1"/>
            </p:cNvSpPr>
            <p:nvPr/>
          </p:nvSpPr>
          <p:spPr bwMode="auto">
            <a:xfrm>
              <a:off x="2640" y="307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0" name="Rectangle 60"/>
            <p:cNvSpPr>
              <a:spLocks noChangeArrowheads="1"/>
            </p:cNvSpPr>
            <p:nvPr/>
          </p:nvSpPr>
          <p:spPr bwMode="auto">
            <a:xfrm>
              <a:off x="2640" y="321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1" name="Rectangle 61"/>
            <p:cNvSpPr>
              <a:spLocks noChangeArrowheads="1"/>
            </p:cNvSpPr>
            <p:nvPr/>
          </p:nvSpPr>
          <p:spPr bwMode="auto">
            <a:xfrm>
              <a:off x="2640" y="3360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2" name="Rectangle 62"/>
            <p:cNvSpPr>
              <a:spLocks noChangeArrowheads="1"/>
            </p:cNvSpPr>
            <p:nvPr/>
          </p:nvSpPr>
          <p:spPr bwMode="auto">
            <a:xfrm>
              <a:off x="2640" y="3504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3" name="Rectangle 63"/>
            <p:cNvSpPr>
              <a:spLocks noChangeArrowheads="1"/>
            </p:cNvSpPr>
            <p:nvPr/>
          </p:nvSpPr>
          <p:spPr bwMode="auto">
            <a:xfrm>
              <a:off x="2640" y="3648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4" name="Rectangle 64"/>
            <p:cNvSpPr>
              <a:spLocks noChangeArrowheads="1"/>
            </p:cNvSpPr>
            <p:nvPr/>
          </p:nvSpPr>
          <p:spPr bwMode="auto">
            <a:xfrm>
              <a:off x="2640" y="3792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5" name="Rectangle 65"/>
            <p:cNvSpPr>
              <a:spLocks noChangeArrowheads="1"/>
            </p:cNvSpPr>
            <p:nvPr/>
          </p:nvSpPr>
          <p:spPr bwMode="auto">
            <a:xfrm>
              <a:off x="2640" y="3936"/>
              <a:ext cx="432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6" name="Rectangle 66"/>
            <p:cNvSpPr>
              <a:spLocks noChangeArrowheads="1"/>
            </p:cNvSpPr>
            <p:nvPr/>
          </p:nvSpPr>
          <p:spPr bwMode="auto">
            <a:xfrm>
              <a:off x="432" y="3936"/>
              <a:ext cx="2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7" name="Rectangle 67"/>
            <p:cNvSpPr>
              <a:spLocks noChangeArrowheads="1"/>
            </p:cNvSpPr>
            <p:nvPr/>
          </p:nvSpPr>
          <p:spPr bwMode="auto">
            <a:xfrm>
              <a:off x="144" y="3936"/>
              <a:ext cx="28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68" name="Rectangle 68"/>
            <p:cNvSpPr>
              <a:spLocks noChangeArrowheads="1"/>
            </p:cNvSpPr>
            <p:nvPr/>
          </p:nvSpPr>
          <p:spPr bwMode="auto">
            <a:xfrm>
              <a:off x="3600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PRd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20069" name="Rectangle 69"/>
            <p:cNvSpPr>
              <a:spLocks noChangeArrowheads="1"/>
            </p:cNvSpPr>
            <p:nvPr/>
          </p:nvSpPr>
          <p:spPr bwMode="auto">
            <a:xfrm>
              <a:off x="3600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0" name="Rectangle 70"/>
            <p:cNvSpPr>
              <a:spLocks noChangeArrowheads="1"/>
            </p:cNvSpPr>
            <p:nvPr/>
          </p:nvSpPr>
          <p:spPr bwMode="auto">
            <a:xfrm>
              <a:off x="3600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1" name="Rectangle 71"/>
            <p:cNvSpPr>
              <a:spLocks noChangeArrowheads="1"/>
            </p:cNvSpPr>
            <p:nvPr/>
          </p:nvSpPr>
          <p:spPr bwMode="auto">
            <a:xfrm>
              <a:off x="3600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2" name="Rectangle 72"/>
            <p:cNvSpPr>
              <a:spLocks noChangeArrowheads="1"/>
            </p:cNvSpPr>
            <p:nvPr/>
          </p:nvSpPr>
          <p:spPr bwMode="auto">
            <a:xfrm>
              <a:off x="3600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3" name="Rectangle 73"/>
            <p:cNvSpPr>
              <a:spLocks noChangeArrowheads="1"/>
            </p:cNvSpPr>
            <p:nvPr/>
          </p:nvSpPr>
          <p:spPr bwMode="auto">
            <a:xfrm>
              <a:off x="3600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4" name="Rectangle 74"/>
            <p:cNvSpPr>
              <a:spLocks noChangeArrowheads="1"/>
            </p:cNvSpPr>
            <p:nvPr/>
          </p:nvSpPr>
          <p:spPr bwMode="auto">
            <a:xfrm>
              <a:off x="3600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5" name="Rectangle 75"/>
            <p:cNvSpPr>
              <a:spLocks noChangeArrowheads="1"/>
            </p:cNvSpPr>
            <p:nvPr/>
          </p:nvSpPr>
          <p:spPr bwMode="auto">
            <a:xfrm>
              <a:off x="3600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6" name="Rectangle 76"/>
            <p:cNvSpPr>
              <a:spLocks noChangeArrowheads="1"/>
            </p:cNvSpPr>
            <p:nvPr/>
          </p:nvSpPr>
          <p:spPr bwMode="auto">
            <a:xfrm>
              <a:off x="3072" y="292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LPRd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20077" name="Rectangle 77"/>
            <p:cNvSpPr>
              <a:spLocks noChangeArrowheads="1"/>
            </p:cNvSpPr>
            <p:nvPr/>
          </p:nvSpPr>
          <p:spPr bwMode="auto">
            <a:xfrm>
              <a:off x="3072" y="307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8" name="Rectangle 78"/>
            <p:cNvSpPr>
              <a:spLocks noChangeArrowheads="1"/>
            </p:cNvSpPr>
            <p:nvPr/>
          </p:nvSpPr>
          <p:spPr bwMode="auto">
            <a:xfrm>
              <a:off x="3072" y="321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79" name="Rectangle 79"/>
            <p:cNvSpPr>
              <a:spLocks noChangeArrowheads="1"/>
            </p:cNvSpPr>
            <p:nvPr/>
          </p:nvSpPr>
          <p:spPr bwMode="auto">
            <a:xfrm>
              <a:off x="3072" y="3360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0" name="Rectangle 80"/>
            <p:cNvSpPr>
              <a:spLocks noChangeArrowheads="1"/>
            </p:cNvSpPr>
            <p:nvPr/>
          </p:nvSpPr>
          <p:spPr bwMode="auto">
            <a:xfrm>
              <a:off x="3072" y="3504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1" name="Rectangle 81"/>
            <p:cNvSpPr>
              <a:spLocks noChangeArrowheads="1"/>
            </p:cNvSpPr>
            <p:nvPr/>
          </p:nvSpPr>
          <p:spPr bwMode="auto">
            <a:xfrm>
              <a:off x="3072" y="3648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2" name="Rectangle 82"/>
            <p:cNvSpPr>
              <a:spLocks noChangeArrowheads="1"/>
            </p:cNvSpPr>
            <p:nvPr/>
          </p:nvSpPr>
          <p:spPr bwMode="auto">
            <a:xfrm>
              <a:off x="3072" y="3792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83" name="Rectangle 83"/>
            <p:cNvSpPr>
              <a:spLocks noChangeArrowheads="1"/>
            </p:cNvSpPr>
            <p:nvPr/>
          </p:nvSpPr>
          <p:spPr bwMode="auto">
            <a:xfrm>
              <a:off x="3072" y="3936"/>
              <a:ext cx="528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</p:grpSp>
      <p:grpSp>
        <p:nvGrpSpPr>
          <p:cNvPr id="1920084" name="Group 84"/>
          <p:cNvGrpSpPr>
            <a:grpSpLocks/>
          </p:cNvGrpSpPr>
          <p:nvPr/>
        </p:nvGrpSpPr>
        <p:grpSpPr bwMode="auto">
          <a:xfrm>
            <a:off x="2741613" y="2509838"/>
            <a:ext cx="1830387" cy="366712"/>
            <a:chOff x="1679" y="1533"/>
            <a:chExt cx="1153" cy="231"/>
          </a:xfrm>
        </p:grpSpPr>
        <p:sp>
          <p:nvSpPr>
            <p:cNvPr id="1920085" name="Rectangle 85"/>
            <p:cNvSpPr>
              <a:spLocks noChangeArrowheads="1"/>
            </p:cNvSpPr>
            <p:nvPr/>
          </p:nvSpPr>
          <p:spPr bwMode="auto">
            <a:xfrm>
              <a:off x="1968" y="158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&lt;x6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86" name="Text Box 86"/>
            <p:cNvSpPr txBox="1">
              <a:spLocks noChangeArrowheads="1"/>
            </p:cNvSpPr>
            <p:nvPr/>
          </p:nvSpPr>
          <p:spPr bwMode="auto">
            <a:xfrm>
              <a:off x="1679" y="153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P5</a:t>
              </a:r>
            </a:p>
          </p:txBody>
        </p:sp>
      </p:grpSp>
      <p:grpSp>
        <p:nvGrpSpPr>
          <p:cNvPr id="1920087" name="Group 87"/>
          <p:cNvGrpSpPr>
            <a:grpSpLocks/>
          </p:cNvGrpSpPr>
          <p:nvPr/>
        </p:nvGrpSpPr>
        <p:grpSpPr bwMode="auto">
          <a:xfrm>
            <a:off x="2741613" y="2738438"/>
            <a:ext cx="1830387" cy="366712"/>
            <a:chOff x="1679" y="1677"/>
            <a:chExt cx="1153" cy="231"/>
          </a:xfrm>
        </p:grpSpPr>
        <p:sp>
          <p:nvSpPr>
            <p:cNvPr id="1920088" name="Rectangle 88"/>
            <p:cNvSpPr>
              <a:spLocks noChangeArrowheads="1"/>
            </p:cNvSpPr>
            <p:nvPr/>
          </p:nvSpPr>
          <p:spPr bwMode="auto">
            <a:xfrm>
              <a:off x="1968" y="172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&lt;x7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89" name="Text Box 89"/>
            <p:cNvSpPr txBox="1">
              <a:spLocks noChangeArrowheads="1"/>
            </p:cNvSpPr>
            <p:nvPr/>
          </p:nvSpPr>
          <p:spPr bwMode="auto">
            <a:xfrm>
              <a:off x="1679" y="167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P6</a:t>
              </a:r>
            </a:p>
          </p:txBody>
        </p:sp>
      </p:grpSp>
      <p:grpSp>
        <p:nvGrpSpPr>
          <p:cNvPr id="1920090" name="Group 90"/>
          <p:cNvGrpSpPr>
            <a:grpSpLocks/>
          </p:cNvGrpSpPr>
          <p:nvPr/>
        </p:nvGrpSpPr>
        <p:grpSpPr bwMode="auto">
          <a:xfrm>
            <a:off x="2741613" y="2967038"/>
            <a:ext cx="1830387" cy="366712"/>
            <a:chOff x="1679" y="1821"/>
            <a:chExt cx="1153" cy="231"/>
          </a:xfrm>
        </p:grpSpPr>
        <p:sp>
          <p:nvSpPr>
            <p:cNvPr id="1920091" name="Rectangle 91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&lt;x3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092" name="Text Box 92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P7</a:t>
              </a:r>
            </a:p>
          </p:txBody>
        </p:sp>
      </p:grpSp>
      <p:grpSp>
        <p:nvGrpSpPr>
          <p:cNvPr id="1920093" name="Group 93"/>
          <p:cNvGrpSpPr>
            <a:grpSpLocks/>
          </p:cNvGrpSpPr>
          <p:nvPr/>
        </p:nvGrpSpPr>
        <p:grpSpPr bwMode="auto">
          <a:xfrm>
            <a:off x="2741613" y="1366838"/>
            <a:ext cx="1830387" cy="366712"/>
            <a:chOff x="1679" y="813"/>
            <a:chExt cx="1153" cy="231"/>
          </a:xfrm>
        </p:grpSpPr>
        <p:sp>
          <p:nvSpPr>
            <p:cNvPr id="1920094" name="Rectangle 94"/>
            <p:cNvSpPr>
              <a:spLocks noChangeArrowheads="1"/>
            </p:cNvSpPr>
            <p:nvPr/>
          </p:nvSpPr>
          <p:spPr bwMode="auto">
            <a:xfrm>
              <a:off x="1968" y="864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95" name="Text Box 95"/>
            <p:cNvSpPr txBox="1">
              <a:spLocks noChangeArrowheads="1"/>
            </p:cNvSpPr>
            <p:nvPr/>
          </p:nvSpPr>
          <p:spPr bwMode="auto">
            <a:xfrm>
              <a:off x="1679" y="813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</p:grpSp>
      <p:grpSp>
        <p:nvGrpSpPr>
          <p:cNvPr id="1920096" name="Group 96"/>
          <p:cNvGrpSpPr>
            <a:grpSpLocks/>
          </p:cNvGrpSpPr>
          <p:nvPr/>
        </p:nvGrpSpPr>
        <p:grpSpPr bwMode="auto">
          <a:xfrm>
            <a:off x="2747963" y="3805238"/>
            <a:ext cx="1830387" cy="366712"/>
            <a:chOff x="1683" y="2349"/>
            <a:chExt cx="1153" cy="231"/>
          </a:xfrm>
        </p:grpSpPr>
        <p:sp>
          <p:nvSpPr>
            <p:cNvPr id="1920097" name="Rectangle 97"/>
            <p:cNvSpPr>
              <a:spLocks noChangeArrowheads="1"/>
            </p:cNvSpPr>
            <p:nvPr/>
          </p:nvSpPr>
          <p:spPr bwMode="auto">
            <a:xfrm>
              <a:off x="1972" y="240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098" name="Text Box 98"/>
            <p:cNvSpPr txBox="1">
              <a:spLocks noChangeArrowheads="1"/>
            </p:cNvSpPr>
            <p:nvPr/>
          </p:nvSpPr>
          <p:spPr bwMode="auto">
            <a:xfrm>
              <a:off x="1683" y="23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Pn</a:t>
              </a:r>
            </a:p>
          </p:txBody>
        </p:sp>
      </p:grpSp>
      <p:grpSp>
        <p:nvGrpSpPr>
          <p:cNvPr id="1920099" name="Group 99"/>
          <p:cNvGrpSpPr>
            <a:grpSpLocks/>
          </p:cNvGrpSpPr>
          <p:nvPr/>
        </p:nvGrpSpPr>
        <p:grpSpPr bwMode="auto">
          <a:xfrm>
            <a:off x="2741613" y="1595438"/>
            <a:ext cx="1830387" cy="366712"/>
            <a:chOff x="1679" y="957"/>
            <a:chExt cx="1153" cy="231"/>
          </a:xfrm>
        </p:grpSpPr>
        <p:sp>
          <p:nvSpPr>
            <p:cNvPr id="1920100" name="Rectangle 100"/>
            <p:cNvSpPr>
              <a:spLocks noChangeArrowheads="1"/>
            </p:cNvSpPr>
            <p:nvPr/>
          </p:nvSpPr>
          <p:spPr bwMode="auto">
            <a:xfrm>
              <a:off x="1968" y="1008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1" name="Text Box 101"/>
            <p:cNvSpPr txBox="1">
              <a:spLocks noChangeArrowheads="1"/>
            </p:cNvSpPr>
            <p:nvPr/>
          </p:nvSpPr>
          <p:spPr bwMode="auto">
            <a:xfrm>
              <a:off x="1679" y="95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</p:grpSp>
      <p:grpSp>
        <p:nvGrpSpPr>
          <p:cNvPr id="1920102" name="Group 102"/>
          <p:cNvGrpSpPr>
            <a:grpSpLocks/>
          </p:cNvGrpSpPr>
          <p:nvPr/>
        </p:nvGrpSpPr>
        <p:grpSpPr bwMode="auto">
          <a:xfrm>
            <a:off x="2741613" y="1824038"/>
            <a:ext cx="1830387" cy="366712"/>
            <a:chOff x="1679" y="1101"/>
            <a:chExt cx="1153" cy="231"/>
          </a:xfrm>
        </p:grpSpPr>
        <p:sp>
          <p:nvSpPr>
            <p:cNvPr id="1920103" name="Rectangle 103"/>
            <p:cNvSpPr>
              <a:spLocks noChangeArrowheads="1"/>
            </p:cNvSpPr>
            <p:nvPr/>
          </p:nvSpPr>
          <p:spPr bwMode="auto">
            <a:xfrm>
              <a:off x="1968" y="115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4" name="Text Box 104"/>
            <p:cNvSpPr txBox="1">
              <a:spLocks noChangeArrowheads="1"/>
            </p:cNvSpPr>
            <p:nvPr/>
          </p:nvSpPr>
          <p:spPr bwMode="auto">
            <a:xfrm>
              <a:off x="1679" y="110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grpSp>
        <p:nvGrpSpPr>
          <p:cNvPr id="1920105" name="Group 105"/>
          <p:cNvGrpSpPr>
            <a:grpSpLocks/>
          </p:cNvGrpSpPr>
          <p:nvPr/>
        </p:nvGrpSpPr>
        <p:grpSpPr bwMode="auto">
          <a:xfrm>
            <a:off x="2741613" y="2052638"/>
            <a:ext cx="1830387" cy="366712"/>
            <a:chOff x="1679" y="1245"/>
            <a:chExt cx="1153" cy="231"/>
          </a:xfrm>
        </p:grpSpPr>
        <p:sp>
          <p:nvSpPr>
            <p:cNvPr id="1920106" name="Rectangle 106"/>
            <p:cNvSpPr>
              <a:spLocks noChangeArrowheads="1"/>
            </p:cNvSpPr>
            <p:nvPr/>
          </p:nvSpPr>
          <p:spPr bwMode="auto">
            <a:xfrm>
              <a:off x="1968" y="1296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07" name="Text Box 107"/>
            <p:cNvSpPr txBox="1">
              <a:spLocks noChangeArrowheads="1"/>
            </p:cNvSpPr>
            <p:nvPr/>
          </p:nvSpPr>
          <p:spPr bwMode="auto">
            <a:xfrm>
              <a:off x="1679" y="1245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20108" name="Group 108"/>
          <p:cNvGrpSpPr>
            <a:grpSpLocks/>
          </p:cNvGrpSpPr>
          <p:nvPr/>
        </p:nvGrpSpPr>
        <p:grpSpPr bwMode="auto">
          <a:xfrm>
            <a:off x="2741613" y="2281238"/>
            <a:ext cx="1830387" cy="366712"/>
            <a:chOff x="1679" y="1389"/>
            <a:chExt cx="1153" cy="231"/>
          </a:xfrm>
        </p:grpSpPr>
        <p:sp>
          <p:nvSpPr>
            <p:cNvPr id="1920109" name="Rectangle 109"/>
            <p:cNvSpPr>
              <a:spLocks noChangeArrowheads="1"/>
            </p:cNvSpPr>
            <p:nvPr/>
          </p:nvSpPr>
          <p:spPr bwMode="auto">
            <a:xfrm>
              <a:off x="1968" y="1440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0110" name="Text Box 110"/>
            <p:cNvSpPr txBox="1">
              <a:spLocks noChangeArrowheads="1"/>
            </p:cNvSpPr>
            <p:nvPr/>
          </p:nvSpPr>
          <p:spPr bwMode="auto">
            <a:xfrm>
              <a:off x="1679" y="138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sp>
        <p:nvSpPr>
          <p:cNvPr id="1920111" name="Line 111"/>
          <p:cNvSpPr>
            <a:spLocks noChangeShapeType="1"/>
          </p:cNvSpPr>
          <p:nvPr/>
        </p:nvSpPr>
        <p:spPr bwMode="auto">
          <a:xfrm>
            <a:off x="32004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12" name="Line 11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0113" name="Group 113"/>
          <p:cNvGrpSpPr>
            <a:grpSpLocks/>
          </p:cNvGrpSpPr>
          <p:nvPr/>
        </p:nvGrpSpPr>
        <p:grpSpPr bwMode="auto">
          <a:xfrm>
            <a:off x="461963" y="1595438"/>
            <a:ext cx="1830388" cy="1970087"/>
            <a:chOff x="243" y="957"/>
            <a:chExt cx="1153" cy="1241"/>
          </a:xfrm>
        </p:grpSpPr>
        <p:grpSp>
          <p:nvGrpSpPr>
            <p:cNvPr id="1920114" name="Group 114"/>
            <p:cNvGrpSpPr>
              <a:grpSpLocks/>
            </p:cNvGrpSpPr>
            <p:nvPr/>
          </p:nvGrpSpPr>
          <p:grpSpPr bwMode="auto">
            <a:xfrm>
              <a:off x="243" y="1677"/>
              <a:ext cx="1153" cy="233"/>
              <a:chOff x="243" y="1677"/>
              <a:chExt cx="1153" cy="233"/>
            </a:xfrm>
          </p:grpSpPr>
          <p:sp>
            <p:nvSpPr>
              <p:cNvPr id="1920115" name="Rectangle 115"/>
              <p:cNvSpPr>
                <a:spLocks noChangeArrowheads="1"/>
              </p:cNvSpPr>
              <p:nvPr/>
            </p:nvSpPr>
            <p:spPr bwMode="auto">
              <a:xfrm>
                <a:off x="532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16" name="Text Box 116"/>
              <p:cNvSpPr txBox="1">
                <a:spLocks noChangeArrowheads="1"/>
              </p:cNvSpPr>
              <p:nvPr/>
            </p:nvSpPr>
            <p:spPr bwMode="auto">
              <a:xfrm>
                <a:off x="243" y="167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x5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17" name="Group 117"/>
            <p:cNvGrpSpPr>
              <a:grpSpLocks/>
            </p:cNvGrpSpPr>
            <p:nvPr/>
          </p:nvGrpSpPr>
          <p:grpSpPr bwMode="auto">
            <a:xfrm>
              <a:off x="243" y="1821"/>
              <a:ext cx="1153" cy="233"/>
              <a:chOff x="243" y="1821"/>
              <a:chExt cx="1153" cy="233"/>
            </a:xfrm>
          </p:grpSpPr>
          <p:sp>
            <p:nvSpPr>
              <p:cNvPr id="1920118" name="Rectangle 118"/>
              <p:cNvSpPr>
                <a:spLocks noChangeArrowheads="1"/>
              </p:cNvSpPr>
              <p:nvPr/>
            </p:nvSpPr>
            <p:spPr bwMode="auto">
              <a:xfrm>
                <a:off x="532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  <p:sp>
            <p:nvSpPr>
              <p:cNvPr id="1920119" name="Text Box 119"/>
              <p:cNvSpPr txBox="1">
                <a:spLocks noChangeArrowheads="1"/>
              </p:cNvSpPr>
              <p:nvPr/>
            </p:nvSpPr>
            <p:spPr bwMode="auto">
              <a:xfrm>
                <a:off x="243" y="182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x6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0" name="Group 120"/>
            <p:cNvGrpSpPr>
              <a:grpSpLocks/>
            </p:cNvGrpSpPr>
            <p:nvPr/>
          </p:nvGrpSpPr>
          <p:grpSpPr bwMode="auto">
            <a:xfrm>
              <a:off x="243" y="1965"/>
              <a:ext cx="1153" cy="233"/>
              <a:chOff x="243" y="1965"/>
              <a:chExt cx="1153" cy="233"/>
            </a:xfrm>
          </p:grpSpPr>
          <p:sp>
            <p:nvSpPr>
              <p:cNvPr id="1920121" name="Rectangle 121"/>
              <p:cNvSpPr>
                <a:spLocks noChangeArrowheads="1"/>
              </p:cNvSpPr>
              <p:nvPr/>
            </p:nvSpPr>
            <p:spPr bwMode="auto">
              <a:xfrm>
                <a:off x="532" y="201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  <p:sp>
            <p:nvSpPr>
              <p:cNvPr id="1920122" name="Text Box 122"/>
              <p:cNvSpPr txBox="1">
                <a:spLocks noChangeArrowheads="1"/>
              </p:cNvSpPr>
              <p:nvPr/>
            </p:nvSpPr>
            <p:spPr bwMode="auto">
              <a:xfrm>
                <a:off x="243" y="196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x7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3" name="Group 123"/>
            <p:cNvGrpSpPr>
              <a:grpSpLocks/>
            </p:cNvGrpSpPr>
            <p:nvPr/>
          </p:nvGrpSpPr>
          <p:grpSpPr bwMode="auto">
            <a:xfrm>
              <a:off x="243" y="957"/>
              <a:ext cx="1153" cy="233"/>
              <a:chOff x="243" y="957"/>
              <a:chExt cx="1153" cy="233"/>
            </a:xfrm>
          </p:grpSpPr>
          <p:sp>
            <p:nvSpPr>
              <p:cNvPr id="1920124" name="Rectangle 124"/>
              <p:cNvSpPr>
                <a:spLocks noChangeArrowheads="1"/>
              </p:cNvSpPr>
              <p:nvPr/>
            </p:nvSpPr>
            <p:spPr bwMode="auto">
              <a:xfrm>
                <a:off x="532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25" name="Text Box 125"/>
              <p:cNvSpPr txBox="1">
                <a:spLocks noChangeArrowheads="1"/>
              </p:cNvSpPr>
              <p:nvPr/>
            </p:nvSpPr>
            <p:spPr bwMode="auto">
              <a:xfrm>
                <a:off x="243" y="957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x0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6" name="Group 126"/>
            <p:cNvGrpSpPr>
              <a:grpSpLocks/>
            </p:cNvGrpSpPr>
            <p:nvPr/>
          </p:nvGrpSpPr>
          <p:grpSpPr bwMode="auto">
            <a:xfrm>
              <a:off x="243" y="1101"/>
              <a:ext cx="1153" cy="233"/>
              <a:chOff x="243" y="1101"/>
              <a:chExt cx="1153" cy="233"/>
            </a:xfrm>
          </p:grpSpPr>
          <p:sp>
            <p:nvSpPr>
              <p:cNvPr id="1920127" name="Rectangle 127"/>
              <p:cNvSpPr>
                <a:spLocks noChangeArrowheads="1"/>
              </p:cNvSpPr>
              <p:nvPr/>
            </p:nvSpPr>
            <p:spPr bwMode="auto">
              <a:xfrm>
                <a:off x="532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  <p:sp>
            <p:nvSpPr>
              <p:cNvPr id="1920128" name="Text Box 128"/>
              <p:cNvSpPr txBox="1">
                <a:spLocks noChangeArrowheads="1"/>
              </p:cNvSpPr>
              <p:nvPr/>
            </p:nvSpPr>
            <p:spPr bwMode="auto">
              <a:xfrm>
                <a:off x="243" y="1101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x1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29" name="Group 129"/>
            <p:cNvGrpSpPr>
              <a:grpSpLocks/>
            </p:cNvGrpSpPr>
            <p:nvPr/>
          </p:nvGrpSpPr>
          <p:grpSpPr bwMode="auto">
            <a:xfrm>
              <a:off x="243" y="1245"/>
              <a:ext cx="1153" cy="233"/>
              <a:chOff x="243" y="1245"/>
              <a:chExt cx="1153" cy="233"/>
            </a:xfrm>
          </p:grpSpPr>
          <p:sp>
            <p:nvSpPr>
              <p:cNvPr id="1920130" name="Rectangle 130"/>
              <p:cNvSpPr>
                <a:spLocks noChangeArrowheads="1"/>
              </p:cNvSpPr>
              <p:nvPr/>
            </p:nvSpPr>
            <p:spPr bwMode="auto">
              <a:xfrm>
                <a:off x="532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31" name="Text Box 131"/>
              <p:cNvSpPr txBox="1">
                <a:spLocks noChangeArrowheads="1"/>
              </p:cNvSpPr>
              <p:nvPr/>
            </p:nvSpPr>
            <p:spPr bwMode="auto">
              <a:xfrm>
                <a:off x="243" y="1245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x2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32" name="Group 132"/>
            <p:cNvGrpSpPr>
              <a:grpSpLocks/>
            </p:cNvGrpSpPr>
            <p:nvPr/>
          </p:nvGrpSpPr>
          <p:grpSpPr bwMode="auto">
            <a:xfrm>
              <a:off x="243" y="1389"/>
              <a:ext cx="1153" cy="233"/>
              <a:chOff x="243" y="1389"/>
              <a:chExt cx="1153" cy="233"/>
            </a:xfrm>
          </p:grpSpPr>
          <p:sp>
            <p:nvSpPr>
              <p:cNvPr id="1920133" name="Rectangle 133"/>
              <p:cNvSpPr>
                <a:spLocks noChangeArrowheads="1"/>
              </p:cNvSpPr>
              <p:nvPr/>
            </p:nvSpPr>
            <p:spPr bwMode="auto">
              <a:xfrm>
                <a:off x="532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  <p:sp>
            <p:nvSpPr>
              <p:cNvPr id="1920134" name="Text Box 134"/>
              <p:cNvSpPr txBox="1">
                <a:spLocks noChangeArrowheads="1"/>
              </p:cNvSpPr>
              <p:nvPr/>
            </p:nvSpPr>
            <p:spPr bwMode="auto">
              <a:xfrm>
                <a:off x="243" y="1389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x3</a:t>
                </a:r>
                <a:endParaRPr lang="en-US" sz="1800" dirty="0">
                  <a:latin typeface="Verdana" charset="0"/>
                </a:endParaRPr>
              </a:p>
            </p:txBody>
          </p:sp>
        </p:grpSp>
        <p:grpSp>
          <p:nvGrpSpPr>
            <p:cNvPr id="1920135" name="Group 135"/>
            <p:cNvGrpSpPr>
              <a:grpSpLocks/>
            </p:cNvGrpSpPr>
            <p:nvPr/>
          </p:nvGrpSpPr>
          <p:grpSpPr bwMode="auto">
            <a:xfrm>
              <a:off x="243" y="1533"/>
              <a:ext cx="1153" cy="233"/>
              <a:chOff x="243" y="1533"/>
              <a:chExt cx="1153" cy="233"/>
            </a:xfrm>
          </p:grpSpPr>
          <p:sp>
            <p:nvSpPr>
              <p:cNvPr id="1920136" name="Rectangle 136"/>
              <p:cNvSpPr>
                <a:spLocks noChangeArrowheads="1"/>
              </p:cNvSpPr>
              <p:nvPr/>
            </p:nvSpPr>
            <p:spPr bwMode="auto">
              <a:xfrm>
                <a:off x="532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0137" name="Text Box 137"/>
              <p:cNvSpPr txBox="1">
                <a:spLocks noChangeArrowheads="1"/>
              </p:cNvSpPr>
              <p:nvPr/>
            </p:nvSpPr>
            <p:spPr bwMode="auto">
              <a:xfrm>
                <a:off x="243" y="1533"/>
                <a:ext cx="295" cy="23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dirty="0" smtClean="0">
                    <a:latin typeface="Verdana" charset="0"/>
                  </a:rPr>
                  <a:t>x4</a:t>
                </a:r>
                <a:endParaRPr lang="en-US" sz="1800" dirty="0">
                  <a:latin typeface="Verdana" charset="0"/>
                </a:endParaRPr>
              </a:p>
            </p:txBody>
          </p:sp>
        </p:grpSp>
      </p:grpSp>
      <p:sp>
        <p:nvSpPr>
          <p:cNvPr id="1920138" name="Text Box 138"/>
          <p:cNvSpPr txBox="1">
            <a:spLocks noChangeArrowheads="1"/>
          </p:cNvSpPr>
          <p:nvPr/>
        </p:nvSpPr>
        <p:spPr bwMode="auto">
          <a:xfrm>
            <a:off x="901067" y="4114800"/>
            <a:ext cx="75021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 smtClean="0">
                <a:latin typeface="Verdana" charset="0"/>
              </a:rPr>
              <a:t>ROB</a:t>
            </a:r>
            <a:endParaRPr lang="en-US" sz="1800" i="1" dirty="0">
              <a:latin typeface="Verdana" charset="0"/>
            </a:endParaRPr>
          </a:p>
        </p:txBody>
      </p:sp>
      <p:sp>
        <p:nvSpPr>
          <p:cNvPr id="1920139" name="Text Box 139"/>
          <p:cNvSpPr txBox="1">
            <a:spLocks noChangeArrowheads="1"/>
          </p:cNvSpPr>
          <p:nvPr/>
        </p:nvSpPr>
        <p:spPr bwMode="auto">
          <a:xfrm>
            <a:off x="762000" y="990600"/>
            <a:ext cx="1735138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Rename Table</a:t>
            </a:r>
          </a:p>
        </p:txBody>
      </p:sp>
      <p:sp>
        <p:nvSpPr>
          <p:cNvPr id="1920140" name="Text Box 140"/>
          <p:cNvSpPr txBox="1">
            <a:spLocks noChangeArrowheads="1"/>
          </p:cNvSpPr>
          <p:nvPr/>
        </p:nvSpPr>
        <p:spPr bwMode="auto">
          <a:xfrm>
            <a:off x="2894013" y="985838"/>
            <a:ext cx="191293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Physical </a:t>
            </a:r>
            <a:r>
              <a:rPr lang="en-US" sz="2000" i="1" dirty="0" err="1">
                <a:latin typeface="Verdana" charset="0"/>
              </a:rPr>
              <a:t>Regs</a:t>
            </a:r>
            <a:endParaRPr lang="en-US" sz="2000" i="1" dirty="0">
              <a:latin typeface="Verdana" charset="0"/>
            </a:endParaRPr>
          </a:p>
        </p:txBody>
      </p:sp>
      <p:sp>
        <p:nvSpPr>
          <p:cNvPr id="1920141" name="Text Box 141"/>
          <p:cNvSpPr txBox="1">
            <a:spLocks noChangeArrowheads="1"/>
          </p:cNvSpPr>
          <p:nvPr/>
        </p:nvSpPr>
        <p:spPr bwMode="auto">
          <a:xfrm>
            <a:off x="5089525" y="1062038"/>
            <a:ext cx="12731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Free List</a:t>
            </a:r>
          </a:p>
        </p:txBody>
      </p:sp>
      <p:sp>
        <p:nvSpPr>
          <p:cNvPr id="1920142" name="Rectangle 142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sp>
        <p:nvSpPr>
          <p:cNvPr id="1920143" name="Rectangle 143"/>
          <p:cNvSpPr>
            <a:spLocks noChangeArrowheads="1"/>
          </p:cNvSpPr>
          <p:nvPr/>
        </p:nvSpPr>
        <p:spPr bwMode="auto">
          <a:xfrm>
            <a:off x="4572000" y="2590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 dirty="0" err="1" smtClean="0">
                <a:latin typeface="Verdana" charset="0"/>
              </a:rPr>
              <a:t>p</a:t>
            </a:r>
            <a:endParaRPr lang="en-US" sz="1800" dirty="0">
              <a:latin typeface="Verdana" charset="0"/>
            </a:endParaRPr>
          </a:p>
        </p:txBody>
      </p:sp>
      <p:sp>
        <p:nvSpPr>
          <p:cNvPr id="1920144" name="Rectangle 144"/>
          <p:cNvSpPr>
            <a:spLocks noChangeArrowheads="1"/>
          </p:cNvSpPr>
          <p:nvPr/>
        </p:nvSpPr>
        <p:spPr bwMode="auto">
          <a:xfrm>
            <a:off x="4572000" y="2819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>
                <a:latin typeface="Verdana" charset="0"/>
              </a:rPr>
              <a:t>p</a:t>
            </a:r>
          </a:p>
        </p:txBody>
      </p:sp>
      <p:sp>
        <p:nvSpPr>
          <p:cNvPr id="1920145" name="Rectangle 145"/>
          <p:cNvSpPr>
            <a:spLocks noChangeArrowheads="1"/>
          </p:cNvSpPr>
          <p:nvPr/>
        </p:nvSpPr>
        <p:spPr bwMode="auto">
          <a:xfrm>
            <a:off x="4572000" y="3048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>
                <a:latin typeface="Verdana" charset="0"/>
              </a:rPr>
              <a:t>p</a:t>
            </a:r>
          </a:p>
        </p:txBody>
      </p:sp>
      <p:sp>
        <p:nvSpPr>
          <p:cNvPr id="1920146" name="Rectangle 146"/>
          <p:cNvSpPr>
            <a:spLocks noChangeArrowheads="1"/>
          </p:cNvSpPr>
          <p:nvPr/>
        </p:nvSpPr>
        <p:spPr bwMode="auto">
          <a:xfrm>
            <a:off x="4572000" y="14478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7" name="Rectangle 147"/>
          <p:cNvSpPr>
            <a:spLocks noChangeArrowheads="1"/>
          </p:cNvSpPr>
          <p:nvPr/>
        </p:nvSpPr>
        <p:spPr bwMode="auto">
          <a:xfrm>
            <a:off x="4573588" y="3886200"/>
            <a:ext cx="303212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8" name="Rectangle 148"/>
          <p:cNvSpPr>
            <a:spLocks noChangeArrowheads="1"/>
          </p:cNvSpPr>
          <p:nvPr/>
        </p:nvSpPr>
        <p:spPr bwMode="auto">
          <a:xfrm>
            <a:off x="4572000" y="16764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49" name="Rectangle 149"/>
          <p:cNvSpPr>
            <a:spLocks noChangeArrowheads="1"/>
          </p:cNvSpPr>
          <p:nvPr/>
        </p:nvSpPr>
        <p:spPr bwMode="auto">
          <a:xfrm>
            <a:off x="4572000" y="19050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0" name="Rectangle 150"/>
          <p:cNvSpPr>
            <a:spLocks noChangeArrowheads="1"/>
          </p:cNvSpPr>
          <p:nvPr/>
        </p:nvSpPr>
        <p:spPr bwMode="auto">
          <a:xfrm>
            <a:off x="4572000" y="2133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1" name="Rectangle 151"/>
          <p:cNvSpPr>
            <a:spLocks noChangeArrowheads="1"/>
          </p:cNvSpPr>
          <p:nvPr/>
        </p:nvSpPr>
        <p:spPr bwMode="auto">
          <a:xfrm>
            <a:off x="4572000" y="23622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2" name="Line 152"/>
          <p:cNvSpPr>
            <a:spLocks noChangeShapeType="1"/>
          </p:cNvSpPr>
          <p:nvPr/>
        </p:nvSpPr>
        <p:spPr bwMode="auto">
          <a:xfrm>
            <a:off x="4572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53" name="Line 153"/>
          <p:cNvSpPr>
            <a:spLocks noChangeShapeType="1"/>
          </p:cNvSpPr>
          <p:nvPr/>
        </p:nvSpPr>
        <p:spPr bwMode="auto">
          <a:xfrm>
            <a:off x="4875213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54" name="Rectangle 154"/>
          <p:cNvSpPr>
            <a:spLocks noChangeArrowheads="1"/>
          </p:cNvSpPr>
          <p:nvPr/>
        </p:nvSpPr>
        <p:spPr bwMode="auto">
          <a:xfrm>
            <a:off x="5334000" y="2590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5" name="Rectangle 155"/>
          <p:cNvSpPr>
            <a:spLocks noChangeArrowheads="1"/>
          </p:cNvSpPr>
          <p:nvPr/>
        </p:nvSpPr>
        <p:spPr bwMode="auto">
          <a:xfrm>
            <a:off x="5334000" y="2819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6" name="Rectangle 156"/>
          <p:cNvSpPr>
            <a:spLocks noChangeArrowheads="1"/>
          </p:cNvSpPr>
          <p:nvPr/>
        </p:nvSpPr>
        <p:spPr bwMode="auto">
          <a:xfrm>
            <a:off x="5334000" y="3048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l"/>
            <a:endParaRPr lang="en-US" sz="1800">
              <a:latin typeface="Verdana" charset="0"/>
            </a:endParaRPr>
          </a:p>
        </p:txBody>
      </p:sp>
      <p:sp>
        <p:nvSpPr>
          <p:cNvPr id="1920157" name="Rectangle 157"/>
          <p:cNvSpPr>
            <a:spLocks noChangeArrowheads="1"/>
          </p:cNvSpPr>
          <p:nvPr/>
        </p:nvSpPr>
        <p:spPr bwMode="auto">
          <a:xfrm>
            <a:off x="5334000" y="14478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P0</a:t>
            </a:r>
          </a:p>
        </p:txBody>
      </p:sp>
      <p:sp>
        <p:nvSpPr>
          <p:cNvPr id="1920158" name="Rectangle 158"/>
          <p:cNvSpPr>
            <a:spLocks noChangeArrowheads="1"/>
          </p:cNvSpPr>
          <p:nvPr/>
        </p:nvSpPr>
        <p:spPr bwMode="auto">
          <a:xfrm>
            <a:off x="5337175" y="3886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 sz="1800">
              <a:latin typeface="Verdana" charset="0"/>
            </a:endParaRPr>
          </a:p>
        </p:txBody>
      </p:sp>
      <p:sp>
        <p:nvSpPr>
          <p:cNvPr id="1920159" name="Rectangle 159"/>
          <p:cNvSpPr>
            <a:spLocks noChangeArrowheads="1"/>
          </p:cNvSpPr>
          <p:nvPr/>
        </p:nvSpPr>
        <p:spPr bwMode="auto">
          <a:xfrm>
            <a:off x="5334000" y="16764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P1</a:t>
            </a:r>
          </a:p>
        </p:txBody>
      </p:sp>
      <p:sp>
        <p:nvSpPr>
          <p:cNvPr id="1920160" name="Rectangle 160"/>
          <p:cNvSpPr>
            <a:spLocks noChangeArrowheads="1"/>
          </p:cNvSpPr>
          <p:nvPr/>
        </p:nvSpPr>
        <p:spPr bwMode="auto">
          <a:xfrm>
            <a:off x="5334000" y="19050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P3</a:t>
            </a:r>
          </a:p>
        </p:txBody>
      </p:sp>
      <p:sp>
        <p:nvSpPr>
          <p:cNvPr id="1920161" name="Rectangle 161"/>
          <p:cNvSpPr>
            <a:spLocks noChangeArrowheads="1"/>
          </p:cNvSpPr>
          <p:nvPr/>
        </p:nvSpPr>
        <p:spPr bwMode="auto">
          <a:xfrm>
            <a:off x="5334000" y="21336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P2</a:t>
            </a:r>
          </a:p>
        </p:txBody>
      </p:sp>
      <p:sp>
        <p:nvSpPr>
          <p:cNvPr id="1920162" name="Rectangle 162"/>
          <p:cNvSpPr>
            <a:spLocks noChangeArrowheads="1"/>
          </p:cNvSpPr>
          <p:nvPr/>
        </p:nvSpPr>
        <p:spPr bwMode="auto">
          <a:xfrm>
            <a:off x="5334000" y="2362200"/>
            <a:ext cx="682625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Verdana" charset="0"/>
              </a:rPr>
              <a:t>P4</a:t>
            </a:r>
          </a:p>
        </p:txBody>
      </p:sp>
      <p:sp>
        <p:nvSpPr>
          <p:cNvPr id="1920163" name="Line 163"/>
          <p:cNvSpPr>
            <a:spLocks noChangeShapeType="1"/>
          </p:cNvSpPr>
          <p:nvPr/>
        </p:nvSpPr>
        <p:spPr bwMode="auto">
          <a:xfrm>
            <a:off x="5334000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64" name="Line 164"/>
          <p:cNvSpPr>
            <a:spLocks noChangeShapeType="1"/>
          </p:cNvSpPr>
          <p:nvPr/>
        </p:nvSpPr>
        <p:spPr bwMode="auto">
          <a:xfrm>
            <a:off x="6016625" y="3276600"/>
            <a:ext cx="0" cy="609600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0165" name="Text Box 165"/>
          <p:cNvSpPr txBox="1">
            <a:spLocks noChangeArrowheads="1"/>
          </p:cNvSpPr>
          <p:nvPr/>
        </p:nvSpPr>
        <p:spPr bwMode="auto">
          <a:xfrm>
            <a:off x="7010400" y="4435475"/>
            <a:ext cx="2133600" cy="1616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Verdana" charset="0"/>
              </a:rPr>
              <a:t>(</a:t>
            </a:r>
            <a:r>
              <a:rPr lang="en-US" sz="2000" i="1" dirty="0" err="1">
                <a:latin typeface="Verdana" charset="0"/>
              </a:rPr>
              <a:t>LPRd</a:t>
            </a:r>
            <a:r>
              <a:rPr lang="en-US" sz="2000" i="1" dirty="0">
                <a:latin typeface="Verdana" charset="0"/>
              </a:rPr>
              <a:t> requires third read port on Rename Table for each instruction)</a:t>
            </a:r>
          </a:p>
        </p:txBody>
      </p:sp>
      <p:grpSp>
        <p:nvGrpSpPr>
          <p:cNvPr id="1920166" name="Group 166"/>
          <p:cNvGrpSpPr>
            <a:grpSpLocks/>
          </p:cNvGrpSpPr>
          <p:nvPr/>
        </p:nvGrpSpPr>
        <p:grpSpPr bwMode="auto">
          <a:xfrm>
            <a:off x="2741613" y="3195638"/>
            <a:ext cx="1830387" cy="366712"/>
            <a:chOff x="1679" y="1821"/>
            <a:chExt cx="1153" cy="231"/>
          </a:xfrm>
        </p:grpSpPr>
        <p:sp>
          <p:nvSpPr>
            <p:cNvPr id="1920167" name="Rectangle 167"/>
            <p:cNvSpPr>
              <a:spLocks noChangeArrowheads="1"/>
            </p:cNvSpPr>
            <p:nvPr/>
          </p:nvSpPr>
          <p:spPr bwMode="auto">
            <a:xfrm>
              <a:off x="1968" y="1872"/>
              <a:ext cx="864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dirty="0" smtClean="0">
                  <a:latin typeface="Verdana" charset="0"/>
                </a:rPr>
                <a:t>&lt;x1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  <p:sp>
          <p:nvSpPr>
            <p:cNvPr id="1920168" name="Text Box 168"/>
            <p:cNvSpPr txBox="1">
              <a:spLocks noChangeArrowheads="1"/>
            </p:cNvSpPr>
            <p:nvPr/>
          </p:nvSpPr>
          <p:spPr bwMode="auto">
            <a:xfrm>
              <a:off x="1679" y="1821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P8</a:t>
              </a:r>
            </a:p>
          </p:txBody>
        </p:sp>
      </p:grpSp>
      <p:sp>
        <p:nvSpPr>
          <p:cNvPr id="1920169" name="Rectangle 169"/>
          <p:cNvSpPr>
            <a:spLocks noChangeArrowheads="1"/>
          </p:cNvSpPr>
          <p:nvPr/>
        </p:nvSpPr>
        <p:spPr bwMode="auto">
          <a:xfrm>
            <a:off x="4572000" y="3276600"/>
            <a:ext cx="303213" cy="2286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1800" dirty="0" err="1">
                <a:latin typeface="Verdana" charset="0"/>
              </a:rPr>
              <a:t>p</a:t>
            </a:r>
            <a:endParaRPr lang="en-US" sz="18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70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1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33D-ECE2-1E41-8384-E68715DD82CA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22051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2052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2053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2054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2055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2056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2057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2058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2059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2060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1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2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3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4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5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6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7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8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69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0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1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2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3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4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5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6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7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8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79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0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1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2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3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4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5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6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7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8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89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0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1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2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3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4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5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6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7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8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099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0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1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2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3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4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5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6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7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2108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09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0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1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2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3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4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5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6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7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2118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19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0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1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2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3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4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5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2126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7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8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29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0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1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32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2133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2134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2135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2136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2137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38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39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2140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2141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42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2143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2144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2145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2146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47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2148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2149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2150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1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2152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2153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4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2155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2156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57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2158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2159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0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2161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2162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3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2164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2165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6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2167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2168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69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2170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2171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72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2173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2174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2175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2176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77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78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2179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0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1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2182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3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4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5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6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7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2188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89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2190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2191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2192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2193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2194" name="Line 146"/>
          <p:cNvSpPr>
            <a:spLocks noChangeShapeType="1"/>
          </p:cNvSpPr>
          <p:nvPr/>
        </p:nvSpPr>
        <p:spPr bwMode="auto">
          <a:xfrm>
            <a:off x="6254750" y="1905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2195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2196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197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2198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</a:t>
            </a:r>
          </a:p>
        </p:txBody>
      </p:sp>
      <p:grpSp>
        <p:nvGrpSpPr>
          <p:cNvPr id="1922199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2200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2201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03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04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220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07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2209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0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12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3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2215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6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18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19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2221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2222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2224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2225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2226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2227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2228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2229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2230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P0</a:t>
              </a:r>
            </a:p>
          </p:txBody>
        </p:sp>
      </p:grpSp>
      <p:grpSp>
        <p:nvGrpSpPr>
          <p:cNvPr id="1922231" name="Group 183"/>
          <p:cNvGrpSpPr>
            <a:grpSpLocks/>
          </p:cNvGrpSpPr>
          <p:nvPr/>
        </p:nvGrpSpPr>
        <p:grpSpPr bwMode="auto">
          <a:xfrm>
            <a:off x="1758950" y="1600200"/>
            <a:ext cx="4724400" cy="3124200"/>
            <a:chOff x="912" y="1008"/>
            <a:chExt cx="2976" cy="1968"/>
          </a:xfrm>
        </p:grpSpPr>
        <p:sp>
          <p:nvSpPr>
            <p:cNvPr id="1922232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2233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2234" name="Line 186"/>
          <p:cNvSpPr>
            <a:spLocks noChangeShapeType="1"/>
          </p:cNvSpPr>
          <p:nvPr/>
        </p:nvSpPr>
        <p:spPr bwMode="auto">
          <a:xfrm>
            <a:off x="1377950" y="2133600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2235" name="Text Box 187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P8</a:t>
            </a:r>
          </a:p>
        </p:txBody>
      </p:sp>
    </p:spTree>
    <p:extLst>
      <p:ext uri="{BB962C8B-B14F-4D97-AF65-F5344CB8AC3E}">
        <p14:creationId xmlns:p14="http://schemas.microsoft.com/office/powerpoint/2010/main" val="282857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194" grpId="0" animBg="1"/>
      <p:bldP spid="1922198" grpId="0" autoUpdateAnimBg="0"/>
      <p:bldP spid="1922234" grpId="0" animBg="1"/>
      <p:bldP spid="192223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2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FE08-9D9E-2046-AC58-14C76D028A0E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24099" name="Group 3"/>
          <p:cNvGrpSpPr>
            <a:grpSpLocks/>
          </p:cNvGrpSpPr>
          <p:nvPr/>
        </p:nvGrpSpPr>
        <p:grpSpPr bwMode="auto">
          <a:xfrm>
            <a:off x="539750" y="4114800"/>
            <a:ext cx="6324601" cy="2209799"/>
            <a:chOff x="144" y="2592"/>
            <a:chExt cx="3984" cy="1392"/>
          </a:xfrm>
        </p:grpSpPr>
        <p:grpSp>
          <p:nvGrpSpPr>
            <p:cNvPr id="1924100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4101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4102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4103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4104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4105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4106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4107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4108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09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0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1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2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3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4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5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6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7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8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19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0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1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2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3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4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5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6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7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8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29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0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1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2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3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4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5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6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7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8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39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0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1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2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3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4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5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6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7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8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49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0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1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2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3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4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5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4156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7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8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59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0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1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2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3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4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5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4166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7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8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69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0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1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2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3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4174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5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6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7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8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79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180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4181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4182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4183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4184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4185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6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7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4188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4189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190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4191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4192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4193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4194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195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196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4197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4198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199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4200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4201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20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4203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4204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420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4206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4207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0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4209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4210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1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4212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4213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4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4215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4216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1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4218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4219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2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4221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4222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422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4224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25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26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</a:t>
              </a:r>
              <a:r>
                <a:rPr lang="en-US" sz="2000" i="1" dirty="0" smtClean="0">
                  <a:latin typeface="Verdana" charset="0"/>
                </a:rPr>
                <a:t> </a:t>
              </a:r>
              <a:r>
                <a:rPr lang="en-US" sz="2000" i="1" dirty="0" err="1" smtClean="0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4227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28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29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4230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1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2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3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4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5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4236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37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4238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4239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24240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4241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</p:grpSp>
      <p:sp>
        <p:nvSpPr>
          <p:cNvPr id="1924242" name="Line 146"/>
          <p:cNvSpPr>
            <a:spLocks noChangeShapeType="1"/>
          </p:cNvSpPr>
          <p:nvPr/>
        </p:nvSpPr>
        <p:spPr bwMode="auto">
          <a:xfrm>
            <a:off x="6254750" y="22860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4243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4244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45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4246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4247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4248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4249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4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51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2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4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4254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5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4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4257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58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4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60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1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4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4263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4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4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66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67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4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426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4270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4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4272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4273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4274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4275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4276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4277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4278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4279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P8</a:t>
            </a:r>
          </a:p>
        </p:txBody>
      </p:sp>
      <p:sp>
        <p:nvSpPr>
          <p:cNvPr id="1924280" name="Line 184"/>
          <p:cNvSpPr>
            <a:spLocks noChangeShapeType="1"/>
          </p:cNvSpPr>
          <p:nvPr/>
        </p:nvSpPr>
        <p:spPr bwMode="auto">
          <a:xfrm>
            <a:off x="1301750" y="2514600"/>
            <a:ext cx="40386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4281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P7</a:t>
            </a:r>
          </a:p>
        </p:txBody>
      </p:sp>
      <p:grpSp>
        <p:nvGrpSpPr>
          <p:cNvPr id="1924282" name="Group 186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4283" name="Line 187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84" name="Line 188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285" name="Group 189"/>
          <p:cNvGrpSpPr>
            <a:grpSpLocks/>
          </p:cNvGrpSpPr>
          <p:nvPr/>
        </p:nvGrpSpPr>
        <p:grpSpPr bwMode="auto">
          <a:xfrm>
            <a:off x="1682750" y="1752600"/>
            <a:ext cx="4648200" cy="3200400"/>
            <a:chOff x="864" y="1104"/>
            <a:chExt cx="2928" cy="2016"/>
          </a:xfrm>
        </p:grpSpPr>
        <p:sp>
          <p:nvSpPr>
            <p:cNvPr id="1924286" name="Line 190"/>
            <p:cNvSpPr>
              <a:spLocks noChangeShapeType="1"/>
            </p:cNvSpPr>
            <p:nvPr/>
          </p:nvSpPr>
          <p:spPr bwMode="auto">
            <a:xfrm flipH="1">
              <a:off x="864" y="1104"/>
              <a:ext cx="2352" cy="43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4287" name="Line 191"/>
            <p:cNvSpPr>
              <a:spLocks noChangeShapeType="1"/>
            </p:cNvSpPr>
            <p:nvPr/>
          </p:nvSpPr>
          <p:spPr bwMode="auto">
            <a:xfrm>
              <a:off x="3408" y="1200"/>
              <a:ext cx="384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4288" name="Group 192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4289" name="Group 193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4290" name="Line 194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4291" name="Line 195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4292" name="Text Box 196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4293" name="Text Box 197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hlink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302148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242" grpId="0" animBg="1"/>
      <p:bldP spid="1924280" grpId="0" animBg="1"/>
      <p:bldP spid="1924281" grpId="0" autoUpdateAnimBg="0"/>
      <p:bldP spid="19242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Register Renaming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233738"/>
            <a:ext cx="8534400" cy="2921000"/>
          </a:xfrm>
        </p:spPr>
        <p:txBody>
          <a:bodyPr/>
          <a:lstStyle/>
          <a:p>
            <a:pPr marL="342900" indent="-342900"/>
            <a:r>
              <a:rPr lang="en-US" dirty="0"/>
              <a:t>Decode does register renaming and adds instructions to the </a:t>
            </a:r>
            <a:r>
              <a:rPr lang="en-US" dirty="0" smtClean="0"/>
              <a:t>issue-stage instruction reorder </a:t>
            </a:r>
            <a:r>
              <a:rPr lang="en-US" dirty="0"/>
              <a:t>buffer (ROB)</a:t>
            </a:r>
          </a:p>
          <a:p>
            <a:pPr marL="342900" indent="-342900">
              <a:buFontTx/>
              <a:buNone/>
            </a:pPr>
            <a:r>
              <a:rPr lang="en-US" dirty="0"/>
              <a:t> 	 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renaming makes WAR or WAW hazards impossible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Any instruction in ROB whose RAW hazards have  been satisfied can be</a:t>
            </a:r>
            <a:r>
              <a:rPr lang="en-US" dirty="0" smtClean="0"/>
              <a:t> issued. </a:t>
            </a:r>
            <a:endParaRPr lang="en-US" dirty="0"/>
          </a:p>
          <a:p>
            <a:pPr marL="342900" indent="-342900">
              <a:buFontTx/>
              <a:buNone/>
            </a:pPr>
            <a:r>
              <a:rPr lang="en-US" dirty="0">
                <a:latin typeface="Symbol" charset="2"/>
              </a:rPr>
              <a:t>	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 </a:t>
            </a:r>
            <a:r>
              <a:rPr lang="en-US" dirty="0">
                <a:solidFill>
                  <a:srgbClr val="56127A"/>
                </a:solidFill>
              </a:rPr>
              <a:t>Out-of-order or dataflow execution</a:t>
            </a:r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BE04-03E4-164E-83C5-671D3A3BF08C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155700"/>
            <a:ext cx="4122738" cy="19780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1913862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63" name="Rectangle 7"/>
              <p:cNvSpPr>
                <a:spLocks noChangeArrowheads="1"/>
              </p:cNvSpPr>
              <p:nvPr/>
            </p:nvSpPr>
            <p:spPr bwMode="auto">
              <a:xfrm>
                <a:off x="1489" y="1109"/>
                <a:ext cx="154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1913864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ID</a:t>
              </a:r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6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7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1913869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0" name="Rectangle 14"/>
              <p:cNvSpPr>
                <a:spLocks noChangeArrowheads="1"/>
              </p:cNvSpPr>
              <p:nvPr/>
            </p:nvSpPr>
            <p:spPr bwMode="auto">
              <a:xfrm>
                <a:off x="3586" y="1109"/>
                <a:ext cx="219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1913871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2" name="Rectangle 16"/>
            <p:cNvSpPr>
              <a:spLocks noChangeArrowheads="1"/>
            </p:cNvSpPr>
            <p:nvPr/>
          </p:nvSpPr>
          <p:spPr bwMode="auto">
            <a:xfrm>
              <a:off x="2651" y="1043"/>
              <a:ext cx="247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ALU</a:t>
              </a:r>
            </a:p>
          </p:txBody>
        </p:sp>
        <p:sp>
          <p:nvSpPr>
            <p:cNvPr id="1913873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3091" y="1043"/>
              <a:ext cx="289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Mem</a:t>
              </a:r>
            </a:p>
          </p:txBody>
        </p:sp>
        <p:sp>
          <p:nvSpPr>
            <p:cNvPr id="1913875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6" name="Rectangle 20"/>
            <p:cNvSpPr>
              <a:spLocks noChangeArrowheads="1"/>
            </p:cNvSpPr>
            <p:nvPr/>
          </p:nvSpPr>
          <p:spPr bwMode="auto">
            <a:xfrm>
              <a:off x="2749" y="1415"/>
              <a:ext cx="290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Fadd</a:t>
              </a:r>
            </a:p>
          </p:txBody>
        </p:sp>
        <p:sp>
          <p:nvSpPr>
            <p:cNvPr id="1913877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8" name="Rectangle 22"/>
            <p:cNvSpPr>
              <a:spLocks noChangeArrowheads="1"/>
            </p:cNvSpPr>
            <p:nvPr/>
          </p:nvSpPr>
          <p:spPr bwMode="auto">
            <a:xfrm>
              <a:off x="2748" y="1727"/>
              <a:ext cx="29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Fmul</a:t>
              </a:r>
            </a:p>
          </p:txBody>
        </p:sp>
        <p:sp>
          <p:nvSpPr>
            <p:cNvPr id="1913879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0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1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2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3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00" y="0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4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112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5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40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6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/>
              <a:ahLst/>
              <a:cxnLst>
                <a:cxn ang="0">
                  <a:pos x="144" y="148"/>
                </a:cxn>
                <a:cxn ang="0">
                  <a:pos x="0" y="0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7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388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8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96"/>
                </a:cxn>
                <a:cxn ang="0">
                  <a:pos x="652" y="196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9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0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/>
              <a:ahLst/>
              <a:cxnLst>
                <a:cxn ang="0">
                  <a:pos x="1516" y="468"/>
                </a:cxn>
                <a:cxn ang="0">
                  <a:pos x="1632" y="468"/>
                </a:cxn>
                <a:cxn ang="0">
                  <a:pos x="1632" y="0"/>
                </a:cxn>
                <a:cxn ang="0">
                  <a:pos x="0" y="0"/>
                </a:cxn>
                <a:cxn ang="0">
                  <a:pos x="0" y="340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1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Issue</a:t>
              </a:r>
            </a:p>
          </p:txBody>
        </p:sp>
        <p:sp>
          <p:nvSpPr>
            <p:cNvPr id="1913892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3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28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2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9396-DE7E-5447-BE7E-F49F64FA7F67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26147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6148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6149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6150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6151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6152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6153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6154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6155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6156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7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8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59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0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1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2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3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4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5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6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7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8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69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0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1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2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3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4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5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6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7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8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79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0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1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2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3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4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5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6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7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8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89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0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1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2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3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4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5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6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7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8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199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0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1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2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3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6204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5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6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7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8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09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0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1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2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3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6214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5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6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7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8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19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0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1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26222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3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4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5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6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7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28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26229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6230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6231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6232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6233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4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5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6236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6237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38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6239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6240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6241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6242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43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244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6245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6246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47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6248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6249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50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6251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6252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6253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6254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6255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56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6257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6258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59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6260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6261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2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6263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6264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5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6266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6267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68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6269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6270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6271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6272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73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74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</a:t>
              </a:r>
              <a:r>
                <a:rPr lang="en-US" sz="2000" i="1" dirty="0" smtClean="0">
                  <a:latin typeface="Verdana" charset="0"/>
                </a:rPr>
                <a:t> </a:t>
              </a:r>
              <a:r>
                <a:rPr lang="en-US" sz="2000" i="1" dirty="0" err="1" smtClean="0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6275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6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7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6278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79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0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1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2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3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6284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85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6286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6287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>
                    <a:latin typeface="Verdana" charset="0"/>
                  </a:rPr>
                  <a:t>&lt;R1&gt;</a:t>
                </a:r>
              </a:p>
            </p:txBody>
          </p:sp>
          <p:sp>
            <p:nvSpPr>
              <p:cNvPr id="1926288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6289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6290" name="Line 146"/>
          <p:cNvSpPr>
            <a:spLocks noChangeShapeType="1"/>
          </p:cNvSpPr>
          <p:nvPr/>
        </p:nvSpPr>
        <p:spPr bwMode="auto">
          <a:xfrm>
            <a:off x="6254750" y="2743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6291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6292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293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6294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6295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6296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6297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6298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29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0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6301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6302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3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6304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630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6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6307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08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09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6310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631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2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6313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1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5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6316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631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6318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6319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632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6321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6322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6323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6324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25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26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6327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P8</a:t>
            </a:r>
          </a:p>
        </p:txBody>
      </p:sp>
      <p:sp>
        <p:nvSpPr>
          <p:cNvPr id="1926328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tx2"/>
                </a:solidFill>
                <a:latin typeface="Verdana" charset="0"/>
              </a:rPr>
              <a:t>P7</a:t>
            </a:r>
          </a:p>
        </p:txBody>
      </p:sp>
      <p:grpSp>
        <p:nvGrpSpPr>
          <p:cNvPr id="1926329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6330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31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332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6333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6334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35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36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6337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26338" name="Line 194"/>
          <p:cNvSpPr>
            <a:spLocks noChangeShapeType="1"/>
          </p:cNvSpPr>
          <p:nvPr/>
        </p:nvSpPr>
        <p:spPr bwMode="auto">
          <a:xfrm>
            <a:off x="1301750" y="3200400"/>
            <a:ext cx="411480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6339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P5</a:t>
            </a:r>
          </a:p>
        </p:txBody>
      </p:sp>
      <p:grpSp>
        <p:nvGrpSpPr>
          <p:cNvPr id="1926340" name="Group 196"/>
          <p:cNvGrpSpPr>
            <a:grpSpLocks/>
          </p:cNvGrpSpPr>
          <p:nvPr/>
        </p:nvGrpSpPr>
        <p:grpSpPr bwMode="auto">
          <a:xfrm>
            <a:off x="1911350" y="2057400"/>
            <a:ext cx="4419600" cy="3124200"/>
            <a:chOff x="1008" y="1296"/>
            <a:chExt cx="2784" cy="1968"/>
          </a:xfrm>
        </p:grpSpPr>
        <p:sp>
          <p:nvSpPr>
            <p:cNvPr id="1926341" name="Line 197"/>
            <p:cNvSpPr>
              <a:spLocks noChangeShapeType="1"/>
            </p:cNvSpPr>
            <p:nvPr/>
          </p:nvSpPr>
          <p:spPr bwMode="auto">
            <a:xfrm flipH="1">
              <a:off x="1008" y="1296"/>
              <a:ext cx="2208" cy="6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42" name="Line 198"/>
            <p:cNvSpPr>
              <a:spLocks noChangeShapeType="1"/>
            </p:cNvSpPr>
            <p:nvPr/>
          </p:nvSpPr>
          <p:spPr bwMode="auto">
            <a:xfrm>
              <a:off x="3456" y="1392"/>
              <a:ext cx="336" cy="187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6343" name="Group 199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6344" name="Group 20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6345" name="Line 20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6346" name="Line 20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6347" name="Text Box 20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P3</a:t>
              </a:r>
            </a:p>
          </p:txBody>
        </p:sp>
      </p:grpSp>
      <p:sp>
        <p:nvSpPr>
          <p:cNvPr id="1926348" name="Text Box 204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sub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P6     </a:t>
            </a:r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P5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x6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P3</a:t>
            </a:r>
          </a:p>
        </p:txBody>
      </p:sp>
      <p:grpSp>
        <p:nvGrpSpPr>
          <p:cNvPr id="1926349" name="Group 205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6350" name="Line 20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6351" name="Line 20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258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290" grpId="0" animBg="1"/>
      <p:bldP spid="1926338" grpId="0" animBg="1"/>
      <p:bldP spid="1926339" grpId="0" autoUpdateAnimBg="0"/>
      <p:bldP spid="192634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E517-7938-A344-BE65-C0C4C011765D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28195" name="Group 3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28196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28197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28198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28199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28200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28201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28202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28203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28204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5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6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7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8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09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0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1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2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3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4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5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6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7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8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19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0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1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2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3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4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5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6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7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8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29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0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1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2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3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4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5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6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7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8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39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0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1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2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3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4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5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6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7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8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49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0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1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28252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3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4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5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6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7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8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59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0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1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28262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3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4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5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6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7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8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69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LPRd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28270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1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2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3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4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5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28276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28277" name="Text Box 85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28278" name="Rectangle 86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28279" name="Group 87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28280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28281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2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3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28284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28285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286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28287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28288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28289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28290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291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292" name="Group 100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28293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28294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295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28296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28297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298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28299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28300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301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28302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28303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04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28305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28306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07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28308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28309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0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28311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28312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3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28314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28315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6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28317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28318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28319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28320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21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22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28323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4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5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28326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7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8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29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0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1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28332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33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28334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28335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28336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28337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sp>
        <p:nvSpPr>
          <p:cNvPr id="1928338" name="Line 146"/>
          <p:cNvSpPr>
            <a:spLocks noChangeShapeType="1"/>
          </p:cNvSpPr>
          <p:nvPr/>
        </p:nvSpPr>
        <p:spPr bwMode="auto">
          <a:xfrm>
            <a:off x="6254750" y="3124200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28339" name="Group 147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28340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41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8342" name="Text Box 150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28343" name="Group 151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28344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28345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28346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47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48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2834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28350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1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28352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28353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4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28355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56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57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28358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28359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0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28361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62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3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28364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28365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28366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28367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2836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28369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28370" name="Group 178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28371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28372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73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74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28375" name="Text Box 183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28376" name="Text Box 184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28377" name="Group 185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28378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79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380" name="Group 188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28381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28382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83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84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28385" name="Text Box 193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28386" name="Text Box 194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28387" name="Group 195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28388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389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390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391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sp>
        <p:nvSpPr>
          <p:cNvPr id="1928392" name="Text Box 200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P6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grpSp>
        <p:nvGrpSpPr>
          <p:cNvPr id="1928393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28394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95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8396" name="Group 204"/>
          <p:cNvGrpSpPr>
            <a:grpSpLocks/>
          </p:cNvGrpSpPr>
          <p:nvPr/>
        </p:nvGrpSpPr>
        <p:grpSpPr bwMode="auto">
          <a:xfrm>
            <a:off x="1987550" y="2286000"/>
            <a:ext cx="4495800" cy="3200400"/>
            <a:chOff x="1056" y="1440"/>
            <a:chExt cx="2832" cy="2016"/>
          </a:xfrm>
        </p:grpSpPr>
        <p:sp>
          <p:nvSpPr>
            <p:cNvPr id="1928397" name="Line 205"/>
            <p:cNvSpPr>
              <a:spLocks noChangeShapeType="1"/>
            </p:cNvSpPr>
            <p:nvPr/>
          </p:nvSpPr>
          <p:spPr bwMode="auto">
            <a:xfrm flipH="1">
              <a:off x="1056" y="1440"/>
              <a:ext cx="2208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398" name="Line 206"/>
            <p:cNvSpPr>
              <a:spLocks noChangeShapeType="1"/>
            </p:cNvSpPr>
            <p:nvPr/>
          </p:nvSpPr>
          <p:spPr bwMode="auto">
            <a:xfrm>
              <a:off x="3504" y="1440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28399" name="Line 207"/>
          <p:cNvSpPr>
            <a:spLocks noChangeShapeType="1"/>
          </p:cNvSpPr>
          <p:nvPr/>
        </p:nvSpPr>
        <p:spPr bwMode="auto">
          <a:xfrm>
            <a:off x="1682750" y="2514600"/>
            <a:ext cx="3657600" cy="2971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8400" name="Text Box 208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  <p:grpSp>
        <p:nvGrpSpPr>
          <p:cNvPr id="1928401" name="Group 209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384" y="1869"/>
            <a:chExt cx="533" cy="231"/>
          </a:xfrm>
        </p:grpSpPr>
        <p:grpSp>
          <p:nvGrpSpPr>
            <p:cNvPr id="1928402" name="Group 210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28403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8404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28405" name="Text Box 213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P2</a:t>
              </a:r>
            </a:p>
          </p:txBody>
        </p:sp>
      </p:grpSp>
      <p:sp>
        <p:nvSpPr>
          <p:cNvPr id="1928406" name="Text Box 214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add         P1            P3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x3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P2</a:t>
            </a:r>
          </a:p>
        </p:txBody>
      </p:sp>
      <p:grpSp>
        <p:nvGrpSpPr>
          <p:cNvPr id="1928407" name="Group 215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28408" name="Line 21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8409" name="Line 21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7041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8338" grpId="0" animBg="1"/>
      <p:bldP spid="1928399" grpId="0" animBg="1"/>
      <p:bldP spid="1928400" grpId="0" autoUpdateAnimBg="0"/>
      <p:bldP spid="192840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2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E8AEF-C789-DB46-9D93-FDDF69562B23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30243" name="Group 3"/>
          <p:cNvGrpSpPr>
            <a:grpSpLocks/>
          </p:cNvGrpSpPr>
          <p:nvPr/>
        </p:nvGrpSpPr>
        <p:grpSpPr bwMode="auto">
          <a:xfrm>
            <a:off x="536576" y="4114800"/>
            <a:ext cx="6324601" cy="2214563"/>
            <a:chOff x="144" y="2589"/>
            <a:chExt cx="3984" cy="1395"/>
          </a:xfrm>
        </p:grpSpPr>
        <p:grpSp>
          <p:nvGrpSpPr>
            <p:cNvPr id="1930244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0245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0246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0247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0248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0249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0250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0251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0252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3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4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5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6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7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8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59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0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1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2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3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4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5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6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7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8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69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0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1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2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3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4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5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6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7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8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79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0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1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2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3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4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5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6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7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8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89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0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1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2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3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4" name="Rectangle 54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5" name="Rectangle 55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6" name="Rectangle 56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7" name="Rectangle 57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8" name="Rectangle 5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299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0300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1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2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3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4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5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6" name="Rectangle 66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7" name="Rectangle 67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8" name="Rectangle 68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09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0310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1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2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3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4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5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6" name="Rectangle 76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7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800" dirty="0" err="1">
                    <a:latin typeface="Verdana" charset="0"/>
                  </a:rPr>
                  <a:t>LPRd</a:t>
                </a:r>
                <a:endParaRPr lang="en-US" sz="1800" dirty="0">
                  <a:latin typeface="Verdana" charset="0"/>
                </a:endParaRPr>
              </a:p>
            </p:txBody>
          </p:sp>
          <p:sp>
            <p:nvSpPr>
              <p:cNvPr id="1930318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19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0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1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2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3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24" name="Rectangle 84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</p:grpSp>
        <p:sp>
          <p:nvSpPr>
            <p:cNvPr id="1930325" name="Text Box 85"/>
            <p:cNvSpPr txBox="1">
              <a:spLocks noChangeArrowheads="1"/>
            </p:cNvSpPr>
            <p:nvPr/>
          </p:nvSpPr>
          <p:spPr bwMode="auto">
            <a:xfrm>
              <a:off x="374" y="258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0326" name="Rectangle 86"/>
          <p:cNvSpPr>
            <a:spLocks noChangeArrowheads="1"/>
          </p:cNvSpPr>
          <p:nvPr/>
        </p:nvSpPr>
        <p:spPr bwMode="auto">
          <a:xfrm>
            <a:off x="655320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0327" name="Group 87"/>
          <p:cNvGrpSpPr>
            <a:grpSpLocks/>
          </p:cNvGrpSpPr>
          <p:nvPr/>
        </p:nvGrpSpPr>
        <p:grpSpPr bwMode="auto">
          <a:xfrm>
            <a:off x="5092700" y="1066800"/>
            <a:ext cx="1273175" cy="3052763"/>
            <a:chOff x="3014" y="669"/>
            <a:chExt cx="802" cy="1923"/>
          </a:xfrm>
        </p:grpSpPr>
        <p:sp>
          <p:nvSpPr>
            <p:cNvPr id="1930328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0329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0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1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0332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0333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34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0335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0336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0337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0338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39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340" name="Group 100"/>
          <p:cNvGrpSpPr>
            <a:grpSpLocks/>
          </p:cNvGrpSpPr>
          <p:nvPr/>
        </p:nvGrpSpPr>
        <p:grpSpPr bwMode="auto">
          <a:xfrm>
            <a:off x="2744788" y="990600"/>
            <a:ext cx="2135187" cy="3186113"/>
            <a:chOff x="1535" y="621"/>
            <a:chExt cx="1345" cy="2007"/>
          </a:xfrm>
        </p:grpSpPr>
        <p:grpSp>
          <p:nvGrpSpPr>
            <p:cNvPr id="1930341" name="Group 101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0342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3" name="Text Box 103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0344" name="Group 104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0345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6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0347" name="Group 107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0348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49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0350" name="Group 110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0351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2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0353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0354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5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0356" name="Group 116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0357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58" name="Text Box 118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0359" name="Group 119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0360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1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0362" name="Group 122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0363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4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0365" name="Group 125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0366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0367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0368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69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70" name="Text Box 130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0371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2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3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0374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5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6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7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8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79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0380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81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0382" name="Group 142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0383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0384" name="Text Box 144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0385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</p:grpSp>
      <p:sp>
        <p:nvSpPr>
          <p:cNvPr id="1930386" name="Line 146"/>
          <p:cNvSpPr>
            <a:spLocks noChangeShapeType="1"/>
          </p:cNvSpPr>
          <p:nvPr/>
        </p:nvSpPr>
        <p:spPr bwMode="auto">
          <a:xfrm>
            <a:off x="6251575" y="3509963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0387" name="Group 147"/>
          <p:cNvGrpSpPr>
            <a:grpSpLocks/>
          </p:cNvGrpSpPr>
          <p:nvPr/>
        </p:nvGrpSpPr>
        <p:grpSpPr bwMode="auto">
          <a:xfrm>
            <a:off x="5337175" y="1452563"/>
            <a:ext cx="685800" cy="228600"/>
            <a:chOff x="3168" y="912"/>
            <a:chExt cx="432" cy="144"/>
          </a:xfrm>
        </p:grpSpPr>
        <p:sp>
          <p:nvSpPr>
            <p:cNvPr id="1930388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389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0390" name="Text Box 150"/>
          <p:cNvSpPr txBox="1">
            <a:spLocks noChangeArrowheads="1"/>
          </p:cNvSpPr>
          <p:nvPr/>
        </p:nvSpPr>
        <p:spPr bwMode="auto">
          <a:xfrm>
            <a:off x="536575" y="46529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30391" name="Group 151"/>
          <p:cNvGrpSpPr>
            <a:grpSpLocks/>
          </p:cNvGrpSpPr>
          <p:nvPr/>
        </p:nvGrpSpPr>
        <p:grpSpPr bwMode="auto">
          <a:xfrm>
            <a:off x="465137" y="995363"/>
            <a:ext cx="2035175" cy="2574925"/>
            <a:chOff x="99" y="624"/>
            <a:chExt cx="1282" cy="1622"/>
          </a:xfrm>
        </p:grpSpPr>
        <p:grpSp>
          <p:nvGrpSpPr>
            <p:cNvPr id="1930392" name="Group 152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0393" name="Group 153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0394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395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396" name="Group 156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0397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0398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399" name="Group 159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0400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0401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2" name="Group 162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0403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04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5" name="Group 165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0406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0407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08" name="Group 168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0409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1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11" name="Group 171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041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0413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0414" name="Group 174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0415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0416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0417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0418" name="Group 178"/>
          <p:cNvGrpSpPr>
            <a:grpSpLocks/>
          </p:cNvGrpSpPr>
          <p:nvPr/>
        </p:nvGrpSpPr>
        <p:grpSpPr bwMode="auto">
          <a:xfrm>
            <a:off x="917575" y="1828800"/>
            <a:ext cx="846138" cy="366713"/>
            <a:chOff x="384" y="1149"/>
            <a:chExt cx="533" cy="231"/>
          </a:xfrm>
        </p:grpSpPr>
        <p:grpSp>
          <p:nvGrpSpPr>
            <p:cNvPr id="1930419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0420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21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22" name="Text Box 182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0423" name="Text Box 183"/>
          <p:cNvSpPr txBox="1">
            <a:spLocks noChangeArrowheads="1"/>
          </p:cNvSpPr>
          <p:nvPr/>
        </p:nvSpPr>
        <p:spPr bwMode="auto">
          <a:xfrm>
            <a:off x="5260975" y="46529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0424" name="Text Box 184"/>
          <p:cNvSpPr txBox="1">
            <a:spLocks noChangeArrowheads="1"/>
          </p:cNvSpPr>
          <p:nvPr/>
        </p:nvSpPr>
        <p:spPr bwMode="auto">
          <a:xfrm>
            <a:off x="5260975" y="48815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0425" name="Group 185"/>
          <p:cNvGrpSpPr>
            <a:grpSpLocks/>
          </p:cNvGrpSpPr>
          <p:nvPr/>
        </p:nvGrpSpPr>
        <p:grpSpPr bwMode="auto">
          <a:xfrm>
            <a:off x="5337175" y="1681163"/>
            <a:ext cx="685800" cy="228600"/>
            <a:chOff x="3168" y="912"/>
            <a:chExt cx="432" cy="144"/>
          </a:xfrm>
        </p:grpSpPr>
        <p:sp>
          <p:nvSpPr>
            <p:cNvPr id="1930426" name="Line 18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27" name="Line 18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28" name="Group 188"/>
          <p:cNvGrpSpPr>
            <a:grpSpLocks/>
          </p:cNvGrpSpPr>
          <p:nvPr/>
        </p:nvGrpSpPr>
        <p:grpSpPr bwMode="auto">
          <a:xfrm>
            <a:off x="917575" y="2286000"/>
            <a:ext cx="846138" cy="366713"/>
            <a:chOff x="384" y="1437"/>
            <a:chExt cx="533" cy="231"/>
          </a:xfrm>
        </p:grpSpPr>
        <p:grpSp>
          <p:nvGrpSpPr>
            <p:cNvPr id="1930429" name="Group 189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0430" name="Line 19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31" name="Line 19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32" name="Text Box 192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0433" name="Text Box 193"/>
          <p:cNvSpPr txBox="1">
            <a:spLocks noChangeArrowheads="1"/>
          </p:cNvSpPr>
          <p:nvPr/>
        </p:nvSpPr>
        <p:spPr bwMode="auto">
          <a:xfrm>
            <a:off x="536575" y="48815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0434" name="Text Box 194"/>
          <p:cNvSpPr txBox="1">
            <a:spLocks noChangeArrowheads="1"/>
          </p:cNvSpPr>
          <p:nvPr/>
        </p:nvSpPr>
        <p:spPr bwMode="auto">
          <a:xfrm>
            <a:off x="5260975" y="51101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0435" name="Group 195"/>
          <p:cNvGrpSpPr>
            <a:grpSpLocks/>
          </p:cNvGrpSpPr>
          <p:nvPr/>
        </p:nvGrpSpPr>
        <p:grpSpPr bwMode="auto">
          <a:xfrm>
            <a:off x="917575" y="2971800"/>
            <a:ext cx="846138" cy="366713"/>
            <a:chOff x="384" y="1869"/>
            <a:chExt cx="533" cy="231"/>
          </a:xfrm>
        </p:grpSpPr>
        <p:grpSp>
          <p:nvGrpSpPr>
            <p:cNvPr id="1930436" name="Group 196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37" name="Line 19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38" name="Line 19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39" name="Text Box 199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sp>
        <p:nvSpPr>
          <p:cNvPr id="1930440" name="Text Box 200"/>
          <p:cNvSpPr txBox="1">
            <a:spLocks noChangeArrowheads="1"/>
          </p:cNvSpPr>
          <p:nvPr/>
        </p:nvSpPr>
        <p:spPr bwMode="auto">
          <a:xfrm>
            <a:off x="536575" y="51101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grpSp>
        <p:nvGrpSpPr>
          <p:cNvPr id="1930441" name="Group 201"/>
          <p:cNvGrpSpPr>
            <a:grpSpLocks/>
          </p:cNvGrpSpPr>
          <p:nvPr/>
        </p:nvGrpSpPr>
        <p:grpSpPr bwMode="auto">
          <a:xfrm>
            <a:off x="5337175" y="1909763"/>
            <a:ext cx="685800" cy="228600"/>
            <a:chOff x="3168" y="912"/>
            <a:chExt cx="432" cy="144"/>
          </a:xfrm>
        </p:grpSpPr>
        <p:sp>
          <p:nvSpPr>
            <p:cNvPr id="193044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4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44" name="Group 204"/>
          <p:cNvGrpSpPr>
            <a:grpSpLocks/>
          </p:cNvGrpSpPr>
          <p:nvPr/>
        </p:nvGrpSpPr>
        <p:grpSpPr bwMode="auto">
          <a:xfrm>
            <a:off x="2212975" y="2519363"/>
            <a:ext cx="4267200" cy="3200400"/>
            <a:chOff x="1200" y="1584"/>
            <a:chExt cx="2688" cy="2016"/>
          </a:xfrm>
        </p:grpSpPr>
        <p:sp>
          <p:nvSpPr>
            <p:cNvPr id="1930445" name="Line 205"/>
            <p:cNvSpPr>
              <a:spLocks noChangeShapeType="1"/>
            </p:cNvSpPr>
            <p:nvPr/>
          </p:nvSpPr>
          <p:spPr bwMode="auto">
            <a:xfrm flipH="1">
              <a:off x="1200" y="1584"/>
              <a:ext cx="2064" cy="38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46" name="Line 206"/>
            <p:cNvSpPr>
              <a:spLocks noChangeShapeType="1"/>
            </p:cNvSpPr>
            <p:nvPr/>
          </p:nvSpPr>
          <p:spPr bwMode="auto">
            <a:xfrm>
              <a:off x="3504" y="1584"/>
              <a:ext cx="384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0447" name="Line 207"/>
          <p:cNvSpPr>
            <a:spLocks noChangeShapeType="1"/>
          </p:cNvSpPr>
          <p:nvPr/>
        </p:nvSpPr>
        <p:spPr bwMode="auto">
          <a:xfrm>
            <a:off x="1755775" y="3205163"/>
            <a:ext cx="3581400" cy="2514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0448" name="Text Box 208"/>
          <p:cNvSpPr txBox="1">
            <a:spLocks noChangeArrowheads="1"/>
          </p:cNvSpPr>
          <p:nvPr/>
        </p:nvSpPr>
        <p:spPr bwMode="auto">
          <a:xfrm>
            <a:off x="5260975" y="53387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0449" name="Group 209"/>
          <p:cNvGrpSpPr>
            <a:grpSpLocks/>
          </p:cNvGrpSpPr>
          <p:nvPr/>
        </p:nvGrpSpPr>
        <p:grpSpPr bwMode="auto">
          <a:xfrm>
            <a:off x="1374775" y="2286000"/>
            <a:ext cx="846138" cy="366713"/>
            <a:chOff x="672" y="1437"/>
            <a:chExt cx="533" cy="231"/>
          </a:xfrm>
        </p:grpSpPr>
        <p:grpSp>
          <p:nvGrpSpPr>
            <p:cNvPr id="1930450" name="Group 210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0451" name="Line 211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52" name="Line 212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53" name="Text Box 213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0454" name="Text Box 214"/>
          <p:cNvSpPr txBox="1">
            <a:spLocks noChangeArrowheads="1"/>
          </p:cNvSpPr>
          <p:nvPr/>
        </p:nvSpPr>
        <p:spPr bwMode="auto">
          <a:xfrm>
            <a:off x="536575" y="53387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0455" name="Text Box 215"/>
          <p:cNvSpPr txBox="1">
            <a:spLocks noChangeArrowheads="1"/>
          </p:cNvSpPr>
          <p:nvPr/>
        </p:nvSpPr>
        <p:spPr bwMode="auto">
          <a:xfrm>
            <a:off x="536575" y="5567363"/>
            <a:ext cx="63246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hlink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          ld           P0                    </a:t>
            </a:r>
            <a:r>
              <a:rPr lang="en-US" sz="1800" dirty="0" smtClean="0">
                <a:solidFill>
                  <a:schemeClr val="hlink"/>
                </a:solidFill>
                <a:latin typeface="Verdana" charset="0"/>
              </a:rPr>
              <a:t> x6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P4</a:t>
            </a:r>
          </a:p>
        </p:txBody>
      </p:sp>
      <p:sp>
        <p:nvSpPr>
          <p:cNvPr id="1930456" name="Text Box 216"/>
          <p:cNvSpPr txBox="1">
            <a:spLocks noChangeArrowheads="1"/>
          </p:cNvSpPr>
          <p:nvPr/>
        </p:nvSpPr>
        <p:spPr bwMode="auto">
          <a:xfrm>
            <a:off x="5260975" y="5567363"/>
            <a:ext cx="53340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P3</a:t>
            </a:r>
          </a:p>
        </p:txBody>
      </p:sp>
      <p:grpSp>
        <p:nvGrpSpPr>
          <p:cNvPr id="1930457" name="Group 217"/>
          <p:cNvGrpSpPr>
            <a:grpSpLocks/>
          </p:cNvGrpSpPr>
          <p:nvPr/>
        </p:nvGrpSpPr>
        <p:grpSpPr bwMode="auto">
          <a:xfrm>
            <a:off x="5337175" y="2138363"/>
            <a:ext cx="685800" cy="228600"/>
            <a:chOff x="3168" y="912"/>
            <a:chExt cx="432" cy="144"/>
          </a:xfrm>
        </p:grpSpPr>
        <p:sp>
          <p:nvSpPr>
            <p:cNvPr id="1930458" name="Line 21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59" name="Line 21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0460" name="Group 220"/>
          <p:cNvGrpSpPr>
            <a:grpSpLocks/>
          </p:cNvGrpSpPr>
          <p:nvPr/>
        </p:nvGrpSpPr>
        <p:grpSpPr bwMode="auto">
          <a:xfrm>
            <a:off x="1374775" y="2971800"/>
            <a:ext cx="846138" cy="366713"/>
            <a:chOff x="384" y="1869"/>
            <a:chExt cx="533" cy="231"/>
          </a:xfrm>
        </p:grpSpPr>
        <p:grpSp>
          <p:nvGrpSpPr>
            <p:cNvPr id="1930461" name="Group 221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0462" name="Line 22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0463" name="Line 22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0464" name="Text Box 224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P4</a:t>
              </a:r>
            </a:p>
          </p:txBody>
        </p:sp>
      </p:grpSp>
      <p:grpSp>
        <p:nvGrpSpPr>
          <p:cNvPr id="1930465" name="Group 225"/>
          <p:cNvGrpSpPr>
            <a:grpSpLocks/>
          </p:cNvGrpSpPr>
          <p:nvPr/>
        </p:nvGrpSpPr>
        <p:grpSpPr bwMode="auto">
          <a:xfrm>
            <a:off x="5337175" y="2366963"/>
            <a:ext cx="685800" cy="228600"/>
            <a:chOff x="3168" y="912"/>
            <a:chExt cx="432" cy="144"/>
          </a:xfrm>
        </p:grpSpPr>
        <p:sp>
          <p:nvSpPr>
            <p:cNvPr id="1930466" name="Line 226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0467" name="Line 227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010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386" grpId="0" animBg="1"/>
      <p:bldP spid="1930447" grpId="0" animBg="1"/>
      <p:bldP spid="1930455" grpId="0" autoUpdateAnimBg="0"/>
      <p:bldP spid="193045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377" name="Rectangle 89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</a:t>
            </a:r>
            <a:r>
              <a:rPr lang="en-US" dirty="0" smtClean="0"/>
              <a:t> Register </a:t>
            </a:r>
            <a:r>
              <a:rPr lang="en-US" dirty="0"/>
              <a:t>Management</a:t>
            </a:r>
            <a:endParaRPr lang="en-US" sz="1800" i="1" dirty="0"/>
          </a:p>
        </p:txBody>
      </p:sp>
      <p:sp>
        <p:nvSpPr>
          <p:cNvPr id="2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58B-1AFA-094E-ADD0-AE622FFD3477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32290" name="Group 2"/>
          <p:cNvGrpSpPr>
            <a:grpSpLocks/>
          </p:cNvGrpSpPr>
          <p:nvPr/>
        </p:nvGrpSpPr>
        <p:grpSpPr bwMode="auto">
          <a:xfrm>
            <a:off x="539750" y="4114801"/>
            <a:ext cx="6324601" cy="2209800"/>
            <a:chOff x="144" y="2592"/>
            <a:chExt cx="3984" cy="1392"/>
          </a:xfrm>
        </p:grpSpPr>
        <p:grpSp>
          <p:nvGrpSpPr>
            <p:cNvPr id="1932291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2292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2293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2294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2295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2296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2297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229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229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0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6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7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8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19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0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1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2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3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4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5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6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7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8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29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0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1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2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3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4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5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6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7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8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39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0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1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2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3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4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5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6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2347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8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49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0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1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2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3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4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5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6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2357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8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59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0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1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2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3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4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LPRd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2365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6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7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8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69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70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2371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32372" name="Text Box 84"/>
            <p:cNvSpPr txBox="1">
              <a:spLocks noChangeArrowheads="1"/>
            </p:cNvSpPr>
            <p:nvPr/>
          </p:nvSpPr>
          <p:spPr bwMode="auto">
            <a:xfrm>
              <a:off x="372" y="2592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2373" name="Text Box 85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sp>
        <p:nvSpPr>
          <p:cNvPr id="1932374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2375" name="Text Box 87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sp>
        <p:nvSpPr>
          <p:cNvPr id="1932376" name="Text Box 88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  ld 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P0</a:t>
            </a:r>
          </a:p>
        </p:txBody>
      </p:sp>
      <p:sp>
        <p:nvSpPr>
          <p:cNvPr id="1932378" name="Rectangle 90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2379" name="Group 91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2380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2381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2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3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2384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2385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386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2387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2388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2389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2390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391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392" name="Group 104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2393" name="Group 105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2394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395" name="Text Box 107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2396" name="Group 108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2397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398" name="Text Box 110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2399" name="Group 111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2400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401" name="Text Box 113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2402" name="Group 114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2403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04" name="Text Box 116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2405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2406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07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2408" name="Group 120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2409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0" name="Text Box 122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2411" name="Group 123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2412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3" name="Text Box 125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2414" name="Group 126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2415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6" name="Text Box 128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2417" name="Group 129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2418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2419" name="Text Box 131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2420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21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22" name="Text Box 134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2423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4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5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2426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7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8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29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0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1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2432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33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2434" name="Group 146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2435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&lt;x1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2436" name="Text Box 148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2437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</p:grpSp>
      <p:grpSp>
        <p:nvGrpSpPr>
          <p:cNvPr id="1932438" name="Group 150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2439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40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441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2442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2443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2444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4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46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2447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244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49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245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2451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2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245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54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5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2456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2457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58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2459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60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61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2462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2463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2464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2465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2466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2467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2468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2469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2470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71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72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2473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2474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2475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2476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77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478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2479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2480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81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82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2483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2484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2485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2486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87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88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32489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2490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491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2492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2493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2494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249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49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497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2498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2499" name="Text Box 211"/>
          <p:cNvSpPr txBox="1">
            <a:spLocks noChangeArrowheads="1"/>
          </p:cNvSpPr>
          <p:nvPr/>
        </p:nvSpPr>
        <p:spPr bwMode="auto">
          <a:xfrm>
            <a:off x="60960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ld           P0              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P4</a:t>
            </a:r>
          </a:p>
        </p:txBody>
      </p:sp>
      <p:sp>
        <p:nvSpPr>
          <p:cNvPr id="1932500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P3</a:t>
            </a:r>
          </a:p>
        </p:txBody>
      </p:sp>
      <p:grpSp>
        <p:nvGrpSpPr>
          <p:cNvPr id="1932501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2502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03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04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2505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2506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250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2508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grpSp>
        <p:nvGrpSpPr>
          <p:cNvPr id="1932509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2510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1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12" name="Group 224"/>
          <p:cNvGrpSpPr>
            <a:grpSpLocks/>
          </p:cNvGrpSpPr>
          <p:nvPr/>
        </p:nvGrpSpPr>
        <p:grpSpPr bwMode="auto">
          <a:xfrm>
            <a:off x="6940550" y="4419600"/>
            <a:ext cx="2051050" cy="701675"/>
            <a:chOff x="4176" y="2784"/>
            <a:chExt cx="1292" cy="442"/>
          </a:xfrm>
        </p:grpSpPr>
        <p:sp>
          <p:nvSpPr>
            <p:cNvPr id="1932513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4" name="Text Box 226"/>
            <p:cNvSpPr txBox="1">
              <a:spLocks noChangeArrowheads="1"/>
            </p:cNvSpPr>
            <p:nvPr/>
          </p:nvSpPr>
          <p:spPr bwMode="auto">
            <a:xfrm>
              <a:off x="4272" y="2784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Execute &amp; Commit</a:t>
              </a:r>
            </a:p>
          </p:txBody>
        </p:sp>
      </p:grpSp>
      <p:grpSp>
        <p:nvGrpSpPr>
          <p:cNvPr id="1932515" name="Group 227"/>
          <p:cNvGrpSpPr>
            <a:grpSpLocks/>
          </p:cNvGrpSpPr>
          <p:nvPr/>
        </p:nvGrpSpPr>
        <p:grpSpPr bwMode="auto">
          <a:xfrm>
            <a:off x="2368550" y="1600200"/>
            <a:ext cx="3733800" cy="4191000"/>
            <a:chOff x="1296" y="1008"/>
            <a:chExt cx="2352" cy="2640"/>
          </a:xfrm>
        </p:grpSpPr>
        <p:sp>
          <p:nvSpPr>
            <p:cNvPr id="1932516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7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18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2519" name="Group 231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2520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1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2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2523" name="Text Box 235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chemeClr val="hlink"/>
                  </a:solidFill>
                  <a:latin typeface="Verdana" charset="0"/>
                </a:rPr>
                <a:t>&lt;x1</a:t>
              </a:r>
              <a:r>
                <a:rPr lang="en-US" sz="1800" dirty="0">
                  <a:solidFill>
                    <a:schemeClr val="hlink"/>
                  </a:solidFill>
                  <a:latin typeface="Verdana" charset="0"/>
                </a:rPr>
                <a:t>&gt;</a:t>
              </a:r>
            </a:p>
          </p:txBody>
        </p:sp>
      </p:grpSp>
      <p:sp>
        <p:nvSpPr>
          <p:cNvPr id="1932524" name="Line 236"/>
          <p:cNvSpPr>
            <a:spLocks noChangeShapeType="1"/>
          </p:cNvSpPr>
          <p:nvPr/>
        </p:nvSpPr>
        <p:spPr bwMode="auto">
          <a:xfrm flipH="1" flipV="1">
            <a:off x="4806950" y="35052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2525" name="Group 237"/>
          <p:cNvGrpSpPr>
            <a:grpSpLocks/>
          </p:cNvGrpSpPr>
          <p:nvPr/>
        </p:nvGrpSpPr>
        <p:grpSpPr bwMode="auto">
          <a:xfrm>
            <a:off x="3206750" y="3276600"/>
            <a:ext cx="1676400" cy="228600"/>
            <a:chOff x="3168" y="912"/>
            <a:chExt cx="432" cy="144"/>
          </a:xfrm>
        </p:grpSpPr>
        <p:sp>
          <p:nvSpPr>
            <p:cNvPr id="1932526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2527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2528" name="Line 240"/>
          <p:cNvSpPr>
            <a:spLocks noChangeShapeType="1"/>
          </p:cNvSpPr>
          <p:nvPr/>
        </p:nvSpPr>
        <p:spPr bwMode="auto">
          <a:xfrm flipV="1">
            <a:off x="5492750" y="28194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2529" name="Text Box 241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charset="0"/>
              </a:rPr>
              <a:t>P8</a:t>
            </a:r>
          </a:p>
        </p:txBody>
      </p:sp>
      <p:sp>
        <p:nvSpPr>
          <p:cNvPr id="1932530" name="Text Box 242"/>
          <p:cNvSpPr txBox="1">
            <a:spLocks noChangeArrowheads="1"/>
          </p:cNvSpPr>
          <p:nvPr/>
        </p:nvSpPr>
        <p:spPr bwMode="auto">
          <a:xfrm>
            <a:off x="996950" y="46482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4914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2376" grpId="0" autoUpdateAnimBg="0"/>
      <p:bldP spid="1932524" grpId="0" animBg="1"/>
      <p:bldP spid="1932528" grpId="0" animBg="1"/>
      <p:bldP spid="1932529" grpId="0" autoUpdateAnimBg="0"/>
      <p:bldP spid="193253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424" name="Rectangle 88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00063"/>
          </a:xfrm>
        </p:spPr>
        <p:txBody>
          <a:bodyPr/>
          <a:lstStyle/>
          <a:p>
            <a:r>
              <a:rPr lang="en-US" dirty="0"/>
              <a:t>Physical Register Management</a:t>
            </a:r>
            <a:endParaRPr lang="en-US" sz="1800" i="1" dirty="0"/>
          </a:p>
        </p:txBody>
      </p:sp>
      <p:sp>
        <p:nvSpPr>
          <p:cNvPr id="2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7609-6F06-7A4C-ADBB-40531D1D63CD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934338" name="Group 2"/>
          <p:cNvGrpSpPr>
            <a:grpSpLocks/>
          </p:cNvGrpSpPr>
          <p:nvPr/>
        </p:nvGrpSpPr>
        <p:grpSpPr bwMode="auto">
          <a:xfrm>
            <a:off x="539750" y="4125913"/>
            <a:ext cx="6324601" cy="2198687"/>
            <a:chOff x="144" y="2599"/>
            <a:chExt cx="3984" cy="1385"/>
          </a:xfrm>
        </p:grpSpPr>
        <p:grpSp>
          <p:nvGrpSpPr>
            <p:cNvPr id="1934339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152"/>
              <a:chOff x="144" y="2928"/>
              <a:chExt cx="3984" cy="1152"/>
            </a:xfrm>
          </p:grpSpPr>
          <p:sp>
            <p:nvSpPr>
              <p:cNvPr id="1934340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op</a:t>
                </a:r>
              </a:p>
            </p:txBody>
          </p:sp>
          <p:sp>
            <p:nvSpPr>
              <p:cNvPr id="1934341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934342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34343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1934344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PR2</a:t>
                </a:r>
              </a:p>
            </p:txBody>
          </p:sp>
          <p:sp>
            <p:nvSpPr>
              <p:cNvPr id="1934345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ex</a:t>
                </a:r>
              </a:p>
            </p:txBody>
          </p:sp>
          <p:sp>
            <p:nvSpPr>
              <p:cNvPr id="1934346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use</a:t>
                </a:r>
              </a:p>
            </p:txBody>
          </p:sp>
          <p:sp>
            <p:nvSpPr>
              <p:cNvPr id="1934347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48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49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0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1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2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3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4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4355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6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7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8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59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0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1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2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3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4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5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6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7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8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69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0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1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2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3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4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5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6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7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8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79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0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1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2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3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4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5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6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7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8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89" name="Rectangle 53"/>
              <p:cNvSpPr>
                <a:spLocks noChangeArrowheads="1"/>
              </p:cNvSpPr>
              <p:nvPr/>
            </p:nvSpPr>
            <p:spPr bwMode="auto">
              <a:xfrm>
                <a:off x="672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0" name="Rectangle 54"/>
              <p:cNvSpPr>
                <a:spLocks noChangeArrowheads="1"/>
              </p:cNvSpPr>
              <p:nvPr/>
            </p:nvSpPr>
            <p:spPr bwMode="auto">
              <a:xfrm>
                <a:off x="1104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1" name="Rectangle 55"/>
              <p:cNvSpPr>
                <a:spLocks noChangeArrowheads="1"/>
              </p:cNvSpPr>
              <p:nvPr/>
            </p:nvSpPr>
            <p:spPr bwMode="auto">
              <a:xfrm>
                <a:off x="1344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2" name="Rectangle 56"/>
              <p:cNvSpPr>
                <a:spLocks noChangeArrowheads="1"/>
              </p:cNvSpPr>
              <p:nvPr/>
            </p:nvSpPr>
            <p:spPr bwMode="auto">
              <a:xfrm>
                <a:off x="187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3" name="Rectangle 57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4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Rd</a:t>
                </a:r>
              </a:p>
            </p:txBody>
          </p:sp>
          <p:sp>
            <p:nvSpPr>
              <p:cNvPr id="1934395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6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7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8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399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0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1" name="Rectangle 65"/>
              <p:cNvSpPr>
                <a:spLocks noChangeArrowheads="1"/>
              </p:cNvSpPr>
              <p:nvPr/>
            </p:nvSpPr>
            <p:spPr bwMode="auto">
              <a:xfrm>
                <a:off x="2640" y="393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2" name="Rectangle 66"/>
              <p:cNvSpPr>
                <a:spLocks noChangeArrowheads="1"/>
              </p:cNvSpPr>
              <p:nvPr/>
            </p:nvSpPr>
            <p:spPr bwMode="auto">
              <a:xfrm>
                <a:off x="432" y="393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3" name="Rectangle 67"/>
              <p:cNvSpPr>
                <a:spLocks noChangeArrowheads="1"/>
              </p:cNvSpPr>
              <p:nvPr/>
            </p:nvSpPr>
            <p:spPr bwMode="auto">
              <a:xfrm>
                <a:off x="144" y="393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4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4405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6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7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8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09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0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1" name="Rectangle 75"/>
              <p:cNvSpPr>
                <a:spLocks noChangeArrowheads="1"/>
              </p:cNvSpPr>
              <p:nvPr/>
            </p:nvSpPr>
            <p:spPr bwMode="auto">
              <a:xfrm>
                <a:off x="3600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2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LPRd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934413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4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5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6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7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8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934419" name="Rectangle 83"/>
              <p:cNvSpPr>
                <a:spLocks noChangeArrowheads="1"/>
              </p:cNvSpPr>
              <p:nvPr/>
            </p:nvSpPr>
            <p:spPr bwMode="auto">
              <a:xfrm>
                <a:off x="3072" y="393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1934420" name="Text Box 84"/>
            <p:cNvSpPr txBox="1">
              <a:spLocks noChangeArrowheads="1"/>
            </p:cNvSpPr>
            <p:nvPr/>
          </p:nvSpPr>
          <p:spPr bwMode="auto">
            <a:xfrm>
              <a:off x="372" y="2599"/>
              <a:ext cx="473" cy="23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i="1" dirty="0" smtClean="0">
                  <a:latin typeface="Verdana" charset="0"/>
                </a:rPr>
                <a:t>ROB</a:t>
              </a:r>
              <a:endParaRPr lang="en-US" sz="1800" i="1" dirty="0">
                <a:latin typeface="Verdana" charset="0"/>
              </a:endParaRPr>
            </a:p>
          </p:txBody>
        </p:sp>
      </p:grpSp>
      <p:sp>
        <p:nvSpPr>
          <p:cNvPr id="1934421" name="Text Box 85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sub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P6     </a:t>
            </a:r>
            <a:r>
              <a:rPr lang="en-US" sz="1800" dirty="0" err="1">
                <a:latin typeface="Verdana" charset="0"/>
              </a:rPr>
              <a:t>p</a:t>
            </a:r>
            <a:r>
              <a:rPr lang="en-US" sz="1800" dirty="0">
                <a:latin typeface="Verdana" charset="0"/>
              </a:rPr>
              <a:t>     P5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P3</a:t>
            </a:r>
          </a:p>
        </p:txBody>
      </p:sp>
      <p:sp>
        <p:nvSpPr>
          <p:cNvPr id="1934422" name="Text Box 86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P1</a:t>
            </a:r>
          </a:p>
        </p:txBody>
      </p:sp>
      <p:sp>
        <p:nvSpPr>
          <p:cNvPr id="1934423" name="Text Box 87"/>
          <p:cNvSpPr txBox="1">
            <a:spLocks noChangeArrowheads="1"/>
          </p:cNvSpPr>
          <p:nvPr/>
        </p:nvSpPr>
        <p:spPr bwMode="auto">
          <a:xfrm>
            <a:off x="53340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Verdana" charset="0"/>
              </a:rPr>
              <a:t>addi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x3                </a:t>
            </a:r>
            <a:r>
              <a:rPr lang="en-US" sz="1800" dirty="0">
                <a:solidFill>
                  <a:schemeClr val="hlink"/>
                </a:solidFill>
                <a:latin typeface="Verdana" charset="0"/>
              </a:rPr>
              <a:t>P1</a:t>
            </a:r>
          </a:p>
        </p:txBody>
      </p:sp>
      <p:sp>
        <p:nvSpPr>
          <p:cNvPr id="1934425" name="Rectangle 89"/>
          <p:cNvSpPr>
            <a:spLocks noChangeArrowheads="1"/>
          </p:cNvSpPr>
          <p:nvPr/>
        </p:nvSpPr>
        <p:spPr bwMode="auto">
          <a:xfrm>
            <a:off x="6559550" y="17526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(x3</a:t>
            </a:r>
            <a:r>
              <a:rPr lang="en-US" sz="2400" dirty="0">
                <a:latin typeface="Verdana" charset="0"/>
              </a:rPr>
              <a:t>)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 err="1" smtClean="0">
                <a:latin typeface="Verdana" charset="0"/>
              </a:rPr>
              <a:t>addi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x1</a:t>
            </a:r>
            <a:r>
              <a:rPr lang="en-US" sz="2400" dirty="0">
                <a:latin typeface="Verdana" charset="0"/>
              </a:rPr>
              <a:t>, #4</a:t>
            </a: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sub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x7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add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x3</a:t>
            </a:r>
            <a:r>
              <a:rPr lang="en-US" sz="2400" dirty="0">
                <a:latin typeface="Verdana" charset="0"/>
              </a:rPr>
              <a:t>,</a:t>
            </a:r>
            <a:r>
              <a:rPr lang="en-US" sz="2400" dirty="0" smtClean="0">
                <a:latin typeface="Verdana" charset="0"/>
              </a:rPr>
              <a:t> x6</a:t>
            </a:r>
            <a:endParaRPr lang="en-US" sz="2400" dirty="0">
              <a:latin typeface="Verdana" charset="0"/>
            </a:endParaRPr>
          </a:p>
          <a:p>
            <a:pPr marL="285750" indent="-285750" algn="l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sz="2400" dirty="0">
                <a:latin typeface="Verdana" charset="0"/>
              </a:rPr>
              <a:t>ld</a:t>
            </a:r>
            <a:r>
              <a:rPr lang="en-US" sz="2400" dirty="0" smtClean="0">
                <a:latin typeface="Verdana" charset="0"/>
              </a:rPr>
              <a:t> x6</a:t>
            </a:r>
            <a:r>
              <a:rPr lang="en-US" sz="2400" dirty="0">
                <a:latin typeface="Verdana" charset="0"/>
              </a:rPr>
              <a:t>, 0</a:t>
            </a:r>
            <a:r>
              <a:rPr lang="en-US" sz="2400" dirty="0" smtClean="0">
                <a:latin typeface="Verdana" charset="0"/>
              </a:rPr>
              <a:t>(x1</a:t>
            </a:r>
            <a:r>
              <a:rPr lang="en-US" sz="2400" dirty="0">
                <a:latin typeface="Verdana" charset="0"/>
              </a:rPr>
              <a:t>)</a:t>
            </a:r>
          </a:p>
        </p:txBody>
      </p:sp>
      <p:grpSp>
        <p:nvGrpSpPr>
          <p:cNvPr id="1934426" name="Group 90"/>
          <p:cNvGrpSpPr>
            <a:grpSpLocks/>
          </p:cNvGrpSpPr>
          <p:nvPr/>
        </p:nvGrpSpPr>
        <p:grpSpPr bwMode="auto">
          <a:xfrm>
            <a:off x="5095875" y="1062038"/>
            <a:ext cx="1273175" cy="3052762"/>
            <a:chOff x="3014" y="669"/>
            <a:chExt cx="802" cy="1923"/>
          </a:xfrm>
        </p:grpSpPr>
        <p:sp>
          <p:nvSpPr>
            <p:cNvPr id="1934427" name="Text Box 91"/>
            <p:cNvSpPr txBox="1">
              <a:spLocks noChangeArrowheads="1"/>
            </p:cNvSpPr>
            <p:nvPr/>
          </p:nvSpPr>
          <p:spPr bwMode="auto">
            <a:xfrm>
              <a:off x="3014" y="669"/>
              <a:ext cx="8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Free List</a:t>
              </a:r>
            </a:p>
          </p:txBody>
        </p:sp>
        <p:sp>
          <p:nvSpPr>
            <p:cNvPr id="1934428" name="Rectangle 92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29" name="Rectangle 93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30" name="Rectangle 94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  <p:sp>
          <p:nvSpPr>
            <p:cNvPr id="1934431" name="Rectangle 95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P0</a:t>
              </a:r>
            </a:p>
          </p:txBody>
        </p:sp>
        <p:sp>
          <p:nvSpPr>
            <p:cNvPr id="1934432" name="Rectangle 96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33" name="Rectangle 97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P1</a:t>
              </a:r>
            </a:p>
          </p:txBody>
        </p:sp>
        <p:sp>
          <p:nvSpPr>
            <p:cNvPr id="1934434" name="Rectangle 98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  <p:sp>
          <p:nvSpPr>
            <p:cNvPr id="1934435" name="Rectangle 99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  <p:sp>
          <p:nvSpPr>
            <p:cNvPr id="1934436" name="Rectangle 100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  <p:sp>
          <p:nvSpPr>
            <p:cNvPr id="1934437" name="Line 101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38" name="Line 102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439" name="Group 103"/>
          <p:cNvGrpSpPr>
            <a:grpSpLocks/>
          </p:cNvGrpSpPr>
          <p:nvPr/>
        </p:nvGrpSpPr>
        <p:grpSpPr bwMode="auto">
          <a:xfrm>
            <a:off x="2747963" y="985838"/>
            <a:ext cx="2135187" cy="3186112"/>
            <a:chOff x="1535" y="621"/>
            <a:chExt cx="1345" cy="2007"/>
          </a:xfrm>
        </p:grpSpPr>
        <p:grpSp>
          <p:nvGrpSpPr>
            <p:cNvPr id="1934440" name="Group 104"/>
            <p:cNvGrpSpPr>
              <a:grpSpLocks/>
            </p:cNvGrpSpPr>
            <p:nvPr/>
          </p:nvGrpSpPr>
          <p:grpSpPr bwMode="auto">
            <a:xfrm>
              <a:off x="1535" y="1581"/>
              <a:ext cx="1153" cy="231"/>
              <a:chOff x="1679" y="1533"/>
              <a:chExt cx="1153" cy="231"/>
            </a:xfrm>
          </p:grpSpPr>
          <p:sp>
            <p:nvSpPr>
              <p:cNvPr id="1934441" name="Rectangle 105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&lt;x6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2" name="Text Box 106"/>
              <p:cNvSpPr txBox="1">
                <a:spLocks noChangeArrowheads="1"/>
              </p:cNvSpPr>
              <p:nvPr/>
            </p:nvSpPr>
            <p:spPr bwMode="auto">
              <a:xfrm>
                <a:off x="1679" y="153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P5</a:t>
                </a:r>
              </a:p>
            </p:txBody>
          </p:sp>
        </p:grpSp>
        <p:grpSp>
          <p:nvGrpSpPr>
            <p:cNvPr id="1934443" name="Group 107"/>
            <p:cNvGrpSpPr>
              <a:grpSpLocks/>
            </p:cNvGrpSpPr>
            <p:nvPr/>
          </p:nvGrpSpPr>
          <p:grpSpPr bwMode="auto">
            <a:xfrm>
              <a:off x="1535" y="1725"/>
              <a:ext cx="1153" cy="231"/>
              <a:chOff x="1679" y="1677"/>
              <a:chExt cx="1153" cy="231"/>
            </a:xfrm>
          </p:grpSpPr>
          <p:sp>
            <p:nvSpPr>
              <p:cNvPr id="1934444" name="Rectangle 108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&lt;x7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5" name="Text Box 109"/>
              <p:cNvSpPr txBox="1">
                <a:spLocks noChangeArrowheads="1"/>
              </p:cNvSpPr>
              <p:nvPr/>
            </p:nvSpPr>
            <p:spPr bwMode="auto">
              <a:xfrm>
                <a:off x="1679" y="167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P6</a:t>
                </a:r>
              </a:p>
            </p:txBody>
          </p:sp>
        </p:grpSp>
        <p:grpSp>
          <p:nvGrpSpPr>
            <p:cNvPr id="1934446" name="Group 110"/>
            <p:cNvGrpSpPr>
              <a:grpSpLocks/>
            </p:cNvGrpSpPr>
            <p:nvPr/>
          </p:nvGrpSpPr>
          <p:grpSpPr bwMode="auto">
            <a:xfrm>
              <a:off x="1535" y="1869"/>
              <a:ext cx="1153" cy="231"/>
              <a:chOff x="1679" y="1821"/>
              <a:chExt cx="1153" cy="231"/>
            </a:xfrm>
          </p:grpSpPr>
          <p:sp>
            <p:nvSpPr>
              <p:cNvPr id="1934447" name="Rectangle 111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r>
                  <a:rPr lang="en-US" sz="1800" dirty="0" smtClean="0">
                    <a:latin typeface="Verdana" charset="0"/>
                  </a:rPr>
                  <a:t>&lt;x3</a:t>
                </a:r>
                <a:r>
                  <a:rPr lang="en-US" sz="1800" dirty="0">
                    <a:latin typeface="Verdana" charset="0"/>
                  </a:rPr>
                  <a:t>&gt;</a:t>
                </a:r>
              </a:p>
            </p:txBody>
          </p:sp>
          <p:sp>
            <p:nvSpPr>
              <p:cNvPr id="1934448" name="Text Box 112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P7</a:t>
                </a:r>
              </a:p>
            </p:txBody>
          </p:sp>
        </p:grpSp>
        <p:grpSp>
          <p:nvGrpSpPr>
            <p:cNvPr id="1934449" name="Group 113"/>
            <p:cNvGrpSpPr>
              <a:grpSpLocks/>
            </p:cNvGrpSpPr>
            <p:nvPr/>
          </p:nvGrpSpPr>
          <p:grpSpPr bwMode="auto">
            <a:xfrm>
              <a:off x="1535" y="861"/>
              <a:ext cx="1153" cy="231"/>
              <a:chOff x="1679" y="813"/>
              <a:chExt cx="1153" cy="231"/>
            </a:xfrm>
          </p:grpSpPr>
          <p:sp>
            <p:nvSpPr>
              <p:cNvPr id="1934450" name="Rectangle 114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1" name="Text Box 115"/>
              <p:cNvSpPr txBox="1">
                <a:spLocks noChangeArrowheads="1"/>
              </p:cNvSpPr>
              <p:nvPr/>
            </p:nvSpPr>
            <p:spPr bwMode="auto">
              <a:xfrm>
                <a:off x="1679" y="813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P0</a:t>
                </a:r>
              </a:p>
            </p:txBody>
          </p:sp>
        </p:grpSp>
        <p:grpSp>
          <p:nvGrpSpPr>
            <p:cNvPr id="1934452" name="Group 116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934453" name="Rectangle 117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4" name="Text Box 118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Pn</a:t>
                </a:r>
              </a:p>
            </p:txBody>
          </p:sp>
        </p:grpSp>
        <p:grpSp>
          <p:nvGrpSpPr>
            <p:cNvPr id="1934455" name="Group 119"/>
            <p:cNvGrpSpPr>
              <a:grpSpLocks/>
            </p:cNvGrpSpPr>
            <p:nvPr/>
          </p:nvGrpSpPr>
          <p:grpSpPr bwMode="auto">
            <a:xfrm>
              <a:off x="1535" y="1005"/>
              <a:ext cx="1153" cy="231"/>
              <a:chOff x="1679" y="957"/>
              <a:chExt cx="1153" cy="231"/>
            </a:xfrm>
          </p:grpSpPr>
          <p:sp>
            <p:nvSpPr>
              <p:cNvPr id="1934456" name="Rectangle 120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57" name="Text Box 121"/>
              <p:cNvSpPr txBox="1">
                <a:spLocks noChangeArrowheads="1"/>
              </p:cNvSpPr>
              <p:nvPr/>
            </p:nvSpPr>
            <p:spPr bwMode="auto">
              <a:xfrm>
                <a:off x="1679" y="957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P1</a:t>
                </a:r>
              </a:p>
            </p:txBody>
          </p:sp>
        </p:grpSp>
        <p:grpSp>
          <p:nvGrpSpPr>
            <p:cNvPr id="1934458" name="Group 122"/>
            <p:cNvGrpSpPr>
              <a:grpSpLocks/>
            </p:cNvGrpSpPr>
            <p:nvPr/>
          </p:nvGrpSpPr>
          <p:grpSpPr bwMode="auto">
            <a:xfrm>
              <a:off x="1535" y="1149"/>
              <a:ext cx="1153" cy="231"/>
              <a:chOff x="1679" y="1101"/>
              <a:chExt cx="1153" cy="231"/>
            </a:xfrm>
          </p:grpSpPr>
          <p:sp>
            <p:nvSpPr>
              <p:cNvPr id="1934459" name="Rectangle 123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0" name="Text Box 124"/>
              <p:cNvSpPr txBox="1">
                <a:spLocks noChangeArrowheads="1"/>
              </p:cNvSpPr>
              <p:nvPr/>
            </p:nvSpPr>
            <p:spPr bwMode="auto">
              <a:xfrm>
                <a:off x="1679" y="110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P2</a:t>
                </a:r>
              </a:p>
            </p:txBody>
          </p:sp>
        </p:grpSp>
        <p:grpSp>
          <p:nvGrpSpPr>
            <p:cNvPr id="1934461" name="Group 125"/>
            <p:cNvGrpSpPr>
              <a:grpSpLocks/>
            </p:cNvGrpSpPr>
            <p:nvPr/>
          </p:nvGrpSpPr>
          <p:grpSpPr bwMode="auto">
            <a:xfrm>
              <a:off x="1535" y="1293"/>
              <a:ext cx="1153" cy="231"/>
              <a:chOff x="1679" y="1245"/>
              <a:chExt cx="1153" cy="231"/>
            </a:xfrm>
          </p:grpSpPr>
          <p:sp>
            <p:nvSpPr>
              <p:cNvPr id="1934462" name="Rectangle 126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3" name="Text Box 127"/>
              <p:cNvSpPr txBox="1">
                <a:spLocks noChangeArrowheads="1"/>
              </p:cNvSpPr>
              <p:nvPr/>
            </p:nvSpPr>
            <p:spPr bwMode="auto">
              <a:xfrm>
                <a:off x="1679" y="1245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P3</a:t>
                </a:r>
              </a:p>
            </p:txBody>
          </p:sp>
        </p:grpSp>
        <p:grpSp>
          <p:nvGrpSpPr>
            <p:cNvPr id="1934464" name="Group 128"/>
            <p:cNvGrpSpPr>
              <a:grpSpLocks/>
            </p:cNvGrpSpPr>
            <p:nvPr/>
          </p:nvGrpSpPr>
          <p:grpSpPr bwMode="auto">
            <a:xfrm>
              <a:off x="1535" y="1437"/>
              <a:ext cx="1153" cy="231"/>
              <a:chOff x="1679" y="1389"/>
              <a:chExt cx="1153" cy="231"/>
            </a:xfrm>
          </p:grpSpPr>
          <p:sp>
            <p:nvSpPr>
              <p:cNvPr id="1934465" name="Rectangle 129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66" name="Text Box 130"/>
              <p:cNvSpPr txBox="1">
                <a:spLocks noChangeArrowheads="1"/>
              </p:cNvSpPr>
              <p:nvPr/>
            </p:nvSpPr>
            <p:spPr bwMode="auto">
              <a:xfrm>
                <a:off x="1679" y="138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P4</a:t>
                </a:r>
              </a:p>
            </p:txBody>
          </p:sp>
        </p:grpSp>
        <p:sp>
          <p:nvSpPr>
            <p:cNvPr id="1934467" name="Line 131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68" name="Line 132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69" name="Text Box 133"/>
            <p:cNvSpPr txBox="1">
              <a:spLocks noChangeArrowheads="1"/>
            </p:cNvSpPr>
            <p:nvPr/>
          </p:nvSpPr>
          <p:spPr bwMode="auto">
            <a:xfrm>
              <a:off x="1631" y="621"/>
              <a:ext cx="1205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Physical </a:t>
              </a:r>
              <a:r>
                <a:rPr lang="en-US" sz="2000" i="1" dirty="0" err="1">
                  <a:latin typeface="Verdana" charset="0"/>
                </a:rPr>
                <a:t>Regs</a:t>
              </a:r>
              <a:endParaRPr lang="en-US" sz="2000" i="1" dirty="0">
                <a:latin typeface="Verdana" charset="0"/>
              </a:endParaRPr>
            </a:p>
          </p:txBody>
        </p:sp>
        <p:sp>
          <p:nvSpPr>
            <p:cNvPr id="1934470" name="Rectangle 134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471" name="Rectangle 135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472" name="Rectangle 136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 dirty="0" err="1">
                  <a:latin typeface="Verdana" charset="0"/>
                </a:rPr>
                <a:t>p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934473" name="Rectangle 137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4" name="Rectangle 138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5" name="Rectangle 139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6" name="Rectangle 140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7" name="Rectangle 141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8" name="Rectangle 142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 sz="1800">
                <a:latin typeface="Verdana" charset="0"/>
              </a:endParaRPr>
            </a:p>
          </p:txBody>
        </p:sp>
        <p:sp>
          <p:nvSpPr>
            <p:cNvPr id="1934479" name="Line 14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80" name="Line 144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34481" name="Group 145"/>
            <p:cNvGrpSpPr>
              <a:grpSpLocks/>
            </p:cNvGrpSpPr>
            <p:nvPr/>
          </p:nvGrpSpPr>
          <p:grpSpPr bwMode="auto">
            <a:xfrm>
              <a:off x="1535" y="2013"/>
              <a:ext cx="1153" cy="231"/>
              <a:chOff x="1679" y="1821"/>
              <a:chExt cx="1153" cy="231"/>
            </a:xfrm>
          </p:grpSpPr>
          <p:sp>
            <p:nvSpPr>
              <p:cNvPr id="1934482" name="Rectangle 146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algn="l"/>
                <a:endParaRPr lang="en-US" sz="1800">
                  <a:latin typeface="Verdana" charset="0"/>
                </a:endParaRPr>
              </a:p>
            </p:txBody>
          </p:sp>
          <p:sp>
            <p:nvSpPr>
              <p:cNvPr id="1934483" name="Text Box 147"/>
              <p:cNvSpPr txBox="1">
                <a:spLocks noChangeArrowheads="1"/>
              </p:cNvSpPr>
              <p:nvPr/>
            </p:nvSpPr>
            <p:spPr bwMode="auto">
              <a:xfrm>
                <a:off x="1679" y="1821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latin typeface="Verdana" charset="0"/>
                  </a:rPr>
                  <a:t>P8</a:t>
                </a:r>
              </a:p>
            </p:txBody>
          </p:sp>
        </p:grpSp>
        <p:sp>
          <p:nvSpPr>
            <p:cNvPr id="1934484" name="Rectangle 148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endParaRPr lang="en-US" sz="1800">
                <a:latin typeface="Verdana" charset="0"/>
              </a:endParaRPr>
            </a:p>
          </p:txBody>
        </p:sp>
      </p:grpSp>
      <p:grpSp>
        <p:nvGrpSpPr>
          <p:cNvPr id="1934485" name="Group 149"/>
          <p:cNvGrpSpPr>
            <a:grpSpLocks/>
          </p:cNvGrpSpPr>
          <p:nvPr/>
        </p:nvGrpSpPr>
        <p:grpSpPr bwMode="auto">
          <a:xfrm>
            <a:off x="5340350" y="1447800"/>
            <a:ext cx="685800" cy="228600"/>
            <a:chOff x="3168" y="912"/>
            <a:chExt cx="432" cy="144"/>
          </a:xfrm>
        </p:grpSpPr>
        <p:sp>
          <p:nvSpPr>
            <p:cNvPr id="1934486" name="Line 150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487" name="Line 151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488" name="Text Box 152"/>
          <p:cNvSpPr txBox="1">
            <a:spLocks noChangeArrowheads="1"/>
          </p:cNvSpPr>
          <p:nvPr/>
        </p:nvSpPr>
        <p:spPr bwMode="auto">
          <a:xfrm>
            <a:off x="539750" y="4648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x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ld    </a:t>
            </a:r>
            <a:r>
              <a:rPr lang="en-US" sz="1800" dirty="0" err="1">
                <a:solidFill>
                  <a:schemeClr val="tx2"/>
                </a:solidFill>
                <a:latin typeface="Verdana" charset="0"/>
              </a:rPr>
              <a:t>p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     P7                     </a:t>
            </a:r>
            <a:r>
              <a:rPr lang="en-US" sz="1800" dirty="0" smtClean="0">
                <a:solidFill>
                  <a:schemeClr val="tx2"/>
                </a:solidFill>
                <a:latin typeface="Verdana" charset="0"/>
              </a:rPr>
              <a:t> x1                </a:t>
            </a:r>
            <a:r>
              <a:rPr lang="en-US" sz="1800" dirty="0">
                <a:solidFill>
                  <a:schemeClr val="tx2"/>
                </a:solidFill>
                <a:latin typeface="Verdana" charset="0"/>
              </a:rPr>
              <a:t>P0</a:t>
            </a:r>
          </a:p>
        </p:txBody>
      </p:sp>
      <p:grpSp>
        <p:nvGrpSpPr>
          <p:cNvPr id="1934489" name="Group 153"/>
          <p:cNvGrpSpPr>
            <a:grpSpLocks/>
          </p:cNvGrpSpPr>
          <p:nvPr/>
        </p:nvGrpSpPr>
        <p:grpSpPr bwMode="auto">
          <a:xfrm>
            <a:off x="468312" y="990600"/>
            <a:ext cx="2035175" cy="2574925"/>
            <a:chOff x="99" y="624"/>
            <a:chExt cx="1282" cy="1622"/>
          </a:xfrm>
        </p:grpSpPr>
        <p:grpSp>
          <p:nvGrpSpPr>
            <p:cNvPr id="1934490" name="Group 154"/>
            <p:cNvGrpSpPr>
              <a:grpSpLocks/>
            </p:cNvGrpSpPr>
            <p:nvPr/>
          </p:nvGrpSpPr>
          <p:grpSpPr bwMode="auto">
            <a:xfrm>
              <a:off x="99" y="1005"/>
              <a:ext cx="1153" cy="1241"/>
              <a:chOff x="243" y="957"/>
              <a:chExt cx="1153" cy="1241"/>
            </a:xfrm>
          </p:grpSpPr>
          <p:grpSp>
            <p:nvGrpSpPr>
              <p:cNvPr id="1934491" name="Group 155"/>
              <p:cNvGrpSpPr>
                <a:grpSpLocks/>
              </p:cNvGrpSpPr>
              <p:nvPr/>
            </p:nvGrpSpPr>
            <p:grpSpPr bwMode="auto">
              <a:xfrm>
                <a:off x="243" y="1677"/>
                <a:ext cx="1153" cy="233"/>
                <a:chOff x="243" y="1677"/>
                <a:chExt cx="1153" cy="233"/>
              </a:xfrm>
            </p:grpSpPr>
            <p:sp>
              <p:nvSpPr>
                <p:cNvPr id="1934492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493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43" y="167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x5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494" name="Group 158"/>
              <p:cNvGrpSpPr>
                <a:grpSpLocks/>
              </p:cNvGrpSpPr>
              <p:nvPr/>
            </p:nvGrpSpPr>
            <p:grpSpPr bwMode="auto">
              <a:xfrm>
                <a:off x="243" y="1821"/>
                <a:ext cx="1153" cy="233"/>
                <a:chOff x="243" y="1821"/>
                <a:chExt cx="1153" cy="233"/>
              </a:xfrm>
            </p:grpSpPr>
            <p:sp>
              <p:nvSpPr>
                <p:cNvPr id="1934495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P5</a:t>
                  </a:r>
                </a:p>
              </p:txBody>
            </p:sp>
            <p:sp>
              <p:nvSpPr>
                <p:cNvPr id="1934496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43" y="182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x6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497" name="Group 161"/>
              <p:cNvGrpSpPr>
                <a:grpSpLocks/>
              </p:cNvGrpSpPr>
              <p:nvPr/>
            </p:nvGrpSpPr>
            <p:grpSpPr bwMode="auto">
              <a:xfrm>
                <a:off x="243" y="1965"/>
                <a:ext cx="1153" cy="233"/>
                <a:chOff x="243" y="1965"/>
                <a:chExt cx="1153" cy="233"/>
              </a:xfrm>
            </p:grpSpPr>
            <p:sp>
              <p:nvSpPr>
                <p:cNvPr id="1934498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P6</a:t>
                  </a:r>
                </a:p>
              </p:txBody>
            </p:sp>
            <p:sp>
              <p:nvSpPr>
                <p:cNvPr id="1934499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43" y="196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x7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0" name="Group 164"/>
              <p:cNvGrpSpPr>
                <a:grpSpLocks/>
              </p:cNvGrpSpPr>
              <p:nvPr/>
            </p:nvGrpSpPr>
            <p:grpSpPr bwMode="auto">
              <a:xfrm>
                <a:off x="243" y="957"/>
                <a:ext cx="1153" cy="233"/>
                <a:chOff x="243" y="957"/>
                <a:chExt cx="1153" cy="233"/>
              </a:xfrm>
            </p:grpSpPr>
            <p:sp>
              <p:nvSpPr>
                <p:cNvPr id="1934501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02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43" y="957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x0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3" name="Group 167"/>
              <p:cNvGrpSpPr>
                <a:grpSpLocks/>
              </p:cNvGrpSpPr>
              <p:nvPr/>
            </p:nvGrpSpPr>
            <p:grpSpPr bwMode="auto">
              <a:xfrm>
                <a:off x="243" y="1101"/>
                <a:ext cx="1153" cy="233"/>
                <a:chOff x="243" y="1101"/>
                <a:chExt cx="1153" cy="233"/>
              </a:xfrm>
            </p:grpSpPr>
            <p:sp>
              <p:nvSpPr>
                <p:cNvPr id="1934504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P8</a:t>
                  </a:r>
                </a:p>
              </p:txBody>
            </p:sp>
            <p:sp>
              <p:nvSpPr>
                <p:cNvPr id="1934505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43" y="1101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x1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6" name="Group 170"/>
              <p:cNvGrpSpPr>
                <a:grpSpLocks/>
              </p:cNvGrpSpPr>
              <p:nvPr/>
            </p:nvGrpSpPr>
            <p:grpSpPr bwMode="auto">
              <a:xfrm>
                <a:off x="243" y="1245"/>
                <a:ext cx="1153" cy="233"/>
                <a:chOff x="243" y="1245"/>
                <a:chExt cx="1153" cy="233"/>
              </a:xfrm>
            </p:grpSpPr>
            <p:sp>
              <p:nvSpPr>
                <p:cNvPr id="1934507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0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43" y="1245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x2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09" name="Group 173"/>
              <p:cNvGrpSpPr>
                <a:grpSpLocks/>
              </p:cNvGrpSpPr>
              <p:nvPr/>
            </p:nvGrpSpPr>
            <p:grpSpPr bwMode="auto">
              <a:xfrm>
                <a:off x="243" y="1389"/>
                <a:ext cx="1153" cy="233"/>
                <a:chOff x="243" y="1389"/>
                <a:chExt cx="1153" cy="233"/>
              </a:xfrm>
            </p:grpSpPr>
            <p:sp>
              <p:nvSpPr>
                <p:cNvPr id="1934510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l"/>
                  <a:r>
                    <a:rPr lang="en-US" sz="1800">
                      <a:latin typeface="Verdana" charset="0"/>
                    </a:rPr>
                    <a:t>P7</a:t>
                  </a:r>
                </a:p>
              </p:txBody>
            </p:sp>
            <p:sp>
              <p:nvSpPr>
                <p:cNvPr id="193451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43" y="1389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x3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  <p:grpSp>
            <p:nvGrpSpPr>
              <p:cNvPr id="1934512" name="Group 176"/>
              <p:cNvGrpSpPr>
                <a:grpSpLocks/>
              </p:cNvGrpSpPr>
              <p:nvPr/>
            </p:nvGrpSpPr>
            <p:grpSpPr bwMode="auto">
              <a:xfrm>
                <a:off x="243" y="1533"/>
                <a:ext cx="1153" cy="233"/>
                <a:chOff x="243" y="1533"/>
                <a:chExt cx="1153" cy="233"/>
              </a:xfrm>
            </p:grpSpPr>
            <p:sp>
              <p:nvSpPr>
                <p:cNvPr id="1934513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endParaRPr lang="en-US" sz="1800">
                    <a:latin typeface="Verdana" charset="0"/>
                  </a:endParaRPr>
                </a:p>
              </p:txBody>
            </p:sp>
            <p:sp>
              <p:nvSpPr>
                <p:cNvPr id="193451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43" y="1533"/>
                  <a:ext cx="295" cy="233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800" dirty="0" smtClean="0">
                      <a:latin typeface="Verdana" charset="0"/>
                    </a:rPr>
                    <a:t>x4</a:t>
                  </a:r>
                  <a:endParaRPr lang="en-US" sz="1800" dirty="0">
                    <a:latin typeface="Verdana" charset="0"/>
                  </a:endParaRPr>
                </a:p>
              </p:txBody>
            </p:sp>
          </p:grpSp>
        </p:grpSp>
        <p:sp>
          <p:nvSpPr>
            <p:cNvPr id="1934515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latin typeface="Verdana" charset="0"/>
                </a:rPr>
                <a:t>Rename Table</a:t>
              </a:r>
            </a:p>
          </p:txBody>
        </p:sp>
      </p:grpSp>
      <p:grpSp>
        <p:nvGrpSpPr>
          <p:cNvPr id="1934516" name="Group 180"/>
          <p:cNvGrpSpPr>
            <a:grpSpLocks/>
          </p:cNvGrpSpPr>
          <p:nvPr/>
        </p:nvGrpSpPr>
        <p:grpSpPr bwMode="auto">
          <a:xfrm>
            <a:off x="920750" y="1824038"/>
            <a:ext cx="846138" cy="366712"/>
            <a:chOff x="384" y="1149"/>
            <a:chExt cx="533" cy="231"/>
          </a:xfrm>
        </p:grpSpPr>
        <p:grpSp>
          <p:nvGrpSpPr>
            <p:cNvPr id="1934517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934518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19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20" name="Text Box 184"/>
            <p:cNvSpPr txBox="1">
              <a:spLocks noChangeArrowheads="1"/>
            </p:cNvSpPr>
            <p:nvPr/>
          </p:nvSpPr>
          <p:spPr bwMode="auto">
            <a:xfrm>
              <a:off x="623" y="114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P0</a:t>
              </a:r>
            </a:p>
          </p:txBody>
        </p:sp>
      </p:grpSp>
      <p:sp>
        <p:nvSpPr>
          <p:cNvPr id="1934521" name="Text Box 185"/>
          <p:cNvSpPr txBox="1">
            <a:spLocks noChangeArrowheads="1"/>
          </p:cNvSpPr>
          <p:nvPr/>
        </p:nvSpPr>
        <p:spPr bwMode="auto">
          <a:xfrm>
            <a:off x="5264150" y="4648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P8</a:t>
            </a:r>
          </a:p>
        </p:txBody>
      </p:sp>
      <p:sp>
        <p:nvSpPr>
          <p:cNvPr id="1934522" name="Text Box 186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P7</a:t>
            </a:r>
          </a:p>
        </p:txBody>
      </p:sp>
      <p:grpSp>
        <p:nvGrpSpPr>
          <p:cNvPr id="1934523" name="Group 187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934524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25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26" name="Group 190"/>
          <p:cNvGrpSpPr>
            <a:grpSpLocks/>
          </p:cNvGrpSpPr>
          <p:nvPr/>
        </p:nvGrpSpPr>
        <p:grpSpPr bwMode="auto">
          <a:xfrm>
            <a:off x="920750" y="2281238"/>
            <a:ext cx="846138" cy="366712"/>
            <a:chOff x="384" y="1437"/>
            <a:chExt cx="533" cy="231"/>
          </a:xfrm>
        </p:grpSpPr>
        <p:grpSp>
          <p:nvGrpSpPr>
            <p:cNvPr id="1934527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1934528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29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30" name="Text Box 194"/>
            <p:cNvSpPr txBox="1">
              <a:spLocks noChangeArrowheads="1"/>
            </p:cNvSpPr>
            <p:nvPr/>
          </p:nvSpPr>
          <p:spPr bwMode="auto">
            <a:xfrm>
              <a:off x="623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Verdana" charset="0"/>
                </a:rPr>
                <a:t>P1</a:t>
              </a:r>
            </a:p>
          </p:txBody>
        </p:sp>
      </p:grpSp>
      <p:sp>
        <p:nvSpPr>
          <p:cNvPr id="1934531" name="Text Box 195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P5</a:t>
            </a:r>
          </a:p>
        </p:txBody>
      </p:sp>
      <p:grpSp>
        <p:nvGrpSpPr>
          <p:cNvPr id="1934532" name="Group 196"/>
          <p:cNvGrpSpPr>
            <a:grpSpLocks/>
          </p:cNvGrpSpPr>
          <p:nvPr/>
        </p:nvGrpSpPr>
        <p:grpSpPr bwMode="auto">
          <a:xfrm>
            <a:off x="920750" y="2967038"/>
            <a:ext cx="846138" cy="366712"/>
            <a:chOff x="384" y="1869"/>
            <a:chExt cx="533" cy="231"/>
          </a:xfrm>
        </p:grpSpPr>
        <p:grpSp>
          <p:nvGrpSpPr>
            <p:cNvPr id="1934533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1934534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35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36" name="Text Box 200"/>
            <p:cNvSpPr txBox="1">
              <a:spLocks noChangeArrowheads="1"/>
            </p:cNvSpPr>
            <p:nvPr/>
          </p:nvSpPr>
          <p:spPr bwMode="auto">
            <a:xfrm>
              <a:off x="623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P3</a:t>
              </a:r>
            </a:p>
          </p:txBody>
        </p:sp>
      </p:grpSp>
      <p:grpSp>
        <p:nvGrpSpPr>
          <p:cNvPr id="1934537" name="Group 201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34538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39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540" name="Text Box 204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P1</a:t>
            </a:r>
          </a:p>
        </p:txBody>
      </p:sp>
      <p:grpSp>
        <p:nvGrpSpPr>
          <p:cNvPr id="1934541" name="Group 205"/>
          <p:cNvGrpSpPr>
            <a:grpSpLocks/>
          </p:cNvGrpSpPr>
          <p:nvPr/>
        </p:nvGrpSpPr>
        <p:grpSpPr bwMode="auto">
          <a:xfrm>
            <a:off x="1377950" y="2281238"/>
            <a:ext cx="846138" cy="366712"/>
            <a:chOff x="672" y="1437"/>
            <a:chExt cx="533" cy="231"/>
          </a:xfrm>
        </p:grpSpPr>
        <p:grpSp>
          <p:nvGrpSpPr>
            <p:cNvPr id="1934542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1934543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44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45" name="Text Box 209"/>
            <p:cNvSpPr txBox="1">
              <a:spLocks noChangeArrowheads="1"/>
            </p:cNvSpPr>
            <p:nvPr/>
          </p:nvSpPr>
          <p:spPr bwMode="auto">
            <a:xfrm>
              <a:off x="911" y="1437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P2</a:t>
              </a:r>
            </a:p>
          </p:txBody>
        </p:sp>
      </p:grpSp>
      <p:sp>
        <p:nvSpPr>
          <p:cNvPr id="1934546" name="Text Box 210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add         P1            P3     </a:t>
            </a:r>
            <a:r>
              <a:rPr lang="en-US" sz="1800" dirty="0" smtClean="0">
                <a:latin typeface="Verdana" charset="0"/>
              </a:rPr>
              <a:t> x3                </a:t>
            </a:r>
            <a:r>
              <a:rPr lang="en-US" sz="1800" dirty="0">
                <a:latin typeface="Verdana" charset="0"/>
              </a:rPr>
              <a:t>P2</a:t>
            </a:r>
          </a:p>
        </p:txBody>
      </p:sp>
      <p:sp>
        <p:nvSpPr>
          <p:cNvPr id="1934547" name="Text Box 211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 err="1">
                <a:latin typeface="Verdana" charset="0"/>
              </a:rPr>
              <a:t>x</a:t>
            </a:r>
            <a:r>
              <a:rPr lang="en-US" sz="1800" dirty="0">
                <a:latin typeface="Verdana" charset="0"/>
              </a:rPr>
              <a:t>          ld           P0                      </a:t>
            </a:r>
            <a:r>
              <a:rPr lang="en-US" sz="1800" dirty="0" smtClean="0">
                <a:latin typeface="Verdana" charset="0"/>
              </a:rPr>
              <a:t> x6                </a:t>
            </a:r>
            <a:r>
              <a:rPr lang="en-US" sz="1800" dirty="0">
                <a:latin typeface="Verdana" charset="0"/>
              </a:rPr>
              <a:t>P4</a:t>
            </a:r>
          </a:p>
        </p:txBody>
      </p:sp>
      <p:sp>
        <p:nvSpPr>
          <p:cNvPr id="1934548" name="Text Box 212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latin typeface="Verdana" charset="0"/>
              </a:rPr>
              <a:t>P3</a:t>
            </a:r>
          </a:p>
        </p:txBody>
      </p:sp>
      <p:grpSp>
        <p:nvGrpSpPr>
          <p:cNvPr id="1934549" name="Group 213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1934550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51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52" name="Group 216"/>
          <p:cNvGrpSpPr>
            <a:grpSpLocks/>
          </p:cNvGrpSpPr>
          <p:nvPr/>
        </p:nvGrpSpPr>
        <p:grpSpPr bwMode="auto">
          <a:xfrm>
            <a:off x="1377950" y="2967038"/>
            <a:ext cx="846138" cy="366712"/>
            <a:chOff x="672" y="1869"/>
            <a:chExt cx="533" cy="231"/>
          </a:xfrm>
        </p:grpSpPr>
        <p:grpSp>
          <p:nvGrpSpPr>
            <p:cNvPr id="1934553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1934554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4555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34556" name="Text Box 220"/>
            <p:cNvSpPr txBox="1">
              <a:spLocks noChangeArrowheads="1"/>
            </p:cNvSpPr>
            <p:nvPr/>
          </p:nvSpPr>
          <p:spPr bwMode="auto">
            <a:xfrm>
              <a:off x="911" y="1869"/>
              <a:ext cx="29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P4</a:t>
              </a:r>
            </a:p>
          </p:txBody>
        </p:sp>
      </p:grpSp>
      <p:grpSp>
        <p:nvGrpSpPr>
          <p:cNvPr id="1934557" name="Group 221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1934558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59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60" name="Group 224"/>
          <p:cNvGrpSpPr>
            <a:grpSpLocks/>
          </p:cNvGrpSpPr>
          <p:nvPr/>
        </p:nvGrpSpPr>
        <p:grpSpPr bwMode="auto">
          <a:xfrm>
            <a:off x="6940550" y="4648200"/>
            <a:ext cx="2051050" cy="701675"/>
            <a:chOff x="4176" y="2928"/>
            <a:chExt cx="1292" cy="442"/>
          </a:xfrm>
        </p:grpSpPr>
        <p:sp>
          <p:nvSpPr>
            <p:cNvPr id="1934561" name="Line 225"/>
            <p:cNvSpPr>
              <a:spLocks noChangeShapeType="1"/>
            </p:cNvSpPr>
            <p:nvPr/>
          </p:nvSpPr>
          <p:spPr bwMode="auto">
            <a:xfrm flipH="1">
              <a:off x="4176" y="3168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62" name="Text Box 226"/>
            <p:cNvSpPr txBox="1">
              <a:spLocks noChangeArrowheads="1"/>
            </p:cNvSpPr>
            <p:nvPr/>
          </p:nvSpPr>
          <p:spPr bwMode="auto">
            <a:xfrm>
              <a:off x="4272" y="2928"/>
              <a:ext cx="1196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Execute &amp; Commit</a:t>
              </a:r>
            </a:p>
          </p:txBody>
        </p:sp>
      </p:grpSp>
      <p:grpSp>
        <p:nvGrpSpPr>
          <p:cNvPr id="1934563" name="Group 227"/>
          <p:cNvGrpSpPr>
            <a:grpSpLocks/>
          </p:cNvGrpSpPr>
          <p:nvPr/>
        </p:nvGrpSpPr>
        <p:grpSpPr bwMode="auto">
          <a:xfrm>
            <a:off x="2138363" y="1366838"/>
            <a:ext cx="2773362" cy="4587875"/>
            <a:chOff x="1151" y="861"/>
            <a:chExt cx="1747" cy="2890"/>
          </a:xfrm>
        </p:grpSpPr>
        <p:sp>
          <p:nvSpPr>
            <p:cNvPr id="1934564" name="Text Box 228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Verdana" charset="0"/>
                </a:rPr>
                <a:t>p</a:t>
              </a:r>
            </a:p>
          </p:txBody>
        </p:sp>
        <p:sp>
          <p:nvSpPr>
            <p:cNvPr id="1934565" name="Text Box 229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Verdana" charset="0"/>
                </a:rPr>
                <a:t>p</a:t>
              </a:r>
            </a:p>
          </p:txBody>
        </p:sp>
        <p:sp>
          <p:nvSpPr>
            <p:cNvPr id="1934566" name="Text Box 230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latin typeface="Verdana" charset="0"/>
                </a:rPr>
                <a:t>p</a:t>
              </a:r>
            </a:p>
          </p:txBody>
        </p:sp>
        <p:sp>
          <p:nvSpPr>
            <p:cNvPr id="1934567" name="Text Box 231"/>
            <p:cNvSpPr txBox="1">
              <a:spLocks noChangeArrowheads="1"/>
            </p:cNvSpPr>
            <p:nvPr/>
          </p:nvSpPr>
          <p:spPr bwMode="auto">
            <a:xfrm>
              <a:off x="1787" y="861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latin typeface="Verdana" charset="0"/>
                </a:rPr>
                <a:t>&lt;x1</a:t>
              </a:r>
              <a:r>
                <a:rPr lang="en-US" sz="1800" dirty="0">
                  <a:latin typeface="Verdana" charset="0"/>
                </a:rPr>
                <a:t>&gt;</a:t>
              </a:r>
            </a:p>
          </p:txBody>
        </p:sp>
      </p:grpSp>
      <p:sp>
        <p:nvSpPr>
          <p:cNvPr id="1934568" name="Text Box 232"/>
          <p:cNvSpPr txBox="1">
            <a:spLocks noChangeArrowheads="1"/>
          </p:cNvSpPr>
          <p:nvPr/>
        </p:nvSpPr>
        <p:spPr bwMode="auto">
          <a:xfrm>
            <a:off x="5416550" y="25146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Verdana" charset="0"/>
              </a:rPr>
              <a:t>P8</a:t>
            </a:r>
          </a:p>
        </p:txBody>
      </p:sp>
      <p:sp>
        <p:nvSpPr>
          <p:cNvPr id="1934569" name="Text Box 233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  <a:latin typeface="Verdana" charset="0"/>
              </a:rPr>
              <a:t>x</a:t>
            </a:r>
          </a:p>
        </p:txBody>
      </p:sp>
      <p:grpSp>
        <p:nvGrpSpPr>
          <p:cNvPr id="1934570" name="Group 234"/>
          <p:cNvGrpSpPr>
            <a:grpSpLocks/>
          </p:cNvGrpSpPr>
          <p:nvPr/>
        </p:nvGrpSpPr>
        <p:grpSpPr bwMode="auto">
          <a:xfrm>
            <a:off x="2444750" y="1828800"/>
            <a:ext cx="3733800" cy="3733800"/>
            <a:chOff x="1344" y="1152"/>
            <a:chExt cx="2352" cy="2352"/>
          </a:xfrm>
        </p:grpSpPr>
        <p:sp>
          <p:nvSpPr>
            <p:cNvPr id="1934571" name="Line 235"/>
            <p:cNvSpPr>
              <a:spLocks noChangeShapeType="1"/>
            </p:cNvSpPr>
            <p:nvPr/>
          </p:nvSpPr>
          <p:spPr bwMode="auto">
            <a:xfrm flipH="1">
              <a:off x="1344" y="3216"/>
              <a:ext cx="23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72" name="Line 236"/>
            <p:cNvSpPr>
              <a:spLocks noChangeShapeType="1"/>
            </p:cNvSpPr>
            <p:nvPr/>
          </p:nvSpPr>
          <p:spPr bwMode="auto">
            <a:xfrm flipH="1" flipV="1">
              <a:off x="2784" y="1152"/>
              <a:ext cx="912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34573" name="Group 237"/>
          <p:cNvGrpSpPr>
            <a:grpSpLocks/>
          </p:cNvGrpSpPr>
          <p:nvPr/>
        </p:nvGrpSpPr>
        <p:grpSpPr bwMode="auto">
          <a:xfrm>
            <a:off x="2138363" y="1595438"/>
            <a:ext cx="2765425" cy="4130675"/>
            <a:chOff x="1151" y="1005"/>
            <a:chExt cx="1742" cy="2602"/>
          </a:xfrm>
        </p:grpSpPr>
        <p:sp>
          <p:nvSpPr>
            <p:cNvPr id="1934574" name="Text Box 238"/>
            <p:cNvSpPr txBox="1">
              <a:spLocks noChangeArrowheads="1"/>
            </p:cNvSpPr>
            <p:nvPr/>
          </p:nvSpPr>
          <p:spPr bwMode="auto">
            <a:xfrm>
              <a:off x="1151" y="3357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4575" name="Text Box 239"/>
            <p:cNvSpPr txBox="1">
              <a:spLocks noChangeArrowheads="1"/>
            </p:cNvSpPr>
            <p:nvPr/>
          </p:nvSpPr>
          <p:spPr bwMode="auto">
            <a:xfrm>
              <a:off x="2687" y="1005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934576" name="Text Box 240"/>
            <p:cNvSpPr txBox="1">
              <a:spLocks noChangeArrowheads="1"/>
            </p:cNvSpPr>
            <p:nvPr/>
          </p:nvSpPr>
          <p:spPr bwMode="auto">
            <a:xfrm>
              <a:off x="1787" y="1005"/>
              <a:ext cx="543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chemeClr val="hlink"/>
                  </a:solidFill>
                  <a:latin typeface="Verdana" charset="0"/>
                </a:rPr>
                <a:t>&lt;x3</a:t>
              </a:r>
              <a:r>
                <a:rPr lang="en-US" sz="1800" dirty="0">
                  <a:solidFill>
                    <a:schemeClr val="hlink"/>
                  </a:solidFill>
                  <a:latin typeface="Verdana" charset="0"/>
                </a:rPr>
                <a:t>&gt;</a:t>
              </a:r>
            </a:p>
          </p:txBody>
        </p:sp>
      </p:grpSp>
      <p:sp>
        <p:nvSpPr>
          <p:cNvPr id="1934577" name="Line 241"/>
          <p:cNvSpPr>
            <a:spLocks noChangeShapeType="1"/>
          </p:cNvSpPr>
          <p:nvPr/>
        </p:nvSpPr>
        <p:spPr bwMode="auto">
          <a:xfrm flipH="1" flipV="1">
            <a:off x="4730750" y="3276600"/>
            <a:ext cx="609600" cy="1752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34578" name="Group 242"/>
          <p:cNvGrpSpPr>
            <a:grpSpLocks/>
          </p:cNvGrpSpPr>
          <p:nvPr/>
        </p:nvGrpSpPr>
        <p:grpSpPr bwMode="auto">
          <a:xfrm>
            <a:off x="3206750" y="3048000"/>
            <a:ext cx="1676400" cy="228600"/>
            <a:chOff x="3168" y="912"/>
            <a:chExt cx="432" cy="144"/>
          </a:xfrm>
        </p:grpSpPr>
        <p:sp>
          <p:nvSpPr>
            <p:cNvPr id="1934579" name="Line 243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4580" name="Line 244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4581" name="Line 245"/>
          <p:cNvSpPr>
            <a:spLocks noChangeShapeType="1"/>
          </p:cNvSpPr>
          <p:nvPr/>
        </p:nvSpPr>
        <p:spPr bwMode="auto">
          <a:xfrm flipV="1">
            <a:off x="5492750" y="3048000"/>
            <a:ext cx="762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4582" name="Text Box 246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Verdana" charset="0"/>
              </a:rPr>
              <a:t>P7</a:t>
            </a:r>
          </a:p>
        </p:txBody>
      </p:sp>
    </p:spTree>
    <p:extLst>
      <p:ext uri="{BB962C8B-B14F-4D97-AF65-F5344CB8AC3E}">
        <p14:creationId xmlns:p14="http://schemas.microsoft.com/office/powerpoint/2010/main" val="107320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4423" grpId="0" autoUpdateAnimBg="0"/>
      <p:bldP spid="1934569" grpId="0" autoUpdateAnimBg="0"/>
      <p:bldP spid="1934577" grpId="0" animBg="1"/>
      <p:bldP spid="1934581" grpId="0" animBg="1"/>
      <p:bldP spid="193458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F239-65C6-0B44-B6CD-5225F134C585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76200"/>
            <a:ext cx="79375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Renaming Structures</a:t>
            </a:r>
            <a:endParaRPr lang="en-US" dirty="0"/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1583-E27B-A542-B496-0C14184F7E3B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4771" name="Rectangle 3"/>
          <p:cNvSpPr>
            <a:spLocks noChangeArrowheads="1"/>
          </p:cNvSpPr>
          <p:nvPr/>
        </p:nvSpPr>
        <p:spPr bwMode="auto">
          <a:xfrm>
            <a:off x="588963" y="866775"/>
            <a:ext cx="154622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Renaming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table &amp;</a:t>
            </a:r>
          </a:p>
          <a:p>
            <a:pPr algn="l">
              <a:spcBef>
                <a:spcPct val="0"/>
              </a:spcBef>
            </a:pPr>
            <a:r>
              <a:rPr lang="en-US" sz="2000" i="1" dirty="0" err="1" smtClean="0">
                <a:latin typeface="Verdana" charset="0"/>
              </a:rPr>
              <a:t>regfile</a:t>
            </a:r>
            <a:endParaRPr lang="en-US" sz="2000" i="1" dirty="0">
              <a:latin typeface="Verdana" charset="0"/>
            </a:endParaRPr>
          </a:p>
        </p:txBody>
      </p:sp>
      <p:sp>
        <p:nvSpPr>
          <p:cNvPr id="1824772" name="Rectangle 4"/>
          <p:cNvSpPr>
            <a:spLocks noChangeArrowheads="1"/>
          </p:cNvSpPr>
          <p:nvPr/>
        </p:nvSpPr>
        <p:spPr bwMode="auto">
          <a:xfrm>
            <a:off x="552450" y="2233613"/>
            <a:ext cx="127793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 smtClean="0">
                <a:latin typeface="Verdana" charset="0"/>
              </a:rPr>
              <a:t>Reorder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buffer</a:t>
            </a:r>
          </a:p>
        </p:txBody>
      </p:sp>
      <p:sp>
        <p:nvSpPr>
          <p:cNvPr id="1824773" name="Rectangle 5"/>
          <p:cNvSpPr>
            <a:spLocks noChangeArrowheads="1"/>
          </p:cNvSpPr>
          <p:nvPr/>
        </p:nvSpPr>
        <p:spPr bwMode="auto">
          <a:xfrm>
            <a:off x="3063875" y="825500"/>
            <a:ext cx="12065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4" name="Line 6"/>
          <p:cNvSpPr>
            <a:spLocks noChangeShapeType="1"/>
          </p:cNvSpPr>
          <p:nvPr/>
        </p:nvSpPr>
        <p:spPr bwMode="auto">
          <a:xfrm>
            <a:off x="3082925" y="1085850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5" name="Line 7"/>
          <p:cNvSpPr>
            <a:spLocks noChangeShapeType="1"/>
          </p:cNvSpPr>
          <p:nvPr/>
        </p:nvSpPr>
        <p:spPr bwMode="auto">
          <a:xfrm>
            <a:off x="3082925" y="1622425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6" name="Line 8"/>
          <p:cNvSpPr>
            <a:spLocks noChangeShapeType="1"/>
          </p:cNvSpPr>
          <p:nvPr/>
        </p:nvSpPr>
        <p:spPr bwMode="auto">
          <a:xfrm>
            <a:off x="3302000" y="8350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7" name="Rectangle 9"/>
          <p:cNvSpPr>
            <a:spLocks noChangeArrowheads="1"/>
          </p:cNvSpPr>
          <p:nvPr/>
        </p:nvSpPr>
        <p:spPr bwMode="auto">
          <a:xfrm>
            <a:off x="43592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8" name="Rectangle 10"/>
          <p:cNvSpPr>
            <a:spLocks noChangeArrowheads="1"/>
          </p:cNvSpPr>
          <p:nvPr/>
        </p:nvSpPr>
        <p:spPr bwMode="auto">
          <a:xfrm>
            <a:off x="55149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9" name="Rectangle 11"/>
          <p:cNvSpPr>
            <a:spLocks noChangeArrowheads="1"/>
          </p:cNvSpPr>
          <p:nvPr/>
        </p:nvSpPr>
        <p:spPr bwMode="auto">
          <a:xfrm>
            <a:off x="66706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0" name="Rectangle 12"/>
          <p:cNvSpPr>
            <a:spLocks noChangeArrowheads="1"/>
          </p:cNvSpPr>
          <p:nvPr/>
        </p:nvSpPr>
        <p:spPr bwMode="auto">
          <a:xfrm>
            <a:off x="3213100" y="3984625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1" name="Freeform 13"/>
          <p:cNvSpPr>
            <a:spLocks/>
          </p:cNvSpPr>
          <p:nvPr/>
        </p:nvSpPr>
        <p:spPr bwMode="auto">
          <a:xfrm>
            <a:off x="2136775" y="1211263"/>
            <a:ext cx="6642100" cy="3848100"/>
          </a:xfrm>
          <a:custGeom>
            <a:avLst/>
            <a:gdLst/>
            <a:ahLst/>
            <a:cxnLst>
              <a:cxn ang="0">
                <a:pos x="0" y="2424"/>
              </a:cxn>
              <a:cxn ang="0">
                <a:pos x="4184" y="2424"/>
              </a:cxn>
              <a:cxn ang="0">
                <a:pos x="4184" y="0"/>
              </a:cxn>
              <a:cxn ang="0">
                <a:pos x="1750" y="4"/>
              </a:cxn>
              <a:cxn ang="0">
                <a:pos x="1334" y="4"/>
              </a:cxn>
            </a:cxnLst>
            <a:rect l="0" t="0" r="r" b="b"/>
            <a:pathLst>
              <a:path w="4184" h="2424">
                <a:moveTo>
                  <a:pt x="0" y="2424"/>
                </a:moveTo>
                <a:lnTo>
                  <a:pt x="4184" y="2424"/>
                </a:lnTo>
                <a:lnTo>
                  <a:pt x="4184" y="0"/>
                </a:lnTo>
                <a:lnTo>
                  <a:pt x="1750" y="4"/>
                </a:lnTo>
                <a:lnTo>
                  <a:pt x="1334" y="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2" name="Line 14"/>
          <p:cNvSpPr>
            <a:spLocks noChangeShapeType="1"/>
          </p:cNvSpPr>
          <p:nvPr/>
        </p:nvSpPr>
        <p:spPr bwMode="auto">
          <a:xfrm>
            <a:off x="3406775" y="3708400"/>
            <a:ext cx="344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3" name="Freeform 15"/>
          <p:cNvSpPr>
            <a:spLocks/>
          </p:cNvSpPr>
          <p:nvPr/>
        </p:nvSpPr>
        <p:spPr bwMode="auto">
          <a:xfrm>
            <a:off x="3609975" y="4721225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4" name="Freeform 16"/>
          <p:cNvSpPr>
            <a:spLocks/>
          </p:cNvSpPr>
          <p:nvPr/>
        </p:nvSpPr>
        <p:spPr bwMode="auto">
          <a:xfrm>
            <a:off x="47656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5" name="Freeform 17"/>
          <p:cNvSpPr>
            <a:spLocks/>
          </p:cNvSpPr>
          <p:nvPr/>
        </p:nvSpPr>
        <p:spPr bwMode="auto">
          <a:xfrm>
            <a:off x="59340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6" name="Line 18"/>
          <p:cNvSpPr>
            <a:spLocks noChangeShapeType="1"/>
          </p:cNvSpPr>
          <p:nvPr/>
        </p:nvSpPr>
        <p:spPr bwMode="auto">
          <a:xfrm>
            <a:off x="3762375" y="3556000"/>
            <a:ext cx="3416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7" name="Line 19"/>
          <p:cNvSpPr>
            <a:spLocks noChangeShapeType="1"/>
          </p:cNvSpPr>
          <p:nvPr/>
        </p:nvSpPr>
        <p:spPr bwMode="auto">
          <a:xfrm>
            <a:off x="5856288" y="3363913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8" name="Line 20"/>
          <p:cNvSpPr>
            <a:spLocks noChangeShapeType="1"/>
          </p:cNvSpPr>
          <p:nvPr/>
        </p:nvSpPr>
        <p:spPr bwMode="auto">
          <a:xfrm>
            <a:off x="7202488" y="335597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9" name="Line 21"/>
          <p:cNvSpPr>
            <a:spLocks noChangeShapeType="1"/>
          </p:cNvSpPr>
          <p:nvPr/>
        </p:nvSpPr>
        <p:spPr bwMode="auto">
          <a:xfrm>
            <a:off x="34067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0" name="Line 22"/>
          <p:cNvSpPr>
            <a:spLocks noChangeShapeType="1"/>
          </p:cNvSpPr>
          <p:nvPr/>
        </p:nvSpPr>
        <p:spPr bwMode="auto">
          <a:xfrm>
            <a:off x="37496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1" name="Line 23"/>
          <p:cNvSpPr>
            <a:spLocks noChangeShapeType="1"/>
          </p:cNvSpPr>
          <p:nvPr/>
        </p:nvSpPr>
        <p:spPr bwMode="auto">
          <a:xfrm>
            <a:off x="45878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2" name="Line 24"/>
          <p:cNvSpPr>
            <a:spLocks noChangeShapeType="1"/>
          </p:cNvSpPr>
          <p:nvPr/>
        </p:nvSpPr>
        <p:spPr bwMode="auto">
          <a:xfrm>
            <a:off x="49307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3" name="Line 25"/>
          <p:cNvSpPr>
            <a:spLocks noChangeShapeType="1"/>
          </p:cNvSpPr>
          <p:nvPr/>
        </p:nvSpPr>
        <p:spPr bwMode="auto">
          <a:xfrm>
            <a:off x="57435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4" name="Line 26"/>
          <p:cNvSpPr>
            <a:spLocks noChangeShapeType="1"/>
          </p:cNvSpPr>
          <p:nvPr/>
        </p:nvSpPr>
        <p:spPr bwMode="auto">
          <a:xfrm>
            <a:off x="60864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5" name="Line 27"/>
          <p:cNvSpPr>
            <a:spLocks noChangeShapeType="1"/>
          </p:cNvSpPr>
          <p:nvPr/>
        </p:nvSpPr>
        <p:spPr bwMode="auto">
          <a:xfrm>
            <a:off x="68611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6" name="Line 28"/>
          <p:cNvSpPr>
            <a:spLocks noChangeShapeType="1"/>
          </p:cNvSpPr>
          <p:nvPr/>
        </p:nvSpPr>
        <p:spPr bwMode="auto">
          <a:xfrm>
            <a:off x="72040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899150" y="1223963"/>
            <a:ext cx="1303338" cy="760412"/>
            <a:chOff x="3482" y="656"/>
            <a:chExt cx="821" cy="887"/>
          </a:xfrm>
        </p:grpSpPr>
        <p:sp>
          <p:nvSpPr>
            <p:cNvPr id="1824798" name="Line 30"/>
            <p:cNvSpPr>
              <a:spLocks noChangeShapeType="1"/>
            </p:cNvSpPr>
            <p:nvPr/>
          </p:nvSpPr>
          <p:spPr bwMode="auto">
            <a:xfrm>
              <a:off x="3482" y="656"/>
              <a:ext cx="0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4799" name="Line 31"/>
            <p:cNvSpPr>
              <a:spLocks noChangeShapeType="1"/>
            </p:cNvSpPr>
            <p:nvPr/>
          </p:nvSpPr>
          <p:spPr bwMode="auto">
            <a:xfrm>
              <a:off x="4303" y="657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4800" name="Rectangle 32"/>
          <p:cNvSpPr>
            <a:spLocks noChangeArrowheads="1"/>
          </p:cNvSpPr>
          <p:nvPr/>
        </p:nvSpPr>
        <p:spPr bwMode="auto">
          <a:xfrm>
            <a:off x="3249613" y="4025900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1" name="Rectangle 33"/>
          <p:cNvSpPr>
            <a:spLocks noChangeArrowheads="1"/>
          </p:cNvSpPr>
          <p:nvPr/>
        </p:nvSpPr>
        <p:spPr bwMode="auto">
          <a:xfrm>
            <a:off x="4510088" y="41433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2" name="Rectangle 34"/>
          <p:cNvSpPr>
            <a:spLocks noChangeArrowheads="1"/>
          </p:cNvSpPr>
          <p:nvPr/>
        </p:nvSpPr>
        <p:spPr bwMode="auto">
          <a:xfrm>
            <a:off x="5653088" y="41560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3" name="Rectangle 35"/>
          <p:cNvSpPr>
            <a:spLocks noChangeArrowheads="1"/>
          </p:cNvSpPr>
          <p:nvPr/>
        </p:nvSpPr>
        <p:spPr bwMode="auto">
          <a:xfrm>
            <a:off x="6681788" y="4029075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4" name="Rectangle 36"/>
          <p:cNvSpPr>
            <a:spLocks noChangeArrowheads="1"/>
          </p:cNvSpPr>
          <p:nvPr/>
        </p:nvSpPr>
        <p:spPr bwMode="auto">
          <a:xfrm>
            <a:off x="6859588" y="4722813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824805" name="Rectangle 37"/>
          <p:cNvSpPr>
            <a:spLocks noChangeArrowheads="1"/>
          </p:cNvSpPr>
          <p:nvPr/>
        </p:nvSpPr>
        <p:spPr bwMode="auto">
          <a:xfrm>
            <a:off x="3008313" y="1946275"/>
            <a:ext cx="4608512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 p1    src1   p2   src2</a:t>
            </a:r>
          </a:p>
        </p:txBody>
      </p:sp>
      <p:sp>
        <p:nvSpPr>
          <p:cNvPr id="1824806" name="Rectangle 38"/>
          <p:cNvSpPr>
            <a:spLocks noChangeArrowheads="1"/>
          </p:cNvSpPr>
          <p:nvPr/>
        </p:nvSpPr>
        <p:spPr bwMode="auto">
          <a:xfrm>
            <a:off x="7874000" y="1928813"/>
            <a:ext cx="368300" cy="1462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sp>
        <p:nvSpPr>
          <p:cNvPr id="1824807" name="Rectangle 39"/>
          <p:cNvSpPr>
            <a:spLocks noChangeArrowheads="1"/>
          </p:cNvSpPr>
          <p:nvPr/>
        </p:nvSpPr>
        <p:spPr bwMode="auto">
          <a:xfrm>
            <a:off x="3065463" y="2019300"/>
            <a:ext cx="4743450" cy="131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8" name="Line 40"/>
          <p:cNvSpPr>
            <a:spLocks noChangeShapeType="1"/>
          </p:cNvSpPr>
          <p:nvPr/>
        </p:nvSpPr>
        <p:spPr bwMode="auto">
          <a:xfrm>
            <a:off x="3074988" y="22606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9" name="Line 41"/>
          <p:cNvSpPr>
            <a:spLocks noChangeShapeType="1"/>
          </p:cNvSpPr>
          <p:nvPr/>
        </p:nvSpPr>
        <p:spPr bwMode="auto">
          <a:xfrm>
            <a:off x="3074988" y="2540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0" name="Line 42"/>
          <p:cNvSpPr>
            <a:spLocks noChangeShapeType="1"/>
          </p:cNvSpPr>
          <p:nvPr/>
        </p:nvSpPr>
        <p:spPr bwMode="auto">
          <a:xfrm>
            <a:off x="3063875" y="2806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1" name="Line 43"/>
          <p:cNvSpPr>
            <a:spLocks noChangeShapeType="1"/>
          </p:cNvSpPr>
          <p:nvPr/>
        </p:nvSpPr>
        <p:spPr bwMode="auto">
          <a:xfrm>
            <a:off x="3074988" y="3060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2" name="Line 44"/>
          <p:cNvSpPr>
            <a:spLocks noChangeShapeType="1"/>
          </p:cNvSpPr>
          <p:nvPr/>
        </p:nvSpPr>
        <p:spPr bwMode="auto">
          <a:xfrm>
            <a:off x="3713163" y="20320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3" name="Line 45"/>
          <p:cNvSpPr>
            <a:spLocks noChangeShapeType="1"/>
          </p:cNvSpPr>
          <p:nvPr/>
        </p:nvSpPr>
        <p:spPr bwMode="auto">
          <a:xfrm>
            <a:off x="4170363" y="202723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4" name="Line 46"/>
          <p:cNvSpPr>
            <a:spLocks noChangeShapeType="1"/>
          </p:cNvSpPr>
          <p:nvPr/>
        </p:nvSpPr>
        <p:spPr bwMode="auto">
          <a:xfrm>
            <a:off x="6594475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5" name="Line 47"/>
          <p:cNvSpPr>
            <a:spLocks noChangeShapeType="1"/>
          </p:cNvSpPr>
          <p:nvPr/>
        </p:nvSpPr>
        <p:spPr bwMode="auto">
          <a:xfrm>
            <a:off x="5695950" y="20256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6" name="Line 48"/>
          <p:cNvSpPr>
            <a:spLocks noChangeShapeType="1"/>
          </p:cNvSpPr>
          <p:nvPr/>
        </p:nvSpPr>
        <p:spPr bwMode="auto">
          <a:xfrm>
            <a:off x="6881813" y="2016125"/>
            <a:ext cx="0" cy="128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7" name="Line 49"/>
          <p:cNvSpPr>
            <a:spLocks noChangeShapeType="1"/>
          </p:cNvSpPr>
          <p:nvPr/>
        </p:nvSpPr>
        <p:spPr bwMode="auto">
          <a:xfrm>
            <a:off x="4729163" y="203358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8" name="Line 50"/>
          <p:cNvSpPr>
            <a:spLocks noChangeShapeType="1"/>
          </p:cNvSpPr>
          <p:nvPr/>
        </p:nvSpPr>
        <p:spPr bwMode="auto">
          <a:xfrm>
            <a:off x="5380038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9" name="Rectangle 51"/>
          <p:cNvSpPr>
            <a:spLocks noChangeArrowheads="1"/>
          </p:cNvSpPr>
          <p:nvPr/>
        </p:nvSpPr>
        <p:spPr bwMode="auto">
          <a:xfrm>
            <a:off x="457200" y="5168900"/>
            <a:ext cx="840105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Instruction template (i.e., tag t) is allocated by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Decode stage, which also associates tag with register in regfile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When an instruction completes, its tag is deallocated</a:t>
            </a:r>
          </a:p>
        </p:txBody>
      </p:sp>
      <p:sp>
        <p:nvSpPr>
          <p:cNvPr id="1824820" name="Text Box 52"/>
          <p:cNvSpPr txBox="1">
            <a:spLocks noChangeArrowheads="1"/>
          </p:cNvSpPr>
          <p:nvPr/>
        </p:nvSpPr>
        <p:spPr bwMode="auto">
          <a:xfrm>
            <a:off x="539750" y="3546475"/>
            <a:ext cx="2252663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Replacing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tag by its value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 an expensive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operation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8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Reorder Buffer Management</a:t>
            </a:r>
            <a:endParaRPr lang="en-US" dirty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5D73-0850-BF4C-AA14-75C1B79C8922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296862" y="5181600"/>
            <a:ext cx="8008938" cy="1368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Instruction slot is candidate for execution when: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holds a valid instruction (“use” bit is set)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has not already started execution (“exec” bit is clear)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Both operands are available (p1 and p2 are set)</a:t>
            </a:r>
          </a:p>
        </p:txBody>
      </p:sp>
      <p:grpSp>
        <p:nvGrpSpPr>
          <p:cNvPr id="2" name="Group 37"/>
          <p:cNvGrpSpPr/>
          <p:nvPr/>
        </p:nvGrpSpPr>
        <p:grpSpPr>
          <a:xfrm>
            <a:off x="0" y="685800"/>
            <a:ext cx="7148512" cy="3414712"/>
            <a:chOff x="849313" y="838200"/>
            <a:chExt cx="7148512" cy="3414712"/>
          </a:xfrm>
        </p:grpSpPr>
        <p:sp>
          <p:nvSpPr>
            <p:cNvPr id="1915909" name="Rectangle 5"/>
            <p:cNvSpPr>
              <a:spLocks noChangeArrowheads="1"/>
            </p:cNvSpPr>
            <p:nvPr/>
          </p:nvSpPr>
          <p:spPr bwMode="auto">
            <a:xfrm>
              <a:off x="7629525" y="1143000"/>
              <a:ext cx="368300" cy="31099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1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2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 err="1">
                  <a:latin typeface="Verdana" charset="0"/>
                </a:rPr>
                <a:t>t</a:t>
              </a:r>
              <a:r>
                <a:rPr lang="en-US" sz="1800" i="1" baseline="-25000" dirty="0" err="1">
                  <a:latin typeface="Verdana" charset="0"/>
                </a:rPr>
                <a:t>n</a:t>
              </a:r>
              <a:endParaRPr lang="en-US" sz="1800" i="1" dirty="0">
                <a:latin typeface="Verdana" charset="0"/>
              </a:endParaRPr>
            </a:p>
            <a:p>
              <a:pPr algn="l" latinLnBrk="1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49313" y="838200"/>
              <a:ext cx="6743700" cy="3106738"/>
              <a:chOff x="511" y="992"/>
              <a:chExt cx="4248" cy="1957"/>
            </a:xfrm>
          </p:grpSpPr>
          <p:sp>
            <p:nvSpPr>
              <p:cNvPr id="1915911" name="Rectangle 7"/>
              <p:cNvSpPr>
                <a:spLocks noChangeArrowheads="1"/>
              </p:cNvSpPr>
              <p:nvPr/>
            </p:nvSpPr>
            <p:spPr bwMode="auto">
              <a:xfrm>
                <a:off x="1736" y="1568"/>
                <a:ext cx="3016" cy="1032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2" name="Line 8"/>
              <p:cNvSpPr>
                <a:spLocks noChangeShapeType="1"/>
              </p:cNvSpPr>
              <p:nvPr/>
            </p:nvSpPr>
            <p:spPr bwMode="auto">
              <a:xfrm>
                <a:off x="1425" y="1644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3" name="Line 9"/>
              <p:cNvSpPr>
                <a:spLocks noChangeShapeType="1"/>
              </p:cNvSpPr>
              <p:nvPr/>
            </p:nvSpPr>
            <p:spPr bwMode="auto">
              <a:xfrm>
                <a:off x="1444" y="2669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4" name="Rectangle 10"/>
              <p:cNvSpPr>
                <a:spLocks noChangeArrowheads="1"/>
              </p:cNvSpPr>
              <p:nvPr/>
            </p:nvSpPr>
            <p:spPr bwMode="auto">
              <a:xfrm>
                <a:off x="605" y="1224"/>
                <a:ext cx="92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ptr</a:t>
                </a:r>
                <a:r>
                  <a:rPr lang="en-US" sz="2000" baseline="-25000" dirty="0">
                    <a:latin typeface="Verdana" charset="0"/>
                  </a:rPr>
                  <a:t>2</a:t>
                </a:r>
                <a:r>
                  <a:rPr lang="en-US" sz="2000" dirty="0">
                    <a:latin typeface="Verdana" charset="0"/>
                  </a:rPr>
                  <a:t>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 to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 err="1">
                    <a:latin typeface="Verdana" charset="0"/>
                  </a:rPr>
                  <a:t>deallocate</a:t>
                </a:r>
                <a:endParaRPr lang="en-US" sz="2000" dirty="0">
                  <a:latin typeface="Verdana" charset="0"/>
                </a:endParaRPr>
              </a:p>
            </p:txBody>
          </p:sp>
          <p:sp>
            <p:nvSpPr>
              <p:cNvPr id="1915915" name="Rectangle 11"/>
              <p:cNvSpPr>
                <a:spLocks noChangeArrowheads="1"/>
              </p:cNvSpPr>
              <p:nvPr/>
            </p:nvSpPr>
            <p:spPr bwMode="auto">
              <a:xfrm>
                <a:off x="511" y="2240"/>
                <a:ext cx="98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	ptr</a:t>
                </a:r>
                <a:r>
                  <a:rPr lang="en-US" sz="2000" baseline="-25000" dirty="0">
                    <a:latin typeface="Verdana" charset="0"/>
                  </a:rPr>
                  <a:t>1</a:t>
                </a:r>
                <a:endParaRPr lang="en-US" sz="2000" dirty="0">
                  <a:latin typeface="Verdana" charset="0"/>
                </a:endParaRP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available</a:t>
                </a:r>
              </a:p>
            </p:txBody>
          </p:sp>
          <p:sp>
            <p:nvSpPr>
              <p:cNvPr id="1915916" name="Rectangle 12"/>
              <p:cNvSpPr>
                <a:spLocks noChangeArrowheads="1"/>
              </p:cNvSpPr>
              <p:nvPr/>
            </p:nvSpPr>
            <p:spPr bwMode="auto">
              <a:xfrm>
                <a:off x="1699" y="992"/>
                <a:ext cx="2948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 use exec   op   p1     src1   p2    src2</a:t>
                </a:r>
              </a:p>
            </p:txBody>
          </p:sp>
          <p:sp>
            <p:nvSpPr>
              <p:cNvPr id="1915917" name="Line 13"/>
              <p:cNvSpPr>
                <a:spLocks noChangeShapeType="1"/>
              </p:cNvSpPr>
              <p:nvPr/>
            </p:nvSpPr>
            <p:spPr bwMode="auto">
              <a:xfrm>
                <a:off x="2145" y="1245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8" name="Line 14"/>
              <p:cNvSpPr>
                <a:spLocks noChangeShapeType="1"/>
              </p:cNvSpPr>
              <p:nvPr/>
            </p:nvSpPr>
            <p:spPr bwMode="auto">
              <a:xfrm>
                <a:off x="2433" y="1239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9" name="Line 15"/>
              <p:cNvSpPr>
                <a:spLocks noChangeShapeType="1"/>
              </p:cNvSpPr>
              <p:nvPr/>
            </p:nvSpPr>
            <p:spPr bwMode="auto">
              <a:xfrm>
                <a:off x="3960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0" name="Line 16"/>
              <p:cNvSpPr>
                <a:spLocks noChangeShapeType="1"/>
              </p:cNvSpPr>
              <p:nvPr/>
            </p:nvSpPr>
            <p:spPr bwMode="auto">
              <a:xfrm>
                <a:off x="3369" y="1228"/>
                <a:ext cx="0" cy="1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1" name="Line 17"/>
              <p:cNvSpPr>
                <a:spLocks noChangeShapeType="1"/>
              </p:cNvSpPr>
              <p:nvPr/>
            </p:nvSpPr>
            <p:spPr bwMode="auto">
              <a:xfrm>
                <a:off x="4141" y="1229"/>
                <a:ext cx="0" cy="17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2" name="Line 18"/>
              <p:cNvSpPr>
                <a:spLocks noChangeShapeType="1"/>
              </p:cNvSpPr>
              <p:nvPr/>
            </p:nvSpPr>
            <p:spPr bwMode="auto">
              <a:xfrm>
                <a:off x="2772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3" name="Line 19"/>
              <p:cNvSpPr>
                <a:spLocks noChangeShapeType="1"/>
              </p:cNvSpPr>
              <p:nvPr/>
            </p:nvSpPr>
            <p:spPr bwMode="auto">
              <a:xfrm>
                <a:off x="3195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1736" y="1382"/>
                <a:ext cx="3010" cy="1392"/>
                <a:chOff x="1736" y="1382"/>
                <a:chExt cx="3010" cy="1392"/>
              </a:xfrm>
            </p:grpSpPr>
            <p:sp>
              <p:nvSpPr>
                <p:cNvPr id="1915925" name="Line 21"/>
                <p:cNvSpPr>
                  <a:spLocks noChangeShapeType="1"/>
                </p:cNvSpPr>
                <p:nvPr/>
              </p:nvSpPr>
              <p:spPr bwMode="auto">
                <a:xfrm>
                  <a:off x="1743" y="1382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6" name="Line 22"/>
                <p:cNvSpPr>
                  <a:spLocks noChangeShapeType="1"/>
                </p:cNvSpPr>
                <p:nvPr/>
              </p:nvSpPr>
              <p:spPr bwMode="auto">
                <a:xfrm>
                  <a:off x="1743" y="1558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7" name="Line 23"/>
                <p:cNvSpPr>
                  <a:spLocks noChangeShapeType="1"/>
                </p:cNvSpPr>
                <p:nvPr/>
              </p:nvSpPr>
              <p:spPr bwMode="auto">
                <a:xfrm>
                  <a:off x="1736" y="172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8" name="Line 24"/>
                <p:cNvSpPr>
                  <a:spLocks noChangeShapeType="1"/>
                </p:cNvSpPr>
                <p:nvPr/>
              </p:nvSpPr>
              <p:spPr bwMode="auto">
                <a:xfrm>
                  <a:off x="1743" y="188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9" name="Line 25"/>
                <p:cNvSpPr>
                  <a:spLocks noChangeShapeType="1"/>
                </p:cNvSpPr>
                <p:nvPr/>
              </p:nvSpPr>
              <p:spPr bwMode="auto">
                <a:xfrm>
                  <a:off x="1743" y="207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0" name="Line 26"/>
                <p:cNvSpPr>
                  <a:spLocks noChangeShapeType="1"/>
                </p:cNvSpPr>
                <p:nvPr/>
              </p:nvSpPr>
              <p:spPr bwMode="auto">
                <a:xfrm>
                  <a:off x="1743" y="223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1" name="Line 27"/>
                <p:cNvSpPr>
                  <a:spLocks noChangeShapeType="1"/>
                </p:cNvSpPr>
                <p:nvPr/>
              </p:nvSpPr>
              <p:spPr bwMode="auto">
                <a:xfrm>
                  <a:off x="1736" y="260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2" name="Line 28"/>
                <p:cNvSpPr>
                  <a:spLocks noChangeShapeType="1"/>
                </p:cNvSpPr>
                <p:nvPr/>
              </p:nvSpPr>
              <p:spPr bwMode="auto">
                <a:xfrm>
                  <a:off x="1736" y="277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3" name="Line 29"/>
                <p:cNvSpPr>
                  <a:spLocks noChangeShapeType="1"/>
                </p:cNvSpPr>
                <p:nvPr/>
              </p:nvSpPr>
              <p:spPr bwMode="auto">
                <a:xfrm>
                  <a:off x="1750" y="241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5934" name="Rectangle 30"/>
              <p:cNvSpPr>
                <a:spLocks noChangeArrowheads="1"/>
              </p:cNvSpPr>
              <p:nvPr/>
            </p:nvSpPr>
            <p:spPr bwMode="auto">
              <a:xfrm>
                <a:off x="1737" y="1230"/>
                <a:ext cx="3022" cy="17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010400" y="1905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Destination registers are renamed to the instruction’s slot tag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00000" flipV="1">
            <a:off x="7162800" y="15240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04800" y="3886200"/>
            <a:ext cx="8313174" cy="13824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 smtClean="0">
                <a:latin typeface="Verdana" charset="0"/>
              </a:rPr>
              <a:t>ROB managed </a:t>
            </a:r>
            <a:r>
              <a:rPr lang="en-US" sz="2400" dirty="0">
                <a:latin typeface="Verdana" charset="0"/>
              </a:rPr>
              <a:t>circularly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“exec” bit is set when instruction begins execution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When an instruction completes its “use” bit is marked free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ptr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is incremented only if the “use” bit is marked free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8885" name="Rectangle 2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IBM 360/91 Floating-Point Unit</a:t>
            </a:r>
            <a:br>
              <a:rPr lang="en-US"/>
            </a:br>
            <a:r>
              <a:rPr lang="en-US" sz="2000" i="1"/>
              <a:t>R. M. Tomasulo, 1967</a:t>
            </a:r>
          </a:p>
        </p:txBody>
      </p:sp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637-7676-2F43-B7D9-1FC3A6BF24AF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8887" name="Freeform 23"/>
          <p:cNvSpPr>
            <a:spLocks/>
          </p:cNvSpPr>
          <p:nvPr/>
        </p:nvSpPr>
        <p:spPr bwMode="auto">
          <a:xfrm>
            <a:off x="5103813" y="39925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888" name="Rectangle 24"/>
          <p:cNvSpPr>
            <a:spLocks noChangeArrowheads="1"/>
          </p:cNvSpPr>
          <p:nvPr/>
        </p:nvSpPr>
        <p:spPr bwMode="auto">
          <a:xfrm>
            <a:off x="5729288" y="4205288"/>
            <a:ext cx="581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Mult</a:t>
            </a:r>
          </a:p>
        </p:txBody>
      </p:sp>
      <p:sp>
        <p:nvSpPr>
          <p:cNvPr id="1828889" name="Rectangle 25"/>
          <p:cNvSpPr>
            <a:spLocks noChangeArrowheads="1"/>
          </p:cNvSpPr>
          <p:nvPr/>
        </p:nvSpPr>
        <p:spPr bwMode="auto">
          <a:xfrm>
            <a:off x="5607050" y="47180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895" name="Rectangle 31"/>
          <p:cNvSpPr>
            <a:spLocks noChangeArrowheads="1"/>
          </p:cNvSpPr>
          <p:nvPr/>
        </p:nvSpPr>
        <p:spPr bwMode="auto">
          <a:xfrm>
            <a:off x="4800600" y="32766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Calibri"/>
                <a:cs typeface="Calibri"/>
              </a:rPr>
              <a:t>1</a:t>
            </a:r>
          </a:p>
        </p:txBody>
      </p:sp>
      <p:sp>
        <p:nvSpPr>
          <p:cNvPr id="1828900" name="Rectangle 36"/>
          <p:cNvSpPr>
            <a:spLocks noChangeArrowheads="1"/>
          </p:cNvSpPr>
          <p:nvPr/>
        </p:nvSpPr>
        <p:spPr bwMode="auto">
          <a:xfrm>
            <a:off x="1439863" y="914400"/>
            <a:ext cx="286738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4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5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6</a:t>
            </a:r>
          </a:p>
        </p:txBody>
      </p:sp>
      <p:sp>
        <p:nvSpPr>
          <p:cNvPr id="1828909" name="Rectangle 45"/>
          <p:cNvSpPr>
            <a:spLocks noChangeArrowheads="1"/>
          </p:cNvSpPr>
          <p:nvPr/>
        </p:nvSpPr>
        <p:spPr bwMode="auto">
          <a:xfrm>
            <a:off x="2819400" y="990600"/>
            <a:ext cx="1138659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buffers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(from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memory)</a:t>
            </a:r>
          </a:p>
        </p:txBody>
      </p:sp>
      <p:sp>
        <p:nvSpPr>
          <p:cNvPr id="1828910" name="Rectangle 46"/>
          <p:cNvSpPr>
            <a:spLocks noChangeArrowheads="1"/>
          </p:cNvSpPr>
          <p:nvPr/>
        </p:nvSpPr>
        <p:spPr bwMode="auto">
          <a:xfrm>
            <a:off x="5791200" y="1012036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4</a:t>
            </a:r>
          </a:p>
        </p:txBody>
      </p:sp>
      <p:sp>
        <p:nvSpPr>
          <p:cNvPr id="1828911" name="Line 47"/>
          <p:cNvSpPr>
            <a:spLocks noChangeShapeType="1"/>
          </p:cNvSpPr>
          <p:nvPr/>
        </p:nvSpPr>
        <p:spPr bwMode="auto">
          <a:xfrm>
            <a:off x="6089650" y="4951413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2" name="Line 48"/>
          <p:cNvSpPr>
            <a:spLocks noChangeShapeType="1"/>
          </p:cNvSpPr>
          <p:nvPr/>
        </p:nvSpPr>
        <p:spPr bwMode="auto">
          <a:xfrm>
            <a:off x="2114550" y="2343150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3" name="Line 49"/>
          <p:cNvSpPr>
            <a:spLocks noChangeShapeType="1"/>
          </p:cNvSpPr>
          <p:nvPr/>
        </p:nvSpPr>
        <p:spPr bwMode="auto">
          <a:xfrm>
            <a:off x="3511550" y="492601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5" name="Freeform 51"/>
          <p:cNvSpPr>
            <a:spLocks/>
          </p:cNvSpPr>
          <p:nvPr/>
        </p:nvSpPr>
        <p:spPr bwMode="auto">
          <a:xfrm>
            <a:off x="2525713" y="39798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16" name="Rectangle 52"/>
          <p:cNvSpPr>
            <a:spLocks noChangeArrowheads="1"/>
          </p:cNvSpPr>
          <p:nvPr/>
        </p:nvSpPr>
        <p:spPr bwMode="auto">
          <a:xfrm>
            <a:off x="3151188" y="4192588"/>
            <a:ext cx="69069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Adder</a:t>
            </a:r>
          </a:p>
        </p:txBody>
      </p:sp>
      <p:sp>
        <p:nvSpPr>
          <p:cNvPr id="1828917" name="Rectangle 53"/>
          <p:cNvSpPr>
            <a:spLocks noChangeArrowheads="1"/>
          </p:cNvSpPr>
          <p:nvPr/>
        </p:nvSpPr>
        <p:spPr bwMode="auto">
          <a:xfrm>
            <a:off x="3028950" y="47053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2" name="Rectangle 58"/>
          <p:cNvSpPr>
            <a:spLocks noChangeArrowheads="1"/>
          </p:cNvSpPr>
          <p:nvPr/>
        </p:nvSpPr>
        <p:spPr bwMode="auto">
          <a:xfrm>
            <a:off x="2239963" y="2971800"/>
            <a:ext cx="299738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Calibri"/>
                <a:cs typeface="Calibri"/>
              </a:rPr>
              <a:t>3</a:t>
            </a:r>
          </a:p>
          <a:p>
            <a:pPr algn="l" eaLnBrk="1" hangingPunct="1">
              <a:spcBef>
                <a:spcPct val="0"/>
              </a:spcBef>
            </a:pP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828923" name="Line 59"/>
          <p:cNvSpPr>
            <a:spLocks noChangeShapeType="1"/>
          </p:cNvSpPr>
          <p:nvPr/>
        </p:nvSpPr>
        <p:spPr bwMode="auto">
          <a:xfrm>
            <a:off x="4083050" y="2578100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4" name="Line 60"/>
          <p:cNvSpPr>
            <a:spLocks noChangeShapeType="1"/>
          </p:cNvSpPr>
          <p:nvPr/>
        </p:nvSpPr>
        <p:spPr bwMode="auto">
          <a:xfrm>
            <a:off x="5873750" y="25654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5" name="Line 61"/>
          <p:cNvSpPr>
            <a:spLocks noChangeShapeType="1"/>
          </p:cNvSpPr>
          <p:nvPr/>
        </p:nvSpPr>
        <p:spPr bwMode="auto">
          <a:xfrm>
            <a:off x="6838950" y="2032000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6" name="Line 62"/>
          <p:cNvSpPr>
            <a:spLocks noChangeShapeType="1"/>
          </p:cNvSpPr>
          <p:nvPr/>
        </p:nvSpPr>
        <p:spPr bwMode="auto">
          <a:xfrm>
            <a:off x="3930650" y="2373313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7" name="Line 63"/>
          <p:cNvSpPr>
            <a:spLocks noChangeShapeType="1"/>
          </p:cNvSpPr>
          <p:nvPr/>
        </p:nvSpPr>
        <p:spPr bwMode="auto">
          <a:xfrm>
            <a:off x="56578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8" name="Line 64"/>
          <p:cNvSpPr>
            <a:spLocks noChangeShapeType="1"/>
          </p:cNvSpPr>
          <p:nvPr/>
        </p:nvSpPr>
        <p:spPr bwMode="auto">
          <a:xfrm>
            <a:off x="65214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29" name="Rectangle 65"/>
          <p:cNvSpPr>
            <a:spLocks noChangeArrowheads="1"/>
          </p:cNvSpPr>
          <p:nvPr/>
        </p:nvSpPr>
        <p:spPr bwMode="auto">
          <a:xfrm>
            <a:off x="7239000" y="685800"/>
            <a:ext cx="1676400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 smtClean="0">
                <a:latin typeface="Calibri"/>
                <a:cs typeface="Calibri"/>
              </a:rPr>
              <a:t>Floating-Point</a:t>
            </a:r>
            <a:endParaRPr lang="en-US" sz="20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000" dirty="0" err="1" smtClean="0">
                <a:latin typeface="Calibri"/>
                <a:cs typeface="Calibri"/>
              </a:rPr>
              <a:t>Regfile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828930" name="Rectangle 66"/>
          <p:cNvSpPr>
            <a:spLocks noChangeArrowheads="1"/>
          </p:cNvSpPr>
          <p:nvPr/>
        </p:nvSpPr>
        <p:spPr bwMode="auto">
          <a:xfrm>
            <a:off x="167874" y="5621338"/>
            <a:ext cx="1521226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(to memory)</a:t>
            </a:r>
          </a:p>
        </p:txBody>
      </p:sp>
      <p:sp>
        <p:nvSpPr>
          <p:cNvPr id="1828931" name="Oval 67"/>
          <p:cNvSpPr>
            <a:spLocks noChangeArrowheads="1"/>
          </p:cNvSpPr>
          <p:nvPr/>
        </p:nvSpPr>
        <p:spPr bwMode="auto">
          <a:xfrm>
            <a:off x="5873750" y="25336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132265" y="1039813"/>
            <a:ext cx="1052513" cy="1230311"/>
            <a:chOff x="2531" y="719"/>
            <a:chExt cx="663" cy="775"/>
          </a:xfrm>
        </p:grpSpPr>
        <p:sp>
          <p:nvSpPr>
            <p:cNvPr id="1828933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4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5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6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7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8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828939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286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>
                  <a:latin typeface="Calibri"/>
                  <a:cs typeface="Calibri"/>
                </a:rPr>
                <a:t>...</a:t>
              </a:r>
            </a:p>
          </p:txBody>
        </p:sp>
        <p:sp>
          <p:nvSpPr>
            <p:cNvPr id="1828940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5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400">
                  <a:latin typeface="Calibri"/>
                  <a:cs typeface="Calibri"/>
                </a:rPr>
                <a:t>instructions</a:t>
              </a:r>
            </a:p>
          </p:txBody>
        </p:sp>
      </p:grpSp>
      <p:sp>
        <p:nvSpPr>
          <p:cNvPr id="1828941" name="Freeform 77"/>
          <p:cNvSpPr>
            <a:spLocks/>
          </p:cNvSpPr>
          <p:nvPr/>
        </p:nvSpPr>
        <p:spPr bwMode="auto">
          <a:xfrm>
            <a:off x="2108200" y="2349500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2" name="Line 78"/>
          <p:cNvSpPr>
            <a:spLocks noChangeShapeType="1"/>
          </p:cNvSpPr>
          <p:nvPr/>
        </p:nvSpPr>
        <p:spPr bwMode="auto">
          <a:xfrm>
            <a:off x="2427288" y="526256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3" name="Freeform 79"/>
          <p:cNvSpPr>
            <a:spLocks/>
          </p:cNvSpPr>
          <p:nvPr/>
        </p:nvSpPr>
        <p:spPr bwMode="auto">
          <a:xfrm>
            <a:off x="2286000" y="2552700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4" name="Oval 80"/>
          <p:cNvSpPr>
            <a:spLocks noChangeArrowheads="1"/>
          </p:cNvSpPr>
          <p:nvPr/>
        </p:nvSpPr>
        <p:spPr bwMode="auto">
          <a:xfrm>
            <a:off x="7467600" y="23114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5" name="Oval 81"/>
          <p:cNvSpPr>
            <a:spLocks noChangeArrowheads="1"/>
          </p:cNvSpPr>
          <p:nvPr/>
        </p:nvSpPr>
        <p:spPr bwMode="auto">
          <a:xfrm>
            <a:off x="65151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6" name="Oval 82"/>
          <p:cNvSpPr>
            <a:spLocks noChangeArrowheads="1"/>
          </p:cNvSpPr>
          <p:nvPr/>
        </p:nvSpPr>
        <p:spPr bwMode="auto">
          <a:xfrm>
            <a:off x="56515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7" name="Oval 83"/>
          <p:cNvSpPr>
            <a:spLocks noChangeArrowheads="1"/>
          </p:cNvSpPr>
          <p:nvPr/>
        </p:nvSpPr>
        <p:spPr bwMode="auto">
          <a:xfrm>
            <a:off x="39116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8" name="Oval 84"/>
          <p:cNvSpPr>
            <a:spLocks noChangeArrowheads="1"/>
          </p:cNvSpPr>
          <p:nvPr/>
        </p:nvSpPr>
        <p:spPr bwMode="auto">
          <a:xfrm>
            <a:off x="2420938" y="523875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49" name="Oval 85"/>
          <p:cNvSpPr>
            <a:spLocks noChangeArrowheads="1"/>
          </p:cNvSpPr>
          <p:nvPr/>
        </p:nvSpPr>
        <p:spPr bwMode="auto">
          <a:xfrm>
            <a:off x="6832600" y="25273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0" name="Oval 86"/>
          <p:cNvSpPr>
            <a:spLocks noChangeArrowheads="1"/>
          </p:cNvSpPr>
          <p:nvPr/>
        </p:nvSpPr>
        <p:spPr bwMode="auto">
          <a:xfrm>
            <a:off x="3232150" y="2559050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1" name="Oval 87"/>
          <p:cNvSpPr>
            <a:spLocks noChangeArrowheads="1"/>
          </p:cNvSpPr>
          <p:nvPr/>
        </p:nvSpPr>
        <p:spPr bwMode="auto">
          <a:xfrm>
            <a:off x="4083050" y="25463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2" name="Rectangle 88"/>
          <p:cNvSpPr>
            <a:spLocks noChangeArrowheads="1"/>
          </p:cNvSpPr>
          <p:nvPr/>
        </p:nvSpPr>
        <p:spPr bwMode="auto">
          <a:xfrm>
            <a:off x="2971800" y="5410200"/>
            <a:ext cx="6172200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Common bus ensures that data is made available immediately to all the instructions waiting for it.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Match tag, if equal, copy value &amp; set presence “p”.</a:t>
            </a:r>
          </a:p>
        </p:txBody>
      </p:sp>
      <p:sp>
        <p:nvSpPr>
          <p:cNvPr id="1828953" name="Rectangle 89"/>
          <p:cNvSpPr>
            <a:spLocks noChangeArrowheads="1"/>
          </p:cNvSpPr>
          <p:nvPr/>
        </p:nvSpPr>
        <p:spPr bwMode="auto">
          <a:xfrm>
            <a:off x="381000" y="2667000"/>
            <a:ext cx="1598633" cy="23057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D</a:t>
            </a:r>
            <a:r>
              <a:rPr lang="en-US" sz="2400" i="1" dirty="0" smtClean="0">
                <a:latin typeface="Calibri"/>
                <a:cs typeface="Calibri"/>
              </a:rPr>
              <a:t>istribute </a:t>
            </a:r>
            <a:endParaRPr lang="en-US" sz="2400" i="1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instruction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templates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by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functional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units</a:t>
            </a:r>
          </a:p>
        </p:txBody>
      </p:sp>
      <p:sp>
        <p:nvSpPr>
          <p:cNvPr id="1828954" name="Rectangle 90"/>
          <p:cNvSpPr>
            <a:spLocks noChangeArrowheads="1"/>
          </p:cNvSpPr>
          <p:nvPr/>
        </p:nvSpPr>
        <p:spPr bwMode="auto">
          <a:xfrm>
            <a:off x="6334125" y="5741988"/>
            <a:ext cx="2749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5" name="Line 91"/>
          <p:cNvSpPr>
            <a:spLocks noChangeShapeType="1"/>
          </p:cNvSpPr>
          <p:nvPr/>
        </p:nvSpPr>
        <p:spPr bwMode="auto">
          <a:xfrm>
            <a:off x="3240088" y="2568575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828956" name="Rectangle 92"/>
          <p:cNvSpPr>
            <a:spLocks noChangeArrowheads="1"/>
          </p:cNvSpPr>
          <p:nvPr/>
        </p:nvSpPr>
        <p:spPr bwMode="auto">
          <a:xfrm>
            <a:off x="3962400" y="4876800"/>
            <a:ext cx="18883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&lt; tag, result &gt;</a:t>
            </a:r>
          </a:p>
        </p:txBody>
      </p:sp>
      <p:sp>
        <p:nvSpPr>
          <p:cNvPr id="1828965" name="Freeform 101"/>
          <p:cNvSpPr>
            <a:spLocks/>
          </p:cNvSpPr>
          <p:nvPr/>
        </p:nvSpPr>
        <p:spPr bwMode="auto">
          <a:xfrm>
            <a:off x="7226300" y="1460500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676400" y="990600"/>
            <a:ext cx="1143000" cy="228600"/>
            <a:chOff x="4896" y="2112"/>
            <a:chExt cx="768" cy="192"/>
          </a:xfrm>
        </p:grpSpPr>
        <p:sp>
          <p:nvSpPr>
            <p:cNvPr id="1828970" name="Rectangle 10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71" name="Rectangle 10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676400" y="1219200"/>
            <a:ext cx="1143000" cy="228600"/>
            <a:chOff x="4896" y="2112"/>
            <a:chExt cx="768" cy="192"/>
          </a:xfrm>
        </p:grpSpPr>
        <p:sp>
          <p:nvSpPr>
            <p:cNvPr id="1828998" name="Rectangle 13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8999" name="Rectangle 13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676400" y="1447800"/>
            <a:ext cx="1143000" cy="228600"/>
            <a:chOff x="4896" y="2112"/>
            <a:chExt cx="768" cy="192"/>
          </a:xfrm>
        </p:grpSpPr>
        <p:sp>
          <p:nvSpPr>
            <p:cNvPr id="1829001" name="Rectangle 13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2" name="Rectangle 13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6" name="Group 139"/>
          <p:cNvGrpSpPr>
            <a:grpSpLocks/>
          </p:cNvGrpSpPr>
          <p:nvPr/>
        </p:nvGrpSpPr>
        <p:grpSpPr bwMode="auto">
          <a:xfrm>
            <a:off x="2514600" y="3124200"/>
            <a:ext cx="1143000" cy="228600"/>
            <a:chOff x="4896" y="2112"/>
            <a:chExt cx="768" cy="192"/>
          </a:xfrm>
        </p:grpSpPr>
        <p:sp>
          <p:nvSpPr>
            <p:cNvPr id="1829004" name="Rectangle 14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5" name="Rectangle 14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2514600" y="3352800"/>
            <a:ext cx="1143000" cy="228600"/>
            <a:chOff x="4896" y="2112"/>
            <a:chExt cx="768" cy="192"/>
          </a:xfrm>
        </p:grpSpPr>
        <p:sp>
          <p:nvSpPr>
            <p:cNvPr id="1829007" name="Rectangle 14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08" name="Rectangle 14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2514600" y="3581400"/>
            <a:ext cx="1143000" cy="228600"/>
            <a:chOff x="4896" y="2112"/>
            <a:chExt cx="768" cy="192"/>
          </a:xfrm>
        </p:grpSpPr>
        <p:sp>
          <p:nvSpPr>
            <p:cNvPr id="1829010" name="Rectangle 14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1" name="Rectangle 14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3657600" y="3124200"/>
            <a:ext cx="1143000" cy="228600"/>
            <a:chOff x="4896" y="2112"/>
            <a:chExt cx="768" cy="192"/>
          </a:xfrm>
        </p:grpSpPr>
        <p:sp>
          <p:nvSpPr>
            <p:cNvPr id="1829013" name="Rectangle 14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4" name="Rectangle 15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3657600" y="3352800"/>
            <a:ext cx="1143000" cy="228600"/>
            <a:chOff x="4896" y="2112"/>
            <a:chExt cx="768" cy="192"/>
          </a:xfrm>
        </p:grpSpPr>
        <p:sp>
          <p:nvSpPr>
            <p:cNvPr id="1829016" name="Rectangle 15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17" name="Rectangle 15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1" name="Group 154"/>
          <p:cNvGrpSpPr>
            <a:grpSpLocks/>
          </p:cNvGrpSpPr>
          <p:nvPr/>
        </p:nvGrpSpPr>
        <p:grpSpPr bwMode="auto">
          <a:xfrm>
            <a:off x="3657600" y="3581400"/>
            <a:ext cx="1143000" cy="228600"/>
            <a:chOff x="4896" y="2112"/>
            <a:chExt cx="768" cy="192"/>
          </a:xfrm>
        </p:grpSpPr>
        <p:sp>
          <p:nvSpPr>
            <p:cNvPr id="1829019" name="Rectangle 15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0" name="Rectangle 15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5029200" y="3352800"/>
            <a:ext cx="1143000" cy="228600"/>
            <a:chOff x="4896" y="2112"/>
            <a:chExt cx="768" cy="192"/>
          </a:xfrm>
        </p:grpSpPr>
        <p:sp>
          <p:nvSpPr>
            <p:cNvPr id="1829025" name="Rectangle 161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6" name="Rectangle 162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29200" y="3581400"/>
            <a:ext cx="1143000" cy="228600"/>
            <a:chOff x="4896" y="2112"/>
            <a:chExt cx="768" cy="192"/>
          </a:xfrm>
        </p:grpSpPr>
        <p:sp>
          <p:nvSpPr>
            <p:cNvPr id="1829028" name="Rectangle 16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29" name="Rectangle 16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6172200" y="3352800"/>
            <a:ext cx="1143000" cy="228600"/>
            <a:chOff x="4896" y="2112"/>
            <a:chExt cx="768" cy="192"/>
          </a:xfrm>
        </p:grpSpPr>
        <p:sp>
          <p:nvSpPr>
            <p:cNvPr id="1829034" name="Rectangle 17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5" name="Rectangle 17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6172200" y="3581400"/>
            <a:ext cx="1143000" cy="228600"/>
            <a:chOff x="4896" y="2112"/>
            <a:chExt cx="768" cy="192"/>
          </a:xfrm>
        </p:grpSpPr>
        <p:sp>
          <p:nvSpPr>
            <p:cNvPr id="1829037" name="Rectangle 17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38" name="Rectangle 17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sp>
        <p:nvSpPr>
          <p:cNvPr id="1829039" name="Rectangle 175"/>
          <p:cNvSpPr>
            <a:spLocks noChangeArrowheads="1"/>
          </p:cNvSpPr>
          <p:nvPr/>
        </p:nvSpPr>
        <p:spPr bwMode="auto">
          <a:xfrm>
            <a:off x="4800600" y="3505200"/>
            <a:ext cx="29973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Calibri"/>
                <a:cs typeface="Calibri"/>
              </a:rPr>
              <a:t>2</a:t>
            </a:r>
          </a:p>
        </p:txBody>
      </p: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1752600" y="5562600"/>
            <a:ext cx="1143000" cy="228600"/>
            <a:chOff x="4896" y="2112"/>
            <a:chExt cx="768" cy="192"/>
          </a:xfrm>
        </p:grpSpPr>
        <p:sp>
          <p:nvSpPr>
            <p:cNvPr id="1829041" name="Rectangle 17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2" name="Rectangle 17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752600" y="5791200"/>
            <a:ext cx="1143000" cy="228600"/>
            <a:chOff x="4896" y="2112"/>
            <a:chExt cx="768" cy="192"/>
          </a:xfrm>
        </p:grpSpPr>
        <p:sp>
          <p:nvSpPr>
            <p:cNvPr id="1829044" name="Rectangle 18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5" name="Rectangle 18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8" name="Group 182"/>
          <p:cNvGrpSpPr>
            <a:grpSpLocks/>
          </p:cNvGrpSpPr>
          <p:nvPr/>
        </p:nvGrpSpPr>
        <p:grpSpPr bwMode="auto">
          <a:xfrm>
            <a:off x="1752600" y="6019800"/>
            <a:ext cx="1143000" cy="228600"/>
            <a:chOff x="4896" y="2112"/>
            <a:chExt cx="768" cy="192"/>
          </a:xfrm>
        </p:grpSpPr>
        <p:sp>
          <p:nvSpPr>
            <p:cNvPr id="1829047" name="Rectangle 18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48" name="Rectangle 18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1676400" y="1676400"/>
            <a:ext cx="1143000" cy="228600"/>
            <a:chOff x="4896" y="2112"/>
            <a:chExt cx="768" cy="192"/>
          </a:xfrm>
        </p:grpSpPr>
        <p:sp>
          <p:nvSpPr>
            <p:cNvPr id="1829050" name="Rectangle 18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1" name="Rectangle 18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1676400" y="1905000"/>
            <a:ext cx="1143000" cy="228600"/>
            <a:chOff x="4896" y="2112"/>
            <a:chExt cx="768" cy="192"/>
          </a:xfrm>
        </p:grpSpPr>
        <p:sp>
          <p:nvSpPr>
            <p:cNvPr id="1829053" name="Rectangle 18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4" name="Rectangle 19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1676400" y="2133600"/>
            <a:ext cx="1143000" cy="228600"/>
            <a:chOff x="4896" y="2112"/>
            <a:chExt cx="768" cy="192"/>
          </a:xfrm>
        </p:grpSpPr>
        <p:sp>
          <p:nvSpPr>
            <p:cNvPr id="1829056" name="Rectangle 19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57" name="Rectangle 19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6096000" y="1143000"/>
            <a:ext cx="1143000" cy="228600"/>
            <a:chOff x="4896" y="2112"/>
            <a:chExt cx="768" cy="192"/>
          </a:xfrm>
        </p:grpSpPr>
        <p:sp>
          <p:nvSpPr>
            <p:cNvPr id="1829060" name="Rectangle 19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1" name="Rectangle 19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096000" y="1371600"/>
            <a:ext cx="1143000" cy="228600"/>
            <a:chOff x="4896" y="2112"/>
            <a:chExt cx="768" cy="192"/>
          </a:xfrm>
        </p:grpSpPr>
        <p:sp>
          <p:nvSpPr>
            <p:cNvPr id="1829063" name="Rectangle 19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4" name="Rectangle 20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4" name="Group 201"/>
          <p:cNvGrpSpPr>
            <a:grpSpLocks/>
          </p:cNvGrpSpPr>
          <p:nvPr/>
        </p:nvGrpSpPr>
        <p:grpSpPr bwMode="auto">
          <a:xfrm>
            <a:off x="6096000" y="1600200"/>
            <a:ext cx="1143000" cy="228600"/>
            <a:chOff x="4896" y="2112"/>
            <a:chExt cx="768" cy="192"/>
          </a:xfrm>
        </p:grpSpPr>
        <p:sp>
          <p:nvSpPr>
            <p:cNvPr id="1829066" name="Rectangle 20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67" name="Rectangle 20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6096000" y="1828800"/>
            <a:ext cx="1143000" cy="228600"/>
            <a:chOff x="4896" y="2112"/>
            <a:chExt cx="768" cy="192"/>
          </a:xfrm>
        </p:grpSpPr>
        <p:sp>
          <p:nvSpPr>
            <p:cNvPr id="1829069" name="Rectangle 20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p</a:t>
              </a:r>
            </a:p>
          </p:txBody>
        </p:sp>
        <p:sp>
          <p:nvSpPr>
            <p:cNvPr id="1829070" name="Rectangle 20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tag/data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17531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30480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Effectiveness?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84B9-F5E8-4141-99E5-E8C4C40DBD59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0915" name="Rectangle 3"/>
          <p:cNvSpPr>
            <a:spLocks noChangeArrowheads="1"/>
          </p:cNvSpPr>
          <p:nvPr/>
        </p:nvSpPr>
        <p:spPr bwMode="auto">
          <a:xfrm>
            <a:off x="747713" y="1319213"/>
            <a:ext cx="8156575" cy="43986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Renaming and Out-of-order execution was first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implemented in 1969 in IBM 360/91 but did not show up in the subsequent models until mid-Nineties.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			</a:t>
            </a:r>
            <a:r>
              <a:rPr lang="en-US" sz="2800" i="1" dirty="0">
                <a:latin typeface="Calibri"/>
                <a:cs typeface="Calibri"/>
              </a:rPr>
              <a:t>Why ?</a:t>
            </a:r>
          </a:p>
          <a:p>
            <a:pPr algn="l">
              <a:spcBef>
                <a:spcPct val="0"/>
              </a:spcBef>
            </a:pPr>
            <a:r>
              <a:rPr lang="en-US" sz="2800" i="1" dirty="0">
                <a:latin typeface="Calibri"/>
                <a:cs typeface="Calibri"/>
              </a:rPr>
              <a:t>Reasons</a:t>
            </a:r>
            <a:endParaRPr lang="en-US" sz="2800" dirty="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1. Effective on a very small class of programs</a:t>
            </a: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2. Memory latency a much bigger problem</a:t>
            </a: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3. Exceptions not precise!</a:t>
            </a:r>
            <a:br>
              <a:rPr lang="en-US" sz="2800" dirty="0">
                <a:latin typeface="Calibri"/>
                <a:cs typeface="Calibri"/>
              </a:rPr>
            </a:br>
            <a:endParaRPr lang="en-US" sz="2800" dirty="0">
              <a:latin typeface="Calibri"/>
              <a:cs typeface="Calibri"/>
            </a:endParaRPr>
          </a:p>
          <a:p>
            <a:pPr lvl="2"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	One more problem needed to be solved</a:t>
            </a:r>
          </a:p>
        </p:txBody>
      </p:sp>
      <p:sp>
        <p:nvSpPr>
          <p:cNvPr id="1830916" name="Line 4"/>
          <p:cNvSpPr>
            <a:spLocks noChangeShapeType="1"/>
          </p:cNvSpPr>
          <p:nvPr/>
        </p:nvSpPr>
        <p:spPr bwMode="auto">
          <a:xfrm>
            <a:off x="4446588" y="6135688"/>
            <a:ext cx="3670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0917" name="Text Box 5"/>
          <p:cNvSpPr txBox="1">
            <a:spLocks noChangeArrowheads="1"/>
          </p:cNvSpPr>
          <p:nvPr/>
        </p:nvSpPr>
        <p:spPr bwMode="auto">
          <a:xfrm>
            <a:off x="4775200" y="5640388"/>
            <a:ext cx="2763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Control transfers</a:t>
            </a:r>
          </a:p>
        </p:txBody>
      </p:sp>
    </p:spTree>
    <p:extLst>
      <p:ext uri="{BB962C8B-B14F-4D97-AF65-F5344CB8AC3E}">
        <p14:creationId xmlns:p14="http://schemas.microsoft.com/office/powerpoint/2010/main" val="1298815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09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342900"/>
            <a:ext cx="71628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Precise Interrupts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B0-DAFC-9146-80B5-0C3C3DFE006A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5011" name="Rectangle 3"/>
          <p:cNvSpPr>
            <a:spLocks noChangeArrowheads="1"/>
          </p:cNvSpPr>
          <p:nvPr/>
        </p:nvSpPr>
        <p:spPr bwMode="auto">
          <a:xfrm>
            <a:off x="869950" y="1725613"/>
            <a:ext cx="8007350" cy="3133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It must appear as if an interrupt is taken between two instructions</a:t>
            </a:r>
            <a:r>
              <a:rPr lang="en-US" sz="2400">
                <a:latin typeface="Verdana" charset="0"/>
              </a:rPr>
              <a:t>  (say I</a:t>
            </a:r>
            <a:r>
              <a:rPr lang="en-US" sz="2400" baseline="-25000">
                <a:latin typeface="Verdana" charset="0"/>
              </a:rPr>
              <a:t>i</a:t>
            </a:r>
            <a:r>
              <a:rPr lang="en-US" sz="2400">
                <a:latin typeface="Verdana" charset="0"/>
              </a:rPr>
              <a:t> and I</a:t>
            </a:r>
            <a:r>
              <a:rPr lang="en-US" sz="2400" baseline="-25000">
                <a:latin typeface="Verdana" charset="0"/>
              </a:rPr>
              <a:t>i+1</a:t>
            </a:r>
            <a:r>
              <a:rPr lang="en-US" sz="24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 effect of all instructions up to and including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is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totally complete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no effect of any instruction after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has taken place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interrupt handler either aborts the program or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restarts it at I</a:t>
            </a:r>
            <a:r>
              <a:rPr lang="en-US" sz="2400" baseline="-25000">
                <a:latin typeface="Verdana" charset="0"/>
              </a:rPr>
              <a:t>i+1 </a:t>
            </a:r>
            <a:r>
              <a:rPr lang="en-US" sz="2400">
                <a:latin typeface="Verdana" charset="0"/>
              </a:rPr>
              <a:t>.</a:t>
            </a:r>
            <a:endParaRPr lang="en-US" sz="2400" i="1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6225"/>
            <a:ext cx="7435850" cy="9350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 on Interrupts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Out-of-order Completion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0B76-A504-D144-92E7-0E14007C0FAE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7059" name="Rectangle 3"/>
          <p:cNvSpPr>
            <a:spLocks noChangeArrowheads="1"/>
          </p:cNvSpPr>
          <p:nvPr/>
        </p:nvSpPr>
        <p:spPr bwMode="auto">
          <a:xfrm>
            <a:off x="2128838" y="1485900"/>
            <a:ext cx="500380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DIVD		f6, 	f6,	f4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LD		f2,	45(r3)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MULTD		f0,	f2,	f4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DIVD		f8,	f6,	f2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SUBD		f10,	f0,	f6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6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ADDD		f6,	f8,	f2</a:t>
            </a:r>
          </a:p>
        </p:txBody>
      </p:sp>
      <p:sp>
        <p:nvSpPr>
          <p:cNvPr id="1837060" name="Rectangle 4"/>
          <p:cNvSpPr>
            <a:spLocks noChangeArrowheads="1"/>
          </p:cNvSpPr>
          <p:nvPr/>
        </p:nvSpPr>
        <p:spPr bwMode="auto">
          <a:xfrm>
            <a:off x="385763" y="3760788"/>
            <a:ext cx="8256587" cy="2282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 comp	</a:t>
            </a:r>
            <a:r>
              <a:rPr lang="en-US" sz="2000">
                <a:latin typeface="Verdana" charset="0"/>
              </a:rPr>
              <a:t>1   2   </a:t>
            </a:r>
            <a:r>
              <a:rPr lang="en-US" sz="2000" u="sng">
                <a:latin typeface="Verdana" charset="0"/>
              </a:rPr>
              <a:t>2</a:t>
            </a:r>
            <a:r>
              <a:rPr lang="en-US" sz="2000">
                <a:latin typeface="Verdana" charset="0"/>
              </a:rPr>
              <a:t>   3   </a:t>
            </a:r>
            <a:r>
              <a:rPr lang="en-US" sz="2000" u="sng">
                <a:latin typeface="Verdana" charset="0"/>
              </a:rPr>
              <a:t>1</a:t>
            </a:r>
            <a:r>
              <a:rPr lang="en-US" sz="2000">
                <a:latin typeface="Verdana" charset="0"/>
              </a:rPr>
              <a:t>   4   </a:t>
            </a:r>
            <a:r>
              <a:rPr lang="en-US" sz="2000" u="sng">
                <a:latin typeface="Verdana" charset="0"/>
              </a:rPr>
              <a:t>3</a:t>
            </a:r>
            <a:r>
              <a:rPr lang="en-US" sz="2000">
                <a:latin typeface="Verdana" charset="0"/>
              </a:rPr>
              <a:t>   5   </a:t>
            </a:r>
            <a:r>
              <a:rPr lang="en-US" sz="2000" u="sng">
                <a:latin typeface="Verdana" charset="0"/>
              </a:rPr>
              <a:t>5</a:t>
            </a:r>
            <a:r>
              <a:rPr lang="en-US" sz="2000">
                <a:latin typeface="Verdana" charset="0"/>
              </a:rPr>
              <a:t>   </a:t>
            </a:r>
            <a:r>
              <a:rPr lang="en-US" sz="2000" u="sng">
                <a:latin typeface="Verdana" charset="0"/>
              </a:rPr>
              <a:t>4</a:t>
            </a:r>
            <a:r>
              <a:rPr lang="en-US" sz="2000">
                <a:latin typeface="Verdana" charset="0"/>
              </a:rPr>
              <a:t>   6   </a:t>
            </a:r>
            <a:r>
              <a:rPr lang="en-US" sz="2000" u="sng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				       </a:t>
            </a:r>
            <a:r>
              <a:rPr lang="en-US" sz="2000" i="1">
                <a:latin typeface="Verdana" charset="0"/>
              </a:rPr>
              <a:t>restore f2 	   restore f10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Consider interrupts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Precise interrupts are difficult to implement at high speed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- want to start execution of later instructions before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exception checks finished on earlier instructions</a:t>
            </a:r>
          </a:p>
        </p:txBody>
      </p:sp>
      <p:grpSp>
        <p:nvGrpSpPr>
          <p:cNvPr id="1837061" name="Group 5"/>
          <p:cNvGrpSpPr>
            <a:grpSpLocks/>
          </p:cNvGrpSpPr>
          <p:nvPr/>
        </p:nvGrpSpPr>
        <p:grpSpPr bwMode="auto">
          <a:xfrm>
            <a:off x="3438525" y="4103688"/>
            <a:ext cx="3532188" cy="704850"/>
            <a:chOff x="2248" y="2596"/>
            <a:chExt cx="2225" cy="444"/>
          </a:xfrm>
        </p:grpSpPr>
        <p:sp>
          <p:nvSpPr>
            <p:cNvPr id="1837062" name="Freeform 6"/>
            <p:cNvSpPr>
              <a:spLocks/>
            </p:cNvSpPr>
            <p:nvPr/>
          </p:nvSpPr>
          <p:spPr bwMode="auto">
            <a:xfrm>
              <a:off x="2250" y="2596"/>
              <a:ext cx="854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853" y="391"/>
                </a:cxn>
                <a:cxn ang="0">
                  <a:pos x="853" y="0"/>
                </a:cxn>
              </a:cxnLst>
              <a:rect l="0" t="0" r="r" b="b"/>
              <a:pathLst>
                <a:path w="854" h="392">
                  <a:moveTo>
                    <a:pt x="0" y="391"/>
                  </a:moveTo>
                  <a:lnTo>
                    <a:pt x="853" y="391"/>
                  </a:lnTo>
                  <a:lnTo>
                    <a:pt x="853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063" name="Freeform 7"/>
            <p:cNvSpPr>
              <a:spLocks/>
            </p:cNvSpPr>
            <p:nvPr/>
          </p:nvSpPr>
          <p:spPr bwMode="auto">
            <a:xfrm>
              <a:off x="2248" y="2648"/>
              <a:ext cx="2225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2224" y="391"/>
                </a:cxn>
                <a:cxn ang="0">
                  <a:pos x="2224" y="0"/>
                </a:cxn>
              </a:cxnLst>
              <a:rect l="0" t="0" r="r" b="b"/>
              <a:pathLst>
                <a:path w="2225" h="392">
                  <a:moveTo>
                    <a:pt x="0" y="391"/>
                  </a:moveTo>
                  <a:lnTo>
                    <a:pt x="2224" y="391"/>
                  </a:lnTo>
                  <a:lnTo>
                    <a:pt x="222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3856</TotalTime>
  <Pages>12</Pages>
  <Words>3090</Words>
  <Application>Microsoft Macintosh PowerPoint</Application>
  <PresentationFormat>Letter Paper (8.5x11 in)</PresentationFormat>
  <Paragraphs>1186</Paragraphs>
  <Slides>35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1_CS252-template</vt:lpstr>
      <vt:lpstr>CS 152 Computer Architecture and Engineering   Lecture 11 - Out-of-Order Issue, Register Renaming,  &amp; Branch Prediction</vt:lpstr>
      <vt:lpstr>Last time in Lecture 12</vt:lpstr>
      <vt:lpstr>Register Renaming</vt:lpstr>
      <vt:lpstr>Renaming Structures</vt:lpstr>
      <vt:lpstr>Reorder Buffer Management</vt:lpstr>
      <vt:lpstr>IBM 360/91 Floating-Point Unit R. M. Tomasulo, 1967</vt:lpstr>
      <vt:lpstr>Effectiveness?</vt:lpstr>
      <vt:lpstr>Precise Interrupts</vt:lpstr>
      <vt:lpstr>Effect on Interrupts Out-of-order Completion</vt:lpstr>
      <vt:lpstr>Exception Handling (In-Order Five-Stage Pipeline)</vt:lpstr>
      <vt:lpstr>Phases of Instruction Execution</vt:lpstr>
      <vt:lpstr>In-Order Commit for Precise Exceptions</vt:lpstr>
      <vt:lpstr>Extensions for Precise Exceptions</vt:lpstr>
      <vt:lpstr>Rollback and Renaming</vt:lpstr>
      <vt:lpstr>Renaming Table</vt:lpstr>
      <vt:lpstr>Control Flow Penalty</vt:lpstr>
      <vt:lpstr>CS152 Administrivia</vt:lpstr>
      <vt:lpstr>Mispredict Recovery</vt:lpstr>
      <vt:lpstr>In-Order Commit for Precise Exceptions</vt:lpstr>
      <vt:lpstr>Branch Misprediction in Pipeline</vt:lpstr>
      <vt:lpstr>Recovering ROB/Renaming Table</vt:lpstr>
      <vt:lpstr>“Data-in-ROB” Design (HP PA8000, Pentium Pro, Core2Duo, Nehalem)</vt:lpstr>
      <vt:lpstr>Data Movement in Data-in-ROB Design</vt:lpstr>
      <vt:lpstr>Unified Physical Register File (MIPS R10K, Alpha 21264, Intel Pentium 4 &amp; Sandy Bridge)</vt:lpstr>
      <vt:lpstr>PowerPoint Presentation</vt:lpstr>
      <vt:lpstr>Lifetime of Physical Registers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Physical Register Management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333</cp:revision>
  <cp:lastPrinted>2011-03-02T03:52:46Z</cp:lastPrinted>
  <dcterms:created xsi:type="dcterms:W3CDTF">2012-03-01T05:36:34Z</dcterms:created>
  <dcterms:modified xsi:type="dcterms:W3CDTF">2013-03-07T06:05:04Z</dcterms:modified>
</cp:coreProperties>
</file>