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322" r:id="rId2"/>
    <p:sldId id="570" r:id="rId3"/>
    <p:sldId id="750" r:id="rId4"/>
    <p:sldId id="751" r:id="rId5"/>
    <p:sldId id="752" r:id="rId6"/>
    <p:sldId id="753" r:id="rId7"/>
    <p:sldId id="755" r:id="rId8"/>
    <p:sldId id="754" r:id="rId9"/>
    <p:sldId id="756" r:id="rId10"/>
    <p:sldId id="757" r:id="rId11"/>
    <p:sldId id="758" r:id="rId12"/>
    <p:sldId id="759" r:id="rId13"/>
    <p:sldId id="760" r:id="rId14"/>
    <p:sldId id="795" r:id="rId15"/>
    <p:sldId id="761" r:id="rId16"/>
    <p:sldId id="762" r:id="rId17"/>
    <p:sldId id="763" r:id="rId18"/>
    <p:sldId id="764" r:id="rId19"/>
    <p:sldId id="786" r:id="rId20"/>
    <p:sldId id="787" r:id="rId21"/>
    <p:sldId id="788" r:id="rId22"/>
    <p:sldId id="789" r:id="rId23"/>
    <p:sldId id="790" r:id="rId24"/>
    <p:sldId id="791" r:id="rId25"/>
    <p:sldId id="792" r:id="rId26"/>
    <p:sldId id="793" r:id="rId27"/>
    <p:sldId id="794" r:id="rId28"/>
    <p:sldId id="531" r:id="rId29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4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-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7A5AC729-BAF2-7540-B5E7-E203BF01C8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72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778D64CA-BC36-2A48-BF44-EFD5136C4E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CA7DAFAA-BCE3-EF4D-BF20-4265EFC9FAE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3927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B5601-723F-EF41-A1F2-E460ABD761BB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C95CB-DDBD-FA42-8E6A-1AAE96EC2407}" type="slidenum">
              <a:rPr lang="en-US"/>
              <a:pPr/>
              <a:t>10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E7058-02D0-A246-94B6-EBC2BBAC08DF}" type="slidenum">
              <a:rPr lang="en-US"/>
              <a:pPr/>
              <a:t>11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6228-2C69-364C-882B-6EC68DD0FD4F}" type="slidenum">
              <a:rPr lang="en-US"/>
              <a:pPr/>
              <a:t>12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B7D6-8F7F-F549-BF7B-F911CB57B8EB}" type="slidenum">
              <a:rPr lang="en-US"/>
              <a:pPr/>
              <a:t>13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F445B-ECB5-F34A-B81F-A997289451EB}" type="slidenum">
              <a:rPr lang="en-US"/>
              <a:pPr/>
              <a:t>14</a:t>
            </a:fld>
            <a:endParaRPr lang="en-US"/>
          </a:p>
        </p:txBody>
      </p:sp>
      <p:sp>
        <p:nvSpPr>
          <p:cNvPr id="185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7AF2-8F15-6840-89CF-2172FE43FD83}" type="slidenum">
              <a:rPr lang="en-US"/>
              <a:pPr/>
              <a:t>15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1F6AB-32B1-D342-A1B8-3334BF39EBE5}" type="slidenum">
              <a:rPr lang="en-US"/>
              <a:pPr/>
              <a:t>16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AC8B9-8FBA-664E-B73D-81D33EFBE769}" type="slidenum">
              <a:rPr lang="en-US"/>
              <a:pPr/>
              <a:t>17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6EA5-7750-B448-83D7-7F5098F52273}" type="slidenum">
              <a:rPr lang="en-US"/>
              <a:pPr/>
              <a:t>18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A9060-F6E6-9441-A6CE-290C620EB825}" type="slidenum">
              <a:rPr lang="en-US"/>
              <a:pPr/>
              <a:t>19</a:t>
            </a:fld>
            <a:endParaRPr lang="en-US"/>
          </a:p>
        </p:txBody>
      </p:sp>
      <p:sp>
        <p:nvSpPr>
          <p:cNvPr id="200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D59B-CF95-294A-80AF-C7745C0B418E}" type="slidenum">
              <a:rPr lang="en-US"/>
              <a:pPr/>
              <a:t>20</a:t>
            </a:fld>
            <a:endParaRPr lang="en-US"/>
          </a:p>
        </p:txBody>
      </p:sp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D14B-5FE7-D94D-8003-968BB5A4A1BE}" type="slidenum">
              <a:rPr lang="en-US"/>
              <a:pPr/>
              <a:t>21</a:t>
            </a:fld>
            <a:endParaRPr lang="en-US"/>
          </a:p>
        </p:txBody>
      </p:sp>
      <p:sp>
        <p:nvSpPr>
          <p:cNvPr id="201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311A5-F6E6-9840-AD66-56E41F9B32A0}" type="slidenum">
              <a:rPr lang="en-US"/>
              <a:pPr/>
              <a:t>22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6B71-5367-A54A-98BE-1FBFF1DB64F5}" type="slidenum">
              <a:rPr lang="en-US"/>
              <a:pPr/>
              <a:t>23</a:t>
            </a:fld>
            <a:endParaRPr lang="en-US"/>
          </a:p>
        </p:txBody>
      </p:sp>
      <p:sp>
        <p:nvSpPr>
          <p:cNvPr id="201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9D586-28AD-0845-8A49-574A2F4DBFFE}" type="slidenum">
              <a:rPr lang="en-US"/>
              <a:pPr/>
              <a:t>24</a:t>
            </a:fld>
            <a:endParaRPr lang="en-US"/>
          </a:p>
        </p:txBody>
      </p:sp>
      <p:sp>
        <p:nvSpPr>
          <p:cNvPr id="201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This slide should be redone with predicates…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7CF29-C27C-854E-8456-784C07D1E58D}" type="slidenum">
              <a:rPr lang="en-US"/>
              <a:pPr/>
              <a:t>25</a:t>
            </a:fld>
            <a:endParaRPr lang="en-US"/>
          </a:p>
        </p:txBody>
      </p:sp>
      <p:sp>
        <p:nvSpPr>
          <p:cNvPr id="20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8383-4F32-D34B-B5D0-5101E823D39C}" type="slidenum">
              <a:rPr lang="en-US"/>
              <a:pPr/>
              <a:t>26</a:t>
            </a:fld>
            <a:endParaRPr lang="en-US"/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7C3A-0856-DF43-A3BF-7D98C53C9260}" type="slidenum">
              <a:rPr lang="en-US"/>
              <a:pPr/>
              <a:t>27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947C4-AC07-8847-A610-064FD9E16F87}" type="slidenum">
              <a:rPr lang="en-US"/>
              <a:pPr/>
              <a:t>28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AE6E-3C0E-784D-9E62-DC8A382188C3}" type="slidenum">
              <a:rPr lang="en-US"/>
              <a:pPr/>
              <a:t>3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02DD-A1B0-2546-82F1-13EC419963AA}" type="slidenum">
              <a:rPr lang="en-US"/>
              <a:pPr/>
              <a:t>4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689A-31E0-3B42-A9FC-50517533EF9B}" type="slidenum">
              <a:rPr lang="en-US"/>
              <a:pPr/>
              <a:t>5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5C537-B7CD-C34F-8624-1C79739251F8}" type="slidenum">
              <a:rPr lang="en-US"/>
              <a:pPr/>
              <a:t>6</a:t>
            </a:fld>
            <a:endParaRPr lang="en-US"/>
          </a:p>
        </p:txBody>
      </p:sp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776D0-AF1E-7749-83B4-A42C01E02049}" type="slidenum">
              <a:rPr lang="en-US"/>
              <a:pPr/>
              <a:t>7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DA9DA-62F2-4D4A-98FF-6CF041B8C949}" type="slidenum">
              <a:rPr lang="en-US"/>
              <a:pPr/>
              <a:t>8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0E791-FD63-5F41-9790-36519716F767}" type="slidenum">
              <a:rPr lang="en-US"/>
              <a:pPr/>
              <a:t>9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3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7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4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0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0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/12/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13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00200"/>
            <a:ext cx="83058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13 </a:t>
            </a:r>
            <a:r>
              <a:rPr lang="en-US" dirty="0"/>
              <a:t>- VLIW Machines and Statically Scheduled ILP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1628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Unrolling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DD73-6ADE-FF41-943D-F4C097D58F89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1" name="Text Box 3"/>
          <p:cNvSpPr txBox="1">
            <a:spLocks noChangeArrowheads="1"/>
          </p:cNvSpPr>
          <p:nvPr/>
        </p:nvSpPr>
        <p:spPr bwMode="auto">
          <a:xfrm>
            <a:off x="2973388" y="762000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sp>
        <p:nvSpPr>
          <p:cNvPr id="1983492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429000" cy="3143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i+=4)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    = A[i]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1983493" name="Line 5"/>
          <p:cNvSpPr>
            <a:spLocks noChangeShapeType="1"/>
          </p:cNvSpPr>
          <p:nvPr/>
        </p:nvSpPr>
        <p:spPr bwMode="auto">
          <a:xfrm>
            <a:off x="3657600" y="160020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3494" name="Text Box 6"/>
          <p:cNvSpPr txBox="1">
            <a:spLocks noChangeArrowheads="1"/>
          </p:cNvSpPr>
          <p:nvPr/>
        </p:nvSpPr>
        <p:spPr bwMode="auto">
          <a:xfrm>
            <a:off x="4038600" y="1676400"/>
            <a:ext cx="51054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Unroll inner loop to perform 4 iterations at once</a:t>
            </a: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Need to handle values of N that are not multiples of unrolling factor with final cleanup loop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467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Scheduling Loop Unrolled Code</a:t>
            </a:r>
          </a:p>
        </p:txBody>
      </p:sp>
      <p:sp>
        <p:nvSpPr>
          <p:cNvPr id="1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636F-871A-A04E-99B9-A4E8C70AB953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f1,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f2,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f3,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f4,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f5,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f6,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f7,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f8,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x3,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5540" name="Line 4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2667000" y="2895600"/>
            <a:ext cx="137160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grpSp>
        <p:nvGrpSpPr>
          <p:cNvPr id="1985542" name="Group 6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5543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4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5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6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7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8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9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50" name="Group 14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5551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2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3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4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6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7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58" name="Group 22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5559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0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1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2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3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4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5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66" name="Group 30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5567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8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9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0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1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2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3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74" name="Group 38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5575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6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7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8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9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0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1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82" name="Group 46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5583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4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5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6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7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8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9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90" name="Group 54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5591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2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3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4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5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6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7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598" name="Group 62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5599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0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1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2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3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4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5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06" name="Group 70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5607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8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9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0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1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2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3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14" name="Rectangle 78"/>
          <p:cNvSpPr>
            <a:spLocks noChangeArrowheads="1"/>
          </p:cNvSpPr>
          <p:nvPr/>
        </p:nvSpPr>
        <p:spPr bwMode="auto">
          <a:xfrm>
            <a:off x="4267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5615" name="Rectangle 79"/>
          <p:cNvSpPr>
            <a:spLocks noChangeArrowheads="1"/>
          </p:cNvSpPr>
          <p:nvPr/>
        </p:nvSpPr>
        <p:spPr bwMode="auto">
          <a:xfrm>
            <a:off x="49530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5616" name="Rectangle 80"/>
          <p:cNvSpPr>
            <a:spLocks noChangeArrowheads="1"/>
          </p:cNvSpPr>
          <p:nvPr/>
        </p:nvSpPr>
        <p:spPr bwMode="auto">
          <a:xfrm>
            <a:off x="56388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5617" name="Rectangle 81"/>
          <p:cNvSpPr>
            <a:spLocks noChangeArrowheads="1"/>
          </p:cNvSpPr>
          <p:nvPr/>
        </p:nvSpPr>
        <p:spPr bwMode="auto">
          <a:xfrm>
            <a:off x="63246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5618" name="Rectangle 82"/>
          <p:cNvSpPr>
            <a:spLocks noChangeArrowheads="1"/>
          </p:cNvSpPr>
          <p:nvPr/>
        </p:nvSpPr>
        <p:spPr bwMode="auto">
          <a:xfrm>
            <a:off x="70104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5619" name="Rectangle 83"/>
          <p:cNvSpPr>
            <a:spLocks noChangeArrowheads="1"/>
          </p:cNvSpPr>
          <p:nvPr/>
        </p:nvSpPr>
        <p:spPr bwMode="auto">
          <a:xfrm>
            <a:off x="7696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5620" name="Text Box 84"/>
          <p:cNvSpPr txBox="1">
            <a:spLocks noChangeArrowheads="1"/>
          </p:cNvSpPr>
          <p:nvPr/>
        </p:nvSpPr>
        <p:spPr bwMode="auto">
          <a:xfrm>
            <a:off x="3227388" y="1600200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985621" name="Group 85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562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29" name="Group 93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563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37" name="Group 101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563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5645" name="Group 109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564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53" name="Text Box 117"/>
          <p:cNvSpPr txBox="1">
            <a:spLocks noChangeArrowheads="1"/>
          </p:cNvSpPr>
          <p:nvPr/>
        </p:nvSpPr>
        <p:spPr bwMode="auto">
          <a:xfrm>
            <a:off x="485775" y="762000"/>
            <a:ext cx="19161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</a:t>
            </a:r>
          </a:p>
        </p:txBody>
      </p:sp>
      <p:sp>
        <p:nvSpPr>
          <p:cNvPr id="1985654" name="Text Box 118"/>
          <p:cNvSpPr txBox="1">
            <a:spLocks noChangeArrowheads="1"/>
          </p:cNvSpPr>
          <p:nvPr/>
        </p:nvSpPr>
        <p:spPr bwMode="auto">
          <a:xfrm>
            <a:off x="5623274" y="16764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f1</a:t>
            </a:r>
          </a:p>
        </p:txBody>
      </p:sp>
      <p:sp>
        <p:nvSpPr>
          <p:cNvPr id="1985655" name="Text Box 119"/>
          <p:cNvSpPr txBox="1">
            <a:spLocks noChangeArrowheads="1"/>
          </p:cNvSpPr>
          <p:nvPr/>
        </p:nvSpPr>
        <p:spPr bwMode="auto">
          <a:xfrm>
            <a:off x="5623274" y="19812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f2</a:t>
            </a:r>
          </a:p>
        </p:txBody>
      </p:sp>
      <p:sp>
        <p:nvSpPr>
          <p:cNvPr id="1985656" name="Text Box 120"/>
          <p:cNvSpPr txBox="1">
            <a:spLocks noChangeArrowheads="1"/>
          </p:cNvSpPr>
          <p:nvPr/>
        </p:nvSpPr>
        <p:spPr bwMode="auto">
          <a:xfrm>
            <a:off x="5623274" y="22860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f3</a:t>
            </a:r>
          </a:p>
        </p:txBody>
      </p:sp>
      <p:sp>
        <p:nvSpPr>
          <p:cNvPr id="1985657" name="Text Box 121"/>
          <p:cNvSpPr txBox="1">
            <a:spLocks noChangeArrowheads="1"/>
          </p:cNvSpPr>
          <p:nvPr/>
        </p:nvSpPr>
        <p:spPr bwMode="auto">
          <a:xfrm>
            <a:off x="5623274" y="25908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f4</a:t>
            </a:r>
          </a:p>
        </p:txBody>
      </p:sp>
      <p:sp>
        <p:nvSpPr>
          <p:cNvPr id="1985658" name="Text Box 122"/>
          <p:cNvSpPr txBox="1">
            <a:spLocks noChangeArrowheads="1"/>
          </p:cNvSpPr>
          <p:nvPr/>
        </p:nvSpPr>
        <p:spPr bwMode="auto">
          <a:xfrm>
            <a:off x="4187112" y="25908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</a:t>
            </a:r>
            <a:endParaRPr lang="en-US" altLang="ko-KR" sz="18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1985659" name="Text Box 123"/>
          <p:cNvSpPr txBox="1">
            <a:spLocks noChangeArrowheads="1"/>
          </p:cNvSpPr>
          <p:nvPr/>
        </p:nvSpPr>
        <p:spPr bwMode="auto">
          <a:xfrm>
            <a:off x="6959600" y="25908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985660" name="Text Box 124"/>
          <p:cNvSpPr txBox="1">
            <a:spLocks noChangeArrowheads="1"/>
          </p:cNvSpPr>
          <p:nvPr/>
        </p:nvSpPr>
        <p:spPr bwMode="auto">
          <a:xfrm>
            <a:off x="6959600" y="28956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985661" name="Text Box 125"/>
          <p:cNvSpPr txBox="1">
            <a:spLocks noChangeArrowheads="1"/>
          </p:cNvSpPr>
          <p:nvPr/>
        </p:nvSpPr>
        <p:spPr bwMode="auto">
          <a:xfrm>
            <a:off x="6959600" y="32004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985662" name="Text Box 126"/>
          <p:cNvSpPr txBox="1">
            <a:spLocks noChangeArrowheads="1"/>
          </p:cNvSpPr>
          <p:nvPr/>
        </p:nvSpPr>
        <p:spPr bwMode="auto">
          <a:xfrm>
            <a:off x="6959600" y="35052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985663" name="Text Box 127"/>
          <p:cNvSpPr txBox="1">
            <a:spLocks noChangeArrowheads="1"/>
          </p:cNvSpPr>
          <p:nvPr/>
        </p:nvSpPr>
        <p:spPr bwMode="auto">
          <a:xfrm>
            <a:off x="5622957" y="38100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f5</a:t>
            </a:r>
          </a:p>
        </p:txBody>
      </p:sp>
      <p:sp>
        <p:nvSpPr>
          <p:cNvPr id="1985664" name="Text Box 128"/>
          <p:cNvSpPr txBox="1">
            <a:spLocks noChangeArrowheads="1"/>
          </p:cNvSpPr>
          <p:nvPr/>
        </p:nvSpPr>
        <p:spPr bwMode="auto">
          <a:xfrm>
            <a:off x="5622957" y="41148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f6</a:t>
            </a:r>
          </a:p>
        </p:txBody>
      </p:sp>
      <p:sp>
        <p:nvSpPr>
          <p:cNvPr id="1985665" name="Text Box 129"/>
          <p:cNvSpPr txBox="1">
            <a:spLocks noChangeArrowheads="1"/>
          </p:cNvSpPr>
          <p:nvPr/>
        </p:nvSpPr>
        <p:spPr bwMode="auto">
          <a:xfrm>
            <a:off x="5622957" y="44196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f7</a:t>
            </a:r>
          </a:p>
        </p:txBody>
      </p:sp>
      <p:sp>
        <p:nvSpPr>
          <p:cNvPr id="1985666" name="Text Box 130"/>
          <p:cNvSpPr txBox="1">
            <a:spLocks noChangeArrowheads="1"/>
          </p:cNvSpPr>
          <p:nvPr/>
        </p:nvSpPr>
        <p:spPr bwMode="auto">
          <a:xfrm>
            <a:off x="5622957" y="47244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f8</a:t>
            </a:r>
          </a:p>
        </p:txBody>
      </p:sp>
      <p:sp>
        <p:nvSpPr>
          <p:cNvPr id="1985667" name="Text Box 131"/>
          <p:cNvSpPr txBox="1">
            <a:spLocks noChangeArrowheads="1"/>
          </p:cNvSpPr>
          <p:nvPr/>
        </p:nvSpPr>
        <p:spPr bwMode="auto">
          <a:xfrm>
            <a:off x="4187112" y="47244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</a:t>
            </a:r>
            <a:r>
              <a:rPr lang="en-US" altLang="ko-KR" sz="1800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</a:t>
            </a:r>
            <a:endParaRPr lang="en-US" altLang="ko-KR" sz="18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1985668" name="Text Box 132"/>
          <p:cNvSpPr txBox="1">
            <a:spLocks noChangeArrowheads="1"/>
          </p:cNvSpPr>
          <p:nvPr/>
        </p:nvSpPr>
        <p:spPr bwMode="auto">
          <a:xfrm>
            <a:off x="5060950" y="472440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985669" name="Line 133"/>
          <p:cNvSpPr>
            <a:spLocks noChangeShapeType="1"/>
          </p:cNvSpPr>
          <p:nvPr/>
        </p:nvSpPr>
        <p:spPr bwMode="auto">
          <a:xfrm>
            <a:off x="6172200" y="190500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670" name="Rectangle 134"/>
          <p:cNvSpPr>
            <a:spLocks noChangeArrowheads="1"/>
          </p:cNvSpPr>
          <p:nvPr/>
        </p:nvSpPr>
        <p:spPr bwMode="auto">
          <a:xfrm>
            <a:off x="152400" y="5638800"/>
            <a:ext cx="7391400" cy="4206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5671" name="Text Box 135"/>
          <p:cNvSpPr txBox="1">
            <a:spLocks noChangeArrowheads="1"/>
          </p:cNvSpPr>
          <p:nvPr/>
        </p:nvSpPr>
        <p:spPr bwMode="auto">
          <a:xfrm>
            <a:off x="2455863" y="6019800"/>
            <a:ext cx="423862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4 fadds / 11 cycles = 0.36</a:t>
            </a:r>
          </a:p>
        </p:txBody>
      </p:sp>
      <p:sp>
        <p:nvSpPr>
          <p:cNvPr id="1985672" name="Line 136"/>
          <p:cNvSpPr>
            <a:spLocks noChangeShapeType="1"/>
          </p:cNvSpPr>
          <p:nvPr/>
        </p:nvSpPr>
        <p:spPr bwMode="auto">
          <a:xfrm flipH="1">
            <a:off x="6324600" y="281940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8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654" grpId="0" autoUpdateAnimBg="0"/>
      <p:bldP spid="1985655" grpId="0" autoUpdateAnimBg="0"/>
      <p:bldP spid="1985656" grpId="0" autoUpdateAnimBg="0"/>
      <p:bldP spid="1985657" grpId="0" autoUpdateAnimBg="0"/>
      <p:bldP spid="1985658" grpId="0" autoUpdateAnimBg="0"/>
      <p:bldP spid="1985659" grpId="0" autoUpdateAnimBg="0"/>
      <p:bldP spid="1985660" grpId="0" autoUpdateAnimBg="0"/>
      <p:bldP spid="1985661" grpId="0" autoUpdateAnimBg="0"/>
      <p:bldP spid="1985662" grpId="0" autoUpdateAnimBg="0"/>
      <p:bldP spid="1985663" grpId="0" autoUpdateAnimBg="0"/>
      <p:bldP spid="1985664" grpId="0" autoUpdateAnimBg="0"/>
      <p:bldP spid="1985665" grpId="0" autoUpdateAnimBg="0"/>
      <p:bldP spid="1985666" grpId="0" autoUpdateAnimBg="0"/>
      <p:bldP spid="1985667" grpId="0" autoUpdateAnimBg="0"/>
      <p:bldP spid="1985668" grpId="0" autoUpdateAnimBg="0"/>
      <p:bldP spid="1985669" grpId="0" animBg="1"/>
      <p:bldP spid="1985670" grpId="0" build="p" autoUpdateAnimBg="0"/>
      <p:bldP spid="1985671" grpId="0" autoUpdateAnimBg="0"/>
      <p:bldP spid="19856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619" name="Rectangle 35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</a:t>
            </a:r>
          </a:p>
        </p:txBody>
      </p:sp>
      <p:sp>
        <p:nvSpPr>
          <p:cNvPr id="1987820" name="Rectangle 236"/>
          <p:cNvSpPr>
            <a:spLocks noGrp="1" noChangeArrowheads="1"/>
          </p:cNvSpPr>
          <p:nvPr>
            <p:ph idx="1"/>
          </p:nvPr>
        </p:nvSpPr>
        <p:spPr>
          <a:xfrm>
            <a:off x="0" y="5791200"/>
            <a:ext cx="3886200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2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3F4B-EE05-6444-BDCC-F9F08DFCDF58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87586" name="Group 2"/>
          <p:cNvGrpSpPr>
            <a:grpSpLocks/>
          </p:cNvGrpSpPr>
          <p:nvPr/>
        </p:nvGrpSpPr>
        <p:grpSpPr bwMode="auto">
          <a:xfrm>
            <a:off x="4267200" y="3505200"/>
            <a:ext cx="4114800" cy="1219200"/>
            <a:chOff x="2688" y="2304"/>
            <a:chExt cx="2592" cy="768"/>
          </a:xfrm>
        </p:grpSpPr>
        <p:grpSp>
          <p:nvGrpSpPr>
            <p:cNvPr id="1987587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1987588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89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0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1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2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3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4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595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1987596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7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8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9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0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1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2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60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1987604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5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6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7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8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9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0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87611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1987612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3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4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5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6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7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8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987620" name="Text Box 36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f1,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f2,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f3,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f4, 24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(x1)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f5, 0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f6, 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f7, 16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x2,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32</a:t>
            </a: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 err="1" smtClean="0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f8, -8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(x2)</a:t>
            </a:r>
            <a:endParaRPr lang="en-US" altLang="ko-KR" b="1" dirty="0">
              <a:solidFill>
                <a:srgbClr val="660066"/>
              </a:solidFill>
              <a:ea typeface="굴림" charset="-127"/>
              <a:cs typeface="굴림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 smtClean="0">
                <a:solidFill>
                  <a:srgbClr val="660066"/>
                </a:solidFill>
                <a:ea typeface="굴림" charset="-127"/>
                <a:cs typeface="굴림" charset="-127"/>
              </a:rPr>
              <a:t> x1, x3, 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7621" name="Line 37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87622" name="Group 38"/>
          <p:cNvGrpSpPr>
            <a:grpSpLocks/>
          </p:cNvGrpSpPr>
          <p:nvPr/>
        </p:nvGrpSpPr>
        <p:grpSpPr bwMode="auto">
          <a:xfrm>
            <a:off x="4267200" y="701675"/>
            <a:ext cx="4114800" cy="304800"/>
            <a:chOff x="2688" y="816"/>
            <a:chExt cx="2592" cy="192"/>
          </a:xfrm>
        </p:grpSpPr>
        <p:sp>
          <p:nvSpPr>
            <p:cNvPr id="1987623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1987624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 2</a:t>
              </a:r>
            </a:p>
          </p:txBody>
        </p:sp>
        <p:sp>
          <p:nvSpPr>
            <p:cNvPr id="1987625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1987626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1987627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1987628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FPx</a:t>
              </a:r>
            </a:p>
          </p:txBody>
        </p:sp>
      </p:grpSp>
      <p:grpSp>
        <p:nvGrpSpPr>
          <p:cNvPr id="1987629" name="Group 45"/>
          <p:cNvGrpSpPr>
            <a:grpSpLocks/>
          </p:cNvGrpSpPr>
          <p:nvPr/>
        </p:nvGrpSpPr>
        <p:grpSpPr bwMode="auto">
          <a:xfrm>
            <a:off x="4267200" y="1066800"/>
            <a:ext cx="4114800" cy="304800"/>
            <a:chOff x="2256" y="1152"/>
            <a:chExt cx="2592" cy="192"/>
          </a:xfrm>
        </p:grpSpPr>
        <p:sp>
          <p:nvSpPr>
            <p:cNvPr id="1987630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1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2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3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4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5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6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37" name="Group 53"/>
          <p:cNvGrpSpPr>
            <a:grpSpLocks/>
          </p:cNvGrpSpPr>
          <p:nvPr/>
        </p:nvGrpSpPr>
        <p:grpSpPr bwMode="auto">
          <a:xfrm>
            <a:off x="4267200" y="1371600"/>
            <a:ext cx="4114800" cy="304800"/>
            <a:chOff x="2256" y="1152"/>
            <a:chExt cx="2592" cy="192"/>
          </a:xfrm>
        </p:grpSpPr>
        <p:sp>
          <p:nvSpPr>
            <p:cNvPr id="1987638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9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0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1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2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3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4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45" name="Group 61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7646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7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8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9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0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1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2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53" name="Group 69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7654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5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6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7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8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9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0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61" name="Group 77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7662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3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4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5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6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7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8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69" name="Group 85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7670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1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2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3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4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5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6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77" name="Group 93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7678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9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0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1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2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3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4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85" name="Group 101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7686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7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8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9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0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1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2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693" name="Group 109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7694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5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6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7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8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9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0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01" name="Group 117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7702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3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4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5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6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7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8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09" name="Group 125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7710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1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2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3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4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5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6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17" name="Group 133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7718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9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0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1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2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3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4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25" name="Group 141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7726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7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8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9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0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1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2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7733" name="Text Box 149"/>
          <p:cNvSpPr txBox="1">
            <a:spLocks noChangeArrowheads="1"/>
          </p:cNvSpPr>
          <p:nvPr/>
        </p:nvSpPr>
        <p:spPr bwMode="auto">
          <a:xfrm>
            <a:off x="192088" y="762000"/>
            <a:ext cx="25050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 first</a:t>
            </a:r>
          </a:p>
        </p:txBody>
      </p:sp>
      <p:grpSp>
        <p:nvGrpSpPr>
          <p:cNvPr id="1987734" name="Group 150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7735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6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7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8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9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0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1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42" name="Group 158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7743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4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5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6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7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8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9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50" name="Group 166"/>
          <p:cNvGrpSpPr>
            <a:grpSpLocks/>
          </p:cNvGrpSpPr>
          <p:nvPr/>
        </p:nvGrpSpPr>
        <p:grpSpPr bwMode="auto">
          <a:xfrm>
            <a:off x="4267200" y="5638800"/>
            <a:ext cx="4114800" cy="304800"/>
            <a:chOff x="2256" y="1152"/>
            <a:chExt cx="2592" cy="192"/>
          </a:xfrm>
        </p:grpSpPr>
        <p:sp>
          <p:nvSpPr>
            <p:cNvPr id="1987751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2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3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4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5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6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7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58" name="Group 174"/>
          <p:cNvGrpSpPr>
            <a:grpSpLocks/>
          </p:cNvGrpSpPr>
          <p:nvPr/>
        </p:nvGrpSpPr>
        <p:grpSpPr bwMode="auto">
          <a:xfrm>
            <a:off x="4267200" y="5943600"/>
            <a:ext cx="4114800" cy="304800"/>
            <a:chOff x="2256" y="1152"/>
            <a:chExt cx="2592" cy="192"/>
          </a:xfrm>
        </p:grpSpPr>
        <p:sp>
          <p:nvSpPr>
            <p:cNvPr id="1987759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0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1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2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3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4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5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7766" name="Group 182"/>
          <p:cNvGrpSpPr>
            <a:grpSpLocks/>
          </p:cNvGrpSpPr>
          <p:nvPr/>
        </p:nvGrpSpPr>
        <p:grpSpPr bwMode="auto">
          <a:xfrm>
            <a:off x="4264025" y="1066800"/>
            <a:ext cx="3578225" cy="3722688"/>
            <a:chOff x="2686" y="768"/>
            <a:chExt cx="2254" cy="2345"/>
          </a:xfrm>
        </p:grpSpPr>
        <p:sp>
          <p:nvSpPr>
            <p:cNvPr id="1987767" name="Text Box 183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768" name="Text Box 184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769" name="Text Box 185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770" name="Text Box 186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771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72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73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74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75" name="Text Box 191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776" name="Text Box 192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f6</a:t>
              </a:r>
            </a:p>
          </p:txBody>
        </p:sp>
        <p:sp>
          <p:nvSpPr>
            <p:cNvPr id="1987777" name="Text Box 193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f7</a:t>
              </a:r>
            </a:p>
          </p:txBody>
        </p:sp>
        <p:sp>
          <p:nvSpPr>
            <p:cNvPr id="1987778" name="Text Box 194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f8</a:t>
              </a:r>
            </a:p>
          </p:txBody>
        </p:sp>
        <p:sp>
          <p:nvSpPr>
            <p:cNvPr id="1987779" name="Text Box 195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80" name="Text Box 196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x2</a:t>
              </a:r>
              <a:endPara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81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82" name="Group 198"/>
          <p:cNvGrpSpPr>
            <a:grpSpLocks/>
          </p:cNvGrpSpPr>
          <p:nvPr/>
        </p:nvGrpSpPr>
        <p:grpSpPr bwMode="auto">
          <a:xfrm>
            <a:off x="4264025" y="2286000"/>
            <a:ext cx="3578225" cy="3722688"/>
            <a:chOff x="2686" y="768"/>
            <a:chExt cx="2254" cy="2345"/>
          </a:xfrm>
        </p:grpSpPr>
        <p:sp>
          <p:nvSpPr>
            <p:cNvPr id="1987783" name="Text Box 199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784" name="Text Box 200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785" name="Text Box 201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786" name="Text Box 202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787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88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89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90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91" name="Text Box 207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792" name="Text Box 208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f6</a:t>
              </a:r>
            </a:p>
          </p:txBody>
        </p:sp>
        <p:sp>
          <p:nvSpPr>
            <p:cNvPr id="1987793" name="Text Box 209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f7</a:t>
              </a:r>
            </a:p>
          </p:txBody>
        </p:sp>
        <p:sp>
          <p:nvSpPr>
            <p:cNvPr id="1987794" name="Text Box 210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f8</a:t>
              </a:r>
            </a:p>
          </p:txBody>
        </p:sp>
        <p:sp>
          <p:nvSpPr>
            <p:cNvPr id="1987795" name="Text Box 211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008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96" name="Text Box 212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x2</a:t>
              </a:r>
              <a:endParaRPr lang="en-US" altLang="ko-KR" sz="1800" dirty="0">
                <a:solidFill>
                  <a:srgbClr val="008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97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98" name="Group 214"/>
          <p:cNvGrpSpPr>
            <a:grpSpLocks/>
          </p:cNvGrpSpPr>
          <p:nvPr/>
        </p:nvGrpSpPr>
        <p:grpSpPr bwMode="auto">
          <a:xfrm>
            <a:off x="4264025" y="3505200"/>
            <a:ext cx="3578225" cy="2808288"/>
            <a:chOff x="2686" y="2304"/>
            <a:chExt cx="2254" cy="1769"/>
          </a:xfrm>
        </p:grpSpPr>
        <p:sp>
          <p:nvSpPr>
            <p:cNvPr id="1987799" name="Text Box 215"/>
            <p:cNvSpPr txBox="1">
              <a:spLocks noChangeArrowheads="1"/>
            </p:cNvSpPr>
            <p:nvPr/>
          </p:nvSpPr>
          <p:spPr bwMode="auto">
            <a:xfrm>
              <a:off x="3542" y="230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f1</a:t>
              </a:r>
            </a:p>
          </p:txBody>
        </p:sp>
        <p:sp>
          <p:nvSpPr>
            <p:cNvPr id="1987800" name="Text Box 216"/>
            <p:cNvSpPr txBox="1">
              <a:spLocks noChangeArrowheads="1"/>
            </p:cNvSpPr>
            <p:nvPr/>
          </p:nvSpPr>
          <p:spPr bwMode="auto">
            <a:xfrm>
              <a:off x="3542" y="2496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f2</a:t>
              </a:r>
            </a:p>
          </p:txBody>
        </p:sp>
        <p:sp>
          <p:nvSpPr>
            <p:cNvPr id="1987801" name="Text Box 217"/>
            <p:cNvSpPr txBox="1">
              <a:spLocks noChangeArrowheads="1"/>
            </p:cNvSpPr>
            <p:nvPr/>
          </p:nvSpPr>
          <p:spPr bwMode="auto">
            <a:xfrm>
              <a:off x="3542" y="268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f3</a:t>
              </a:r>
            </a:p>
          </p:txBody>
        </p:sp>
        <p:sp>
          <p:nvSpPr>
            <p:cNvPr id="1987802" name="Text Box 218"/>
            <p:cNvSpPr txBox="1">
              <a:spLocks noChangeArrowheads="1"/>
            </p:cNvSpPr>
            <p:nvPr/>
          </p:nvSpPr>
          <p:spPr bwMode="auto">
            <a:xfrm>
              <a:off x="3542" y="288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f4</a:t>
              </a:r>
            </a:p>
          </p:txBody>
        </p:sp>
        <p:sp>
          <p:nvSpPr>
            <p:cNvPr id="1987803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804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805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806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807" name="Text Box 223"/>
            <p:cNvSpPr txBox="1">
              <a:spLocks noChangeArrowheads="1"/>
            </p:cNvSpPr>
            <p:nvPr/>
          </p:nvSpPr>
          <p:spPr bwMode="auto">
            <a:xfrm>
              <a:off x="3974" y="384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f5</a:t>
              </a:r>
            </a:p>
          </p:txBody>
        </p:sp>
        <p:sp>
          <p:nvSpPr>
            <p:cNvPr id="1987808" name="Text Box 224"/>
            <p:cNvSpPr txBox="1">
              <a:spLocks noChangeArrowheads="1"/>
            </p:cNvSpPr>
            <p:nvPr/>
          </p:nvSpPr>
          <p:spPr bwMode="auto">
            <a:xfrm>
              <a:off x="2686" y="2880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</a:t>
              </a:r>
              <a:r>
                <a:rPr lang="en-US" altLang="ko-KR" sz="1800" dirty="0" smtClean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x1</a:t>
              </a:r>
              <a:endParaRPr lang="en-US" altLang="ko-KR" sz="1800" dirty="0">
                <a:solidFill>
                  <a:srgbClr val="FF0000"/>
                </a:solidFill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987809" name="Group 225"/>
          <p:cNvGrpSpPr>
            <a:grpSpLocks/>
          </p:cNvGrpSpPr>
          <p:nvPr/>
        </p:nvGrpSpPr>
        <p:grpSpPr bwMode="auto">
          <a:xfrm>
            <a:off x="2616200" y="1143000"/>
            <a:ext cx="1676400" cy="5181600"/>
            <a:chOff x="1648" y="816"/>
            <a:chExt cx="1056" cy="3264"/>
          </a:xfrm>
        </p:grpSpPr>
        <p:grpSp>
          <p:nvGrpSpPr>
            <p:cNvPr id="1987810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1987811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2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1987813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iterate</a:t>
                </a:r>
              </a:p>
            </p:txBody>
          </p:sp>
        </p:grpSp>
        <p:grpSp>
          <p:nvGrpSpPr>
            <p:cNvPr id="1987814" name="Group 230"/>
            <p:cNvGrpSpPr>
              <a:grpSpLocks/>
            </p:cNvGrpSpPr>
            <p:nvPr/>
          </p:nvGrpSpPr>
          <p:grpSpPr bwMode="auto">
            <a:xfrm>
              <a:off x="1848" y="816"/>
              <a:ext cx="792" cy="1488"/>
              <a:chOff x="1848" y="816"/>
              <a:chExt cx="792" cy="1488"/>
            </a:xfrm>
          </p:grpSpPr>
          <p:sp>
            <p:nvSpPr>
              <p:cNvPr id="1987815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6" name="Text Box 232"/>
              <p:cNvSpPr txBox="1">
                <a:spLocks noChangeArrowheads="1"/>
              </p:cNvSpPr>
              <p:nvPr/>
            </p:nvSpPr>
            <p:spPr bwMode="auto">
              <a:xfrm>
                <a:off x="1848" y="144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prolog</a:t>
                </a:r>
              </a:p>
            </p:txBody>
          </p:sp>
        </p:grpSp>
        <p:grpSp>
          <p:nvGrpSpPr>
            <p:cNvPr id="1987817" name="Group 233"/>
            <p:cNvGrpSpPr>
              <a:grpSpLocks/>
            </p:cNvGrpSpPr>
            <p:nvPr/>
          </p:nvGrpSpPr>
          <p:grpSpPr bwMode="auto">
            <a:xfrm>
              <a:off x="1844" y="3072"/>
              <a:ext cx="796" cy="1008"/>
              <a:chOff x="1844" y="3072"/>
              <a:chExt cx="796" cy="1008"/>
            </a:xfrm>
          </p:grpSpPr>
          <p:sp>
            <p:nvSpPr>
              <p:cNvPr id="1987818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9" name="Text Box 235"/>
              <p:cNvSpPr txBox="1">
                <a:spLocks noChangeArrowheads="1"/>
              </p:cNvSpPr>
              <p:nvPr/>
            </p:nvSpPr>
            <p:spPr bwMode="auto">
              <a:xfrm>
                <a:off x="1844" y="3360"/>
                <a:ext cx="500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epilog</a:t>
                </a:r>
              </a:p>
            </p:txBody>
          </p:sp>
        </p:grpSp>
      </p:grpSp>
      <p:sp>
        <p:nvSpPr>
          <p:cNvPr id="1987821" name="Text Box 237"/>
          <p:cNvSpPr txBox="1">
            <a:spLocks noChangeArrowheads="1"/>
          </p:cNvSpPr>
          <p:nvPr/>
        </p:nvSpPr>
        <p:spPr bwMode="auto">
          <a:xfrm>
            <a:off x="228600" y="6045200"/>
            <a:ext cx="35464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4 fadds / 4 cycles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8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820" grpId="0" build="p" autoUpdateAnimBg="0"/>
      <p:bldP spid="19878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50292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 vs. Loop Unrolling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A0D-E4B3-734A-B0F8-E8424870CCA1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5" name="Freeform 3"/>
          <p:cNvSpPr>
            <a:spLocks/>
          </p:cNvSpPr>
          <p:nvPr/>
        </p:nvSpPr>
        <p:spPr bwMode="auto">
          <a:xfrm>
            <a:off x="2290763" y="17526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28241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Freeform 5"/>
          <p:cNvSpPr>
            <a:spLocks/>
          </p:cNvSpPr>
          <p:nvPr/>
        </p:nvSpPr>
        <p:spPr bwMode="auto">
          <a:xfrm>
            <a:off x="2290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8" name="Freeform 6"/>
          <p:cNvSpPr>
            <a:spLocks/>
          </p:cNvSpPr>
          <p:nvPr/>
        </p:nvSpPr>
        <p:spPr bwMode="auto">
          <a:xfrm flipH="1">
            <a:off x="3433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45005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0" name="Freeform 8"/>
          <p:cNvSpPr>
            <a:spLocks/>
          </p:cNvSpPr>
          <p:nvPr/>
        </p:nvSpPr>
        <p:spPr bwMode="auto">
          <a:xfrm>
            <a:off x="3967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1" name="Freeform 9"/>
          <p:cNvSpPr>
            <a:spLocks/>
          </p:cNvSpPr>
          <p:nvPr/>
        </p:nvSpPr>
        <p:spPr bwMode="auto">
          <a:xfrm flipH="1">
            <a:off x="5110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2" name="Rectangle 10"/>
          <p:cNvSpPr>
            <a:spLocks noChangeArrowheads="1"/>
          </p:cNvSpPr>
          <p:nvPr/>
        </p:nvSpPr>
        <p:spPr bwMode="auto">
          <a:xfrm>
            <a:off x="61769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3" name="Freeform 11"/>
          <p:cNvSpPr>
            <a:spLocks/>
          </p:cNvSpPr>
          <p:nvPr/>
        </p:nvSpPr>
        <p:spPr bwMode="auto">
          <a:xfrm>
            <a:off x="5643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4" name="Freeform 12"/>
          <p:cNvSpPr>
            <a:spLocks/>
          </p:cNvSpPr>
          <p:nvPr/>
        </p:nvSpPr>
        <p:spPr bwMode="auto">
          <a:xfrm flipH="1">
            <a:off x="6786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6686550" y="28956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46" name="Text Box 14"/>
          <p:cNvSpPr txBox="1">
            <a:spLocks noChangeArrowheads="1"/>
          </p:cNvSpPr>
          <p:nvPr/>
        </p:nvSpPr>
        <p:spPr bwMode="auto">
          <a:xfrm>
            <a:off x="576263" y="17526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sp>
        <p:nvSpPr>
          <p:cNvPr id="1989647" name="Freeform 15"/>
          <p:cNvSpPr>
            <a:spLocks/>
          </p:cNvSpPr>
          <p:nvPr/>
        </p:nvSpPr>
        <p:spPr bwMode="auto">
          <a:xfrm>
            <a:off x="2290763" y="39624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8" name="Rectangle 16"/>
          <p:cNvSpPr>
            <a:spLocks noChangeArrowheads="1"/>
          </p:cNvSpPr>
          <p:nvPr/>
        </p:nvSpPr>
        <p:spPr bwMode="auto">
          <a:xfrm>
            <a:off x="28241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9" name="Freeform 17"/>
          <p:cNvSpPr>
            <a:spLocks/>
          </p:cNvSpPr>
          <p:nvPr/>
        </p:nvSpPr>
        <p:spPr bwMode="auto">
          <a:xfrm>
            <a:off x="2290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0" name="Freeform 18"/>
          <p:cNvSpPr>
            <a:spLocks/>
          </p:cNvSpPr>
          <p:nvPr/>
        </p:nvSpPr>
        <p:spPr bwMode="auto">
          <a:xfrm flipH="1">
            <a:off x="3433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1" name="Text Box 19"/>
          <p:cNvSpPr txBox="1">
            <a:spLocks noChangeArrowheads="1"/>
          </p:cNvSpPr>
          <p:nvPr/>
        </p:nvSpPr>
        <p:spPr bwMode="auto">
          <a:xfrm>
            <a:off x="6686550" y="51054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52" name="Text Box 20"/>
          <p:cNvSpPr txBox="1">
            <a:spLocks noChangeArrowheads="1"/>
          </p:cNvSpPr>
          <p:nvPr/>
        </p:nvSpPr>
        <p:spPr bwMode="auto">
          <a:xfrm>
            <a:off x="576263" y="41148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grpSp>
        <p:nvGrpSpPr>
          <p:cNvPr id="1989653" name="Group 21"/>
          <p:cNvGrpSpPr>
            <a:grpSpLocks/>
          </p:cNvGrpSpPr>
          <p:nvPr/>
        </p:nvGrpSpPr>
        <p:grpSpPr bwMode="auto">
          <a:xfrm>
            <a:off x="2900363" y="4038600"/>
            <a:ext cx="1676400" cy="1066800"/>
            <a:chOff x="1296" y="2832"/>
            <a:chExt cx="1056" cy="672"/>
          </a:xfrm>
        </p:grpSpPr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5" name="Freeform 23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6" name="Freeform 24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57" name="Rectangle 25"/>
          <p:cNvSpPr>
            <a:spLocks noChangeArrowheads="1"/>
          </p:cNvSpPr>
          <p:nvPr/>
        </p:nvSpPr>
        <p:spPr bwMode="auto">
          <a:xfrm>
            <a:off x="46529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8" name="Freeform 26"/>
          <p:cNvSpPr>
            <a:spLocks/>
          </p:cNvSpPr>
          <p:nvPr/>
        </p:nvSpPr>
        <p:spPr bwMode="auto">
          <a:xfrm>
            <a:off x="4119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9" name="Freeform 27"/>
          <p:cNvSpPr>
            <a:spLocks/>
          </p:cNvSpPr>
          <p:nvPr/>
        </p:nvSpPr>
        <p:spPr bwMode="auto">
          <a:xfrm flipH="1">
            <a:off x="5262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0" name="Text Box 28"/>
          <p:cNvSpPr txBox="1">
            <a:spLocks noChangeArrowheads="1"/>
          </p:cNvSpPr>
          <p:nvPr/>
        </p:nvSpPr>
        <p:spPr bwMode="auto">
          <a:xfrm>
            <a:off x="3563938" y="1219200"/>
            <a:ext cx="2290762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Loop Unrolled</a:t>
            </a:r>
          </a:p>
        </p:txBody>
      </p:sp>
      <p:sp>
        <p:nvSpPr>
          <p:cNvPr id="1989661" name="Text Box 29"/>
          <p:cNvSpPr txBox="1">
            <a:spLocks noChangeArrowheads="1"/>
          </p:cNvSpPr>
          <p:nvPr/>
        </p:nvSpPr>
        <p:spPr bwMode="auto">
          <a:xfrm>
            <a:off x="3298825" y="3505200"/>
            <a:ext cx="30273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Software Pipelined</a:t>
            </a:r>
          </a:p>
        </p:txBody>
      </p:sp>
      <p:sp>
        <p:nvSpPr>
          <p:cNvPr id="1989662" name="Text Box 30"/>
          <p:cNvSpPr txBox="1">
            <a:spLocks noChangeArrowheads="1"/>
          </p:cNvSpPr>
          <p:nvPr/>
        </p:nvSpPr>
        <p:spPr bwMode="auto">
          <a:xfrm>
            <a:off x="6350" y="2590800"/>
            <a:ext cx="19685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Startup overhead</a:t>
            </a:r>
          </a:p>
        </p:txBody>
      </p:sp>
      <p:sp>
        <p:nvSpPr>
          <p:cNvPr id="1989663" name="Text Box 31"/>
          <p:cNvSpPr txBox="1">
            <a:spLocks noChangeArrowheads="1"/>
          </p:cNvSpPr>
          <p:nvPr/>
        </p:nvSpPr>
        <p:spPr bwMode="auto">
          <a:xfrm>
            <a:off x="6559550" y="1447800"/>
            <a:ext cx="23542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Wind-down overhead</a:t>
            </a:r>
          </a:p>
        </p:txBody>
      </p:sp>
      <p:sp>
        <p:nvSpPr>
          <p:cNvPr id="1989664" name="Line 32"/>
          <p:cNvSpPr>
            <a:spLocks noChangeShapeType="1"/>
          </p:cNvSpPr>
          <p:nvPr/>
        </p:nvSpPr>
        <p:spPr bwMode="auto">
          <a:xfrm>
            <a:off x="2290763" y="3048000"/>
            <a:ext cx="1676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5" name="Text Box 33"/>
          <p:cNvSpPr txBox="1">
            <a:spLocks noChangeArrowheads="1"/>
          </p:cNvSpPr>
          <p:nvPr/>
        </p:nvSpPr>
        <p:spPr bwMode="auto">
          <a:xfrm>
            <a:off x="2400300" y="3048000"/>
            <a:ext cx="1625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sp>
        <p:nvSpPr>
          <p:cNvPr id="1989666" name="Line 34"/>
          <p:cNvSpPr>
            <a:spLocks noChangeShapeType="1"/>
          </p:cNvSpPr>
          <p:nvPr/>
        </p:nvSpPr>
        <p:spPr bwMode="auto">
          <a:xfrm>
            <a:off x="3433763" y="52578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7" name="Text Box 35"/>
          <p:cNvSpPr txBox="1">
            <a:spLocks noChangeArrowheads="1"/>
          </p:cNvSpPr>
          <p:nvPr/>
        </p:nvSpPr>
        <p:spPr bwMode="auto">
          <a:xfrm>
            <a:off x="2900363" y="5257800"/>
            <a:ext cx="1752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grpSp>
        <p:nvGrpSpPr>
          <p:cNvPr id="1989668" name="Group 36"/>
          <p:cNvGrpSpPr>
            <a:grpSpLocks/>
          </p:cNvGrpSpPr>
          <p:nvPr/>
        </p:nvGrpSpPr>
        <p:grpSpPr bwMode="auto">
          <a:xfrm>
            <a:off x="3509963" y="4038600"/>
            <a:ext cx="1676400" cy="1066800"/>
            <a:chOff x="1296" y="2832"/>
            <a:chExt cx="1056" cy="672"/>
          </a:xfrm>
        </p:grpSpPr>
        <p:sp>
          <p:nvSpPr>
            <p:cNvPr id="1989669" name="Rectangle 37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0" name="Freeform 38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1" name="Freeform 39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72" name="Text Box 40"/>
          <p:cNvSpPr txBox="1">
            <a:spLocks noChangeArrowheads="1"/>
          </p:cNvSpPr>
          <p:nvPr/>
        </p:nvSpPr>
        <p:spPr bwMode="auto">
          <a:xfrm>
            <a:off x="762000" y="5638800"/>
            <a:ext cx="74676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 i="1" dirty="0">
                <a:latin typeface="Verdana" charset="0"/>
                <a:ea typeface="굴림" charset="-127"/>
                <a:cs typeface="굴림" charset="-127"/>
              </a:rPr>
              <a:t>Software pipelining pays startup/wind-down costs only once per loop, not once per iteration</a:t>
            </a:r>
          </a:p>
        </p:txBody>
      </p:sp>
      <p:sp>
        <p:nvSpPr>
          <p:cNvPr id="1989673" name="Freeform 41"/>
          <p:cNvSpPr>
            <a:spLocks/>
          </p:cNvSpPr>
          <p:nvPr/>
        </p:nvSpPr>
        <p:spPr bwMode="auto">
          <a:xfrm>
            <a:off x="1757363" y="2336800"/>
            <a:ext cx="762000" cy="2794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74" name="Freeform 42"/>
          <p:cNvSpPr>
            <a:spLocks/>
          </p:cNvSpPr>
          <p:nvPr/>
        </p:nvSpPr>
        <p:spPr bwMode="auto">
          <a:xfrm rot="10800000">
            <a:off x="7015163" y="1828800"/>
            <a:ext cx="838200" cy="508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18513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7924800" cy="5054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Quiz 3, Tuesday March 19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L10-L12, PS3, Lab 3 directed </a:t>
            </a:r>
            <a:r>
              <a:rPr lang="en-US" dirty="0" smtClean="0"/>
              <a:t>portion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Make sure to look at most recent version of Lab 3!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Lab 3 directed portion due start of class Thursday March 14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Lab 3 </a:t>
            </a:r>
            <a:r>
              <a:rPr lang="en-US" dirty="0"/>
              <a:t>o</a:t>
            </a:r>
            <a:r>
              <a:rPr lang="en-US" dirty="0" smtClean="0"/>
              <a:t>pen-ended portion due date extended to start of section on Friday March 22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Leave more time for your open-ended </a:t>
            </a:r>
            <a:r>
              <a:rPr lang="en-US" dirty="0" smtClean="0"/>
              <a:t>projects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Need a </a:t>
            </a:r>
            <a:r>
              <a:rPr lang="en-US" dirty="0" err="1" smtClean="0"/>
              <a:t>github</a:t>
            </a:r>
            <a:r>
              <a:rPr lang="en-US" dirty="0" smtClean="0"/>
              <a:t> account for your open-ended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7A4E-2AEE-5447-9404-F29C319F217E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5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What if there are no loops?</a:t>
            </a:r>
          </a:p>
        </p:txBody>
      </p:sp>
      <p:sp>
        <p:nvSpPr>
          <p:cNvPr id="1991683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1671507"/>
            <a:ext cx="4419600" cy="1871924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Branches limit basic block size in control-flow intensive irregular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Difficult to find ILP in individual basic blocks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C087-4CBE-444A-B989-B5A7F659EC1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91684" name="Group 4"/>
          <p:cNvGrpSpPr>
            <a:grpSpLocks/>
          </p:cNvGrpSpPr>
          <p:nvPr/>
        </p:nvGrpSpPr>
        <p:grpSpPr bwMode="auto">
          <a:xfrm>
            <a:off x="366713" y="1143000"/>
            <a:ext cx="3900488" cy="4876800"/>
            <a:chOff x="951" y="1056"/>
            <a:chExt cx="2457" cy="3072"/>
          </a:xfrm>
        </p:grpSpPr>
        <p:sp>
          <p:nvSpPr>
            <p:cNvPr id="1991685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6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7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8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9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0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1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2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3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4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5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6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7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8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9" name="Text Box 19"/>
            <p:cNvSpPr txBox="1">
              <a:spLocks noChangeArrowheads="1"/>
            </p:cNvSpPr>
            <p:nvPr/>
          </p:nvSpPr>
          <p:spPr bwMode="auto">
            <a:xfrm>
              <a:off x="951" y="2092"/>
              <a:ext cx="102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Basic block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Trace Scheduling </a:t>
            </a:r>
            <a:r>
              <a:rPr lang="en-US" altLang="ko-KR" sz="2000" i="1">
                <a:ea typeface="굴림" charset="-127"/>
                <a:cs typeface="굴림" charset="-127"/>
              </a:rPr>
              <a:t>[ Fisher,Ellis]</a:t>
            </a:r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1993732" name="Rectangle 4"/>
          <p:cNvSpPr>
            <a:spLocks noGrp="1" noChangeArrowheads="1"/>
          </p:cNvSpPr>
          <p:nvPr>
            <p:ph idx="1"/>
          </p:nvPr>
        </p:nvSpPr>
        <p:spPr>
          <a:xfrm>
            <a:off x="3352800" y="1747422"/>
            <a:ext cx="5486400" cy="275832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Pick string of basic blocks, a </a:t>
            </a:r>
            <a:r>
              <a:rPr lang="en-US" altLang="ko-KR" i="1" dirty="0">
                <a:ea typeface="굴림" charset="-127"/>
                <a:cs typeface="굴림" charset="-127"/>
              </a:rPr>
              <a:t>trace</a:t>
            </a:r>
            <a:r>
              <a:rPr lang="en-US" altLang="ko-KR" dirty="0">
                <a:ea typeface="굴림" charset="-127"/>
                <a:cs typeface="굴림" charset="-127"/>
              </a:rPr>
              <a:t>, that represents most frequent branch path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Use </a:t>
            </a:r>
            <a:r>
              <a:rPr lang="en-US" altLang="ko-KR" u="sng" dirty="0">
                <a:ea typeface="굴림" charset="-127"/>
                <a:cs typeface="굴림" charset="-127"/>
              </a:rPr>
              <a:t>profiling feedback</a:t>
            </a:r>
            <a:r>
              <a:rPr lang="en-US" altLang="ko-KR" dirty="0">
                <a:ea typeface="굴림" charset="-127"/>
                <a:cs typeface="굴림" charset="-127"/>
              </a:rPr>
              <a:t> or compiler heuristics to find common branch paths 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Schedule whole “trace” at once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Add </a:t>
            </a:r>
            <a:r>
              <a:rPr lang="en-US" altLang="ko-KR" dirty="0" err="1">
                <a:ea typeface="굴림" charset="-127"/>
                <a:cs typeface="굴림" charset="-127"/>
              </a:rPr>
              <a:t>fixup</a:t>
            </a:r>
            <a:r>
              <a:rPr lang="en-US" altLang="ko-KR" dirty="0">
                <a:ea typeface="굴림" charset="-127"/>
                <a:cs typeface="굴림" charset="-127"/>
              </a:rPr>
              <a:t> code to cope with branches jumping out of trace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B8CB-73DA-764C-9746-9A0B224C2D0D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0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3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4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93736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1993737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8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9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0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1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2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3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4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5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6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7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8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9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50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9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Problems with “Classic” VLIW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421687" cy="4649787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Object-code compatibility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have to recompile all code for every machine, even for two machines in same generation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Object code size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instruction padding wastes instruction memory/cache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loop unrolling/software pipelining replicates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variable latency memory operations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caches and/or memory bank conflicts impose statically unpredictable variability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Knowing branch probabilities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Profiling requires an significant extra step in build process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for statically unpredictable branches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optimal schedule varies with branch path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20D-C00E-E541-ACE7-BC365B283222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 Instruction Encoding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3098800"/>
            <a:ext cx="8116888" cy="34099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Schemes to reduce effect of unused fields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Compressed format in memory, expand on I-cache refill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Multiflow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Trace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introduces instruction addressing challenge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Mark parallel groups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TMS320C6x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DSPs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, Intel IA-64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Provide a single-op VLIW instruction</a:t>
            </a:r>
          </a:p>
          <a:p>
            <a:pPr lvl="2"/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Cydra-5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UniOp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instructions</a:t>
            </a:r>
          </a:p>
          <a:p>
            <a:endParaRPr lang="en-US" altLang="ko-KR" sz="20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04F-BF03-664E-B39E-08B497DD8F7D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97828" name="Group 4"/>
          <p:cNvGrpSpPr>
            <a:grpSpLocks/>
          </p:cNvGrpSpPr>
          <p:nvPr/>
        </p:nvGrpSpPr>
        <p:grpSpPr bwMode="auto">
          <a:xfrm>
            <a:off x="2395538" y="1651000"/>
            <a:ext cx="4114800" cy="304800"/>
            <a:chOff x="2256" y="1152"/>
            <a:chExt cx="2592" cy="19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0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1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2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3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4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5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97836" name="AutoShape 12"/>
          <p:cNvSpPr>
            <a:spLocks/>
          </p:cNvSpPr>
          <p:nvPr/>
        </p:nvSpPr>
        <p:spPr bwMode="auto">
          <a:xfrm rot="16200000">
            <a:off x="2890838" y="16129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7" name="AutoShape 13"/>
          <p:cNvSpPr>
            <a:spLocks/>
          </p:cNvSpPr>
          <p:nvPr/>
        </p:nvSpPr>
        <p:spPr bwMode="auto">
          <a:xfrm rot="16200000">
            <a:off x="4643438" y="13081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8" name="AutoShape 14"/>
          <p:cNvSpPr>
            <a:spLocks/>
          </p:cNvSpPr>
          <p:nvPr/>
        </p:nvSpPr>
        <p:spPr bwMode="auto">
          <a:xfrm rot="16200000">
            <a:off x="6015038" y="19939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9" name="Text Box 15"/>
          <p:cNvSpPr txBox="1">
            <a:spLocks noChangeArrowheads="1"/>
          </p:cNvSpPr>
          <p:nvPr/>
        </p:nvSpPr>
        <p:spPr bwMode="auto">
          <a:xfrm>
            <a:off x="24447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1</a:t>
            </a:r>
          </a:p>
        </p:txBody>
      </p:sp>
      <p:sp>
        <p:nvSpPr>
          <p:cNvPr id="1997840" name="Text Box 16"/>
          <p:cNvSpPr txBox="1">
            <a:spLocks noChangeArrowheads="1"/>
          </p:cNvSpPr>
          <p:nvPr/>
        </p:nvSpPr>
        <p:spPr bwMode="auto">
          <a:xfrm>
            <a:off x="41973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2</a:t>
            </a:r>
          </a:p>
        </p:txBody>
      </p:sp>
      <p:sp>
        <p:nvSpPr>
          <p:cNvPr id="1997841" name="Text Box 17"/>
          <p:cNvSpPr txBox="1">
            <a:spLocks noChangeArrowheads="1"/>
          </p:cNvSpPr>
          <p:nvPr/>
        </p:nvSpPr>
        <p:spPr bwMode="auto">
          <a:xfrm>
            <a:off x="56451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7838"/>
            <a:ext cx="7292975" cy="441325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Intel</a:t>
            </a:r>
            <a:r>
              <a:rPr lang="en-US" altLang="ko-KR" dirty="0" smtClean="0">
                <a:ea typeface="굴림" charset="-127"/>
                <a:cs typeface="굴림" charset="-127"/>
              </a:rPr>
              <a:t> Itanium, EPIC </a:t>
            </a:r>
            <a:r>
              <a:rPr lang="en-US" altLang="ko-KR" dirty="0">
                <a:ea typeface="굴림" charset="-127"/>
                <a:cs typeface="굴림" charset="-127"/>
              </a:rPr>
              <a:t>IA-64</a:t>
            </a:r>
          </a:p>
        </p:txBody>
      </p:sp>
      <p:sp>
        <p:nvSpPr>
          <p:cNvPr id="20080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23604"/>
            <a:ext cx="7924800" cy="331078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EPIC is the style of architecture (cf. CISC, RISC)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Explicitly Parallel Instruction </a:t>
            </a:r>
            <a:r>
              <a:rPr lang="en-US" altLang="ko-KR" dirty="0" smtClean="0">
                <a:ea typeface="굴림" charset="-127"/>
                <a:cs typeface="굴림" charset="-127"/>
              </a:rPr>
              <a:t>Computing (really just VLIW)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IA-64 is Intel’s chosen ISA (cf. x86, MIPS)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IA-64 = Intel Architecture 64-bit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An object-</a:t>
            </a:r>
            <a:r>
              <a:rPr lang="en-US" altLang="ko-KR" dirty="0" smtClean="0">
                <a:ea typeface="굴림" charset="-127"/>
                <a:cs typeface="굴림" charset="-127"/>
              </a:rPr>
              <a:t>code-compatible </a:t>
            </a:r>
            <a:r>
              <a:rPr lang="en-US" altLang="ko-KR" dirty="0">
                <a:ea typeface="굴림" charset="-127"/>
                <a:cs typeface="굴림" charset="-127"/>
              </a:rPr>
              <a:t>VLIW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Merced was </a:t>
            </a:r>
            <a:r>
              <a:rPr lang="en-US" altLang="ko-KR" dirty="0">
                <a:ea typeface="굴림" charset="-127"/>
                <a:cs typeface="굴림" charset="-127"/>
              </a:rPr>
              <a:t>first</a:t>
            </a:r>
            <a:r>
              <a:rPr lang="en-US" altLang="ko-KR" dirty="0" smtClean="0">
                <a:ea typeface="굴림" charset="-127"/>
                <a:cs typeface="굴림" charset="-127"/>
              </a:rPr>
              <a:t> Itanium implementation </a:t>
            </a:r>
            <a:r>
              <a:rPr lang="en-US" altLang="ko-KR" dirty="0">
                <a:ea typeface="굴림" charset="-127"/>
                <a:cs typeface="굴림" charset="-127"/>
              </a:rPr>
              <a:t>(cf. 8086)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First customer shipment expected 1997 (actually 2001)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McKinley, second implementation shipped in 2002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Recent version,</a:t>
            </a:r>
            <a:r>
              <a:rPr lang="en-US" altLang="ko-KR" dirty="0" smtClean="0">
                <a:ea typeface="굴림" charset="-127"/>
                <a:cs typeface="굴림" charset="-127"/>
              </a:rPr>
              <a:t>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Poulson</a:t>
            </a:r>
            <a:r>
              <a:rPr lang="en-US" altLang="ko-KR" dirty="0" smtClean="0">
                <a:ea typeface="굴림" charset="-127"/>
                <a:cs typeface="굴림" charset="-127"/>
              </a:rPr>
              <a:t>, eight cores</a:t>
            </a:r>
            <a:r>
              <a:rPr lang="en-US" altLang="ko-KR" dirty="0">
                <a:ea typeface="굴림" charset="-127"/>
                <a:cs typeface="굴림" charset="-127"/>
              </a:rPr>
              <a:t>,</a:t>
            </a:r>
            <a:r>
              <a:rPr lang="en-US" altLang="ko-KR" dirty="0" smtClean="0">
                <a:ea typeface="굴림" charset="-127"/>
                <a:cs typeface="굴림" charset="-127"/>
              </a:rPr>
              <a:t> 32nm, announced 2011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6578600"/>
            <a:ext cx="2895600" cy="279400"/>
          </a:xfrm>
          <a:prstGeom prst="rect">
            <a:avLst/>
          </a:prstGeom>
        </p:spPr>
        <p:txBody>
          <a:bodyPr/>
          <a:lstStyle/>
          <a:p>
            <a:fld id="{5B59D3F7-A8FC-A445-80B6-41D889A70FDF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0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dirty="0"/>
              <a:t>Last time in Lecture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physical register file machines remove data values from ROB</a:t>
            </a:r>
          </a:p>
          <a:p>
            <a:pPr lvl="1"/>
            <a:r>
              <a:rPr lang="en-US" dirty="0"/>
              <a:t>All values only read and written during execution</a:t>
            </a:r>
          </a:p>
          <a:p>
            <a:pPr lvl="1"/>
            <a:r>
              <a:rPr lang="en-US" dirty="0"/>
              <a:t>Only register tags held in ROB</a:t>
            </a:r>
          </a:p>
          <a:p>
            <a:pPr lvl="1"/>
            <a:r>
              <a:rPr lang="en-US" dirty="0"/>
              <a:t>Allocate resources (ROB slot, destination physical register, memory reorder queue location) during decode</a:t>
            </a:r>
          </a:p>
          <a:p>
            <a:pPr lvl="1"/>
            <a:r>
              <a:rPr lang="en-US" dirty="0"/>
              <a:t>Issue window can be separated from ROB and made smaller than ROB (allocate in decode, free after instruction completes)</a:t>
            </a:r>
          </a:p>
          <a:p>
            <a:pPr lvl="1"/>
            <a:r>
              <a:rPr lang="en-US" dirty="0"/>
              <a:t>Free resources on commit</a:t>
            </a:r>
          </a:p>
          <a:p>
            <a:r>
              <a:rPr lang="en-US" dirty="0"/>
              <a:t>Speculative store buffer holds store values before commit to allow load-store forwarding</a:t>
            </a:r>
          </a:p>
          <a:p>
            <a:r>
              <a:rPr lang="en-US" dirty="0"/>
              <a:t>Can execute later loads past earlier stores when addresses known, or predicted no dependence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36600"/>
          </a:xfrm>
        </p:spPr>
        <p:txBody>
          <a:bodyPr/>
          <a:lstStyle/>
          <a:p>
            <a:r>
              <a:rPr lang="en-US" dirty="0" smtClean="0"/>
              <a:t>Eight Core </a:t>
            </a:r>
            <a:r>
              <a:rPr lang="en-US" dirty="0"/>
              <a:t>Itanium </a:t>
            </a:r>
            <a:r>
              <a:rPr lang="en-US" dirty="0" smtClean="0"/>
              <a:t>“</a:t>
            </a:r>
            <a:r>
              <a:rPr lang="en-US" dirty="0" err="1" smtClean="0"/>
              <a:t>Poulson</a:t>
            </a:r>
            <a:r>
              <a:rPr lang="en-US" dirty="0" smtClean="0"/>
              <a:t>” </a:t>
            </a:r>
            <a:r>
              <a:rPr lang="en-US" sz="2400" i="1" dirty="0"/>
              <a:t>[Intel </a:t>
            </a:r>
            <a:r>
              <a:rPr lang="en-US" sz="2400" i="1" dirty="0" smtClean="0"/>
              <a:t>2011]</a:t>
            </a:r>
            <a:endParaRPr lang="en-US" dirty="0"/>
          </a:p>
        </p:txBody>
      </p:sp>
      <p:sp>
        <p:nvSpPr>
          <p:cNvPr id="2028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4114800"/>
            <a:ext cx="376555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8 cores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1-cycle 16KB L1 I&amp;D caches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9-cycle 512KB L2 I-cache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8-cycle 256KB L2 D-cache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32 MB shared L3 cache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544mm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in</a:t>
            </a:r>
            <a:r>
              <a:rPr lang="en-US" sz="2000" dirty="0" smtClean="0"/>
              <a:t> 32nm CMOS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Over</a:t>
            </a:r>
            <a:r>
              <a:rPr lang="en-US" sz="2000" dirty="0" smtClean="0"/>
              <a:t> 3 </a:t>
            </a:r>
            <a:r>
              <a:rPr lang="en-US" sz="2000" dirty="0"/>
              <a:t>billion </a:t>
            </a:r>
            <a:r>
              <a:rPr lang="en-US" sz="2000" dirty="0" smtClean="0"/>
              <a:t>transistors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4191000"/>
            <a:ext cx="4114800" cy="1854200"/>
          </a:xfrm>
        </p:spPr>
        <p:txBody>
          <a:bodyPr/>
          <a:lstStyle/>
          <a:p>
            <a:r>
              <a:rPr lang="en-US" sz="2000" dirty="0" smtClean="0"/>
              <a:t>Cores are 2-way multithreaded</a:t>
            </a:r>
          </a:p>
          <a:p>
            <a:r>
              <a:rPr lang="en-US" sz="2000" dirty="0" smtClean="0"/>
              <a:t>6 instruction/cycle fetch</a:t>
            </a:r>
          </a:p>
          <a:p>
            <a:pPr lvl="1"/>
            <a:r>
              <a:rPr lang="en-US" sz="1600" dirty="0" smtClean="0"/>
              <a:t>Two 128-bit bundles</a:t>
            </a:r>
          </a:p>
          <a:p>
            <a:r>
              <a:rPr lang="en-US" sz="2000" dirty="0" smtClean="0"/>
              <a:t>Up to 12 </a:t>
            </a:r>
            <a:r>
              <a:rPr lang="en-US" sz="2000" dirty="0" err="1" smtClean="0"/>
              <a:t>insts</a:t>
            </a:r>
            <a:r>
              <a:rPr lang="en-US" sz="2000" dirty="0" smtClean="0"/>
              <a:t>/cycle execute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63-AD3E-FB4F-8021-2D316BB22376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990600"/>
            <a:ext cx="502172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Instruction Format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idx="1"/>
          </p:nvPr>
        </p:nvSpPr>
        <p:spPr>
          <a:xfrm>
            <a:off x="911225" y="2789238"/>
            <a:ext cx="7327900" cy="164941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Template bits describe grouping of these instructions with others in adjacent bundles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Each group contains instructions that can execute in parallel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3A8474B9-B9E1-BB46-B59B-1DD649B6EB23}" type="slidenum">
              <a:rPr lang="en-US"/>
              <a:pPr/>
              <a:t>21</a:t>
            </a:fld>
            <a:endParaRPr lang="en-US" b="0" dirty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2010117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2010118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2010119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22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23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010125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8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010131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2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3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4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5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2010137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8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9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0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1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2010143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4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5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6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7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2010149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0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1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2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3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54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5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6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7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8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2010159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2010160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2010161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2010162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2010163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2010164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2010165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25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Registers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956619"/>
            <a:ext cx="7256462" cy="369857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128 General Purpose 64-bit Integer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128 General Purpose 64/80-bit Floating Point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64 1-bit Predicate Registers</a:t>
            </a:r>
          </a:p>
          <a:p>
            <a:endParaRPr lang="en-US" altLang="ko-KR" dirty="0">
              <a:ea typeface="굴림" charset="-127"/>
              <a:cs typeface="굴림" charset="-127"/>
            </a:endParaRPr>
          </a:p>
          <a:p>
            <a:r>
              <a:rPr lang="en-US" altLang="ko-KR" dirty="0" err="1">
                <a:ea typeface="굴림" charset="-127"/>
                <a:cs typeface="굴림" charset="-127"/>
              </a:rPr>
              <a:t>GPRs</a:t>
            </a:r>
            <a:r>
              <a:rPr lang="en-US" altLang="ko-KR" dirty="0" smtClean="0">
                <a:ea typeface="굴림" charset="-127"/>
                <a:cs typeface="굴림" charset="-127"/>
              </a:rPr>
              <a:t> “rotate” </a:t>
            </a:r>
            <a:r>
              <a:rPr lang="en-US" altLang="ko-KR" dirty="0">
                <a:ea typeface="굴림" charset="-127"/>
                <a:cs typeface="굴림" charset="-127"/>
              </a:rPr>
              <a:t>to reduce code size for software pipelined </a:t>
            </a:r>
            <a:r>
              <a:rPr lang="en-US" altLang="ko-KR" dirty="0" smtClean="0">
                <a:ea typeface="굴림" charset="-127"/>
                <a:cs typeface="굴림" charset="-127"/>
              </a:rPr>
              <a:t>loops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Rotation is a simple form of register renaming allowing one instruction to address different physical registers on each iteration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B5375E0F-C136-094D-ACBA-3C6921735437}" type="slidenum">
              <a:rPr lang="en-US"/>
              <a:pPr/>
              <a:t>22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Predicated Execution</a:t>
            </a:r>
          </a:p>
        </p:txBody>
      </p:sp>
      <p:sp>
        <p:nvSpPr>
          <p:cNvPr id="20142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31838"/>
            <a:ext cx="8305800" cy="1393825"/>
          </a:xfrm>
          <a:noFill/>
          <a:ln/>
        </p:spPr>
        <p:txBody>
          <a:bodyPr anchor="ctr">
            <a:spAutoFit/>
          </a:bodyPr>
          <a:lstStyle/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Mispredicted branches limit ILP</a:t>
            </a:r>
          </a:p>
          <a:p>
            <a:pPr marL="171450" indent="-171450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Eliminate hard to predict branches with predicated execution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Almost all IA-64 instructions can be executed conditionally under predicate</a:t>
            </a:r>
          </a:p>
          <a:p>
            <a:pPr marL="573088" lvl="1"/>
            <a:r>
              <a:rPr lang="en-US" altLang="ko-KR">
                <a:ea typeface="굴림" charset="-127"/>
                <a:cs typeface="굴림" charset="-127"/>
              </a:rPr>
              <a:t>Instruction becomes NOP if predicate register false</a:t>
            </a:r>
            <a:endParaRPr lang="en-US" altLang="ko-KR" sz="2000">
              <a:ea typeface="굴림" charset="-127"/>
              <a:cs typeface="굴림" charset="-127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835B0F3C-5B64-B74C-833B-C17FCC011EE4}" type="slidenum">
              <a:rPr lang="en-US"/>
              <a:pPr/>
              <a:t>23</a:t>
            </a:fld>
            <a:endParaRPr lang="en-US" b="0" dirty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62200"/>
            <a:ext cx="2667000" cy="4267200"/>
            <a:chOff x="528" y="1632"/>
            <a:chExt cx="1680" cy="2688"/>
          </a:xfrm>
        </p:grpSpPr>
        <p:sp>
          <p:nvSpPr>
            <p:cNvPr id="2014213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14214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b3</a:t>
              </a:r>
            </a:p>
          </p:txBody>
        </p:sp>
        <p:sp>
          <p:nvSpPr>
            <p:cNvPr id="2014215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6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6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</a:t>
              </a:r>
              <a:r>
                <a:rPr lang="en-US" altLang="ko-KR" b="1" dirty="0" smtClean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8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7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8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9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0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1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2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3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4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5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6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03625" y="2971800"/>
            <a:ext cx="5353050" cy="3494088"/>
            <a:chOff x="2270" y="2016"/>
            <a:chExt cx="3372" cy="2201"/>
          </a:xfrm>
        </p:grpSpPr>
        <p:sp>
          <p:nvSpPr>
            <p:cNvPr id="2014228" name="Text Box 20"/>
            <p:cNvSpPr txBox="1">
              <a:spLocks noChangeArrowheads="1"/>
            </p:cNvSpPr>
            <p:nvPr/>
          </p:nvSpPr>
          <p:spPr bwMode="auto">
            <a:xfrm>
              <a:off x="3504" y="2016"/>
              <a:ext cx="1824" cy="124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p1,p2 &lt;- cmp(a==b)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014229" name="AutoShape 21"/>
            <p:cNvSpPr>
              <a:spLocks noChangeArrowheads="1"/>
            </p:cNvSpPr>
            <p:nvPr/>
          </p:nvSpPr>
          <p:spPr bwMode="auto">
            <a:xfrm>
              <a:off x="2270" y="2370"/>
              <a:ext cx="1133" cy="444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014230" name="Text Box 22"/>
            <p:cNvSpPr txBox="1">
              <a:spLocks noChangeArrowheads="1"/>
            </p:cNvSpPr>
            <p:nvPr/>
          </p:nvSpPr>
          <p:spPr bwMode="auto">
            <a:xfrm>
              <a:off x="3776" y="3264"/>
              <a:ext cx="137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2014231" name="Text Box 23"/>
            <p:cNvSpPr txBox="1">
              <a:spLocks noChangeArrowheads="1"/>
            </p:cNvSpPr>
            <p:nvPr/>
          </p:nvSpPr>
          <p:spPr bwMode="auto">
            <a:xfrm>
              <a:off x="2928" y="3811"/>
              <a:ext cx="2714" cy="40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 err="1">
                  <a:latin typeface="Verdana" charset="0"/>
                  <a:ea typeface="굴림" charset="-127"/>
                  <a:cs typeface="굴림" charset="-127"/>
                </a:rPr>
                <a:t>Mahlke</a:t>
              </a:r>
              <a:r>
                <a:rPr lang="en-US" altLang="ko-KR" sz="1800" i="1" dirty="0">
                  <a:latin typeface="Verdana" charset="0"/>
                  <a:ea typeface="굴림" charset="-127"/>
                  <a:cs typeface="굴림" charset="-127"/>
                </a:rPr>
                <a:t> et al, ISCA95: On average &gt;50% branches removed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1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Fully Bypassed Datapath</a:t>
            </a:r>
          </a:p>
        </p:txBody>
      </p:sp>
      <p:sp>
        <p:nvSpPr>
          <p:cNvPr id="1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95B35A4A-26D8-CF45-BDC5-D08AA0002229}" type="slidenum">
              <a:rPr lang="en-US"/>
              <a:pPr/>
              <a:t>24</a:t>
            </a:fld>
            <a:endParaRPr lang="en-US" b="0" dirty="0">
              <a:solidFill>
                <a:srgbClr val="FBBA0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388" y="1187450"/>
            <a:ext cx="8837612" cy="4121150"/>
            <a:chOff x="183" y="892"/>
            <a:chExt cx="5567" cy="2596"/>
          </a:xfrm>
        </p:grpSpPr>
        <p:sp>
          <p:nvSpPr>
            <p:cNvPr id="201830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0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1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ASrc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201831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1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sp>
            <p:nvSpPr>
              <p:cNvPr id="201831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1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201832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201832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2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altLang="ko-KR" sz="1200">
                      <a:latin typeface="Verdana" charset="0"/>
                      <a:ea typeface="굴림" charset="-127"/>
                      <a:cs typeface="굴림" charset="-127"/>
                    </a:rPr>
                    <a:t>IR</a:t>
                  </a:r>
                </a:p>
              </p:txBody>
            </p:sp>
          </p:grpSp>
        </p:grpSp>
        <p:sp>
          <p:nvSpPr>
            <p:cNvPr id="201832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2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3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4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201834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PC</a:t>
                </a:r>
              </a:p>
            </p:txBody>
          </p:sp>
          <p:sp>
            <p:nvSpPr>
              <p:cNvPr id="201834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4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34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54" y="2192"/>
              <a:ext cx="180" cy="306"/>
              <a:chOff x="3311" y="2120"/>
              <a:chExt cx="180" cy="306"/>
            </a:xfrm>
          </p:grpSpPr>
          <p:sp>
            <p:nvSpPr>
              <p:cNvPr id="2018350" name="Rectangle 4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2" name="Rectangle 4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54" y="2528"/>
              <a:ext cx="180" cy="306"/>
              <a:chOff x="3311" y="2456"/>
              <a:chExt cx="180" cy="306"/>
            </a:xfrm>
          </p:grpSpPr>
          <p:sp>
            <p:nvSpPr>
              <p:cNvPr id="2018354" name="Rectangle 5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6" name="Rectangle 5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8" y="2864"/>
              <a:ext cx="109" cy="304"/>
              <a:chOff x="3335" y="2792"/>
              <a:chExt cx="109" cy="304"/>
            </a:xfrm>
          </p:grpSpPr>
          <p:sp>
            <p:nvSpPr>
              <p:cNvPr id="2018358" name="Rectangle 5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5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201836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201836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201836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6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</a:t>
                </a:r>
              </a:p>
            </p:txBody>
          </p:sp>
        </p:grpSp>
        <p:sp>
          <p:nvSpPr>
            <p:cNvPr id="2018372" name="Rectangle 68"/>
            <p:cNvSpPr>
              <a:spLocks noChangeArrowheads="1"/>
            </p:cNvSpPr>
            <p:nvPr/>
          </p:nvSpPr>
          <p:spPr bwMode="auto">
            <a:xfrm>
              <a:off x="3190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MD1</a:t>
              </a:r>
            </a:p>
          </p:txBody>
        </p:sp>
        <p:sp>
          <p:nvSpPr>
            <p:cNvPr id="201837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MD2</a:t>
              </a:r>
            </a:p>
          </p:txBody>
        </p:sp>
        <p:sp>
          <p:nvSpPr>
            <p:cNvPr id="201837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201837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7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37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</p:txBody>
          </p:sp>
          <p:sp>
            <p:nvSpPr>
              <p:cNvPr id="201837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Inst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201838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0x4</a:t>
                </a:r>
              </a:p>
            </p:txBody>
          </p:sp>
          <p:sp>
            <p:nvSpPr>
              <p:cNvPr id="201838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0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201838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201838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8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39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IR</a:t>
                </a:r>
              </a:p>
            </p:txBody>
          </p:sp>
        </p:grpSp>
        <p:sp>
          <p:nvSpPr>
            <p:cNvPr id="201839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39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>
                  <a:latin typeface="Verdana" charset="0"/>
                  <a:ea typeface="굴림" charset="-127"/>
                  <a:cs typeface="굴림" charset="-127"/>
                </a:rPr>
                <a:t>ALU</a:t>
              </a:r>
            </a:p>
          </p:txBody>
        </p:sp>
        <p:sp>
          <p:nvSpPr>
            <p:cNvPr id="201839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201839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201839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39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816" y="2841"/>
              <a:ext cx="375" cy="286"/>
              <a:chOff x="1816" y="2841"/>
              <a:chExt cx="375" cy="286"/>
            </a:xfrm>
          </p:grpSpPr>
          <p:sp>
            <p:nvSpPr>
              <p:cNvPr id="201840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1" name="Rectangle 97"/>
              <p:cNvSpPr>
                <a:spLocks noChangeArrowheads="1"/>
              </p:cNvSpPr>
              <p:nvPr/>
            </p:nvSpPr>
            <p:spPr bwMode="auto">
              <a:xfrm>
                <a:off x="1850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Imm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Ext</a:t>
                </a: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201840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0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rd1</a:t>
                </a:r>
              </a:p>
            </p:txBody>
          </p:sp>
          <p:sp>
            <p:nvSpPr>
              <p:cNvPr id="201840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GPRs</a:t>
                </a:r>
              </a:p>
            </p:txBody>
          </p:sp>
          <p:sp>
            <p:nvSpPr>
              <p:cNvPr id="201840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rs1</a:t>
                </a:r>
              </a:p>
            </p:txBody>
          </p:sp>
          <p:sp>
            <p:nvSpPr>
              <p:cNvPr id="201840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rs2</a:t>
                </a:r>
              </a:p>
            </p:txBody>
          </p:sp>
          <p:sp>
            <p:nvSpPr>
              <p:cNvPr id="201840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ws</a:t>
                </a:r>
              </a:p>
            </p:txBody>
          </p:sp>
          <p:sp>
            <p:nvSpPr>
              <p:cNvPr id="201840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</a:t>
                </a:r>
              </a:p>
            </p:txBody>
          </p:sp>
          <p:sp>
            <p:nvSpPr>
              <p:cNvPr id="201841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rd2</a:t>
                </a:r>
              </a:p>
            </p:txBody>
          </p:sp>
          <p:sp>
            <p:nvSpPr>
              <p:cNvPr id="201841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1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201841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9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1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addr</a:t>
                </a:r>
              </a:p>
            </p:txBody>
          </p:sp>
          <p:sp>
            <p:nvSpPr>
              <p:cNvPr id="201841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wdata</a:t>
                </a:r>
              </a:p>
            </p:txBody>
          </p:sp>
          <p:sp>
            <p:nvSpPr>
              <p:cNvPr id="201841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rdata</a:t>
                </a:r>
              </a:p>
            </p:txBody>
          </p:sp>
          <p:sp>
            <p:nvSpPr>
              <p:cNvPr id="201842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Data 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Memory</a:t>
                </a:r>
              </a:p>
            </p:txBody>
          </p:sp>
          <p:sp>
            <p:nvSpPr>
              <p:cNvPr id="201842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200">
                    <a:latin typeface="Verdana" charset="0"/>
                    <a:ea typeface="굴림" charset="-127"/>
                    <a:cs typeface="굴림" charset="-127"/>
                  </a:rPr>
                  <a:t>we</a:t>
                </a:r>
              </a:p>
            </p:txBody>
          </p:sp>
          <p:sp>
            <p:nvSpPr>
              <p:cNvPr id="201842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2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2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23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201842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8428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4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201843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altLang="ko-KR" sz="1000">
                        <a:latin typeface="Verdana" charset="0"/>
                        <a:ea typeface="굴림" charset="-127"/>
                        <a:cs typeface="굴림" charset="-127"/>
                      </a:rPr>
                      <a:t>31</a:t>
                    </a:r>
                  </a:p>
                </p:txBody>
              </p:sp>
              <p:sp>
                <p:nvSpPr>
                  <p:cNvPr id="201843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1843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3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3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460" y="1410"/>
              <a:ext cx="547" cy="330"/>
              <a:chOff x="2980" y="1242"/>
              <a:chExt cx="547" cy="330"/>
            </a:xfrm>
          </p:grpSpPr>
          <p:sp>
            <p:nvSpPr>
              <p:cNvPr id="201843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38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nop</a:t>
                </a:r>
              </a:p>
            </p:txBody>
          </p:sp>
          <p:sp>
            <p:nvSpPr>
              <p:cNvPr id="201843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4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stall</a:t>
              </a:r>
            </a:p>
          </p:txBody>
        </p:sp>
        <p:sp>
          <p:nvSpPr>
            <p:cNvPr id="201844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4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D</a:t>
              </a:r>
            </a:p>
          </p:txBody>
        </p:sp>
        <p:sp>
          <p:nvSpPr>
            <p:cNvPr id="201844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E</a:t>
              </a:r>
            </a:p>
          </p:txBody>
        </p:sp>
        <p:sp>
          <p:nvSpPr>
            <p:cNvPr id="201844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</a:t>
              </a:r>
            </a:p>
          </p:txBody>
        </p:sp>
        <p:sp>
          <p:nvSpPr>
            <p:cNvPr id="201844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  <p:sp>
          <p:nvSpPr>
            <p:cNvPr id="201844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201845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45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1845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5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PC for JAL, ...</a:t>
              </a:r>
            </a:p>
          </p:txBody>
        </p:sp>
        <p:sp>
          <p:nvSpPr>
            <p:cNvPr id="201846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846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BSrc</a:t>
              </a:r>
            </a:p>
          </p:txBody>
        </p:sp>
      </p:grpSp>
      <p:sp>
        <p:nvSpPr>
          <p:cNvPr id="2018469" name="Text Box 165"/>
          <p:cNvSpPr txBox="1">
            <a:spLocks noChangeArrowheads="1"/>
          </p:cNvSpPr>
          <p:nvPr/>
        </p:nvSpPr>
        <p:spPr bwMode="auto">
          <a:xfrm>
            <a:off x="1817688" y="5632450"/>
            <a:ext cx="546258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Where does predication fit in?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Speculative Execution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1311275"/>
            <a:ext cx="7900988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Branches restrict compiler code motion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C708B2A-98E5-4443-B663-333AC53CBBD0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6" name="Text Box 4"/>
          <p:cNvSpPr txBox="1">
            <a:spLocks noChangeArrowheads="1"/>
          </p:cNvSpPr>
          <p:nvPr/>
        </p:nvSpPr>
        <p:spPr bwMode="auto">
          <a:xfrm>
            <a:off x="1219200" y="25082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2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br a==b, b2</a:t>
            </a: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1219200" y="38036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Load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Use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3</a:t>
            </a:r>
          </a:p>
        </p:txBody>
      </p:sp>
      <p:sp>
        <p:nvSpPr>
          <p:cNvPr id="2020358" name="Line 6"/>
          <p:cNvSpPr>
            <a:spLocks noChangeShapeType="1"/>
          </p:cNvSpPr>
          <p:nvPr/>
        </p:nvSpPr>
        <p:spPr bwMode="auto">
          <a:xfrm>
            <a:off x="2057400" y="33464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20359" name="Text Box 7"/>
          <p:cNvSpPr txBox="1">
            <a:spLocks noChangeArrowheads="1"/>
          </p:cNvSpPr>
          <p:nvPr/>
        </p:nvSpPr>
        <p:spPr bwMode="auto">
          <a:xfrm>
            <a:off x="457200" y="4794250"/>
            <a:ext cx="3352800" cy="8255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b="1" i="1">
                <a:ea typeface="굴림" charset="-127"/>
                <a:cs typeface="굴림" charset="-127"/>
              </a:rPr>
              <a:t>Can’t move load above branch because might cause spurious exception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308226"/>
            <a:ext cx="4191000" cy="2795588"/>
            <a:chOff x="2784" y="1454"/>
            <a:chExt cx="2640" cy="1761"/>
          </a:xfrm>
        </p:grpSpPr>
        <p:sp>
          <p:nvSpPr>
            <p:cNvPr id="2020361" name="Text Box 9"/>
            <p:cNvSpPr txBox="1">
              <a:spLocks noChangeArrowheads="1"/>
            </p:cNvSpPr>
            <p:nvPr/>
          </p:nvSpPr>
          <p:spPr bwMode="auto">
            <a:xfrm>
              <a:off x="2784" y="1533"/>
              <a:ext cx="1091" cy="81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a==</a:t>
              </a: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, b2</a:t>
              </a:r>
            </a:p>
          </p:txBody>
        </p:sp>
        <p:sp>
          <p:nvSpPr>
            <p:cNvPr id="2020362" name="Text Box 10"/>
            <p:cNvSpPr txBox="1">
              <a:spLocks noChangeArrowheads="1"/>
            </p:cNvSpPr>
            <p:nvPr/>
          </p:nvSpPr>
          <p:spPr bwMode="auto">
            <a:xfrm>
              <a:off x="2784" y="2637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Chk.s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0363" name="Line 11"/>
            <p:cNvSpPr>
              <a:spLocks noChangeShapeType="1"/>
            </p:cNvSpPr>
            <p:nvPr/>
          </p:nvSpPr>
          <p:spPr bwMode="auto">
            <a:xfrm>
              <a:off x="3312" y="23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4" name="Text Box 12"/>
            <p:cNvSpPr txBox="1">
              <a:spLocks noChangeArrowheads="1"/>
            </p:cNvSpPr>
            <p:nvPr/>
          </p:nvSpPr>
          <p:spPr bwMode="auto">
            <a:xfrm>
              <a:off x="3984" y="1454"/>
              <a:ext cx="1344" cy="8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Speculative load never causes exception, but sets “poison” bit on destination </a:t>
              </a:r>
              <a:r>
                <a:rPr lang="en-US" altLang="ko-KR" b="1" i="1" dirty="0" smtClean="0">
                  <a:ea typeface="굴림" charset="-127"/>
                  <a:cs typeface="굴림" charset="-127"/>
                </a:rPr>
                <a:t>register</a:t>
              </a:r>
              <a:endParaRPr lang="en-US" altLang="ko-KR" b="1" i="1" dirty="0">
                <a:ea typeface="굴림" charset="-127"/>
                <a:cs typeface="굴림" charset="-127"/>
              </a:endParaRPr>
            </a:p>
          </p:txBody>
        </p:sp>
        <p:sp>
          <p:nvSpPr>
            <p:cNvPr id="2020365" name="Line 13"/>
            <p:cNvSpPr>
              <a:spLocks noChangeShapeType="1"/>
            </p:cNvSpPr>
            <p:nvPr/>
          </p:nvSpPr>
          <p:spPr bwMode="auto">
            <a:xfrm flipH="1">
              <a:off x="3504" y="1677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6" name="Text Box 14"/>
            <p:cNvSpPr txBox="1">
              <a:spLocks noChangeArrowheads="1"/>
            </p:cNvSpPr>
            <p:nvPr/>
          </p:nvSpPr>
          <p:spPr bwMode="auto">
            <a:xfrm>
              <a:off x="3888" y="2541"/>
              <a:ext cx="1536" cy="67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for exception in original home block jumps to fixup code if exception detected</a:t>
              </a:r>
            </a:p>
          </p:txBody>
        </p:sp>
        <p:sp>
          <p:nvSpPr>
            <p:cNvPr id="2020367" name="Line 15"/>
            <p:cNvSpPr>
              <a:spLocks noChangeShapeType="1"/>
            </p:cNvSpPr>
            <p:nvPr/>
          </p:nvSpPr>
          <p:spPr bwMode="auto">
            <a:xfrm flipH="1" flipV="1">
              <a:off x="3360" y="2781"/>
              <a:ext cx="624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0368" name="Text Box 16"/>
          <p:cNvSpPr txBox="1">
            <a:spLocks noChangeArrowheads="1"/>
          </p:cNvSpPr>
          <p:nvPr/>
        </p:nvSpPr>
        <p:spPr bwMode="auto">
          <a:xfrm>
            <a:off x="990600" y="5867400"/>
            <a:ext cx="74660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Particularly useful for scheduling long latency loads early</a:t>
            </a:r>
          </a:p>
        </p:txBody>
      </p:sp>
      <p:sp>
        <p:nvSpPr>
          <p:cNvPr id="2020369" name="Rectangle 17"/>
          <p:cNvSpPr>
            <a:spLocks noChangeArrowheads="1"/>
          </p:cNvSpPr>
          <p:nvPr/>
        </p:nvSpPr>
        <p:spPr bwMode="auto">
          <a:xfrm>
            <a:off x="757238" y="1719263"/>
            <a:ext cx="809307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Speculative operations that don’t cause exceptions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0359" grpId="0"/>
      <p:bldP spid="2020368" grpId="0"/>
      <p:bldP spid="202036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381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Data Speculation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138238"/>
            <a:ext cx="8208962" cy="36671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Possible memory hazards limit code scheduling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A7332146-7769-DF40-85F4-5E9FE84C4343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4" name="Text Box 4"/>
          <p:cNvSpPr txBox="1">
            <a:spLocks noChangeArrowheads="1"/>
          </p:cNvSpPr>
          <p:nvPr/>
        </p:nvSpPr>
        <p:spPr bwMode="auto">
          <a:xfrm>
            <a:off x="520700" y="5867400"/>
            <a:ext cx="83740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Requires associative hardware in address check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79688"/>
            <a:ext cx="3352800" cy="2730500"/>
            <a:chOff x="192" y="1632"/>
            <a:chExt cx="2112" cy="1720"/>
          </a:xfrm>
        </p:grpSpPr>
        <p:sp>
          <p:nvSpPr>
            <p:cNvPr id="2022406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07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08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2022409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286000"/>
            <a:ext cx="4876800" cy="3035300"/>
            <a:chOff x="2496" y="1440"/>
            <a:chExt cx="3072" cy="1912"/>
          </a:xfrm>
        </p:grpSpPr>
        <p:sp>
          <p:nvSpPr>
            <p:cNvPr id="2022411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Load.a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12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Load.c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13" name="Text Box 13"/>
            <p:cNvSpPr txBox="1">
              <a:spLocks noChangeArrowheads="1"/>
            </p:cNvSpPr>
            <p:nvPr/>
          </p:nvSpPr>
          <p:spPr bwMode="auto">
            <a:xfrm>
              <a:off x="3792" y="1440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2022414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5" name="Text Box 15"/>
            <p:cNvSpPr txBox="1">
              <a:spLocks noChangeArrowheads="1"/>
            </p:cNvSpPr>
            <p:nvPr/>
          </p:nvSpPr>
          <p:spPr bwMode="auto">
            <a:xfrm>
              <a:off x="4080" y="2064"/>
              <a:ext cx="1488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Store invalidates any matching loads in address check table</a:t>
              </a:r>
            </a:p>
          </p:txBody>
        </p:sp>
        <p:sp>
          <p:nvSpPr>
            <p:cNvPr id="2022416" name="Line 16"/>
            <p:cNvSpPr>
              <a:spLocks noChangeShapeType="1"/>
            </p:cNvSpPr>
            <p:nvPr/>
          </p:nvSpPr>
          <p:spPr bwMode="auto">
            <a:xfrm flipH="1">
              <a:off x="3120" y="2352"/>
              <a:ext cx="1008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7" name="Text Box 17"/>
            <p:cNvSpPr txBox="1">
              <a:spLocks noChangeArrowheads="1"/>
            </p:cNvSpPr>
            <p:nvPr/>
          </p:nvSpPr>
          <p:spPr bwMode="auto">
            <a:xfrm>
              <a:off x="3792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if load invalid (or missing), jump to fixup code if so</a:t>
              </a:r>
            </a:p>
          </p:txBody>
        </p:sp>
        <p:sp>
          <p:nvSpPr>
            <p:cNvPr id="2022418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9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2420" name="Rectangle 20"/>
          <p:cNvSpPr>
            <a:spLocks noChangeArrowheads="1"/>
          </p:cNvSpPr>
          <p:nvPr/>
        </p:nvSpPr>
        <p:spPr bwMode="auto">
          <a:xfrm>
            <a:off x="639763" y="1512888"/>
            <a:ext cx="518160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Hardware to check pointer hazards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4" grpId="0" autoUpdateAnimBg="0"/>
      <p:bldP spid="202242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Limits of Static Scheduling</a:t>
            </a:r>
          </a:p>
        </p:txBody>
      </p:sp>
      <p:sp>
        <p:nvSpPr>
          <p:cNvPr id="202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43791"/>
            <a:ext cx="8382000" cy="5573962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Unpredictable branches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Variable memory latency (unpredictable cache misses)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Code size explosion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Compiler 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complexity</a:t>
            </a: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Despite several attempts, VLIW has failed in general-purpose computing arena (so far).</a:t>
            </a:r>
          </a:p>
          <a:p>
            <a:pPr lvl="1"/>
            <a:r>
              <a:rPr lang="en-US" altLang="ko-KR" sz="2200" dirty="0" smtClean="0">
                <a:ea typeface="굴림" charset="-127"/>
                <a:cs typeface="굴림" charset="-127"/>
              </a:rPr>
              <a:t>More complex VLIW architectures close to in-order superscalar in complexity, no real advantage on large complex apps.</a:t>
            </a:r>
          </a:p>
          <a:p>
            <a:pPr>
              <a:buNone/>
            </a:pPr>
            <a:r>
              <a:rPr lang="en-US" altLang="ko-KR" sz="2800" dirty="0" smtClean="0">
                <a:ea typeface="굴림" charset="-127"/>
                <a:cs typeface="굴림" charset="-127"/>
              </a:rPr>
              <a:t>Successful in embedded DSP market</a:t>
            </a:r>
          </a:p>
          <a:p>
            <a:pPr lvl="1"/>
            <a:r>
              <a:rPr lang="en-US" altLang="ko-KR" sz="2200" dirty="0" smtClean="0">
                <a:ea typeface="굴림" charset="-127"/>
                <a:cs typeface="굴림" charset="-127"/>
              </a:rPr>
              <a:t>Simpler </a:t>
            </a:r>
            <a:r>
              <a:rPr lang="en-US" altLang="ko-KR" sz="2200" dirty="0" err="1" smtClean="0">
                <a:ea typeface="굴림" charset="-127"/>
                <a:cs typeface="굴림" charset="-127"/>
              </a:rPr>
              <a:t>VLIWs</a:t>
            </a:r>
            <a:r>
              <a:rPr lang="en-US" altLang="ko-KR" sz="2200" dirty="0" smtClean="0">
                <a:ea typeface="굴림" charset="-127"/>
                <a:cs typeface="굴림" charset="-127"/>
              </a:rPr>
              <a:t> with more constrained environment, friendlier code.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15000" y="6575425"/>
            <a:ext cx="2895600" cy="279400"/>
          </a:xfrm>
          <a:prstGeom prst="rect">
            <a:avLst/>
          </a:prstGeom>
        </p:spPr>
        <p:txBody>
          <a:bodyPr/>
          <a:lstStyle/>
          <a:p>
            <a:fld id="{C82CCDC2-C04C-0542-897B-2052C315FF82}" type="slidenum">
              <a:rPr lang="en-US"/>
              <a:pPr/>
              <a:t>27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Krste Asanovic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E03-5031-4D45-A5C2-7C6A3609551C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Superscalar Control Logic Scaling</a:t>
            </a:r>
          </a:p>
        </p:txBody>
      </p:sp>
      <p:sp>
        <p:nvSpPr>
          <p:cNvPr id="196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200400"/>
            <a:ext cx="8305800" cy="3206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 dirty="0">
                <a:ea typeface="굴림" charset="-127"/>
                <a:cs typeface="굴림" charset="-127"/>
              </a:rPr>
              <a:t>Each issued instruction must somehow check against W*L instructions, i.e., growth in hardware </a:t>
            </a:r>
            <a:r>
              <a:rPr lang="en-US" altLang="ko-KR" sz="2000" dirty="0">
                <a:ea typeface="굴림" charset="-127"/>
                <a:cs typeface="굴림" charset="-127"/>
                <a:sym typeface="Symbol" charset="2"/>
              </a:rPr>
              <a:t></a:t>
            </a:r>
            <a:r>
              <a:rPr lang="en-US" altLang="ko-KR" sz="2000" dirty="0">
                <a:ea typeface="굴림" charset="-127"/>
                <a:cs typeface="굴림" charset="-127"/>
              </a:rPr>
              <a:t> W*(W*L)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For in-order machines, L is related to pipeline latencies and check is done during issue (interlocks or scoreboard)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For out-of-order machines, L also includes time spent in instruction buffers (instruction window or ROB), and check is done by broadcasting tags to waiting instructions at write back (completion)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As W increases, larger instruction window is needed to find enough parallelism to keep machine busy =&gt; greater L</a:t>
            </a:r>
          </a:p>
          <a:p>
            <a:pPr algn="ctr">
              <a:buFontTx/>
              <a:buNone/>
            </a:pP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=&gt; Out-of-order control logic grows faster than W</a:t>
            </a:r>
            <a:r>
              <a:rPr lang="en-US" altLang="ko-KR" sz="2000" i="1" baseline="30000" dirty="0">
                <a:solidFill>
                  <a:srgbClr val="660066"/>
                </a:solidFill>
                <a:ea typeface="굴림" charset="-127"/>
                <a:cs typeface="굴림" charset="-127"/>
              </a:rPr>
              <a:t>2</a:t>
            </a: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 (~W</a:t>
            </a:r>
            <a:r>
              <a:rPr lang="en-US" altLang="ko-KR" sz="2000" i="1" baseline="30000" dirty="0">
                <a:solidFill>
                  <a:srgbClr val="660066"/>
                </a:solidFill>
                <a:ea typeface="굴림" charset="-127"/>
                <a:cs typeface="굴림" charset="-127"/>
              </a:rPr>
              <a:t>3</a:t>
            </a: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46C7-41C0-434C-8274-163038F9B2A7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69203" name="Group 51"/>
          <p:cNvGrpSpPr>
            <a:grpSpLocks/>
          </p:cNvGrpSpPr>
          <p:nvPr/>
        </p:nvGrpSpPr>
        <p:grpSpPr bwMode="auto">
          <a:xfrm>
            <a:off x="990600" y="654051"/>
            <a:ext cx="6083301" cy="2430464"/>
            <a:chOff x="720" y="604"/>
            <a:chExt cx="3832" cy="1531"/>
          </a:xfrm>
        </p:grpSpPr>
        <p:sp>
          <p:nvSpPr>
            <p:cNvPr id="1969156" name="Rectangle 4"/>
            <p:cNvSpPr>
              <a:spLocks noChangeArrowheads="1"/>
            </p:cNvSpPr>
            <p:nvPr/>
          </p:nvSpPr>
          <p:spPr bwMode="auto">
            <a:xfrm rot="5400000">
              <a:off x="225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7" name="Rectangle 5"/>
            <p:cNvSpPr>
              <a:spLocks noChangeArrowheads="1"/>
            </p:cNvSpPr>
            <p:nvPr/>
          </p:nvSpPr>
          <p:spPr bwMode="auto">
            <a:xfrm rot="5400000">
              <a:off x="225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8" name="Rectangle 6"/>
            <p:cNvSpPr>
              <a:spLocks noChangeArrowheads="1"/>
            </p:cNvSpPr>
            <p:nvPr/>
          </p:nvSpPr>
          <p:spPr bwMode="auto">
            <a:xfrm rot="5400000">
              <a:off x="20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9" name="Rectangle 7"/>
            <p:cNvSpPr>
              <a:spLocks noChangeArrowheads="1"/>
            </p:cNvSpPr>
            <p:nvPr/>
          </p:nvSpPr>
          <p:spPr bwMode="auto">
            <a:xfrm rot="5400000">
              <a:off x="20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0" name="Rectangle 8"/>
            <p:cNvSpPr>
              <a:spLocks noChangeArrowheads="1"/>
            </p:cNvSpPr>
            <p:nvPr/>
          </p:nvSpPr>
          <p:spPr bwMode="auto">
            <a:xfrm rot="5400000">
              <a:off x="20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1" name="Rectangle 9"/>
            <p:cNvSpPr>
              <a:spLocks noChangeArrowheads="1"/>
            </p:cNvSpPr>
            <p:nvPr/>
          </p:nvSpPr>
          <p:spPr bwMode="auto">
            <a:xfrm rot="5400000">
              <a:off x="273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2" name="Rectangle 10"/>
            <p:cNvSpPr>
              <a:spLocks noChangeArrowheads="1"/>
            </p:cNvSpPr>
            <p:nvPr/>
          </p:nvSpPr>
          <p:spPr bwMode="auto">
            <a:xfrm rot="5400000">
              <a:off x="273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3" name="Rectangle 11"/>
            <p:cNvSpPr>
              <a:spLocks noChangeArrowheads="1"/>
            </p:cNvSpPr>
            <p:nvPr/>
          </p:nvSpPr>
          <p:spPr bwMode="auto">
            <a:xfrm rot="5400000">
              <a:off x="273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4" name="Rectangle 12"/>
            <p:cNvSpPr>
              <a:spLocks noChangeArrowheads="1"/>
            </p:cNvSpPr>
            <p:nvPr/>
          </p:nvSpPr>
          <p:spPr bwMode="auto">
            <a:xfrm rot="5400000">
              <a:off x="249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5" name="Rectangle 13"/>
            <p:cNvSpPr>
              <a:spLocks noChangeArrowheads="1"/>
            </p:cNvSpPr>
            <p:nvPr/>
          </p:nvSpPr>
          <p:spPr bwMode="auto">
            <a:xfrm rot="5400000">
              <a:off x="249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6" name="Rectangle 14"/>
            <p:cNvSpPr>
              <a:spLocks noChangeArrowheads="1"/>
            </p:cNvSpPr>
            <p:nvPr/>
          </p:nvSpPr>
          <p:spPr bwMode="auto">
            <a:xfrm rot="5400000">
              <a:off x="249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 rot="5400000">
              <a:off x="32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8" name="Rectangle 16"/>
            <p:cNvSpPr>
              <a:spLocks noChangeArrowheads="1"/>
            </p:cNvSpPr>
            <p:nvPr/>
          </p:nvSpPr>
          <p:spPr bwMode="auto">
            <a:xfrm rot="5400000">
              <a:off x="32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9" name="Rectangle 17"/>
            <p:cNvSpPr>
              <a:spLocks noChangeArrowheads="1"/>
            </p:cNvSpPr>
            <p:nvPr/>
          </p:nvSpPr>
          <p:spPr bwMode="auto">
            <a:xfrm rot="5400000">
              <a:off x="32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0" name="Rectangle 18"/>
            <p:cNvSpPr>
              <a:spLocks noChangeArrowheads="1"/>
            </p:cNvSpPr>
            <p:nvPr/>
          </p:nvSpPr>
          <p:spPr bwMode="auto">
            <a:xfrm rot="5400000">
              <a:off x="297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1" name="Rectangle 19"/>
            <p:cNvSpPr>
              <a:spLocks noChangeArrowheads="1"/>
            </p:cNvSpPr>
            <p:nvPr/>
          </p:nvSpPr>
          <p:spPr bwMode="auto">
            <a:xfrm rot="5400000">
              <a:off x="297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2" name="Rectangle 20"/>
            <p:cNvSpPr>
              <a:spLocks noChangeArrowheads="1"/>
            </p:cNvSpPr>
            <p:nvPr/>
          </p:nvSpPr>
          <p:spPr bwMode="auto">
            <a:xfrm rot="5400000">
              <a:off x="297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3" name="Line 21"/>
            <p:cNvSpPr>
              <a:spLocks noChangeShapeType="1"/>
            </p:cNvSpPr>
            <p:nvPr/>
          </p:nvSpPr>
          <p:spPr bwMode="auto">
            <a:xfrm>
              <a:off x="3648" y="1392"/>
              <a:ext cx="0" cy="72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4" name="Text Box 22"/>
            <p:cNvSpPr txBox="1">
              <a:spLocks noChangeArrowheads="1"/>
            </p:cNvSpPr>
            <p:nvPr/>
          </p:nvSpPr>
          <p:spPr bwMode="auto">
            <a:xfrm>
              <a:off x="3668" y="1612"/>
              <a:ext cx="88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Calibri"/>
                  <a:ea typeface="굴림" charset="-127"/>
                  <a:cs typeface="Calibri"/>
                </a:rPr>
                <a:t>Lifetime L</a:t>
              </a:r>
            </a:p>
          </p:txBody>
        </p:sp>
        <p:sp>
          <p:nvSpPr>
            <p:cNvPr id="1969175" name="Rectangle 23"/>
            <p:cNvSpPr>
              <a:spLocks noChangeArrowheads="1"/>
            </p:cNvSpPr>
            <p:nvPr/>
          </p:nvSpPr>
          <p:spPr bwMode="auto">
            <a:xfrm rot="5400000">
              <a:off x="225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6" name="Rectangle 24"/>
            <p:cNvSpPr>
              <a:spLocks noChangeArrowheads="1"/>
            </p:cNvSpPr>
            <p:nvPr/>
          </p:nvSpPr>
          <p:spPr bwMode="auto">
            <a:xfrm rot="5400000">
              <a:off x="20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7" name="Rectangle 25"/>
            <p:cNvSpPr>
              <a:spLocks noChangeArrowheads="1"/>
            </p:cNvSpPr>
            <p:nvPr/>
          </p:nvSpPr>
          <p:spPr bwMode="auto">
            <a:xfrm rot="5400000">
              <a:off x="273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8" name="Rectangle 26"/>
            <p:cNvSpPr>
              <a:spLocks noChangeArrowheads="1"/>
            </p:cNvSpPr>
            <p:nvPr/>
          </p:nvSpPr>
          <p:spPr bwMode="auto">
            <a:xfrm rot="5400000">
              <a:off x="249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9" name="Rectangle 27"/>
            <p:cNvSpPr>
              <a:spLocks noChangeArrowheads="1"/>
            </p:cNvSpPr>
            <p:nvPr/>
          </p:nvSpPr>
          <p:spPr bwMode="auto">
            <a:xfrm rot="5400000">
              <a:off x="32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0" name="Rectangle 28"/>
            <p:cNvSpPr>
              <a:spLocks noChangeArrowheads="1"/>
            </p:cNvSpPr>
            <p:nvPr/>
          </p:nvSpPr>
          <p:spPr bwMode="auto">
            <a:xfrm rot="5400000">
              <a:off x="297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1" name="Text Box 29"/>
            <p:cNvSpPr txBox="1">
              <a:spLocks noChangeArrowheads="1"/>
            </p:cNvSpPr>
            <p:nvPr/>
          </p:nvSpPr>
          <p:spPr bwMode="auto">
            <a:xfrm>
              <a:off x="834" y="940"/>
              <a:ext cx="105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Calibri"/>
                  <a:ea typeface="굴림" charset="-127"/>
                  <a:cs typeface="Calibri"/>
                </a:rPr>
                <a:t>Issue Group</a:t>
              </a:r>
            </a:p>
          </p:txBody>
        </p:sp>
        <p:sp>
          <p:nvSpPr>
            <p:cNvPr id="1969182" name="Text Box 30"/>
            <p:cNvSpPr txBox="1">
              <a:spLocks noChangeArrowheads="1"/>
            </p:cNvSpPr>
            <p:nvPr/>
          </p:nvSpPr>
          <p:spPr bwMode="auto">
            <a:xfrm>
              <a:off x="720" y="1379"/>
              <a:ext cx="1212" cy="75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>
                  <a:latin typeface="Calibri"/>
                  <a:ea typeface="굴림" charset="-127"/>
                  <a:cs typeface="Calibri"/>
                </a:rPr>
                <a:t>Previously Issued Instructions</a:t>
              </a:r>
            </a:p>
          </p:txBody>
        </p:sp>
        <p:sp>
          <p:nvSpPr>
            <p:cNvPr id="1969183" name="Line 31"/>
            <p:cNvSpPr>
              <a:spLocks noChangeShapeType="1"/>
            </p:cNvSpPr>
            <p:nvPr/>
          </p:nvSpPr>
          <p:spPr bwMode="auto">
            <a:xfrm>
              <a:off x="2016" y="864"/>
              <a:ext cx="144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4" name="Text Box 32"/>
            <p:cNvSpPr txBox="1">
              <a:spLocks noChangeArrowheads="1"/>
            </p:cNvSpPr>
            <p:nvPr/>
          </p:nvSpPr>
          <p:spPr bwMode="auto">
            <a:xfrm>
              <a:off x="2116" y="604"/>
              <a:ext cx="1261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Calibri"/>
                  <a:ea typeface="굴림" charset="-127"/>
                  <a:cs typeface="Calibri"/>
                </a:rPr>
                <a:t>Issue Width W</a:t>
              </a:r>
            </a:p>
          </p:txBody>
        </p:sp>
        <p:sp>
          <p:nvSpPr>
            <p:cNvPr id="1969185" name="Line 33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6" name="Line 3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4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7" name="Line 35"/>
            <p:cNvSpPr>
              <a:spLocks noChangeShapeType="1"/>
            </p:cNvSpPr>
            <p:nvPr/>
          </p:nvSpPr>
          <p:spPr bwMode="auto">
            <a:xfrm flipV="1">
              <a:off x="2064" y="1200"/>
              <a:ext cx="48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8" name="Line 36"/>
            <p:cNvSpPr>
              <a:spLocks noChangeShapeType="1"/>
            </p:cNvSpPr>
            <p:nvPr/>
          </p:nvSpPr>
          <p:spPr bwMode="auto">
            <a:xfrm>
              <a:off x="2112" y="1200"/>
              <a:ext cx="19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9" name="Line 37"/>
            <p:cNvSpPr>
              <a:spLocks noChangeShapeType="1"/>
            </p:cNvSpPr>
            <p:nvPr/>
          </p:nvSpPr>
          <p:spPr bwMode="auto">
            <a:xfrm>
              <a:off x="2112" y="1200"/>
              <a:ext cx="43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0" name="Line 38"/>
            <p:cNvSpPr>
              <a:spLocks noChangeShapeType="1"/>
            </p:cNvSpPr>
            <p:nvPr/>
          </p:nvSpPr>
          <p:spPr bwMode="auto">
            <a:xfrm>
              <a:off x="2112" y="1200"/>
              <a:ext cx="67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1" name="Line 39"/>
            <p:cNvSpPr>
              <a:spLocks noChangeShapeType="1"/>
            </p:cNvSpPr>
            <p:nvPr/>
          </p:nvSpPr>
          <p:spPr bwMode="auto">
            <a:xfrm>
              <a:off x="2160" y="1200"/>
              <a:ext cx="86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2" name="Line 40"/>
            <p:cNvSpPr>
              <a:spLocks noChangeShapeType="1"/>
            </p:cNvSpPr>
            <p:nvPr/>
          </p:nvSpPr>
          <p:spPr bwMode="auto">
            <a:xfrm>
              <a:off x="2160" y="1200"/>
              <a:ext cx="110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3" name="Line 41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4" name="Line 42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5" name="Line 43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43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6" name="Line 4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52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7" name="Line 45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72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8" name="Line 46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67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9" name="Line 47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96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0" name="Line 48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960" cy="62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1" name="Line 49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2" name="Line 50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Out-of-Order Control Complexity: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dirty="0">
                <a:ea typeface="굴림" charset="-127"/>
                <a:cs typeface="굴림" charset="-127"/>
              </a:rPr>
              <a:t>MIPS R10000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333F-D57D-9547-9C32-18B309EECAE5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971203" name="Picture 3" descr="R1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09600"/>
            <a:ext cx="5410200" cy="5882519"/>
          </a:xfrm>
          <a:prstGeom prst="rect">
            <a:avLst/>
          </a:prstGeom>
          <a:noFill/>
        </p:spPr>
      </p:pic>
      <p:grpSp>
        <p:nvGrpSpPr>
          <p:cNvPr id="1971204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1971205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1206" name="Text Box 6"/>
            <p:cNvSpPr txBox="1">
              <a:spLocks noChangeArrowheads="1"/>
            </p:cNvSpPr>
            <p:nvPr/>
          </p:nvSpPr>
          <p:spPr bwMode="auto">
            <a:xfrm>
              <a:off x="240" y="1956"/>
              <a:ext cx="913" cy="5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i="1" dirty="0">
                  <a:latin typeface="Calibri"/>
                  <a:ea typeface="굴림" charset="-127"/>
                  <a:cs typeface="Calibri"/>
                </a:rPr>
                <a:t>Control Logic</a:t>
              </a:r>
            </a:p>
          </p:txBody>
        </p:sp>
        <p:sp>
          <p:nvSpPr>
            <p:cNvPr id="1971207" name="Line 7"/>
            <p:cNvSpPr>
              <a:spLocks noChangeShapeType="1"/>
            </p:cNvSpPr>
            <p:nvPr/>
          </p:nvSpPr>
          <p:spPr bwMode="auto">
            <a:xfrm>
              <a:off x="1104" y="220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1208" name="Text Box 8"/>
          <p:cNvSpPr txBox="1">
            <a:spLocks noChangeArrowheads="1"/>
          </p:cNvSpPr>
          <p:nvPr/>
        </p:nvSpPr>
        <p:spPr bwMode="auto">
          <a:xfrm>
            <a:off x="152400" y="5257800"/>
            <a:ext cx="32004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[ SGI/MIPS Technologies Inc., 1995 ]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65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762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Sequential ISA Bottleneck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22-D2BD-EA48-83C9-526E9494D754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3250" name="Group 2"/>
          <p:cNvGrpSpPr>
            <a:grpSpLocks/>
          </p:cNvGrpSpPr>
          <p:nvPr/>
        </p:nvGrpSpPr>
        <p:grpSpPr bwMode="auto">
          <a:xfrm>
            <a:off x="1295400" y="2743200"/>
            <a:ext cx="6553200" cy="3802063"/>
            <a:chOff x="816" y="1728"/>
            <a:chExt cx="4128" cy="2395"/>
          </a:xfrm>
        </p:grpSpPr>
        <p:sp>
          <p:nvSpPr>
            <p:cNvPr id="1973251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52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1973253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4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5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6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7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8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9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0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1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62" name="Text Box 14"/>
            <p:cNvSpPr txBox="1">
              <a:spLocks noChangeArrowheads="1"/>
            </p:cNvSpPr>
            <p:nvPr/>
          </p:nvSpPr>
          <p:spPr bwMode="auto">
            <a:xfrm>
              <a:off x="1344" y="3600"/>
              <a:ext cx="1632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Check instruction dependencies</a:t>
              </a:r>
            </a:p>
          </p:txBody>
        </p:sp>
        <p:sp>
          <p:nvSpPr>
            <p:cNvPr id="1973263" name="Text Box 15"/>
            <p:cNvSpPr txBox="1">
              <a:spLocks noChangeArrowheads="1"/>
            </p:cNvSpPr>
            <p:nvPr/>
          </p:nvSpPr>
          <p:spPr bwMode="auto">
            <a:xfrm>
              <a:off x="1424" y="2395"/>
              <a:ext cx="213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Calibri"/>
                  <a:ea typeface="굴림" charset="-127"/>
                  <a:cs typeface="Calibri"/>
                </a:rPr>
                <a:t>Superscalar processor</a:t>
              </a:r>
            </a:p>
          </p:txBody>
        </p:sp>
        <p:sp>
          <p:nvSpPr>
            <p:cNvPr id="1973264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3266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1973267" name="Text Box 19"/>
          <p:cNvSpPr txBox="1">
            <a:spLocks noChangeArrowheads="1"/>
          </p:cNvSpPr>
          <p:nvPr/>
        </p:nvSpPr>
        <p:spPr bwMode="auto">
          <a:xfrm>
            <a:off x="381000" y="914400"/>
            <a:ext cx="1738313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 i="1" dirty="0">
                <a:latin typeface="Calibri"/>
                <a:ea typeface="굴림" charset="-127"/>
                <a:cs typeface="Calibri"/>
              </a:rPr>
              <a:t>Sequential source code</a:t>
            </a:r>
          </a:p>
        </p:txBody>
      </p:sp>
      <p:grpSp>
        <p:nvGrpSpPr>
          <p:cNvPr id="1973268" name="Group 20"/>
          <p:cNvGrpSpPr>
            <a:grpSpLocks/>
          </p:cNvGrpSpPr>
          <p:nvPr/>
        </p:nvGrpSpPr>
        <p:grpSpPr bwMode="auto">
          <a:xfrm>
            <a:off x="2057400" y="906463"/>
            <a:ext cx="4800600" cy="2590800"/>
            <a:chOff x="1296" y="571"/>
            <a:chExt cx="3024" cy="1632"/>
          </a:xfrm>
        </p:grpSpPr>
        <p:sp>
          <p:nvSpPr>
            <p:cNvPr id="1973269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70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19732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80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81" name="Text Box 33"/>
            <p:cNvSpPr txBox="1">
              <a:spLocks noChangeArrowheads="1"/>
            </p:cNvSpPr>
            <p:nvPr/>
          </p:nvSpPr>
          <p:spPr bwMode="auto">
            <a:xfrm>
              <a:off x="1556" y="571"/>
              <a:ext cx="204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Calibri"/>
                  <a:ea typeface="굴림" charset="-127"/>
                  <a:cs typeface="Calibri"/>
                </a:rPr>
                <a:t>Superscalar compiler</a:t>
              </a:r>
            </a:p>
          </p:txBody>
        </p:sp>
        <p:sp>
          <p:nvSpPr>
            <p:cNvPr id="1973282" name="Text Box 34"/>
            <p:cNvSpPr txBox="1">
              <a:spLocks noChangeArrowheads="1"/>
            </p:cNvSpPr>
            <p:nvPr/>
          </p:nvSpPr>
          <p:spPr bwMode="auto">
            <a:xfrm>
              <a:off x="1440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Find independent operations</a:t>
              </a:r>
            </a:p>
          </p:txBody>
        </p:sp>
      </p:grpSp>
      <p:grpSp>
        <p:nvGrpSpPr>
          <p:cNvPr id="1973283" name="Group 35"/>
          <p:cNvGrpSpPr>
            <a:grpSpLocks/>
          </p:cNvGrpSpPr>
          <p:nvPr/>
        </p:nvGrpSpPr>
        <p:grpSpPr bwMode="auto">
          <a:xfrm>
            <a:off x="4495800" y="1276350"/>
            <a:ext cx="2438400" cy="2220913"/>
            <a:chOff x="2832" y="804"/>
            <a:chExt cx="1536" cy="1399"/>
          </a:xfrm>
        </p:grpSpPr>
        <p:grpSp>
          <p:nvGrpSpPr>
            <p:cNvPr id="1973284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1973285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6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7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8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9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0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1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2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3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94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95" name="Text Box 47"/>
            <p:cNvSpPr txBox="1">
              <a:spLocks noChangeArrowheads="1"/>
            </p:cNvSpPr>
            <p:nvPr/>
          </p:nvSpPr>
          <p:spPr bwMode="auto">
            <a:xfrm>
              <a:off x="2832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Schedule operations</a:t>
              </a:r>
            </a:p>
          </p:txBody>
        </p:sp>
      </p:grpSp>
      <p:grpSp>
        <p:nvGrpSpPr>
          <p:cNvPr id="1973296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1973297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1973298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9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0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1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2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03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304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Sequential machine code</a:t>
              </a:r>
            </a:p>
          </p:txBody>
        </p:sp>
      </p:grpSp>
      <p:grpSp>
        <p:nvGrpSpPr>
          <p:cNvPr id="1973305" name="Group 57"/>
          <p:cNvGrpSpPr>
            <a:grpSpLocks/>
          </p:cNvGrpSpPr>
          <p:nvPr/>
        </p:nvGrpSpPr>
        <p:grpSpPr bwMode="auto">
          <a:xfrm>
            <a:off x="4190999" y="4495800"/>
            <a:ext cx="2743200" cy="2049463"/>
            <a:chOff x="2640" y="2832"/>
            <a:chExt cx="1728" cy="1291"/>
          </a:xfrm>
        </p:grpSpPr>
        <p:grpSp>
          <p:nvGrpSpPr>
            <p:cNvPr id="1973306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973307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8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9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0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1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2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3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4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5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16" name="Text Box 68"/>
            <p:cNvSpPr txBox="1">
              <a:spLocks noChangeArrowheads="1"/>
            </p:cNvSpPr>
            <p:nvPr/>
          </p:nvSpPr>
          <p:spPr bwMode="auto">
            <a:xfrm>
              <a:off x="2880" y="3600"/>
              <a:ext cx="1488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Schedule execution</a:t>
              </a:r>
            </a:p>
          </p:txBody>
        </p:sp>
        <p:sp>
          <p:nvSpPr>
            <p:cNvPr id="1973317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VLIW: Very Long Instruction Word</a:t>
            </a:r>
          </a:p>
        </p:txBody>
      </p:sp>
      <p:sp>
        <p:nvSpPr>
          <p:cNvPr id="19752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976688"/>
            <a:ext cx="8458200" cy="2409825"/>
          </a:xfrm>
          <a:noFill/>
          <a:ln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Multiple operations packed into one instruction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Each operation slot is for a fixed function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Constant operation latencies are specified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Architecture requires guarantee of: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 dirty="0">
                <a:ea typeface="굴림" charset="-127"/>
                <a:cs typeface="굴림" charset="-127"/>
              </a:rPr>
              <a:t>Parallelism within an instruction =&gt; no cross-operation RAW check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 dirty="0">
                <a:ea typeface="굴림" charset="-127"/>
                <a:cs typeface="굴림" charset="-127"/>
              </a:rPr>
              <a:t>No data use before data ready =&gt; no data interlocks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98D-3F0B-4440-BA8F-5C18067E12FA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5300" name="Group 4"/>
          <p:cNvGrpSpPr>
            <a:grpSpLocks/>
          </p:cNvGrpSpPr>
          <p:nvPr/>
        </p:nvGrpSpPr>
        <p:grpSpPr bwMode="auto">
          <a:xfrm>
            <a:off x="5105400" y="1828800"/>
            <a:ext cx="381000" cy="1143000"/>
            <a:chOff x="2928" y="1488"/>
            <a:chExt cx="240" cy="720"/>
          </a:xfrm>
        </p:grpSpPr>
        <p:sp>
          <p:nvSpPr>
            <p:cNvPr id="1975301" name="Rectangle 5"/>
            <p:cNvSpPr>
              <a:spLocks noChangeArrowheads="1"/>
            </p:cNvSpPr>
            <p:nvPr/>
          </p:nvSpPr>
          <p:spPr bwMode="auto">
            <a:xfrm rot="5400000">
              <a:off x="292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2" name="Rectangle 6"/>
            <p:cNvSpPr>
              <a:spLocks noChangeArrowheads="1"/>
            </p:cNvSpPr>
            <p:nvPr/>
          </p:nvSpPr>
          <p:spPr bwMode="auto">
            <a:xfrm rot="5400000">
              <a:off x="292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3" name="Rectangle 7"/>
            <p:cNvSpPr>
              <a:spLocks noChangeArrowheads="1"/>
            </p:cNvSpPr>
            <p:nvPr/>
          </p:nvSpPr>
          <p:spPr bwMode="auto">
            <a:xfrm rot="5400000">
              <a:off x="292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04" name="Group 8"/>
          <p:cNvGrpSpPr>
            <a:grpSpLocks/>
          </p:cNvGrpSpPr>
          <p:nvPr/>
        </p:nvGrpSpPr>
        <p:grpSpPr bwMode="auto">
          <a:xfrm>
            <a:off x="3810000" y="1828800"/>
            <a:ext cx="381000" cy="1143000"/>
            <a:chOff x="2688" y="1488"/>
            <a:chExt cx="240" cy="720"/>
          </a:xfrm>
        </p:grpSpPr>
        <p:sp>
          <p:nvSpPr>
            <p:cNvPr id="1975305" name="Rectangle 9"/>
            <p:cNvSpPr>
              <a:spLocks noChangeArrowheads="1"/>
            </p:cNvSpPr>
            <p:nvPr/>
          </p:nvSpPr>
          <p:spPr bwMode="auto">
            <a:xfrm rot="5400000">
              <a:off x="268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6" name="Rectangle 10"/>
            <p:cNvSpPr>
              <a:spLocks noChangeArrowheads="1"/>
            </p:cNvSpPr>
            <p:nvPr/>
          </p:nvSpPr>
          <p:spPr bwMode="auto">
            <a:xfrm rot="5400000">
              <a:off x="268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7" name="Rectangle 11"/>
            <p:cNvSpPr>
              <a:spLocks noChangeArrowheads="1"/>
            </p:cNvSpPr>
            <p:nvPr/>
          </p:nvSpPr>
          <p:spPr bwMode="auto">
            <a:xfrm rot="5400000">
              <a:off x="268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08" name="Rectangle 12"/>
          <p:cNvSpPr>
            <a:spLocks noChangeArrowheads="1"/>
          </p:cNvSpPr>
          <p:nvPr/>
        </p:nvSpPr>
        <p:spPr bwMode="auto">
          <a:xfrm rot="5400000">
            <a:off x="2438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09" name="Rectangle 13"/>
          <p:cNvSpPr>
            <a:spLocks noChangeArrowheads="1"/>
          </p:cNvSpPr>
          <p:nvPr/>
        </p:nvSpPr>
        <p:spPr bwMode="auto">
          <a:xfrm rot="5400000">
            <a:off x="1295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10" name="Group 14"/>
          <p:cNvGrpSpPr>
            <a:grpSpLocks/>
          </p:cNvGrpSpPr>
          <p:nvPr/>
        </p:nvGrpSpPr>
        <p:grpSpPr bwMode="auto">
          <a:xfrm>
            <a:off x="7696200" y="1752600"/>
            <a:ext cx="381000" cy="1524000"/>
            <a:chOff x="3792" y="1488"/>
            <a:chExt cx="240" cy="960"/>
          </a:xfrm>
        </p:grpSpPr>
        <p:sp>
          <p:nvSpPr>
            <p:cNvPr id="1975311" name="Rectangle 15"/>
            <p:cNvSpPr>
              <a:spLocks noChangeArrowheads="1"/>
            </p:cNvSpPr>
            <p:nvPr/>
          </p:nvSpPr>
          <p:spPr bwMode="auto">
            <a:xfrm rot="5400000">
              <a:off x="379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2" name="Rectangle 16"/>
            <p:cNvSpPr>
              <a:spLocks noChangeArrowheads="1"/>
            </p:cNvSpPr>
            <p:nvPr/>
          </p:nvSpPr>
          <p:spPr bwMode="auto">
            <a:xfrm rot="5400000">
              <a:off x="379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3" name="Rectangle 17"/>
            <p:cNvSpPr>
              <a:spLocks noChangeArrowheads="1"/>
            </p:cNvSpPr>
            <p:nvPr/>
          </p:nvSpPr>
          <p:spPr bwMode="auto">
            <a:xfrm rot="5400000">
              <a:off x="379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4" name="Rectangle 18"/>
            <p:cNvSpPr>
              <a:spLocks noChangeArrowheads="1"/>
            </p:cNvSpPr>
            <p:nvPr/>
          </p:nvSpPr>
          <p:spPr bwMode="auto">
            <a:xfrm rot="5400000">
              <a:off x="379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5315" name="Group 19"/>
          <p:cNvGrpSpPr>
            <a:grpSpLocks/>
          </p:cNvGrpSpPr>
          <p:nvPr/>
        </p:nvGrpSpPr>
        <p:grpSpPr bwMode="auto">
          <a:xfrm>
            <a:off x="6553200" y="1828800"/>
            <a:ext cx="381000" cy="1524000"/>
            <a:chOff x="3552" y="1488"/>
            <a:chExt cx="240" cy="960"/>
          </a:xfrm>
        </p:grpSpPr>
        <p:sp>
          <p:nvSpPr>
            <p:cNvPr id="1975316" name="Rectangle 20"/>
            <p:cNvSpPr>
              <a:spLocks noChangeArrowheads="1"/>
            </p:cNvSpPr>
            <p:nvPr/>
          </p:nvSpPr>
          <p:spPr bwMode="auto">
            <a:xfrm rot="5400000">
              <a:off x="355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7" name="Rectangle 21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8" name="Rectangle 22"/>
            <p:cNvSpPr>
              <a:spLocks noChangeArrowheads="1"/>
            </p:cNvSpPr>
            <p:nvPr/>
          </p:nvSpPr>
          <p:spPr bwMode="auto">
            <a:xfrm rot="5400000">
              <a:off x="355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9" name="Rectangle 23"/>
            <p:cNvSpPr>
              <a:spLocks noChangeArrowheads="1"/>
            </p:cNvSpPr>
            <p:nvPr/>
          </p:nvSpPr>
          <p:spPr bwMode="auto">
            <a:xfrm rot="5400000">
              <a:off x="355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20" name="Text Box 24"/>
          <p:cNvSpPr txBox="1">
            <a:spLocks noChangeArrowheads="1"/>
          </p:cNvSpPr>
          <p:nvPr/>
        </p:nvSpPr>
        <p:spPr bwMode="auto">
          <a:xfrm>
            <a:off x="937735" y="2304213"/>
            <a:ext cx="2320292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Single Cycle Latency</a:t>
            </a:r>
          </a:p>
        </p:txBody>
      </p:sp>
      <p:sp>
        <p:nvSpPr>
          <p:cNvPr id="1975321" name="Text Box 25"/>
          <p:cNvSpPr txBox="1">
            <a:spLocks noChangeArrowheads="1"/>
          </p:cNvSpPr>
          <p:nvPr/>
        </p:nvSpPr>
        <p:spPr bwMode="auto">
          <a:xfrm>
            <a:off x="3242748" y="3066213"/>
            <a:ext cx="2553729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Three Cycle Latency</a:t>
            </a:r>
          </a:p>
        </p:txBody>
      </p:sp>
      <p:sp>
        <p:nvSpPr>
          <p:cNvPr id="1975322" name="Text Box 26"/>
          <p:cNvSpPr txBox="1">
            <a:spLocks noChangeArrowheads="1"/>
          </p:cNvSpPr>
          <p:nvPr/>
        </p:nvSpPr>
        <p:spPr bwMode="auto">
          <a:xfrm>
            <a:off x="5998392" y="3364663"/>
            <a:ext cx="2873328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Four Cycle Latency</a:t>
            </a:r>
          </a:p>
        </p:txBody>
      </p:sp>
      <p:sp>
        <p:nvSpPr>
          <p:cNvPr id="197532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75329" name="Group 33"/>
          <p:cNvGrpSpPr>
            <a:grpSpLocks/>
          </p:cNvGrpSpPr>
          <p:nvPr/>
        </p:nvGrpSpPr>
        <p:grpSpPr bwMode="auto">
          <a:xfrm>
            <a:off x="838200" y="1098552"/>
            <a:ext cx="7620000" cy="369888"/>
            <a:chOff x="528" y="980"/>
            <a:chExt cx="4800" cy="233"/>
          </a:xfrm>
        </p:grpSpPr>
        <p:grpSp>
          <p:nvGrpSpPr>
            <p:cNvPr id="1975330" name="Group 34"/>
            <p:cNvGrpSpPr>
              <a:grpSpLocks/>
            </p:cNvGrpSpPr>
            <p:nvPr/>
          </p:nvGrpSpPr>
          <p:grpSpPr bwMode="auto">
            <a:xfrm>
              <a:off x="1248" y="980"/>
              <a:ext cx="4080" cy="233"/>
              <a:chOff x="1248" y="980"/>
              <a:chExt cx="4080" cy="233"/>
            </a:xfrm>
          </p:grpSpPr>
          <p:sp>
            <p:nvSpPr>
              <p:cNvPr id="1975331" name="Rectangle 35"/>
              <p:cNvSpPr>
                <a:spLocks noChangeArrowheads="1"/>
              </p:cNvSpPr>
              <p:nvPr/>
            </p:nvSpPr>
            <p:spPr bwMode="auto">
              <a:xfrm>
                <a:off x="1248" y="980"/>
                <a:ext cx="720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Int Op 2</a:t>
                </a:r>
              </a:p>
            </p:txBody>
          </p:sp>
          <p:sp>
            <p:nvSpPr>
              <p:cNvPr id="1975332" name="Rectangle 36"/>
              <p:cNvSpPr>
                <a:spLocks noChangeArrowheads="1"/>
              </p:cNvSpPr>
              <p:nvPr/>
            </p:nvSpPr>
            <p:spPr bwMode="auto">
              <a:xfrm>
                <a:off x="1968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1</a:t>
                </a:r>
              </a:p>
            </p:txBody>
          </p:sp>
          <p:sp>
            <p:nvSpPr>
              <p:cNvPr id="1975333" name="Rectangle 37"/>
              <p:cNvSpPr>
                <a:spLocks noChangeArrowheads="1"/>
              </p:cNvSpPr>
              <p:nvPr/>
            </p:nvSpPr>
            <p:spPr bwMode="auto">
              <a:xfrm>
                <a:off x="2880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2</a:t>
                </a:r>
              </a:p>
            </p:txBody>
          </p:sp>
          <p:sp>
            <p:nvSpPr>
              <p:cNvPr id="1975334" name="Rectangle 38"/>
              <p:cNvSpPr>
                <a:spLocks noChangeArrowheads="1"/>
              </p:cNvSpPr>
              <p:nvPr/>
            </p:nvSpPr>
            <p:spPr bwMode="auto">
              <a:xfrm>
                <a:off x="3792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1</a:t>
                </a:r>
              </a:p>
            </p:txBody>
          </p:sp>
          <p:sp>
            <p:nvSpPr>
              <p:cNvPr id="1975335" name="Rectangle 39"/>
              <p:cNvSpPr>
                <a:spLocks noChangeArrowheads="1"/>
              </p:cNvSpPr>
              <p:nvPr/>
            </p:nvSpPr>
            <p:spPr bwMode="auto">
              <a:xfrm>
                <a:off x="4560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2</a:t>
                </a:r>
              </a:p>
            </p:txBody>
          </p:sp>
        </p:grpSp>
        <p:sp>
          <p:nvSpPr>
            <p:cNvPr id="1975336" name="Rectangle 40"/>
            <p:cNvSpPr>
              <a:spLocks noChangeArrowheads="1"/>
            </p:cNvSpPr>
            <p:nvPr/>
          </p:nvSpPr>
          <p:spPr bwMode="auto">
            <a:xfrm>
              <a:off x="528" y="980"/>
              <a:ext cx="720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 err="1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Int</a:t>
              </a:r>
              <a:r>
                <a:rPr lang="en-US" altLang="ko-KR" sz="1800" dirty="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 Op 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Early VLIW Machines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89025"/>
            <a:ext cx="8305800" cy="4984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FPS AP120B (1976)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scientific attached array processor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first commercial wide instruction machine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hand-coded vector math libraries using software pipelining and loop unrolling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Multiflow</a:t>
            </a:r>
            <a:r>
              <a:rPr lang="en-US" altLang="ko-KR" sz="2800" dirty="0">
                <a:ea typeface="굴림" charset="-127"/>
                <a:cs typeface="굴림" charset="-127"/>
              </a:rPr>
              <a:t> Trace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commercialization of ideas from Fisher’s Yale group including “trace scheduling”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available in configurations with 7, 14, or 28 operations/instruction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28 operations packed into a 1024-bit instruction word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Cydrome</a:t>
            </a:r>
            <a:r>
              <a:rPr lang="en-US" altLang="ko-KR" sz="2800" dirty="0">
                <a:ea typeface="굴림" charset="-127"/>
                <a:cs typeface="굴림" charset="-127"/>
              </a:rPr>
              <a:t> Cydra-5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7 operations encoded in 256-bit instruction word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rotating register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FD9-1049-304A-976E-05FBE5E22F96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VLIW Compiler Responsibilities</a:t>
            </a:r>
            <a:endParaRPr lang="en-US" altLang="ko-KR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200" dirty="0" smtClean="0"/>
              <a:t>Schedule operations to maximize parallel execution</a:t>
            </a:r>
            <a:br>
              <a:rPr lang="en-US" altLang="ko-KR" sz="3200" dirty="0" smtClean="0"/>
            </a:br>
            <a:endParaRPr lang="en-US" altLang="ko-KR" sz="3200" dirty="0" smtClean="0"/>
          </a:p>
          <a:p>
            <a:r>
              <a:rPr lang="en-US" altLang="ko-KR" sz="3200" dirty="0" smtClean="0"/>
              <a:t>Guarantees intra-instruction parallelism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Schedule to avoid data hazards (no interlocks)</a:t>
            </a:r>
          </a:p>
          <a:p>
            <a:pPr lvl="1"/>
            <a:r>
              <a:rPr lang="en-US" altLang="ko-KR" sz="2400" dirty="0" smtClean="0"/>
              <a:t>Typically separates operations with explicit </a:t>
            </a:r>
            <a:r>
              <a:rPr lang="en-US" altLang="ko-KR" sz="2400" dirty="0" err="1" smtClean="0"/>
              <a:t>NOPs</a:t>
            </a:r>
            <a:endParaRPr lang="en-US" altLang="ko-KR" sz="2400" dirty="0" smtClean="0"/>
          </a:p>
          <a:p>
            <a:endParaRPr lang="ko-KR" alt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1752-D87C-D541-A657-1F8CC4A1895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Execution</a:t>
            </a:r>
          </a:p>
        </p:txBody>
      </p:sp>
      <p:sp>
        <p:nvSpPr>
          <p:cNvPr id="1981523" name="Rectangle 83"/>
          <p:cNvSpPr>
            <a:spLocks noGrp="1" noChangeArrowheads="1"/>
          </p:cNvSpPr>
          <p:nvPr>
            <p:ph idx="1"/>
          </p:nvPr>
        </p:nvSpPr>
        <p:spPr>
          <a:xfrm>
            <a:off x="3581400" y="5410200"/>
            <a:ext cx="5181600" cy="42068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How many FP ops/cycle?</a:t>
            </a:r>
          </a:p>
        </p:txBody>
      </p:sp>
      <p:sp>
        <p:nvSpPr>
          <p:cNvPr id="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4C8A-15F2-6E45-B272-43C0528F85D8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3" name="Text Box 3"/>
          <p:cNvSpPr txBox="1">
            <a:spLocks noChangeArrowheads="1"/>
          </p:cNvSpPr>
          <p:nvPr/>
        </p:nvSpPr>
        <p:spPr bwMode="auto">
          <a:xfrm>
            <a:off x="306388" y="1176338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grpSp>
        <p:nvGrpSpPr>
          <p:cNvPr id="1981444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981445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6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7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8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9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0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1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52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1981453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4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5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6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7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8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9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60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1981461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2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3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4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5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6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7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68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1981469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0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1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2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3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4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5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76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1981477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8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9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0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1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2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3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84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1981485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6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7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8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9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0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1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492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1981493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4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5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6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7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8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9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500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1981501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2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3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4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5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6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7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81508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1981509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0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1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2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3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4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5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1516" name="Rectangle 76"/>
          <p:cNvSpPr>
            <a:spLocks noChangeArrowheads="1"/>
          </p:cNvSpPr>
          <p:nvPr/>
        </p:nvSpPr>
        <p:spPr bwMode="auto">
          <a:xfrm>
            <a:off x="4267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1517" name="Rectangle 77"/>
          <p:cNvSpPr>
            <a:spLocks noChangeArrowheads="1"/>
          </p:cNvSpPr>
          <p:nvPr/>
        </p:nvSpPr>
        <p:spPr bwMode="auto">
          <a:xfrm>
            <a:off x="49530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1518" name="Rectangle 78"/>
          <p:cNvSpPr>
            <a:spLocks noChangeArrowheads="1"/>
          </p:cNvSpPr>
          <p:nvPr/>
        </p:nvSpPr>
        <p:spPr bwMode="auto">
          <a:xfrm>
            <a:off x="56388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1519" name="Rectangle 79"/>
          <p:cNvSpPr>
            <a:spLocks noChangeArrowheads="1"/>
          </p:cNvSpPr>
          <p:nvPr/>
        </p:nvSpPr>
        <p:spPr bwMode="auto">
          <a:xfrm>
            <a:off x="63246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1520" name="Rectangle 80"/>
          <p:cNvSpPr>
            <a:spLocks noChangeArrowheads="1"/>
          </p:cNvSpPr>
          <p:nvPr/>
        </p:nvSpPr>
        <p:spPr bwMode="auto">
          <a:xfrm>
            <a:off x="70104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1521" name="Rectangle 81"/>
          <p:cNvSpPr>
            <a:spLocks noChangeArrowheads="1"/>
          </p:cNvSpPr>
          <p:nvPr/>
        </p:nvSpPr>
        <p:spPr bwMode="auto">
          <a:xfrm>
            <a:off x="7696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1522" name="Text Box 82"/>
          <p:cNvSpPr txBox="1">
            <a:spLocks noChangeArrowheads="1"/>
          </p:cNvSpPr>
          <p:nvPr/>
        </p:nvSpPr>
        <p:spPr bwMode="auto">
          <a:xfrm>
            <a:off x="3227388" y="1938338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1981524" name="Text Box 84"/>
          <p:cNvSpPr txBox="1">
            <a:spLocks noChangeArrowheads="1"/>
          </p:cNvSpPr>
          <p:nvPr/>
        </p:nvSpPr>
        <p:spPr bwMode="auto">
          <a:xfrm>
            <a:off x="5746750" y="2025650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5" name="Text Box 85"/>
          <p:cNvSpPr txBox="1">
            <a:spLocks noChangeArrowheads="1"/>
          </p:cNvSpPr>
          <p:nvPr/>
        </p:nvSpPr>
        <p:spPr bwMode="auto">
          <a:xfrm>
            <a:off x="4181390" y="2025650"/>
            <a:ext cx="88758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6" name="Text Box 86"/>
          <p:cNvSpPr txBox="1">
            <a:spLocks noChangeArrowheads="1"/>
          </p:cNvSpPr>
          <p:nvPr/>
        </p:nvSpPr>
        <p:spPr bwMode="auto">
          <a:xfrm>
            <a:off x="7054850" y="2940050"/>
            <a:ext cx="7016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 </a:t>
            </a:r>
          </a:p>
        </p:txBody>
      </p:sp>
      <p:sp>
        <p:nvSpPr>
          <p:cNvPr id="1981527" name="Text Box 87"/>
          <p:cNvSpPr txBox="1">
            <a:spLocks noChangeArrowheads="1"/>
          </p:cNvSpPr>
          <p:nvPr/>
        </p:nvSpPr>
        <p:spPr bwMode="auto">
          <a:xfrm>
            <a:off x="5759450" y="4159250"/>
            <a:ext cx="4873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8" name="Text Box 88"/>
          <p:cNvSpPr txBox="1">
            <a:spLocks noChangeArrowheads="1"/>
          </p:cNvSpPr>
          <p:nvPr/>
        </p:nvSpPr>
        <p:spPr bwMode="auto">
          <a:xfrm>
            <a:off x="4197350" y="4159250"/>
            <a:ext cx="9175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</a:t>
            </a:r>
            <a:r>
              <a:rPr lang="en-US" altLang="ko-KR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x2 </a:t>
            </a:r>
            <a:endParaRPr lang="en-US" altLang="ko-KR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1529" name="Text Box 89"/>
          <p:cNvSpPr txBox="1">
            <a:spLocks noChangeArrowheads="1"/>
          </p:cNvSpPr>
          <p:nvPr/>
        </p:nvSpPr>
        <p:spPr bwMode="auto">
          <a:xfrm>
            <a:off x="4964113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 </a:t>
            </a:r>
          </a:p>
        </p:txBody>
      </p:sp>
      <p:sp>
        <p:nvSpPr>
          <p:cNvPr id="1981530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1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2" name="Text Box 92"/>
          <p:cNvSpPr txBox="1">
            <a:spLocks noChangeArrowheads="1"/>
          </p:cNvSpPr>
          <p:nvPr/>
        </p:nvSpPr>
        <p:spPr bwMode="auto">
          <a:xfrm>
            <a:off x="3983038" y="5918200"/>
            <a:ext cx="40798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1 fadd / 8 cycles = 0.125</a:t>
            </a:r>
          </a:p>
        </p:txBody>
      </p:sp>
      <p:sp>
        <p:nvSpPr>
          <p:cNvPr id="1981533" name="Text Box 93"/>
          <p:cNvSpPr txBox="1">
            <a:spLocks noChangeArrowheads="1"/>
          </p:cNvSpPr>
          <p:nvPr/>
        </p:nvSpPr>
        <p:spPr bwMode="auto">
          <a:xfrm>
            <a:off x="304800" y="2445708"/>
            <a:ext cx="2840038" cy="2723823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loop: 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</a:t>
            </a:r>
            <a:r>
              <a:rPr lang="en-US" altLang="ko-KR" sz="18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f1, 0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(x1)</a:t>
            </a:r>
            <a:endParaRPr lang="en-US" altLang="ko-KR" sz="18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f2, f0, f1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 err="1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f2, 0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(x2)</a:t>
            </a:r>
            <a:endParaRPr lang="en-US" altLang="ko-KR" sz="1800" dirty="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x2,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</a:t>
            </a:r>
            <a:r>
              <a:rPr lang="en-US" altLang="ko-KR" sz="1800" dirty="0" smtClean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x3, 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</a:t>
            </a:r>
          </a:p>
        </p:txBody>
      </p:sp>
      <p:sp>
        <p:nvSpPr>
          <p:cNvPr id="1981534" name="Line 94"/>
          <p:cNvSpPr>
            <a:spLocks noChangeShapeType="1"/>
          </p:cNvSpPr>
          <p:nvPr/>
        </p:nvSpPr>
        <p:spPr bwMode="auto">
          <a:xfrm>
            <a:off x="1447800" y="2014538"/>
            <a:ext cx="0" cy="4238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5" name="Text Box 95"/>
          <p:cNvSpPr txBox="1">
            <a:spLocks noChangeArrowheads="1"/>
          </p:cNvSpPr>
          <p:nvPr/>
        </p:nvSpPr>
        <p:spPr bwMode="auto">
          <a:xfrm>
            <a:off x="1600200" y="2133600"/>
            <a:ext cx="121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981536" name="Text Box 96"/>
          <p:cNvSpPr txBox="1">
            <a:spLocks noChangeArrowheads="1"/>
          </p:cNvSpPr>
          <p:nvPr/>
        </p:nvSpPr>
        <p:spPr bwMode="auto">
          <a:xfrm>
            <a:off x="3048000" y="3276600"/>
            <a:ext cx="13716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981537" name="Line 97"/>
          <p:cNvSpPr>
            <a:spLocks noChangeShapeType="1"/>
          </p:cNvSpPr>
          <p:nvPr/>
        </p:nvSpPr>
        <p:spPr bwMode="auto">
          <a:xfrm>
            <a:off x="3124200" y="36576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8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8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8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523" grpId="0" build="p" autoUpdateAnimBg="0"/>
      <p:bldP spid="1981524" grpId="0" autoUpdateAnimBg="0"/>
      <p:bldP spid="1981525" grpId="0" autoUpdateAnimBg="0"/>
      <p:bldP spid="1981526" grpId="0" autoUpdateAnimBg="0"/>
      <p:bldP spid="1981527" grpId="0" autoUpdateAnimBg="0"/>
      <p:bldP spid="1981528" grpId="0" autoUpdateAnimBg="0"/>
      <p:bldP spid="1981529" grpId="0" autoUpdateAnimBg="0"/>
      <p:bldP spid="1981530" grpId="0" animBg="1"/>
      <p:bldP spid="1981531" grpId="0" animBg="1"/>
      <p:bldP spid="1981532" grpId="0" autoUpdateAnimBg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3753</TotalTime>
  <Pages>12</Pages>
  <Words>2438</Words>
  <Application>Microsoft Macintosh PowerPoint</Application>
  <PresentationFormat>Letter Paper (8.5x11 in)</PresentationFormat>
  <Paragraphs>549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1_CS252-template</vt:lpstr>
      <vt:lpstr>CS 152 Computer Architecture and Engineering   Lecture 13 - VLIW Machines and Statically Scheduled ILP</vt:lpstr>
      <vt:lpstr>Last time in Lecture 12</vt:lpstr>
      <vt:lpstr>Superscalar Control Logic Scaling</vt:lpstr>
      <vt:lpstr>Out-of-Order Control Complexity: MIPS R10000</vt:lpstr>
      <vt:lpstr>Sequential ISA Bottleneck</vt:lpstr>
      <vt:lpstr>VLIW: Very Long Instruction Word</vt:lpstr>
      <vt:lpstr>Early VLIW Machines</vt:lpstr>
      <vt:lpstr>VLIW Compiler Responsibilities</vt:lpstr>
      <vt:lpstr>Loop Execution</vt:lpstr>
      <vt:lpstr>Loop Unrolling</vt:lpstr>
      <vt:lpstr>Scheduling Loop Unrolled Code</vt:lpstr>
      <vt:lpstr>Software Pipelining</vt:lpstr>
      <vt:lpstr>Software Pipelining vs. Loop Unrolling</vt:lpstr>
      <vt:lpstr>CS152 Administrivia</vt:lpstr>
      <vt:lpstr>What if there are no loops?</vt:lpstr>
      <vt:lpstr>Trace Scheduling [ Fisher,Ellis]</vt:lpstr>
      <vt:lpstr>Problems with “Classic” VLIW</vt:lpstr>
      <vt:lpstr>VLIW Instruction Encoding</vt:lpstr>
      <vt:lpstr>Intel Itanium, EPIC IA-64</vt:lpstr>
      <vt:lpstr>Eight Core Itanium “Poulson” [Intel 2011]</vt:lpstr>
      <vt:lpstr>IA-64 Instruction Format</vt:lpstr>
      <vt:lpstr>IA-64 Registers</vt:lpstr>
      <vt:lpstr>IA-64 Predicated Execution</vt:lpstr>
      <vt:lpstr>Fully Bypassed Datapath</vt:lpstr>
      <vt:lpstr>IA-64 Speculative Execution</vt:lpstr>
      <vt:lpstr>IA-64 Data Speculation</vt:lpstr>
      <vt:lpstr>Limits of Static Scheduling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355</cp:revision>
  <cp:lastPrinted>2011-03-13T06:26:54Z</cp:lastPrinted>
  <dcterms:created xsi:type="dcterms:W3CDTF">2012-03-08T06:47:31Z</dcterms:created>
  <dcterms:modified xsi:type="dcterms:W3CDTF">2013-03-12T00:22:22Z</dcterms:modified>
</cp:coreProperties>
</file>