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7"/>
  </p:notesMasterIdLst>
  <p:handoutMasterIdLst>
    <p:handoutMasterId r:id="rId58"/>
  </p:handoutMasterIdLst>
  <p:sldIdLst>
    <p:sldId id="322" r:id="rId2"/>
    <p:sldId id="570" r:id="rId3"/>
    <p:sldId id="479" r:id="rId4"/>
    <p:sldId id="563" r:id="rId5"/>
    <p:sldId id="480" r:id="rId6"/>
    <p:sldId id="557" r:id="rId7"/>
    <p:sldId id="564" r:id="rId8"/>
    <p:sldId id="481" r:id="rId9"/>
    <p:sldId id="482" r:id="rId10"/>
    <p:sldId id="568" r:id="rId11"/>
    <p:sldId id="567" r:id="rId12"/>
    <p:sldId id="573" r:id="rId13"/>
    <p:sldId id="574" r:id="rId14"/>
    <p:sldId id="575" r:id="rId15"/>
    <p:sldId id="576" r:id="rId16"/>
    <p:sldId id="643" r:id="rId17"/>
    <p:sldId id="644" r:id="rId18"/>
    <p:sldId id="572" r:id="rId19"/>
    <p:sldId id="577" r:id="rId20"/>
    <p:sldId id="578" r:id="rId21"/>
    <p:sldId id="632" r:id="rId22"/>
    <p:sldId id="633" r:id="rId23"/>
    <p:sldId id="582" r:id="rId24"/>
    <p:sldId id="581" r:id="rId25"/>
    <p:sldId id="634" r:id="rId26"/>
    <p:sldId id="635" r:id="rId27"/>
    <p:sldId id="588" r:id="rId28"/>
    <p:sldId id="593" r:id="rId29"/>
    <p:sldId id="595" r:id="rId30"/>
    <p:sldId id="602" r:id="rId31"/>
    <p:sldId id="627" r:id="rId32"/>
    <p:sldId id="628" r:id="rId33"/>
    <p:sldId id="629" r:id="rId34"/>
    <p:sldId id="630" r:id="rId35"/>
    <p:sldId id="631" r:id="rId36"/>
    <p:sldId id="636" r:id="rId37"/>
    <p:sldId id="637" r:id="rId38"/>
    <p:sldId id="583" r:id="rId39"/>
    <p:sldId id="465" r:id="rId40"/>
    <p:sldId id="486" r:id="rId41"/>
    <p:sldId id="478" r:id="rId42"/>
    <p:sldId id="460" r:id="rId43"/>
    <p:sldId id="457" r:id="rId44"/>
    <p:sldId id="459" r:id="rId45"/>
    <p:sldId id="487" r:id="rId46"/>
    <p:sldId id="560" r:id="rId47"/>
    <p:sldId id="561" r:id="rId48"/>
    <p:sldId id="562" r:id="rId49"/>
    <p:sldId id="638" r:id="rId50"/>
    <p:sldId id="639" r:id="rId51"/>
    <p:sldId id="640" r:id="rId52"/>
    <p:sldId id="641" r:id="rId53"/>
    <p:sldId id="642" r:id="rId54"/>
    <p:sldId id="477" r:id="rId55"/>
    <p:sldId id="543" r:id="rId56"/>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97"/>
    <a:srgbClr val="FFB862"/>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0102" autoAdjust="0"/>
  </p:normalViewPr>
  <p:slideViewPr>
    <p:cSldViewPr>
      <p:cViewPr varScale="1">
        <p:scale>
          <a:sx n="199" d="100"/>
          <a:sy n="199" d="100"/>
        </p:scale>
        <p:origin x="-96" y="-104"/>
      </p:cViewPr>
      <p:guideLst>
        <p:guide orient="horz" pos="2160"/>
        <p:guide pos="2880"/>
      </p:guideLst>
    </p:cSldViewPr>
  </p:slideViewPr>
  <p:outlineViewPr>
    <p:cViewPr>
      <p:scale>
        <a:sx n="33" d="100"/>
        <a:sy n="33" d="100"/>
      </p:scale>
      <p:origin x="0" y="184"/>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0" d="100"/>
          <a:sy n="110" d="100"/>
        </p:scale>
        <p:origin x="-401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pPr>
              <a:defRPr/>
            </a:pPr>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pPr>
              <a:defRPr/>
            </a:pPr>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defRPr>
            </a:lvl1pPr>
          </a:lstStyle>
          <a:p>
            <a:pPr>
              <a:defRPr/>
            </a:pPr>
            <a:r>
              <a:rPr lang="en-US" smtClean="0"/>
              <a:t>C</a:t>
            </a:r>
            <a:endParaRPr lang="en-US"/>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pPr>
              <a:defRPr/>
            </a:pPr>
            <a:fld id="{9FF668F6-92AF-F14F-959F-F8E6BDC55983}" type="slidenum">
              <a:rPr lang="en-US"/>
              <a:pPr>
                <a:defRPr/>
              </a:pPr>
              <a:t>‹#›</a:t>
            </a:fld>
            <a:endParaRPr lang="en-US"/>
          </a:p>
        </p:txBody>
      </p:sp>
    </p:spTree>
    <p:extLst>
      <p:ext uri="{BB962C8B-B14F-4D97-AF65-F5344CB8AC3E}">
        <p14:creationId xmlns:p14="http://schemas.microsoft.com/office/powerpoint/2010/main" val="14155123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latin typeface="Times New Roman" charset="0"/>
              </a:defRPr>
            </a:lvl1pPr>
          </a:lstStyle>
          <a:p>
            <a:pPr>
              <a:defRPr/>
            </a:pPr>
            <a:r>
              <a:rPr lang="en-US" smtClean="0"/>
              <a:t>C</a:t>
            </a:r>
            <a:endParaRPr lang="en-US"/>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fld id="{903442F8-CACF-AA42-83D4-E0A09A06F5CC}" type="slidenum">
              <a:rPr lang="en-US"/>
              <a:pPr>
                <a:defRPr/>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defRPr/>
            </a:pPr>
            <a:r>
              <a:rPr lang="en-US" sz="1300">
                <a:solidFill>
                  <a:schemeClr val="tx1"/>
                </a:solidFill>
              </a:rPr>
              <a:t>Page </a:t>
            </a:r>
            <a:fld id="{ACFFB53C-1439-6C41-A2C3-1FF6E096BBD2}" type="slidenum">
              <a:rPr lang="en-US" sz="1300">
                <a:solidFill>
                  <a:schemeClr val="tx1"/>
                </a:solidFill>
              </a:rPr>
              <a:pPr algn="ctr" defTabSz="919163">
                <a:lnSpc>
                  <a:spcPct val="90000"/>
                </a:lnSpc>
                <a:spcBef>
                  <a:spcPct val="0"/>
                </a:spcBef>
                <a:defRPr/>
              </a:pPr>
              <a:t>‹#›</a:t>
            </a:fld>
            <a:endParaRPr lang="en-US" sz="1300">
              <a:solidFill>
                <a:schemeClr val="tx1"/>
              </a:solidFill>
            </a:endParaRPr>
          </a:p>
        </p:txBody>
      </p:sp>
      <p:sp>
        <p:nvSpPr>
          <p:cNvPr id="14343"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84216661"/>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1026"/>
          <p:cNvSpPr>
            <a:spLocks noGrp="1" noRot="1" noChangeAspect="1" noChangeArrowheads="1" noTextEdit="1"/>
          </p:cNvSpPr>
          <p:nvPr>
            <p:ph type="sldImg"/>
          </p:nvPr>
        </p:nvSpPr>
        <p:spPr>
          <a:ln/>
        </p:spPr>
      </p:sp>
      <p:sp>
        <p:nvSpPr>
          <p:cNvPr id="94213" name="Rectangle 1027"/>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53815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3437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06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1878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316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23753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45061" name="Rectangle 3"/>
          <p:cNvSpPr>
            <a:spLocks noGrp="1" noChangeArrowheads="1"/>
          </p:cNvSpPr>
          <p:nvPr>
            <p:ph type="body" idx="1"/>
          </p:nvPr>
        </p:nvSpPr>
        <p:spPr>
          <a:xfrm>
            <a:off x="949325" y="4540250"/>
            <a:ext cx="5386388" cy="4379913"/>
          </a:xfrm>
          <a:noFill/>
          <a:ln/>
        </p:spPr>
        <p:txBody>
          <a:bodyPr lIns="95057" tIns="47528" rIns="95057" bIns="47528"/>
          <a:lstStyle/>
          <a:p>
            <a:r>
              <a:rPr lang="en-US"/>
              <a:t>Photo is of an Intel Conroe (Core 2 Duo Desktop processor).  Photo taken from Intel web site.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body" idx="1"/>
          </p:nvPr>
        </p:nvSpPr>
        <p:spPr>
          <a:xfrm>
            <a:off x="1339850" y="4560888"/>
            <a:ext cx="4560888" cy="4321175"/>
          </a:xfrm>
          <a:noFill/>
          <a:ln/>
        </p:spPr>
        <p:txBody>
          <a:bodyPr lIns="97274" tIns="47783" rIns="97274" bIns="47783"/>
          <a:lstStyle/>
          <a:p>
            <a:r>
              <a:rPr lang="en-US"/>
              <a:t>This is the 1st slide of the “Course Structure and Course Philosophy” section of the lecture.</a:t>
            </a:r>
          </a:p>
          <a:p>
            <a:endParaRPr lang="en-US"/>
          </a:p>
          <a:p>
            <a:r>
              <a:rPr lang="en-US"/>
              <a:t>Need to emphasis that for exams, our goal is the test your knowledge. It is not our goal to test how well your perform under time pressure.</a:t>
            </a:r>
          </a:p>
        </p:txBody>
      </p:sp>
      <p:sp>
        <p:nvSpPr>
          <p:cNvPr id="49157" name="Rectangle 3"/>
          <p:cNvSpPr>
            <a:spLocks noGrp="1" noRot="1" noChangeAspect="1" noChangeArrowheads="1" noTextEdit="1"/>
          </p:cNvSpPr>
          <p:nvPr>
            <p:ph type="sldImg"/>
          </p:nvPr>
        </p:nvSpPr>
        <p:spPr>
          <a:xfrm>
            <a:off x="1257300" y="719138"/>
            <a:ext cx="4802188" cy="3602037"/>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Rot="1" noChangeAspect="1" noChangeArrowheads="1" noTextEdit="1"/>
          </p:cNvSpPr>
          <p:nvPr>
            <p:ph type="sldImg"/>
          </p:nvPr>
        </p:nvSpPr>
        <p:spPr>
          <a:xfrm>
            <a:off x="1257300" y="719138"/>
            <a:ext cx="4802188" cy="3602037"/>
          </a:xfrm>
          <a:ln cap="flat"/>
        </p:spPr>
      </p:sp>
      <p:sp>
        <p:nvSpPr>
          <p:cNvPr id="47109" name="Rectangle 3"/>
          <p:cNvSpPr>
            <a:spLocks noGrp="1" noChangeArrowheads="1"/>
          </p:cNvSpPr>
          <p:nvPr>
            <p:ph type="body" idx="1"/>
          </p:nvPr>
        </p:nvSpPr>
        <p:spPr>
          <a:xfrm>
            <a:off x="1339850" y="4560888"/>
            <a:ext cx="4560888" cy="4321175"/>
          </a:xfrm>
          <a:noFill/>
          <a:ln/>
        </p:spPr>
        <p:txBody>
          <a:bodyPr lIns="97274" tIns="47783" rIns="97274" bIns="47783"/>
          <a:lstStyle/>
          <a:p>
            <a:r>
              <a:rPr lang="en-US"/>
              <a:t>This slide is for the 3-min class administrative matters.</a:t>
            </a:r>
          </a:p>
          <a:p>
            <a:endParaRPr lang="en-US"/>
          </a:p>
          <a:p>
            <a:endParaRPr lang="en-US"/>
          </a:p>
          <a:p>
            <a:r>
              <a:rPr lang="en-US"/>
              <a:t>Make sure we update Handout #1 so it is consistent with this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noRot="1" noChangeAspect="1" noChangeArrowheads="1" noTextEdit="1"/>
          </p:cNvSpPr>
          <p:nvPr>
            <p:ph type="sldImg"/>
          </p:nvPr>
        </p:nvSpPr>
        <p:spPr>
          <a:ln/>
        </p:spPr>
      </p:sp>
      <p:sp>
        <p:nvSpPr>
          <p:cNvPr id="20485"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026"/>
          <p:cNvSpPr>
            <a:spLocks noGrp="1" noRot="1" noChangeAspect="1" noChangeArrowheads="1" noTextEdit="1"/>
          </p:cNvSpPr>
          <p:nvPr>
            <p:ph type="sldImg"/>
          </p:nvPr>
        </p:nvSpPr>
        <p:spPr>
          <a:ln/>
        </p:spPr>
      </p:sp>
      <p:sp>
        <p:nvSpPr>
          <p:cNvPr id="28677" name="Rectangle 1027"/>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8310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6770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7562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Rot="1" noChangeAspect="1" noChangeArrowheads="1" noTextEdit="1"/>
          </p:cNvSpPr>
          <p:nvPr>
            <p:ph type="sldImg"/>
          </p:nvPr>
        </p:nvSpPr>
        <p:spPr>
          <a:xfrm>
            <a:off x="1290638" y="617538"/>
            <a:ext cx="4751387" cy="3563937"/>
          </a:xfrm>
          <a:solidFill>
            <a:srgbClr val="FFFFFF"/>
          </a:solidFill>
          <a:ln/>
        </p:spPr>
      </p:sp>
      <p:sp>
        <p:nvSpPr>
          <p:cNvPr id="79877" name="Rectangle 3"/>
          <p:cNvSpPr>
            <a:spLocks noGrp="1" noChangeArrowheads="1"/>
          </p:cNvSpPr>
          <p:nvPr>
            <p:ph type="body" idx="1"/>
          </p:nvPr>
        </p:nvSpPr>
        <p:spPr>
          <a:xfrm>
            <a:off x="957263" y="4572000"/>
            <a:ext cx="5421312" cy="4333875"/>
          </a:xfrm>
          <a:noFill/>
          <a:ln/>
        </p:spPr>
        <p:txBody>
          <a:bodyPr lIns="95048" tIns="47524" rIns="95048" bIns="47524"/>
          <a:lstStyle/>
          <a:p>
            <a:r>
              <a:rPr lang="en-US" dirty="0"/>
              <a:t>Designers were obliged to install a ventilation shaft and a cooling system in the room.  Machine had 18,000 vacuum tubes.</a:t>
            </a:r>
          </a:p>
          <a:p>
            <a:endParaRPr lang="en-US" dirty="0"/>
          </a:p>
          <a:p>
            <a:r>
              <a:rPr lang="en-US" dirty="0"/>
              <a:t>The slogan was: The ENIAC is able to calculate the trajectory of a large-caliber naval shell in less time than the shell takes to reach its target!</a:t>
            </a:r>
          </a:p>
          <a:p>
            <a:endParaRPr lang="en-US" dirty="0"/>
          </a:p>
          <a:p>
            <a:r>
              <a:rPr lang="en-US" dirty="0"/>
              <a:t>To change a program, it was necessary to change the instructions, the connector panels, and the positions of the switches all at the same time.</a:t>
            </a:r>
          </a:p>
          <a:p>
            <a:r>
              <a:rPr lang="en-US" dirty="0"/>
              <a:t>The inventors of ENIAC themselves admitted that, after taking into account human error, the machine only got the correct result 20 times out of 100!</a:t>
            </a:r>
          </a:p>
          <a:p>
            <a:endParaRPr lang="en-US" dirty="0"/>
          </a:p>
        </p:txBody>
      </p:sp>
    </p:spTree>
    <p:extLst>
      <p:ext uri="{BB962C8B-B14F-4D97-AF65-F5344CB8AC3E}">
        <p14:creationId xmlns:p14="http://schemas.microsoft.com/office/powerpoint/2010/main" val="174929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5659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800" b="1">
                <a:solidFill>
                  <a:srgbClr val="000000"/>
                </a:solidFill>
                <a:latin typeface="Calibri"/>
                <a:cs typeface="Calibri"/>
              </a:defRPr>
            </a:lvl1pPr>
          </a:lstStyle>
          <a:p>
            <a:pPr>
              <a:defRPr/>
            </a:pPr>
            <a:fld id="{F543C2CE-5AF7-8143-8A0A-0153F98C0316}" type="slidenum">
              <a:rPr lang="en-US" smtClean="0"/>
              <a:pPr>
                <a:defRPr/>
              </a:pPr>
              <a:t>‹#›</a:t>
            </a:fld>
            <a:endParaRPr lang="en-US"/>
          </a:p>
        </p:txBody>
      </p:sp>
      <p:sp>
        <p:nvSpPr>
          <p:cNvPr id="1029" name="Rectangle 5"/>
          <p:cNvSpPr>
            <a:spLocks noGrp="1" noChangeArrowheads="1"/>
          </p:cNvSpPr>
          <p:nvPr>
            <p:ph type="title"/>
          </p:nvPr>
        </p:nvSpPr>
        <p:spPr bwMode="auto">
          <a:xfrm>
            <a:off x="685800" y="3302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193800"/>
            <a:ext cx="7683500" cy="4927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2667000" y="6519446"/>
            <a:ext cx="3048000" cy="338554"/>
          </a:xfrm>
          <a:prstGeom prst="rect">
            <a:avLst/>
          </a:prstGeom>
          <a:noFill/>
        </p:spPr>
        <p:txBody>
          <a:bodyPr wrap="square" rtlCol="0">
            <a:spAutoFit/>
          </a:bodyPr>
          <a:lstStyle/>
          <a:p>
            <a:pPr algn="ctr"/>
            <a:r>
              <a:rPr lang="en-US" dirty="0" smtClean="0">
                <a:solidFill>
                  <a:srgbClr val="000000"/>
                </a:solidFill>
                <a:latin typeface="Calibri"/>
                <a:cs typeface="Calibri"/>
              </a:rPr>
              <a:t>CS152, Spring</a:t>
            </a:r>
            <a:r>
              <a:rPr lang="en-US" baseline="0" dirty="0" smtClean="0">
                <a:solidFill>
                  <a:srgbClr val="000000"/>
                </a:solidFill>
                <a:latin typeface="Calibri"/>
                <a:cs typeface="Calibri"/>
              </a:rPr>
              <a:t> 2016</a:t>
            </a:r>
            <a:endParaRPr lang="en-US" dirty="0">
              <a:solidFill>
                <a:srgbClr val="000000"/>
              </a:solidFill>
              <a:latin typeface="Calibri"/>
              <a:cs typeface="Calibri"/>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p:txStyles>
    <p:titleStyle>
      <a:lvl1pPr algn="l"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3pPr>
      <a:lvl4pPr marL="1543050" indent="-171450" algn="l" rtl="0" eaLnBrk="0" fontAlgn="base" hangingPunct="0">
        <a:lnSpc>
          <a:spcPct val="90000"/>
        </a:lnSpc>
        <a:spcBef>
          <a:spcPct val="30000"/>
        </a:spcBef>
        <a:spcAft>
          <a:spcPct val="0"/>
        </a:spcAft>
        <a:buSzPct val="100000"/>
        <a:buChar char="•"/>
        <a:defRPr sz="1400">
          <a:solidFill>
            <a:schemeClr val="tx1"/>
          </a:solidFill>
          <a:latin typeface="Calibri"/>
          <a:ea typeface="ＭＳ Ｐゴシック" charset="-128"/>
          <a:cs typeface="Calibri"/>
        </a:defRPr>
      </a:lvl4pPr>
      <a:lvl5pPr marL="2000250" indent="-171450" algn="l" rtl="0" eaLnBrk="0" fontAlgn="base" hangingPunct="0">
        <a:lnSpc>
          <a:spcPct val="90000"/>
        </a:lnSpc>
        <a:spcBef>
          <a:spcPct val="30000"/>
        </a:spcBef>
        <a:spcAft>
          <a:spcPct val="0"/>
        </a:spcAft>
        <a:buSzPct val="100000"/>
        <a:buChar char="–"/>
        <a:defRPr sz="14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png"/><Relationship Id="rId13" Type="http://schemas.openxmlformats.org/officeDocument/2006/relationships/image" Target="../media/image15.jpeg"/><Relationship Id="rId1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jpeg"/><Relationship Id="rId9" Type="http://schemas.openxmlformats.org/officeDocument/2006/relationships/image" Target="../media/image11.png"/><Relationship Id="rId10"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6050" y="1898650"/>
            <a:ext cx="8834438" cy="1666875"/>
          </a:xfrm>
        </p:spPr>
        <p:txBody>
          <a:bodyPr/>
          <a:lstStyle/>
          <a:p>
            <a:pPr algn="ctr">
              <a:lnSpc>
                <a:spcPct val="120000"/>
              </a:lnSpc>
            </a:pPr>
            <a:r>
              <a:rPr lang="en-US" dirty="0" smtClean="0"/>
              <a:t>CS 152 Computer Architecture and Engineering</a:t>
            </a:r>
            <a:br>
              <a:rPr lang="en-US" dirty="0" smtClean="0"/>
            </a:br>
            <a:r>
              <a:rPr lang="en-US" dirty="0" smtClean="0"/>
              <a:t/>
            </a:r>
            <a:br>
              <a:rPr lang="en-US" dirty="0" smtClean="0"/>
            </a:br>
            <a:r>
              <a:rPr lang="en-US" dirty="0" smtClean="0"/>
              <a:t> Lecture 1 - </a:t>
            </a:r>
            <a:r>
              <a:rPr lang="en-US" smtClean="0"/>
              <a:t>Introduction </a:t>
            </a:r>
            <a:r>
              <a:rPr lang="en-US" dirty="0" smtClean="0"/>
              <a:t/>
            </a:r>
            <a:br>
              <a:rPr lang="en-US" dirty="0" smtClean="0"/>
            </a:br>
            <a:endParaRPr lang="en-US" dirty="0"/>
          </a:p>
        </p:txBody>
      </p:sp>
      <p:sp>
        <p:nvSpPr>
          <p:cNvPr id="15363" name="Rectangle 3"/>
          <p:cNvSpPr>
            <a:spLocks noGrp="1" noChangeArrowheads="1"/>
          </p:cNvSpPr>
          <p:nvPr>
            <p:ph type="subTitle" idx="1"/>
          </p:nvPr>
        </p:nvSpPr>
        <p:spPr>
          <a:xfrm>
            <a:off x="1171575" y="4289425"/>
            <a:ext cx="6900863" cy="1295400"/>
          </a:xfrm>
        </p:spPr>
        <p:txBody>
          <a:bodyPr/>
          <a:lstStyle/>
          <a:p>
            <a:pPr>
              <a:lnSpc>
                <a:spcPct val="70000"/>
              </a:lnSpc>
            </a:pPr>
            <a:r>
              <a:rPr lang="en-US" dirty="0" smtClean="0"/>
              <a:t>Dr. George </a:t>
            </a:r>
            <a:r>
              <a:rPr lang="en-US" dirty="0" smtClean="0"/>
              <a:t>Michelogiannakis</a:t>
            </a:r>
          </a:p>
          <a:p>
            <a:pPr>
              <a:lnSpc>
                <a:spcPct val="70000"/>
              </a:lnSpc>
            </a:pPr>
            <a:r>
              <a:rPr lang="en-US" sz="2000" dirty="0" smtClean="0"/>
              <a:t>EECS, University of California at Berkeley</a:t>
            </a:r>
          </a:p>
          <a:p>
            <a:pPr>
              <a:lnSpc>
                <a:spcPct val="70000"/>
              </a:lnSpc>
            </a:pPr>
            <a:r>
              <a:rPr lang="en-US" sz="2000" dirty="0" smtClean="0"/>
              <a:t>CRD, Lawrence Berkeley National Laboratory</a:t>
            </a:r>
          </a:p>
          <a:p>
            <a:pPr>
              <a:lnSpc>
                <a:spcPct val="70000"/>
              </a:lnSpc>
            </a:pPr>
            <a:endParaRPr lang="en-US" sz="2000" dirty="0" smtClean="0"/>
          </a:p>
          <a:p>
            <a:pPr>
              <a:lnSpc>
                <a:spcPct val="70000"/>
              </a:lnSpc>
            </a:pPr>
            <a:endParaRPr lang="en-US" sz="2000" b="1" dirty="0" smtClean="0">
              <a:latin typeface="Courier" charset="0"/>
            </a:endParaRPr>
          </a:p>
          <a:p>
            <a:pPr>
              <a:lnSpc>
                <a:spcPct val="70000"/>
              </a:lnSpc>
            </a:pPr>
            <a:r>
              <a:rPr lang="en-US" sz="2000" b="1" dirty="0" smtClean="0">
                <a:latin typeface="Courier" charset="0"/>
              </a:rPr>
              <a:t>http://inst.eecs.berkeley.edu/~cs152</a:t>
            </a:r>
          </a:p>
          <a:p>
            <a:pPr>
              <a:lnSpc>
                <a:spcPct val="70000"/>
              </a:lnSpc>
            </a:pPr>
            <a:endParaRPr lang="en-US" sz="2000" dirty="0" smtClean="0"/>
          </a:p>
          <a:p>
            <a:pPr>
              <a:lnSpc>
                <a:spcPct val="70000"/>
              </a:lnSpc>
            </a:pPr>
            <a:endParaRPr lang="en-US" sz="2000"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a:t>
            </a:r>
            <a:endParaRPr lang="en-US" dirty="0"/>
          </a:p>
        </p:txBody>
      </p:sp>
      <p:sp>
        <p:nvSpPr>
          <p:cNvPr id="3" name="Content Placeholder 2"/>
          <p:cNvSpPr>
            <a:spLocks noGrp="1"/>
          </p:cNvSpPr>
          <p:nvPr>
            <p:ph idx="1"/>
          </p:nvPr>
        </p:nvSpPr>
        <p:spPr/>
        <p:txBody>
          <a:bodyPr/>
          <a:lstStyle/>
          <a:p>
            <a:r>
              <a:rPr lang="en-US" dirty="0" smtClean="0"/>
              <a:t>The </a:t>
            </a:r>
            <a:r>
              <a:rPr lang="en-US" dirty="0"/>
              <a:t>observation that, over the history of computing hardware, the number of transistors in a dense integrated </a:t>
            </a:r>
            <a:r>
              <a:rPr lang="en-US" dirty="0" smtClean="0"/>
              <a:t>circuit (chip) </a:t>
            </a:r>
            <a:r>
              <a:rPr lang="en-US" dirty="0"/>
              <a:t>has doubled approximately every two years.</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10</a:t>
            </a:fld>
            <a:endParaRPr lang="en-US" b="0">
              <a:solidFill>
                <a:srgbClr val="FBBA03"/>
              </a:solidFill>
            </a:endParaRPr>
          </a:p>
        </p:txBody>
      </p:sp>
      <p:pic>
        <p:nvPicPr>
          <p:cNvPr id="28674" name="Picture 2" descr="http://www.101101.io/storageengine/2015_Moore_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137" y="2247900"/>
            <a:ext cx="4086225"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846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Complexity</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11</a:t>
            </a:fld>
            <a:endParaRPr lang="en-US" b="0">
              <a:solidFill>
                <a:srgbClr val="FBBA03"/>
              </a:solidFill>
            </a:endParaRPr>
          </a:p>
        </p:txBody>
      </p:sp>
      <p:pic>
        <p:nvPicPr>
          <p:cNvPr id="27652" name="Picture 4" descr="http://i-cdn.phonearena.com/images/articles/115059-thumb/00019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371600"/>
            <a:ext cx="7531100" cy="476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283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Capacity</a:t>
            </a:r>
            <a:endParaRPr lang="en-US" dirty="0"/>
          </a:p>
        </p:txBody>
      </p:sp>
      <p:sp>
        <p:nvSpPr>
          <p:cNvPr id="3" name="Content Placeholder 2"/>
          <p:cNvSpPr>
            <a:spLocks noGrp="1"/>
          </p:cNvSpPr>
          <p:nvPr>
            <p:ph idx="1"/>
          </p:nvPr>
        </p:nvSpPr>
        <p:spPr/>
        <p:txBody>
          <a:bodyPr/>
          <a:lstStyle/>
          <a:p>
            <a:endParaRPr lang="en-US" dirty="0" smtClean="0"/>
          </a:p>
          <a:p>
            <a:r>
              <a:rPr lang="en-US" dirty="0" smtClean="0"/>
              <a:t>In 1978, Intel could design a chip (8086) with 29,000 transistors</a:t>
            </a:r>
          </a:p>
          <a:p>
            <a:endParaRPr lang="en-US" dirty="0"/>
          </a:p>
          <a:p>
            <a:r>
              <a:rPr lang="en-US" dirty="0" smtClean="0"/>
              <a:t>In 2012, 2,104 million (Ivy Bridge)</a:t>
            </a:r>
          </a:p>
          <a:p>
            <a:endParaRPr lang="en-US" dirty="0"/>
          </a:p>
          <a:p>
            <a:r>
              <a:rPr lang="en-US" dirty="0" smtClean="0"/>
              <a:t>Rocket (RISC-V) which you’ll be using has 75+ million transistors</a:t>
            </a:r>
          </a:p>
          <a:p>
            <a:endParaRPr lang="en-US" dirty="0"/>
          </a:p>
          <a:p>
            <a:r>
              <a:rPr lang="en-US" dirty="0" smtClean="0"/>
              <a:t>Does humanity get smarter with time?</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12</a:t>
            </a:fld>
            <a:endParaRPr lang="en-US" b="0">
              <a:solidFill>
                <a:srgbClr val="FBBA03"/>
              </a:solidFill>
            </a:endParaRPr>
          </a:p>
        </p:txBody>
      </p:sp>
    </p:spTree>
    <p:extLst>
      <p:ext uri="{BB962C8B-B14F-4D97-AF65-F5344CB8AC3E}">
        <p14:creationId xmlns:p14="http://schemas.microsoft.com/office/powerpoint/2010/main" val="40184642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Architects Then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13</a:t>
            </a:fld>
            <a:endParaRPr lang="en-US" b="0">
              <a:solidFill>
                <a:srgbClr val="FBBA03"/>
              </a:solidFill>
            </a:endParaRPr>
          </a:p>
        </p:txBody>
      </p:sp>
      <p:pic>
        <p:nvPicPr>
          <p:cNvPr id="29698" name="Picture 2" descr="Draftsman/architect at work :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686" y="1752600"/>
            <a:ext cx="5191125" cy="411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511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Architects Now</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14</a:t>
            </a:fld>
            <a:endParaRPr lang="en-US" b="0">
              <a:solidFill>
                <a:srgbClr val="FBBA03"/>
              </a:solidFill>
            </a:endParaRPr>
          </a:p>
        </p:txBody>
      </p:sp>
      <p:pic>
        <p:nvPicPr>
          <p:cNvPr id="30722" name="Picture 2" descr="http://www.phdcomics.com/comics/archive/phd120209s.gif"/>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4556"/>
          <a:stretch/>
        </p:blipFill>
        <p:spPr bwMode="auto">
          <a:xfrm>
            <a:off x="609600" y="2057400"/>
            <a:ext cx="187920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Compiling"/>
          <p:cNvPicPr>
            <a:picLocks noChangeAspect="1" noChangeArrowheads="1"/>
          </p:cNvPicPr>
          <p:nvPr/>
        </p:nvPicPr>
        <p:blipFill rotWithShape="1">
          <a:blip r:embed="rId3">
            <a:extLst>
              <a:ext uri="{28A0092B-C50C-407E-A947-70E740481C1C}">
                <a14:useLocalDpi xmlns:a14="http://schemas.microsoft.com/office/drawing/2010/main" val="0"/>
              </a:ext>
            </a:extLst>
          </a:blip>
          <a:srcRect l="2885" t="21182" r="3402" b="2734"/>
          <a:stretch/>
        </p:blipFill>
        <p:spPr bwMode="auto">
          <a:xfrm>
            <a:off x="3429000" y="1676400"/>
            <a:ext cx="5276022"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43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Trends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15</a:t>
            </a:fld>
            <a:endParaRPr lang="en-US" b="0">
              <a:solidFill>
                <a:srgbClr val="FBBA03"/>
              </a:solidFill>
            </a:endParaRPr>
          </a:p>
        </p:txBody>
      </p:sp>
      <p:pic>
        <p:nvPicPr>
          <p:cNvPr id="32770" name="Picture 2" descr="http://cnet3.cbsistatic.com/hub/i/r/2012/10/12/ce9ceebf-f0e4-11e2-8c7c-d4ae52e62bcc/resize/1170xauto/ea6a3bdbed4c174851464c0a752d6841/processor-performance-platea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165799" cy="52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1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Dissipation</a:t>
            </a:r>
            <a:endParaRPr lang="en-US" dirty="0"/>
          </a:p>
        </p:txBody>
      </p:sp>
      <p:pic>
        <p:nvPicPr>
          <p:cNvPr id="5" name="Content Placeholder 4"/>
          <p:cNvPicPr>
            <a:picLocks noGrp="1" noChangeAspect="1"/>
          </p:cNvPicPr>
          <p:nvPr>
            <p:ph idx="1"/>
          </p:nvPr>
        </p:nvPicPr>
        <p:blipFill rotWithShape="1">
          <a:blip r:embed="rId2"/>
          <a:srcRect l="15041" t="14466" r="15788" b="8202"/>
          <a:stretch/>
        </p:blipFill>
        <p:spPr>
          <a:xfrm>
            <a:off x="76200" y="901337"/>
            <a:ext cx="8991600" cy="5651863"/>
          </a:xfrm>
        </p:spPr>
      </p:pic>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16</a:t>
            </a:fld>
            <a:endParaRPr lang="en-US" b="0">
              <a:solidFill>
                <a:srgbClr val="FBBA03"/>
              </a:solidFill>
            </a:endParaRPr>
          </a:p>
        </p:txBody>
      </p:sp>
    </p:spTree>
    <p:extLst>
      <p:ext uri="{BB962C8B-B14F-4D97-AF65-F5344CB8AC3E}">
        <p14:creationId xmlns:p14="http://schemas.microsoft.com/office/powerpoint/2010/main" val="41172112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Wall in Modern Processors</a:t>
            </a:r>
            <a:endParaRPr lang="en-US" dirty="0"/>
          </a:p>
        </p:txBody>
      </p:sp>
      <p:pic>
        <p:nvPicPr>
          <p:cNvPr id="5" name="Content Placeholder 4"/>
          <p:cNvPicPr>
            <a:picLocks noGrp="1" noChangeAspect="1"/>
          </p:cNvPicPr>
          <p:nvPr>
            <p:ph idx="1"/>
          </p:nvPr>
        </p:nvPicPr>
        <p:blipFill rotWithShape="1">
          <a:blip r:embed="rId2"/>
          <a:srcRect l="3801" t="35889" r="45620" b="14720"/>
          <a:stretch/>
        </p:blipFill>
        <p:spPr>
          <a:xfrm>
            <a:off x="587374" y="1143000"/>
            <a:ext cx="8224157" cy="4515224"/>
          </a:xfrm>
        </p:spPr>
      </p:pic>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17</a:t>
            </a:fld>
            <a:endParaRPr lang="en-US" b="0">
              <a:solidFill>
                <a:srgbClr val="FBBA03"/>
              </a:solidFill>
            </a:endParaRPr>
          </a:p>
        </p:txBody>
      </p:sp>
      <p:sp>
        <p:nvSpPr>
          <p:cNvPr id="6" name="TextBox 5"/>
          <p:cNvSpPr txBox="1"/>
          <p:nvPr/>
        </p:nvSpPr>
        <p:spPr>
          <a:xfrm>
            <a:off x="906586" y="5486400"/>
            <a:ext cx="7585731" cy="861774"/>
          </a:xfrm>
          <a:prstGeom prst="rect">
            <a:avLst/>
          </a:prstGeom>
          <a:noFill/>
        </p:spPr>
        <p:txBody>
          <a:bodyPr wrap="none" rtlCol="0">
            <a:spAutoFit/>
          </a:bodyPr>
          <a:lstStyle/>
          <a:p>
            <a:pPr algn="ctr"/>
            <a:r>
              <a:rPr lang="en-US" sz="2000" dirty="0" smtClean="0">
                <a:solidFill>
                  <a:srgbClr val="000000"/>
                </a:solidFill>
              </a:rPr>
              <a:t>While at the same time chips keep getting larger.</a:t>
            </a:r>
          </a:p>
          <a:p>
            <a:pPr algn="ctr"/>
            <a:r>
              <a:rPr lang="en-US" sz="2000" dirty="0" smtClean="0">
                <a:solidFill>
                  <a:srgbClr val="000000"/>
                </a:solidFill>
              </a:rPr>
              <a:t>Therefore, not all of the chip can be powered on at the same time</a:t>
            </a:r>
          </a:p>
        </p:txBody>
      </p:sp>
    </p:spTree>
    <p:extLst>
      <p:ext uri="{BB962C8B-B14F-4D97-AF65-F5344CB8AC3E}">
        <p14:creationId xmlns:p14="http://schemas.microsoft.com/office/powerpoint/2010/main" val="351674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p:spPr>
        <p:txBody>
          <a:bodyPr/>
          <a:lstStyle/>
          <a:p>
            <a:fld id="{49539041-7DD6-BA44-AEFF-FED72B0E2E0D}" type="slidenum">
              <a:rPr lang="en-US"/>
              <a:pPr/>
              <a:t>18</a:t>
            </a:fld>
            <a:endParaRPr lang="en-US" b="0">
              <a:solidFill>
                <a:srgbClr val="FBBA03"/>
              </a:solidFill>
            </a:endParaRPr>
          </a:p>
        </p:txBody>
      </p:sp>
      <p:sp>
        <p:nvSpPr>
          <p:cNvPr id="27653" name="Rectangle 2"/>
          <p:cNvSpPr>
            <a:spLocks noGrp="1" noChangeArrowheads="1"/>
          </p:cNvSpPr>
          <p:nvPr>
            <p:ph type="title"/>
          </p:nvPr>
        </p:nvSpPr>
        <p:spPr/>
        <p:txBody>
          <a:bodyPr/>
          <a:lstStyle/>
          <a:p>
            <a:r>
              <a:rPr lang="en-US" dirty="0"/>
              <a:t>The End of the </a:t>
            </a:r>
            <a:r>
              <a:rPr lang="en-US" dirty="0" err="1"/>
              <a:t>Uniprocessor</a:t>
            </a:r>
            <a:r>
              <a:rPr lang="en-US" dirty="0"/>
              <a:t> </a:t>
            </a:r>
            <a:r>
              <a:rPr lang="en-US" dirty="0" smtClean="0"/>
              <a:t>Era</a:t>
            </a:r>
            <a:endParaRPr lang="en-US" dirty="0"/>
          </a:p>
        </p:txBody>
      </p:sp>
      <p:sp>
        <p:nvSpPr>
          <p:cNvPr id="27654" name="Rectangle 3"/>
          <p:cNvSpPr>
            <a:spLocks noGrp="1" noChangeArrowheads="1"/>
          </p:cNvSpPr>
          <p:nvPr>
            <p:ph type="body" idx="1"/>
          </p:nvPr>
        </p:nvSpPr>
        <p:spPr>
          <a:xfrm>
            <a:off x="685800" y="2743200"/>
            <a:ext cx="7683500" cy="1371600"/>
          </a:xfrm>
        </p:spPr>
        <p:txBody>
          <a:bodyPr/>
          <a:lstStyle/>
          <a:p>
            <a:pPr algn="ctr">
              <a:buFontTx/>
              <a:buNone/>
            </a:pPr>
            <a:r>
              <a:rPr lang="en-US" sz="3600" i="1" dirty="0"/>
              <a:t>Single biggest change in the history of computing systems</a:t>
            </a:r>
          </a:p>
        </p:txBody>
      </p:sp>
    </p:spTree>
    <p:extLst>
      <p:ext uri="{BB962C8B-B14F-4D97-AF65-F5344CB8AC3E}">
        <p14:creationId xmlns:p14="http://schemas.microsoft.com/office/powerpoint/2010/main" val="31091432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Went From This</a:t>
            </a:r>
            <a:endParaRPr lang="en-US" dirty="0"/>
          </a:p>
        </p:txBody>
      </p:sp>
      <p:sp>
        <p:nvSpPr>
          <p:cNvPr id="3" name="Content Placeholder 2"/>
          <p:cNvSpPr>
            <a:spLocks noGrp="1"/>
          </p:cNvSpPr>
          <p:nvPr>
            <p:ph idx="1"/>
          </p:nvPr>
        </p:nvSpPr>
        <p:spPr/>
        <p:txBody>
          <a:bodyPr/>
          <a:lstStyle/>
          <a:p>
            <a:r>
              <a:rPr lang="en-US" dirty="0" smtClean="0"/>
              <a:t>Cray-1</a:t>
            </a:r>
          </a:p>
          <a:p>
            <a:endParaRPr lang="en-US" dirty="0"/>
          </a:p>
          <a:p>
            <a:r>
              <a:rPr lang="en-US" b="1" dirty="0" smtClean="0"/>
              <a:t>Single</a:t>
            </a:r>
            <a:r>
              <a:rPr lang="en-US" dirty="0" smtClean="0"/>
              <a:t> processor</a:t>
            </a:r>
            <a:endParaRPr lang="en-US" b="1"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19</a:t>
            </a:fld>
            <a:endParaRPr lang="en-US" b="0">
              <a:solidFill>
                <a:srgbClr val="FBBA03"/>
              </a:solidFill>
            </a:endParaRPr>
          </a:p>
        </p:txBody>
      </p:sp>
      <p:pic>
        <p:nvPicPr>
          <p:cNvPr id="35844" name="Picture 4" descr="http://regmedia.co.uk/2010/07/29/cray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57" y="1533524"/>
            <a:ext cx="428625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111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Pronunciation</a:t>
            </a:r>
            <a:endParaRPr lang="en-US" dirty="0"/>
          </a:p>
        </p:txBody>
      </p:sp>
      <p:sp>
        <p:nvSpPr>
          <p:cNvPr id="3" name="Content Placeholder 2"/>
          <p:cNvSpPr>
            <a:spLocks noGrp="1"/>
          </p:cNvSpPr>
          <p:nvPr>
            <p:ph idx="1"/>
          </p:nvPr>
        </p:nvSpPr>
        <p:spPr/>
        <p:txBody>
          <a:bodyPr/>
          <a:lstStyle/>
          <a:p>
            <a:endParaRPr lang="en-US" dirty="0" smtClean="0"/>
          </a:p>
          <a:p>
            <a:endParaRPr lang="el-GR" dirty="0" smtClean="0"/>
          </a:p>
          <a:p>
            <a:pPr marL="0" indent="0" algn="ctr">
              <a:buNone/>
            </a:pPr>
            <a:r>
              <a:rPr lang="en-US" sz="3600" dirty="0" err="1" smtClean="0"/>
              <a:t>Miheloyannakis</a:t>
            </a:r>
            <a:endParaRPr lang="en-US" sz="3600" dirty="0"/>
          </a:p>
          <a:p>
            <a:endParaRPr lang="en-US" dirty="0" smtClean="0"/>
          </a:p>
          <a:p>
            <a:pPr marL="0" indent="0">
              <a:buNone/>
            </a:pPr>
            <a:endParaRPr lang="en-US" dirty="0" smtClean="0"/>
          </a:p>
          <a:p>
            <a:pPr marL="0" indent="0" algn="ctr">
              <a:buNone/>
            </a:pPr>
            <a:r>
              <a:rPr lang="en-US" dirty="0" smtClean="0"/>
              <a:t>(optional)</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a:t>
            </a:fld>
            <a:endParaRPr lang="en-US" b="0">
              <a:solidFill>
                <a:srgbClr val="FBBA03"/>
              </a:solidFill>
            </a:endParaRPr>
          </a:p>
        </p:txBody>
      </p:sp>
    </p:spTree>
    <p:extLst>
      <p:ext uri="{BB962C8B-B14F-4D97-AF65-F5344CB8AC3E}">
        <p14:creationId xmlns:p14="http://schemas.microsoft.com/office/powerpoint/2010/main" val="1708166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This</a:t>
            </a:r>
            <a:endParaRPr lang="en-US" dirty="0"/>
          </a:p>
        </p:txBody>
      </p:sp>
      <p:sp>
        <p:nvSpPr>
          <p:cNvPr id="3" name="Content Placeholder 2"/>
          <p:cNvSpPr>
            <a:spLocks noGrp="1"/>
          </p:cNvSpPr>
          <p:nvPr>
            <p:ph idx="1"/>
          </p:nvPr>
        </p:nvSpPr>
        <p:spPr/>
        <p:txBody>
          <a:bodyPr/>
          <a:lstStyle/>
          <a:p>
            <a:r>
              <a:rPr lang="en-US" dirty="0"/>
              <a:t>Titan, an XK7 supercomputer at Oak Ridge National </a:t>
            </a:r>
            <a:r>
              <a:rPr lang="en-US" dirty="0" smtClean="0"/>
              <a:t>Laboratory (Cray XT3</a:t>
            </a:r>
            <a:r>
              <a:rPr lang="en-US" dirty="0" smtClean="0"/>
              <a:t>) (299,008 AMD Opteron cores)</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20</a:t>
            </a:fld>
            <a:endParaRPr lang="en-US" b="0">
              <a:solidFill>
                <a:srgbClr val="FBBA03"/>
              </a:solidFill>
            </a:endParaRPr>
          </a:p>
        </p:txBody>
      </p:sp>
      <p:pic>
        <p:nvPicPr>
          <p:cNvPr id="36870" name="Picture 6" descr="http://static1.squarespace.com/static/53a4af87e4b099564801f30c/t/545d3602e4b06e4b41c6eef4/1415396075567/Ti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468" y="2286000"/>
            <a:ext cx="6183637" cy="348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0077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Simple Core</a:t>
            </a:r>
            <a:r>
              <a:rPr lang="en-US" dirty="0"/>
              <a:t>s</a:t>
            </a:r>
          </a:p>
        </p:txBody>
      </p:sp>
      <p:pic>
        <p:nvPicPr>
          <p:cNvPr id="5" name="Content Placeholder 4"/>
          <p:cNvPicPr>
            <a:picLocks noGrp="1" noChangeAspect="1"/>
          </p:cNvPicPr>
          <p:nvPr>
            <p:ph idx="1"/>
          </p:nvPr>
        </p:nvPicPr>
        <p:blipFill rotWithShape="1">
          <a:blip r:embed="rId2"/>
          <a:srcRect l="25620" t="18249" r="26777" b="16485"/>
          <a:stretch/>
        </p:blipFill>
        <p:spPr>
          <a:xfrm>
            <a:off x="930653" y="1003128"/>
            <a:ext cx="7298947" cy="5626272"/>
          </a:xfrm>
        </p:spPr>
      </p:pic>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21</a:t>
            </a:fld>
            <a:endParaRPr lang="en-US" b="0">
              <a:solidFill>
                <a:srgbClr val="FBBA03"/>
              </a:solidFill>
            </a:endParaRPr>
          </a:p>
        </p:txBody>
      </p:sp>
      <p:sp>
        <p:nvSpPr>
          <p:cNvPr id="6" name="TextBox 5"/>
          <p:cNvSpPr txBox="1"/>
          <p:nvPr/>
        </p:nvSpPr>
        <p:spPr>
          <a:xfrm>
            <a:off x="4007658" y="228454"/>
            <a:ext cx="5136342" cy="400110"/>
          </a:xfrm>
          <a:prstGeom prst="rect">
            <a:avLst/>
          </a:prstGeom>
          <a:noFill/>
        </p:spPr>
        <p:txBody>
          <a:bodyPr wrap="none" rtlCol="0">
            <a:spAutoFit/>
          </a:bodyPr>
          <a:lstStyle/>
          <a:p>
            <a:r>
              <a:rPr lang="en-US" sz="800" dirty="0">
                <a:solidFill>
                  <a:schemeClr val="tx1"/>
                </a:solidFill>
              </a:rPr>
              <a:t>J. Huh, D.C. Burger, and S.W. </a:t>
            </a:r>
            <a:r>
              <a:rPr lang="en-US" sz="800" dirty="0" err="1">
                <a:solidFill>
                  <a:schemeClr val="tx1"/>
                </a:solidFill>
              </a:rPr>
              <a:t>Keckler</a:t>
            </a:r>
            <a:r>
              <a:rPr lang="en-US" sz="800" dirty="0">
                <a:solidFill>
                  <a:schemeClr val="tx1"/>
                </a:solidFill>
              </a:rPr>
              <a:t>. Exploring the Design Space of Future </a:t>
            </a:r>
            <a:r>
              <a:rPr lang="en-US" sz="800" dirty="0" smtClean="0">
                <a:solidFill>
                  <a:schemeClr val="tx1"/>
                </a:solidFill>
              </a:rPr>
              <a:t>CMPs.</a:t>
            </a:r>
          </a:p>
          <a:p>
            <a:r>
              <a:rPr lang="en-US" sz="800" dirty="0" smtClean="0">
                <a:solidFill>
                  <a:schemeClr val="tx1"/>
                </a:solidFill>
              </a:rPr>
              <a:t>In </a:t>
            </a:r>
            <a:r>
              <a:rPr lang="en-US" sz="800" dirty="0">
                <a:solidFill>
                  <a:schemeClr val="tx1"/>
                </a:solidFill>
              </a:rPr>
              <a:t>International Conference on Parallel Architectures and Compilation Techniques (PACT), September, 2001</a:t>
            </a:r>
            <a:endParaRPr lang="en-US" sz="800" dirty="0" smtClean="0">
              <a:solidFill>
                <a:schemeClr val="tx1"/>
              </a:solidFill>
            </a:endParaRPr>
          </a:p>
        </p:txBody>
      </p:sp>
    </p:spTree>
    <p:extLst>
      <p:ext uri="{BB962C8B-B14F-4D97-AF65-F5344CB8AC3E}">
        <p14:creationId xmlns:p14="http://schemas.microsoft.com/office/powerpoint/2010/main" val="4193517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Simple Core</a:t>
            </a:r>
            <a:r>
              <a:rPr lang="en-US" dirty="0"/>
              <a:t>s</a:t>
            </a:r>
          </a:p>
        </p:txBody>
      </p:sp>
      <p:pic>
        <p:nvPicPr>
          <p:cNvPr id="5" name="Content Placeholder 4"/>
          <p:cNvPicPr>
            <a:picLocks noGrp="1" noChangeAspect="1"/>
          </p:cNvPicPr>
          <p:nvPr>
            <p:ph idx="1"/>
          </p:nvPr>
        </p:nvPicPr>
        <p:blipFill rotWithShape="1">
          <a:blip r:embed="rId2"/>
          <a:srcRect l="7086" t="18281" r="34451" b="31584"/>
          <a:stretch/>
        </p:blipFill>
        <p:spPr>
          <a:xfrm>
            <a:off x="304800" y="1600200"/>
            <a:ext cx="8450327" cy="4074265"/>
          </a:xfrm>
        </p:spPr>
      </p:pic>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22</a:t>
            </a:fld>
            <a:endParaRPr lang="en-US" b="0">
              <a:solidFill>
                <a:srgbClr val="FBBA03"/>
              </a:solidFill>
            </a:endParaRPr>
          </a:p>
        </p:txBody>
      </p:sp>
    </p:spTree>
    <p:extLst>
      <p:ext uri="{BB962C8B-B14F-4D97-AF65-F5344CB8AC3E}">
        <p14:creationId xmlns:p14="http://schemas.microsoft.com/office/powerpoint/2010/main" val="36869681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Specialization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23</a:t>
            </a:fld>
            <a:endParaRPr lang="en-US" b="0">
              <a:solidFill>
                <a:srgbClr val="FBBA03"/>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74700" y="1066800"/>
            <a:ext cx="7683500" cy="5276850"/>
          </a:xfrm>
          <a:prstGeom prst="rect">
            <a:avLst/>
          </a:prstGeom>
        </p:spPr>
      </p:pic>
    </p:spTree>
    <p:extLst>
      <p:ext uri="{BB962C8B-B14F-4D97-AF65-F5344CB8AC3E}">
        <p14:creationId xmlns:p14="http://schemas.microsoft.com/office/powerpoint/2010/main" val="6816954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That: Dennard Scaling</a:t>
            </a:r>
            <a:endParaRPr lang="en-US" dirty="0"/>
          </a:p>
        </p:txBody>
      </p:sp>
      <p:sp>
        <p:nvSpPr>
          <p:cNvPr id="3" name="Content Placeholder 2"/>
          <p:cNvSpPr>
            <a:spLocks noGrp="1"/>
          </p:cNvSpPr>
          <p:nvPr>
            <p:ph idx="1"/>
          </p:nvPr>
        </p:nvSpPr>
        <p:spPr/>
        <p:txBody>
          <a:bodyPr/>
          <a:lstStyle/>
          <a:p>
            <a:r>
              <a:rPr lang="en-US" dirty="0" smtClean="0"/>
              <a:t>Power = </a:t>
            </a:r>
            <a:r>
              <a:rPr lang="en-US" dirty="0" smtClean="0"/>
              <a:t>A </a:t>
            </a:r>
            <a:r>
              <a:rPr lang="en-US" dirty="0" smtClean="0"/>
              <a:t>x </a:t>
            </a:r>
            <a:r>
              <a:rPr lang="en-US" dirty="0" smtClean="0"/>
              <a:t>C x F x V</a:t>
            </a:r>
            <a:r>
              <a:rPr lang="en-US" baseline="30000" dirty="0" smtClean="0"/>
              <a:t>2</a:t>
            </a:r>
          </a:p>
          <a:p>
            <a:pPr lvl="1"/>
            <a:r>
              <a:rPr lang="en-US" dirty="0" smtClean="0"/>
              <a:t>A: Activity factor</a:t>
            </a:r>
          </a:p>
          <a:p>
            <a:pPr lvl="1"/>
            <a:r>
              <a:rPr lang="en-US" dirty="0" smtClean="0"/>
              <a:t>C</a:t>
            </a:r>
            <a:r>
              <a:rPr lang="en-US" dirty="0" smtClean="0"/>
              <a:t>: Capacitance</a:t>
            </a:r>
            <a:endParaRPr lang="en-US" dirty="0"/>
          </a:p>
          <a:p>
            <a:pPr lvl="1"/>
            <a:r>
              <a:rPr lang="en-US" dirty="0" smtClean="0"/>
              <a:t>F: Frequency</a:t>
            </a:r>
          </a:p>
          <a:p>
            <a:pPr lvl="1"/>
            <a:r>
              <a:rPr lang="en-US" dirty="0" smtClean="0"/>
              <a:t>V: Voltage</a:t>
            </a:r>
          </a:p>
          <a:p>
            <a:pPr lvl="1"/>
            <a:endParaRPr lang="en-US" dirty="0"/>
          </a:p>
          <a:p>
            <a:r>
              <a:rPr lang="en-US" dirty="0" smtClean="0"/>
              <a:t>Capacitance is related to area</a:t>
            </a:r>
          </a:p>
          <a:p>
            <a:pPr lvl="1"/>
            <a:r>
              <a:rPr lang="en-US" dirty="0"/>
              <a:t>So, as the size of the </a:t>
            </a:r>
            <a:r>
              <a:rPr lang="en-US" dirty="0" smtClean="0"/>
              <a:t>transistors shrunk</a:t>
            </a:r>
            <a:r>
              <a:rPr lang="en-US" dirty="0"/>
              <a:t>, and the voltage was </a:t>
            </a:r>
            <a:r>
              <a:rPr lang="en-US" dirty="0" smtClean="0"/>
              <a:t>reduced, circuits </a:t>
            </a:r>
            <a:r>
              <a:rPr lang="en-US" dirty="0"/>
              <a:t>could operate at </a:t>
            </a:r>
            <a:r>
              <a:rPr lang="en-US" dirty="0" smtClean="0"/>
              <a:t>higher frequencies </a:t>
            </a:r>
            <a:r>
              <a:rPr lang="en-US" dirty="0"/>
              <a:t>at the same </a:t>
            </a:r>
            <a:r>
              <a:rPr lang="en-US" dirty="0" smtClean="0"/>
              <a:t>power</a:t>
            </a:r>
          </a:p>
          <a:p>
            <a:pPr lvl="1"/>
            <a:endParaRPr lang="en-US" dirty="0"/>
          </a:p>
          <a:p>
            <a:r>
              <a:rPr lang="en-US" dirty="0" smtClean="0"/>
              <a:t>But leakage current and threshold voltage of transistors set a lower bound for voltage</a:t>
            </a:r>
          </a:p>
          <a:p>
            <a:endParaRPr lang="en-US" dirty="0"/>
          </a:p>
          <a:p>
            <a:r>
              <a:rPr lang="en-US" dirty="0" smtClean="0"/>
              <a:t>Transistors get smaller, their power is the same -&gt; Power density increases</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24</a:t>
            </a:fld>
            <a:endParaRPr lang="en-US" b="0">
              <a:solidFill>
                <a:srgbClr val="FBBA03"/>
              </a:solidFill>
            </a:endParaRPr>
          </a:p>
        </p:txBody>
      </p:sp>
    </p:spTree>
    <p:extLst>
      <p:ext uri="{BB962C8B-B14F-4D97-AF65-F5344CB8AC3E}">
        <p14:creationId xmlns:p14="http://schemas.microsoft.com/office/powerpoint/2010/main" val="6804171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Little History</a:t>
            </a:r>
            <a:endParaRPr lang="en-US" dirty="0"/>
          </a:p>
        </p:txBody>
      </p:sp>
      <p:sp>
        <p:nvSpPr>
          <p:cNvPr id="6" name="Text Placeholder 5"/>
          <p:cNvSpPr>
            <a:spLocks noGrp="1"/>
          </p:cNvSpPr>
          <p:nvPr>
            <p:ph type="body" idx="1"/>
          </p:nvPr>
        </p:nvSpPr>
        <p:spPr/>
        <p:txBody>
          <a:bodyPr/>
          <a:lstStyle/>
          <a:p>
            <a:r>
              <a:rPr lang="en-US" dirty="0" smtClean="0"/>
              <a:t>Learn from the mistakes of others</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25</a:t>
            </a:fld>
            <a:endParaRPr lang="en-US" b="0">
              <a:solidFill>
                <a:srgbClr val="FBBA03"/>
              </a:solidFill>
            </a:endParaRPr>
          </a:p>
        </p:txBody>
      </p:sp>
    </p:spTree>
    <p:extLst>
      <p:ext uri="{BB962C8B-B14F-4D97-AF65-F5344CB8AC3E}">
        <p14:creationId xmlns:p14="http://schemas.microsoft.com/office/powerpoint/2010/main" val="19223485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Antikythera</a:t>
            </a:r>
            <a:r>
              <a:rPr lang="en-US" dirty="0" smtClean="0"/>
              <a:t> Mechanism</a:t>
            </a:r>
            <a:endParaRPr lang="en-US" dirty="0"/>
          </a:p>
        </p:txBody>
      </p:sp>
      <p:sp>
        <p:nvSpPr>
          <p:cNvPr id="3" name="Content Placeholder 2"/>
          <p:cNvSpPr>
            <a:spLocks noGrp="1"/>
          </p:cNvSpPr>
          <p:nvPr>
            <p:ph idx="1"/>
          </p:nvPr>
        </p:nvSpPr>
        <p:spPr/>
        <p:txBody>
          <a:bodyPr/>
          <a:lstStyle/>
          <a:p>
            <a:r>
              <a:rPr lang="en-US" dirty="0" smtClean="0"/>
              <a:t>Found in a Greek ship believed to have sank around 80 B.C.</a:t>
            </a:r>
          </a:p>
          <a:p>
            <a:r>
              <a:rPr lang="en-US" dirty="0"/>
              <a:t>It accurately predicted lunar and solar eclipses, as well as solar, lunar and planetary </a:t>
            </a:r>
            <a:r>
              <a:rPr lang="en-US" dirty="0" smtClean="0"/>
              <a:t>positions</a:t>
            </a:r>
          </a:p>
          <a:p>
            <a:pPr lvl="1"/>
            <a:r>
              <a:rPr lang="en-US" dirty="0" smtClean="0"/>
              <a:t>Size: 8 inches across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26</a:t>
            </a:fld>
            <a:endParaRPr lang="en-US" b="0">
              <a:solidFill>
                <a:srgbClr val="FBBA03"/>
              </a:solidFill>
            </a:endParaRPr>
          </a:p>
        </p:txBody>
      </p:sp>
      <p:pic>
        <p:nvPicPr>
          <p:cNvPr id="1026" name="Picture 2" descr="https://upload.wikimedia.org/wikipedia/commons/thumb/e/e8/Antikythera_mechanism.svg/220px-Antikythera_mechanis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490" y="2541567"/>
            <a:ext cx="2788194" cy="3802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en/thumb/b/b8/Computer_graphic_for_front_of_Antikythera_mechanism.jpg/220px-Computer_graphic_for_front_of_Antikythera_mechan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28256"/>
            <a:ext cx="2971800" cy="298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521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008109" y="1219200"/>
            <a:ext cx="4135891" cy="5278858"/>
          </a:xfrm>
          <a:prstGeom prst="rect">
            <a:avLst/>
          </a:prstGeom>
        </p:spPr>
      </p:pic>
      <p:sp>
        <p:nvSpPr>
          <p:cNvPr id="64516" name="Slide Number Placeholder 5"/>
          <p:cNvSpPr>
            <a:spLocks noGrp="1"/>
          </p:cNvSpPr>
          <p:nvPr>
            <p:ph type="sldNum" sz="quarter" idx="12"/>
          </p:nvPr>
        </p:nvSpPr>
        <p:spPr>
          <a:noFill/>
        </p:spPr>
        <p:txBody>
          <a:bodyPr/>
          <a:lstStyle/>
          <a:p>
            <a:fld id="{5D276875-C7BB-484E-B5E0-4C18E321E935}" type="slidenum">
              <a:rPr lang="en-US"/>
              <a:pPr/>
              <a:t>27</a:t>
            </a:fld>
            <a:endParaRPr lang="en-US" b="0">
              <a:solidFill>
                <a:srgbClr val="FBBA03"/>
              </a:solidFill>
            </a:endParaRPr>
          </a:p>
        </p:txBody>
      </p:sp>
      <p:sp>
        <p:nvSpPr>
          <p:cNvPr id="64517" name="Rectangle 2"/>
          <p:cNvSpPr>
            <a:spLocks noGrp="1" noChangeArrowheads="1"/>
          </p:cNvSpPr>
          <p:nvPr>
            <p:ph type="title"/>
          </p:nvPr>
        </p:nvSpPr>
        <p:spPr/>
        <p:txBody>
          <a:bodyPr/>
          <a:lstStyle/>
          <a:p>
            <a:r>
              <a:rPr lang="en-US" dirty="0"/>
              <a:t>Difference Engine</a:t>
            </a:r>
          </a:p>
        </p:txBody>
      </p:sp>
      <p:sp>
        <p:nvSpPr>
          <p:cNvPr id="64518" name="Rectangle 3"/>
          <p:cNvSpPr>
            <a:spLocks noGrp="1" noChangeArrowheads="1"/>
          </p:cNvSpPr>
          <p:nvPr>
            <p:ph type="body" idx="1"/>
          </p:nvPr>
        </p:nvSpPr>
        <p:spPr>
          <a:xfrm>
            <a:off x="381000" y="1143000"/>
            <a:ext cx="4724400" cy="5029200"/>
          </a:xfrm>
        </p:spPr>
        <p:txBody>
          <a:bodyPr/>
          <a:lstStyle/>
          <a:p>
            <a:pPr marL="457200" lvl="1" indent="0">
              <a:spcBef>
                <a:spcPct val="0"/>
              </a:spcBef>
              <a:buNone/>
            </a:pPr>
            <a:endParaRPr lang="en-US" dirty="0"/>
          </a:p>
          <a:p>
            <a:pPr marL="342900" indent="-342900">
              <a:spcBef>
                <a:spcPct val="0"/>
              </a:spcBef>
              <a:buFontTx/>
              <a:buNone/>
            </a:pPr>
            <a:r>
              <a:rPr lang="en-US" dirty="0" smtClean="0"/>
              <a:t>1855. Can </a:t>
            </a:r>
            <a:r>
              <a:rPr lang="en-US" dirty="0"/>
              <a:t>compute any 6th degree </a:t>
            </a:r>
            <a:r>
              <a:rPr lang="en-US" dirty="0" smtClean="0"/>
              <a:t>polynomial by calculating the difference between 2D matrix elements</a:t>
            </a:r>
          </a:p>
          <a:p>
            <a:pPr marL="342900" indent="-342900">
              <a:spcBef>
                <a:spcPct val="0"/>
              </a:spcBef>
              <a:buFontTx/>
              <a:buNone/>
            </a:pPr>
            <a:endParaRPr lang="en-US" i="1" dirty="0"/>
          </a:p>
          <a:p>
            <a:pPr marL="342900" indent="-342900">
              <a:spcBef>
                <a:spcPct val="0"/>
              </a:spcBef>
              <a:buFontTx/>
              <a:buNone/>
            </a:pPr>
            <a:r>
              <a:rPr lang="en-US" i="1" dirty="0" smtClean="0"/>
              <a:t>Speed</a:t>
            </a:r>
            <a:r>
              <a:rPr lang="en-US" i="1" dirty="0"/>
              <a:t>:</a:t>
            </a:r>
            <a:r>
              <a:rPr lang="en-US" dirty="0"/>
              <a:t>  33 to 44  32-digit numbers per minute!</a:t>
            </a:r>
          </a:p>
          <a:p>
            <a:pPr marL="342900" indent="-342900">
              <a:spcBef>
                <a:spcPct val="0"/>
              </a:spcBef>
              <a:buFontTx/>
              <a:buNone/>
            </a:pPr>
            <a:r>
              <a:rPr lang="en-US" dirty="0"/>
              <a:t>                    </a:t>
            </a:r>
          </a:p>
        </p:txBody>
      </p:sp>
      <p:sp>
        <p:nvSpPr>
          <p:cNvPr id="986116" name="Text Box 4"/>
          <p:cNvSpPr txBox="1">
            <a:spLocks noChangeArrowheads="1"/>
          </p:cNvSpPr>
          <p:nvPr/>
        </p:nvSpPr>
        <p:spPr bwMode="auto">
          <a:xfrm>
            <a:off x="983727" y="5710919"/>
            <a:ext cx="3020379" cy="651781"/>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000" b="1" i="1" dirty="0">
                <a:solidFill>
                  <a:schemeClr val="tx1"/>
                </a:solidFill>
                <a:latin typeface="Verdana" charset="0"/>
              </a:rPr>
              <a:t>Now the machine </a:t>
            </a:r>
            <a:r>
              <a:rPr lang="en-US" sz="2000" b="1" i="1" dirty="0" smtClean="0">
                <a:solidFill>
                  <a:schemeClr val="tx1"/>
                </a:solidFill>
                <a:latin typeface="Verdana" charset="0"/>
              </a:rPr>
              <a:t>is</a:t>
            </a:r>
          </a:p>
          <a:p>
            <a:pPr>
              <a:lnSpc>
                <a:spcPct val="90000"/>
              </a:lnSpc>
              <a:spcBef>
                <a:spcPct val="0"/>
              </a:spcBef>
            </a:pPr>
            <a:r>
              <a:rPr lang="en-US" sz="2000" b="1" i="1" dirty="0" smtClean="0">
                <a:solidFill>
                  <a:schemeClr val="tx1"/>
                </a:solidFill>
                <a:latin typeface="Verdana" charset="0"/>
              </a:rPr>
              <a:t>at </a:t>
            </a:r>
            <a:r>
              <a:rPr lang="en-US" sz="2000" b="1" i="1" dirty="0">
                <a:solidFill>
                  <a:schemeClr val="tx1"/>
                </a:solidFill>
                <a:latin typeface="Verdana" charset="0"/>
              </a:rPr>
              <a:t>the Smithsonian</a:t>
            </a:r>
            <a:endParaRPr lang="en-US" sz="2400" b="1" dirty="0">
              <a:solidFill>
                <a:schemeClr val="tx1"/>
              </a:solidFill>
              <a:latin typeface="Courier New" charset="0"/>
            </a:endParaRPr>
          </a:p>
        </p:txBody>
      </p:sp>
      <p:grpSp>
        <p:nvGrpSpPr>
          <p:cNvPr id="7" name="Group 90"/>
          <p:cNvGrpSpPr>
            <a:grpSpLocks/>
          </p:cNvGrpSpPr>
          <p:nvPr/>
        </p:nvGrpSpPr>
        <p:grpSpPr bwMode="auto">
          <a:xfrm>
            <a:off x="457200" y="3962400"/>
            <a:ext cx="4114800" cy="1524000"/>
            <a:chOff x="1488" y="2784"/>
            <a:chExt cx="2592" cy="960"/>
          </a:xfrm>
        </p:grpSpPr>
        <p:sp>
          <p:nvSpPr>
            <p:cNvPr id="9" name="Rectangle 31"/>
            <p:cNvSpPr>
              <a:spLocks noChangeArrowheads="1"/>
            </p:cNvSpPr>
            <p:nvPr/>
          </p:nvSpPr>
          <p:spPr bwMode="auto">
            <a:xfrm>
              <a:off x="1488"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n</a:t>
              </a:r>
            </a:p>
          </p:txBody>
        </p:sp>
        <p:sp>
          <p:nvSpPr>
            <p:cNvPr id="10" name="Rectangle 32"/>
            <p:cNvSpPr>
              <a:spLocks noChangeArrowheads="1"/>
            </p:cNvSpPr>
            <p:nvPr/>
          </p:nvSpPr>
          <p:spPr bwMode="auto">
            <a:xfrm>
              <a:off x="1488"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d2(n)</a:t>
              </a:r>
            </a:p>
          </p:txBody>
        </p:sp>
        <p:sp>
          <p:nvSpPr>
            <p:cNvPr id="11" name="Rectangle 33"/>
            <p:cNvSpPr>
              <a:spLocks noChangeArrowheads="1"/>
            </p:cNvSpPr>
            <p:nvPr/>
          </p:nvSpPr>
          <p:spPr bwMode="auto">
            <a:xfrm>
              <a:off x="1488"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d1(n)</a:t>
              </a:r>
            </a:p>
          </p:txBody>
        </p:sp>
        <p:sp>
          <p:nvSpPr>
            <p:cNvPr id="12" name="Rectangle 34"/>
            <p:cNvSpPr>
              <a:spLocks noChangeArrowheads="1"/>
            </p:cNvSpPr>
            <p:nvPr/>
          </p:nvSpPr>
          <p:spPr bwMode="auto">
            <a:xfrm>
              <a:off x="1488" y="350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f(n)</a:t>
              </a:r>
            </a:p>
          </p:txBody>
        </p:sp>
        <p:sp>
          <p:nvSpPr>
            <p:cNvPr id="13" name="Rectangle 35"/>
            <p:cNvSpPr>
              <a:spLocks noChangeArrowheads="1"/>
            </p:cNvSpPr>
            <p:nvPr/>
          </p:nvSpPr>
          <p:spPr bwMode="auto">
            <a:xfrm>
              <a:off x="1920"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0</a:t>
              </a:r>
            </a:p>
          </p:txBody>
        </p:sp>
        <p:sp>
          <p:nvSpPr>
            <p:cNvPr id="14" name="Rectangle 36"/>
            <p:cNvSpPr>
              <a:spLocks noChangeArrowheads="1"/>
            </p:cNvSpPr>
            <p:nvPr/>
          </p:nvSpPr>
          <p:spPr bwMode="auto">
            <a:xfrm>
              <a:off x="1920"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endParaRPr lang="en-US">
                <a:solidFill>
                  <a:schemeClr val="tx1"/>
                </a:solidFill>
                <a:latin typeface="Calibri"/>
                <a:cs typeface="Calibri"/>
              </a:endParaRPr>
            </a:p>
          </p:txBody>
        </p:sp>
        <p:sp>
          <p:nvSpPr>
            <p:cNvPr id="15" name="Rectangle 37"/>
            <p:cNvSpPr>
              <a:spLocks noChangeArrowheads="1"/>
            </p:cNvSpPr>
            <p:nvPr/>
          </p:nvSpPr>
          <p:spPr bwMode="auto">
            <a:xfrm>
              <a:off x="1920"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marL="342900" lvl="3" algn="ctr"/>
              <a:r>
                <a:rPr lang="en-US">
                  <a:solidFill>
                    <a:schemeClr val="tx1"/>
                  </a:solidFill>
                  <a:latin typeface="Calibri"/>
                  <a:cs typeface="Calibri"/>
                </a:rPr>
                <a:t>	</a:t>
              </a:r>
            </a:p>
          </p:txBody>
        </p:sp>
        <p:sp>
          <p:nvSpPr>
            <p:cNvPr id="16" name="Rectangle 38"/>
            <p:cNvSpPr>
              <a:spLocks noChangeArrowheads="1"/>
            </p:cNvSpPr>
            <p:nvPr/>
          </p:nvSpPr>
          <p:spPr bwMode="auto">
            <a:xfrm>
              <a:off x="1920" y="350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41</a:t>
              </a:r>
            </a:p>
          </p:txBody>
        </p:sp>
        <p:sp>
          <p:nvSpPr>
            <p:cNvPr id="17" name="Rectangle 39"/>
            <p:cNvSpPr>
              <a:spLocks noChangeArrowheads="1"/>
            </p:cNvSpPr>
            <p:nvPr/>
          </p:nvSpPr>
          <p:spPr bwMode="auto">
            <a:xfrm>
              <a:off x="2352"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1</a:t>
              </a:r>
            </a:p>
          </p:txBody>
        </p:sp>
        <p:sp>
          <p:nvSpPr>
            <p:cNvPr id="18" name="Rectangle 40"/>
            <p:cNvSpPr>
              <a:spLocks noChangeArrowheads="1"/>
            </p:cNvSpPr>
            <p:nvPr/>
          </p:nvSpPr>
          <p:spPr bwMode="auto">
            <a:xfrm>
              <a:off x="2352"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endParaRPr lang="en-US">
                <a:solidFill>
                  <a:schemeClr val="tx1"/>
                </a:solidFill>
                <a:latin typeface="Calibri"/>
                <a:cs typeface="Calibri"/>
              </a:endParaRPr>
            </a:p>
          </p:txBody>
        </p:sp>
        <p:sp>
          <p:nvSpPr>
            <p:cNvPr id="19" name="Rectangle 41"/>
            <p:cNvSpPr>
              <a:spLocks noChangeArrowheads="1"/>
            </p:cNvSpPr>
            <p:nvPr/>
          </p:nvSpPr>
          <p:spPr bwMode="auto">
            <a:xfrm>
              <a:off x="2352"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2</a:t>
              </a:r>
            </a:p>
          </p:txBody>
        </p:sp>
        <p:sp>
          <p:nvSpPr>
            <p:cNvPr id="20" name="Rectangle 43"/>
            <p:cNvSpPr>
              <a:spLocks noChangeArrowheads="1"/>
            </p:cNvSpPr>
            <p:nvPr/>
          </p:nvSpPr>
          <p:spPr bwMode="auto">
            <a:xfrm>
              <a:off x="2784"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2</a:t>
              </a:r>
            </a:p>
          </p:txBody>
        </p:sp>
        <p:sp>
          <p:nvSpPr>
            <p:cNvPr id="21" name="Rectangle 44"/>
            <p:cNvSpPr>
              <a:spLocks noChangeArrowheads="1"/>
            </p:cNvSpPr>
            <p:nvPr/>
          </p:nvSpPr>
          <p:spPr bwMode="auto">
            <a:xfrm>
              <a:off x="2784"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2</a:t>
              </a:r>
            </a:p>
          </p:txBody>
        </p:sp>
        <p:sp>
          <p:nvSpPr>
            <p:cNvPr id="22" name="Rectangle 47"/>
            <p:cNvSpPr>
              <a:spLocks noChangeArrowheads="1"/>
            </p:cNvSpPr>
            <p:nvPr/>
          </p:nvSpPr>
          <p:spPr bwMode="auto">
            <a:xfrm>
              <a:off x="3216"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3</a:t>
              </a:r>
            </a:p>
          </p:txBody>
        </p:sp>
        <p:sp>
          <p:nvSpPr>
            <p:cNvPr id="23" name="Rectangle 48"/>
            <p:cNvSpPr>
              <a:spLocks noChangeArrowheads="1"/>
            </p:cNvSpPr>
            <p:nvPr/>
          </p:nvSpPr>
          <p:spPr bwMode="auto">
            <a:xfrm>
              <a:off x="3216"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2</a:t>
              </a:r>
            </a:p>
          </p:txBody>
        </p:sp>
        <p:sp>
          <p:nvSpPr>
            <p:cNvPr id="24" name="Rectangle 51"/>
            <p:cNvSpPr>
              <a:spLocks noChangeArrowheads="1"/>
            </p:cNvSpPr>
            <p:nvPr/>
          </p:nvSpPr>
          <p:spPr bwMode="auto">
            <a:xfrm>
              <a:off x="3648"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4</a:t>
              </a:r>
            </a:p>
          </p:txBody>
        </p:sp>
        <p:sp>
          <p:nvSpPr>
            <p:cNvPr id="25" name="Rectangle 52"/>
            <p:cNvSpPr>
              <a:spLocks noChangeArrowheads="1"/>
            </p:cNvSpPr>
            <p:nvPr/>
          </p:nvSpPr>
          <p:spPr bwMode="auto">
            <a:xfrm>
              <a:off x="3648"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2</a:t>
              </a:r>
            </a:p>
          </p:txBody>
        </p:sp>
      </p:grpSp>
      <p:grpSp>
        <p:nvGrpSpPr>
          <p:cNvPr id="26" name="Group 65"/>
          <p:cNvGrpSpPr>
            <a:grpSpLocks/>
          </p:cNvGrpSpPr>
          <p:nvPr/>
        </p:nvGrpSpPr>
        <p:grpSpPr bwMode="auto">
          <a:xfrm>
            <a:off x="2438400" y="4648200"/>
            <a:ext cx="762000" cy="457200"/>
            <a:chOff x="2736" y="3024"/>
            <a:chExt cx="480" cy="288"/>
          </a:xfrm>
        </p:grpSpPr>
        <p:sp>
          <p:nvSpPr>
            <p:cNvPr id="27" name="Rectangle 45"/>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4</a:t>
              </a:r>
            </a:p>
          </p:txBody>
        </p:sp>
        <p:sp>
          <p:nvSpPr>
            <p:cNvPr id="28" name="Line 63"/>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29" name="Line 64"/>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30" name="Group 66"/>
          <p:cNvGrpSpPr>
            <a:grpSpLocks/>
          </p:cNvGrpSpPr>
          <p:nvPr/>
        </p:nvGrpSpPr>
        <p:grpSpPr bwMode="auto">
          <a:xfrm>
            <a:off x="3124200" y="4648200"/>
            <a:ext cx="762000" cy="457200"/>
            <a:chOff x="2736" y="3024"/>
            <a:chExt cx="480" cy="288"/>
          </a:xfrm>
        </p:grpSpPr>
        <p:sp>
          <p:nvSpPr>
            <p:cNvPr id="31" name="Rectangle 67"/>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6</a:t>
              </a:r>
            </a:p>
          </p:txBody>
        </p:sp>
        <p:sp>
          <p:nvSpPr>
            <p:cNvPr id="32" name="Line 68"/>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33" name="Line 69"/>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34" name="Group 70"/>
          <p:cNvGrpSpPr>
            <a:grpSpLocks/>
          </p:cNvGrpSpPr>
          <p:nvPr/>
        </p:nvGrpSpPr>
        <p:grpSpPr bwMode="auto">
          <a:xfrm>
            <a:off x="3810000" y="4648200"/>
            <a:ext cx="762000" cy="457200"/>
            <a:chOff x="2736" y="3024"/>
            <a:chExt cx="480" cy="288"/>
          </a:xfrm>
        </p:grpSpPr>
        <p:sp>
          <p:nvSpPr>
            <p:cNvPr id="35" name="Rectangle 71"/>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8</a:t>
              </a:r>
            </a:p>
          </p:txBody>
        </p:sp>
        <p:sp>
          <p:nvSpPr>
            <p:cNvPr id="36" name="Line 72"/>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37" name="Line 73"/>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38" name="Group 74"/>
          <p:cNvGrpSpPr>
            <a:grpSpLocks/>
          </p:cNvGrpSpPr>
          <p:nvPr/>
        </p:nvGrpSpPr>
        <p:grpSpPr bwMode="auto">
          <a:xfrm>
            <a:off x="1752600" y="5029200"/>
            <a:ext cx="762000" cy="457200"/>
            <a:chOff x="2736" y="3024"/>
            <a:chExt cx="480" cy="288"/>
          </a:xfrm>
        </p:grpSpPr>
        <p:sp>
          <p:nvSpPr>
            <p:cNvPr id="39" name="Rectangle 75"/>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43</a:t>
              </a:r>
            </a:p>
          </p:txBody>
        </p:sp>
        <p:sp>
          <p:nvSpPr>
            <p:cNvPr id="40" name="Line 76"/>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41" name="Line 77"/>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42" name="Group 78"/>
          <p:cNvGrpSpPr>
            <a:grpSpLocks/>
          </p:cNvGrpSpPr>
          <p:nvPr/>
        </p:nvGrpSpPr>
        <p:grpSpPr bwMode="auto">
          <a:xfrm>
            <a:off x="2438400" y="5029200"/>
            <a:ext cx="762000" cy="457200"/>
            <a:chOff x="2736" y="3024"/>
            <a:chExt cx="480" cy="288"/>
          </a:xfrm>
        </p:grpSpPr>
        <p:sp>
          <p:nvSpPr>
            <p:cNvPr id="43" name="Rectangle 79"/>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47</a:t>
              </a:r>
            </a:p>
          </p:txBody>
        </p:sp>
        <p:sp>
          <p:nvSpPr>
            <p:cNvPr id="44" name="Line 80"/>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45" name="Line 81"/>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46" name="Group 82"/>
          <p:cNvGrpSpPr>
            <a:grpSpLocks/>
          </p:cNvGrpSpPr>
          <p:nvPr/>
        </p:nvGrpSpPr>
        <p:grpSpPr bwMode="auto">
          <a:xfrm>
            <a:off x="3124200" y="5029200"/>
            <a:ext cx="762000" cy="457200"/>
            <a:chOff x="2736" y="3024"/>
            <a:chExt cx="480" cy="288"/>
          </a:xfrm>
        </p:grpSpPr>
        <p:sp>
          <p:nvSpPr>
            <p:cNvPr id="47" name="Rectangle 83"/>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53</a:t>
              </a:r>
            </a:p>
          </p:txBody>
        </p:sp>
        <p:sp>
          <p:nvSpPr>
            <p:cNvPr id="48" name="Line 84"/>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49" name="Line 85"/>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grpSp>
        <p:nvGrpSpPr>
          <p:cNvPr id="50" name="Group 86"/>
          <p:cNvGrpSpPr>
            <a:grpSpLocks/>
          </p:cNvGrpSpPr>
          <p:nvPr/>
        </p:nvGrpSpPr>
        <p:grpSpPr bwMode="auto">
          <a:xfrm>
            <a:off x="3810000" y="5029200"/>
            <a:ext cx="762000" cy="457200"/>
            <a:chOff x="2736" y="3024"/>
            <a:chExt cx="480" cy="288"/>
          </a:xfrm>
        </p:grpSpPr>
        <p:sp>
          <p:nvSpPr>
            <p:cNvPr id="51" name="Rectangle 87"/>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latin typeface="Calibri"/>
                  <a:cs typeface="Calibri"/>
                </a:rPr>
                <a:t>61</a:t>
              </a:r>
            </a:p>
          </p:txBody>
        </p:sp>
        <p:sp>
          <p:nvSpPr>
            <p:cNvPr id="52" name="Line 88"/>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sp>
          <p:nvSpPr>
            <p:cNvPr id="53" name="Line 89"/>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latin typeface="Calibri"/>
                <a:cs typeface="Calibri"/>
              </a:endParaRPr>
            </a:p>
          </p:txBody>
        </p:sp>
      </p:grpSp>
    </p:spTree>
    <p:extLst>
      <p:ext uri="{BB962C8B-B14F-4D97-AF65-F5344CB8AC3E}">
        <p14:creationId xmlns:p14="http://schemas.microsoft.com/office/powerpoint/2010/main" val="2651562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arvard_Mark_I_Computer_-_Left_Segment.jpg"/>
          <p:cNvPicPr>
            <a:picLocks noChangeAspect="1"/>
          </p:cNvPicPr>
          <p:nvPr/>
        </p:nvPicPr>
        <p:blipFill>
          <a:blip r:embed="rId3"/>
          <a:stretch>
            <a:fillRect/>
          </a:stretch>
        </p:blipFill>
        <p:spPr>
          <a:xfrm>
            <a:off x="0" y="720725"/>
            <a:ext cx="9144000" cy="6137275"/>
          </a:xfrm>
          <a:prstGeom prst="rect">
            <a:avLst/>
          </a:prstGeom>
        </p:spPr>
      </p:pic>
      <p:sp>
        <p:nvSpPr>
          <p:cNvPr id="74756" name="Slide Number Placeholder 5"/>
          <p:cNvSpPr>
            <a:spLocks noGrp="1"/>
          </p:cNvSpPr>
          <p:nvPr>
            <p:ph type="sldNum" sz="quarter" idx="12"/>
          </p:nvPr>
        </p:nvSpPr>
        <p:spPr>
          <a:noFill/>
        </p:spPr>
        <p:txBody>
          <a:bodyPr/>
          <a:lstStyle/>
          <a:p>
            <a:fld id="{F630FDA3-EBFF-DF4B-B8CB-F2286FC6383C}" type="slidenum">
              <a:rPr lang="en-US"/>
              <a:pPr/>
              <a:t>28</a:t>
            </a:fld>
            <a:endParaRPr lang="en-US" b="0">
              <a:solidFill>
                <a:srgbClr val="FBBA03"/>
              </a:solidFill>
            </a:endParaRPr>
          </a:p>
        </p:txBody>
      </p:sp>
      <p:sp>
        <p:nvSpPr>
          <p:cNvPr id="74757" name="Rectangle 2"/>
          <p:cNvSpPr>
            <a:spLocks noGrp="1" noChangeArrowheads="1"/>
          </p:cNvSpPr>
          <p:nvPr>
            <p:ph type="title"/>
          </p:nvPr>
        </p:nvSpPr>
        <p:spPr/>
        <p:txBody>
          <a:bodyPr/>
          <a:lstStyle/>
          <a:p>
            <a:r>
              <a:rPr lang="en-US"/>
              <a:t>Harvard Mark I</a:t>
            </a:r>
          </a:p>
        </p:txBody>
      </p:sp>
      <p:sp>
        <p:nvSpPr>
          <p:cNvPr id="74758" name="Rectangle 3"/>
          <p:cNvSpPr>
            <a:spLocks noGrp="1" noChangeArrowheads="1"/>
          </p:cNvSpPr>
          <p:nvPr>
            <p:ph type="body" idx="1"/>
          </p:nvPr>
        </p:nvSpPr>
        <p:spPr>
          <a:xfrm>
            <a:off x="609600" y="1600200"/>
            <a:ext cx="8382000" cy="2616200"/>
          </a:xfrm>
          <a:solidFill>
            <a:schemeClr val="accent3">
              <a:alpha val="73000"/>
            </a:schemeClr>
          </a:solidFill>
        </p:spPr>
        <p:txBody>
          <a:bodyPr/>
          <a:lstStyle/>
          <a:p>
            <a:pPr marL="227013" indent="-227013">
              <a:spcBef>
                <a:spcPct val="0"/>
              </a:spcBef>
              <a:tabLst>
                <a:tab pos="1146175" algn="l"/>
              </a:tabLst>
            </a:pPr>
            <a:r>
              <a:rPr lang="en-US" sz="3200" b="1" dirty="0"/>
              <a:t>Built in 1944 in IBM Endicott laboratories</a:t>
            </a:r>
          </a:p>
          <a:p>
            <a:pPr marL="573088" lvl="1">
              <a:spcBef>
                <a:spcPct val="0"/>
              </a:spcBef>
              <a:tabLst>
                <a:tab pos="1146175" algn="l"/>
              </a:tabLst>
            </a:pPr>
            <a:r>
              <a:rPr lang="en-US" sz="2400" b="1" dirty="0"/>
              <a:t>Howard Aiken – Professor of Physics at Harvard</a:t>
            </a:r>
          </a:p>
          <a:p>
            <a:pPr marL="573088" lvl="1">
              <a:spcBef>
                <a:spcPct val="0"/>
              </a:spcBef>
              <a:tabLst>
                <a:tab pos="1146175" algn="l"/>
              </a:tabLst>
            </a:pPr>
            <a:r>
              <a:rPr lang="en-US" sz="2400" b="1" dirty="0"/>
              <a:t>Essentially mechanical but had some electro-magnetically controlled relays and gears</a:t>
            </a:r>
          </a:p>
          <a:p>
            <a:pPr marL="573088" lvl="1">
              <a:spcBef>
                <a:spcPct val="0"/>
              </a:spcBef>
              <a:tabLst>
                <a:tab pos="1146175" algn="l"/>
              </a:tabLst>
            </a:pPr>
            <a:r>
              <a:rPr lang="en-US" sz="2400" b="1" dirty="0"/>
              <a:t>Weighed </a:t>
            </a:r>
            <a:r>
              <a:rPr lang="en-US" sz="2400" b="1" i="1" dirty="0"/>
              <a:t>5 tons</a:t>
            </a:r>
            <a:r>
              <a:rPr lang="en-US" sz="2400" b="1" dirty="0"/>
              <a:t> and had </a:t>
            </a:r>
            <a:r>
              <a:rPr lang="en-US" sz="2400" b="1" i="1" dirty="0"/>
              <a:t>750,000</a:t>
            </a:r>
            <a:r>
              <a:rPr lang="en-US" sz="2400" b="1" dirty="0"/>
              <a:t> components</a:t>
            </a:r>
          </a:p>
          <a:p>
            <a:pPr marL="573088" lvl="1">
              <a:spcBef>
                <a:spcPct val="0"/>
              </a:spcBef>
              <a:tabLst>
                <a:tab pos="1146175" algn="l"/>
              </a:tabLst>
            </a:pPr>
            <a:r>
              <a:rPr lang="en-US" sz="2400" b="1" dirty="0"/>
              <a:t>A synchronizing clock that beat every </a:t>
            </a:r>
            <a:r>
              <a:rPr lang="en-US" sz="2400" b="1" i="1" dirty="0"/>
              <a:t>0.015</a:t>
            </a:r>
            <a:r>
              <a:rPr lang="en-US" sz="2400" b="1" dirty="0"/>
              <a:t> seconds (66Hz</a:t>
            </a:r>
            <a:r>
              <a:rPr lang="en-US" sz="2400" b="1" dirty="0" smtClean="0"/>
              <a:t>)</a:t>
            </a:r>
          </a:p>
          <a:p>
            <a:pPr marL="573088" lvl="1">
              <a:spcBef>
                <a:spcPct val="0"/>
              </a:spcBef>
              <a:tabLst>
                <a:tab pos="1146175" algn="l"/>
              </a:tabLst>
            </a:pPr>
            <a:r>
              <a:rPr lang="en-US" sz="2400" b="1" dirty="0" smtClean="0"/>
              <a:t>Inspired by Charles Babbage’s analytic engine</a:t>
            </a:r>
            <a:endParaRPr lang="en-US" sz="2400" b="1" dirty="0"/>
          </a:p>
        </p:txBody>
      </p:sp>
      <p:sp>
        <p:nvSpPr>
          <p:cNvPr id="991236" name="Text Box 4"/>
          <p:cNvSpPr txBox="1">
            <a:spLocks noChangeArrowheads="1"/>
          </p:cNvSpPr>
          <p:nvPr/>
        </p:nvSpPr>
        <p:spPr bwMode="auto">
          <a:xfrm>
            <a:off x="2819400" y="4267200"/>
            <a:ext cx="5715000" cy="1980908"/>
          </a:xfrm>
          <a:prstGeom prst="rect">
            <a:avLst/>
          </a:prstGeom>
          <a:solidFill>
            <a:schemeClr val="bg2">
              <a:lumMod val="20000"/>
              <a:lumOff val="80000"/>
              <a:alpha val="78000"/>
            </a:schemeClr>
          </a:solidFill>
          <a:ln w="12700">
            <a:solidFill>
              <a:srgbClr val="FF0000"/>
            </a:solidFill>
            <a:miter lim="800000"/>
            <a:headEnd/>
            <a:tailEnd/>
          </a:ln>
        </p:spPr>
        <p:txBody>
          <a:bodyPr wrap="square" lIns="91294" tIns="45647" rIns="91294" bIns="45647">
            <a:prstTxWarp prst="textNoShape">
              <a:avLst/>
            </a:prstTxWarp>
            <a:spAutoFit/>
          </a:bodyPr>
          <a:lstStyle/>
          <a:p>
            <a:pPr defTabSz="912813">
              <a:lnSpc>
                <a:spcPct val="90000"/>
              </a:lnSpc>
              <a:spcBef>
                <a:spcPct val="0"/>
              </a:spcBef>
            </a:pPr>
            <a:r>
              <a:rPr lang="en-US" sz="2800" b="1" dirty="0">
                <a:solidFill>
                  <a:schemeClr val="accent1">
                    <a:lumMod val="50000"/>
                  </a:schemeClr>
                </a:solidFill>
                <a:latin typeface="Verdana" charset="0"/>
              </a:rPr>
              <a:t>Performance:</a:t>
            </a:r>
          </a:p>
          <a:p>
            <a:pPr defTabSz="912813">
              <a:lnSpc>
                <a:spcPct val="90000"/>
              </a:lnSpc>
              <a:spcBef>
                <a:spcPct val="0"/>
              </a:spcBef>
            </a:pPr>
            <a:r>
              <a:rPr lang="en-US" sz="2800" b="1" dirty="0">
                <a:solidFill>
                  <a:schemeClr val="accent1">
                    <a:lumMod val="50000"/>
                  </a:schemeClr>
                </a:solidFill>
                <a:latin typeface="Verdana" charset="0"/>
              </a:rPr>
              <a:t>      </a:t>
            </a:r>
            <a:r>
              <a:rPr lang="en-US" sz="2000" b="1" dirty="0">
                <a:solidFill>
                  <a:schemeClr val="accent1">
                    <a:lumMod val="50000"/>
                  </a:schemeClr>
                </a:solidFill>
                <a:latin typeface="Verdana" charset="0"/>
              </a:rPr>
              <a:t>0.3 seconds for addition</a:t>
            </a:r>
          </a:p>
          <a:p>
            <a:pPr defTabSz="912813">
              <a:lnSpc>
                <a:spcPct val="90000"/>
              </a:lnSpc>
              <a:spcBef>
                <a:spcPct val="0"/>
              </a:spcBef>
            </a:pPr>
            <a:r>
              <a:rPr lang="en-US" sz="2000" b="1" dirty="0">
                <a:solidFill>
                  <a:schemeClr val="accent1">
                    <a:lumMod val="50000"/>
                  </a:schemeClr>
                </a:solidFill>
                <a:latin typeface="Verdana" charset="0"/>
              </a:rPr>
              <a:t>        6    seconds for multiplication</a:t>
            </a:r>
          </a:p>
          <a:p>
            <a:pPr defTabSz="912813">
              <a:lnSpc>
                <a:spcPct val="90000"/>
              </a:lnSpc>
              <a:spcBef>
                <a:spcPct val="0"/>
              </a:spcBef>
            </a:pPr>
            <a:r>
              <a:rPr lang="en-US" sz="2000" b="1" dirty="0">
                <a:solidFill>
                  <a:schemeClr val="accent1">
                    <a:lumMod val="50000"/>
                  </a:schemeClr>
                </a:solidFill>
                <a:latin typeface="Verdana" charset="0"/>
              </a:rPr>
              <a:t>        1    minute for a sine </a:t>
            </a:r>
            <a:r>
              <a:rPr lang="en-US" sz="2000" b="1" dirty="0" smtClean="0">
                <a:solidFill>
                  <a:schemeClr val="accent1">
                    <a:lumMod val="50000"/>
                  </a:schemeClr>
                </a:solidFill>
                <a:latin typeface="Verdana" charset="0"/>
              </a:rPr>
              <a:t>calculation</a:t>
            </a:r>
          </a:p>
          <a:p>
            <a:pPr defTabSz="912813">
              <a:lnSpc>
                <a:spcPct val="90000"/>
              </a:lnSpc>
              <a:spcBef>
                <a:spcPct val="0"/>
              </a:spcBef>
            </a:pPr>
            <a:r>
              <a:rPr lang="en-US" sz="2000" b="1" dirty="0" smtClean="0">
                <a:solidFill>
                  <a:schemeClr val="accent1">
                    <a:lumMod val="50000"/>
                  </a:schemeClr>
                </a:solidFill>
                <a:latin typeface="Verdana" charset="0"/>
              </a:rPr>
              <a:t>Decimal arithmetic</a:t>
            </a:r>
          </a:p>
          <a:p>
            <a:pPr defTabSz="912813">
              <a:lnSpc>
                <a:spcPct val="90000"/>
              </a:lnSpc>
              <a:spcBef>
                <a:spcPct val="0"/>
              </a:spcBef>
            </a:pPr>
            <a:r>
              <a:rPr lang="en-US" sz="2000" b="1" dirty="0" smtClean="0">
                <a:solidFill>
                  <a:schemeClr val="accent1">
                    <a:lumMod val="50000"/>
                  </a:schemeClr>
                </a:solidFill>
                <a:latin typeface="Verdana" charset="0"/>
              </a:rPr>
              <a:t>No Conditional Branch!</a:t>
            </a:r>
            <a:endParaRPr lang="en-US" sz="2800" b="1" dirty="0">
              <a:solidFill>
                <a:schemeClr val="accent1">
                  <a:lumMod val="50000"/>
                </a:schemeClr>
              </a:solidFill>
              <a:latin typeface="Verdana" charset="0"/>
            </a:endParaRPr>
          </a:p>
        </p:txBody>
      </p:sp>
      <p:sp>
        <p:nvSpPr>
          <p:cNvPr id="991237" name="Text Box 5"/>
          <p:cNvSpPr txBox="1">
            <a:spLocks noChangeArrowheads="1"/>
          </p:cNvSpPr>
          <p:nvPr/>
        </p:nvSpPr>
        <p:spPr bwMode="auto">
          <a:xfrm>
            <a:off x="3733800" y="6248400"/>
            <a:ext cx="5463962" cy="52322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800" b="1" i="1" dirty="0">
                <a:solidFill>
                  <a:schemeClr val="tx1"/>
                </a:solidFill>
                <a:latin typeface="Verdana" charset="0"/>
              </a:rPr>
              <a:t>Broke down once a week!</a:t>
            </a:r>
          </a:p>
        </p:txBody>
      </p:sp>
    </p:spTree>
    <p:extLst>
      <p:ext uri="{BB962C8B-B14F-4D97-AF65-F5344CB8AC3E}">
        <p14:creationId xmlns:p14="http://schemas.microsoft.com/office/powerpoint/2010/main" val="384398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5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5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912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91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build="p" animBg="1"/>
      <p:bldP spid="991236" grpId="0" animBg="1" autoUpdateAnimBg="0"/>
      <p:bldP spid="99123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Slide Number Placeholder 5"/>
          <p:cNvSpPr>
            <a:spLocks noGrp="1"/>
          </p:cNvSpPr>
          <p:nvPr>
            <p:ph type="sldNum" sz="quarter" idx="12"/>
          </p:nvPr>
        </p:nvSpPr>
        <p:spPr>
          <a:noFill/>
        </p:spPr>
        <p:txBody>
          <a:bodyPr/>
          <a:lstStyle/>
          <a:p>
            <a:fld id="{EB5A1655-D659-924D-A369-89A8818E0588}" type="slidenum">
              <a:rPr lang="en-US"/>
              <a:pPr/>
              <a:t>29</a:t>
            </a:fld>
            <a:endParaRPr lang="en-US" b="0">
              <a:solidFill>
                <a:srgbClr val="FBBA03"/>
              </a:solidFill>
            </a:endParaRPr>
          </a:p>
        </p:txBody>
      </p:sp>
      <p:sp>
        <p:nvSpPr>
          <p:cNvPr id="78853" name="Rectangle 2"/>
          <p:cNvSpPr>
            <a:spLocks noGrp="1" noChangeArrowheads="1"/>
          </p:cNvSpPr>
          <p:nvPr>
            <p:ph type="title"/>
          </p:nvPr>
        </p:nvSpPr>
        <p:spPr>
          <a:noFill/>
        </p:spPr>
        <p:txBody>
          <a:bodyPr/>
          <a:lstStyle/>
          <a:p>
            <a:r>
              <a:rPr lang="en-US"/>
              <a:t>Electronic Numerical Integrator</a:t>
            </a:r>
            <a:br>
              <a:rPr lang="en-US"/>
            </a:br>
            <a:r>
              <a:rPr lang="en-US"/>
              <a:t>and Computer (ENIAC)</a:t>
            </a:r>
          </a:p>
        </p:txBody>
      </p:sp>
      <p:sp>
        <p:nvSpPr>
          <p:cNvPr id="78854" name="Rectangle 3"/>
          <p:cNvSpPr>
            <a:spLocks noGrp="1" noChangeArrowheads="1"/>
          </p:cNvSpPr>
          <p:nvPr>
            <p:ph type="body" idx="1"/>
          </p:nvPr>
        </p:nvSpPr>
        <p:spPr>
          <a:xfrm>
            <a:off x="698500" y="1193800"/>
            <a:ext cx="7683500" cy="3897313"/>
          </a:xfrm>
          <a:noFill/>
        </p:spPr>
        <p:txBody>
          <a:bodyPr/>
          <a:lstStyle/>
          <a:p>
            <a:r>
              <a:rPr lang="en-US" sz="2000"/>
              <a:t>Inspired by Atanasoff and Berry, Eckert and Mauchly designed and built ENIAC (1943-45) at the University of Pennsylvania</a:t>
            </a:r>
          </a:p>
          <a:p>
            <a:r>
              <a:rPr lang="en-US" sz="2000"/>
              <a:t>The first, completely electronic, operational, general-purpose analytical calculator!</a:t>
            </a:r>
          </a:p>
          <a:p>
            <a:pPr lvl="1"/>
            <a:r>
              <a:rPr lang="en-US"/>
              <a:t>30 tons, 72 square meters, 200KW</a:t>
            </a:r>
          </a:p>
          <a:p>
            <a:r>
              <a:rPr lang="en-US" sz="2000"/>
              <a:t>Performance</a:t>
            </a:r>
          </a:p>
          <a:p>
            <a:pPr lvl="1"/>
            <a:r>
              <a:rPr lang="en-US"/>
              <a:t>Read in 120 cards per minute</a:t>
            </a:r>
          </a:p>
          <a:p>
            <a:pPr lvl="1"/>
            <a:r>
              <a:rPr lang="en-US"/>
              <a:t>Addition took 200 </a:t>
            </a:r>
            <a:r>
              <a:rPr lang="en-US">
                <a:latin typeface="Symbol" charset="2"/>
              </a:rPr>
              <a:t>m</a:t>
            </a:r>
            <a:r>
              <a:rPr lang="en-US"/>
              <a:t>s, Division 6 ms</a:t>
            </a:r>
          </a:p>
          <a:p>
            <a:pPr lvl="1"/>
            <a:r>
              <a:rPr lang="en-US"/>
              <a:t>1000 times faster than Mark I</a:t>
            </a:r>
          </a:p>
          <a:p>
            <a:r>
              <a:rPr lang="en-US" sz="2000"/>
              <a:t>Not very reliable!</a:t>
            </a:r>
          </a:p>
        </p:txBody>
      </p:sp>
      <p:grpSp>
        <p:nvGrpSpPr>
          <p:cNvPr id="2" name="Group 4"/>
          <p:cNvGrpSpPr>
            <a:grpSpLocks/>
          </p:cNvGrpSpPr>
          <p:nvPr/>
        </p:nvGrpSpPr>
        <p:grpSpPr bwMode="auto">
          <a:xfrm>
            <a:off x="631825" y="4514850"/>
            <a:ext cx="8262938" cy="2000250"/>
            <a:chOff x="398" y="2844"/>
            <a:chExt cx="5205" cy="1260"/>
          </a:xfrm>
        </p:grpSpPr>
        <p:grpSp>
          <p:nvGrpSpPr>
            <p:cNvPr id="78856" name="Group 5"/>
            <p:cNvGrpSpPr>
              <a:grpSpLocks/>
            </p:cNvGrpSpPr>
            <p:nvPr/>
          </p:nvGrpSpPr>
          <p:grpSpPr bwMode="auto">
            <a:xfrm>
              <a:off x="398" y="3115"/>
              <a:ext cx="5203" cy="989"/>
              <a:chOff x="398" y="3115"/>
              <a:chExt cx="5203" cy="989"/>
            </a:xfrm>
          </p:grpSpPr>
          <p:grpSp>
            <p:nvGrpSpPr>
              <p:cNvPr id="78858" name="Group 6"/>
              <p:cNvGrpSpPr>
                <a:grpSpLocks/>
              </p:cNvGrpSpPr>
              <p:nvPr/>
            </p:nvGrpSpPr>
            <p:grpSpPr bwMode="auto">
              <a:xfrm>
                <a:off x="3475" y="3115"/>
                <a:ext cx="2126" cy="951"/>
                <a:chOff x="3480" y="3121"/>
                <a:chExt cx="2129" cy="953"/>
              </a:xfrm>
            </p:grpSpPr>
            <p:pic>
              <p:nvPicPr>
                <p:cNvPr id="78860" name="Picture 7" descr="j0160154"/>
                <p:cNvPicPr>
                  <a:picLocks noChangeAspect="1" noChangeArrowheads="1"/>
                </p:cNvPicPr>
                <p:nvPr/>
              </p:nvPicPr>
              <p:blipFill>
                <a:blip r:embed="rId3"/>
                <a:srcRect/>
                <a:stretch>
                  <a:fillRect/>
                </a:stretch>
              </p:blipFill>
              <p:spPr bwMode="auto">
                <a:xfrm>
                  <a:off x="4503" y="3278"/>
                  <a:ext cx="1106" cy="796"/>
                </a:xfrm>
                <a:prstGeom prst="rect">
                  <a:avLst/>
                </a:prstGeom>
                <a:noFill/>
                <a:ln w="9525">
                  <a:noFill/>
                  <a:miter lim="800000"/>
                  <a:headEnd/>
                  <a:tailEnd/>
                </a:ln>
              </p:spPr>
            </p:pic>
            <p:sp>
              <p:nvSpPr>
                <p:cNvPr id="78861" name="Arc 8"/>
                <p:cNvSpPr>
                  <a:spLocks/>
                </p:cNvSpPr>
                <p:nvPr/>
              </p:nvSpPr>
              <p:spPr bwMode="auto">
                <a:xfrm rot="3597871" flipH="1">
                  <a:off x="3909" y="2972"/>
                  <a:ext cx="393" cy="691"/>
                </a:xfrm>
                <a:custGeom>
                  <a:avLst/>
                  <a:gdLst>
                    <a:gd name="T0" fmla="*/ 0 w 21600"/>
                    <a:gd name="T1" fmla="*/ 0 h 21600"/>
                    <a:gd name="T2" fmla="*/ 393 w 21600"/>
                    <a:gd name="T3" fmla="*/ 691 h 21600"/>
                    <a:gd name="T4" fmla="*/ 0 w 21600"/>
                    <a:gd name="T5" fmla="*/ 69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78862" name="Oval 9"/>
                <p:cNvSpPr>
                  <a:spLocks noChangeArrowheads="1"/>
                </p:cNvSpPr>
                <p:nvPr/>
              </p:nvSpPr>
              <p:spPr bwMode="auto">
                <a:xfrm>
                  <a:off x="3480" y="3348"/>
                  <a:ext cx="168" cy="168"/>
                </a:xfrm>
                <a:prstGeom prst="ellipse">
                  <a:avLst/>
                </a:prstGeom>
                <a:solidFill>
                  <a:schemeClr val="tx2"/>
                </a:solidFill>
                <a:ln w="12700">
                  <a:solidFill>
                    <a:schemeClr val="tx2"/>
                  </a:solidFill>
                  <a:round/>
                  <a:headEnd/>
                  <a:tailEnd/>
                </a:ln>
              </p:spPr>
              <p:txBody>
                <a:bodyPr wrap="none" anchor="ctr">
                  <a:prstTxWarp prst="textNoShape">
                    <a:avLst/>
                  </a:prstTxWarp>
                </a:bodyPr>
                <a:lstStyle/>
                <a:p>
                  <a:endParaRPr lang="en-US"/>
                </a:p>
              </p:txBody>
            </p:sp>
          </p:grpSp>
          <p:sp>
            <p:nvSpPr>
              <p:cNvPr id="78859" name="Text Box 10"/>
              <p:cNvSpPr txBox="1">
                <a:spLocks noChangeArrowheads="1"/>
              </p:cNvSpPr>
              <p:nvPr/>
            </p:nvSpPr>
            <p:spPr bwMode="auto">
              <a:xfrm>
                <a:off x="398" y="3215"/>
                <a:ext cx="3847" cy="889"/>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400" i="1">
                    <a:solidFill>
                      <a:schemeClr val="tx1"/>
                    </a:solidFill>
                    <a:latin typeface="Verdana" charset="0"/>
                  </a:rPr>
                  <a:t>Application: </a:t>
                </a:r>
                <a:r>
                  <a:rPr lang="en-US" sz="1800">
                    <a:solidFill>
                      <a:srgbClr val="56127A"/>
                    </a:solidFill>
                    <a:latin typeface="Verdana" charset="0"/>
                  </a:rPr>
                  <a:t>Ballistic calculations</a:t>
                </a:r>
              </a:p>
              <a:p>
                <a:pPr>
                  <a:lnSpc>
                    <a:spcPct val="90000"/>
                  </a:lnSpc>
                  <a:spcBef>
                    <a:spcPct val="0"/>
                  </a:spcBef>
                </a:pPr>
                <a:endParaRPr lang="en-US" sz="1800">
                  <a:solidFill>
                    <a:srgbClr val="56127A"/>
                  </a:solidFill>
                  <a:latin typeface="Verdana" charset="0"/>
                </a:endParaRPr>
              </a:p>
              <a:p>
                <a:pPr>
                  <a:lnSpc>
                    <a:spcPct val="90000"/>
                  </a:lnSpc>
                  <a:spcBef>
                    <a:spcPct val="0"/>
                  </a:spcBef>
                </a:pPr>
                <a:r>
                  <a:rPr lang="en-US" sz="1800">
                    <a:solidFill>
                      <a:srgbClr val="56127A"/>
                    </a:solidFill>
                    <a:latin typeface="Verdana" charset="0"/>
                  </a:rPr>
                  <a:t>angle = f (location, tail wind, cross wind,  </a:t>
                </a:r>
              </a:p>
              <a:p>
                <a:pPr>
                  <a:lnSpc>
                    <a:spcPct val="90000"/>
                  </a:lnSpc>
                  <a:spcBef>
                    <a:spcPct val="0"/>
                  </a:spcBef>
                </a:pPr>
                <a:r>
                  <a:rPr lang="en-US" sz="1800">
                    <a:solidFill>
                      <a:srgbClr val="56127A"/>
                    </a:solidFill>
                    <a:latin typeface="Verdana" charset="0"/>
                  </a:rPr>
                  <a:t>               air density, temperature, weight of shell,</a:t>
                </a:r>
              </a:p>
              <a:p>
                <a:pPr>
                  <a:lnSpc>
                    <a:spcPct val="90000"/>
                  </a:lnSpc>
                  <a:spcBef>
                    <a:spcPct val="0"/>
                  </a:spcBef>
                </a:pPr>
                <a:r>
                  <a:rPr lang="en-US" sz="1800">
                    <a:solidFill>
                      <a:srgbClr val="56127A"/>
                    </a:solidFill>
                    <a:latin typeface="Verdana" charset="0"/>
                  </a:rPr>
                  <a:t>               propellant charge, ... )</a:t>
                </a:r>
                <a:endParaRPr lang="en-US" sz="2400">
                  <a:solidFill>
                    <a:schemeClr val="tx1"/>
                  </a:solidFill>
                  <a:latin typeface="Courier New" charset="0"/>
                </a:endParaRPr>
              </a:p>
            </p:txBody>
          </p:sp>
        </p:grpSp>
        <p:sp>
          <p:nvSpPr>
            <p:cNvPr id="78857" name="Text Box 11"/>
            <p:cNvSpPr txBox="1">
              <a:spLocks noChangeArrowheads="1"/>
            </p:cNvSpPr>
            <p:nvPr/>
          </p:nvSpPr>
          <p:spPr bwMode="auto">
            <a:xfrm>
              <a:off x="4498" y="2844"/>
              <a:ext cx="1105" cy="25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000" dirty="0">
                  <a:solidFill>
                    <a:srgbClr val="56127A"/>
                  </a:solidFill>
                  <a:latin typeface="Verdana" charset="0"/>
                </a:rPr>
                <a:t>WW-2 Effort</a:t>
              </a:r>
            </a:p>
          </p:txBody>
        </p:sp>
      </p:grpSp>
      <p:pic>
        <p:nvPicPr>
          <p:cNvPr id="2050" name="Picture 2" descr="http://www.internetlooks.com/eniac.jpg"/>
          <p:cNvPicPr>
            <a:picLocks noChangeAspect="1" noChangeArrowheads="1"/>
          </p:cNvPicPr>
          <p:nvPr/>
        </p:nvPicPr>
        <p:blipFill rotWithShape="1">
          <a:blip r:embed="rId4">
            <a:extLst>
              <a:ext uri="{28A0092B-C50C-407E-A947-70E740481C1C}">
                <a14:useLocalDpi xmlns:a14="http://schemas.microsoft.com/office/drawing/2010/main" val="0"/>
              </a:ext>
            </a:extLst>
          </a:blip>
          <a:srcRect t="32481" b="19046"/>
          <a:stretch/>
        </p:blipFill>
        <p:spPr bwMode="auto">
          <a:xfrm>
            <a:off x="4932363" y="2409023"/>
            <a:ext cx="3959225"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839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smtClean="0"/>
              <a:t>What is Computer Architecture?</a:t>
            </a:r>
            <a:endParaRPr lang="en-US"/>
          </a:p>
        </p:txBody>
      </p:sp>
      <p:sp>
        <p:nvSpPr>
          <p:cNvPr id="21508" name="Slide Number Placeholder 5"/>
          <p:cNvSpPr>
            <a:spLocks noGrp="1"/>
          </p:cNvSpPr>
          <p:nvPr>
            <p:ph type="sldNum" sz="quarter" idx="12"/>
          </p:nvPr>
        </p:nvSpPr>
        <p:spPr/>
        <p:txBody>
          <a:bodyPr/>
          <a:lstStyle/>
          <a:p>
            <a:fld id="{6A66816F-F3DD-0C4D-B74E-2AFC1DC02163}" type="slidenum">
              <a:rPr lang="en-US" smtClean="0"/>
              <a:pPr/>
              <a:t>3</a:t>
            </a:fld>
            <a:endParaRPr lang="en-US"/>
          </a:p>
        </p:txBody>
      </p:sp>
      <p:sp>
        <p:nvSpPr>
          <p:cNvPr id="882691" name="AutoShape 3"/>
          <p:cNvSpPr>
            <a:spLocks noChangeArrowheads="1"/>
          </p:cNvSpPr>
          <p:nvPr/>
        </p:nvSpPr>
        <p:spPr bwMode="auto">
          <a:xfrm>
            <a:off x="2078038" y="1076325"/>
            <a:ext cx="4722812" cy="469900"/>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latin typeface="Calibri"/>
                <a:cs typeface="Calibri"/>
              </a:rPr>
              <a:t>Application</a:t>
            </a:r>
          </a:p>
        </p:txBody>
      </p:sp>
      <p:sp>
        <p:nvSpPr>
          <p:cNvPr id="882692" name="AutoShape 4"/>
          <p:cNvSpPr>
            <a:spLocks noChangeArrowheads="1"/>
          </p:cNvSpPr>
          <p:nvPr/>
        </p:nvSpPr>
        <p:spPr bwMode="auto">
          <a:xfrm>
            <a:off x="2057400" y="4419600"/>
            <a:ext cx="4722813" cy="457200"/>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latin typeface="Calibri"/>
                <a:cs typeface="Calibri"/>
              </a:rPr>
              <a:t>Physics</a:t>
            </a:r>
          </a:p>
        </p:txBody>
      </p:sp>
      <p:grpSp>
        <p:nvGrpSpPr>
          <p:cNvPr id="2" name="Group 5"/>
          <p:cNvGrpSpPr>
            <a:grpSpLocks/>
          </p:cNvGrpSpPr>
          <p:nvPr/>
        </p:nvGrpSpPr>
        <p:grpSpPr bwMode="auto">
          <a:xfrm>
            <a:off x="4572000" y="1546225"/>
            <a:ext cx="3048000" cy="2873375"/>
            <a:chOff x="3072" y="1104"/>
            <a:chExt cx="2208" cy="2688"/>
          </a:xfrm>
        </p:grpSpPr>
        <p:sp>
          <p:nvSpPr>
            <p:cNvPr id="21515" name="Line 6"/>
            <p:cNvSpPr>
              <a:spLocks noChangeShapeType="1"/>
            </p:cNvSpPr>
            <p:nvPr/>
          </p:nvSpPr>
          <p:spPr bwMode="auto">
            <a:xfrm>
              <a:off x="3072" y="1104"/>
              <a:ext cx="0" cy="2688"/>
            </a:xfrm>
            <a:prstGeom prst="line">
              <a:avLst/>
            </a:prstGeom>
            <a:noFill/>
            <a:ln w="76200">
              <a:solidFill>
                <a:schemeClr val="tx1"/>
              </a:solidFill>
              <a:round/>
              <a:headEnd type="triangle" w="med" len="med"/>
              <a:tailEnd type="triangle" w="med" len="med"/>
            </a:ln>
          </p:spPr>
          <p:txBody>
            <a:bodyPr lIns="91165" tIns="45583" rIns="91165" bIns="45583">
              <a:prstTxWarp prst="textNoShape">
                <a:avLst/>
              </a:prstTxWarp>
              <a:spAutoFit/>
            </a:bodyPr>
            <a:lstStyle/>
            <a:p>
              <a:endParaRPr lang="en-US">
                <a:latin typeface="Calibri"/>
                <a:cs typeface="Calibri"/>
              </a:endParaRPr>
            </a:p>
          </p:txBody>
        </p:sp>
        <p:sp>
          <p:nvSpPr>
            <p:cNvPr id="21516" name="Text Box 7"/>
            <p:cNvSpPr txBox="1">
              <a:spLocks noChangeArrowheads="1"/>
            </p:cNvSpPr>
            <p:nvPr/>
          </p:nvSpPr>
          <p:spPr bwMode="auto">
            <a:xfrm>
              <a:off x="3120" y="2187"/>
              <a:ext cx="2160" cy="72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a:solidFill>
                    <a:schemeClr val="tx1"/>
                  </a:solidFill>
                  <a:latin typeface="Calibri"/>
                  <a:cs typeface="Calibri"/>
                </a:rPr>
                <a:t>Gap too large to bridge in one step</a:t>
              </a:r>
            </a:p>
          </p:txBody>
        </p:sp>
      </p:grpSp>
      <p:sp>
        <p:nvSpPr>
          <p:cNvPr id="882697" name="Text Box 9"/>
          <p:cNvSpPr txBox="1">
            <a:spLocks noChangeArrowheads="1"/>
          </p:cNvSpPr>
          <p:nvPr/>
        </p:nvSpPr>
        <p:spPr bwMode="auto">
          <a:xfrm>
            <a:off x="457200" y="5029200"/>
            <a:ext cx="8191500" cy="1447800"/>
          </a:xfrm>
          <a:prstGeom prst="rect">
            <a:avLst/>
          </a:prstGeom>
          <a:noFill/>
          <a:ln w="9525">
            <a:solidFill>
              <a:schemeClr val="tx1"/>
            </a:solidFill>
            <a:miter lim="800000"/>
            <a:headEnd/>
            <a:tailEnd/>
          </a:ln>
        </p:spPr>
        <p:txBody>
          <a:bodyPr tIns="91440" bIns="91440" anchor="ctr">
            <a:prstTxWarp prst="textNoShape">
              <a:avLst/>
            </a:prstTxWarp>
          </a:bodyPr>
          <a:lstStyle/>
          <a:p>
            <a:pPr eaLnBrk="1" hangingPunct="1"/>
            <a:r>
              <a:rPr lang="en-US" sz="2400">
                <a:solidFill>
                  <a:schemeClr val="tx1"/>
                </a:solidFill>
                <a:latin typeface="Calibri"/>
                <a:cs typeface="Calibri"/>
              </a:rPr>
              <a:t>In its broadest definition, computer architecture is the </a:t>
            </a:r>
            <a:r>
              <a:rPr lang="en-US" sz="2400" i="1">
                <a:solidFill>
                  <a:srgbClr val="FF0000"/>
                </a:solidFill>
                <a:latin typeface="Calibri"/>
                <a:cs typeface="Calibri"/>
              </a:rPr>
              <a:t>design of the</a:t>
            </a:r>
            <a:r>
              <a:rPr lang="en-US" sz="2400">
                <a:solidFill>
                  <a:schemeClr val="tx1"/>
                </a:solidFill>
                <a:latin typeface="Calibri"/>
                <a:cs typeface="Calibri"/>
              </a:rPr>
              <a:t> </a:t>
            </a:r>
            <a:r>
              <a:rPr lang="en-US" sz="2400" i="1">
                <a:solidFill>
                  <a:srgbClr val="FF0000"/>
                </a:solidFill>
                <a:latin typeface="Calibri"/>
                <a:cs typeface="Calibri"/>
              </a:rPr>
              <a:t>abstraction layers</a:t>
            </a:r>
            <a:r>
              <a:rPr lang="en-US" sz="2400">
                <a:solidFill>
                  <a:schemeClr val="tx1"/>
                </a:solidFill>
                <a:latin typeface="Calibri"/>
                <a:cs typeface="Calibri"/>
              </a:rPr>
              <a:t> that allow us to implement information processing applications efficiently using available manufacturing technologies.</a:t>
            </a:r>
          </a:p>
        </p:txBody>
      </p:sp>
      <p:grpSp>
        <p:nvGrpSpPr>
          <p:cNvPr id="12" name="Group 11"/>
          <p:cNvGrpSpPr/>
          <p:nvPr/>
        </p:nvGrpSpPr>
        <p:grpSpPr>
          <a:xfrm>
            <a:off x="2667000" y="1981200"/>
            <a:ext cx="5659438" cy="2209800"/>
            <a:chOff x="2667000" y="1981200"/>
            <a:chExt cx="5659438" cy="2209800"/>
          </a:xfrm>
        </p:grpSpPr>
        <p:sp>
          <p:nvSpPr>
            <p:cNvPr id="882696" name="Text Box 8"/>
            <p:cNvSpPr txBox="1">
              <a:spLocks noChangeArrowheads="1"/>
            </p:cNvSpPr>
            <p:nvPr/>
          </p:nvSpPr>
          <p:spPr bwMode="auto">
            <a:xfrm>
              <a:off x="4724400" y="3429000"/>
              <a:ext cx="3602038" cy="76200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i="1">
                  <a:solidFill>
                    <a:schemeClr val="tx1"/>
                  </a:solidFill>
                  <a:latin typeface="Calibri"/>
                  <a:cs typeface="Calibri"/>
                </a:rPr>
                <a:t>(but there are exceptions, e.g. magnetic compass)</a:t>
              </a:r>
            </a:p>
          </p:txBody>
        </p:sp>
        <p:pic>
          <p:nvPicPr>
            <p:cNvPr id="11" name="Picture 10" descr="images.png"/>
            <p:cNvPicPr>
              <a:picLocks noChangeAspect="1"/>
            </p:cNvPicPr>
            <p:nvPr/>
          </p:nvPicPr>
          <p:blipFill>
            <a:blip r:embed="rId3"/>
            <a:stretch>
              <a:fillRect/>
            </a:stretch>
          </p:blipFill>
          <p:spPr>
            <a:xfrm>
              <a:off x="2667000" y="1981200"/>
              <a:ext cx="2095500" cy="2166776"/>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2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26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nimBg="1" autoUpdateAnimBg="0"/>
      <p:bldP spid="882692" grpId="0" animBg="1" autoUpdateAnimBg="0"/>
      <p:bldP spid="88269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Slide Number Placeholder 5"/>
          <p:cNvSpPr>
            <a:spLocks noGrp="1"/>
          </p:cNvSpPr>
          <p:nvPr>
            <p:ph type="sldNum" sz="quarter" idx="12"/>
          </p:nvPr>
        </p:nvSpPr>
        <p:spPr>
          <a:noFill/>
        </p:spPr>
        <p:txBody>
          <a:bodyPr/>
          <a:lstStyle/>
          <a:p>
            <a:fld id="{B3047FF4-16E7-4E4C-939C-A6604279D674}" type="slidenum">
              <a:rPr lang="en-US"/>
              <a:pPr/>
              <a:t>30</a:t>
            </a:fld>
            <a:endParaRPr lang="en-US" b="0">
              <a:solidFill>
                <a:srgbClr val="FBBA03"/>
              </a:solidFill>
            </a:endParaRPr>
          </a:p>
        </p:txBody>
      </p:sp>
      <p:sp>
        <p:nvSpPr>
          <p:cNvPr id="93189" name="Rectangle 2"/>
          <p:cNvSpPr>
            <a:spLocks noGrp="1" noChangeArrowheads="1"/>
          </p:cNvSpPr>
          <p:nvPr>
            <p:ph type="title"/>
          </p:nvPr>
        </p:nvSpPr>
        <p:spPr/>
        <p:txBody>
          <a:bodyPr/>
          <a:lstStyle/>
          <a:p>
            <a:r>
              <a:rPr lang="en-US"/>
              <a:t>Computers in mid 50’s</a:t>
            </a:r>
          </a:p>
        </p:txBody>
      </p:sp>
      <p:sp>
        <p:nvSpPr>
          <p:cNvPr id="93190" name="Rectangle 3"/>
          <p:cNvSpPr>
            <a:spLocks noGrp="1" noChangeArrowheads="1"/>
          </p:cNvSpPr>
          <p:nvPr>
            <p:ph type="body" idx="1"/>
          </p:nvPr>
        </p:nvSpPr>
        <p:spPr>
          <a:xfrm>
            <a:off x="533400" y="1143000"/>
            <a:ext cx="8124825" cy="4894263"/>
          </a:xfrm>
        </p:spPr>
        <p:txBody>
          <a:bodyPr/>
          <a:lstStyle/>
          <a:p>
            <a:pPr marL="381000" indent="-381000">
              <a:lnSpc>
                <a:spcPct val="100000"/>
              </a:lnSpc>
            </a:pPr>
            <a:r>
              <a:rPr lang="en-US" dirty="0"/>
              <a:t>Hardware was expensive</a:t>
            </a:r>
          </a:p>
          <a:p>
            <a:pPr marL="381000" indent="-381000">
              <a:lnSpc>
                <a:spcPct val="100000"/>
              </a:lnSpc>
            </a:pPr>
            <a:r>
              <a:rPr lang="en-US" dirty="0" smtClean="0">
                <a:solidFill>
                  <a:schemeClr val="tx2"/>
                </a:solidFill>
              </a:rPr>
              <a:t>Store instructions </a:t>
            </a:r>
            <a:r>
              <a:rPr lang="en-US" dirty="0">
                <a:solidFill>
                  <a:schemeClr val="tx2"/>
                </a:solidFill>
              </a:rPr>
              <a:t>were small (1000 words)</a:t>
            </a:r>
          </a:p>
          <a:p>
            <a:pPr marL="762000" lvl="1" indent="-304800">
              <a:lnSpc>
                <a:spcPct val="100000"/>
              </a:lnSpc>
              <a:buFontTx/>
              <a:buNone/>
            </a:pPr>
            <a:r>
              <a:rPr lang="en-US" sz="2000" dirty="0" err="1">
                <a:sym typeface="Symbol" charset="2"/>
              </a:rPr>
              <a:t></a:t>
            </a:r>
            <a:r>
              <a:rPr lang="en-US" sz="2000" dirty="0">
                <a:sym typeface="Symbol" charset="2"/>
              </a:rPr>
              <a:t> </a:t>
            </a:r>
            <a:r>
              <a:rPr lang="en-US" sz="2000" dirty="0"/>
              <a:t>No resident system software! </a:t>
            </a:r>
            <a:r>
              <a:rPr lang="en-US" sz="2000" dirty="0">
                <a:solidFill>
                  <a:schemeClr val="tx2"/>
                </a:solidFill>
              </a:rPr>
              <a:t> </a:t>
            </a:r>
          </a:p>
          <a:p>
            <a:pPr marL="381000" indent="-381000">
              <a:lnSpc>
                <a:spcPct val="100000"/>
              </a:lnSpc>
            </a:pPr>
            <a:r>
              <a:rPr lang="en-US" dirty="0">
                <a:solidFill>
                  <a:schemeClr val="tx2"/>
                </a:solidFill>
              </a:rPr>
              <a:t>Memory access time was </a:t>
            </a:r>
            <a:r>
              <a:rPr lang="en-US" dirty="0"/>
              <a:t>10 to 50 times slower</a:t>
            </a:r>
            <a:r>
              <a:rPr lang="en-US" dirty="0">
                <a:solidFill>
                  <a:schemeClr val="tx2"/>
                </a:solidFill>
              </a:rPr>
              <a:t> </a:t>
            </a:r>
            <a:r>
              <a:rPr lang="en-US" dirty="0"/>
              <a:t>than the processor cycle</a:t>
            </a:r>
          </a:p>
          <a:p>
            <a:pPr marL="762000" lvl="1" indent="-304800">
              <a:lnSpc>
                <a:spcPct val="100000"/>
              </a:lnSpc>
              <a:buFontTx/>
              <a:buNone/>
            </a:pPr>
            <a:r>
              <a:rPr lang="en-US" sz="2000" dirty="0" err="1">
                <a:sym typeface="Symbol" charset="2"/>
              </a:rPr>
              <a:t></a:t>
            </a:r>
            <a:r>
              <a:rPr lang="en-US" sz="2000" dirty="0">
                <a:sym typeface="Symbol" charset="2"/>
              </a:rPr>
              <a:t> </a:t>
            </a:r>
            <a:r>
              <a:rPr lang="en-US" sz="2000" dirty="0"/>
              <a:t>Instruction execution time was totally dominated by the </a:t>
            </a:r>
            <a:r>
              <a:rPr lang="en-US" sz="2000" i="1" dirty="0"/>
              <a:t>memory reference time</a:t>
            </a:r>
            <a:r>
              <a:rPr lang="en-US" sz="2000" dirty="0"/>
              <a:t>.</a:t>
            </a:r>
          </a:p>
          <a:p>
            <a:pPr marL="381000" indent="-381000">
              <a:lnSpc>
                <a:spcPct val="100000"/>
              </a:lnSpc>
            </a:pPr>
            <a:r>
              <a:rPr lang="en-US" dirty="0"/>
              <a:t>The </a:t>
            </a:r>
            <a:r>
              <a:rPr lang="en-US" i="1" dirty="0"/>
              <a:t>ability to design complex control circuits </a:t>
            </a:r>
            <a:r>
              <a:rPr lang="en-US" dirty="0"/>
              <a:t>to execute an instruction was the central design concern as opposed to </a:t>
            </a:r>
            <a:r>
              <a:rPr lang="en-US" i="1" dirty="0"/>
              <a:t>the speed</a:t>
            </a:r>
            <a:r>
              <a:rPr lang="en-US" dirty="0"/>
              <a:t> of decoding or an ALU operation </a:t>
            </a:r>
          </a:p>
          <a:p>
            <a:pPr marL="381000" indent="-381000">
              <a:lnSpc>
                <a:spcPct val="100000"/>
              </a:lnSpc>
            </a:pPr>
            <a:r>
              <a:rPr lang="en-US" dirty="0"/>
              <a:t>Programmer’s view of the machine was inseparable from the actual hardware </a:t>
            </a:r>
            <a:r>
              <a:rPr lang="en-US" dirty="0" smtClean="0"/>
              <a:t>implementation</a:t>
            </a:r>
          </a:p>
          <a:p>
            <a:pPr marL="381000" indent="-381000">
              <a:lnSpc>
                <a:spcPct val="100000"/>
              </a:lnSpc>
            </a:pPr>
            <a:r>
              <a:rPr lang="en-US" dirty="0" smtClean="0"/>
              <a:t>MTBF 20 minutes was state of the art</a:t>
            </a:r>
            <a:endParaRPr lang="en-US" dirty="0"/>
          </a:p>
        </p:txBody>
      </p:sp>
    </p:spTree>
    <p:extLst>
      <p:ext uri="{BB962C8B-B14F-4D97-AF65-F5344CB8AC3E}">
        <p14:creationId xmlns:p14="http://schemas.microsoft.com/office/powerpoint/2010/main" val="6707054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Slide Number Placeholder 5"/>
          <p:cNvSpPr>
            <a:spLocks noGrp="1"/>
          </p:cNvSpPr>
          <p:nvPr>
            <p:ph type="sldNum" sz="quarter" idx="12"/>
          </p:nvPr>
        </p:nvSpPr>
        <p:spPr>
          <a:noFill/>
        </p:spPr>
        <p:txBody>
          <a:bodyPr/>
          <a:lstStyle/>
          <a:p>
            <a:fld id="{8720D75F-3143-7F4D-8C4D-E538639F73A0}" type="slidenum">
              <a:rPr lang="en-US"/>
              <a:pPr/>
              <a:t>31</a:t>
            </a:fld>
            <a:endParaRPr lang="en-US" b="0">
              <a:solidFill>
                <a:srgbClr val="FBBA03"/>
              </a:solidFill>
            </a:endParaRPr>
          </a:p>
        </p:txBody>
      </p:sp>
      <p:sp>
        <p:nvSpPr>
          <p:cNvPr id="121861" name="Rectangle 2"/>
          <p:cNvSpPr>
            <a:spLocks noGrp="1" noChangeArrowheads="1"/>
          </p:cNvSpPr>
          <p:nvPr>
            <p:ph type="title"/>
          </p:nvPr>
        </p:nvSpPr>
        <p:spPr>
          <a:xfrm>
            <a:off x="241300" y="381000"/>
            <a:ext cx="7162800" cy="914400"/>
          </a:xfrm>
          <a:noFill/>
        </p:spPr>
        <p:txBody>
          <a:bodyPr lIns="90488" tIns="44450" rIns="90488" bIns="44450"/>
          <a:lstStyle/>
          <a:p>
            <a:r>
              <a:rPr lang="en-US"/>
              <a:t>Compatibility Problem at IBM</a:t>
            </a:r>
          </a:p>
        </p:txBody>
      </p:sp>
      <p:sp>
        <p:nvSpPr>
          <p:cNvPr id="1046531" name="Rectangle 3" descr="25%"/>
          <p:cNvSpPr>
            <a:spLocks noChangeArrowheads="1"/>
          </p:cNvSpPr>
          <p:nvPr/>
        </p:nvSpPr>
        <p:spPr bwMode="auto">
          <a:xfrm>
            <a:off x="938213" y="1277938"/>
            <a:ext cx="7799387" cy="4583306"/>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2400" dirty="0">
                <a:solidFill>
                  <a:schemeClr val="tx1"/>
                </a:solidFill>
                <a:latin typeface="Verdana" charset="0"/>
              </a:rPr>
              <a:t>By early 60’s, </a:t>
            </a:r>
            <a:r>
              <a:rPr lang="en-US" sz="2400" i="1" dirty="0">
                <a:solidFill>
                  <a:schemeClr val="tx1"/>
                </a:solidFill>
                <a:latin typeface="Verdana" charset="0"/>
              </a:rPr>
              <a:t>IBM had 4 incompatible lines of computers!</a:t>
            </a:r>
            <a:endParaRPr lang="en-US" sz="2400" dirty="0">
              <a:solidFill>
                <a:schemeClr val="tx1"/>
              </a:solidFill>
              <a:latin typeface="Verdana" charset="0"/>
            </a:endParaRPr>
          </a:p>
          <a:p>
            <a:pPr lvl="4">
              <a:spcBef>
                <a:spcPct val="0"/>
              </a:spcBef>
            </a:pPr>
            <a:r>
              <a:rPr lang="en-US" sz="2000" dirty="0">
                <a:solidFill>
                  <a:srgbClr val="56127A"/>
                </a:solidFill>
                <a:latin typeface="Verdana" charset="0"/>
              </a:rPr>
              <a:t>701	</a:t>
            </a:r>
            <a:r>
              <a:rPr lang="en-US" sz="2000" dirty="0">
                <a:solidFill>
                  <a:srgbClr val="56127A"/>
                </a:solidFill>
                <a:latin typeface="Symbol" charset="2"/>
              </a:rPr>
              <a:t></a:t>
            </a:r>
            <a:r>
              <a:rPr lang="en-US" sz="2000" dirty="0">
                <a:solidFill>
                  <a:srgbClr val="56127A"/>
                </a:solidFill>
                <a:latin typeface="Verdana" charset="0"/>
              </a:rPr>
              <a:t>	7094</a:t>
            </a:r>
          </a:p>
          <a:p>
            <a:pPr lvl="4">
              <a:spcBef>
                <a:spcPct val="0"/>
              </a:spcBef>
            </a:pPr>
            <a:r>
              <a:rPr lang="en-US" sz="2000" dirty="0">
                <a:solidFill>
                  <a:srgbClr val="56127A"/>
                </a:solidFill>
                <a:latin typeface="Verdana" charset="0"/>
              </a:rPr>
              <a:t>650	</a:t>
            </a:r>
            <a:r>
              <a:rPr lang="en-US" sz="2000" dirty="0">
                <a:solidFill>
                  <a:srgbClr val="56127A"/>
                </a:solidFill>
                <a:latin typeface="Symbol" charset="2"/>
              </a:rPr>
              <a:t></a:t>
            </a:r>
            <a:r>
              <a:rPr lang="en-US" sz="2000" dirty="0">
                <a:solidFill>
                  <a:srgbClr val="56127A"/>
                </a:solidFill>
                <a:latin typeface="Verdana" charset="0"/>
              </a:rPr>
              <a:t> 	7074</a:t>
            </a:r>
          </a:p>
          <a:p>
            <a:pPr lvl="4">
              <a:spcBef>
                <a:spcPct val="0"/>
              </a:spcBef>
            </a:pPr>
            <a:r>
              <a:rPr lang="en-US" sz="2000" dirty="0">
                <a:solidFill>
                  <a:srgbClr val="56127A"/>
                </a:solidFill>
                <a:latin typeface="Verdana" charset="0"/>
              </a:rPr>
              <a:t>702	</a:t>
            </a:r>
            <a:r>
              <a:rPr lang="en-US" sz="2000" dirty="0">
                <a:solidFill>
                  <a:srgbClr val="56127A"/>
                </a:solidFill>
                <a:latin typeface="Symbol" charset="2"/>
              </a:rPr>
              <a:t></a:t>
            </a:r>
            <a:r>
              <a:rPr lang="en-US" sz="2000" dirty="0">
                <a:solidFill>
                  <a:srgbClr val="56127A"/>
                </a:solidFill>
                <a:latin typeface="Verdana" charset="0"/>
              </a:rPr>
              <a:t> 	7080</a:t>
            </a:r>
          </a:p>
          <a:p>
            <a:pPr lvl="4">
              <a:spcBef>
                <a:spcPct val="0"/>
              </a:spcBef>
            </a:pPr>
            <a:r>
              <a:rPr lang="en-US" sz="2000" dirty="0">
                <a:solidFill>
                  <a:srgbClr val="56127A"/>
                </a:solidFill>
                <a:latin typeface="Verdana" charset="0"/>
              </a:rPr>
              <a:t>1401	</a:t>
            </a:r>
            <a:r>
              <a:rPr lang="en-US" sz="2000" dirty="0">
                <a:solidFill>
                  <a:srgbClr val="56127A"/>
                </a:solidFill>
                <a:latin typeface="Symbol" charset="2"/>
              </a:rPr>
              <a:t></a:t>
            </a:r>
            <a:r>
              <a:rPr lang="en-US" sz="2000" dirty="0">
                <a:solidFill>
                  <a:srgbClr val="56127A"/>
                </a:solidFill>
                <a:latin typeface="Verdana" charset="0"/>
              </a:rPr>
              <a:t> 	7010</a:t>
            </a:r>
            <a:endParaRPr lang="en-US" dirty="0">
              <a:solidFill>
                <a:srgbClr val="56127A"/>
              </a:solidFill>
              <a:latin typeface="Verdana" charset="0"/>
            </a:endParaRPr>
          </a:p>
          <a:p>
            <a:pPr lvl="3">
              <a:spcBef>
                <a:spcPct val="0"/>
              </a:spcBef>
            </a:pPr>
            <a:endParaRPr lang="en-US" sz="2000" dirty="0">
              <a:solidFill>
                <a:schemeClr val="tx1"/>
              </a:solidFill>
              <a:latin typeface="Verdana" charset="0"/>
            </a:endParaRPr>
          </a:p>
          <a:p>
            <a:pPr>
              <a:spcBef>
                <a:spcPct val="0"/>
              </a:spcBef>
            </a:pPr>
            <a:r>
              <a:rPr lang="en-US" sz="2400" dirty="0">
                <a:solidFill>
                  <a:schemeClr val="tx1"/>
                </a:solidFill>
                <a:latin typeface="Verdana" charset="0"/>
              </a:rPr>
              <a:t>Each system had its own</a:t>
            </a:r>
          </a:p>
          <a:p>
            <a:pPr lvl="3">
              <a:spcBef>
                <a:spcPct val="0"/>
              </a:spcBef>
              <a:buFontTx/>
              <a:buChar char="•"/>
            </a:pPr>
            <a:r>
              <a:rPr lang="en-US" sz="2000" dirty="0">
                <a:solidFill>
                  <a:srgbClr val="56127A"/>
                </a:solidFill>
                <a:latin typeface="Verdana" charset="0"/>
              </a:rPr>
              <a:t> Instruction set</a:t>
            </a:r>
          </a:p>
          <a:p>
            <a:pPr lvl="3">
              <a:spcBef>
                <a:spcPct val="0"/>
              </a:spcBef>
              <a:buFontTx/>
              <a:buChar char="•"/>
            </a:pPr>
            <a:r>
              <a:rPr lang="en-US" sz="2000" dirty="0">
                <a:solidFill>
                  <a:srgbClr val="56127A"/>
                </a:solidFill>
                <a:latin typeface="Verdana" charset="0"/>
              </a:rPr>
              <a:t> I/O system and Secondary Storage: </a:t>
            </a:r>
          </a:p>
          <a:p>
            <a:pPr lvl="3">
              <a:spcBef>
                <a:spcPct val="0"/>
              </a:spcBef>
            </a:pPr>
            <a:r>
              <a:rPr lang="en-US" sz="2000" dirty="0">
                <a:solidFill>
                  <a:srgbClr val="56127A"/>
                </a:solidFill>
                <a:latin typeface="Verdana" charset="0"/>
              </a:rPr>
              <a:t> 		 magnetic tapes, drums and disks</a:t>
            </a:r>
          </a:p>
          <a:p>
            <a:pPr lvl="3">
              <a:spcBef>
                <a:spcPct val="0"/>
              </a:spcBef>
              <a:buFontTx/>
              <a:buChar char="•"/>
            </a:pPr>
            <a:r>
              <a:rPr lang="en-US" sz="2000" dirty="0">
                <a:solidFill>
                  <a:srgbClr val="56127A"/>
                </a:solidFill>
                <a:latin typeface="Verdana" charset="0"/>
              </a:rPr>
              <a:t> assemblers, compilers, libraries,...</a:t>
            </a:r>
          </a:p>
          <a:p>
            <a:pPr lvl="3">
              <a:spcBef>
                <a:spcPct val="0"/>
              </a:spcBef>
              <a:buFontTx/>
              <a:buChar char="•"/>
            </a:pPr>
            <a:r>
              <a:rPr lang="en-US" sz="2000" dirty="0">
                <a:solidFill>
                  <a:srgbClr val="56127A"/>
                </a:solidFill>
                <a:latin typeface="Verdana" charset="0"/>
              </a:rPr>
              <a:t> market niche</a:t>
            </a:r>
          </a:p>
          <a:p>
            <a:pPr lvl="3">
              <a:spcBef>
                <a:spcPct val="0"/>
              </a:spcBef>
            </a:pPr>
            <a:r>
              <a:rPr lang="en-US" sz="2000" dirty="0">
                <a:solidFill>
                  <a:srgbClr val="56127A"/>
                </a:solidFill>
                <a:latin typeface="Verdana" charset="0"/>
              </a:rPr>
              <a:t>		business, scientific, real time, ...</a:t>
            </a:r>
          </a:p>
        </p:txBody>
      </p:sp>
      <p:sp>
        <p:nvSpPr>
          <p:cNvPr id="1046532" name="Text Box 4"/>
          <p:cNvSpPr txBox="1">
            <a:spLocks noChangeArrowheads="1"/>
          </p:cNvSpPr>
          <p:nvPr/>
        </p:nvSpPr>
        <p:spPr bwMode="auto">
          <a:xfrm>
            <a:off x="6003925" y="5940425"/>
            <a:ext cx="1874838" cy="45720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400">
                <a:solidFill>
                  <a:schemeClr val="tx1"/>
                </a:solidFill>
                <a:latin typeface="Symbol" charset="2"/>
              </a:rPr>
              <a:t></a:t>
            </a:r>
            <a:r>
              <a:rPr lang="en-US" sz="2400" i="1">
                <a:solidFill>
                  <a:schemeClr val="tx1"/>
                </a:solidFill>
                <a:latin typeface="Verdana" charset="0"/>
              </a:rPr>
              <a:t> </a:t>
            </a:r>
            <a:r>
              <a:rPr lang="en-US" sz="2400" i="1">
                <a:solidFill>
                  <a:srgbClr val="FF0000"/>
                </a:solidFill>
                <a:latin typeface="Verdana" charset="0"/>
              </a:rPr>
              <a:t>IBM 360</a:t>
            </a:r>
          </a:p>
        </p:txBody>
      </p:sp>
    </p:spTree>
    <p:extLst>
      <p:ext uri="{BB962C8B-B14F-4D97-AF65-F5344CB8AC3E}">
        <p14:creationId xmlns:p14="http://schemas.microsoft.com/office/powerpoint/2010/main" val="33138608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6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6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46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46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6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6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46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465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4653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4653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4653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4653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46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1" grpId="0" build="p" autoUpdateAnimBg="0"/>
      <p:bldP spid="104653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Slide Number Placeholder 5"/>
          <p:cNvSpPr>
            <a:spLocks noGrp="1"/>
          </p:cNvSpPr>
          <p:nvPr>
            <p:ph type="sldNum" sz="quarter" idx="12"/>
          </p:nvPr>
        </p:nvSpPr>
        <p:spPr>
          <a:noFill/>
        </p:spPr>
        <p:txBody>
          <a:bodyPr/>
          <a:lstStyle/>
          <a:p>
            <a:fld id="{B99318EA-DD96-2743-86A4-88D5D9876B1A}" type="slidenum">
              <a:rPr lang="en-US"/>
              <a:pPr/>
              <a:t>32</a:t>
            </a:fld>
            <a:endParaRPr lang="en-US" b="0">
              <a:solidFill>
                <a:srgbClr val="FBBA03"/>
              </a:solidFill>
            </a:endParaRPr>
          </a:p>
        </p:txBody>
      </p:sp>
      <p:sp>
        <p:nvSpPr>
          <p:cNvPr id="123909" name="Rectangle 2"/>
          <p:cNvSpPr>
            <a:spLocks noGrp="1" noChangeArrowheads="1"/>
          </p:cNvSpPr>
          <p:nvPr>
            <p:ph type="title"/>
          </p:nvPr>
        </p:nvSpPr>
        <p:spPr>
          <a:xfrm>
            <a:off x="352425" y="404813"/>
            <a:ext cx="7648575" cy="831850"/>
          </a:xfrm>
        </p:spPr>
        <p:txBody>
          <a:bodyPr/>
          <a:lstStyle/>
          <a:p>
            <a:r>
              <a:rPr lang="en-US"/>
              <a:t>IBM 360 : Design Premises </a:t>
            </a:r>
            <a:br>
              <a:rPr lang="en-US"/>
            </a:br>
            <a:r>
              <a:rPr lang="en-US" sz="2000" i="1"/>
              <a:t>Amdahl, Blaauw and Brooks, 1964</a:t>
            </a:r>
          </a:p>
        </p:txBody>
      </p:sp>
      <p:sp>
        <p:nvSpPr>
          <p:cNvPr id="123910" name="Rectangle 3"/>
          <p:cNvSpPr>
            <a:spLocks noGrp="1" noChangeArrowheads="1"/>
          </p:cNvSpPr>
          <p:nvPr>
            <p:ph type="body" idx="1"/>
          </p:nvPr>
        </p:nvSpPr>
        <p:spPr>
          <a:xfrm>
            <a:off x="228600" y="1447800"/>
            <a:ext cx="8915400" cy="4678363"/>
          </a:xfrm>
        </p:spPr>
        <p:txBody>
          <a:bodyPr/>
          <a:lstStyle/>
          <a:p>
            <a:pPr marL="225425" indent="-225425">
              <a:spcBef>
                <a:spcPct val="0"/>
              </a:spcBef>
            </a:pPr>
            <a:r>
              <a:rPr lang="en-US" dirty="0"/>
              <a:t>The design must lend itself to </a:t>
            </a:r>
            <a:r>
              <a:rPr lang="en-US" i="1" dirty="0"/>
              <a:t>growth and </a:t>
            </a:r>
            <a:r>
              <a:rPr lang="en-US" i="1" dirty="0" smtClean="0"/>
              <a:t>successor machines</a:t>
            </a:r>
            <a:endParaRPr lang="en-US" dirty="0"/>
          </a:p>
          <a:p>
            <a:pPr marL="225425" indent="-225425"/>
            <a:r>
              <a:rPr lang="en-US" dirty="0"/>
              <a:t>General method for connecting I/O devices</a:t>
            </a:r>
          </a:p>
          <a:p>
            <a:pPr marL="225425" indent="-225425"/>
            <a:r>
              <a:rPr lang="en-US" dirty="0"/>
              <a:t>Total performance - answers per month rather than bits per microsecond </a:t>
            </a:r>
            <a:r>
              <a:rPr lang="en-US" dirty="0" err="1">
                <a:latin typeface="Symbol" charset="2"/>
              </a:rPr>
              <a:t></a:t>
            </a:r>
            <a:r>
              <a:rPr lang="en-US" dirty="0">
                <a:latin typeface="Symbol" charset="2"/>
              </a:rPr>
              <a:t> </a:t>
            </a:r>
            <a:r>
              <a:rPr lang="en-US" i="1" dirty="0"/>
              <a:t>programming aids</a:t>
            </a:r>
            <a:endParaRPr lang="en-US" dirty="0"/>
          </a:p>
          <a:p>
            <a:pPr marL="225425" indent="-225425"/>
            <a:r>
              <a:rPr lang="en-US" dirty="0"/>
              <a:t>Machine must be capable of </a:t>
            </a:r>
            <a:r>
              <a:rPr lang="en-US" i="1" dirty="0"/>
              <a:t>supervising itself </a:t>
            </a:r>
            <a:r>
              <a:rPr lang="en-US" dirty="0"/>
              <a:t>without manual intervention</a:t>
            </a:r>
          </a:p>
          <a:p>
            <a:pPr marL="225425" indent="-225425"/>
            <a:r>
              <a:rPr lang="en-US" dirty="0"/>
              <a:t>Built-in</a:t>
            </a:r>
            <a:r>
              <a:rPr lang="en-US" i="1" dirty="0"/>
              <a:t> hardware fault checking </a:t>
            </a:r>
            <a:r>
              <a:rPr lang="en-US" dirty="0"/>
              <a:t>and locating aids to reduce down time</a:t>
            </a:r>
          </a:p>
          <a:p>
            <a:pPr marL="225425" indent="-225425"/>
            <a:r>
              <a:rPr lang="en-US" dirty="0"/>
              <a:t>Simple to assemble systems with redundant I/O devices, memories etc. for </a:t>
            </a:r>
            <a:r>
              <a:rPr lang="en-US" i="1" dirty="0"/>
              <a:t>fault tolerance</a:t>
            </a:r>
            <a:endParaRPr lang="en-US" dirty="0"/>
          </a:p>
          <a:p>
            <a:pPr marL="225425" indent="-225425"/>
            <a:r>
              <a:rPr lang="en-US" dirty="0"/>
              <a:t>Some problems required </a:t>
            </a:r>
            <a:r>
              <a:rPr lang="en-US" dirty="0" smtClean="0"/>
              <a:t>floating-point larger </a:t>
            </a:r>
            <a:r>
              <a:rPr lang="en-US" dirty="0"/>
              <a:t>than 36 bits</a:t>
            </a:r>
          </a:p>
          <a:p>
            <a:pPr marL="342900" indent="-342900"/>
            <a:endParaRPr lang="en-US" dirty="0"/>
          </a:p>
        </p:txBody>
      </p:sp>
    </p:spTree>
    <p:extLst>
      <p:ext uri="{BB962C8B-B14F-4D97-AF65-F5344CB8AC3E}">
        <p14:creationId xmlns:p14="http://schemas.microsoft.com/office/powerpoint/2010/main" val="17078445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Slide Number Placeholder 5"/>
          <p:cNvSpPr>
            <a:spLocks noGrp="1"/>
          </p:cNvSpPr>
          <p:nvPr>
            <p:ph type="sldNum" sz="quarter" idx="12"/>
          </p:nvPr>
        </p:nvSpPr>
        <p:spPr>
          <a:noFill/>
        </p:spPr>
        <p:txBody>
          <a:bodyPr/>
          <a:lstStyle/>
          <a:p>
            <a:fld id="{F0790214-3BE1-3F4F-8CD1-988BD817394A}" type="slidenum">
              <a:rPr lang="en-US"/>
              <a:pPr/>
              <a:t>33</a:t>
            </a:fld>
            <a:endParaRPr lang="en-US" b="0">
              <a:solidFill>
                <a:srgbClr val="FBBA03"/>
              </a:solidFill>
            </a:endParaRPr>
          </a:p>
        </p:txBody>
      </p:sp>
      <p:sp>
        <p:nvSpPr>
          <p:cNvPr id="125957" name="Rectangle 2"/>
          <p:cNvSpPr>
            <a:spLocks noGrp="1" noChangeArrowheads="1"/>
          </p:cNvSpPr>
          <p:nvPr>
            <p:ph type="title"/>
          </p:nvPr>
        </p:nvSpPr>
        <p:spPr/>
        <p:txBody>
          <a:bodyPr/>
          <a:lstStyle/>
          <a:p>
            <a:r>
              <a:rPr lang="en-US"/>
              <a:t>IBM 360: </a:t>
            </a:r>
            <a:r>
              <a:rPr lang="en-US" i="1"/>
              <a:t>A General-Purpose Register (GPR) Machine</a:t>
            </a:r>
          </a:p>
        </p:txBody>
      </p:sp>
      <p:sp>
        <p:nvSpPr>
          <p:cNvPr id="125958" name="Rectangle 3"/>
          <p:cNvSpPr>
            <a:spLocks noGrp="1" noChangeArrowheads="1"/>
          </p:cNvSpPr>
          <p:nvPr>
            <p:ph type="body" idx="1"/>
          </p:nvPr>
        </p:nvSpPr>
        <p:spPr>
          <a:xfrm>
            <a:off x="685800" y="1371600"/>
            <a:ext cx="7924800" cy="4678363"/>
          </a:xfrm>
        </p:spPr>
        <p:txBody>
          <a:bodyPr/>
          <a:lstStyle/>
          <a:p>
            <a:pPr marL="230188" indent="-230188"/>
            <a:r>
              <a:rPr lang="en-US" dirty="0"/>
              <a:t>Processor State</a:t>
            </a:r>
          </a:p>
          <a:p>
            <a:pPr marL="568325" lvl="1" indent="-222250"/>
            <a:r>
              <a:rPr lang="en-US" sz="2000" dirty="0"/>
              <a:t>16 General-Purpose 32-bit Registers</a:t>
            </a:r>
          </a:p>
          <a:p>
            <a:pPr marL="914400" lvl="2" indent="-168275"/>
            <a:r>
              <a:rPr lang="en-US" i="1" dirty="0"/>
              <a:t>may be used as index and base register</a:t>
            </a:r>
          </a:p>
          <a:p>
            <a:pPr marL="914400" lvl="2" indent="-168275"/>
            <a:r>
              <a:rPr lang="en-US" i="1" dirty="0"/>
              <a:t>Register 0 has some special properties</a:t>
            </a:r>
            <a:r>
              <a:rPr lang="en-US" sz="2400" i="1" dirty="0"/>
              <a:t> </a:t>
            </a:r>
          </a:p>
          <a:p>
            <a:pPr marL="568325" lvl="1" indent="-222250"/>
            <a:r>
              <a:rPr lang="en-US" sz="2000" dirty="0"/>
              <a:t>4 Floating Point 64-bit Registers</a:t>
            </a:r>
          </a:p>
          <a:p>
            <a:pPr marL="568325" lvl="1" indent="-222250"/>
            <a:r>
              <a:rPr lang="en-US" sz="2000" dirty="0"/>
              <a:t>A Program Status Word (PSW) </a:t>
            </a:r>
          </a:p>
          <a:p>
            <a:pPr marL="914400" lvl="2" indent="-168275"/>
            <a:r>
              <a:rPr lang="en-US" sz="2000" i="1" dirty="0"/>
              <a:t>PC</a:t>
            </a:r>
            <a:r>
              <a:rPr lang="en-US" sz="2000" dirty="0"/>
              <a:t>, </a:t>
            </a:r>
            <a:r>
              <a:rPr lang="en-US" sz="2000" i="1" dirty="0"/>
              <a:t>Condition codes,</a:t>
            </a:r>
            <a:r>
              <a:rPr lang="en-US" sz="2000" dirty="0"/>
              <a:t> </a:t>
            </a:r>
            <a:r>
              <a:rPr lang="en-US" sz="2000" i="1" dirty="0"/>
              <a:t>Control flags</a:t>
            </a:r>
            <a:endParaRPr lang="en-US" sz="2000" dirty="0"/>
          </a:p>
          <a:p>
            <a:pPr marL="230188" indent="-230188"/>
            <a:r>
              <a:rPr lang="en-US" i="1" dirty="0"/>
              <a:t> </a:t>
            </a:r>
            <a:r>
              <a:rPr lang="en-US" dirty="0"/>
              <a:t>A 32-bit machine with 24-bit addresses</a:t>
            </a:r>
          </a:p>
          <a:p>
            <a:pPr marL="568325" lvl="1" indent="-222250"/>
            <a:r>
              <a:rPr lang="en-US" sz="2000" dirty="0"/>
              <a:t>But no instruction contains a 24-bit address!</a:t>
            </a:r>
          </a:p>
          <a:p>
            <a:pPr marL="230188" indent="-230188"/>
            <a:r>
              <a:rPr lang="en-US" dirty="0"/>
              <a:t> Data Formats</a:t>
            </a:r>
          </a:p>
          <a:p>
            <a:pPr marL="568325" lvl="1" indent="-222250"/>
            <a:r>
              <a:rPr lang="en-US" sz="2000" dirty="0"/>
              <a:t>8-bit bytes, 16-bit half-words, 32-bit words, 64-bit double-words</a:t>
            </a:r>
          </a:p>
        </p:txBody>
      </p:sp>
      <p:grpSp>
        <p:nvGrpSpPr>
          <p:cNvPr id="2" name="Group 6"/>
          <p:cNvGrpSpPr>
            <a:grpSpLocks/>
          </p:cNvGrpSpPr>
          <p:nvPr/>
        </p:nvGrpSpPr>
        <p:grpSpPr bwMode="auto">
          <a:xfrm>
            <a:off x="1981200" y="5638810"/>
            <a:ext cx="5878514" cy="628651"/>
            <a:chOff x="1248" y="3552"/>
            <a:chExt cx="3703" cy="396"/>
          </a:xfrm>
        </p:grpSpPr>
        <p:sp>
          <p:nvSpPr>
            <p:cNvPr id="125960" name="Line 4"/>
            <p:cNvSpPr>
              <a:spLocks noChangeShapeType="1"/>
            </p:cNvSpPr>
            <p:nvPr/>
          </p:nvSpPr>
          <p:spPr bwMode="auto">
            <a:xfrm rot="10800000">
              <a:off x="1248" y="3552"/>
              <a:ext cx="240" cy="192"/>
            </a:xfrm>
            <a:prstGeom prst="line">
              <a:avLst/>
            </a:prstGeom>
            <a:noFill/>
            <a:ln w="31750" cap="flat" cmpd="sng" algn="ctr">
              <a:solidFill>
                <a:schemeClr val="hlink"/>
              </a:solidFill>
              <a:prstDash val="solid"/>
              <a:round/>
              <a:headEnd type="none" w="med" len="med"/>
              <a:tailEnd type="arrow" w="med" len="med"/>
            </a:ln>
          </p:spPr>
          <p:txBody>
            <a:bodyPr anchor="ctr">
              <a:prstTxWarp prst="textNoShape">
                <a:avLst/>
              </a:prstTxWarp>
              <a:spAutoFit/>
            </a:bodyPr>
            <a:lstStyle/>
            <a:p>
              <a:endParaRPr lang="en-US" sz="2000" i="1"/>
            </a:p>
          </p:txBody>
        </p:sp>
        <p:sp>
          <p:nvSpPr>
            <p:cNvPr id="125961" name="Text Box 5"/>
            <p:cNvSpPr txBox="1">
              <a:spLocks noChangeArrowheads="1"/>
            </p:cNvSpPr>
            <p:nvPr/>
          </p:nvSpPr>
          <p:spPr bwMode="auto">
            <a:xfrm>
              <a:off x="1392" y="3696"/>
              <a:ext cx="3559" cy="252"/>
            </a:xfrm>
            <a:prstGeom prst="rect">
              <a:avLst/>
            </a:prstGeom>
            <a:noFill/>
            <a:ln w="12700">
              <a:noFill/>
              <a:miter lim="800000"/>
              <a:headEnd/>
              <a:tailEnd/>
            </a:ln>
          </p:spPr>
          <p:txBody>
            <a:bodyPr wrap="none" anchor="ctr">
              <a:prstTxWarp prst="textNoShape">
                <a:avLst/>
              </a:prstTxWarp>
              <a:spAutoFit/>
            </a:bodyPr>
            <a:lstStyle/>
            <a:p>
              <a:pPr algn="ctr"/>
              <a:r>
                <a:rPr lang="en-US" sz="2000" i="1" dirty="0"/>
                <a:t>The IBM 360 is why bytes are 8-bits long today!</a:t>
              </a:r>
            </a:p>
          </p:txBody>
        </p:sp>
      </p:grpSp>
    </p:spTree>
    <p:extLst>
      <p:ext uri="{BB962C8B-B14F-4D97-AF65-F5344CB8AC3E}">
        <p14:creationId xmlns:p14="http://schemas.microsoft.com/office/powerpoint/2010/main" val="4220560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Slide Number Placeholder 5"/>
          <p:cNvSpPr>
            <a:spLocks noGrp="1"/>
          </p:cNvSpPr>
          <p:nvPr>
            <p:ph type="sldNum" sz="quarter" idx="12"/>
          </p:nvPr>
        </p:nvSpPr>
        <p:spPr>
          <a:noFill/>
        </p:spPr>
        <p:txBody>
          <a:bodyPr/>
          <a:lstStyle/>
          <a:p>
            <a:fld id="{BD3FFB0D-3AED-0B4D-923C-075F9B2CFA50}" type="slidenum">
              <a:rPr lang="en-US"/>
              <a:pPr/>
              <a:t>34</a:t>
            </a:fld>
            <a:endParaRPr lang="en-US" b="0">
              <a:solidFill>
                <a:srgbClr val="FBBA03"/>
              </a:solidFill>
            </a:endParaRPr>
          </a:p>
        </p:txBody>
      </p:sp>
      <p:sp>
        <p:nvSpPr>
          <p:cNvPr id="128005" name="Rectangle 2"/>
          <p:cNvSpPr>
            <a:spLocks noGrp="1" noChangeArrowheads="1"/>
          </p:cNvSpPr>
          <p:nvPr>
            <p:ph type="title"/>
          </p:nvPr>
        </p:nvSpPr>
        <p:spPr>
          <a:xfrm>
            <a:off x="198438" y="477838"/>
            <a:ext cx="7162800" cy="736600"/>
          </a:xfrm>
          <a:noFill/>
        </p:spPr>
        <p:txBody>
          <a:bodyPr lIns="90488" tIns="44450" rIns="90488" bIns="44450"/>
          <a:lstStyle/>
          <a:p>
            <a:r>
              <a:rPr lang="en-US"/>
              <a:t>IBM 360: Initial Implementations</a:t>
            </a:r>
          </a:p>
        </p:txBody>
      </p:sp>
      <p:sp>
        <p:nvSpPr>
          <p:cNvPr id="128006" name="Rectangle 3" descr="25%"/>
          <p:cNvSpPr>
            <a:spLocks noChangeArrowheads="1"/>
          </p:cNvSpPr>
          <p:nvPr/>
        </p:nvSpPr>
        <p:spPr bwMode="auto">
          <a:xfrm>
            <a:off x="430213" y="1358900"/>
            <a:ext cx="8523287" cy="4213974"/>
          </a:xfrm>
          <a:prstGeom prst="rect">
            <a:avLst/>
          </a:prstGeom>
          <a:noFill/>
          <a:ln w="12700">
            <a:noFill/>
            <a:miter lim="800000"/>
            <a:headEnd/>
            <a:tailEnd/>
          </a:ln>
        </p:spPr>
        <p:txBody>
          <a:bodyPr lIns="90488" tIns="44450" rIns="90488" bIns="44450">
            <a:prstTxWarp prst="textNoShape">
              <a:avLst/>
            </a:prstTxWarp>
            <a:spAutoFit/>
          </a:bodyPr>
          <a:lstStyle/>
          <a:p>
            <a:pPr lvl="4">
              <a:lnSpc>
                <a:spcPct val="90000"/>
              </a:lnSpc>
              <a:spcBef>
                <a:spcPct val="30000"/>
              </a:spcBef>
            </a:pPr>
            <a:r>
              <a:rPr lang="en-US" sz="2000" i="1" dirty="0">
                <a:solidFill>
                  <a:schemeClr val="tx1"/>
                </a:solidFill>
                <a:latin typeface="Calibri"/>
                <a:cs typeface="Calibri"/>
              </a:rPr>
              <a:t>         </a:t>
            </a:r>
            <a:r>
              <a:rPr lang="en-US" sz="2000" i="1" dirty="0" smtClean="0">
                <a:solidFill>
                  <a:schemeClr val="tx1"/>
                </a:solidFill>
                <a:latin typeface="Calibri"/>
                <a:cs typeface="Calibri"/>
              </a:rPr>
              <a:t>	 </a:t>
            </a:r>
            <a:r>
              <a:rPr lang="en-US" sz="2000" i="1" dirty="0">
                <a:solidFill>
                  <a:schemeClr val="tx1"/>
                </a:solidFill>
                <a:latin typeface="Calibri"/>
                <a:cs typeface="Calibri"/>
              </a:rPr>
              <a:t>Model 30	. . .  	Model 70</a:t>
            </a:r>
          </a:p>
          <a:p>
            <a:pPr>
              <a:lnSpc>
                <a:spcPct val="90000"/>
              </a:lnSpc>
              <a:spcBef>
                <a:spcPct val="30000"/>
              </a:spcBef>
            </a:pPr>
            <a:r>
              <a:rPr lang="en-US" sz="2000" i="1" dirty="0">
                <a:solidFill>
                  <a:schemeClr val="tx1"/>
                </a:solidFill>
                <a:latin typeface="Calibri"/>
                <a:cs typeface="Calibri"/>
              </a:rPr>
              <a:t>	Storage</a:t>
            </a:r>
            <a:r>
              <a:rPr lang="en-US" sz="2000" dirty="0">
                <a:solidFill>
                  <a:schemeClr val="tx1"/>
                </a:solidFill>
                <a:latin typeface="Calibri"/>
                <a:cs typeface="Calibri"/>
              </a:rPr>
              <a:t>	</a:t>
            </a:r>
            <a:r>
              <a:rPr lang="en-US" sz="2000" dirty="0" smtClean="0">
                <a:solidFill>
                  <a:schemeClr val="tx1"/>
                </a:solidFill>
                <a:latin typeface="Calibri"/>
                <a:cs typeface="Calibri"/>
              </a:rPr>
              <a:t>	</a:t>
            </a:r>
            <a:r>
              <a:rPr lang="en-US" sz="2000" dirty="0" smtClean="0">
                <a:solidFill>
                  <a:srgbClr val="56127A"/>
                </a:solidFill>
                <a:latin typeface="Calibri"/>
                <a:cs typeface="Calibri"/>
              </a:rPr>
              <a:t>8K </a:t>
            </a:r>
            <a:r>
              <a:rPr lang="en-US" sz="2000" dirty="0">
                <a:solidFill>
                  <a:srgbClr val="56127A"/>
                </a:solidFill>
                <a:latin typeface="Calibri"/>
                <a:cs typeface="Calibri"/>
              </a:rPr>
              <a:t>- 64 KB 		256K - 512 KB</a:t>
            </a:r>
          </a:p>
          <a:p>
            <a:pPr>
              <a:lnSpc>
                <a:spcPct val="90000"/>
              </a:lnSpc>
              <a:spcBef>
                <a:spcPct val="30000"/>
              </a:spcBef>
            </a:pPr>
            <a:r>
              <a:rPr lang="en-US" sz="2000" i="1" dirty="0">
                <a:solidFill>
                  <a:schemeClr val="tx1"/>
                </a:solidFill>
                <a:latin typeface="Calibri"/>
                <a:cs typeface="Calibri"/>
              </a:rPr>
              <a:t>	</a:t>
            </a:r>
            <a:r>
              <a:rPr lang="en-US" sz="2000" i="1" dirty="0" err="1">
                <a:solidFill>
                  <a:schemeClr val="tx1"/>
                </a:solidFill>
                <a:latin typeface="Calibri"/>
                <a:cs typeface="Calibri"/>
              </a:rPr>
              <a:t>Datapath</a:t>
            </a:r>
            <a:r>
              <a:rPr lang="en-US" sz="2000" dirty="0">
                <a:solidFill>
                  <a:schemeClr val="tx1"/>
                </a:solidFill>
                <a:latin typeface="Calibri"/>
                <a:cs typeface="Calibri"/>
              </a:rPr>
              <a:t>	</a:t>
            </a:r>
            <a:r>
              <a:rPr lang="en-US" sz="2000" dirty="0">
                <a:solidFill>
                  <a:srgbClr val="56127A"/>
                </a:solidFill>
                <a:latin typeface="Calibri"/>
                <a:cs typeface="Calibri"/>
              </a:rPr>
              <a:t>8-bit			64-bit</a:t>
            </a:r>
          </a:p>
          <a:p>
            <a:pPr>
              <a:lnSpc>
                <a:spcPct val="90000"/>
              </a:lnSpc>
              <a:spcBef>
                <a:spcPct val="30000"/>
              </a:spcBef>
            </a:pPr>
            <a:r>
              <a:rPr lang="en-US" sz="2000" i="1" dirty="0">
                <a:solidFill>
                  <a:schemeClr val="tx1"/>
                </a:solidFill>
                <a:latin typeface="Calibri"/>
                <a:cs typeface="Calibri"/>
              </a:rPr>
              <a:t>	Circuit Delay</a:t>
            </a:r>
            <a:r>
              <a:rPr lang="en-US" sz="2000" dirty="0">
                <a:solidFill>
                  <a:schemeClr val="tx1"/>
                </a:solidFill>
                <a:latin typeface="Calibri"/>
                <a:cs typeface="Calibri"/>
              </a:rPr>
              <a:t>	</a:t>
            </a:r>
            <a:r>
              <a:rPr lang="en-US" sz="2000" dirty="0">
                <a:solidFill>
                  <a:srgbClr val="56127A"/>
                </a:solidFill>
                <a:latin typeface="Calibri"/>
                <a:cs typeface="Calibri"/>
              </a:rPr>
              <a:t>30 </a:t>
            </a:r>
            <a:r>
              <a:rPr lang="en-US" sz="2000" dirty="0" err="1">
                <a:solidFill>
                  <a:srgbClr val="56127A"/>
                </a:solidFill>
                <a:latin typeface="Calibri"/>
                <a:cs typeface="Calibri"/>
              </a:rPr>
              <a:t>nsec</a:t>
            </a:r>
            <a:r>
              <a:rPr lang="en-US" sz="2000" dirty="0">
                <a:solidFill>
                  <a:srgbClr val="56127A"/>
                </a:solidFill>
                <a:latin typeface="Calibri"/>
                <a:cs typeface="Calibri"/>
              </a:rPr>
              <a:t>/level		5 </a:t>
            </a:r>
            <a:r>
              <a:rPr lang="en-US" sz="2000" dirty="0" err="1">
                <a:solidFill>
                  <a:srgbClr val="56127A"/>
                </a:solidFill>
                <a:latin typeface="Calibri"/>
                <a:cs typeface="Calibri"/>
              </a:rPr>
              <a:t>nsec</a:t>
            </a:r>
            <a:r>
              <a:rPr lang="en-US" sz="2000" dirty="0">
                <a:solidFill>
                  <a:srgbClr val="56127A"/>
                </a:solidFill>
                <a:latin typeface="Calibri"/>
                <a:cs typeface="Calibri"/>
              </a:rPr>
              <a:t>/level</a:t>
            </a:r>
          </a:p>
          <a:p>
            <a:pPr>
              <a:lnSpc>
                <a:spcPct val="90000"/>
              </a:lnSpc>
              <a:spcBef>
                <a:spcPct val="30000"/>
              </a:spcBef>
            </a:pPr>
            <a:r>
              <a:rPr lang="en-US" sz="2000" i="1" dirty="0">
                <a:solidFill>
                  <a:schemeClr val="tx1"/>
                </a:solidFill>
                <a:latin typeface="Calibri"/>
                <a:cs typeface="Calibri"/>
              </a:rPr>
              <a:t>	Local Store</a:t>
            </a:r>
            <a:r>
              <a:rPr lang="en-US" sz="2000" dirty="0">
                <a:solidFill>
                  <a:schemeClr val="tx1"/>
                </a:solidFill>
                <a:latin typeface="Calibri"/>
                <a:cs typeface="Calibri"/>
              </a:rPr>
              <a:t>	</a:t>
            </a:r>
            <a:r>
              <a:rPr lang="en-US" sz="2000" dirty="0">
                <a:solidFill>
                  <a:srgbClr val="56127A"/>
                </a:solidFill>
                <a:latin typeface="Calibri"/>
                <a:cs typeface="Calibri"/>
              </a:rPr>
              <a:t>Main Store		Transistor Registers</a:t>
            </a:r>
          </a:p>
          <a:p>
            <a:pPr>
              <a:lnSpc>
                <a:spcPct val="90000"/>
              </a:lnSpc>
              <a:spcBef>
                <a:spcPct val="30000"/>
              </a:spcBef>
            </a:pPr>
            <a:r>
              <a:rPr lang="en-US" sz="2000" i="1" dirty="0">
                <a:solidFill>
                  <a:schemeClr val="tx1"/>
                </a:solidFill>
                <a:latin typeface="Calibri"/>
                <a:cs typeface="Calibri"/>
              </a:rPr>
              <a:t>	Control Store</a:t>
            </a:r>
            <a:r>
              <a:rPr lang="en-US" sz="2000" dirty="0">
                <a:solidFill>
                  <a:schemeClr val="tx1"/>
                </a:solidFill>
                <a:latin typeface="Calibri"/>
                <a:cs typeface="Calibri"/>
              </a:rPr>
              <a:t>	</a:t>
            </a:r>
            <a:r>
              <a:rPr lang="en-US" sz="2000" dirty="0">
                <a:solidFill>
                  <a:srgbClr val="56127A"/>
                </a:solidFill>
                <a:latin typeface="Calibri"/>
                <a:cs typeface="Calibri"/>
              </a:rPr>
              <a:t>Read only 1sec	Conventional circuits</a:t>
            </a:r>
          </a:p>
          <a:p>
            <a:pPr>
              <a:lnSpc>
                <a:spcPct val="90000"/>
              </a:lnSpc>
              <a:spcBef>
                <a:spcPct val="30000"/>
              </a:spcBef>
            </a:pPr>
            <a:endParaRPr lang="en-US" sz="2400" dirty="0">
              <a:solidFill>
                <a:schemeClr val="tx1"/>
              </a:solidFill>
              <a:latin typeface="Calibri"/>
              <a:cs typeface="Calibri"/>
            </a:endParaRPr>
          </a:p>
          <a:p>
            <a:pPr>
              <a:lnSpc>
                <a:spcPct val="90000"/>
              </a:lnSpc>
              <a:spcBef>
                <a:spcPct val="30000"/>
              </a:spcBef>
            </a:pPr>
            <a:r>
              <a:rPr lang="en-US" sz="2400" i="1" dirty="0">
                <a:solidFill>
                  <a:schemeClr val="tx1"/>
                </a:solidFill>
                <a:latin typeface="Calibri"/>
                <a:cs typeface="Calibri"/>
              </a:rPr>
              <a:t>IBM 360 instruction set architecture (ISA) completely hid the underlying technological differences between various models.</a:t>
            </a:r>
          </a:p>
          <a:p>
            <a:pPr>
              <a:lnSpc>
                <a:spcPct val="90000"/>
              </a:lnSpc>
              <a:spcBef>
                <a:spcPct val="30000"/>
              </a:spcBef>
            </a:pPr>
            <a:r>
              <a:rPr lang="en-US" sz="2400" i="1" dirty="0">
                <a:solidFill>
                  <a:schemeClr val="tx1"/>
                </a:solidFill>
                <a:latin typeface="Calibri"/>
                <a:cs typeface="Calibri"/>
              </a:rPr>
              <a:t>Milestone: The first true ISA designed as portable hardware-software interface!</a:t>
            </a:r>
          </a:p>
        </p:txBody>
      </p:sp>
      <p:sp>
        <p:nvSpPr>
          <p:cNvPr id="1049604" name="Text Box 4"/>
          <p:cNvSpPr txBox="1">
            <a:spLocks noChangeArrowheads="1"/>
          </p:cNvSpPr>
          <p:nvPr/>
        </p:nvSpPr>
        <p:spPr bwMode="auto">
          <a:xfrm>
            <a:off x="762000" y="5968663"/>
            <a:ext cx="6986483" cy="430887"/>
          </a:xfrm>
          <a:prstGeom prst="rect">
            <a:avLst/>
          </a:prstGeom>
          <a:noFill/>
          <a:ln w="9525">
            <a:noFill/>
            <a:miter lim="800000"/>
            <a:headEnd/>
            <a:tailEnd/>
          </a:ln>
        </p:spPr>
        <p:txBody>
          <a:bodyPr wrap="none" anchor="ctr">
            <a:prstTxWarp prst="textNoShape">
              <a:avLst/>
            </a:prstTxWarp>
            <a:spAutoFit/>
          </a:bodyPr>
          <a:lstStyle/>
          <a:p>
            <a:pPr>
              <a:lnSpc>
                <a:spcPct val="90000"/>
              </a:lnSpc>
              <a:spcBef>
                <a:spcPct val="30000"/>
              </a:spcBef>
            </a:pPr>
            <a:r>
              <a:rPr lang="en-US" sz="2400" i="1" dirty="0">
                <a:solidFill>
                  <a:schemeClr val="tx1"/>
                </a:solidFill>
                <a:latin typeface="Calibri"/>
                <a:cs typeface="Calibri"/>
              </a:rPr>
              <a:t>	With minor modifications it still survives today!</a:t>
            </a:r>
            <a:endParaRPr lang="en-US" sz="2400" dirty="0">
              <a:solidFill>
                <a:schemeClr val="tx1"/>
              </a:solidFill>
              <a:latin typeface="Calibri"/>
              <a:cs typeface="Calibri"/>
            </a:endParaRPr>
          </a:p>
        </p:txBody>
      </p:sp>
    </p:spTree>
    <p:extLst>
      <p:ext uri="{BB962C8B-B14F-4D97-AF65-F5344CB8AC3E}">
        <p14:creationId xmlns:p14="http://schemas.microsoft.com/office/powerpoint/2010/main" val="28299069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9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Slide Number Placeholder 5"/>
          <p:cNvSpPr>
            <a:spLocks noGrp="1"/>
          </p:cNvSpPr>
          <p:nvPr>
            <p:ph type="sldNum" sz="quarter" idx="12"/>
          </p:nvPr>
        </p:nvSpPr>
        <p:spPr>
          <a:noFill/>
        </p:spPr>
        <p:txBody>
          <a:bodyPr/>
          <a:lstStyle/>
          <a:p>
            <a:fld id="{B8326452-58B3-9741-8892-908D4420BCAB}" type="slidenum">
              <a:rPr lang="en-US"/>
              <a:pPr/>
              <a:t>35</a:t>
            </a:fld>
            <a:endParaRPr lang="en-US" b="0">
              <a:solidFill>
                <a:srgbClr val="FBBA03"/>
              </a:solidFill>
            </a:endParaRPr>
          </a:p>
        </p:txBody>
      </p:sp>
      <p:sp>
        <p:nvSpPr>
          <p:cNvPr id="130053" name="Rectangle 1026"/>
          <p:cNvSpPr>
            <a:spLocks noGrp="1" noChangeArrowheads="1"/>
          </p:cNvSpPr>
          <p:nvPr>
            <p:ph type="title"/>
          </p:nvPr>
        </p:nvSpPr>
        <p:spPr>
          <a:xfrm>
            <a:off x="304800" y="152400"/>
            <a:ext cx="8258175" cy="831850"/>
          </a:xfrm>
        </p:spPr>
        <p:txBody>
          <a:bodyPr/>
          <a:lstStyle/>
          <a:p>
            <a:r>
              <a:rPr lang="en-US" dirty="0"/>
              <a:t>IBM 360: </a:t>
            </a:r>
            <a:r>
              <a:rPr lang="en-US" dirty="0" smtClean="0"/>
              <a:t>47 </a:t>
            </a:r>
            <a:r>
              <a:rPr lang="en-US" dirty="0"/>
              <a:t>years later…</a:t>
            </a:r>
            <a:br>
              <a:rPr lang="en-US" dirty="0"/>
            </a:br>
            <a:r>
              <a:rPr lang="en-US" dirty="0"/>
              <a:t>The </a:t>
            </a:r>
            <a:r>
              <a:rPr lang="en-US" dirty="0" err="1"/>
              <a:t>zSeries</a:t>
            </a:r>
            <a:r>
              <a:rPr lang="en-US" dirty="0"/>
              <a:t> </a:t>
            </a:r>
            <a:r>
              <a:rPr lang="en-US" dirty="0" smtClean="0"/>
              <a:t>z11 </a:t>
            </a:r>
            <a:r>
              <a:rPr lang="en-US" dirty="0"/>
              <a:t>Microprocessor</a:t>
            </a:r>
          </a:p>
        </p:txBody>
      </p:sp>
      <p:sp>
        <p:nvSpPr>
          <p:cNvPr id="130054" name="Rectangle 1027"/>
          <p:cNvSpPr>
            <a:spLocks noGrp="1" noChangeArrowheads="1"/>
          </p:cNvSpPr>
          <p:nvPr>
            <p:ph type="body" idx="1"/>
          </p:nvPr>
        </p:nvSpPr>
        <p:spPr>
          <a:xfrm>
            <a:off x="4419600" y="1295400"/>
            <a:ext cx="4800600" cy="5562600"/>
          </a:xfrm>
        </p:spPr>
        <p:txBody>
          <a:bodyPr/>
          <a:lstStyle/>
          <a:p>
            <a:pPr marL="168275" indent="-168275">
              <a:lnSpc>
                <a:spcPct val="100000"/>
              </a:lnSpc>
              <a:spcBef>
                <a:spcPct val="20000"/>
              </a:spcBef>
            </a:pPr>
            <a:r>
              <a:rPr lang="en-US" sz="1600" dirty="0" smtClean="0"/>
              <a:t>5.2 </a:t>
            </a:r>
            <a:r>
              <a:rPr lang="en-US" sz="1600" dirty="0"/>
              <a:t>GHz in IBM</a:t>
            </a:r>
            <a:r>
              <a:rPr lang="en-US" sz="1600" dirty="0" smtClean="0"/>
              <a:t> 45nm PD-SOI </a:t>
            </a:r>
            <a:r>
              <a:rPr lang="en-US" sz="1600" dirty="0"/>
              <a:t>CMOS technology</a:t>
            </a:r>
            <a:endParaRPr lang="en-US" sz="1600" dirty="0" smtClean="0"/>
          </a:p>
          <a:p>
            <a:pPr marL="168275" indent="-168275">
              <a:lnSpc>
                <a:spcPct val="100000"/>
              </a:lnSpc>
              <a:spcBef>
                <a:spcPct val="20000"/>
              </a:spcBef>
            </a:pPr>
            <a:r>
              <a:rPr lang="en-US" sz="1600" dirty="0" smtClean="0"/>
              <a:t>1.4 billion transistors </a:t>
            </a:r>
            <a:r>
              <a:rPr lang="en-US" sz="1600" dirty="0"/>
              <a:t>in</a:t>
            </a:r>
            <a:r>
              <a:rPr lang="en-US" sz="1600" dirty="0" smtClean="0"/>
              <a:t> 512 mm</a:t>
            </a:r>
            <a:r>
              <a:rPr lang="en-US" sz="1600" baseline="30000" dirty="0" smtClean="0"/>
              <a:t>2</a:t>
            </a:r>
            <a:endParaRPr lang="en-US" sz="1600" dirty="0"/>
          </a:p>
          <a:p>
            <a:pPr marL="168275" indent="-168275">
              <a:lnSpc>
                <a:spcPct val="100000"/>
              </a:lnSpc>
              <a:spcBef>
                <a:spcPct val="20000"/>
              </a:spcBef>
            </a:pPr>
            <a:r>
              <a:rPr lang="en-US" sz="1600" dirty="0"/>
              <a:t>64-bit virtual addressing</a:t>
            </a:r>
          </a:p>
          <a:p>
            <a:pPr marL="514350" lvl="1" indent="-168275">
              <a:lnSpc>
                <a:spcPct val="100000"/>
              </a:lnSpc>
              <a:spcBef>
                <a:spcPct val="20000"/>
              </a:spcBef>
            </a:pPr>
            <a:r>
              <a:rPr lang="en-US" sz="1200" dirty="0"/>
              <a:t>original S/360 was 24-bit, and S/370 was 31-bit extension</a:t>
            </a:r>
          </a:p>
          <a:p>
            <a:pPr marL="168275" indent="-168275">
              <a:lnSpc>
                <a:spcPct val="100000"/>
              </a:lnSpc>
              <a:spcBef>
                <a:spcPct val="20000"/>
              </a:spcBef>
            </a:pPr>
            <a:r>
              <a:rPr lang="en-US" sz="1600" dirty="0" smtClean="0"/>
              <a:t>Quad-core design</a:t>
            </a:r>
          </a:p>
          <a:p>
            <a:pPr marL="168275" indent="-168275">
              <a:lnSpc>
                <a:spcPct val="100000"/>
              </a:lnSpc>
              <a:spcBef>
                <a:spcPct val="20000"/>
              </a:spcBef>
            </a:pPr>
            <a:r>
              <a:rPr lang="en-US" sz="1600" dirty="0" smtClean="0"/>
              <a:t>Three-</a:t>
            </a:r>
            <a:r>
              <a:rPr lang="en-US" sz="1600" dirty="0"/>
              <a:t>issue</a:t>
            </a:r>
            <a:r>
              <a:rPr lang="en-US" sz="1600" dirty="0" smtClean="0"/>
              <a:t> out-of-</a:t>
            </a:r>
            <a:r>
              <a:rPr lang="en-US" sz="1600" dirty="0"/>
              <a:t>order superscalar</a:t>
            </a:r>
            <a:r>
              <a:rPr lang="en-US" sz="1600" dirty="0" smtClean="0"/>
              <a:t> pipeline</a:t>
            </a:r>
            <a:endParaRPr lang="en-US" sz="1600" dirty="0"/>
          </a:p>
          <a:p>
            <a:pPr marL="168275" indent="-168275">
              <a:lnSpc>
                <a:spcPct val="100000"/>
              </a:lnSpc>
              <a:spcBef>
                <a:spcPct val="20000"/>
              </a:spcBef>
            </a:pPr>
            <a:r>
              <a:rPr lang="en-US" sz="1600" dirty="0"/>
              <a:t>Out-of-order memory accesses</a:t>
            </a:r>
          </a:p>
          <a:p>
            <a:pPr marL="168275" indent="-168275">
              <a:lnSpc>
                <a:spcPct val="100000"/>
              </a:lnSpc>
              <a:spcBef>
                <a:spcPct val="20000"/>
              </a:spcBef>
            </a:pPr>
            <a:r>
              <a:rPr lang="en-US" sz="1600" dirty="0"/>
              <a:t>Redundant </a:t>
            </a:r>
            <a:r>
              <a:rPr lang="en-US" sz="1600" dirty="0" err="1"/>
              <a:t>datapaths</a:t>
            </a:r>
            <a:endParaRPr lang="en-US" sz="1600" dirty="0"/>
          </a:p>
          <a:p>
            <a:pPr marL="514350" lvl="1" indent="-168275">
              <a:lnSpc>
                <a:spcPct val="100000"/>
              </a:lnSpc>
              <a:spcBef>
                <a:spcPct val="20000"/>
              </a:spcBef>
            </a:pPr>
            <a:r>
              <a:rPr lang="en-US" sz="1200" dirty="0"/>
              <a:t>every instruction performed in two parallel </a:t>
            </a:r>
            <a:r>
              <a:rPr lang="en-US" sz="1200" dirty="0" err="1"/>
              <a:t>datapaths</a:t>
            </a:r>
            <a:r>
              <a:rPr lang="en-US" sz="1200" dirty="0"/>
              <a:t> and results compared</a:t>
            </a:r>
          </a:p>
          <a:p>
            <a:pPr marL="168275" indent="-168275">
              <a:lnSpc>
                <a:spcPct val="100000"/>
              </a:lnSpc>
              <a:spcBef>
                <a:spcPct val="20000"/>
              </a:spcBef>
            </a:pPr>
            <a:r>
              <a:rPr lang="en-US" sz="1600" dirty="0"/>
              <a:t>64KB L1 I-cache, 128KB L1 D-cache on-chip</a:t>
            </a:r>
            <a:endParaRPr lang="en-US" sz="1600" dirty="0" smtClean="0"/>
          </a:p>
          <a:p>
            <a:pPr marL="168275" indent="-168275">
              <a:lnSpc>
                <a:spcPct val="100000"/>
              </a:lnSpc>
              <a:spcBef>
                <a:spcPct val="20000"/>
              </a:spcBef>
            </a:pPr>
            <a:r>
              <a:rPr lang="en-US" sz="1600" dirty="0" smtClean="0"/>
              <a:t>1.5MB </a:t>
            </a:r>
            <a:r>
              <a:rPr lang="en-US" sz="1600" dirty="0"/>
              <a:t>private L2 unified cache per core, on-chip</a:t>
            </a:r>
            <a:endParaRPr lang="en-US" sz="1600" dirty="0" smtClean="0"/>
          </a:p>
          <a:p>
            <a:pPr marL="168275" indent="-168275">
              <a:lnSpc>
                <a:spcPct val="100000"/>
              </a:lnSpc>
              <a:spcBef>
                <a:spcPct val="20000"/>
              </a:spcBef>
            </a:pPr>
            <a:r>
              <a:rPr lang="en-US" sz="1600" dirty="0" smtClean="0"/>
              <a:t>On-Chip 24MB </a:t>
            </a:r>
            <a:r>
              <a:rPr lang="en-US" sz="1600" dirty="0" err="1" smtClean="0"/>
              <a:t>eDRAM</a:t>
            </a:r>
            <a:r>
              <a:rPr lang="en-US" sz="1600" dirty="0" smtClean="0"/>
              <a:t> L3 cache</a:t>
            </a:r>
          </a:p>
          <a:p>
            <a:pPr marL="168275" indent="-168275">
              <a:lnSpc>
                <a:spcPct val="100000"/>
              </a:lnSpc>
              <a:spcBef>
                <a:spcPct val="20000"/>
              </a:spcBef>
            </a:pPr>
            <a:r>
              <a:rPr lang="en-US" sz="1600" dirty="0" smtClean="0"/>
              <a:t>Scales to 96-core multiprocessor with 768MB of shared L4 </a:t>
            </a:r>
            <a:r>
              <a:rPr lang="en-US" sz="1600" dirty="0" err="1" smtClean="0"/>
              <a:t>eDRAM</a:t>
            </a:r>
            <a:endParaRPr lang="en-US" sz="1600" dirty="0" smtClean="0"/>
          </a:p>
        </p:txBody>
      </p:sp>
      <p:sp>
        <p:nvSpPr>
          <p:cNvPr id="130055" name="Text Box 1029"/>
          <p:cNvSpPr txBox="1">
            <a:spLocks noChangeArrowheads="1"/>
          </p:cNvSpPr>
          <p:nvPr/>
        </p:nvSpPr>
        <p:spPr bwMode="auto">
          <a:xfrm>
            <a:off x="0" y="5195887"/>
            <a:ext cx="4724400" cy="366713"/>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1800" b="1" i="1" dirty="0">
                <a:solidFill>
                  <a:schemeClr val="tx1"/>
                </a:solidFill>
              </a:rPr>
              <a:t>[</a:t>
            </a:r>
            <a:r>
              <a:rPr lang="en-US" sz="1800" b="1" i="1" dirty="0" smtClean="0">
                <a:solidFill>
                  <a:schemeClr val="tx1"/>
                </a:solidFill>
              </a:rPr>
              <a:t> IBM, </a:t>
            </a:r>
            <a:r>
              <a:rPr lang="en-US" sz="1800" b="1" i="1" dirty="0" err="1" smtClean="0">
                <a:solidFill>
                  <a:schemeClr val="tx1"/>
                </a:solidFill>
              </a:rPr>
              <a:t>HotChips</a:t>
            </a:r>
            <a:r>
              <a:rPr lang="en-US" sz="1800" b="1" i="1" dirty="0" smtClean="0">
                <a:solidFill>
                  <a:schemeClr val="tx1"/>
                </a:solidFill>
              </a:rPr>
              <a:t>, 2010]</a:t>
            </a:r>
            <a:endParaRPr lang="en-US" sz="1800" b="1" i="1" dirty="0">
              <a:solidFill>
                <a:schemeClr val="tx1"/>
              </a:solidFill>
            </a:endParaRPr>
          </a:p>
        </p:txBody>
      </p:sp>
      <p:pic>
        <p:nvPicPr>
          <p:cNvPr id="7" name="Picture 6"/>
          <p:cNvPicPr>
            <a:picLocks noChangeAspect="1"/>
          </p:cNvPicPr>
          <p:nvPr/>
        </p:nvPicPr>
        <p:blipFill>
          <a:blip r:embed="rId3"/>
          <a:stretch>
            <a:fillRect/>
          </a:stretch>
        </p:blipFill>
        <p:spPr>
          <a:xfrm>
            <a:off x="0" y="1538287"/>
            <a:ext cx="4495800" cy="3691764"/>
          </a:xfrm>
          <a:prstGeom prst="rect">
            <a:avLst/>
          </a:prstGeom>
        </p:spPr>
      </p:pic>
    </p:spTree>
    <p:extLst>
      <p:ext uri="{BB962C8B-B14F-4D97-AF65-F5344CB8AC3E}">
        <p14:creationId xmlns:p14="http://schemas.microsoft.com/office/powerpoint/2010/main" val="16561968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Devices Also Progressed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36</a:t>
            </a:fld>
            <a:endParaRPr lang="en-US" b="0">
              <a:solidFill>
                <a:srgbClr val="FBBA03"/>
              </a:solidFill>
            </a:endParaRPr>
          </a:p>
        </p:txBody>
      </p:sp>
      <p:pic>
        <p:nvPicPr>
          <p:cNvPr id="3074" name="Picture 2" descr="https://upload.wikimedia.org/wikipedia/commons/5/58/FortranCardPROJ039.agr.jpg"/>
          <p:cNvPicPr>
            <a:picLocks noChangeAspect="1" noChangeArrowheads="1"/>
          </p:cNvPicPr>
          <p:nvPr/>
        </p:nvPicPr>
        <p:blipFill rotWithShape="1">
          <a:blip r:embed="rId2">
            <a:extLst>
              <a:ext uri="{28A0092B-C50C-407E-A947-70E740481C1C}">
                <a14:useLocalDpi xmlns:a14="http://schemas.microsoft.com/office/drawing/2010/main" val="0"/>
              </a:ext>
            </a:extLst>
          </a:blip>
          <a:srcRect l="3331" t="6438" r="1765" b="6197"/>
          <a:stretch/>
        </p:blipFill>
        <p:spPr bwMode="auto">
          <a:xfrm>
            <a:off x="381000" y="2133600"/>
            <a:ext cx="84582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486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Storage Devices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37</a:t>
            </a:fld>
            <a:endParaRPr lang="en-US" b="0">
              <a:solidFill>
                <a:srgbClr val="FBBA03"/>
              </a:solidFill>
            </a:endParaRPr>
          </a:p>
        </p:txBody>
      </p:sp>
      <p:pic>
        <p:nvPicPr>
          <p:cNvPr id="4098" name="Picture 2" descr="Image result for 8 inch flop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93800"/>
            <a:ext cx="3796937" cy="27470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zip floppy 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19600"/>
            <a:ext cx="3392755" cy="19485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thumb/e/ef/IBM_2311_memory_unit.JPG/800px-IBM_2311_memory_un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396" y="1193800"/>
            <a:ext cx="3604733" cy="48078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6025923"/>
            <a:ext cx="1428596" cy="492443"/>
          </a:xfrm>
          <a:prstGeom prst="rect">
            <a:avLst/>
          </a:prstGeom>
          <a:noFill/>
        </p:spPr>
        <p:txBody>
          <a:bodyPr wrap="none" rtlCol="0">
            <a:spAutoFit/>
          </a:bodyPr>
          <a:lstStyle/>
          <a:p>
            <a:r>
              <a:rPr lang="en-US" sz="2600" dirty="0" smtClean="0">
                <a:solidFill>
                  <a:srgbClr val="000000"/>
                </a:solidFill>
              </a:rPr>
              <a:t>7.25 MB</a:t>
            </a:r>
          </a:p>
        </p:txBody>
      </p:sp>
    </p:spTree>
    <p:extLst>
      <p:ext uri="{BB962C8B-B14F-4D97-AF65-F5344CB8AC3E}">
        <p14:creationId xmlns:p14="http://schemas.microsoft.com/office/powerpoint/2010/main" val="14232942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Logistics</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38</a:t>
            </a:fld>
            <a:endParaRPr lang="en-US" b="0">
              <a:solidFill>
                <a:srgbClr val="FBBA03"/>
              </a:solidFill>
            </a:endParaRPr>
          </a:p>
        </p:txBody>
      </p:sp>
    </p:spTree>
    <p:extLst>
      <p:ext uri="{BB962C8B-B14F-4D97-AF65-F5344CB8AC3E}">
        <p14:creationId xmlns:p14="http://schemas.microsoft.com/office/powerpoint/2010/main" val="21589102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Slide Number Placeholder 5"/>
          <p:cNvSpPr>
            <a:spLocks noGrp="1"/>
          </p:cNvSpPr>
          <p:nvPr>
            <p:ph type="sldNum" sz="quarter" idx="12"/>
          </p:nvPr>
        </p:nvSpPr>
        <p:spPr>
          <a:noFill/>
        </p:spPr>
        <p:txBody>
          <a:bodyPr/>
          <a:lstStyle/>
          <a:p>
            <a:fld id="{F64F1D74-411E-ED45-819C-341F8983A1D9}" type="slidenum">
              <a:rPr lang="en-US"/>
              <a:pPr/>
              <a:t>39</a:t>
            </a:fld>
            <a:endParaRPr lang="en-US" b="0">
              <a:solidFill>
                <a:srgbClr val="FBBA03"/>
              </a:solidFill>
            </a:endParaRPr>
          </a:p>
        </p:txBody>
      </p:sp>
      <p:sp>
        <p:nvSpPr>
          <p:cNvPr id="54277" name="Rectangle 2"/>
          <p:cNvSpPr>
            <a:spLocks noGrp="1" noChangeArrowheads="1"/>
          </p:cNvSpPr>
          <p:nvPr>
            <p:ph type="title"/>
          </p:nvPr>
        </p:nvSpPr>
        <p:spPr>
          <a:noFill/>
        </p:spPr>
        <p:txBody>
          <a:bodyPr lIns="90488" tIns="44450" rIns="90488" bIns="44450"/>
          <a:lstStyle/>
          <a:p>
            <a:r>
              <a:rPr lang="en-US"/>
              <a:t>Related Courses</a:t>
            </a:r>
          </a:p>
        </p:txBody>
      </p:sp>
      <p:sp>
        <p:nvSpPr>
          <p:cNvPr id="862211" name="Rectangle 3"/>
          <p:cNvSpPr>
            <a:spLocks noChangeArrowheads="1"/>
          </p:cNvSpPr>
          <p:nvPr/>
        </p:nvSpPr>
        <p:spPr bwMode="auto">
          <a:xfrm>
            <a:off x="615950" y="2444750"/>
            <a:ext cx="13589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latin typeface="Calibri"/>
                <a:cs typeface="Calibri"/>
              </a:rPr>
              <a:t>CS61C</a:t>
            </a:r>
          </a:p>
        </p:txBody>
      </p:sp>
      <p:sp>
        <p:nvSpPr>
          <p:cNvPr id="862212" name="Rectangle 4"/>
          <p:cNvSpPr>
            <a:spLocks noChangeArrowheads="1"/>
          </p:cNvSpPr>
          <p:nvPr/>
        </p:nvSpPr>
        <p:spPr bwMode="auto">
          <a:xfrm>
            <a:off x="3740150" y="2444750"/>
            <a:ext cx="1358900" cy="977900"/>
          </a:xfrm>
          <a:prstGeom prst="rect">
            <a:avLst/>
          </a:prstGeom>
          <a:solidFill>
            <a:schemeClr val="bg2"/>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bg1"/>
                </a:solidFill>
                <a:latin typeface="Calibri"/>
                <a:cs typeface="Calibri"/>
              </a:rPr>
              <a:t>CS 152</a:t>
            </a:r>
          </a:p>
        </p:txBody>
      </p:sp>
      <p:sp>
        <p:nvSpPr>
          <p:cNvPr id="54280" name="Line 5"/>
          <p:cNvSpPr>
            <a:spLocks noChangeShapeType="1"/>
          </p:cNvSpPr>
          <p:nvPr/>
        </p:nvSpPr>
        <p:spPr bwMode="auto">
          <a:xfrm>
            <a:off x="2006600" y="2971800"/>
            <a:ext cx="1701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54282" name="Line 7"/>
          <p:cNvSpPr>
            <a:spLocks noChangeShapeType="1"/>
          </p:cNvSpPr>
          <p:nvPr/>
        </p:nvSpPr>
        <p:spPr bwMode="auto">
          <a:xfrm>
            <a:off x="5111750" y="2971800"/>
            <a:ext cx="17399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862216" name="Rectangle 8"/>
          <p:cNvSpPr>
            <a:spLocks noChangeArrowheads="1"/>
          </p:cNvSpPr>
          <p:nvPr/>
        </p:nvSpPr>
        <p:spPr bwMode="auto">
          <a:xfrm>
            <a:off x="3740150" y="4654550"/>
            <a:ext cx="13589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latin typeface="Calibri"/>
                <a:cs typeface="Calibri"/>
              </a:rPr>
              <a:t>CS 150</a:t>
            </a:r>
          </a:p>
        </p:txBody>
      </p:sp>
      <p:sp>
        <p:nvSpPr>
          <p:cNvPr id="54284" name="Rectangle 9"/>
          <p:cNvSpPr>
            <a:spLocks noChangeArrowheads="1"/>
          </p:cNvSpPr>
          <p:nvPr/>
        </p:nvSpPr>
        <p:spPr bwMode="auto">
          <a:xfrm>
            <a:off x="0" y="3505200"/>
            <a:ext cx="2743200" cy="912813"/>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1800" b="1">
                <a:solidFill>
                  <a:schemeClr val="tx1"/>
                </a:solidFill>
                <a:latin typeface="Calibri"/>
                <a:cs typeface="Calibri"/>
              </a:rPr>
              <a:t>Basic computer organization, first look at pipelines + caches</a:t>
            </a:r>
          </a:p>
        </p:txBody>
      </p:sp>
      <p:sp>
        <p:nvSpPr>
          <p:cNvPr id="54285" name="Rectangle 10"/>
          <p:cNvSpPr>
            <a:spLocks noChangeArrowheads="1"/>
          </p:cNvSpPr>
          <p:nvPr/>
        </p:nvSpPr>
        <p:spPr bwMode="auto">
          <a:xfrm>
            <a:off x="2743200" y="3429000"/>
            <a:ext cx="3124200" cy="643766"/>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a:solidFill>
                  <a:schemeClr val="tx1"/>
                </a:solidFill>
                <a:latin typeface="Calibri"/>
                <a:cs typeface="Calibri"/>
              </a:rPr>
              <a:t>Computer Architecture, First look at parallel architectures</a:t>
            </a:r>
          </a:p>
        </p:txBody>
      </p:sp>
      <p:sp>
        <p:nvSpPr>
          <p:cNvPr id="54287" name="Rectangle 12"/>
          <p:cNvSpPr>
            <a:spLocks noChangeArrowheads="1"/>
          </p:cNvSpPr>
          <p:nvPr/>
        </p:nvSpPr>
        <p:spPr bwMode="auto">
          <a:xfrm>
            <a:off x="2667000" y="5768975"/>
            <a:ext cx="3505200" cy="363538"/>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dirty="0">
                <a:solidFill>
                  <a:schemeClr val="tx1"/>
                </a:solidFill>
                <a:latin typeface="Calibri"/>
                <a:cs typeface="Calibri"/>
              </a:rPr>
              <a:t>Digital Logic </a:t>
            </a:r>
            <a:r>
              <a:rPr lang="en-US" sz="1800" b="1" dirty="0" smtClean="0">
                <a:solidFill>
                  <a:schemeClr val="tx1"/>
                </a:solidFill>
                <a:latin typeface="Calibri"/>
                <a:cs typeface="Calibri"/>
              </a:rPr>
              <a:t>Design, </a:t>
            </a:r>
            <a:r>
              <a:rPr lang="en-US" sz="1800" b="1" dirty="0" err="1" smtClean="0">
                <a:solidFill>
                  <a:schemeClr val="tx1"/>
                </a:solidFill>
                <a:latin typeface="Calibri"/>
                <a:cs typeface="Calibri"/>
              </a:rPr>
              <a:t>FPGAs</a:t>
            </a:r>
            <a:endParaRPr lang="en-US" sz="1800" b="1" dirty="0">
              <a:solidFill>
                <a:schemeClr val="tx1"/>
              </a:solidFill>
              <a:latin typeface="Calibri"/>
              <a:cs typeface="Calibri"/>
            </a:endParaRPr>
          </a:p>
        </p:txBody>
      </p:sp>
      <p:sp>
        <p:nvSpPr>
          <p:cNvPr id="54288" name="Rectangle 13"/>
          <p:cNvSpPr>
            <a:spLocks noChangeArrowheads="1"/>
          </p:cNvSpPr>
          <p:nvPr/>
        </p:nvSpPr>
        <p:spPr bwMode="auto">
          <a:xfrm>
            <a:off x="2195513" y="2435225"/>
            <a:ext cx="1323606" cy="973856"/>
          </a:xfrm>
          <a:prstGeom prst="rect">
            <a:avLst/>
          </a:prstGeom>
          <a:noFill/>
          <a:ln w="12700">
            <a:noFill/>
            <a:miter lim="800000"/>
            <a:headEnd/>
            <a:tailEnd/>
          </a:ln>
        </p:spPr>
        <p:txBody>
          <a:bodyPr wrap="none" lIns="90488" tIns="44450" rIns="90488" bIns="44450">
            <a:prstTxWarp prst="textNoShape">
              <a:avLst/>
            </a:prstTxWarp>
            <a:spAutoFit/>
          </a:bodyPr>
          <a:lstStyle/>
          <a:p>
            <a:pPr>
              <a:lnSpc>
                <a:spcPct val="165000"/>
              </a:lnSpc>
              <a:spcBef>
                <a:spcPct val="0"/>
              </a:spcBef>
            </a:pPr>
            <a:r>
              <a:rPr lang="en-US" sz="1800">
                <a:solidFill>
                  <a:schemeClr val="tx1"/>
                </a:solidFill>
                <a:latin typeface="Calibri"/>
                <a:cs typeface="Calibri"/>
              </a:rPr>
              <a:t>Strong</a:t>
            </a:r>
          </a:p>
          <a:p>
            <a:pPr>
              <a:lnSpc>
                <a:spcPct val="165000"/>
              </a:lnSpc>
              <a:spcBef>
                <a:spcPct val="0"/>
              </a:spcBef>
            </a:pPr>
            <a:r>
              <a:rPr lang="en-US" sz="1800">
                <a:solidFill>
                  <a:schemeClr val="tx1"/>
                </a:solidFill>
                <a:latin typeface="Calibri"/>
                <a:cs typeface="Calibri"/>
              </a:rPr>
              <a:t>Prerequisite</a:t>
            </a:r>
          </a:p>
        </p:txBody>
      </p:sp>
      <p:sp>
        <p:nvSpPr>
          <p:cNvPr id="862225" name="Rectangle 17"/>
          <p:cNvSpPr>
            <a:spLocks noChangeArrowheads="1"/>
          </p:cNvSpPr>
          <p:nvPr/>
        </p:nvSpPr>
        <p:spPr bwMode="auto">
          <a:xfrm>
            <a:off x="6911975" y="4724400"/>
            <a:ext cx="1546225"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dirty="0">
                <a:solidFill>
                  <a:schemeClr val="tx1"/>
                </a:solidFill>
                <a:latin typeface="Calibri"/>
                <a:cs typeface="Calibri"/>
              </a:rPr>
              <a:t>CS</a:t>
            </a:r>
            <a:r>
              <a:rPr lang="en-US" sz="2400" b="1" dirty="0" smtClean="0">
                <a:solidFill>
                  <a:schemeClr val="tx1"/>
                </a:solidFill>
                <a:latin typeface="Calibri"/>
                <a:cs typeface="Calibri"/>
              </a:rPr>
              <a:t> 250</a:t>
            </a:r>
            <a:endParaRPr lang="en-US" sz="2400" b="1" dirty="0">
              <a:solidFill>
                <a:schemeClr val="tx1"/>
              </a:solidFill>
              <a:latin typeface="Calibri"/>
              <a:cs typeface="Calibri"/>
            </a:endParaRPr>
          </a:p>
        </p:txBody>
      </p:sp>
      <p:sp>
        <p:nvSpPr>
          <p:cNvPr id="54290" name="Rectangle 18"/>
          <p:cNvSpPr>
            <a:spLocks noChangeArrowheads="1"/>
          </p:cNvSpPr>
          <p:nvPr/>
        </p:nvSpPr>
        <p:spPr bwMode="auto">
          <a:xfrm>
            <a:off x="6324600" y="5791200"/>
            <a:ext cx="2743200" cy="533400"/>
          </a:xfrm>
          <a:prstGeom prst="rect">
            <a:avLst/>
          </a:prstGeom>
          <a:noFill/>
          <a:ln w="12700">
            <a:noFill/>
            <a:miter lim="800000"/>
            <a:headEnd/>
            <a:tailEnd/>
          </a:ln>
        </p:spPr>
        <p:txBody>
          <a:bodyPr lIns="90488" tIns="44450" rIns="90488" bIns="44450">
            <a:prstTxWarp prst="textNoShape">
              <a:avLst/>
            </a:prstTxWarp>
          </a:bodyPr>
          <a:lstStyle/>
          <a:p>
            <a:pPr algn="ctr">
              <a:spcBef>
                <a:spcPct val="0"/>
              </a:spcBef>
            </a:pPr>
            <a:r>
              <a:rPr lang="en-US" sz="1800" b="1" dirty="0" smtClean="0">
                <a:solidFill>
                  <a:schemeClr val="tx1"/>
                </a:solidFill>
              </a:rPr>
              <a:t>VLSI Systems Design</a:t>
            </a:r>
            <a:endParaRPr lang="en-US" sz="1800" b="1" dirty="0">
              <a:solidFill>
                <a:schemeClr val="tx1"/>
              </a:solidFill>
            </a:endParaRPr>
          </a:p>
        </p:txBody>
      </p:sp>
      <p:sp>
        <p:nvSpPr>
          <p:cNvPr id="862229" name="Rectangle 21"/>
          <p:cNvSpPr>
            <a:spLocks noChangeArrowheads="1"/>
          </p:cNvSpPr>
          <p:nvPr/>
        </p:nvSpPr>
        <p:spPr bwMode="auto">
          <a:xfrm>
            <a:off x="6858000" y="2514600"/>
            <a:ext cx="16002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latin typeface="Calibri"/>
                <a:cs typeface="Calibri"/>
              </a:rPr>
              <a:t>CS 252</a:t>
            </a:r>
          </a:p>
        </p:txBody>
      </p:sp>
      <p:sp>
        <p:nvSpPr>
          <p:cNvPr id="54293" name="Rectangle 22"/>
          <p:cNvSpPr>
            <a:spLocks noChangeArrowheads="1"/>
          </p:cNvSpPr>
          <p:nvPr/>
        </p:nvSpPr>
        <p:spPr bwMode="auto">
          <a:xfrm>
            <a:off x="6324600" y="3505200"/>
            <a:ext cx="2667000" cy="912813"/>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a:solidFill>
                  <a:schemeClr val="tx1"/>
                </a:solidFill>
                <a:latin typeface="Calibri"/>
                <a:cs typeface="Calibri"/>
              </a:rPr>
              <a:t>Graduate Computer Architecture, Advanced Topics</a:t>
            </a:r>
          </a:p>
        </p:txBody>
      </p:sp>
      <p:sp>
        <p:nvSpPr>
          <p:cNvPr id="54294" name="Line 23"/>
          <p:cNvSpPr>
            <a:spLocks noChangeShapeType="1"/>
          </p:cNvSpPr>
          <p:nvPr/>
        </p:nvSpPr>
        <p:spPr bwMode="auto">
          <a:xfrm>
            <a:off x="1981200" y="3124200"/>
            <a:ext cx="1828800" cy="1905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54295" name="Line 24"/>
          <p:cNvSpPr>
            <a:spLocks noChangeShapeType="1"/>
          </p:cNvSpPr>
          <p:nvPr/>
        </p:nvSpPr>
        <p:spPr bwMode="auto">
          <a:xfrm>
            <a:off x="5105400" y="3048000"/>
            <a:ext cx="1828800" cy="1905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54296" name="Line 25"/>
          <p:cNvSpPr>
            <a:spLocks noChangeShapeType="1"/>
          </p:cNvSpPr>
          <p:nvPr/>
        </p:nvSpPr>
        <p:spPr bwMode="auto">
          <a:xfrm>
            <a:off x="5105400" y="5181600"/>
            <a:ext cx="1828800" cy="3048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20" name="Line 24"/>
          <p:cNvSpPr>
            <a:spLocks noChangeShapeType="1"/>
          </p:cNvSpPr>
          <p:nvPr/>
        </p:nvSpPr>
        <p:spPr bwMode="auto">
          <a:xfrm flipV="1">
            <a:off x="5105400" y="2971800"/>
            <a:ext cx="1752600" cy="22098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Computer Architecture?</a:t>
            </a:r>
            <a:endParaRPr lang="en-US" dirty="0"/>
          </a:p>
        </p:txBody>
      </p:sp>
      <p:sp>
        <p:nvSpPr>
          <p:cNvPr id="5" name="Content Placeholder 4"/>
          <p:cNvSpPr>
            <a:spLocks noGrp="1"/>
          </p:cNvSpPr>
          <p:nvPr>
            <p:ph idx="1"/>
          </p:nvPr>
        </p:nvSpPr>
        <p:spPr/>
        <p:txBody>
          <a:bodyPr/>
          <a:lstStyle/>
          <a:p>
            <a:r>
              <a:rPr lang="en-US" dirty="0" smtClean="0"/>
              <a:t>A </a:t>
            </a:r>
            <a:r>
              <a:rPr lang="en-US" dirty="0"/>
              <a:t>set of rules and methods that describe the functionality, organization and implementation of computer systems</a:t>
            </a:r>
            <a:r>
              <a:rPr lang="en-US" dirty="0" smtClean="0"/>
              <a:t>.</a:t>
            </a:r>
          </a:p>
          <a:p>
            <a:endParaRPr lang="en-US" dirty="0"/>
          </a:p>
          <a:p>
            <a:r>
              <a:rPr lang="en-US" dirty="0" smtClean="0"/>
              <a:t>Computer </a:t>
            </a:r>
            <a:r>
              <a:rPr lang="en-US" dirty="0"/>
              <a:t>Architecture is the science and art of </a:t>
            </a:r>
            <a:r>
              <a:rPr lang="en-US" dirty="0" smtClean="0"/>
              <a:t>selecting and </a:t>
            </a:r>
            <a:r>
              <a:rPr lang="en-US" dirty="0"/>
              <a:t>interconnecting hardware components to </a:t>
            </a:r>
            <a:r>
              <a:rPr lang="en-US" dirty="0" smtClean="0"/>
              <a:t>create computers </a:t>
            </a:r>
            <a:r>
              <a:rPr lang="en-US" dirty="0"/>
              <a:t>that meet functional, performance and </a:t>
            </a:r>
            <a:r>
              <a:rPr lang="en-US" dirty="0" smtClean="0"/>
              <a:t>cost goals.</a:t>
            </a:r>
          </a:p>
          <a:p>
            <a:endParaRPr lang="en-US" dirty="0" smtClean="0"/>
          </a:p>
          <a:p>
            <a:r>
              <a:rPr lang="en-US" dirty="0" smtClean="0"/>
              <a:t>Computer architecture acts as the intermediate between programmers and devices (e.g., VLSI).</a:t>
            </a:r>
            <a:endParaRPr lang="en-US" dirty="0"/>
          </a:p>
          <a:p>
            <a:endParaRPr lang="en-US" dirty="0"/>
          </a:p>
          <a:p>
            <a:r>
              <a:rPr lang="en-US" b="1" dirty="0" smtClean="0"/>
              <a:t>What are you here to learn?</a:t>
            </a:r>
            <a:endParaRPr lang="en-US" b="1" dirty="0"/>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4</a:t>
            </a:fld>
            <a:endParaRPr lang="en-US" b="0">
              <a:solidFill>
                <a:srgbClr val="FBBA03"/>
              </a:solidFill>
            </a:endParaRPr>
          </a:p>
        </p:txBody>
      </p:sp>
    </p:spTree>
    <p:extLst>
      <p:ext uri="{BB962C8B-B14F-4D97-AF65-F5344CB8AC3E}">
        <p14:creationId xmlns:p14="http://schemas.microsoft.com/office/powerpoint/2010/main" val="4024036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5"/>
          <p:cNvSpPr>
            <a:spLocks noGrp="1"/>
          </p:cNvSpPr>
          <p:nvPr>
            <p:ph type="sldNum" sz="quarter" idx="12"/>
          </p:nvPr>
        </p:nvSpPr>
        <p:spPr>
          <a:noFill/>
        </p:spPr>
        <p:txBody>
          <a:bodyPr/>
          <a:lstStyle/>
          <a:p>
            <a:fld id="{F796F70B-5D83-364D-AC46-6B36085F8A66}" type="slidenum">
              <a:rPr lang="en-US"/>
              <a:pPr/>
              <a:t>40</a:t>
            </a:fld>
            <a:endParaRPr lang="en-US" b="0">
              <a:solidFill>
                <a:srgbClr val="FBBA03"/>
              </a:solidFill>
            </a:endParaRPr>
          </a:p>
        </p:txBody>
      </p:sp>
      <p:sp>
        <p:nvSpPr>
          <p:cNvPr id="39941" name="Rectangle 2"/>
          <p:cNvSpPr>
            <a:spLocks noGrp="1" noChangeArrowheads="1"/>
          </p:cNvSpPr>
          <p:nvPr>
            <p:ph type="title"/>
          </p:nvPr>
        </p:nvSpPr>
        <p:spPr/>
        <p:txBody>
          <a:bodyPr/>
          <a:lstStyle/>
          <a:p>
            <a:r>
              <a:rPr lang="en-US" dirty="0" smtClean="0"/>
              <a:t>CS61C vs CS152 vs CS252</a:t>
            </a:r>
            <a:endParaRPr lang="en-US" dirty="0"/>
          </a:p>
        </p:txBody>
      </p:sp>
      <p:sp>
        <p:nvSpPr>
          <p:cNvPr id="39942" name="Rectangle 3"/>
          <p:cNvSpPr>
            <a:spLocks noGrp="1" noChangeArrowheads="1"/>
          </p:cNvSpPr>
          <p:nvPr>
            <p:ph type="body" idx="1"/>
          </p:nvPr>
        </p:nvSpPr>
        <p:spPr>
          <a:xfrm>
            <a:off x="228600" y="990600"/>
            <a:ext cx="8763000" cy="5486400"/>
          </a:xfrm>
        </p:spPr>
        <p:txBody>
          <a:bodyPr/>
          <a:lstStyle/>
          <a:p>
            <a:endParaRPr lang="en-US" dirty="0" smtClean="0"/>
          </a:p>
          <a:p>
            <a:r>
              <a:rPr lang="en-US" dirty="0" smtClean="0"/>
              <a:t>CS152 </a:t>
            </a:r>
            <a:r>
              <a:rPr lang="en-US" dirty="0"/>
              <a:t>focuses on interaction of software and hardware</a:t>
            </a:r>
          </a:p>
          <a:p>
            <a:pPr lvl="1"/>
            <a:r>
              <a:rPr lang="en-US" dirty="0"/>
              <a:t>more architecture and less digital </a:t>
            </a:r>
            <a:r>
              <a:rPr lang="en-US" dirty="0" smtClean="0"/>
              <a:t>engineering</a:t>
            </a:r>
          </a:p>
          <a:p>
            <a:pPr lvl="1"/>
            <a:r>
              <a:rPr lang="en-US" dirty="0" smtClean="0"/>
              <a:t>more useful for OS developers, compiler writers, performance programmers</a:t>
            </a:r>
          </a:p>
          <a:p>
            <a:pPr lvl="1"/>
            <a:endParaRPr lang="en-US" dirty="0" smtClean="0"/>
          </a:p>
          <a:p>
            <a:r>
              <a:rPr lang="en-US" dirty="0" smtClean="0"/>
              <a:t>Much </a:t>
            </a:r>
            <a:r>
              <a:rPr lang="en-US" dirty="0"/>
              <a:t>of the material you’ll learn this term was previously in CS252</a:t>
            </a:r>
          </a:p>
          <a:p>
            <a:pPr lvl="1"/>
            <a:r>
              <a:rPr lang="en-US" dirty="0"/>
              <a:t>Some of the current </a:t>
            </a:r>
            <a:r>
              <a:rPr lang="en-US" dirty="0" smtClean="0"/>
              <a:t>CS61C was in </a:t>
            </a:r>
            <a:r>
              <a:rPr lang="en-US" dirty="0"/>
              <a:t>CS252</a:t>
            </a:r>
            <a:r>
              <a:rPr lang="en-US" dirty="0" smtClean="0"/>
              <a:t> over 20 </a:t>
            </a:r>
            <a:r>
              <a:rPr lang="en-US" dirty="0"/>
              <a:t>years ago!</a:t>
            </a:r>
          </a:p>
          <a:p>
            <a:pPr lvl="1"/>
            <a:r>
              <a:rPr lang="en-US" dirty="0"/>
              <a:t>Maybe every 10 years, shift CS252-&gt;CS152-&gt;CS61C</a:t>
            </a:r>
            <a:r>
              <a:rPr lang="en-US" dirty="0" smtClean="0"/>
              <a:t>?</a:t>
            </a:r>
          </a:p>
          <a:p>
            <a:pPr lvl="1"/>
            <a:endParaRPr lang="en-US" dirty="0"/>
          </a:p>
          <a:p>
            <a:r>
              <a:rPr lang="en-US" dirty="0" smtClean="0"/>
              <a:t>CS152 begins where CS61C left off (with overlap)</a:t>
            </a:r>
          </a:p>
          <a:p>
            <a:endParaRPr lang="en-US" dirty="0"/>
          </a:p>
          <a:p>
            <a:r>
              <a:rPr lang="en-US" dirty="0" smtClean="0"/>
              <a:t>CS252 delves into more detail and has a research project</a:t>
            </a:r>
            <a:endParaRPr lang="en-US" dirty="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Placeholder 5"/>
          <p:cNvSpPr>
            <a:spLocks noGrp="1"/>
          </p:cNvSpPr>
          <p:nvPr>
            <p:ph type="sldNum" sz="quarter" idx="12"/>
          </p:nvPr>
        </p:nvSpPr>
        <p:spPr>
          <a:noFill/>
        </p:spPr>
        <p:txBody>
          <a:bodyPr/>
          <a:lstStyle/>
          <a:p>
            <a:fld id="{B2525A46-5C37-324A-8343-06E68139115B}" type="slidenum">
              <a:rPr lang="en-US"/>
              <a:pPr/>
              <a:t>41</a:t>
            </a:fld>
            <a:endParaRPr lang="en-US" b="0">
              <a:solidFill>
                <a:srgbClr val="FBBA03"/>
              </a:solidFill>
            </a:endParaRPr>
          </a:p>
        </p:txBody>
      </p:sp>
      <p:sp>
        <p:nvSpPr>
          <p:cNvPr id="44037" name="Rectangle 2"/>
          <p:cNvSpPr>
            <a:spLocks noGrp="1" noChangeArrowheads="1"/>
          </p:cNvSpPr>
          <p:nvPr>
            <p:ph type="title"/>
          </p:nvPr>
        </p:nvSpPr>
        <p:spPr>
          <a:xfrm>
            <a:off x="566738" y="304800"/>
            <a:ext cx="8120062" cy="873125"/>
          </a:xfrm>
          <a:noFill/>
        </p:spPr>
        <p:txBody>
          <a:bodyPr lIns="90343" tIns="44379" rIns="90343" bIns="44379"/>
          <a:lstStyle/>
          <a:p>
            <a:pPr algn="ctr"/>
            <a:r>
              <a:rPr lang="en-US" dirty="0" smtClean="0"/>
              <a:t>CS152 </a:t>
            </a:r>
            <a:r>
              <a:rPr lang="en-US" dirty="0"/>
              <a:t>Executive </a:t>
            </a:r>
            <a:r>
              <a:rPr lang="en-US" dirty="0" smtClean="0"/>
              <a:t>Summary</a:t>
            </a:r>
            <a:endParaRPr lang="en-US" dirty="0"/>
          </a:p>
        </p:txBody>
      </p:sp>
      <p:sp>
        <p:nvSpPr>
          <p:cNvPr id="44038" name="Rectangle 5"/>
          <p:cNvSpPr>
            <a:spLocks noChangeArrowheads="1"/>
          </p:cNvSpPr>
          <p:nvPr/>
        </p:nvSpPr>
        <p:spPr bwMode="auto">
          <a:xfrm>
            <a:off x="1447800" y="1484313"/>
            <a:ext cx="76200" cy="76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195"/>
          <p:cNvGrpSpPr>
            <a:grpSpLocks/>
          </p:cNvGrpSpPr>
          <p:nvPr/>
        </p:nvGrpSpPr>
        <p:grpSpPr bwMode="auto">
          <a:xfrm>
            <a:off x="457200" y="1600200"/>
            <a:ext cx="2362200" cy="896937"/>
            <a:chOff x="288" y="1008"/>
            <a:chExt cx="1488" cy="565"/>
          </a:xfrm>
        </p:grpSpPr>
        <p:sp>
          <p:nvSpPr>
            <p:cNvPr id="44218" name="Line 6"/>
            <p:cNvSpPr>
              <a:spLocks noChangeShapeType="1"/>
            </p:cNvSpPr>
            <p:nvPr/>
          </p:nvSpPr>
          <p:spPr bwMode="auto">
            <a:xfrm flipV="1">
              <a:off x="768" y="1008"/>
              <a:ext cx="144" cy="19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800">
                <a:latin typeface="Calibri"/>
                <a:cs typeface="Calibri"/>
              </a:endParaRPr>
            </a:p>
          </p:txBody>
        </p:sp>
        <p:sp>
          <p:nvSpPr>
            <p:cNvPr id="44219" name="Text Box 7"/>
            <p:cNvSpPr txBox="1">
              <a:spLocks noChangeArrowheads="1"/>
            </p:cNvSpPr>
            <p:nvPr/>
          </p:nvSpPr>
          <p:spPr bwMode="auto">
            <a:xfrm>
              <a:off x="288" y="1127"/>
              <a:ext cx="1488" cy="446"/>
            </a:xfrm>
            <a:prstGeom prst="rect">
              <a:avLst/>
            </a:prstGeom>
            <a:noFill/>
            <a:ln w="9525">
              <a:noFill/>
              <a:miter lim="800000"/>
              <a:headEnd/>
              <a:tailEnd/>
            </a:ln>
          </p:spPr>
          <p:txBody>
            <a:bodyPr>
              <a:prstTxWarp prst="textNoShape">
                <a:avLst/>
              </a:prstTxWarp>
              <a:spAutoFit/>
            </a:bodyPr>
            <a:lstStyle/>
            <a:p>
              <a:pPr>
                <a:spcBef>
                  <a:spcPct val="0"/>
                </a:spcBef>
              </a:pPr>
              <a:r>
                <a:rPr lang="en-US" sz="2000" dirty="0">
                  <a:solidFill>
                    <a:schemeClr val="tx1"/>
                  </a:solidFill>
                  <a:latin typeface="Calibri"/>
                  <a:cs typeface="Calibri"/>
                </a:rPr>
                <a:t>The processor </a:t>
              </a:r>
              <a:r>
                <a:rPr lang="en-US" sz="2000" dirty="0" smtClean="0">
                  <a:solidFill>
                    <a:schemeClr val="tx1"/>
                  </a:solidFill>
                  <a:latin typeface="Calibri"/>
                  <a:cs typeface="Calibri"/>
                </a:rPr>
                <a:t>you built </a:t>
              </a:r>
              <a:r>
                <a:rPr lang="en-US" sz="2000" dirty="0">
                  <a:solidFill>
                    <a:schemeClr val="tx1"/>
                  </a:solidFill>
                  <a:latin typeface="Calibri"/>
                  <a:cs typeface="Calibri"/>
                </a:rPr>
                <a:t>in</a:t>
              </a:r>
              <a:r>
                <a:rPr lang="en-US" sz="2000" dirty="0" smtClean="0">
                  <a:solidFill>
                    <a:schemeClr val="tx1"/>
                  </a:solidFill>
                  <a:latin typeface="Calibri"/>
                  <a:cs typeface="Calibri"/>
                </a:rPr>
                <a:t> CS61C</a:t>
              </a:r>
              <a:endParaRPr lang="en-US" sz="2000" dirty="0">
                <a:solidFill>
                  <a:schemeClr val="tx1"/>
                </a:solidFill>
                <a:latin typeface="Calibri"/>
                <a:cs typeface="Calibri"/>
              </a:endParaRPr>
            </a:p>
          </p:txBody>
        </p:sp>
      </p:grpSp>
      <p:grpSp>
        <p:nvGrpSpPr>
          <p:cNvPr id="5" name="Group 194"/>
          <p:cNvGrpSpPr>
            <a:grpSpLocks/>
          </p:cNvGrpSpPr>
          <p:nvPr/>
        </p:nvGrpSpPr>
        <p:grpSpPr bwMode="auto">
          <a:xfrm>
            <a:off x="6477000" y="1600200"/>
            <a:ext cx="2667000" cy="3917950"/>
            <a:chOff x="4080" y="1584"/>
            <a:chExt cx="1680" cy="2468"/>
          </a:xfrm>
        </p:grpSpPr>
        <p:grpSp>
          <p:nvGrpSpPr>
            <p:cNvPr id="44042" name="Group 187"/>
            <p:cNvGrpSpPr>
              <a:grpSpLocks/>
            </p:cNvGrpSpPr>
            <p:nvPr/>
          </p:nvGrpSpPr>
          <p:grpSpPr bwMode="auto">
            <a:xfrm>
              <a:off x="4272" y="1584"/>
              <a:ext cx="1106" cy="1296"/>
              <a:chOff x="4212" y="1824"/>
              <a:chExt cx="1106" cy="1296"/>
            </a:xfrm>
          </p:grpSpPr>
          <p:sp>
            <p:nvSpPr>
              <p:cNvPr id="44046" name="Rectangle 19"/>
              <p:cNvSpPr>
                <a:spLocks noChangeArrowheads="1"/>
              </p:cNvSpPr>
              <p:nvPr/>
            </p:nvSpPr>
            <p:spPr bwMode="auto">
              <a:xfrm>
                <a:off x="422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47" name="Rectangle 20"/>
              <p:cNvSpPr>
                <a:spLocks noChangeArrowheads="1"/>
              </p:cNvSpPr>
              <p:nvPr/>
            </p:nvSpPr>
            <p:spPr bwMode="auto">
              <a:xfrm>
                <a:off x="432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48" name="Rectangle 21"/>
              <p:cNvSpPr>
                <a:spLocks noChangeArrowheads="1"/>
              </p:cNvSpPr>
              <p:nvPr/>
            </p:nvSpPr>
            <p:spPr bwMode="auto">
              <a:xfrm>
                <a:off x="441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49" name="Rectangle 22"/>
              <p:cNvSpPr>
                <a:spLocks noChangeArrowheads="1"/>
              </p:cNvSpPr>
              <p:nvPr/>
            </p:nvSpPr>
            <p:spPr bwMode="auto">
              <a:xfrm>
                <a:off x="451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0" name="Rectangle 23"/>
              <p:cNvSpPr>
                <a:spLocks noChangeArrowheads="1"/>
              </p:cNvSpPr>
              <p:nvPr/>
            </p:nvSpPr>
            <p:spPr bwMode="auto">
              <a:xfrm>
                <a:off x="460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1" name="Rectangle 24"/>
              <p:cNvSpPr>
                <a:spLocks noChangeArrowheads="1"/>
              </p:cNvSpPr>
              <p:nvPr/>
            </p:nvSpPr>
            <p:spPr bwMode="auto">
              <a:xfrm>
                <a:off x="470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2" name="Rectangle 25"/>
              <p:cNvSpPr>
                <a:spLocks noChangeArrowheads="1"/>
              </p:cNvSpPr>
              <p:nvPr/>
            </p:nvSpPr>
            <p:spPr bwMode="auto">
              <a:xfrm>
                <a:off x="479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3" name="Rectangle 26"/>
              <p:cNvSpPr>
                <a:spLocks noChangeArrowheads="1"/>
              </p:cNvSpPr>
              <p:nvPr/>
            </p:nvSpPr>
            <p:spPr bwMode="auto">
              <a:xfrm>
                <a:off x="489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4" name="Rectangle 27"/>
              <p:cNvSpPr>
                <a:spLocks noChangeArrowheads="1"/>
              </p:cNvSpPr>
              <p:nvPr/>
            </p:nvSpPr>
            <p:spPr bwMode="auto">
              <a:xfrm>
                <a:off x="498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5" name="Rectangle 28"/>
              <p:cNvSpPr>
                <a:spLocks noChangeArrowheads="1"/>
              </p:cNvSpPr>
              <p:nvPr/>
            </p:nvSpPr>
            <p:spPr bwMode="auto">
              <a:xfrm>
                <a:off x="508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6" name="Rectangle 29"/>
              <p:cNvSpPr>
                <a:spLocks noChangeArrowheads="1"/>
              </p:cNvSpPr>
              <p:nvPr/>
            </p:nvSpPr>
            <p:spPr bwMode="auto">
              <a:xfrm>
                <a:off x="517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7" name="Rectangle 30"/>
              <p:cNvSpPr>
                <a:spLocks noChangeArrowheads="1"/>
              </p:cNvSpPr>
              <p:nvPr/>
            </p:nvSpPr>
            <p:spPr bwMode="auto">
              <a:xfrm>
                <a:off x="527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8" name="Rectangle 31"/>
              <p:cNvSpPr>
                <a:spLocks noChangeArrowheads="1"/>
              </p:cNvSpPr>
              <p:nvPr/>
            </p:nvSpPr>
            <p:spPr bwMode="auto">
              <a:xfrm>
                <a:off x="422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59" name="Rectangle 32"/>
              <p:cNvSpPr>
                <a:spLocks noChangeArrowheads="1"/>
              </p:cNvSpPr>
              <p:nvPr/>
            </p:nvSpPr>
            <p:spPr bwMode="auto">
              <a:xfrm>
                <a:off x="431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0" name="Rectangle 33"/>
              <p:cNvSpPr>
                <a:spLocks noChangeArrowheads="1"/>
              </p:cNvSpPr>
              <p:nvPr/>
            </p:nvSpPr>
            <p:spPr bwMode="auto">
              <a:xfrm>
                <a:off x="441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1" name="Rectangle 34"/>
              <p:cNvSpPr>
                <a:spLocks noChangeArrowheads="1"/>
              </p:cNvSpPr>
              <p:nvPr/>
            </p:nvSpPr>
            <p:spPr bwMode="auto">
              <a:xfrm>
                <a:off x="450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2" name="Rectangle 35"/>
              <p:cNvSpPr>
                <a:spLocks noChangeArrowheads="1"/>
              </p:cNvSpPr>
              <p:nvPr/>
            </p:nvSpPr>
            <p:spPr bwMode="auto">
              <a:xfrm>
                <a:off x="460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3" name="Rectangle 36"/>
              <p:cNvSpPr>
                <a:spLocks noChangeArrowheads="1"/>
              </p:cNvSpPr>
              <p:nvPr/>
            </p:nvSpPr>
            <p:spPr bwMode="auto">
              <a:xfrm>
                <a:off x="469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4" name="Rectangle 37"/>
              <p:cNvSpPr>
                <a:spLocks noChangeArrowheads="1"/>
              </p:cNvSpPr>
              <p:nvPr/>
            </p:nvSpPr>
            <p:spPr bwMode="auto">
              <a:xfrm>
                <a:off x="479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5" name="Rectangle 38"/>
              <p:cNvSpPr>
                <a:spLocks noChangeArrowheads="1"/>
              </p:cNvSpPr>
              <p:nvPr/>
            </p:nvSpPr>
            <p:spPr bwMode="auto">
              <a:xfrm>
                <a:off x="488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6" name="Rectangle 39"/>
              <p:cNvSpPr>
                <a:spLocks noChangeArrowheads="1"/>
              </p:cNvSpPr>
              <p:nvPr/>
            </p:nvSpPr>
            <p:spPr bwMode="auto">
              <a:xfrm>
                <a:off x="498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7" name="Rectangle 40"/>
              <p:cNvSpPr>
                <a:spLocks noChangeArrowheads="1"/>
              </p:cNvSpPr>
              <p:nvPr/>
            </p:nvSpPr>
            <p:spPr bwMode="auto">
              <a:xfrm>
                <a:off x="507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8" name="Rectangle 41"/>
              <p:cNvSpPr>
                <a:spLocks noChangeArrowheads="1"/>
              </p:cNvSpPr>
              <p:nvPr/>
            </p:nvSpPr>
            <p:spPr bwMode="auto">
              <a:xfrm>
                <a:off x="517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69" name="Rectangle 42"/>
              <p:cNvSpPr>
                <a:spLocks noChangeArrowheads="1"/>
              </p:cNvSpPr>
              <p:nvPr/>
            </p:nvSpPr>
            <p:spPr bwMode="auto">
              <a:xfrm>
                <a:off x="526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0" name="Rectangle 43"/>
              <p:cNvSpPr>
                <a:spLocks noChangeArrowheads="1"/>
              </p:cNvSpPr>
              <p:nvPr/>
            </p:nvSpPr>
            <p:spPr bwMode="auto">
              <a:xfrm>
                <a:off x="422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1" name="Rectangle 44"/>
              <p:cNvSpPr>
                <a:spLocks noChangeArrowheads="1"/>
              </p:cNvSpPr>
              <p:nvPr/>
            </p:nvSpPr>
            <p:spPr bwMode="auto">
              <a:xfrm>
                <a:off x="431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2" name="Rectangle 45"/>
              <p:cNvSpPr>
                <a:spLocks noChangeArrowheads="1"/>
              </p:cNvSpPr>
              <p:nvPr/>
            </p:nvSpPr>
            <p:spPr bwMode="auto">
              <a:xfrm>
                <a:off x="441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3" name="Rectangle 46"/>
              <p:cNvSpPr>
                <a:spLocks noChangeArrowheads="1"/>
              </p:cNvSpPr>
              <p:nvPr/>
            </p:nvSpPr>
            <p:spPr bwMode="auto">
              <a:xfrm>
                <a:off x="450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4" name="Rectangle 47"/>
              <p:cNvSpPr>
                <a:spLocks noChangeArrowheads="1"/>
              </p:cNvSpPr>
              <p:nvPr/>
            </p:nvSpPr>
            <p:spPr bwMode="auto">
              <a:xfrm>
                <a:off x="460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5" name="Rectangle 48"/>
              <p:cNvSpPr>
                <a:spLocks noChangeArrowheads="1"/>
              </p:cNvSpPr>
              <p:nvPr/>
            </p:nvSpPr>
            <p:spPr bwMode="auto">
              <a:xfrm>
                <a:off x="469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6" name="Rectangle 49"/>
              <p:cNvSpPr>
                <a:spLocks noChangeArrowheads="1"/>
              </p:cNvSpPr>
              <p:nvPr/>
            </p:nvSpPr>
            <p:spPr bwMode="auto">
              <a:xfrm>
                <a:off x="479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7" name="Rectangle 50"/>
              <p:cNvSpPr>
                <a:spLocks noChangeArrowheads="1"/>
              </p:cNvSpPr>
              <p:nvPr/>
            </p:nvSpPr>
            <p:spPr bwMode="auto">
              <a:xfrm>
                <a:off x="488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8" name="Rectangle 51"/>
              <p:cNvSpPr>
                <a:spLocks noChangeArrowheads="1"/>
              </p:cNvSpPr>
              <p:nvPr/>
            </p:nvSpPr>
            <p:spPr bwMode="auto">
              <a:xfrm>
                <a:off x="498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79" name="Rectangle 52"/>
              <p:cNvSpPr>
                <a:spLocks noChangeArrowheads="1"/>
              </p:cNvSpPr>
              <p:nvPr/>
            </p:nvSpPr>
            <p:spPr bwMode="auto">
              <a:xfrm>
                <a:off x="507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0" name="Rectangle 53"/>
              <p:cNvSpPr>
                <a:spLocks noChangeArrowheads="1"/>
              </p:cNvSpPr>
              <p:nvPr/>
            </p:nvSpPr>
            <p:spPr bwMode="auto">
              <a:xfrm>
                <a:off x="517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1" name="Rectangle 54"/>
              <p:cNvSpPr>
                <a:spLocks noChangeArrowheads="1"/>
              </p:cNvSpPr>
              <p:nvPr/>
            </p:nvSpPr>
            <p:spPr bwMode="auto">
              <a:xfrm>
                <a:off x="526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2" name="Rectangle 55"/>
              <p:cNvSpPr>
                <a:spLocks noChangeArrowheads="1"/>
              </p:cNvSpPr>
              <p:nvPr/>
            </p:nvSpPr>
            <p:spPr bwMode="auto">
              <a:xfrm>
                <a:off x="422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3" name="Rectangle 56"/>
              <p:cNvSpPr>
                <a:spLocks noChangeArrowheads="1"/>
              </p:cNvSpPr>
              <p:nvPr/>
            </p:nvSpPr>
            <p:spPr bwMode="auto">
              <a:xfrm>
                <a:off x="431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4" name="Rectangle 57"/>
              <p:cNvSpPr>
                <a:spLocks noChangeArrowheads="1"/>
              </p:cNvSpPr>
              <p:nvPr/>
            </p:nvSpPr>
            <p:spPr bwMode="auto">
              <a:xfrm>
                <a:off x="441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5" name="Rectangle 58"/>
              <p:cNvSpPr>
                <a:spLocks noChangeArrowheads="1"/>
              </p:cNvSpPr>
              <p:nvPr/>
            </p:nvSpPr>
            <p:spPr bwMode="auto">
              <a:xfrm>
                <a:off x="450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6" name="Rectangle 59"/>
              <p:cNvSpPr>
                <a:spLocks noChangeArrowheads="1"/>
              </p:cNvSpPr>
              <p:nvPr/>
            </p:nvSpPr>
            <p:spPr bwMode="auto">
              <a:xfrm>
                <a:off x="460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7" name="Rectangle 60"/>
              <p:cNvSpPr>
                <a:spLocks noChangeArrowheads="1"/>
              </p:cNvSpPr>
              <p:nvPr/>
            </p:nvSpPr>
            <p:spPr bwMode="auto">
              <a:xfrm>
                <a:off x="469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8" name="Rectangle 61"/>
              <p:cNvSpPr>
                <a:spLocks noChangeArrowheads="1"/>
              </p:cNvSpPr>
              <p:nvPr/>
            </p:nvSpPr>
            <p:spPr bwMode="auto">
              <a:xfrm>
                <a:off x="479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89" name="Rectangle 62"/>
              <p:cNvSpPr>
                <a:spLocks noChangeArrowheads="1"/>
              </p:cNvSpPr>
              <p:nvPr/>
            </p:nvSpPr>
            <p:spPr bwMode="auto">
              <a:xfrm>
                <a:off x="488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0" name="Rectangle 63"/>
              <p:cNvSpPr>
                <a:spLocks noChangeArrowheads="1"/>
              </p:cNvSpPr>
              <p:nvPr/>
            </p:nvSpPr>
            <p:spPr bwMode="auto">
              <a:xfrm>
                <a:off x="498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1" name="Rectangle 64"/>
              <p:cNvSpPr>
                <a:spLocks noChangeArrowheads="1"/>
              </p:cNvSpPr>
              <p:nvPr/>
            </p:nvSpPr>
            <p:spPr bwMode="auto">
              <a:xfrm>
                <a:off x="507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2" name="Rectangle 65"/>
              <p:cNvSpPr>
                <a:spLocks noChangeArrowheads="1"/>
              </p:cNvSpPr>
              <p:nvPr/>
            </p:nvSpPr>
            <p:spPr bwMode="auto">
              <a:xfrm>
                <a:off x="517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3" name="Rectangle 66"/>
              <p:cNvSpPr>
                <a:spLocks noChangeArrowheads="1"/>
              </p:cNvSpPr>
              <p:nvPr/>
            </p:nvSpPr>
            <p:spPr bwMode="auto">
              <a:xfrm>
                <a:off x="526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4" name="Rectangle 67"/>
              <p:cNvSpPr>
                <a:spLocks noChangeArrowheads="1"/>
              </p:cNvSpPr>
              <p:nvPr/>
            </p:nvSpPr>
            <p:spPr bwMode="auto">
              <a:xfrm>
                <a:off x="422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5" name="Rectangle 68"/>
              <p:cNvSpPr>
                <a:spLocks noChangeArrowheads="1"/>
              </p:cNvSpPr>
              <p:nvPr/>
            </p:nvSpPr>
            <p:spPr bwMode="auto">
              <a:xfrm>
                <a:off x="431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6" name="Rectangle 69"/>
              <p:cNvSpPr>
                <a:spLocks noChangeArrowheads="1"/>
              </p:cNvSpPr>
              <p:nvPr/>
            </p:nvSpPr>
            <p:spPr bwMode="auto">
              <a:xfrm>
                <a:off x="441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7" name="Rectangle 70"/>
              <p:cNvSpPr>
                <a:spLocks noChangeArrowheads="1"/>
              </p:cNvSpPr>
              <p:nvPr/>
            </p:nvSpPr>
            <p:spPr bwMode="auto">
              <a:xfrm>
                <a:off x="450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8" name="Rectangle 71"/>
              <p:cNvSpPr>
                <a:spLocks noChangeArrowheads="1"/>
              </p:cNvSpPr>
              <p:nvPr/>
            </p:nvSpPr>
            <p:spPr bwMode="auto">
              <a:xfrm>
                <a:off x="460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099" name="Rectangle 72"/>
              <p:cNvSpPr>
                <a:spLocks noChangeArrowheads="1"/>
              </p:cNvSpPr>
              <p:nvPr/>
            </p:nvSpPr>
            <p:spPr bwMode="auto">
              <a:xfrm>
                <a:off x="469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0" name="Rectangle 73"/>
              <p:cNvSpPr>
                <a:spLocks noChangeArrowheads="1"/>
              </p:cNvSpPr>
              <p:nvPr/>
            </p:nvSpPr>
            <p:spPr bwMode="auto">
              <a:xfrm>
                <a:off x="479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1" name="Rectangle 74"/>
              <p:cNvSpPr>
                <a:spLocks noChangeArrowheads="1"/>
              </p:cNvSpPr>
              <p:nvPr/>
            </p:nvSpPr>
            <p:spPr bwMode="auto">
              <a:xfrm>
                <a:off x="488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2" name="Rectangle 75"/>
              <p:cNvSpPr>
                <a:spLocks noChangeArrowheads="1"/>
              </p:cNvSpPr>
              <p:nvPr/>
            </p:nvSpPr>
            <p:spPr bwMode="auto">
              <a:xfrm>
                <a:off x="498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3" name="Rectangle 76"/>
              <p:cNvSpPr>
                <a:spLocks noChangeArrowheads="1"/>
              </p:cNvSpPr>
              <p:nvPr/>
            </p:nvSpPr>
            <p:spPr bwMode="auto">
              <a:xfrm>
                <a:off x="507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4" name="Rectangle 77"/>
              <p:cNvSpPr>
                <a:spLocks noChangeArrowheads="1"/>
              </p:cNvSpPr>
              <p:nvPr/>
            </p:nvSpPr>
            <p:spPr bwMode="auto">
              <a:xfrm>
                <a:off x="517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5" name="Rectangle 78"/>
              <p:cNvSpPr>
                <a:spLocks noChangeArrowheads="1"/>
              </p:cNvSpPr>
              <p:nvPr/>
            </p:nvSpPr>
            <p:spPr bwMode="auto">
              <a:xfrm>
                <a:off x="526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6" name="Rectangle 79"/>
              <p:cNvSpPr>
                <a:spLocks noChangeArrowheads="1"/>
              </p:cNvSpPr>
              <p:nvPr/>
            </p:nvSpPr>
            <p:spPr bwMode="auto">
              <a:xfrm>
                <a:off x="422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7" name="Rectangle 80"/>
              <p:cNvSpPr>
                <a:spLocks noChangeArrowheads="1"/>
              </p:cNvSpPr>
              <p:nvPr/>
            </p:nvSpPr>
            <p:spPr bwMode="auto">
              <a:xfrm>
                <a:off x="431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8" name="Rectangle 81"/>
              <p:cNvSpPr>
                <a:spLocks noChangeArrowheads="1"/>
              </p:cNvSpPr>
              <p:nvPr/>
            </p:nvSpPr>
            <p:spPr bwMode="auto">
              <a:xfrm>
                <a:off x="441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09" name="Rectangle 82"/>
              <p:cNvSpPr>
                <a:spLocks noChangeArrowheads="1"/>
              </p:cNvSpPr>
              <p:nvPr/>
            </p:nvSpPr>
            <p:spPr bwMode="auto">
              <a:xfrm>
                <a:off x="450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0" name="Rectangle 83"/>
              <p:cNvSpPr>
                <a:spLocks noChangeArrowheads="1"/>
              </p:cNvSpPr>
              <p:nvPr/>
            </p:nvSpPr>
            <p:spPr bwMode="auto">
              <a:xfrm>
                <a:off x="460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1" name="Rectangle 84"/>
              <p:cNvSpPr>
                <a:spLocks noChangeArrowheads="1"/>
              </p:cNvSpPr>
              <p:nvPr/>
            </p:nvSpPr>
            <p:spPr bwMode="auto">
              <a:xfrm>
                <a:off x="469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2" name="Rectangle 85"/>
              <p:cNvSpPr>
                <a:spLocks noChangeArrowheads="1"/>
              </p:cNvSpPr>
              <p:nvPr/>
            </p:nvSpPr>
            <p:spPr bwMode="auto">
              <a:xfrm>
                <a:off x="479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3" name="Rectangle 86"/>
              <p:cNvSpPr>
                <a:spLocks noChangeArrowheads="1"/>
              </p:cNvSpPr>
              <p:nvPr/>
            </p:nvSpPr>
            <p:spPr bwMode="auto">
              <a:xfrm>
                <a:off x="488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4" name="Rectangle 87"/>
              <p:cNvSpPr>
                <a:spLocks noChangeArrowheads="1"/>
              </p:cNvSpPr>
              <p:nvPr/>
            </p:nvSpPr>
            <p:spPr bwMode="auto">
              <a:xfrm>
                <a:off x="498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5" name="Rectangle 88"/>
              <p:cNvSpPr>
                <a:spLocks noChangeArrowheads="1"/>
              </p:cNvSpPr>
              <p:nvPr/>
            </p:nvSpPr>
            <p:spPr bwMode="auto">
              <a:xfrm>
                <a:off x="507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6" name="Rectangle 89"/>
              <p:cNvSpPr>
                <a:spLocks noChangeArrowheads="1"/>
              </p:cNvSpPr>
              <p:nvPr/>
            </p:nvSpPr>
            <p:spPr bwMode="auto">
              <a:xfrm>
                <a:off x="517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7" name="Rectangle 90"/>
              <p:cNvSpPr>
                <a:spLocks noChangeArrowheads="1"/>
              </p:cNvSpPr>
              <p:nvPr/>
            </p:nvSpPr>
            <p:spPr bwMode="auto">
              <a:xfrm>
                <a:off x="526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8" name="Rectangle 91"/>
              <p:cNvSpPr>
                <a:spLocks noChangeArrowheads="1"/>
              </p:cNvSpPr>
              <p:nvPr/>
            </p:nvSpPr>
            <p:spPr bwMode="auto">
              <a:xfrm>
                <a:off x="421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19" name="Rectangle 92"/>
              <p:cNvSpPr>
                <a:spLocks noChangeArrowheads="1"/>
              </p:cNvSpPr>
              <p:nvPr/>
            </p:nvSpPr>
            <p:spPr bwMode="auto">
              <a:xfrm>
                <a:off x="431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0" name="Rectangle 93"/>
              <p:cNvSpPr>
                <a:spLocks noChangeArrowheads="1"/>
              </p:cNvSpPr>
              <p:nvPr/>
            </p:nvSpPr>
            <p:spPr bwMode="auto">
              <a:xfrm>
                <a:off x="440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1" name="Rectangle 94"/>
              <p:cNvSpPr>
                <a:spLocks noChangeArrowheads="1"/>
              </p:cNvSpPr>
              <p:nvPr/>
            </p:nvSpPr>
            <p:spPr bwMode="auto">
              <a:xfrm>
                <a:off x="450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2" name="Rectangle 95"/>
              <p:cNvSpPr>
                <a:spLocks noChangeArrowheads="1"/>
              </p:cNvSpPr>
              <p:nvPr/>
            </p:nvSpPr>
            <p:spPr bwMode="auto">
              <a:xfrm>
                <a:off x="459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3" name="Rectangle 96"/>
              <p:cNvSpPr>
                <a:spLocks noChangeArrowheads="1"/>
              </p:cNvSpPr>
              <p:nvPr/>
            </p:nvSpPr>
            <p:spPr bwMode="auto">
              <a:xfrm>
                <a:off x="469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4" name="Rectangle 97"/>
              <p:cNvSpPr>
                <a:spLocks noChangeArrowheads="1"/>
              </p:cNvSpPr>
              <p:nvPr/>
            </p:nvSpPr>
            <p:spPr bwMode="auto">
              <a:xfrm>
                <a:off x="478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5" name="Rectangle 98"/>
              <p:cNvSpPr>
                <a:spLocks noChangeArrowheads="1"/>
              </p:cNvSpPr>
              <p:nvPr/>
            </p:nvSpPr>
            <p:spPr bwMode="auto">
              <a:xfrm>
                <a:off x="488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6" name="Rectangle 99"/>
              <p:cNvSpPr>
                <a:spLocks noChangeArrowheads="1"/>
              </p:cNvSpPr>
              <p:nvPr/>
            </p:nvSpPr>
            <p:spPr bwMode="auto">
              <a:xfrm>
                <a:off x="497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7" name="Rectangle 100"/>
              <p:cNvSpPr>
                <a:spLocks noChangeArrowheads="1"/>
              </p:cNvSpPr>
              <p:nvPr/>
            </p:nvSpPr>
            <p:spPr bwMode="auto">
              <a:xfrm>
                <a:off x="507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8" name="Rectangle 101"/>
              <p:cNvSpPr>
                <a:spLocks noChangeArrowheads="1"/>
              </p:cNvSpPr>
              <p:nvPr/>
            </p:nvSpPr>
            <p:spPr bwMode="auto">
              <a:xfrm>
                <a:off x="516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29" name="Rectangle 102"/>
              <p:cNvSpPr>
                <a:spLocks noChangeArrowheads="1"/>
              </p:cNvSpPr>
              <p:nvPr/>
            </p:nvSpPr>
            <p:spPr bwMode="auto">
              <a:xfrm>
                <a:off x="526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0" name="Rectangle 103"/>
              <p:cNvSpPr>
                <a:spLocks noChangeArrowheads="1"/>
              </p:cNvSpPr>
              <p:nvPr/>
            </p:nvSpPr>
            <p:spPr bwMode="auto">
              <a:xfrm>
                <a:off x="421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1" name="Rectangle 104"/>
              <p:cNvSpPr>
                <a:spLocks noChangeArrowheads="1"/>
              </p:cNvSpPr>
              <p:nvPr/>
            </p:nvSpPr>
            <p:spPr bwMode="auto">
              <a:xfrm>
                <a:off x="431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2" name="Rectangle 105"/>
              <p:cNvSpPr>
                <a:spLocks noChangeArrowheads="1"/>
              </p:cNvSpPr>
              <p:nvPr/>
            </p:nvSpPr>
            <p:spPr bwMode="auto">
              <a:xfrm>
                <a:off x="440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3" name="Rectangle 106"/>
              <p:cNvSpPr>
                <a:spLocks noChangeArrowheads="1"/>
              </p:cNvSpPr>
              <p:nvPr/>
            </p:nvSpPr>
            <p:spPr bwMode="auto">
              <a:xfrm>
                <a:off x="450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4" name="Rectangle 107"/>
              <p:cNvSpPr>
                <a:spLocks noChangeArrowheads="1"/>
              </p:cNvSpPr>
              <p:nvPr/>
            </p:nvSpPr>
            <p:spPr bwMode="auto">
              <a:xfrm>
                <a:off x="459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5" name="Rectangle 108"/>
              <p:cNvSpPr>
                <a:spLocks noChangeArrowheads="1"/>
              </p:cNvSpPr>
              <p:nvPr/>
            </p:nvSpPr>
            <p:spPr bwMode="auto">
              <a:xfrm>
                <a:off x="469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6" name="Rectangle 109"/>
              <p:cNvSpPr>
                <a:spLocks noChangeArrowheads="1"/>
              </p:cNvSpPr>
              <p:nvPr/>
            </p:nvSpPr>
            <p:spPr bwMode="auto">
              <a:xfrm>
                <a:off x="478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7" name="Rectangle 110"/>
              <p:cNvSpPr>
                <a:spLocks noChangeArrowheads="1"/>
              </p:cNvSpPr>
              <p:nvPr/>
            </p:nvSpPr>
            <p:spPr bwMode="auto">
              <a:xfrm>
                <a:off x="488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8" name="Rectangle 111"/>
              <p:cNvSpPr>
                <a:spLocks noChangeArrowheads="1"/>
              </p:cNvSpPr>
              <p:nvPr/>
            </p:nvSpPr>
            <p:spPr bwMode="auto">
              <a:xfrm>
                <a:off x="497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39" name="Rectangle 112"/>
              <p:cNvSpPr>
                <a:spLocks noChangeArrowheads="1"/>
              </p:cNvSpPr>
              <p:nvPr/>
            </p:nvSpPr>
            <p:spPr bwMode="auto">
              <a:xfrm>
                <a:off x="507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0" name="Rectangle 113"/>
              <p:cNvSpPr>
                <a:spLocks noChangeArrowheads="1"/>
              </p:cNvSpPr>
              <p:nvPr/>
            </p:nvSpPr>
            <p:spPr bwMode="auto">
              <a:xfrm>
                <a:off x="516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1" name="Rectangle 114"/>
              <p:cNvSpPr>
                <a:spLocks noChangeArrowheads="1"/>
              </p:cNvSpPr>
              <p:nvPr/>
            </p:nvSpPr>
            <p:spPr bwMode="auto">
              <a:xfrm>
                <a:off x="526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2" name="Rectangle 115"/>
              <p:cNvSpPr>
                <a:spLocks noChangeArrowheads="1"/>
              </p:cNvSpPr>
              <p:nvPr/>
            </p:nvSpPr>
            <p:spPr bwMode="auto">
              <a:xfrm>
                <a:off x="421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3" name="Rectangle 116"/>
              <p:cNvSpPr>
                <a:spLocks noChangeArrowheads="1"/>
              </p:cNvSpPr>
              <p:nvPr/>
            </p:nvSpPr>
            <p:spPr bwMode="auto">
              <a:xfrm>
                <a:off x="431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4" name="Rectangle 117"/>
              <p:cNvSpPr>
                <a:spLocks noChangeArrowheads="1"/>
              </p:cNvSpPr>
              <p:nvPr/>
            </p:nvSpPr>
            <p:spPr bwMode="auto">
              <a:xfrm>
                <a:off x="440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5" name="Rectangle 118"/>
              <p:cNvSpPr>
                <a:spLocks noChangeArrowheads="1"/>
              </p:cNvSpPr>
              <p:nvPr/>
            </p:nvSpPr>
            <p:spPr bwMode="auto">
              <a:xfrm>
                <a:off x="450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6" name="Rectangle 119"/>
              <p:cNvSpPr>
                <a:spLocks noChangeArrowheads="1"/>
              </p:cNvSpPr>
              <p:nvPr/>
            </p:nvSpPr>
            <p:spPr bwMode="auto">
              <a:xfrm>
                <a:off x="459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7" name="Rectangle 120"/>
              <p:cNvSpPr>
                <a:spLocks noChangeArrowheads="1"/>
              </p:cNvSpPr>
              <p:nvPr/>
            </p:nvSpPr>
            <p:spPr bwMode="auto">
              <a:xfrm>
                <a:off x="469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8" name="Rectangle 121"/>
              <p:cNvSpPr>
                <a:spLocks noChangeArrowheads="1"/>
              </p:cNvSpPr>
              <p:nvPr/>
            </p:nvSpPr>
            <p:spPr bwMode="auto">
              <a:xfrm>
                <a:off x="478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49" name="Rectangle 122"/>
              <p:cNvSpPr>
                <a:spLocks noChangeArrowheads="1"/>
              </p:cNvSpPr>
              <p:nvPr/>
            </p:nvSpPr>
            <p:spPr bwMode="auto">
              <a:xfrm>
                <a:off x="488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0" name="Rectangle 123"/>
              <p:cNvSpPr>
                <a:spLocks noChangeArrowheads="1"/>
              </p:cNvSpPr>
              <p:nvPr/>
            </p:nvSpPr>
            <p:spPr bwMode="auto">
              <a:xfrm>
                <a:off x="497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1" name="Rectangle 124"/>
              <p:cNvSpPr>
                <a:spLocks noChangeArrowheads="1"/>
              </p:cNvSpPr>
              <p:nvPr/>
            </p:nvSpPr>
            <p:spPr bwMode="auto">
              <a:xfrm>
                <a:off x="507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2" name="Rectangle 125"/>
              <p:cNvSpPr>
                <a:spLocks noChangeArrowheads="1"/>
              </p:cNvSpPr>
              <p:nvPr/>
            </p:nvSpPr>
            <p:spPr bwMode="auto">
              <a:xfrm>
                <a:off x="516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3" name="Rectangle 126"/>
              <p:cNvSpPr>
                <a:spLocks noChangeArrowheads="1"/>
              </p:cNvSpPr>
              <p:nvPr/>
            </p:nvSpPr>
            <p:spPr bwMode="auto">
              <a:xfrm>
                <a:off x="526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4" name="Rectangle 127"/>
              <p:cNvSpPr>
                <a:spLocks noChangeArrowheads="1"/>
              </p:cNvSpPr>
              <p:nvPr/>
            </p:nvSpPr>
            <p:spPr bwMode="auto">
              <a:xfrm>
                <a:off x="421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5" name="Rectangle 128"/>
              <p:cNvSpPr>
                <a:spLocks noChangeArrowheads="1"/>
              </p:cNvSpPr>
              <p:nvPr/>
            </p:nvSpPr>
            <p:spPr bwMode="auto">
              <a:xfrm>
                <a:off x="431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6" name="Rectangle 129"/>
              <p:cNvSpPr>
                <a:spLocks noChangeArrowheads="1"/>
              </p:cNvSpPr>
              <p:nvPr/>
            </p:nvSpPr>
            <p:spPr bwMode="auto">
              <a:xfrm>
                <a:off x="440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7" name="Rectangle 130"/>
              <p:cNvSpPr>
                <a:spLocks noChangeArrowheads="1"/>
              </p:cNvSpPr>
              <p:nvPr/>
            </p:nvSpPr>
            <p:spPr bwMode="auto">
              <a:xfrm>
                <a:off x="450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8" name="Rectangle 131"/>
              <p:cNvSpPr>
                <a:spLocks noChangeArrowheads="1"/>
              </p:cNvSpPr>
              <p:nvPr/>
            </p:nvSpPr>
            <p:spPr bwMode="auto">
              <a:xfrm>
                <a:off x="459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59" name="Rectangle 132"/>
              <p:cNvSpPr>
                <a:spLocks noChangeArrowheads="1"/>
              </p:cNvSpPr>
              <p:nvPr/>
            </p:nvSpPr>
            <p:spPr bwMode="auto">
              <a:xfrm>
                <a:off x="469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0" name="Rectangle 133"/>
              <p:cNvSpPr>
                <a:spLocks noChangeArrowheads="1"/>
              </p:cNvSpPr>
              <p:nvPr/>
            </p:nvSpPr>
            <p:spPr bwMode="auto">
              <a:xfrm>
                <a:off x="478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1" name="Rectangle 134"/>
              <p:cNvSpPr>
                <a:spLocks noChangeArrowheads="1"/>
              </p:cNvSpPr>
              <p:nvPr/>
            </p:nvSpPr>
            <p:spPr bwMode="auto">
              <a:xfrm>
                <a:off x="488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2" name="Rectangle 135"/>
              <p:cNvSpPr>
                <a:spLocks noChangeArrowheads="1"/>
              </p:cNvSpPr>
              <p:nvPr/>
            </p:nvSpPr>
            <p:spPr bwMode="auto">
              <a:xfrm>
                <a:off x="497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3" name="Rectangle 136"/>
              <p:cNvSpPr>
                <a:spLocks noChangeArrowheads="1"/>
              </p:cNvSpPr>
              <p:nvPr/>
            </p:nvSpPr>
            <p:spPr bwMode="auto">
              <a:xfrm>
                <a:off x="507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4" name="Rectangle 137"/>
              <p:cNvSpPr>
                <a:spLocks noChangeArrowheads="1"/>
              </p:cNvSpPr>
              <p:nvPr/>
            </p:nvSpPr>
            <p:spPr bwMode="auto">
              <a:xfrm>
                <a:off x="516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5" name="Rectangle 138"/>
              <p:cNvSpPr>
                <a:spLocks noChangeArrowheads="1"/>
              </p:cNvSpPr>
              <p:nvPr/>
            </p:nvSpPr>
            <p:spPr bwMode="auto">
              <a:xfrm>
                <a:off x="526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6" name="Rectangle 139"/>
              <p:cNvSpPr>
                <a:spLocks noChangeArrowheads="1"/>
              </p:cNvSpPr>
              <p:nvPr/>
            </p:nvSpPr>
            <p:spPr bwMode="auto">
              <a:xfrm>
                <a:off x="421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7" name="Rectangle 140"/>
              <p:cNvSpPr>
                <a:spLocks noChangeArrowheads="1"/>
              </p:cNvSpPr>
              <p:nvPr/>
            </p:nvSpPr>
            <p:spPr bwMode="auto">
              <a:xfrm>
                <a:off x="431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8" name="Rectangle 141"/>
              <p:cNvSpPr>
                <a:spLocks noChangeArrowheads="1"/>
              </p:cNvSpPr>
              <p:nvPr/>
            </p:nvSpPr>
            <p:spPr bwMode="auto">
              <a:xfrm>
                <a:off x="440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69" name="Rectangle 142"/>
              <p:cNvSpPr>
                <a:spLocks noChangeArrowheads="1"/>
              </p:cNvSpPr>
              <p:nvPr/>
            </p:nvSpPr>
            <p:spPr bwMode="auto">
              <a:xfrm>
                <a:off x="450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0" name="Rectangle 143"/>
              <p:cNvSpPr>
                <a:spLocks noChangeArrowheads="1"/>
              </p:cNvSpPr>
              <p:nvPr/>
            </p:nvSpPr>
            <p:spPr bwMode="auto">
              <a:xfrm>
                <a:off x="459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1" name="Rectangle 144"/>
              <p:cNvSpPr>
                <a:spLocks noChangeArrowheads="1"/>
              </p:cNvSpPr>
              <p:nvPr/>
            </p:nvSpPr>
            <p:spPr bwMode="auto">
              <a:xfrm>
                <a:off x="469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2" name="Rectangle 145"/>
              <p:cNvSpPr>
                <a:spLocks noChangeArrowheads="1"/>
              </p:cNvSpPr>
              <p:nvPr/>
            </p:nvSpPr>
            <p:spPr bwMode="auto">
              <a:xfrm>
                <a:off x="478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3" name="Rectangle 146"/>
              <p:cNvSpPr>
                <a:spLocks noChangeArrowheads="1"/>
              </p:cNvSpPr>
              <p:nvPr/>
            </p:nvSpPr>
            <p:spPr bwMode="auto">
              <a:xfrm>
                <a:off x="488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4" name="Rectangle 147"/>
              <p:cNvSpPr>
                <a:spLocks noChangeArrowheads="1"/>
              </p:cNvSpPr>
              <p:nvPr/>
            </p:nvSpPr>
            <p:spPr bwMode="auto">
              <a:xfrm>
                <a:off x="497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5" name="Rectangle 148"/>
              <p:cNvSpPr>
                <a:spLocks noChangeArrowheads="1"/>
              </p:cNvSpPr>
              <p:nvPr/>
            </p:nvSpPr>
            <p:spPr bwMode="auto">
              <a:xfrm>
                <a:off x="507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6" name="Rectangle 149"/>
              <p:cNvSpPr>
                <a:spLocks noChangeArrowheads="1"/>
              </p:cNvSpPr>
              <p:nvPr/>
            </p:nvSpPr>
            <p:spPr bwMode="auto">
              <a:xfrm>
                <a:off x="516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7" name="Rectangle 150"/>
              <p:cNvSpPr>
                <a:spLocks noChangeArrowheads="1"/>
              </p:cNvSpPr>
              <p:nvPr/>
            </p:nvSpPr>
            <p:spPr bwMode="auto">
              <a:xfrm>
                <a:off x="526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8" name="Rectangle 151"/>
              <p:cNvSpPr>
                <a:spLocks noChangeArrowheads="1"/>
              </p:cNvSpPr>
              <p:nvPr/>
            </p:nvSpPr>
            <p:spPr bwMode="auto">
              <a:xfrm>
                <a:off x="421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79" name="Rectangle 152"/>
              <p:cNvSpPr>
                <a:spLocks noChangeArrowheads="1"/>
              </p:cNvSpPr>
              <p:nvPr/>
            </p:nvSpPr>
            <p:spPr bwMode="auto">
              <a:xfrm>
                <a:off x="430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0" name="Rectangle 153"/>
              <p:cNvSpPr>
                <a:spLocks noChangeArrowheads="1"/>
              </p:cNvSpPr>
              <p:nvPr/>
            </p:nvSpPr>
            <p:spPr bwMode="auto">
              <a:xfrm>
                <a:off x="440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1" name="Rectangle 154"/>
              <p:cNvSpPr>
                <a:spLocks noChangeArrowheads="1"/>
              </p:cNvSpPr>
              <p:nvPr/>
            </p:nvSpPr>
            <p:spPr bwMode="auto">
              <a:xfrm>
                <a:off x="449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2" name="Rectangle 155"/>
              <p:cNvSpPr>
                <a:spLocks noChangeArrowheads="1"/>
              </p:cNvSpPr>
              <p:nvPr/>
            </p:nvSpPr>
            <p:spPr bwMode="auto">
              <a:xfrm>
                <a:off x="459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3" name="Rectangle 156"/>
              <p:cNvSpPr>
                <a:spLocks noChangeArrowheads="1"/>
              </p:cNvSpPr>
              <p:nvPr/>
            </p:nvSpPr>
            <p:spPr bwMode="auto">
              <a:xfrm>
                <a:off x="468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4" name="Rectangle 157"/>
              <p:cNvSpPr>
                <a:spLocks noChangeArrowheads="1"/>
              </p:cNvSpPr>
              <p:nvPr/>
            </p:nvSpPr>
            <p:spPr bwMode="auto">
              <a:xfrm>
                <a:off x="478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5" name="Rectangle 158"/>
              <p:cNvSpPr>
                <a:spLocks noChangeArrowheads="1"/>
              </p:cNvSpPr>
              <p:nvPr/>
            </p:nvSpPr>
            <p:spPr bwMode="auto">
              <a:xfrm>
                <a:off x="487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6" name="Rectangle 159"/>
              <p:cNvSpPr>
                <a:spLocks noChangeArrowheads="1"/>
              </p:cNvSpPr>
              <p:nvPr/>
            </p:nvSpPr>
            <p:spPr bwMode="auto">
              <a:xfrm>
                <a:off x="497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7" name="Rectangle 160"/>
              <p:cNvSpPr>
                <a:spLocks noChangeArrowheads="1"/>
              </p:cNvSpPr>
              <p:nvPr/>
            </p:nvSpPr>
            <p:spPr bwMode="auto">
              <a:xfrm>
                <a:off x="506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8" name="Rectangle 161"/>
              <p:cNvSpPr>
                <a:spLocks noChangeArrowheads="1"/>
              </p:cNvSpPr>
              <p:nvPr/>
            </p:nvSpPr>
            <p:spPr bwMode="auto">
              <a:xfrm>
                <a:off x="516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89" name="Rectangle 162"/>
              <p:cNvSpPr>
                <a:spLocks noChangeArrowheads="1"/>
              </p:cNvSpPr>
              <p:nvPr/>
            </p:nvSpPr>
            <p:spPr bwMode="auto">
              <a:xfrm>
                <a:off x="525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0" name="Rectangle 163"/>
              <p:cNvSpPr>
                <a:spLocks noChangeArrowheads="1"/>
              </p:cNvSpPr>
              <p:nvPr/>
            </p:nvSpPr>
            <p:spPr bwMode="auto">
              <a:xfrm>
                <a:off x="421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1" name="Rectangle 164"/>
              <p:cNvSpPr>
                <a:spLocks noChangeArrowheads="1"/>
              </p:cNvSpPr>
              <p:nvPr/>
            </p:nvSpPr>
            <p:spPr bwMode="auto">
              <a:xfrm>
                <a:off x="430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2" name="Rectangle 165"/>
              <p:cNvSpPr>
                <a:spLocks noChangeArrowheads="1"/>
              </p:cNvSpPr>
              <p:nvPr/>
            </p:nvSpPr>
            <p:spPr bwMode="auto">
              <a:xfrm>
                <a:off x="440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3" name="Rectangle 166"/>
              <p:cNvSpPr>
                <a:spLocks noChangeArrowheads="1"/>
              </p:cNvSpPr>
              <p:nvPr/>
            </p:nvSpPr>
            <p:spPr bwMode="auto">
              <a:xfrm>
                <a:off x="449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4" name="Rectangle 167"/>
              <p:cNvSpPr>
                <a:spLocks noChangeArrowheads="1"/>
              </p:cNvSpPr>
              <p:nvPr/>
            </p:nvSpPr>
            <p:spPr bwMode="auto">
              <a:xfrm>
                <a:off x="459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5" name="Rectangle 168"/>
              <p:cNvSpPr>
                <a:spLocks noChangeArrowheads="1"/>
              </p:cNvSpPr>
              <p:nvPr/>
            </p:nvSpPr>
            <p:spPr bwMode="auto">
              <a:xfrm>
                <a:off x="468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6" name="Rectangle 169"/>
              <p:cNvSpPr>
                <a:spLocks noChangeArrowheads="1"/>
              </p:cNvSpPr>
              <p:nvPr/>
            </p:nvSpPr>
            <p:spPr bwMode="auto">
              <a:xfrm>
                <a:off x="478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7" name="Rectangle 170"/>
              <p:cNvSpPr>
                <a:spLocks noChangeArrowheads="1"/>
              </p:cNvSpPr>
              <p:nvPr/>
            </p:nvSpPr>
            <p:spPr bwMode="auto">
              <a:xfrm>
                <a:off x="487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8" name="Rectangle 171"/>
              <p:cNvSpPr>
                <a:spLocks noChangeArrowheads="1"/>
              </p:cNvSpPr>
              <p:nvPr/>
            </p:nvSpPr>
            <p:spPr bwMode="auto">
              <a:xfrm>
                <a:off x="497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199" name="Rectangle 172"/>
              <p:cNvSpPr>
                <a:spLocks noChangeArrowheads="1"/>
              </p:cNvSpPr>
              <p:nvPr/>
            </p:nvSpPr>
            <p:spPr bwMode="auto">
              <a:xfrm>
                <a:off x="506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0" name="Rectangle 173"/>
              <p:cNvSpPr>
                <a:spLocks noChangeArrowheads="1"/>
              </p:cNvSpPr>
              <p:nvPr/>
            </p:nvSpPr>
            <p:spPr bwMode="auto">
              <a:xfrm>
                <a:off x="516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1" name="Rectangle 174"/>
              <p:cNvSpPr>
                <a:spLocks noChangeArrowheads="1"/>
              </p:cNvSpPr>
              <p:nvPr/>
            </p:nvSpPr>
            <p:spPr bwMode="auto">
              <a:xfrm>
                <a:off x="525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2" name="Rectangle 175"/>
              <p:cNvSpPr>
                <a:spLocks noChangeArrowheads="1"/>
              </p:cNvSpPr>
              <p:nvPr/>
            </p:nvSpPr>
            <p:spPr bwMode="auto">
              <a:xfrm>
                <a:off x="421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3" name="Rectangle 176"/>
              <p:cNvSpPr>
                <a:spLocks noChangeArrowheads="1"/>
              </p:cNvSpPr>
              <p:nvPr/>
            </p:nvSpPr>
            <p:spPr bwMode="auto">
              <a:xfrm>
                <a:off x="430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4" name="Rectangle 177"/>
              <p:cNvSpPr>
                <a:spLocks noChangeArrowheads="1"/>
              </p:cNvSpPr>
              <p:nvPr/>
            </p:nvSpPr>
            <p:spPr bwMode="auto">
              <a:xfrm>
                <a:off x="440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5" name="Rectangle 178"/>
              <p:cNvSpPr>
                <a:spLocks noChangeArrowheads="1"/>
              </p:cNvSpPr>
              <p:nvPr/>
            </p:nvSpPr>
            <p:spPr bwMode="auto">
              <a:xfrm>
                <a:off x="449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6" name="Rectangle 179"/>
              <p:cNvSpPr>
                <a:spLocks noChangeArrowheads="1"/>
              </p:cNvSpPr>
              <p:nvPr/>
            </p:nvSpPr>
            <p:spPr bwMode="auto">
              <a:xfrm>
                <a:off x="459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7" name="Rectangle 180"/>
              <p:cNvSpPr>
                <a:spLocks noChangeArrowheads="1"/>
              </p:cNvSpPr>
              <p:nvPr/>
            </p:nvSpPr>
            <p:spPr bwMode="auto">
              <a:xfrm>
                <a:off x="468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8" name="Rectangle 181"/>
              <p:cNvSpPr>
                <a:spLocks noChangeArrowheads="1"/>
              </p:cNvSpPr>
              <p:nvPr/>
            </p:nvSpPr>
            <p:spPr bwMode="auto">
              <a:xfrm>
                <a:off x="478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09" name="Rectangle 182"/>
              <p:cNvSpPr>
                <a:spLocks noChangeArrowheads="1"/>
              </p:cNvSpPr>
              <p:nvPr/>
            </p:nvSpPr>
            <p:spPr bwMode="auto">
              <a:xfrm>
                <a:off x="487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10" name="Rectangle 183"/>
              <p:cNvSpPr>
                <a:spLocks noChangeArrowheads="1"/>
              </p:cNvSpPr>
              <p:nvPr/>
            </p:nvSpPr>
            <p:spPr bwMode="auto">
              <a:xfrm>
                <a:off x="497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11" name="Rectangle 184"/>
              <p:cNvSpPr>
                <a:spLocks noChangeArrowheads="1"/>
              </p:cNvSpPr>
              <p:nvPr/>
            </p:nvSpPr>
            <p:spPr bwMode="auto">
              <a:xfrm>
                <a:off x="506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12" name="Rectangle 185"/>
              <p:cNvSpPr>
                <a:spLocks noChangeArrowheads="1"/>
              </p:cNvSpPr>
              <p:nvPr/>
            </p:nvSpPr>
            <p:spPr bwMode="auto">
              <a:xfrm>
                <a:off x="516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44213" name="Rectangle 186"/>
              <p:cNvSpPr>
                <a:spLocks noChangeArrowheads="1"/>
              </p:cNvSpPr>
              <p:nvPr/>
            </p:nvSpPr>
            <p:spPr bwMode="auto">
              <a:xfrm>
                <a:off x="525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grpSp>
        <p:grpSp>
          <p:nvGrpSpPr>
            <p:cNvPr id="44043" name="Group 192"/>
            <p:cNvGrpSpPr>
              <a:grpSpLocks/>
            </p:cNvGrpSpPr>
            <p:nvPr/>
          </p:nvGrpSpPr>
          <p:grpSpPr bwMode="auto">
            <a:xfrm>
              <a:off x="4080" y="2928"/>
              <a:ext cx="1680" cy="1124"/>
              <a:chOff x="4080" y="2928"/>
              <a:chExt cx="1680" cy="1124"/>
            </a:xfrm>
          </p:grpSpPr>
          <p:sp>
            <p:nvSpPr>
              <p:cNvPr id="44044" name="Line 189"/>
              <p:cNvSpPr>
                <a:spLocks noChangeShapeType="1"/>
              </p:cNvSpPr>
              <p:nvPr/>
            </p:nvSpPr>
            <p:spPr bwMode="auto">
              <a:xfrm flipV="1">
                <a:off x="4608" y="2928"/>
                <a:ext cx="83" cy="14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44045" name="Text Box 190"/>
              <p:cNvSpPr txBox="1">
                <a:spLocks noChangeArrowheads="1"/>
              </p:cNvSpPr>
              <p:nvPr/>
            </p:nvSpPr>
            <p:spPr bwMode="auto">
              <a:xfrm>
                <a:off x="4080" y="3024"/>
                <a:ext cx="1680" cy="1028"/>
              </a:xfrm>
              <a:prstGeom prst="rect">
                <a:avLst/>
              </a:prstGeom>
              <a:noFill/>
              <a:ln w="9525">
                <a:noFill/>
                <a:miter lim="800000"/>
                <a:headEnd/>
                <a:tailEnd/>
              </a:ln>
            </p:spPr>
            <p:txBody>
              <a:bodyPr wrap="square">
                <a:prstTxWarp prst="textNoShape">
                  <a:avLst/>
                </a:prstTxWarp>
                <a:spAutoFit/>
              </a:bodyPr>
              <a:lstStyle/>
              <a:p>
                <a:pPr>
                  <a:spcBef>
                    <a:spcPct val="0"/>
                  </a:spcBef>
                </a:pPr>
                <a:r>
                  <a:rPr lang="en-US" sz="2000" dirty="0">
                    <a:solidFill>
                      <a:schemeClr val="tx1"/>
                    </a:solidFill>
                    <a:latin typeface="Calibri"/>
                    <a:cs typeface="Calibri"/>
                  </a:rPr>
                  <a:t>Plus, the technology behind chip-scale multiprocessors (</a:t>
                </a:r>
                <a:r>
                  <a:rPr lang="en-US" sz="2000" dirty="0" err="1">
                    <a:solidFill>
                      <a:schemeClr val="tx1"/>
                    </a:solidFill>
                    <a:latin typeface="Calibri"/>
                    <a:cs typeface="Calibri"/>
                  </a:rPr>
                  <a:t>CMPs</a:t>
                </a:r>
                <a:r>
                  <a:rPr lang="en-US" sz="2000" dirty="0" smtClean="0">
                    <a:solidFill>
                      <a:schemeClr val="tx1"/>
                    </a:solidFill>
                    <a:latin typeface="Calibri"/>
                    <a:cs typeface="Calibri"/>
                  </a:rPr>
                  <a:t>) and graphics processing units (</a:t>
                </a:r>
                <a:r>
                  <a:rPr lang="en-US" sz="2000" dirty="0" err="1" smtClean="0">
                    <a:solidFill>
                      <a:schemeClr val="tx1"/>
                    </a:solidFill>
                    <a:latin typeface="Calibri"/>
                    <a:cs typeface="Calibri"/>
                  </a:rPr>
                  <a:t>GPUs</a:t>
                </a:r>
                <a:r>
                  <a:rPr lang="en-US" sz="2000" dirty="0" smtClean="0">
                    <a:solidFill>
                      <a:schemeClr val="tx1"/>
                    </a:solidFill>
                    <a:latin typeface="Calibri"/>
                    <a:cs typeface="Calibri"/>
                  </a:rPr>
                  <a:t>)</a:t>
                </a:r>
                <a:endParaRPr lang="en-US" sz="2000" dirty="0">
                  <a:solidFill>
                    <a:schemeClr val="tx1"/>
                  </a:solidFill>
                  <a:latin typeface="Calibri"/>
                  <a:cs typeface="Calibri"/>
                </a:endParaRPr>
              </a:p>
            </p:txBody>
          </p:sp>
        </p:grpSp>
      </p:grpSp>
      <p:grpSp>
        <p:nvGrpSpPr>
          <p:cNvPr id="187" name="Group 186"/>
          <p:cNvGrpSpPr/>
          <p:nvPr/>
        </p:nvGrpSpPr>
        <p:grpSpPr>
          <a:xfrm>
            <a:off x="457200" y="1612901"/>
            <a:ext cx="5867400" cy="4254499"/>
            <a:chOff x="457200" y="1612901"/>
            <a:chExt cx="5867400" cy="4254499"/>
          </a:xfrm>
        </p:grpSpPr>
        <p:grpSp>
          <p:nvGrpSpPr>
            <p:cNvPr id="44215" name="Group 196"/>
            <p:cNvGrpSpPr>
              <a:grpSpLocks/>
            </p:cNvGrpSpPr>
            <p:nvPr/>
          </p:nvGrpSpPr>
          <p:grpSpPr bwMode="auto">
            <a:xfrm>
              <a:off x="3124200" y="1612901"/>
              <a:ext cx="3200400" cy="1358901"/>
              <a:chOff x="1968" y="1016"/>
              <a:chExt cx="2016" cy="856"/>
            </a:xfrm>
          </p:grpSpPr>
          <p:sp>
            <p:nvSpPr>
              <p:cNvPr id="44216" name="Line 8"/>
              <p:cNvSpPr>
                <a:spLocks noChangeShapeType="1"/>
              </p:cNvSpPr>
              <p:nvPr/>
            </p:nvSpPr>
            <p:spPr bwMode="auto">
              <a:xfrm flipH="1">
                <a:off x="2448" y="1632"/>
                <a:ext cx="144" cy="24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cs typeface="Calibri"/>
                </a:endParaRPr>
              </a:p>
            </p:txBody>
          </p:sp>
          <p:sp>
            <p:nvSpPr>
              <p:cNvPr id="44217" name="Text Box 9"/>
              <p:cNvSpPr txBox="1">
                <a:spLocks noChangeArrowheads="1"/>
              </p:cNvSpPr>
              <p:nvPr/>
            </p:nvSpPr>
            <p:spPr bwMode="auto">
              <a:xfrm>
                <a:off x="1968" y="1016"/>
                <a:ext cx="2016" cy="446"/>
              </a:xfrm>
              <a:prstGeom prst="rect">
                <a:avLst/>
              </a:prstGeom>
              <a:noFill/>
              <a:ln w="9525">
                <a:noFill/>
                <a:miter lim="800000"/>
                <a:headEnd/>
                <a:tailEnd/>
              </a:ln>
            </p:spPr>
            <p:txBody>
              <a:bodyPr wrap="square">
                <a:prstTxWarp prst="textNoShape">
                  <a:avLst/>
                </a:prstTxWarp>
                <a:spAutoFit/>
              </a:bodyPr>
              <a:lstStyle/>
              <a:p>
                <a:pPr>
                  <a:spcBef>
                    <a:spcPct val="0"/>
                  </a:spcBef>
                </a:pPr>
                <a:r>
                  <a:rPr lang="en-US" sz="2000" dirty="0">
                    <a:solidFill>
                      <a:schemeClr val="tx1"/>
                    </a:solidFill>
                    <a:latin typeface="Calibri"/>
                    <a:cs typeface="Calibri"/>
                  </a:rPr>
                  <a:t>What you’ll understand and experiment</a:t>
                </a:r>
                <a:r>
                  <a:rPr lang="en-US" sz="1800" dirty="0">
                    <a:solidFill>
                      <a:schemeClr val="tx1"/>
                    </a:solidFill>
                    <a:latin typeface="Calibri"/>
                    <a:cs typeface="Calibri"/>
                  </a:rPr>
                  <a:t> </a:t>
                </a:r>
                <a:r>
                  <a:rPr lang="en-US" sz="2000" dirty="0">
                    <a:solidFill>
                      <a:schemeClr val="tx1"/>
                    </a:solidFill>
                    <a:latin typeface="Calibri"/>
                    <a:cs typeface="Calibri"/>
                  </a:rPr>
                  <a:t>with in </a:t>
                </a:r>
                <a:r>
                  <a:rPr lang="en-US" sz="2000" dirty="0" smtClean="0">
                    <a:solidFill>
                      <a:schemeClr val="tx1"/>
                    </a:solidFill>
                    <a:latin typeface="Calibri"/>
                    <a:cs typeface="Calibri"/>
                  </a:rPr>
                  <a:t>CS152</a:t>
                </a:r>
                <a:endParaRPr lang="en-US" sz="2000" dirty="0">
                  <a:solidFill>
                    <a:schemeClr val="tx1"/>
                  </a:solidFill>
                  <a:latin typeface="Calibri"/>
                  <a:cs typeface="Calibri"/>
                </a:endParaRPr>
              </a:p>
            </p:txBody>
          </p:sp>
        </p:grpSp>
        <p:pic>
          <p:nvPicPr>
            <p:cNvPr id="186" name="Picture 185" descr="SandyBridgeDiemap.jpg"/>
            <p:cNvPicPr>
              <a:picLocks noChangeAspect="1"/>
            </p:cNvPicPr>
            <p:nvPr/>
          </p:nvPicPr>
          <p:blipFill>
            <a:blip r:embed="rId3"/>
            <a:stretch>
              <a:fillRect/>
            </a:stretch>
          </p:blipFill>
          <p:spPr>
            <a:xfrm>
              <a:off x="457200" y="3048000"/>
              <a:ext cx="5854270" cy="2819400"/>
            </a:xfrm>
            <a:prstGeom prst="rect">
              <a:avLst/>
            </a:prstGeom>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5"/>
          <p:cNvSpPr>
            <a:spLocks noGrp="1"/>
          </p:cNvSpPr>
          <p:nvPr>
            <p:ph type="sldNum" sz="quarter" idx="12"/>
          </p:nvPr>
        </p:nvSpPr>
        <p:spPr>
          <a:noFill/>
        </p:spPr>
        <p:txBody>
          <a:bodyPr/>
          <a:lstStyle/>
          <a:p>
            <a:fld id="{5AACE719-800C-1542-A19D-F0B5C5693CB8}" type="slidenum">
              <a:rPr lang="en-US"/>
              <a:pPr/>
              <a:t>42</a:t>
            </a:fld>
            <a:endParaRPr lang="en-US" b="0">
              <a:solidFill>
                <a:srgbClr val="FBBA03"/>
              </a:solidFill>
            </a:endParaRPr>
          </a:p>
        </p:txBody>
      </p:sp>
      <p:sp>
        <p:nvSpPr>
          <p:cNvPr id="48133" name="Rectangle 2"/>
          <p:cNvSpPr>
            <a:spLocks noGrp="1" noChangeArrowheads="1"/>
          </p:cNvSpPr>
          <p:nvPr>
            <p:ph type="title"/>
          </p:nvPr>
        </p:nvSpPr>
        <p:spPr>
          <a:xfrm>
            <a:off x="798513" y="609600"/>
            <a:ext cx="6059487" cy="263525"/>
          </a:xfrm>
          <a:noFill/>
        </p:spPr>
        <p:txBody>
          <a:bodyPr lIns="90488" tIns="44450" rIns="90488" bIns="44450"/>
          <a:lstStyle/>
          <a:p>
            <a:r>
              <a:rPr lang="en-US" dirty="0"/>
              <a:t>CS152 Structure and Syllabus</a:t>
            </a:r>
          </a:p>
        </p:txBody>
      </p:sp>
      <p:sp>
        <p:nvSpPr>
          <p:cNvPr id="48134" name="Rectangle 3"/>
          <p:cNvSpPr>
            <a:spLocks noGrp="1" noChangeArrowheads="1"/>
          </p:cNvSpPr>
          <p:nvPr>
            <p:ph type="body" idx="1"/>
          </p:nvPr>
        </p:nvSpPr>
        <p:spPr>
          <a:xfrm>
            <a:off x="457200" y="1096963"/>
            <a:ext cx="8258175" cy="5349875"/>
          </a:xfrm>
          <a:noFill/>
        </p:spPr>
        <p:txBody>
          <a:bodyPr lIns="90488" tIns="44450" rIns="90488" bIns="44450"/>
          <a:lstStyle/>
          <a:p>
            <a:pPr marL="457200" indent="-457200">
              <a:buFontTx/>
              <a:buNone/>
            </a:pPr>
            <a:endParaRPr lang="en-US" sz="3200" dirty="0" smtClean="0"/>
          </a:p>
          <a:p>
            <a:pPr marL="457200" indent="-457200">
              <a:buFontTx/>
              <a:buNone/>
            </a:pPr>
            <a:r>
              <a:rPr lang="en-US" sz="3200" dirty="0" smtClean="0"/>
              <a:t>Five modules</a:t>
            </a:r>
            <a:endParaRPr lang="en-US" sz="3200" dirty="0"/>
          </a:p>
          <a:p>
            <a:pPr marL="800100" lvl="1" indent="-342900">
              <a:buFontTx/>
              <a:buAutoNum type="arabicPeriod"/>
            </a:pPr>
            <a:r>
              <a:rPr lang="en-US" sz="2400" dirty="0"/>
              <a:t>Simple machine design (</a:t>
            </a:r>
            <a:r>
              <a:rPr lang="en-US" sz="2400" dirty="0" err="1"/>
              <a:t>ISAs</a:t>
            </a:r>
            <a:r>
              <a:rPr lang="en-US" sz="2400" dirty="0"/>
              <a:t>, microprogramming, </a:t>
            </a:r>
            <a:r>
              <a:rPr lang="en-US" sz="2400" dirty="0" err="1"/>
              <a:t>unpipelined</a:t>
            </a:r>
            <a:r>
              <a:rPr lang="en-US" sz="2400" dirty="0"/>
              <a:t> machines, Iron Law, simple pipelines)</a:t>
            </a:r>
          </a:p>
          <a:p>
            <a:pPr marL="800100" lvl="1" indent="-342900">
              <a:buFontTx/>
              <a:buAutoNum type="arabicPeriod"/>
            </a:pPr>
            <a:r>
              <a:rPr lang="en-US" sz="2400" dirty="0"/>
              <a:t>Memory hierarchy (DRAM, caches, optimizations</a:t>
            </a:r>
            <a:r>
              <a:rPr lang="en-US" sz="2400" dirty="0" smtClean="0"/>
              <a:t>) plus virtual </a:t>
            </a:r>
            <a:r>
              <a:rPr lang="en-US" sz="2400" dirty="0"/>
              <a:t>memory systems, exceptions, interrupts</a:t>
            </a:r>
          </a:p>
          <a:p>
            <a:pPr marL="800100" lvl="1" indent="-342900">
              <a:buFontTx/>
              <a:buAutoNum type="arabicPeriod"/>
            </a:pPr>
            <a:r>
              <a:rPr lang="en-US" sz="2400" dirty="0"/>
              <a:t>Complex pipelining (score-boarding, out-of-order issue)</a:t>
            </a:r>
          </a:p>
          <a:p>
            <a:pPr marL="800100" lvl="1" indent="-342900">
              <a:buFontTx/>
              <a:buAutoNum type="arabicPeriod"/>
            </a:pPr>
            <a:r>
              <a:rPr lang="en-US" sz="2400" dirty="0"/>
              <a:t>Explicitly parallel processors (vector machines, VLIW machines, multithreaded machines)</a:t>
            </a:r>
          </a:p>
          <a:p>
            <a:pPr marL="800100" lvl="1" indent="-342900">
              <a:buFontTx/>
              <a:buAutoNum type="arabicPeriod"/>
            </a:pPr>
            <a:r>
              <a:rPr lang="en-US" sz="2400" dirty="0"/>
              <a:t>Multiprocessor architectures </a:t>
            </a:r>
            <a:r>
              <a:rPr lang="en-US" sz="2400" dirty="0" smtClean="0"/>
              <a:t>(memory models, cache </a:t>
            </a:r>
            <a:r>
              <a:rPr lang="en-US" sz="2400" dirty="0"/>
              <a:t>coherence,</a:t>
            </a:r>
            <a:r>
              <a:rPr lang="en-US" sz="2400" dirty="0" smtClean="0"/>
              <a:t> synchronization</a:t>
            </a:r>
            <a:r>
              <a:rPr lang="en-US" sz="2400" dirty="0"/>
              <a:t>)</a:t>
            </a:r>
          </a:p>
          <a:p>
            <a:pPr marL="800100" lvl="1" indent="-342900"/>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5"/>
          <p:cNvSpPr>
            <a:spLocks noGrp="1"/>
          </p:cNvSpPr>
          <p:nvPr>
            <p:ph type="sldNum" sz="quarter" idx="12"/>
          </p:nvPr>
        </p:nvSpPr>
        <p:spPr>
          <a:noFill/>
        </p:spPr>
        <p:txBody>
          <a:bodyPr/>
          <a:lstStyle/>
          <a:p>
            <a:fld id="{A68C9632-67A9-EA4A-A7E5-F1243917FD91}" type="slidenum">
              <a:rPr lang="en-US"/>
              <a:pPr/>
              <a:t>43</a:t>
            </a:fld>
            <a:endParaRPr lang="en-US" b="0">
              <a:solidFill>
                <a:srgbClr val="FBBA03"/>
              </a:solidFill>
            </a:endParaRPr>
          </a:p>
        </p:txBody>
      </p:sp>
      <p:sp>
        <p:nvSpPr>
          <p:cNvPr id="46085" name="Rectangle 2"/>
          <p:cNvSpPr>
            <a:spLocks noGrp="1" noChangeArrowheads="1"/>
          </p:cNvSpPr>
          <p:nvPr>
            <p:ph type="title"/>
          </p:nvPr>
        </p:nvSpPr>
        <p:spPr>
          <a:xfrm>
            <a:off x="635000" y="533400"/>
            <a:ext cx="7372350" cy="465138"/>
          </a:xfrm>
          <a:noFill/>
        </p:spPr>
        <p:txBody>
          <a:bodyPr lIns="90488" tIns="44450" rIns="90488" bIns="44450"/>
          <a:lstStyle/>
          <a:p>
            <a:r>
              <a:rPr lang="en-US" dirty="0"/>
              <a:t>CS152 </a:t>
            </a:r>
            <a:r>
              <a:rPr lang="en-US" dirty="0" err="1"/>
              <a:t>Administrivia</a:t>
            </a:r>
            <a:endParaRPr lang="en-US" dirty="0"/>
          </a:p>
        </p:txBody>
      </p:sp>
      <p:sp>
        <p:nvSpPr>
          <p:cNvPr id="46086" name="Rectangle 3"/>
          <p:cNvSpPr>
            <a:spLocks noGrp="1" noChangeArrowheads="1"/>
          </p:cNvSpPr>
          <p:nvPr>
            <p:ph type="body" idx="1"/>
          </p:nvPr>
        </p:nvSpPr>
        <p:spPr>
          <a:xfrm>
            <a:off x="304800" y="1066800"/>
            <a:ext cx="8686800" cy="5257800"/>
          </a:xfrm>
          <a:noFill/>
        </p:spPr>
        <p:txBody>
          <a:bodyPr wrap="square" lIns="90488" tIns="44450" rIns="90488" bIns="44450">
            <a:noAutofit/>
          </a:bodyPr>
          <a:lstStyle/>
          <a:p>
            <a:pPr marL="0" indent="0">
              <a:lnSpc>
                <a:spcPct val="85000"/>
              </a:lnSpc>
              <a:spcBef>
                <a:spcPct val="100000"/>
              </a:spcBef>
              <a:buFontTx/>
              <a:buNone/>
              <a:tabLst>
                <a:tab pos="1371600" algn="l"/>
                <a:tab pos="4038600" algn="l"/>
              </a:tabLst>
            </a:pPr>
            <a:r>
              <a:rPr lang="en-US" sz="2000" dirty="0"/>
              <a:t>Instructor:   </a:t>
            </a:r>
            <a:r>
              <a:rPr lang="en-US" sz="2000" dirty="0" smtClean="0"/>
              <a:t>  George </a:t>
            </a:r>
            <a:r>
              <a:rPr lang="en-US" sz="2000" dirty="0" err="1" smtClean="0"/>
              <a:t>Michelogiannakis</a:t>
            </a:r>
            <a:r>
              <a:rPr lang="en-US" sz="2000" dirty="0" smtClean="0"/>
              <a:t>, </a:t>
            </a:r>
            <a:r>
              <a:rPr lang="en-US" sz="2000" b="1" dirty="0" err="1" smtClean="0">
                <a:latin typeface="Courier" charset="0"/>
              </a:rPr>
              <a:t>mihelog@eecs</a:t>
            </a:r>
            <a:endParaRPr lang="en-US" sz="2000" dirty="0" smtClean="0">
              <a:latin typeface="Courier" charset="0"/>
            </a:endParaRPr>
          </a:p>
          <a:p>
            <a:pPr marL="0" indent="0">
              <a:lnSpc>
                <a:spcPct val="85000"/>
              </a:lnSpc>
              <a:spcBef>
                <a:spcPct val="45000"/>
              </a:spcBef>
              <a:buFontTx/>
              <a:buNone/>
              <a:tabLst>
                <a:tab pos="1371600" algn="l"/>
                <a:tab pos="4038600" algn="l"/>
              </a:tabLst>
            </a:pPr>
            <a:r>
              <a:rPr lang="en-US" sz="2000" dirty="0"/>
              <a:t>	Office Hours:</a:t>
            </a:r>
            <a:r>
              <a:rPr lang="en-US" sz="2000" dirty="0" smtClean="0"/>
              <a:t> After lectures, Wednesdays 11-12:30pm 341A Soda</a:t>
            </a:r>
          </a:p>
          <a:p>
            <a:pPr marL="0" indent="0">
              <a:lnSpc>
                <a:spcPct val="85000"/>
              </a:lnSpc>
              <a:spcBef>
                <a:spcPct val="45000"/>
              </a:spcBef>
              <a:buFontTx/>
              <a:buNone/>
              <a:tabLst>
                <a:tab pos="1371600" algn="l"/>
                <a:tab pos="4038600" algn="l"/>
              </a:tabLst>
            </a:pPr>
            <a:r>
              <a:rPr lang="en-US" sz="2000" dirty="0" smtClean="0"/>
              <a:t>T. A.:	</a:t>
            </a:r>
            <a:r>
              <a:rPr lang="en-US" sz="2000" dirty="0"/>
              <a:t>C</a:t>
            </a:r>
            <a:r>
              <a:rPr lang="en-US" sz="2000" dirty="0" smtClean="0"/>
              <a:t>olin Schmidt, </a:t>
            </a:r>
            <a:r>
              <a:rPr lang="en-US" sz="2000" b="1" dirty="0" err="1" smtClean="0">
                <a:latin typeface="Courier" charset="0"/>
              </a:rPr>
              <a:t>colins@eecs</a:t>
            </a:r>
            <a:endParaRPr lang="en-US" sz="2000" dirty="0" smtClean="0"/>
          </a:p>
          <a:p>
            <a:pPr marL="0" indent="0">
              <a:lnSpc>
                <a:spcPct val="85000"/>
              </a:lnSpc>
              <a:spcBef>
                <a:spcPct val="45000"/>
              </a:spcBef>
              <a:buFontTx/>
              <a:buNone/>
              <a:tabLst>
                <a:tab pos="1371600" algn="l"/>
                <a:tab pos="4038600" algn="l"/>
              </a:tabLst>
            </a:pPr>
            <a:r>
              <a:rPr lang="en-US" sz="2000" dirty="0" smtClean="0"/>
              <a:t>	</a:t>
            </a:r>
            <a:r>
              <a:rPr lang="en-US" sz="2000" dirty="0"/>
              <a:t>Office Hours: </a:t>
            </a:r>
            <a:r>
              <a:rPr lang="en-US" sz="2000" dirty="0" smtClean="0"/>
              <a:t>Tuesday 2-4pm 651 Soda</a:t>
            </a:r>
            <a:endParaRPr lang="en-US" sz="2000" dirty="0"/>
          </a:p>
          <a:p>
            <a:pPr marL="0" indent="0">
              <a:lnSpc>
                <a:spcPct val="85000"/>
              </a:lnSpc>
              <a:spcBef>
                <a:spcPct val="45000"/>
              </a:spcBef>
              <a:buFontTx/>
              <a:buNone/>
              <a:tabLst>
                <a:tab pos="1371600" algn="l"/>
                <a:tab pos="4038600" algn="l"/>
              </a:tabLst>
            </a:pPr>
            <a:r>
              <a:rPr lang="en-US" sz="2000" dirty="0"/>
              <a:t>Lectures:</a:t>
            </a:r>
            <a:r>
              <a:rPr lang="en-US" sz="2000" dirty="0" smtClean="0"/>
              <a:t>	M/W, 9-10:30AM, 306 Soda</a:t>
            </a:r>
          </a:p>
          <a:p>
            <a:pPr marL="0" indent="0">
              <a:lnSpc>
                <a:spcPct val="85000"/>
              </a:lnSpc>
              <a:spcBef>
                <a:spcPct val="45000"/>
              </a:spcBef>
              <a:buFontTx/>
              <a:buNone/>
              <a:tabLst>
                <a:tab pos="1371600" algn="l"/>
                <a:tab pos="4038600" algn="l"/>
              </a:tabLst>
            </a:pPr>
            <a:r>
              <a:rPr lang="en-US" sz="2000" dirty="0" smtClean="0"/>
              <a:t>Section</a:t>
            </a:r>
            <a:r>
              <a:rPr lang="en-US" sz="2000" dirty="0"/>
              <a:t>:</a:t>
            </a:r>
            <a:r>
              <a:rPr lang="en-US" sz="2000" dirty="0" smtClean="0"/>
              <a:t>	</a:t>
            </a:r>
            <a:r>
              <a:rPr lang="en-US" sz="2000" dirty="0" err="1" smtClean="0"/>
              <a:t>Th</a:t>
            </a:r>
            <a:r>
              <a:rPr lang="en-US" sz="2000" dirty="0" smtClean="0"/>
              <a:t> 2PM-4PM, 9 105 Latimer</a:t>
            </a:r>
            <a:endParaRPr lang="en-US" sz="2000" i="1" dirty="0" smtClean="0"/>
          </a:p>
          <a:p>
            <a:pPr marL="0" indent="0">
              <a:lnSpc>
                <a:spcPct val="85000"/>
              </a:lnSpc>
              <a:spcBef>
                <a:spcPct val="45000"/>
              </a:spcBef>
              <a:buFontTx/>
              <a:buNone/>
              <a:tabLst>
                <a:tab pos="1371600" algn="l"/>
                <a:tab pos="4038600" algn="l"/>
              </a:tabLst>
            </a:pPr>
            <a:r>
              <a:rPr lang="en-US" sz="2000" dirty="0"/>
              <a:t>Text:	</a:t>
            </a:r>
            <a:r>
              <a:rPr lang="en-US" sz="2000" i="1" dirty="0"/>
              <a:t>Computer Architecture: A Quantitative Approach</a:t>
            </a:r>
            <a:r>
              <a:rPr lang="en-US" sz="2000" i="1" dirty="0" smtClean="0"/>
              <a:t>,</a:t>
            </a:r>
          </a:p>
          <a:p>
            <a:pPr marL="0" indent="0">
              <a:lnSpc>
                <a:spcPct val="85000"/>
              </a:lnSpc>
              <a:spcBef>
                <a:spcPct val="45000"/>
              </a:spcBef>
              <a:buFontTx/>
              <a:buNone/>
              <a:tabLst>
                <a:tab pos="1371600" algn="l"/>
                <a:tab pos="4038600" algn="l"/>
              </a:tabLst>
            </a:pPr>
            <a:r>
              <a:rPr lang="en-US" sz="2000" i="1" dirty="0" smtClean="0"/>
              <a:t>	Hennessey and Patterson, 5</a:t>
            </a:r>
            <a:r>
              <a:rPr lang="en-US" sz="2000" i="1" baseline="30000" dirty="0" smtClean="0"/>
              <a:t>th</a:t>
            </a:r>
            <a:r>
              <a:rPr lang="en-US" sz="2000" i="1" dirty="0" smtClean="0"/>
              <a:t> Edition</a:t>
            </a:r>
            <a:r>
              <a:rPr lang="en-US" sz="2000" dirty="0" smtClean="0"/>
              <a:t> (2012)</a:t>
            </a:r>
            <a:endParaRPr lang="en-US" sz="2000" dirty="0"/>
          </a:p>
          <a:p>
            <a:pPr marL="0" indent="0">
              <a:lnSpc>
                <a:spcPct val="85000"/>
              </a:lnSpc>
              <a:spcBef>
                <a:spcPct val="45000"/>
              </a:spcBef>
              <a:buFontTx/>
              <a:buNone/>
              <a:tabLst>
                <a:tab pos="1371600" algn="l"/>
                <a:tab pos="4038600" algn="l"/>
              </a:tabLst>
            </a:pPr>
            <a:r>
              <a:rPr lang="en-US" sz="2000" dirty="0"/>
              <a:t>	Readings assigned from this edition</a:t>
            </a:r>
            <a:r>
              <a:rPr lang="en-US" sz="2000" dirty="0" smtClean="0"/>
              <a:t>, some readings available in older editions –see web page.</a:t>
            </a:r>
            <a:endParaRPr lang="en-US" sz="2000" dirty="0"/>
          </a:p>
          <a:p>
            <a:pPr marL="0" indent="0">
              <a:lnSpc>
                <a:spcPct val="85000"/>
              </a:lnSpc>
              <a:spcBef>
                <a:spcPct val="45000"/>
              </a:spcBef>
              <a:buFontTx/>
              <a:buNone/>
              <a:tabLst>
                <a:tab pos="1371600" algn="l"/>
                <a:tab pos="4038600" algn="l"/>
              </a:tabLst>
            </a:pPr>
            <a:r>
              <a:rPr lang="en-US" sz="2000" dirty="0"/>
              <a:t>Web page: </a:t>
            </a:r>
            <a:r>
              <a:rPr lang="en-US" sz="2000" b="1" dirty="0" smtClean="0">
                <a:latin typeface="Courier" charset="0"/>
              </a:rPr>
              <a:t>http://inst.eecs.berkeley.edu/~cs152</a:t>
            </a:r>
          </a:p>
          <a:p>
            <a:pPr marL="0" indent="0">
              <a:lnSpc>
                <a:spcPct val="85000"/>
              </a:lnSpc>
              <a:spcBef>
                <a:spcPct val="45000"/>
              </a:spcBef>
              <a:buFontTx/>
              <a:buNone/>
              <a:tabLst>
                <a:tab pos="1371600" algn="l"/>
                <a:tab pos="4038600" algn="l"/>
              </a:tabLst>
            </a:pPr>
            <a:r>
              <a:rPr lang="en-US" sz="2000" dirty="0"/>
              <a:t>	Lectures available </a:t>
            </a:r>
            <a:r>
              <a:rPr lang="en-US" sz="2000" dirty="0" smtClean="0"/>
              <a:t>online</a:t>
            </a:r>
          </a:p>
          <a:p>
            <a:pPr marL="0" indent="0">
              <a:lnSpc>
                <a:spcPct val="85000"/>
              </a:lnSpc>
              <a:spcBef>
                <a:spcPct val="45000"/>
              </a:spcBef>
              <a:buFontTx/>
              <a:buNone/>
              <a:tabLst>
                <a:tab pos="1371600" algn="l"/>
                <a:tab pos="4038600" algn="l"/>
              </a:tabLst>
            </a:pPr>
            <a:r>
              <a:rPr lang="en-US" sz="2000" dirty="0" err="1" smtClean="0">
                <a:latin typeface="Arial"/>
                <a:cs typeface="Arial"/>
              </a:rPr>
              <a:t>Piazzza</a:t>
            </a:r>
            <a:r>
              <a:rPr lang="en-US" sz="2000" dirty="0" smtClean="0">
                <a:latin typeface="Arial"/>
                <a:cs typeface="Arial"/>
              </a:rPr>
              <a:t>:     </a:t>
            </a:r>
            <a:r>
              <a:rPr lang="en-US" sz="2000" b="1" dirty="0" smtClean="0">
                <a:latin typeface="Courier New"/>
                <a:cs typeface="Courier New"/>
              </a:rPr>
              <a:t>http://piazza.com/berkeley/spring2016/cs152</a:t>
            </a:r>
            <a:endParaRPr lang="en-US" sz="2000" b="1" dirty="0">
              <a:latin typeface="Courier New"/>
              <a:cs typeface="Courier New"/>
            </a:endParaRPr>
          </a:p>
        </p:txBody>
      </p:sp>
      <p:sp>
        <p:nvSpPr>
          <p:cNvPr id="46087" name="Rectangle 4"/>
          <p:cNvSpPr>
            <a:spLocks noChangeArrowheads="1"/>
          </p:cNvSpPr>
          <p:nvPr/>
        </p:nvSpPr>
        <p:spPr bwMode="auto">
          <a:xfrm>
            <a:off x="1011238" y="6411913"/>
            <a:ext cx="184150" cy="336550"/>
          </a:xfrm>
          <a:prstGeom prst="rect">
            <a:avLst/>
          </a:prstGeom>
          <a:noFill/>
          <a:ln w="12700">
            <a:noFill/>
            <a:miter lim="800000"/>
            <a:headEnd/>
            <a:tailEnd/>
          </a:ln>
        </p:spPr>
        <p:txBody>
          <a:bodyPr wrap="none" anchor="ctr">
            <a:prstTxWarp prst="textNoShape">
              <a:avLst/>
            </a:prstTxWarp>
            <a:spAutoFit/>
          </a:bodyPr>
          <a:lstStyle/>
          <a:p>
            <a:pPr algn="ctr"/>
            <a:endParaRPr lang="en-US" b="1"/>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5"/>
          <p:cNvSpPr>
            <a:spLocks noGrp="1"/>
          </p:cNvSpPr>
          <p:nvPr>
            <p:ph type="sldNum" sz="quarter" idx="12"/>
          </p:nvPr>
        </p:nvSpPr>
        <p:spPr>
          <a:noFill/>
        </p:spPr>
        <p:txBody>
          <a:bodyPr/>
          <a:lstStyle/>
          <a:p>
            <a:fld id="{58887ACA-11F3-6644-86B8-A84C0268C2BD}" type="slidenum">
              <a:rPr lang="en-US"/>
              <a:pPr/>
              <a:t>44</a:t>
            </a:fld>
            <a:endParaRPr lang="en-US" b="0">
              <a:solidFill>
                <a:srgbClr val="FBBA03"/>
              </a:solidFill>
            </a:endParaRPr>
          </a:p>
        </p:txBody>
      </p:sp>
      <p:sp>
        <p:nvSpPr>
          <p:cNvPr id="50181" name="Rectangle 4"/>
          <p:cNvSpPr>
            <a:spLocks noGrp="1" noChangeArrowheads="1"/>
          </p:cNvSpPr>
          <p:nvPr>
            <p:ph type="title"/>
          </p:nvPr>
        </p:nvSpPr>
        <p:spPr/>
        <p:txBody>
          <a:bodyPr/>
          <a:lstStyle/>
          <a:p>
            <a:r>
              <a:rPr lang="en-US"/>
              <a:t>CS152 Course Components</a:t>
            </a:r>
          </a:p>
        </p:txBody>
      </p:sp>
      <p:sp>
        <p:nvSpPr>
          <p:cNvPr id="50182" name="Rectangle 5"/>
          <p:cNvSpPr>
            <a:spLocks noGrp="1" noChangeArrowheads="1"/>
          </p:cNvSpPr>
          <p:nvPr>
            <p:ph type="body" idx="1"/>
          </p:nvPr>
        </p:nvSpPr>
        <p:spPr/>
        <p:txBody>
          <a:bodyPr/>
          <a:lstStyle/>
          <a:p>
            <a:r>
              <a:rPr lang="en-US" dirty="0" smtClean="0"/>
              <a:t>15% </a:t>
            </a:r>
            <a:r>
              <a:rPr lang="en-US" dirty="0"/>
              <a:t>Problem </a:t>
            </a:r>
            <a:r>
              <a:rPr lang="en-US" dirty="0" smtClean="0"/>
              <a:t>sets </a:t>
            </a:r>
            <a:r>
              <a:rPr lang="en-US" dirty="0"/>
              <a:t>(one per module)</a:t>
            </a:r>
          </a:p>
          <a:p>
            <a:pPr lvl="1"/>
            <a:r>
              <a:rPr lang="en-US" dirty="0"/>
              <a:t>Intended to help you learn the material.  Feel free to discuss with other students and instructors, but must turn in your own solutions. Grading based mostly on effort, but quizzes assume that you have worked through all problems.  Solutions released after PSs handed </a:t>
            </a:r>
            <a:r>
              <a:rPr lang="en-US" dirty="0" smtClean="0"/>
              <a:t>in</a:t>
            </a:r>
          </a:p>
          <a:p>
            <a:r>
              <a:rPr lang="en-US" dirty="0" smtClean="0"/>
              <a:t>45% </a:t>
            </a:r>
            <a:r>
              <a:rPr lang="en-US" dirty="0"/>
              <a:t>Quizzes (one per module)</a:t>
            </a:r>
          </a:p>
          <a:p>
            <a:pPr lvl="1"/>
            <a:r>
              <a:rPr lang="en-US" dirty="0"/>
              <a:t>In-class, closed-book, no </a:t>
            </a:r>
            <a:r>
              <a:rPr lang="en-US" dirty="0" smtClean="0"/>
              <a:t>calculators, no </a:t>
            </a:r>
            <a:r>
              <a:rPr lang="en-US" dirty="0" err="1" smtClean="0"/>
              <a:t>smartphones</a:t>
            </a:r>
            <a:r>
              <a:rPr lang="en-US" dirty="0" smtClean="0"/>
              <a:t>, no laptops,...</a:t>
            </a:r>
            <a:endParaRPr lang="en-US" dirty="0"/>
          </a:p>
          <a:p>
            <a:pPr lvl="1"/>
            <a:r>
              <a:rPr lang="en-US" dirty="0"/>
              <a:t>Based on lectures</a:t>
            </a:r>
            <a:r>
              <a:rPr lang="en-US" dirty="0" smtClean="0"/>
              <a:t>, readings, </a:t>
            </a:r>
            <a:r>
              <a:rPr lang="en-US" dirty="0"/>
              <a:t>problem sets, and labs</a:t>
            </a:r>
            <a:r>
              <a:rPr lang="en-US" dirty="0" smtClean="0"/>
              <a:t> </a:t>
            </a:r>
            <a:endParaRPr lang="en-US" dirty="0"/>
          </a:p>
          <a:p>
            <a:r>
              <a:rPr lang="en-US" dirty="0"/>
              <a:t>40% Labs (one per module)</a:t>
            </a:r>
          </a:p>
          <a:p>
            <a:pPr lvl="1"/>
            <a:r>
              <a:rPr lang="en-US" dirty="0"/>
              <a:t>Labs use advanced </a:t>
            </a:r>
            <a:r>
              <a:rPr lang="en-US" dirty="0" smtClean="0"/>
              <a:t>processor and system simulators</a:t>
            </a:r>
            <a:endParaRPr lang="en-US" dirty="0"/>
          </a:p>
          <a:p>
            <a:pPr lvl="1"/>
            <a:r>
              <a:rPr lang="en-US" dirty="0"/>
              <a:t>Directed plus open-ended sections to each </a:t>
            </a:r>
            <a:r>
              <a:rPr lang="en-US" dirty="0" smtClean="0"/>
              <a:t>lab</a:t>
            </a:r>
          </a:p>
          <a:p>
            <a:pPr lvl="1"/>
            <a:endParaRPr lang="en-US" dirty="0" smtClean="0"/>
          </a:p>
          <a:p>
            <a:r>
              <a:rPr lang="en-US" dirty="0" smtClean="0"/>
              <a:t>Sections will review each of the above</a:t>
            </a:r>
            <a:endParaRPr lang="en-US" dirty="0"/>
          </a:p>
          <a:p>
            <a:r>
              <a:rPr lang="en-US" dirty="0" smtClean="0"/>
              <a:t>Check the website for deadlines!</a:t>
            </a:r>
          </a:p>
          <a:p>
            <a:r>
              <a:rPr lang="en-US" dirty="0" smtClean="0"/>
              <a:t>Sign up for Piazza!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5"/>
          <p:cNvSpPr>
            <a:spLocks noGrp="1"/>
          </p:cNvSpPr>
          <p:nvPr>
            <p:ph type="sldNum" sz="quarter" idx="12"/>
          </p:nvPr>
        </p:nvSpPr>
        <p:spPr>
          <a:noFill/>
        </p:spPr>
        <p:txBody>
          <a:bodyPr/>
          <a:lstStyle/>
          <a:p>
            <a:fld id="{AFDE8795-A90E-CF45-B351-49582F9BD8A1}" type="slidenum">
              <a:rPr lang="en-US"/>
              <a:pPr/>
              <a:t>45</a:t>
            </a:fld>
            <a:endParaRPr lang="en-US" b="0">
              <a:solidFill>
                <a:srgbClr val="FBBA03"/>
              </a:solidFill>
            </a:endParaRPr>
          </a:p>
        </p:txBody>
      </p:sp>
      <p:sp>
        <p:nvSpPr>
          <p:cNvPr id="52229" name="Rectangle 2"/>
          <p:cNvSpPr>
            <a:spLocks noGrp="1" noChangeArrowheads="1"/>
          </p:cNvSpPr>
          <p:nvPr>
            <p:ph type="title"/>
          </p:nvPr>
        </p:nvSpPr>
        <p:spPr/>
        <p:txBody>
          <a:bodyPr/>
          <a:lstStyle/>
          <a:p>
            <a:r>
              <a:rPr lang="en-US"/>
              <a:t>CS152 Labs</a:t>
            </a:r>
          </a:p>
        </p:txBody>
      </p:sp>
      <p:sp>
        <p:nvSpPr>
          <p:cNvPr id="52230" name="Rectangle 3"/>
          <p:cNvSpPr>
            <a:spLocks noGrp="1" noChangeArrowheads="1"/>
          </p:cNvSpPr>
          <p:nvPr>
            <p:ph type="body" idx="1"/>
          </p:nvPr>
        </p:nvSpPr>
        <p:spPr>
          <a:xfrm>
            <a:off x="685800" y="990600"/>
            <a:ext cx="7924800" cy="5562600"/>
          </a:xfrm>
        </p:spPr>
        <p:txBody>
          <a:bodyPr/>
          <a:lstStyle/>
          <a:p>
            <a:r>
              <a:rPr lang="en-US" dirty="0"/>
              <a:t>Each lab has directed plus open-ended assignments</a:t>
            </a:r>
          </a:p>
          <a:p>
            <a:r>
              <a:rPr lang="en-US" dirty="0" smtClean="0"/>
              <a:t>Directed </a:t>
            </a:r>
            <a:r>
              <a:rPr lang="en-US" dirty="0"/>
              <a:t>portion </a:t>
            </a:r>
            <a:r>
              <a:rPr lang="en-US" dirty="0" smtClean="0"/>
              <a:t>(2/7) is </a:t>
            </a:r>
            <a:r>
              <a:rPr lang="en-US" dirty="0"/>
              <a:t>intended to ensure students learn main concepts behind lab</a:t>
            </a:r>
          </a:p>
          <a:p>
            <a:pPr lvl="1"/>
            <a:r>
              <a:rPr lang="en-US" dirty="0"/>
              <a:t>Each student must perform own lab and hand in their own lab </a:t>
            </a:r>
            <a:r>
              <a:rPr lang="en-US" dirty="0" smtClean="0"/>
              <a:t>report</a:t>
            </a:r>
          </a:p>
          <a:p>
            <a:r>
              <a:rPr lang="en-US" dirty="0"/>
              <a:t>Open-ended </a:t>
            </a:r>
            <a:r>
              <a:rPr lang="en-US" dirty="0" smtClean="0"/>
              <a:t>assignment (5/7) is </a:t>
            </a:r>
            <a:r>
              <a:rPr lang="en-US" dirty="0"/>
              <a:t>to allow you to show your creativity</a:t>
            </a:r>
          </a:p>
          <a:p>
            <a:pPr lvl="1"/>
            <a:r>
              <a:rPr lang="en-US" dirty="0"/>
              <a:t>Roughly a </a:t>
            </a:r>
            <a:r>
              <a:rPr lang="en-US" dirty="0" smtClean="0"/>
              <a:t>“</a:t>
            </a:r>
            <a:r>
              <a:rPr lang="en-US" dirty="0"/>
              <a:t>mini-project”</a:t>
            </a:r>
          </a:p>
          <a:p>
            <a:pPr lvl="2"/>
            <a:r>
              <a:rPr lang="en-US" dirty="0"/>
              <a:t>E.g., try an architectural idea and measure potential, </a:t>
            </a:r>
            <a:r>
              <a:rPr lang="en-US" dirty="0" smtClean="0"/>
              <a:t>or try to improve a design. Negative </a:t>
            </a:r>
            <a:r>
              <a:rPr lang="en-US" dirty="0"/>
              <a:t>results OK (if explainable!)</a:t>
            </a:r>
          </a:p>
          <a:p>
            <a:pPr lvl="1"/>
            <a:r>
              <a:rPr lang="en-US" dirty="0"/>
              <a:t>Students can work individually or in groups of </a:t>
            </a:r>
            <a:r>
              <a:rPr lang="en-US" dirty="0" smtClean="0"/>
              <a:t>two</a:t>
            </a:r>
            <a:endParaRPr lang="en-US" dirty="0"/>
          </a:p>
          <a:p>
            <a:pPr lvl="1"/>
            <a:r>
              <a:rPr lang="en-US" dirty="0"/>
              <a:t>Group open-ended lab reports must be handed in </a:t>
            </a:r>
            <a:r>
              <a:rPr lang="en-US" dirty="0" smtClean="0"/>
              <a:t>separately (but state who you worked with)</a:t>
            </a:r>
            <a:endParaRPr lang="en-US" dirty="0"/>
          </a:p>
          <a:p>
            <a:pPr lvl="1"/>
            <a:r>
              <a:rPr lang="en-US" dirty="0"/>
              <a:t>Students can work in different groups for different </a:t>
            </a:r>
            <a:r>
              <a:rPr lang="en-US" dirty="0" smtClean="0"/>
              <a:t>assignments</a:t>
            </a:r>
          </a:p>
          <a:p>
            <a:r>
              <a:rPr lang="en-US" dirty="0" smtClean="0"/>
              <a:t>Lab reports must be readable English summaries</a:t>
            </a:r>
          </a:p>
          <a:p>
            <a:r>
              <a:rPr lang="en-US" dirty="0" smtClean="0"/>
              <a:t>Two free two-day extensions per student</a:t>
            </a:r>
          </a:p>
          <a:p>
            <a:r>
              <a:rPr lang="en-US" dirty="0" smtClean="0"/>
              <a:t>You may have to learn scripting languages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RISC-V ISA</a:t>
            </a:r>
            <a:endParaRPr lang="en-US" dirty="0"/>
          </a:p>
        </p:txBody>
      </p:sp>
      <p:sp>
        <p:nvSpPr>
          <p:cNvPr id="3" name="Content Placeholder 2"/>
          <p:cNvSpPr>
            <a:spLocks noGrp="1"/>
          </p:cNvSpPr>
          <p:nvPr>
            <p:ph idx="1"/>
          </p:nvPr>
        </p:nvSpPr>
        <p:spPr/>
        <p:txBody>
          <a:bodyPr/>
          <a:lstStyle/>
          <a:p>
            <a:r>
              <a:rPr lang="en-US" dirty="0" smtClean="0"/>
              <a:t>RISC-V is a new simple, clean, extensible ISA we developed at Berkeley for education and research</a:t>
            </a:r>
          </a:p>
          <a:p>
            <a:pPr lvl="1"/>
            <a:r>
              <a:rPr lang="en-US" dirty="0" smtClean="0"/>
              <a:t>RISC-I/II, first Berkeley RISC implementations</a:t>
            </a:r>
          </a:p>
          <a:p>
            <a:pPr lvl="1"/>
            <a:r>
              <a:rPr lang="en-US" dirty="0" smtClean="0"/>
              <a:t>Berkeley research machines SOAR/SPUR considered RISC-III/IV </a:t>
            </a:r>
          </a:p>
          <a:p>
            <a:r>
              <a:rPr lang="en-US" dirty="0" smtClean="0"/>
              <a:t>Both of the dominant </a:t>
            </a:r>
            <a:r>
              <a:rPr lang="en-US" dirty="0" err="1" smtClean="0"/>
              <a:t>ISAs</a:t>
            </a:r>
            <a:r>
              <a:rPr lang="en-US" dirty="0" smtClean="0"/>
              <a:t> (x86 and ARM) are too complex to use for teaching</a:t>
            </a:r>
          </a:p>
          <a:p>
            <a:r>
              <a:rPr lang="en-US" dirty="0" smtClean="0"/>
              <a:t>RISC-V ISA manual available on web page</a:t>
            </a:r>
          </a:p>
          <a:p>
            <a:pPr lvl="1"/>
            <a:r>
              <a:rPr lang="en-US" dirty="0" smtClean="0"/>
              <a:t>See “resources” on class website</a:t>
            </a:r>
          </a:p>
          <a:p>
            <a:r>
              <a:rPr lang="en-US" dirty="0" smtClean="0"/>
              <a:t>Full GCC-based tool chain available</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46</a:t>
            </a:fld>
            <a:endParaRPr lang="en-US" b="0">
              <a:solidFill>
                <a:srgbClr val="FBBA03"/>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7620000" cy="736600"/>
          </a:xfrm>
        </p:spPr>
        <p:txBody>
          <a:bodyPr/>
          <a:lstStyle/>
          <a:p>
            <a:r>
              <a:rPr lang="en-US" dirty="0" smtClean="0"/>
              <a:t>Chisel simulators</a:t>
            </a:r>
            <a:endParaRPr lang="en-US" dirty="0"/>
          </a:p>
        </p:txBody>
      </p:sp>
      <p:sp>
        <p:nvSpPr>
          <p:cNvPr id="3" name="Content Placeholder 2"/>
          <p:cNvSpPr>
            <a:spLocks noGrp="1"/>
          </p:cNvSpPr>
          <p:nvPr>
            <p:ph idx="1"/>
          </p:nvPr>
        </p:nvSpPr>
        <p:spPr/>
        <p:txBody>
          <a:bodyPr/>
          <a:lstStyle/>
          <a:p>
            <a:r>
              <a:rPr lang="en-US" dirty="0" smtClean="0"/>
              <a:t>Chisel is a new hardware description language we developed at Berkeley based on </a:t>
            </a:r>
            <a:r>
              <a:rPr lang="en-US" dirty="0" err="1" smtClean="0"/>
              <a:t>Scala</a:t>
            </a:r>
            <a:endParaRPr lang="en-US" dirty="0" smtClean="0"/>
          </a:p>
          <a:p>
            <a:pPr lvl="1"/>
            <a:r>
              <a:rPr lang="en-US" b="1" i="1" dirty="0" smtClean="0">
                <a:solidFill>
                  <a:srgbClr val="FF0000"/>
                </a:solidFill>
              </a:rPr>
              <a:t>C</a:t>
            </a:r>
            <a:r>
              <a:rPr lang="en-US" dirty="0" smtClean="0"/>
              <a:t>onstructing </a:t>
            </a:r>
            <a:r>
              <a:rPr lang="en-US" b="1" i="1" dirty="0" smtClean="0">
                <a:solidFill>
                  <a:srgbClr val="FF0000"/>
                </a:solidFill>
              </a:rPr>
              <a:t>H</a:t>
            </a:r>
            <a:r>
              <a:rPr lang="en-US" dirty="0" smtClean="0"/>
              <a:t>ardware </a:t>
            </a:r>
            <a:r>
              <a:rPr lang="en-US" b="1" i="1" dirty="0" smtClean="0">
                <a:solidFill>
                  <a:srgbClr val="FF0000"/>
                </a:solidFill>
              </a:rPr>
              <a:t>i</a:t>
            </a:r>
            <a:r>
              <a:rPr lang="en-US" dirty="0" smtClean="0"/>
              <a:t>n a </a:t>
            </a:r>
            <a:r>
              <a:rPr lang="en-US" b="1" i="1" dirty="0" err="1" smtClean="0">
                <a:solidFill>
                  <a:srgbClr val="FF0000"/>
                </a:solidFill>
              </a:rPr>
              <a:t>S</a:t>
            </a:r>
            <a:r>
              <a:rPr lang="en-US" dirty="0" err="1" smtClean="0"/>
              <a:t>cala</a:t>
            </a:r>
            <a:r>
              <a:rPr lang="en-US" dirty="0" smtClean="0"/>
              <a:t> </a:t>
            </a:r>
            <a:r>
              <a:rPr lang="en-US" b="1" i="1" dirty="0" smtClean="0">
                <a:solidFill>
                  <a:srgbClr val="FF0000"/>
                </a:solidFill>
              </a:rPr>
              <a:t>E</a:t>
            </a:r>
            <a:r>
              <a:rPr lang="en-US" dirty="0" smtClean="0"/>
              <a:t>mbedded </a:t>
            </a:r>
            <a:r>
              <a:rPr lang="en-US" b="1" i="1" dirty="0" smtClean="0">
                <a:solidFill>
                  <a:srgbClr val="FF0000"/>
                </a:solidFill>
              </a:rPr>
              <a:t>L</a:t>
            </a:r>
            <a:r>
              <a:rPr lang="en-US" dirty="0" smtClean="0"/>
              <a:t>anguage</a:t>
            </a:r>
          </a:p>
          <a:p>
            <a:r>
              <a:rPr lang="en-US" dirty="0"/>
              <a:t>L</a:t>
            </a:r>
            <a:r>
              <a:rPr lang="en-US" dirty="0" smtClean="0"/>
              <a:t>abs will use RISC-V processor simulators derived from Chisel processor designs</a:t>
            </a:r>
          </a:p>
          <a:p>
            <a:pPr lvl="1"/>
            <a:r>
              <a:rPr lang="en-US" dirty="0" smtClean="0"/>
              <a:t>Gives you much more detailed information than other simulators</a:t>
            </a:r>
          </a:p>
          <a:p>
            <a:pPr lvl="1"/>
            <a:r>
              <a:rPr lang="en-US" dirty="0" smtClean="0"/>
              <a:t>Can map to FPGA or real chip layout</a:t>
            </a:r>
          </a:p>
          <a:p>
            <a:r>
              <a:rPr lang="en-US" dirty="0" smtClean="0"/>
              <a:t>You need to learn</a:t>
            </a:r>
            <a:r>
              <a:rPr lang="en-US" dirty="0"/>
              <a:t> </a:t>
            </a:r>
            <a:r>
              <a:rPr lang="en-US" dirty="0" smtClean="0"/>
              <a:t>some minimal Chisel in CS152, but we’ll make Chisel RTL source available so you can see all the details of our processors</a:t>
            </a:r>
          </a:p>
          <a:p>
            <a:r>
              <a:rPr lang="en-US" dirty="0" smtClean="0"/>
              <a:t>Can do lab projects based on modifying the Chisel RTL code if desired</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47</a:t>
            </a:fld>
            <a:endParaRPr lang="en-US" b="0">
              <a:solidFill>
                <a:srgbClr val="FBBA03"/>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Chisel Design Flow</a:t>
            </a:r>
            <a:endParaRPr lang="en-US" dirty="0"/>
          </a:p>
        </p:txBody>
      </p:sp>
      <p:sp>
        <p:nvSpPr>
          <p:cNvPr id="4" name="Slide Number Placeholder 3"/>
          <p:cNvSpPr>
            <a:spLocks noGrp="1"/>
          </p:cNvSpPr>
          <p:nvPr>
            <p:ph type="sldNum" sz="quarter" idx="12"/>
          </p:nvPr>
        </p:nvSpPr>
        <p:spPr>
          <a:xfrm>
            <a:off x="6553200" y="6261100"/>
            <a:ext cx="1905000" cy="292100"/>
          </a:xfrm>
        </p:spPr>
        <p:txBody>
          <a:bodyPr/>
          <a:lstStyle/>
          <a:p>
            <a:pPr>
              <a:defRPr/>
            </a:pPr>
            <a:fld id="{A8C89C21-81C6-1849-AF7F-456E69B3BB35}" type="slidenum">
              <a:rPr lang="en-US" smtClean="0"/>
              <a:pPr>
                <a:defRPr/>
              </a:pPr>
              <a:t>48</a:t>
            </a:fld>
            <a:endParaRPr lang="en-US" b="0">
              <a:solidFill>
                <a:srgbClr val="FBBA03"/>
              </a:solidFill>
            </a:endParaRPr>
          </a:p>
        </p:txBody>
      </p:sp>
      <p:sp>
        <p:nvSpPr>
          <p:cNvPr id="6" name="Document 5"/>
          <p:cNvSpPr/>
          <p:nvPr/>
        </p:nvSpPr>
        <p:spPr bwMode="auto">
          <a:xfrm>
            <a:off x="2895600" y="1219200"/>
            <a:ext cx="2895600" cy="7620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latin typeface="Calibri"/>
                <a:ea typeface="ＭＳ Ｐゴシック" pitchFamily="18" charset="-128"/>
                <a:cs typeface="Calibri"/>
              </a:rPr>
              <a:t>Chisel </a:t>
            </a: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Design Description</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cxnSp>
        <p:nvCxnSpPr>
          <p:cNvPr id="7" name="Straight Arrow Connector 6"/>
          <p:cNvCxnSpPr>
            <a:stCxn id="15" idx="3"/>
            <a:endCxn id="8" idx="0"/>
          </p:cNvCxnSpPr>
          <p:nvPr/>
        </p:nvCxnSpPr>
        <p:spPr bwMode="auto">
          <a:xfrm rot="5400000">
            <a:off x="2620217" y="2380128"/>
            <a:ext cx="371755" cy="811588"/>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8" name="Document 7"/>
          <p:cNvSpPr/>
          <p:nvPr/>
        </p:nvSpPr>
        <p:spPr bwMode="auto">
          <a:xfrm>
            <a:off x="1828800" y="29718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C++ code</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sp>
        <p:nvSpPr>
          <p:cNvPr id="9" name="Document 8"/>
          <p:cNvSpPr/>
          <p:nvPr/>
        </p:nvSpPr>
        <p:spPr bwMode="auto">
          <a:xfrm>
            <a:off x="38100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spcBef>
                <a:spcPct val="0"/>
              </a:spcBef>
            </a:pPr>
            <a:r>
              <a:rPr lang="en-US" sz="2400" dirty="0" smtClean="0">
                <a:solidFill>
                  <a:schemeClr val="tx1"/>
                </a:solidFill>
                <a:latin typeface="Calibri"/>
                <a:ea typeface="ＭＳ Ｐゴシック" pitchFamily="18" charset="-128"/>
                <a:cs typeface="Calibri"/>
              </a:rPr>
              <a:t>FPGA </a:t>
            </a:r>
            <a:r>
              <a:rPr lang="en-US" sz="2400" dirty="0" err="1" smtClean="0">
                <a:solidFill>
                  <a:schemeClr val="tx1"/>
                </a:solidFill>
                <a:latin typeface="Calibri"/>
                <a:ea typeface="ＭＳ Ｐゴシック" pitchFamily="18" charset="-128"/>
                <a:cs typeface="Calibri"/>
              </a:rPr>
              <a:t>Verilog</a:t>
            </a:r>
            <a:endParaRPr lang="en-US" sz="2400" dirty="0">
              <a:solidFill>
                <a:schemeClr val="tx1"/>
              </a:solidFill>
              <a:latin typeface="Calibri"/>
              <a:ea typeface="ＭＳ Ｐゴシック" pitchFamily="18" charset="-128"/>
              <a:cs typeface="Calibri"/>
            </a:endParaRPr>
          </a:p>
        </p:txBody>
      </p:sp>
      <p:sp>
        <p:nvSpPr>
          <p:cNvPr id="10" name="Document 9"/>
          <p:cNvSpPr/>
          <p:nvPr/>
        </p:nvSpPr>
        <p:spPr bwMode="auto">
          <a:xfrm>
            <a:off x="54864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latinLnBrk="0">
              <a:lnSpc>
                <a:spcPct val="100000"/>
              </a:lnSpc>
              <a:spcBef>
                <a:spcPct val="0"/>
              </a:spcBef>
              <a:buClrTx/>
              <a:buSzTx/>
              <a:buFontTx/>
              <a:buNone/>
              <a:tabLst/>
            </a:pPr>
            <a:r>
              <a:rPr lang="en-US" sz="2400" dirty="0" smtClean="0">
                <a:solidFill>
                  <a:schemeClr val="tx1"/>
                </a:solidFill>
                <a:latin typeface="Calibri"/>
                <a:ea typeface="ＭＳ Ｐゴシック" pitchFamily="18" charset="-128"/>
                <a:cs typeface="Calibri"/>
              </a:rPr>
              <a:t>ASIC </a:t>
            </a:r>
            <a:r>
              <a:rPr lang="en-US" sz="2400" dirty="0" err="1" smtClean="0">
                <a:solidFill>
                  <a:schemeClr val="tx1"/>
                </a:solidFill>
                <a:latin typeface="Calibri"/>
                <a:ea typeface="ＭＳ Ｐゴシック" pitchFamily="18" charset="-128"/>
                <a:cs typeface="Calibri"/>
              </a:rPr>
              <a:t>Verilog</a:t>
            </a:r>
            <a:endParaRPr lang="en-US" sz="2400" dirty="0">
              <a:solidFill>
                <a:schemeClr val="tx1"/>
              </a:solidFill>
              <a:latin typeface="Calibri"/>
              <a:ea typeface="ＭＳ Ｐゴシック" pitchFamily="18" charset="-128"/>
              <a:cs typeface="Calibri"/>
            </a:endParaRPr>
          </a:p>
        </p:txBody>
      </p:sp>
      <p:cxnSp>
        <p:nvCxnSpPr>
          <p:cNvPr id="11" name="Straight Arrow Connector 10"/>
          <p:cNvCxnSpPr>
            <a:endCxn id="9" idx="0"/>
          </p:cNvCxnSpPr>
          <p:nvPr/>
        </p:nvCxnSpPr>
        <p:spPr bwMode="auto">
          <a:xfrm rot="16200000" flipH="1">
            <a:off x="4133850" y="2647950"/>
            <a:ext cx="3810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Arrow Connector 11"/>
          <p:cNvCxnSpPr>
            <a:endCxn id="10" idx="0"/>
          </p:cNvCxnSpPr>
          <p:nvPr/>
        </p:nvCxnSpPr>
        <p:spPr bwMode="auto">
          <a:xfrm>
            <a:off x="5181600" y="2514600"/>
            <a:ext cx="876300" cy="3810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3" name="Rectangle 12"/>
          <p:cNvSpPr/>
          <p:nvPr/>
        </p:nvSpPr>
        <p:spPr bwMode="auto">
          <a:xfrm>
            <a:off x="990600" y="51816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C++ Simulator</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sp>
        <p:nvSpPr>
          <p:cNvPr id="14" name="Oval 13"/>
          <p:cNvSpPr/>
          <p:nvPr/>
        </p:nvSpPr>
        <p:spPr bwMode="auto">
          <a:xfrm>
            <a:off x="533400" y="42672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C++ Compiler</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sp>
        <p:nvSpPr>
          <p:cNvPr id="15" name="Oval 14"/>
          <p:cNvSpPr/>
          <p:nvPr/>
        </p:nvSpPr>
        <p:spPr bwMode="auto">
          <a:xfrm>
            <a:off x="2743200" y="2209800"/>
            <a:ext cx="3200400" cy="4572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Chisel Compiler</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cxnSp>
        <p:nvCxnSpPr>
          <p:cNvPr id="16" name="Straight Arrow Connector 15"/>
          <p:cNvCxnSpPr>
            <a:stCxn id="8" idx="2"/>
            <a:endCxn id="14" idx="0"/>
          </p:cNvCxnSpPr>
          <p:nvPr/>
        </p:nvCxnSpPr>
        <p:spPr bwMode="auto">
          <a:xfrm rot="5400000">
            <a:off x="1967505" y="3834405"/>
            <a:ext cx="370290" cy="495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Arrow Connector 16"/>
          <p:cNvCxnSpPr>
            <a:stCxn id="14" idx="4"/>
            <a:endCxn id="13" idx="0"/>
          </p:cNvCxnSpPr>
          <p:nvPr/>
        </p:nvCxnSpPr>
        <p:spPr bwMode="auto">
          <a:xfrm rot="5400000">
            <a:off x="1657350" y="4933950"/>
            <a:ext cx="3810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8" name="Rectangle 17"/>
          <p:cNvSpPr/>
          <p:nvPr/>
        </p:nvSpPr>
        <p:spPr bwMode="auto">
          <a:xfrm>
            <a:off x="3886200" y="52578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FPGA Emulation</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sp>
        <p:nvSpPr>
          <p:cNvPr id="19" name="Oval 18"/>
          <p:cNvSpPr/>
          <p:nvPr/>
        </p:nvSpPr>
        <p:spPr bwMode="auto">
          <a:xfrm>
            <a:off x="3200400" y="44958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FPGA Tools</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cxnSp>
        <p:nvCxnSpPr>
          <p:cNvPr id="20" name="Straight Arrow Connector 19"/>
          <p:cNvCxnSpPr>
            <a:stCxn id="9" idx="2"/>
            <a:endCxn id="19" idx="0"/>
          </p:cNvCxnSpPr>
          <p:nvPr/>
        </p:nvCxnSpPr>
        <p:spPr bwMode="auto">
          <a:xfrm rot="16200000" flipH="1">
            <a:off x="4139205" y="4063005"/>
            <a:ext cx="675090" cy="1905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1" name="Straight Arrow Connector 20"/>
          <p:cNvCxnSpPr>
            <a:stCxn id="19" idx="4"/>
          </p:cNvCxnSpPr>
          <p:nvPr/>
        </p:nvCxnSpPr>
        <p:spPr bwMode="auto">
          <a:xfrm rot="16200000" flipH="1">
            <a:off x="4476750" y="5124450"/>
            <a:ext cx="3048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22" name="Rectangle 21"/>
          <p:cNvSpPr/>
          <p:nvPr/>
        </p:nvSpPr>
        <p:spPr bwMode="auto">
          <a:xfrm>
            <a:off x="6705600" y="54864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GDS Layout</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sp>
        <p:nvSpPr>
          <p:cNvPr id="23" name="Oval 22"/>
          <p:cNvSpPr/>
          <p:nvPr/>
        </p:nvSpPr>
        <p:spPr bwMode="auto">
          <a:xfrm>
            <a:off x="6096000" y="45720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8" charset="-128"/>
                <a:cs typeface="Calibri"/>
              </a:rPr>
              <a:t>ASIC Tools</a:t>
            </a:r>
            <a:endParaRPr kumimoji="0" lang="en-US" sz="2400" b="0" i="0" u="none" strike="noStrike" cap="none" normalizeH="0" baseline="0" dirty="0">
              <a:ln>
                <a:noFill/>
              </a:ln>
              <a:solidFill>
                <a:schemeClr val="tx1"/>
              </a:solidFill>
              <a:effectLst/>
              <a:latin typeface="Calibri"/>
              <a:ea typeface="ＭＳ Ｐゴシック" pitchFamily="18" charset="-128"/>
              <a:cs typeface="Calibri"/>
            </a:endParaRPr>
          </a:p>
        </p:txBody>
      </p:sp>
      <p:cxnSp>
        <p:nvCxnSpPr>
          <p:cNvPr id="24" name="Straight Arrow Connector 23"/>
          <p:cNvCxnSpPr>
            <a:stCxn id="10" idx="2"/>
            <a:endCxn id="23" idx="0"/>
          </p:cNvCxnSpPr>
          <p:nvPr/>
        </p:nvCxnSpPr>
        <p:spPr bwMode="auto">
          <a:xfrm rot="16200000" flipH="1">
            <a:off x="6387105" y="3491505"/>
            <a:ext cx="751290" cy="14097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5" name="Straight Arrow Connector 24"/>
          <p:cNvCxnSpPr>
            <a:stCxn id="23" idx="4"/>
            <a:endCxn id="22" idx="0"/>
          </p:cNvCxnSpPr>
          <p:nvPr/>
        </p:nvCxnSpPr>
        <p:spPr bwMode="auto">
          <a:xfrm rot="16200000" flipH="1">
            <a:off x="7296150" y="5276850"/>
            <a:ext cx="381000" cy="381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6" name="Straight Arrow Connector 25"/>
          <p:cNvCxnSpPr>
            <a:endCxn id="15" idx="0"/>
          </p:cNvCxnSpPr>
          <p:nvPr/>
        </p:nvCxnSpPr>
        <p:spPr bwMode="auto">
          <a:xfrm rot="5400000">
            <a:off x="4203912" y="2070311"/>
            <a:ext cx="278977" cy="1588"/>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Familiarity QUIZ</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49</a:t>
            </a:fld>
            <a:endParaRPr lang="en-US" b="0">
              <a:solidFill>
                <a:srgbClr val="FBBA03"/>
              </a:solidFill>
            </a:endParaRPr>
          </a:p>
        </p:txBody>
      </p:sp>
    </p:spTree>
    <p:extLst>
      <p:ext uri="{BB962C8B-B14F-4D97-AF65-F5344CB8AC3E}">
        <p14:creationId xmlns:p14="http://schemas.microsoft.com/office/powerpoint/2010/main" val="7011972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4"/>
          <p:cNvSpPr>
            <a:spLocks noGrp="1"/>
          </p:cNvSpPr>
          <p:nvPr>
            <p:ph type="sldNum" sz="quarter" idx="12"/>
          </p:nvPr>
        </p:nvSpPr>
        <p:spPr>
          <a:noFill/>
        </p:spPr>
        <p:txBody>
          <a:bodyPr/>
          <a:lstStyle/>
          <a:p>
            <a:fld id="{C5C4474F-A956-A64F-B007-9B9C3146EE71}" type="slidenum">
              <a:rPr lang="en-US" smtClean="0"/>
              <a:pPr/>
              <a:t>5</a:t>
            </a:fld>
            <a:endParaRPr lang="en-US" b="0">
              <a:solidFill>
                <a:srgbClr val="FBBA03"/>
              </a:solidFill>
            </a:endParaRPr>
          </a:p>
        </p:txBody>
      </p:sp>
      <p:sp>
        <p:nvSpPr>
          <p:cNvPr id="23557" name="Rectangle 2"/>
          <p:cNvSpPr>
            <a:spLocks noGrp="1" noChangeArrowheads="1"/>
          </p:cNvSpPr>
          <p:nvPr>
            <p:ph type="title"/>
          </p:nvPr>
        </p:nvSpPr>
        <p:spPr>
          <a:xfrm>
            <a:off x="519113" y="228600"/>
            <a:ext cx="8105775" cy="831850"/>
          </a:xfrm>
        </p:spPr>
        <p:txBody>
          <a:bodyPr/>
          <a:lstStyle/>
          <a:p>
            <a:r>
              <a:rPr lang="en-US" smtClean="0"/>
              <a:t>Abstraction Layers in Modern Systems</a:t>
            </a:r>
            <a:endParaRPr lang="en-US"/>
          </a:p>
        </p:txBody>
      </p:sp>
      <p:sp>
        <p:nvSpPr>
          <p:cNvPr id="23558" name="AutoShape 3"/>
          <p:cNvSpPr>
            <a:spLocks noChangeArrowheads="1"/>
          </p:cNvSpPr>
          <p:nvPr/>
        </p:nvSpPr>
        <p:spPr bwMode="auto">
          <a:xfrm>
            <a:off x="2362200" y="1849438"/>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Algorithm</a:t>
            </a:r>
          </a:p>
        </p:txBody>
      </p:sp>
      <p:sp>
        <p:nvSpPr>
          <p:cNvPr id="23559" name="AutoShape 4"/>
          <p:cNvSpPr>
            <a:spLocks noChangeArrowheads="1"/>
          </p:cNvSpPr>
          <p:nvPr/>
        </p:nvSpPr>
        <p:spPr bwMode="auto">
          <a:xfrm>
            <a:off x="2362200" y="3933825"/>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Gates/Register-Transfer Level (RTL)</a:t>
            </a:r>
          </a:p>
        </p:txBody>
      </p:sp>
      <p:sp>
        <p:nvSpPr>
          <p:cNvPr id="23560" name="AutoShape 5"/>
          <p:cNvSpPr>
            <a:spLocks noChangeArrowheads="1"/>
          </p:cNvSpPr>
          <p:nvPr/>
        </p:nvSpPr>
        <p:spPr bwMode="auto">
          <a:xfrm>
            <a:off x="2362200" y="1446213"/>
            <a:ext cx="4217988"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Application</a:t>
            </a:r>
          </a:p>
        </p:txBody>
      </p:sp>
      <p:sp>
        <p:nvSpPr>
          <p:cNvPr id="23561" name="AutoShape 6"/>
          <p:cNvSpPr>
            <a:spLocks noChangeArrowheads="1"/>
          </p:cNvSpPr>
          <p:nvPr/>
        </p:nvSpPr>
        <p:spPr bwMode="auto">
          <a:xfrm>
            <a:off x="2362200" y="3059113"/>
            <a:ext cx="4225925" cy="4714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Instruction Set Architecture (ISA)</a:t>
            </a:r>
          </a:p>
        </p:txBody>
      </p:sp>
      <p:sp>
        <p:nvSpPr>
          <p:cNvPr id="23562" name="AutoShape 7"/>
          <p:cNvSpPr>
            <a:spLocks noChangeArrowheads="1"/>
          </p:cNvSpPr>
          <p:nvPr/>
        </p:nvSpPr>
        <p:spPr bwMode="auto">
          <a:xfrm>
            <a:off x="2362200" y="2655888"/>
            <a:ext cx="4214813"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Operating System/Virtual Machines</a:t>
            </a:r>
          </a:p>
        </p:txBody>
      </p:sp>
      <p:sp>
        <p:nvSpPr>
          <p:cNvPr id="23563" name="AutoShape 8"/>
          <p:cNvSpPr>
            <a:spLocks noChangeArrowheads="1"/>
          </p:cNvSpPr>
          <p:nvPr/>
        </p:nvSpPr>
        <p:spPr bwMode="auto">
          <a:xfrm>
            <a:off x="2362200" y="3530600"/>
            <a:ext cx="4225925"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Microarchitecture</a:t>
            </a:r>
          </a:p>
        </p:txBody>
      </p:sp>
      <p:sp>
        <p:nvSpPr>
          <p:cNvPr id="23564" name="AutoShape 9"/>
          <p:cNvSpPr>
            <a:spLocks noChangeArrowheads="1"/>
          </p:cNvSpPr>
          <p:nvPr/>
        </p:nvSpPr>
        <p:spPr bwMode="auto">
          <a:xfrm>
            <a:off x="2362200" y="4740275"/>
            <a:ext cx="4225925" cy="458788"/>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Devices</a:t>
            </a:r>
          </a:p>
        </p:txBody>
      </p:sp>
      <p:sp>
        <p:nvSpPr>
          <p:cNvPr id="23565" name="AutoShape 10"/>
          <p:cNvSpPr>
            <a:spLocks noChangeArrowheads="1"/>
          </p:cNvSpPr>
          <p:nvPr/>
        </p:nvSpPr>
        <p:spPr bwMode="auto">
          <a:xfrm>
            <a:off x="2362200" y="2252663"/>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Programming Language</a:t>
            </a:r>
          </a:p>
        </p:txBody>
      </p:sp>
      <p:sp>
        <p:nvSpPr>
          <p:cNvPr id="23566" name="AutoShape 11"/>
          <p:cNvSpPr>
            <a:spLocks noChangeArrowheads="1"/>
          </p:cNvSpPr>
          <p:nvPr/>
        </p:nvSpPr>
        <p:spPr bwMode="auto">
          <a:xfrm>
            <a:off x="2362200" y="4337050"/>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Circuits</a:t>
            </a:r>
          </a:p>
        </p:txBody>
      </p:sp>
      <p:sp>
        <p:nvSpPr>
          <p:cNvPr id="23567" name="AutoShape 12"/>
          <p:cNvSpPr>
            <a:spLocks noChangeArrowheads="1"/>
          </p:cNvSpPr>
          <p:nvPr/>
        </p:nvSpPr>
        <p:spPr bwMode="auto">
          <a:xfrm>
            <a:off x="2362200" y="518001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Physics</a:t>
            </a:r>
          </a:p>
        </p:txBody>
      </p:sp>
      <p:grpSp>
        <p:nvGrpSpPr>
          <p:cNvPr id="24" name="Group 23"/>
          <p:cNvGrpSpPr/>
          <p:nvPr/>
        </p:nvGrpSpPr>
        <p:grpSpPr>
          <a:xfrm>
            <a:off x="6553200" y="1060450"/>
            <a:ext cx="1828799" cy="4119265"/>
            <a:chOff x="6553200" y="838200"/>
            <a:chExt cx="1828799" cy="4119265"/>
          </a:xfrm>
        </p:grpSpPr>
        <p:sp>
          <p:nvSpPr>
            <p:cNvPr id="31" name="TextBox 30"/>
            <p:cNvSpPr txBox="1"/>
            <p:nvPr/>
          </p:nvSpPr>
          <p:spPr>
            <a:xfrm>
              <a:off x="6858000" y="4114800"/>
              <a:ext cx="953206" cy="461665"/>
            </a:xfrm>
            <a:prstGeom prst="rect">
              <a:avLst/>
            </a:prstGeom>
            <a:noFill/>
          </p:spPr>
          <p:txBody>
            <a:bodyPr wrap="none" rtlCol="0">
              <a:spAutoFit/>
            </a:bodyPr>
            <a:lstStyle/>
            <a:p>
              <a:r>
                <a:rPr lang="en-US" sz="2400" dirty="0" smtClean="0">
                  <a:solidFill>
                    <a:srgbClr val="000000"/>
                  </a:solidFill>
                  <a:latin typeface="Calibri"/>
                  <a:cs typeface="Calibri"/>
                </a:rPr>
                <a:t>EE141</a:t>
              </a:r>
            </a:p>
          </p:txBody>
        </p:sp>
        <p:sp>
          <p:nvSpPr>
            <p:cNvPr id="32" name="TextBox 31"/>
            <p:cNvSpPr txBox="1"/>
            <p:nvPr/>
          </p:nvSpPr>
          <p:spPr>
            <a:xfrm>
              <a:off x="6858000" y="3733800"/>
              <a:ext cx="958165" cy="461665"/>
            </a:xfrm>
            <a:prstGeom prst="rect">
              <a:avLst/>
            </a:prstGeom>
            <a:noFill/>
          </p:spPr>
          <p:txBody>
            <a:bodyPr wrap="none" rtlCol="0">
              <a:spAutoFit/>
            </a:bodyPr>
            <a:lstStyle/>
            <a:p>
              <a:r>
                <a:rPr lang="en-US" sz="2400" dirty="0" smtClean="0">
                  <a:solidFill>
                    <a:srgbClr val="000000"/>
                  </a:solidFill>
                  <a:latin typeface="Calibri"/>
                  <a:cs typeface="Calibri"/>
                </a:rPr>
                <a:t>CS150</a:t>
              </a:r>
            </a:p>
          </p:txBody>
        </p:sp>
        <p:sp>
          <p:nvSpPr>
            <p:cNvPr id="33" name="TextBox 32"/>
            <p:cNvSpPr txBox="1"/>
            <p:nvPr/>
          </p:nvSpPr>
          <p:spPr>
            <a:xfrm>
              <a:off x="6858000" y="2362200"/>
              <a:ext cx="958165" cy="461665"/>
            </a:xfrm>
            <a:prstGeom prst="rect">
              <a:avLst/>
            </a:prstGeom>
            <a:noFill/>
          </p:spPr>
          <p:txBody>
            <a:bodyPr wrap="none" rtlCol="0">
              <a:spAutoFit/>
            </a:bodyPr>
            <a:lstStyle/>
            <a:p>
              <a:r>
                <a:rPr lang="en-US" sz="2400" dirty="0" smtClean="0">
                  <a:solidFill>
                    <a:srgbClr val="000000"/>
                  </a:solidFill>
                  <a:latin typeface="Calibri"/>
                  <a:cs typeface="Calibri"/>
                </a:rPr>
                <a:t>CS162</a:t>
              </a:r>
            </a:p>
          </p:txBody>
        </p:sp>
        <p:sp>
          <p:nvSpPr>
            <p:cNvPr id="34" name="TextBox 33"/>
            <p:cNvSpPr txBox="1"/>
            <p:nvPr/>
          </p:nvSpPr>
          <p:spPr>
            <a:xfrm>
              <a:off x="6858000" y="1600200"/>
              <a:ext cx="958165" cy="461665"/>
            </a:xfrm>
            <a:prstGeom prst="rect">
              <a:avLst/>
            </a:prstGeom>
            <a:noFill/>
          </p:spPr>
          <p:txBody>
            <a:bodyPr wrap="none" rtlCol="0">
              <a:spAutoFit/>
            </a:bodyPr>
            <a:lstStyle/>
            <a:p>
              <a:r>
                <a:rPr lang="en-US" sz="2400" dirty="0" smtClean="0">
                  <a:solidFill>
                    <a:srgbClr val="000000"/>
                  </a:solidFill>
                  <a:latin typeface="Calibri"/>
                  <a:cs typeface="Calibri"/>
                </a:rPr>
                <a:t>CS170</a:t>
              </a:r>
            </a:p>
          </p:txBody>
        </p:sp>
        <p:sp>
          <p:nvSpPr>
            <p:cNvPr id="35" name="TextBox 34"/>
            <p:cNvSpPr txBox="1"/>
            <p:nvPr/>
          </p:nvSpPr>
          <p:spPr>
            <a:xfrm>
              <a:off x="6858000" y="1981200"/>
              <a:ext cx="958165" cy="461665"/>
            </a:xfrm>
            <a:prstGeom prst="rect">
              <a:avLst/>
            </a:prstGeom>
            <a:noFill/>
          </p:spPr>
          <p:txBody>
            <a:bodyPr wrap="none" rtlCol="0">
              <a:spAutoFit/>
            </a:bodyPr>
            <a:lstStyle/>
            <a:p>
              <a:r>
                <a:rPr lang="en-US" sz="2400" dirty="0" smtClean="0">
                  <a:solidFill>
                    <a:srgbClr val="000000"/>
                  </a:solidFill>
                  <a:latin typeface="Calibri"/>
                  <a:cs typeface="Calibri"/>
                </a:rPr>
                <a:t>CS164</a:t>
              </a:r>
            </a:p>
          </p:txBody>
        </p:sp>
        <p:sp>
          <p:nvSpPr>
            <p:cNvPr id="36" name="TextBox 35"/>
            <p:cNvSpPr txBox="1"/>
            <p:nvPr/>
          </p:nvSpPr>
          <p:spPr>
            <a:xfrm>
              <a:off x="6858000" y="4495800"/>
              <a:ext cx="953206" cy="461665"/>
            </a:xfrm>
            <a:prstGeom prst="rect">
              <a:avLst/>
            </a:prstGeom>
            <a:noFill/>
          </p:spPr>
          <p:txBody>
            <a:bodyPr wrap="none" rtlCol="0">
              <a:spAutoFit/>
            </a:bodyPr>
            <a:lstStyle/>
            <a:p>
              <a:r>
                <a:rPr lang="en-US" sz="2400" dirty="0" smtClean="0">
                  <a:solidFill>
                    <a:srgbClr val="000000"/>
                  </a:solidFill>
                  <a:latin typeface="Calibri"/>
                  <a:cs typeface="Calibri"/>
                </a:rPr>
                <a:t>EE143</a:t>
              </a:r>
            </a:p>
          </p:txBody>
        </p:sp>
        <p:sp>
          <p:nvSpPr>
            <p:cNvPr id="37" name="TextBox 36"/>
            <p:cNvSpPr txBox="1"/>
            <p:nvPr/>
          </p:nvSpPr>
          <p:spPr>
            <a:xfrm>
              <a:off x="7010400" y="3048000"/>
              <a:ext cx="958165" cy="461665"/>
            </a:xfrm>
            <a:prstGeom prst="rect">
              <a:avLst/>
            </a:prstGeom>
            <a:noFill/>
          </p:spPr>
          <p:txBody>
            <a:bodyPr wrap="none" rtlCol="0">
              <a:spAutoFit/>
            </a:bodyPr>
            <a:lstStyle/>
            <a:p>
              <a:r>
                <a:rPr lang="en-US" sz="2400" dirty="0" smtClean="0">
                  <a:solidFill>
                    <a:srgbClr val="000000"/>
                  </a:solidFill>
                  <a:latin typeface="Calibri"/>
                  <a:cs typeface="Calibri"/>
                </a:rPr>
                <a:t>CS152</a:t>
              </a:r>
            </a:p>
          </p:txBody>
        </p:sp>
        <p:sp>
          <p:nvSpPr>
            <p:cNvPr id="38" name="Right Brace 37"/>
            <p:cNvSpPr/>
            <p:nvPr/>
          </p:nvSpPr>
          <p:spPr bwMode="auto">
            <a:xfrm>
              <a:off x="6629400" y="3036838"/>
              <a:ext cx="381000" cy="479524"/>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hlink"/>
                </a:solidFill>
                <a:effectLst/>
                <a:latin typeface="Calibri"/>
                <a:cs typeface="Calibri"/>
              </a:endParaRPr>
            </a:p>
          </p:txBody>
        </p:sp>
        <p:sp>
          <p:nvSpPr>
            <p:cNvPr id="23" name="TextBox 22"/>
            <p:cNvSpPr txBox="1"/>
            <p:nvPr/>
          </p:nvSpPr>
          <p:spPr>
            <a:xfrm>
              <a:off x="6553200" y="838200"/>
              <a:ext cx="1828799" cy="830997"/>
            </a:xfrm>
            <a:prstGeom prst="rect">
              <a:avLst/>
            </a:prstGeom>
            <a:noFill/>
          </p:spPr>
          <p:txBody>
            <a:bodyPr wrap="square" rtlCol="0">
              <a:spAutoFit/>
            </a:bodyPr>
            <a:lstStyle/>
            <a:p>
              <a:pPr algn="ctr"/>
              <a:r>
                <a:rPr lang="en-US" sz="2400" u="sng" dirty="0" smtClean="0">
                  <a:solidFill>
                    <a:srgbClr val="000000"/>
                  </a:solidFill>
                  <a:latin typeface="Calibri"/>
                  <a:cs typeface="Calibri"/>
                </a:rPr>
                <a:t>UCB EECS Courses</a:t>
              </a:r>
            </a:p>
          </p:txBody>
        </p:sp>
      </p:grpSp>
      <p:pic>
        <p:nvPicPr>
          <p:cNvPr id="25" name="Picture 24"/>
          <p:cNvPicPr>
            <a:picLocks noChangeAspect="1"/>
          </p:cNvPicPr>
          <p:nvPr/>
        </p:nvPicPr>
        <p:blipFill>
          <a:blip r:embed="rId3"/>
          <a:stretch>
            <a:fillRect/>
          </a:stretch>
        </p:blipFill>
        <p:spPr>
          <a:xfrm>
            <a:off x="457200" y="1219200"/>
            <a:ext cx="2070100" cy="38481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Pipelined Processor</a:t>
            </a:r>
            <a:endParaRPr lang="en-US"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6B3DFB28-5B5B-074C-B4E8-618C4BF2D1F1}" type="slidenum">
              <a:rPr lang="en-US" smtClean="0"/>
              <a:pPr>
                <a:defRPr/>
              </a:pPr>
              <a:t>50</a:t>
            </a:fld>
            <a:endParaRPr lang="en-US" b="0">
              <a:solidFill>
                <a:srgbClr val="FBBA03"/>
              </a:solidFill>
            </a:endParaRPr>
          </a:p>
        </p:txBody>
      </p:sp>
      <p:pic>
        <p:nvPicPr>
          <p:cNvPr id="5122" name="Picture 2" descr="https://upload.wikimedia.org/wikipedia/commons/thumb/a/a6/Pipeline_3.png/600px-Pipeline_3.png"/>
          <p:cNvPicPr>
            <a:picLocks noChangeAspect="1" noChangeArrowheads="1"/>
          </p:cNvPicPr>
          <p:nvPr/>
        </p:nvPicPr>
        <p:blipFill rotWithShape="1">
          <a:blip r:embed="rId2">
            <a:extLst>
              <a:ext uri="{28A0092B-C50C-407E-A947-70E740481C1C}">
                <a14:useLocalDpi xmlns:a14="http://schemas.microsoft.com/office/drawing/2010/main" val="0"/>
              </a:ext>
            </a:extLst>
          </a:blip>
          <a:srcRect l="3888" t="8225" r="44111" b="75161"/>
          <a:stretch/>
        </p:blipFill>
        <p:spPr bwMode="auto">
          <a:xfrm>
            <a:off x="2514600" y="2971800"/>
            <a:ext cx="4384464" cy="113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8788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Addresses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51</a:t>
            </a:fld>
            <a:endParaRPr lang="en-US" b="0">
              <a:solidFill>
                <a:srgbClr val="FBBA03"/>
              </a:solidFill>
            </a:endParaRPr>
          </a:p>
        </p:txBody>
      </p:sp>
      <p:pic>
        <p:nvPicPr>
          <p:cNvPr id="6146" name="Picture 2" descr="http://denninginstitute.com/itcore/virtualmemory/images/Trans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5333457" cy="382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19806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52</a:t>
            </a:fld>
            <a:endParaRPr lang="en-US" b="0">
              <a:solidFill>
                <a:srgbClr val="FBBA03"/>
              </a:solidFill>
            </a:endParaRPr>
          </a:p>
        </p:txBody>
      </p:sp>
      <p:pic>
        <p:nvPicPr>
          <p:cNvPr id="7172" name="Picture 4" descr="http://bucarotechelp.com/computers/anatomy/images/L3_cach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630" y="1511300"/>
            <a:ext cx="6912665"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4889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 Cache (hoard) too!</a:t>
            </a:r>
            <a:endParaRPr lang="en-US" dirty="0"/>
          </a:p>
        </p:txBody>
      </p:sp>
      <p:sp>
        <p:nvSpPr>
          <p:cNvPr id="3" name="Content Placeholder 2"/>
          <p:cNvSpPr>
            <a:spLocks noGrp="1"/>
          </p:cNvSpPr>
          <p:nvPr>
            <p:ph idx="1"/>
          </p:nvPr>
        </p:nvSpPr>
        <p:spPr/>
        <p:txBody>
          <a:bodyPr/>
          <a:lstStyle/>
          <a:p>
            <a:r>
              <a:rPr lang="en-US" dirty="0" smtClean="0"/>
              <a:t>Same idea. Bring valuable objects close</a:t>
            </a:r>
          </a:p>
          <a:p>
            <a:r>
              <a:rPr lang="en-US" dirty="0"/>
              <a:t>Acorn Woodpeckers store their food in holes drilled in </a:t>
            </a:r>
            <a:r>
              <a:rPr lang="en-US" dirty="0" smtClean="0"/>
              <a:t>trees</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53</a:t>
            </a:fld>
            <a:endParaRPr lang="en-US" b="0">
              <a:solidFill>
                <a:srgbClr val="FBBA03"/>
              </a:solidFill>
            </a:endParaRPr>
          </a:p>
        </p:txBody>
      </p:sp>
      <p:pic>
        <p:nvPicPr>
          <p:cNvPr id="8194" name="Picture 2" descr="Bird Behav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026" y="2114777"/>
            <a:ext cx="6493974" cy="428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06779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Slide Number Placeholder 5"/>
          <p:cNvSpPr>
            <a:spLocks noGrp="1"/>
          </p:cNvSpPr>
          <p:nvPr>
            <p:ph type="sldNum" sz="quarter" idx="12"/>
          </p:nvPr>
        </p:nvSpPr>
        <p:spPr>
          <a:noFill/>
        </p:spPr>
        <p:txBody>
          <a:bodyPr/>
          <a:lstStyle/>
          <a:p>
            <a:fld id="{D13E530A-44C8-C548-9390-4692D5F1BA48}" type="slidenum">
              <a:rPr lang="en-US"/>
              <a:pPr/>
              <a:t>54</a:t>
            </a:fld>
            <a:endParaRPr lang="en-US" b="0">
              <a:solidFill>
                <a:srgbClr val="FBBA03"/>
              </a:solidFill>
            </a:endParaRPr>
          </a:p>
        </p:txBody>
      </p:sp>
      <p:sp>
        <p:nvSpPr>
          <p:cNvPr id="132101" name="Rectangle 2"/>
          <p:cNvSpPr>
            <a:spLocks noGrp="1" noChangeArrowheads="1"/>
          </p:cNvSpPr>
          <p:nvPr>
            <p:ph type="title"/>
          </p:nvPr>
        </p:nvSpPr>
        <p:spPr/>
        <p:txBody>
          <a:bodyPr/>
          <a:lstStyle/>
          <a:p>
            <a:r>
              <a:rPr lang="en-US"/>
              <a:t>I</a:t>
            </a:r>
            <a:r>
              <a:rPr lang="en-US" smtClean="0"/>
              <a:t>n Conclusion</a:t>
            </a:r>
            <a:endParaRPr lang="en-US" dirty="0"/>
          </a:p>
        </p:txBody>
      </p:sp>
      <p:sp>
        <p:nvSpPr>
          <p:cNvPr id="132102" name="Rectangle 3"/>
          <p:cNvSpPr>
            <a:spLocks noGrp="1" noChangeArrowheads="1"/>
          </p:cNvSpPr>
          <p:nvPr>
            <p:ph type="body" idx="1"/>
          </p:nvPr>
        </p:nvSpPr>
        <p:spPr>
          <a:xfrm>
            <a:off x="687388" y="1193800"/>
            <a:ext cx="7694612" cy="5253038"/>
          </a:xfrm>
        </p:spPr>
        <p:txBody>
          <a:bodyPr/>
          <a:lstStyle/>
          <a:p>
            <a:r>
              <a:rPr lang="en-US" dirty="0"/>
              <a:t>Computer Architecture &gt;&gt; </a:t>
            </a:r>
            <a:r>
              <a:rPr lang="en-US" dirty="0" err="1"/>
              <a:t>ISAs</a:t>
            </a:r>
            <a:r>
              <a:rPr lang="en-US" dirty="0"/>
              <a:t> and RTL</a:t>
            </a:r>
          </a:p>
          <a:p>
            <a:r>
              <a:rPr lang="en-US" dirty="0"/>
              <a:t>CS152 is about interaction of hardware and software, and design of appropriate abstraction layers</a:t>
            </a:r>
          </a:p>
          <a:p>
            <a:r>
              <a:rPr lang="en-US" dirty="0"/>
              <a:t>Computer architecture is shaped by technology and applications</a:t>
            </a:r>
          </a:p>
          <a:p>
            <a:pPr lvl="1"/>
            <a:r>
              <a:rPr lang="en-US" dirty="0"/>
              <a:t>History provides lessons for the future</a:t>
            </a:r>
          </a:p>
          <a:p>
            <a:r>
              <a:rPr lang="en-US" dirty="0"/>
              <a:t>Computer Science at the crossroads from sequential to parallel computing</a:t>
            </a:r>
          </a:p>
          <a:p>
            <a:pPr lvl="1"/>
            <a:r>
              <a:rPr lang="en-US" dirty="0"/>
              <a:t>Salvation requires innovation in many fields, including computer architecture</a:t>
            </a:r>
            <a:endParaRPr lang="en-US" dirty="0" smtClean="0"/>
          </a:p>
          <a:p>
            <a:r>
              <a:rPr lang="en-US" dirty="0" smtClean="0"/>
              <a:t>Read </a:t>
            </a:r>
            <a:r>
              <a:rPr lang="en-US" dirty="0"/>
              <a:t>Chapter </a:t>
            </a:r>
            <a:r>
              <a:rPr lang="en-US" dirty="0" smtClean="0"/>
              <a:t>1 &amp; Appendix A </a:t>
            </a:r>
            <a:r>
              <a:rPr lang="en-US" dirty="0"/>
              <a:t>for next time!</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Slide Number Placeholder 5"/>
          <p:cNvSpPr>
            <a:spLocks noGrp="1"/>
          </p:cNvSpPr>
          <p:nvPr>
            <p:ph type="sldNum" sz="quarter" idx="12"/>
          </p:nvPr>
        </p:nvSpPr>
        <p:spPr>
          <a:noFill/>
        </p:spPr>
        <p:txBody>
          <a:bodyPr/>
          <a:lstStyle/>
          <a:p>
            <a:fld id="{7888A9B7-E954-E041-8E9D-C26F0D6CC7B8}" type="slidenum">
              <a:rPr lang="en-US"/>
              <a:pPr/>
              <a:t>55</a:t>
            </a:fld>
            <a:endParaRPr lang="en-US" b="0">
              <a:solidFill>
                <a:srgbClr val="FBBA03"/>
              </a:solidFill>
            </a:endParaRPr>
          </a:p>
        </p:txBody>
      </p:sp>
      <p:sp>
        <p:nvSpPr>
          <p:cNvPr id="134149" name="Rectangle 2"/>
          <p:cNvSpPr>
            <a:spLocks noGrp="1" noChangeArrowheads="1"/>
          </p:cNvSpPr>
          <p:nvPr>
            <p:ph type="title"/>
          </p:nvPr>
        </p:nvSpPr>
        <p:spPr/>
        <p:txBody>
          <a:bodyPr/>
          <a:lstStyle/>
          <a:p>
            <a:r>
              <a:rPr lang="en-US"/>
              <a:t>Acknowledgements</a:t>
            </a:r>
          </a:p>
        </p:txBody>
      </p:sp>
      <p:sp>
        <p:nvSpPr>
          <p:cNvPr id="134150" name="Rectangle 3"/>
          <p:cNvSpPr>
            <a:spLocks noGrp="1" noChangeArrowheads="1"/>
          </p:cNvSpPr>
          <p:nvPr>
            <p:ph type="body" idx="1"/>
          </p:nvPr>
        </p:nvSpPr>
        <p:spPr/>
        <p:txBody>
          <a:bodyPr/>
          <a:lstStyle/>
          <a:p>
            <a:r>
              <a:rPr lang="en-US" dirty="0"/>
              <a:t>These slides contain material developed and copyright by:</a:t>
            </a:r>
          </a:p>
          <a:p>
            <a:pPr lvl="1"/>
            <a:r>
              <a:rPr lang="en-US" dirty="0"/>
              <a:t>Arvind (MIT)</a:t>
            </a:r>
          </a:p>
          <a:p>
            <a:pPr lvl="1"/>
            <a:r>
              <a:rPr lang="en-US" dirty="0" err="1"/>
              <a:t>Krste</a:t>
            </a:r>
            <a:r>
              <a:rPr lang="en-US" dirty="0"/>
              <a:t> </a:t>
            </a:r>
            <a:r>
              <a:rPr lang="en-US" dirty="0" err="1"/>
              <a:t>Asanovic</a:t>
            </a:r>
            <a:r>
              <a:rPr lang="en-US" dirty="0"/>
              <a:t> (MIT/UCB)</a:t>
            </a:r>
          </a:p>
          <a:p>
            <a:pPr lvl="1"/>
            <a:r>
              <a:rPr lang="en-US" dirty="0"/>
              <a:t>Joel </a:t>
            </a:r>
            <a:r>
              <a:rPr lang="en-US" dirty="0" err="1"/>
              <a:t>Emer</a:t>
            </a:r>
            <a:r>
              <a:rPr lang="en-US" dirty="0"/>
              <a:t> (Intel/MIT)</a:t>
            </a:r>
          </a:p>
          <a:p>
            <a:pPr lvl="1"/>
            <a:r>
              <a:rPr lang="en-US" dirty="0"/>
              <a:t>James Hoe (CMU)</a:t>
            </a:r>
          </a:p>
          <a:p>
            <a:pPr lvl="1"/>
            <a:r>
              <a:rPr lang="en-US" dirty="0"/>
              <a:t>John </a:t>
            </a:r>
            <a:r>
              <a:rPr lang="en-US" dirty="0" err="1"/>
              <a:t>Kubiatowicz</a:t>
            </a:r>
            <a:r>
              <a:rPr lang="en-US" dirty="0"/>
              <a:t> (UCB)</a:t>
            </a:r>
          </a:p>
          <a:p>
            <a:pPr lvl="1"/>
            <a:r>
              <a:rPr lang="en-US" dirty="0"/>
              <a:t>David Patterson (UCB</a:t>
            </a:r>
            <a:r>
              <a:rPr lang="en-US" dirty="0" smtClean="0"/>
              <a:t>)</a:t>
            </a:r>
          </a:p>
          <a:p>
            <a:pPr lvl="1"/>
            <a:r>
              <a:rPr lang="en-US" dirty="0" smtClean="0"/>
              <a:t>Various websites and papers</a:t>
            </a:r>
            <a:endParaRPr lang="en-US" dirty="0"/>
          </a:p>
          <a:p>
            <a:pPr lvl="1"/>
            <a:endParaRPr lang="en-US" dirty="0"/>
          </a:p>
          <a:p>
            <a:r>
              <a:rPr lang="en-US" dirty="0"/>
              <a:t>MIT material derived from course 6.823</a:t>
            </a:r>
          </a:p>
          <a:p>
            <a:r>
              <a:rPr lang="en-US" dirty="0"/>
              <a:t>UCB material derived from course CS252</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590800" y="1371600"/>
            <a:ext cx="5867400" cy="4978063"/>
            <a:chOff x="2590800" y="1371600"/>
            <a:chExt cx="5867400" cy="4978063"/>
          </a:xfrm>
        </p:grpSpPr>
        <p:grpSp>
          <p:nvGrpSpPr>
            <p:cNvPr id="20" name="Group 19"/>
            <p:cNvGrpSpPr/>
            <p:nvPr/>
          </p:nvGrpSpPr>
          <p:grpSpPr>
            <a:xfrm>
              <a:off x="2590800" y="1371600"/>
              <a:ext cx="3886200" cy="4730476"/>
              <a:chOff x="2590800" y="1371600"/>
              <a:chExt cx="3886200" cy="4730476"/>
            </a:xfrm>
          </p:grpSpPr>
          <p:grpSp>
            <p:nvGrpSpPr>
              <p:cNvPr id="19" name="Group 18"/>
              <p:cNvGrpSpPr/>
              <p:nvPr/>
            </p:nvGrpSpPr>
            <p:grpSpPr>
              <a:xfrm>
                <a:off x="2590800" y="1371600"/>
                <a:ext cx="3886200" cy="4730476"/>
                <a:chOff x="2590800" y="1371600"/>
                <a:chExt cx="3886200" cy="4730476"/>
              </a:xfrm>
            </p:grpSpPr>
            <p:sp>
              <p:nvSpPr>
                <p:cNvPr id="15" name="Oval 14"/>
                <p:cNvSpPr/>
                <p:nvPr/>
              </p:nvSpPr>
              <p:spPr bwMode="auto">
                <a:xfrm>
                  <a:off x="2590800" y="1371600"/>
                  <a:ext cx="3886200" cy="2971800"/>
                </a:xfrm>
                <a:prstGeom prst="ellipse">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Calibri"/>
                    <a:cs typeface="Calibri"/>
                  </a:endParaRPr>
                </a:p>
              </p:txBody>
            </p:sp>
            <p:sp>
              <p:nvSpPr>
                <p:cNvPr id="12" name="Manual Operation 11"/>
                <p:cNvSpPr/>
                <p:nvPr/>
              </p:nvSpPr>
              <p:spPr bwMode="auto">
                <a:xfrm rot="1534091" flipV="1">
                  <a:off x="3160816" y="4882876"/>
                  <a:ext cx="1600200" cy="1219200"/>
                </a:xfrm>
                <a:prstGeom prst="flowChartManualOperation">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Calibri"/>
                    <a:cs typeface="Calibri"/>
                  </a:endParaRPr>
                </a:p>
              </p:txBody>
            </p:sp>
            <p:cxnSp>
              <p:nvCxnSpPr>
                <p:cNvPr id="14" name="Straight Connector 13"/>
                <p:cNvCxnSpPr>
                  <a:stCxn id="12" idx="2"/>
                  <a:endCxn id="15" idx="4"/>
                </p:cNvCxnSpPr>
                <p:nvPr/>
              </p:nvCxnSpPr>
              <p:spPr bwMode="auto">
                <a:xfrm rot="5400000" flipH="1" flipV="1">
                  <a:off x="4079369" y="4488042"/>
                  <a:ext cx="599173" cy="309890"/>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sp>
            <p:nvSpPr>
              <p:cNvPr id="18" name="TextBox 17"/>
              <p:cNvSpPr txBox="1"/>
              <p:nvPr/>
            </p:nvSpPr>
            <p:spPr>
              <a:xfrm rot="1580343">
                <a:off x="3030863" y="5616560"/>
                <a:ext cx="1575396" cy="400110"/>
              </a:xfrm>
              <a:prstGeom prst="rect">
                <a:avLst/>
              </a:prstGeom>
              <a:noFill/>
            </p:spPr>
            <p:txBody>
              <a:bodyPr wrap="none" rtlCol="0">
                <a:spAutoFit/>
              </a:bodyPr>
              <a:lstStyle/>
              <a:p>
                <a:r>
                  <a:rPr lang="en-US" sz="2000" dirty="0" smtClean="0">
                    <a:solidFill>
                      <a:srgbClr val="000000"/>
                    </a:solidFill>
                    <a:latin typeface="Calibri"/>
                    <a:cs typeface="Calibri"/>
                  </a:rPr>
                  <a:t>Compatibility</a:t>
                </a:r>
              </a:p>
            </p:txBody>
          </p:sp>
        </p:grpSp>
        <p:sp>
          <p:nvSpPr>
            <p:cNvPr id="21" name="TextBox 20"/>
            <p:cNvSpPr txBox="1"/>
            <p:nvPr/>
          </p:nvSpPr>
          <p:spPr>
            <a:xfrm>
              <a:off x="4800600" y="5334000"/>
              <a:ext cx="3657600" cy="1015663"/>
            </a:xfrm>
            <a:prstGeom prst="rect">
              <a:avLst/>
            </a:prstGeom>
            <a:noFill/>
          </p:spPr>
          <p:txBody>
            <a:bodyPr wrap="square" rtlCol="0">
              <a:spAutoFit/>
            </a:bodyPr>
            <a:lstStyle/>
            <a:p>
              <a:r>
                <a:rPr lang="en-US" sz="2000" dirty="0" smtClean="0">
                  <a:solidFill>
                    <a:srgbClr val="000000"/>
                  </a:solidFill>
                  <a:latin typeface="Calibri"/>
                  <a:cs typeface="Calibri"/>
                </a:rPr>
                <a:t>Cost of software development makes compatibility a major force in market</a:t>
              </a:r>
              <a:endParaRPr lang="en-US" sz="2000" dirty="0">
                <a:solidFill>
                  <a:srgbClr val="000000"/>
                </a:solidFill>
                <a:latin typeface="Calibri"/>
                <a:cs typeface="Calibri"/>
              </a:endParaRPr>
            </a:p>
          </p:txBody>
        </p:sp>
      </p:grpSp>
      <p:sp>
        <p:nvSpPr>
          <p:cNvPr id="2" name="Title 1"/>
          <p:cNvSpPr>
            <a:spLocks noGrp="1"/>
          </p:cNvSpPr>
          <p:nvPr>
            <p:ph type="title"/>
          </p:nvPr>
        </p:nvSpPr>
        <p:spPr/>
        <p:txBody>
          <a:bodyPr/>
          <a:lstStyle/>
          <a:p>
            <a:r>
              <a:rPr lang="en-US" dirty="0" smtClean="0"/>
              <a:t>Architecture Continually </a:t>
            </a:r>
            <a:r>
              <a:rPr lang="en-US" dirty="0"/>
              <a:t>C</a:t>
            </a:r>
            <a:r>
              <a:rPr lang="en-US" dirty="0" smtClean="0"/>
              <a:t>hanging</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6</a:t>
            </a:fld>
            <a:endParaRPr lang="en-US" b="0">
              <a:solidFill>
                <a:srgbClr val="FBBA03"/>
              </a:solidFill>
            </a:endParaRPr>
          </a:p>
        </p:txBody>
      </p:sp>
      <p:sp>
        <p:nvSpPr>
          <p:cNvPr id="5" name="Rectangle 4"/>
          <p:cNvSpPr/>
          <p:nvPr/>
        </p:nvSpPr>
        <p:spPr bwMode="auto">
          <a:xfrm>
            <a:off x="3581400" y="18288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Calibri"/>
                <a:cs typeface="Calibri"/>
              </a:rPr>
              <a:t>Applications</a:t>
            </a:r>
            <a:endParaRPr kumimoji="0" lang="en-US" sz="2400" b="0" i="0" u="none" strike="noStrike" cap="none" normalizeH="0" baseline="0" dirty="0">
              <a:ln>
                <a:noFill/>
              </a:ln>
              <a:solidFill>
                <a:schemeClr val="tx2"/>
              </a:solidFill>
              <a:effectLst/>
              <a:latin typeface="Calibri"/>
              <a:cs typeface="Calibri"/>
            </a:endParaRPr>
          </a:p>
        </p:txBody>
      </p:sp>
      <p:sp>
        <p:nvSpPr>
          <p:cNvPr id="6" name="Rectangle 5"/>
          <p:cNvSpPr/>
          <p:nvPr/>
        </p:nvSpPr>
        <p:spPr bwMode="auto">
          <a:xfrm>
            <a:off x="3581400" y="31242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Calibri"/>
                <a:cs typeface="Calibri"/>
              </a:rPr>
              <a:t>Technology</a:t>
            </a:r>
            <a:endParaRPr kumimoji="0" lang="en-US" sz="2400" b="0" i="0" u="none" strike="noStrike" cap="none" normalizeH="0" baseline="0" dirty="0">
              <a:ln>
                <a:noFill/>
              </a:ln>
              <a:solidFill>
                <a:schemeClr val="tx2"/>
              </a:solidFill>
              <a:effectLst/>
              <a:latin typeface="Calibri"/>
              <a:cs typeface="Calibri"/>
            </a:endParaRPr>
          </a:p>
        </p:txBody>
      </p:sp>
      <p:sp>
        <p:nvSpPr>
          <p:cNvPr id="7" name="Curved Right Arrow 6"/>
          <p:cNvSpPr/>
          <p:nvPr/>
        </p:nvSpPr>
        <p:spPr bwMode="auto">
          <a:xfrm>
            <a:off x="28956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Calibri"/>
              <a:cs typeface="Calibri"/>
            </a:endParaRPr>
          </a:p>
        </p:txBody>
      </p:sp>
      <p:sp>
        <p:nvSpPr>
          <p:cNvPr id="8" name="Curved Right Arrow 7"/>
          <p:cNvSpPr/>
          <p:nvPr/>
        </p:nvSpPr>
        <p:spPr bwMode="auto">
          <a:xfrm flipH="1" flipV="1">
            <a:off x="53340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Calibri"/>
              <a:cs typeface="Calibri"/>
            </a:endParaRPr>
          </a:p>
        </p:txBody>
      </p:sp>
      <p:sp>
        <p:nvSpPr>
          <p:cNvPr id="9" name="TextBox 8"/>
          <p:cNvSpPr txBox="1"/>
          <p:nvPr/>
        </p:nvSpPr>
        <p:spPr>
          <a:xfrm>
            <a:off x="685800" y="1447800"/>
            <a:ext cx="2133599" cy="3046988"/>
          </a:xfrm>
          <a:prstGeom prst="rect">
            <a:avLst/>
          </a:prstGeom>
          <a:noFill/>
        </p:spPr>
        <p:txBody>
          <a:bodyPr wrap="square" rtlCol="0">
            <a:spAutoFit/>
          </a:bodyPr>
          <a:lstStyle/>
          <a:p>
            <a:r>
              <a:rPr lang="en-US" sz="2400" dirty="0" smtClean="0">
                <a:solidFill>
                  <a:srgbClr val="000000"/>
                </a:solidFill>
                <a:latin typeface="Calibri"/>
                <a:cs typeface="Calibri"/>
              </a:rPr>
              <a:t>Applications suggest how to improve technology, provide revenue to fund development</a:t>
            </a:r>
            <a:endParaRPr lang="en-US" sz="2400" dirty="0">
              <a:solidFill>
                <a:srgbClr val="000000"/>
              </a:solidFill>
              <a:latin typeface="Calibri"/>
              <a:cs typeface="Calibri"/>
            </a:endParaRPr>
          </a:p>
        </p:txBody>
      </p:sp>
      <p:sp>
        <p:nvSpPr>
          <p:cNvPr id="10" name="TextBox 9"/>
          <p:cNvSpPr txBox="1"/>
          <p:nvPr/>
        </p:nvSpPr>
        <p:spPr>
          <a:xfrm>
            <a:off x="6629400" y="1676400"/>
            <a:ext cx="2133599" cy="1938992"/>
          </a:xfrm>
          <a:prstGeom prst="rect">
            <a:avLst/>
          </a:prstGeom>
          <a:noFill/>
        </p:spPr>
        <p:txBody>
          <a:bodyPr wrap="square" rtlCol="0">
            <a:spAutoFit/>
          </a:bodyPr>
          <a:lstStyle/>
          <a:p>
            <a:r>
              <a:rPr lang="en-US" sz="2400" dirty="0" smtClean="0">
                <a:solidFill>
                  <a:srgbClr val="000000"/>
                </a:solidFill>
                <a:latin typeface="Calibri"/>
                <a:cs typeface="Calibri"/>
              </a:rPr>
              <a:t>Improved technologies make new applications possible</a:t>
            </a:r>
            <a:endParaRPr lang="en-US" sz="2400" dirty="0">
              <a:solidFill>
                <a:srgbClr val="000000"/>
              </a:solidFill>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x86 Backwards Compatibility</a:t>
            </a:r>
            <a:endParaRPr lang="en-US" dirty="0"/>
          </a:p>
        </p:txBody>
      </p:sp>
      <p:sp>
        <p:nvSpPr>
          <p:cNvPr id="5" name="Content Placeholder 4"/>
          <p:cNvSpPr>
            <a:spLocks noGrp="1"/>
          </p:cNvSpPr>
          <p:nvPr>
            <p:ph idx="1"/>
          </p:nvPr>
        </p:nvSpPr>
        <p:spPr/>
        <p:txBody>
          <a:bodyPr/>
          <a:lstStyle/>
          <a:p>
            <a:r>
              <a:rPr lang="en-US" dirty="0" smtClean="0"/>
              <a:t>Intel’s 8086 was released in 1978 with ~50 instructions</a:t>
            </a:r>
          </a:p>
          <a:p>
            <a:r>
              <a:rPr lang="en-US" dirty="0" smtClean="0"/>
              <a:t>Today, x86 has ~650 with all extensions</a:t>
            </a:r>
          </a:p>
          <a:p>
            <a:pPr lvl="1"/>
            <a:r>
              <a:rPr lang="en-US" dirty="0" smtClean="0"/>
              <a:t>Most are rarely emitted by compilers</a:t>
            </a:r>
            <a:endParaRPr lang="en-US" dirty="0"/>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7</a:t>
            </a:fld>
            <a:endParaRPr lang="en-US" b="0">
              <a:solidFill>
                <a:srgbClr val="FBBA03"/>
              </a:solidFill>
            </a:endParaRPr>
          </a:p>
        </p:txBody>
      </p:sp>
      <p:pic>
        <p:nvPicPr>
          <p:cNvPr id="26628" name="Picture 4" descr="http://www.old-computers.com/history/images/Timeline_0478_Intel8086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962400"/>
            <a:ext cx="381000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4932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2"/>
          </p:nvPr>
        </p:nvSpPr>
        <p:spPr>
          <a:noFill/>
        </p:spPr>
        <p:txBody>
          <a:bodyPr/>
          <a:lstStyle/>
          <a:p>
            <a:fld id="{361035EF-36FE-5C47-9610-F958C9482DE5}" type="slidenum">
              <a:rPr lang="en-US"/>
              <a:pPr/>
              <a:t>8</a:t>
            </a:fld>
            <a:endParaRPr lang="en-US" b="0" dirty="0">
              <a:solidFill>
                <a:srgbClr val="FBBA03"/>
              </a:solidFill>
            </a:endParaRPr>
          </a:p>
        </p:txBody>
      </p:sp>
      <p:sp>
        <p:nvSpPr>
          <p:cNvPr id="17413" name="Rectangle 2"/>
          <p:cNvSpPr>
            <a:spLocks noGrp="1" noChangeArrowheads="1"/>
          </p:cNvSpPr>
          <p:nvPr>
            <p:ph type="title"/>
          </p:nvPr>
        </p:nvSpPr>
        <p:spPr>
          <a:xfrm>
            <a:off x="381000" y="152400"/>
            <a:ext cx="7648575" cy="831850"/>
          </a:xfrm>
        </p:spPr>
        <p:txBody>
          <a:bodyPr/>
          <a:lstStyle/>
          <a:p>
            <a:r>
              <a:rPr lang="en-US" dirty="0"/>
              <a:t>Computing Devices Then…</a:t>
            </a:r>
          </a:p>
        </p:txBody>
      </p:sp>
      <p:pic>
        <p:nvPicPr>
          <p:cNvPr id="17414" name="Picture 3"/>
          <p:cNvPicPr>
            <a:picLocks noChangeAspect="1" noChangeArrowheads="1"/>
          </p:cNvPicPr>
          <p:nvPr/>
        </p:nvPicPr>
        <p:blipFill>
          <a:blip r:embed="rId3"/>
          <a:srcRect/>
          <a:stretch>
            <a:fillRect/>
          </a:stretch>
        </p:blipFill>
        <p:spPr bwMode="auto">
          <a:xfrm>
            <a:off x="831850" y="806450"/>
            <a:ext cx="7480300" cy="5319713"/>
          </a:xfrm>
          <a:prstGeom prst="rect">
            <a:avLst/>
          </a:prstGeom>
          <a:noFill/>
          <a:ln w="9525">
            <a:noFill/>
            <a:miter lim="800000"/>
            <a:headEnd/>
            <a:tailEnd/>
          </a:ln>
        </p:spPr>
      </p:pic>
      <p:sp>
        <p:nvSpPr>
          <p:cNvPr id="17415" name="Rectangle 4"/>
          <p:cNvSpPr>
            <a:spLocks noGrp="1" noChangeArrowheads="1"/>
          </p:cNvSpPr>
          <p:nvPr>
            <p:ph type="body" idx="1"/>
          </p:nvPr>
        </p:nvSpPr>
        <p:spPr>
          <a:xfrm>
            <a:off x="2057400" y="6172200"/>
            <a:ext cx="5335588" cy="282575"/>
          </a:xfrm>
        </p:spPr>
        <p:txBody>
          <a:bodyPr/>
          <a:lstStyle/>
          <a:p>
            <a:pPr marL="290513" indent="-290513" defTabSz="1006475">
              <a:buFontTx/>
              <a:buNone/>
              <a:tabLst>
                <a:tab pos="1146175" algn="l"/>
              </a:tabLst>
            </a:pPr>
            <a:r>
              <a:rPr lang="en-US" sz="1600" b="1" dirty="0"/>
              <a:t>EDSAC, University of Cambridge, UK, 1949</a:t>
            </a:r>
          </a:p>
        </p:txBody>
      </p:sp>
      <p:sp>
        <p:nvSpPr>
          <p:cNvPr id="17416" name="Text Box 5"/>
          <p:cNvSpPr txBox="1">
            <a:spLocks noChangeArrowheads="1"/>
          </p:cNvSpPr>
          <p:nvPr/>
        </p:nvSpPr>
        <p:spPr bwMode="auto">
          <a:xfrm>
            <a:off x="1087438" y="1149350"/>
            <a:ext cx="180975" cy="393700"/>
          </a:xfrm>
          <a:prstGeom prst="rect">
            <a:avLst/>
          </a:prstGeom>
          <a:noFill/>
          <a:ln w="12700">
            <a:noFill/>
            <a:miter lim="800000"/>
            <a:headEnd/>
            <a:tailEnd/>
          </a:ln>
        </p:spPr>
        <p:txBody>
          <a:bodyPr wrap="none" lIns="91165" tIns="45583" rIns="91165" bIns="45583" anchor="ctr">
            <a:prstTxWarp prst="textNoShape">
              <a:avLst/>
            </a:prstTxWarp>
            <a:spAutoFit/>
          </a:bodyPr>
          <a:lstStyle/>
          <a:p>
            <a:pPr algn="ctr" defTabSz="820738">
              <a:lnSpc>
                <a:spcPct val="90000"/>
              </a:lnSpc>
              <a:buClr>
                <a:schemeClr val="tx1"/>
              </a:buClr>
              <a:buFont typeface="Wingdings" charset="2"/>
              <a:buNone/>
            </a:pPr>
            <a:endParaRPr lang="en-US" sz="22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Untitled.png"/>
          <p:cNvPicPr>
            <a:picLocks noChangeAspect="1"/>
          </p:cNvPicPr>
          <p:nvPr/>
        </p:nvPicPr>
        <p:blipFill>
          <a:blip r:embed="rId3"/>
          <a:stretch>
            <a:fillRect/>
          </a:stretch>
        </p:blipFill>
        <p:spPr>
          <a:xfrm>
            <a:off x="2241550" y="2590800"/>
            <a:ext cx="2711450" cy="1476375"/>
          </a:xfrm>
          <a:prstGeom prst="rect">
            <a:avLst/>
          </a:prstGeom>
        </p:spPr>
      </p:pic>
      <p:pic>
        <p:nvPicPr>
          <p:cNvPr id="29" name="Picture 28" descr="Untitled.png"/>
          <p:cNvPicPr>
            <a:picLocks noChangeAspect="1"/>
          </p:cNvPicPr>
          <p:nvPr/>
        </p:nvPicPr>
        <p:blipFill>
          <a:blip r:embed="rId4"/>
          <a:stretch>
            <a:fillRect/>
          </a:stretch>
        </p:blipFill>
        <p:spPr>
          <a:xfrm>
            <a:off x="2603201" y="1587500"/>
            <a:ext cx="3492799" cy="1231900"/>
          </a:xfrm>
          <a:prstGeom prst="rect">
            <a:avLst/>
          </a:prstGeom>
        </p:spPr>
      </p:pic>
      <p:pic>
        <p:nvPicPr>
          <p:cNvPr id="28" name="Picture 27" descr="Untitled.png"/>
          <p:cNvPicPr>
            <a:picLocks noChangeAspect="1"/>
          </p:cNvPicPr>
          <p:nvPr/>
        </p:nvPicPr>
        <p:blipFill>
          <a:blip r:embed="rId5"/>
          <a:stretch>
            <a:fillRect/>
          </a:stretch>
        </p:blipFill>
        <p:spPr>
          <a:xfrm>
            <a:off x="1143000" y="1600200"/>
            <a:ext cx="1524000" cy="2433183"/>
          </a:xfrm>
          <a:prstGeom prst="rect">
            <a:avLst/>
          </a:prstGeom>
        </p:spPr>
      </p:pic>
      <p:pic>
        <p:nvPicPr>
          <p:cNvPr id="30" name="Picture 29" descr="Untitled.png"/>
          <p:cNvPicPr>
            <a:picLocks noChangeAspect="1"/>
          </p:cNvPicPr>
          <p:nvPr/>
        </p:nvPicPr>
        <p:blipFill>
          <a:blip r:embed="rId6"/>
          <a:stretch>
            <a:fillRect/>
          </a:stretch>
        </p:blipFill>
        <p:spPr>
          <a:xfrm>
            <a:off x="2413000" y="474056"/>
            <a:ext cx="1625600" cy="1581266"/>
          </a:xfrm>
          <a:prstGeom prst="rect">
            <a:avLst/>
          </a:prstGeom>
        </p:spPr>
      </p:pic>
      <p:sp>
        <p:nvSpPr>
          <p:cNvPr id="19460" name="Slide Number Placeholder 5"/>
          <p:cNvSpPr>
            <a:spLocks noGrp="1"/>
          </p:cNvSpPr>
          <p:nvPr>
            <p:ph type="sldNum" sz="quarter" idx="12"/>
          </p:nvPr>
        </p:nvSpPr>
        <p:spPr>
          <a:noFill/>
        </p:spPr>
        <p:txBody>
          <a:bodyPr/>
          <a:lstStyle/>
          <a:p>
            <a:fld id="{AEDD617F-2122-704A-91F3-34581B8C94AE}" type="slidenum">
              <a:rPr lang="en-US"/>
              <a:pPr/>
              <a:t>9</a:t>
            </a:fld>
            <a:endParaRPr lang="en-US" b="0">
              <a:solidFill>
                <a:srgbClr val="FBBA03"/>
              </a:solidFill>
            </a:endParaRPr>
          </a:p>
        </p:txBody>
      </p:sp>
      <p:sp>
        <p:nvSpPr>
          <p:cNvPr id="19461" name="Rectangle 2"/>
          <p:cNvSpPr>
            <a:spLocks noGrp="1" noChangeArrowheads="1"/>
          </p:cNvSpPr>
          <p:nvPr>
            <p:ph type="title"/>
          </p:nvPr>
        </p:nvSpPr>
        <p:spPr>
          <a:xfrm>
            <a:off x="0" y="0"/>
            <a:ext cx="8728075" cy="806450"/>
          </a:xfrm>
        </p:spPr>
        <p:txBody>
          <a:bodyPr/>
          <a:lstStyle/>
          <a:p>
            <a:r>
              <a:rPr lang="en-US"/>
              <a:t>Computing Devices Now</a:t>
            </a:r>
          </a:p>
        </p:txBody>
      </p:sp>
      <p:pic>
        <p:nvPicPr>
          <p:cNvPr id="19463" name="Picture 4" descr="sim_mokei"/>
          <p:cNvPicPr>
            <a:picLocks noChangeAspect="1" noChangeArrowheads="1"/>
          </p:cNvPicPr>
          <p:nvPr/>
        </p:nvPicPr>
        <p:blipFill>
          <a:blip r:embed="rId7"/>
          <a:srcRect/>
          <a:stretch>
            <a:fillRect/>
          </a:stretch>
        </p:blipFill>
        <p:spPr bwMode="auto">
          <a:xfrm>
            <a:off x="4572000" y="4033838"/>
            <a:ext cx="4364038" cy="2794000"/>
          </a:xfrm>
          <a:prstGeom prst="rect">
            <a:avLst/>
          </a:prstGeom>
          <a:noFill/>
          <a:ln w="9525">
            <a:noFill/>
            <a:miter lim="800000"/>
            <a:headEnd/>
            <a:tailEnd/>
          </a:ln>
        </p:spPr>
      </p:pic>
      <p:pic>
        <p:nvPicPr>
          <p:cNvPr id="19464" name="Picture 5"/>
          <p:cNvPicPr>
            <a:picLocks noChangeAspect="1" noChangeArrowheads="1"/>
          </p:cNvPicPr>
          <p:nvPr/>
        </p:nvPicPr>
        <p:blipFill>
          <a:blip r:embed="rId8"/>
          <a:srcRect/>
          <a:stretch>
            <a:fillRect/>
          </a:stretch>
        </p:blipFill>
        <p:spPr bwMode="auto">
          <a:xfrm>
            <a:off x="1870075" y="4033838"/>
            <a:ext cx="3255963" cy="2363787"/>
          </a:xfrm>
          <a:prstGeom prst="rect">
            <a:avLst/>
          </a:prstGeom>
          <a:noFill/>
          <a:ln w="9525">
            <a:noFill/>
            <a:miter lim="800000"/>
            <a:headEnd/>
            <a:tailEnd/>
          </a:ln>
        </p:spPr>
      </p:pic>
      <p:pic>
        <p:nvPicPr>
          <p:cNvPr id="34" name="Picture 33" descr="Untitled.png"/>
          <p:cNvPicPr>
            <a:picLocks noChangeAspect="1"/>
          </p:cNvPicPr>
          <p:nvPr/>
        </p:nvPicPr>
        <p:blipFill>
          <a:blip r:embed="rId9"/>
          <a:stretch>
            <a:fillRect/>
          </a:stretch>
        </p:blipFill>
        <p:spPr>
          <a:xfrm>
            <a:off x="4503738" y="3657600"/>
            <a:ext cx="2582862" cy="1146170"/>
          </a:xfrm>
          <a:prstGeom prst="rect">
            <a:avLst/>
          </a:prstGeom>
        </p:spPr>
      </p:pic>
      <p:pic>
        <p:nvPicPr>
          <p:cNvPr id="19466" name="Picture 27" descr="iphone_2"/>
          <p:cNvPicPr>
            <a:picLocks noChangeAspect="1" noChangeArrowheads="1"/>
          </p:cNvPicPr>
          <p:nvPr/>
        </p:nvPicPr>
        <p:blipFill>
          <a:blip r:embed="rId10"/>
          <a:srcRect/>
          <a:stretch>
            <a:fillRect/>
          </a:stretch>
        </p:blipFill>
        <p:spPr bwMode="auto">
          <a:xfrm>
            <a:off x="762000" y="3276600"/>
            <a:ext cx="1425575" cy="2716213"/>
          </a:xfrm>
          <a:prstGeom prst="rect">
            <a:avLst/>
          </a:prstGeom>
          <a:noFill/>
          <a:ln w="9525">
            <a:noFill/>
            <a:miter lim="800000"/>
            <a:headEnd/>
            <a:tailEnd/>
          </a:ln>
        </p:spPr>
      </p:pic>
      <p:pic>
        <p:nvPicPr>
          <p:cNvPr id="19470" name="Picture 11"/>
          <p:cNvPicPr>
            <a:picLocks noChangeAspect="1" noChangeArrowheads="1"/>
          </p:cNvPicPr>
          <p:nvPr/>
        </p:nvPicPr>
        <p:blipFill>
          <a:blip r:embed="rId11"/>
          <a:srcRect/>
          <a:stretch>
            <a:fillRect/>
          </a:stretch>
        </p:blipFill>
        <p:spPr bwMode="auto">
          <a:xfrm>
            <a:off x="7040562" y="1949450"/>
            <a:ext cx="2103438" cy="2622550"/>
          </a:xfrm>
          <a:prstGeom prst="rect">
            <a:avLst/>
          </a:prstGeom>
          <a:noFill/>
          <a:ln w="9525">
            <a:noFill/>
            <a:miter lim="800000"/>
            <a:headEnd/>
            <a:tailEnd/>
          </a:ln>
        </p:spPr>
      </p:pic>
      <p:pic>
        <p:nvPicPr>
          <p:cNvPr id="32" name="Picture 31" descr="Untitled.png"/>
          <p:cNvPicPr>
            <a:picLocks noChangeAspect="1"/>
          </p:cNvPicPr>
          <p:nvPr/>
        </p:nvPicPr>
        <p:blipFill>
          <a:blip r:embed="rId12"/>
          <a:stretch>
            <a:fillRect/>
          </a:stretch>
        </p:blipFill>
        <p:spPr>
          <a:xfrm>
            <a:off x="4495800" y="2427402"/>
            <a:ext cx="2362200" cy="1430224"/>
          </a:xfrm>
          <a:prstGeom prst="rect">
            <a:avLst/>
          </a:prstGeom>
        </p:spPr>
      </p:pic>
      <p:pic>
        <p:nvPicPr>
          <p:cNvPr id="19471" name="Picture 12"/>
          <p:cNvPicPr>
            <a:picLocks noChangeAspect="1" noChangeArrowheads="1"/>
          </p:cNvPicPr>
          <p:nvPr/>
        </p:nvPicPr>
        <p:blipFill>
          <a:blip r:embed="rId13"/>
          <a:srcRect/>
          <a:stretch>
            <a:fillRect/>
          </a:stretch>
        </p:blipFill>
        <p:spPr bwMode="auto">
          <a:xfrm>
            <a:off x="207963" y="673100"/>
            <a:ext cx="2216150" cy="893763"/>
          </a:xfrm>
          <a:prstGeom prst="rect">
            <a:avLst/>
          </a:prstGeom>
          <a:noFill/>
          <a:ln w="9525">
            <a:noFill/>
            <a:miter lim="800000"/>
            <a:headEnd/>
            <a:tailEnd/>
          </a:ln>
        </p:spPr>
      </p:pic>
      <p:sp>
        <p:nvSpPr>
          <p:cNvPr id="19473" name="Text Box 14"/>
          <p:cNvSpPr txBox="1">
            <a:spLocks noChangeArrowheads="1"/>
          </p:cNvSpPr>
          <p:nvPr/>
        </p:nvSpPr>
        <p:spPr bwMode="auto">
          <a:xfrm>
            <a:off x="6934200" y="4159250"/>
            <a:ext cx="1593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Robots</a:t>
            </a:r>
          </a:p>
        </p:txBody>
      </p:sp>
      <p:sp>
        <p:nvSpPr>
          <p:cNvPr id="19474" name="Text Box 15"/>
          <p:cNvSpPr txBox="1">
            <a:spLocks noChangeArrowheads="1"/>
          </p:cNvSpPr>
          <p:nvPr/>
        </p:nvSpPr>
        <p:spPr bwMode="auto">
          <a:xfrm>
            <a:off x="5334000" y="5988050"/>
            <a:ext cx="3255962"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B3FFD5"/>
                </a:solidFill>
              </a:rPr>
              <a:t>Supercomputers</a:t>
            </a:r>
          </a:p>
        </p:txBody>
      </p:sp>
      <p:sp>
        <p:nvSpPr>
          <p:cNvPr id="19475" name="Text Box 16"/>
          <p:cNvSpPr txBox="1">
            <a:spLocks noChangeArrowheads="1"/>
          </p:cNvSpPr>
          <p:nvPr/>
        </p:nvSpPr>
        <p:spPr bwMode="auto">
          <a:xfrm>
            <a:off x="1939925" y="5641975"/>
            <a:ext cx="32559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FF00"/>
                </a:solidFill>
              </a:rPr>
              <a:t>Automobiles</a:t>
            </a:r>
          </a:p>
        </p:txBody>
      </p:sp>
      <p:sp>
        <p:nvSpPr>
          <p:cNvPr id="19476" name="Text Box 17"/>
          <p:cNvSpPr txBox="1">
            <a:spLocks noChangeArrowheads="1"/>
          </p:cNvSpPr>
          <p:nvPr/>
        </p:nvSpPr>
        <p:spPr bwMode="auto">
          <a:xfrm>
            <a:off x="2701925" y="2884488"/>
            <a:ext cx="166211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Laptops</a:t>
            </a:r>
          </a:p>
        </p:txBody>
      </p:sp>
      <p:sp>
        <p:nvSpPr>
          <p:cNvPr id="19477" name="Text Box 18"/>
          <p:cNvSpPr txBox="1">
            <a:spLocks noChangeArrowheads="1"/>
          </p:cNvSpPr>
          <p:nvPr/>
        </p:nvSpPr>
        <p:spPr bwMode="auto">
          <a:xfrm>
            <a:off x="3394075" y="1673225"/>
            <a:ext cx="1662113"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Set-top boxes</a:t>
            </a:r>
          </a:p>
        </p:txBody>
      </p:sp>
      <p:sp>
        <p:nvSpPr>
          <p:cNvPr id="19479" name="Text Box 20"/>
          <p:cNvSpPr txBox="1">
            <a:spLocks noChangeArrowheads="1"/>
          </p:cNvSpPr>
          <p:nvPr/>
        </p:nvSpPr>
        <p:spPr bwMode="auto">
          <a:xfrm>
            <a:off x="685800" y="4267200"/>
            <a:ext cx="1593850" cy="902791"/>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C997"/>
                </a:solidFill>
              </a:rPr>
              <a:t>Smart phones</a:t>
            </a:r>
          </a:p>
        </p:txBody>
      </p:sp>
      <p:sp>
        <p:nvSpPr>
          <p:cNvPr id="19480" name="Text Box 21"/>
          <p:cNvSpPr txBox="1">
            <a:spLocks noChangeArrowheads="1"/>
          </p:cNvSpPr>
          <p:nvPr/>
        </p:nvSpPr>
        <p:spPr bwMode="auto">
          <a:xfrm>
            <a:off x="5037137" y="2965704"/>
            <a:ext cx="1592263" cy="501143"/>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B862"/>
                </a:solidFill>
              </a:rPr>
              <a:t>Servers</a:t>
            </a:r>
          </a:p>
        </p:txBody>
      </p:sp>
      <p:sp>
        <p:nvSpPr>
          <p:cNvPr id="19481" name="Text Box 22"/>
          <p:cNvSpPr txBox="1">
            <a:spLocks noChangeArrowheads="1"/>
          </p:cNvSpPr>
          <p:nvPr/>
        </p:nvSpPr>
        <p:spPr bwMode="auto">
          <a:xfrm>
            <a:off x="1143000" y="2543175"/>
            <a:ext cx="1593850"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Media Players</a:t>
            </a:r>
          </a:p>
        </p:txBody>
      </p:sp>
      <p:sp>
        <p:nvSpPr>
          <p:cNvPr id="19482" name="Text Box 23"/>
          <p:cNvSpPr txBox="1">
            <a:spLocks noChangeArrowheads="1"/>
          </p:cNvSpPr>
          <p:nvPr/>
        </p:nvSpPr>
        <p:spPr bwMode="auto">
          <a:xfrm>
            <a:off x="138113" y="609600"/>
            <a:ext cx="2355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Sensor Nets</a:t>
            </a:r>
          </a:p>
        </p:txBody>
      </p:sp>
      <p:sp>
        <p:nvSpPr>
          <p:cNvPr id="19484" name="Text Box 25"/>
          <p:cNvSpPr txBox="1">
            <a:spLocks noChangeArrowheads="1"/>
          </p:cNvSpPr>
          <p:nvPr/>
        </p:nvSpPr>
        <p:spPr bwMode="auto">
          <a:xfrm>
            <a:off x="5189537" y="4022725"/>
            <a:ext cx="15922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Routers</a:t>
            </a:r>
          </a:p>
        </p:txBody>
      </p:sp>
      <p:sp>
        <p:nvSpPr>
          <p:cNvPr id="19485" name="Text Box 26"/>
          <p:cNvSpPr txBox="1">
            <a:spLocks noChangeArrowheads="1"/>
          </p:cNvSpPr>
          <p:nvPr/>
        </p:nvSpPr>
        <p:spPr bwMode="auto">
          <a:xfrm>
            <a:off x="2355850" y="1069975"/>
            <a:ext cx="1800225"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t>Cameras</a:t>
            </a:r>
          </a:p>
        </p:txBody>
      </p:sp>
      <p:pic>
        <p:nvPicPr>
          <p:cNvPr id="31" name="Picture 30" descr="Untitled.png"/>
          <p:cNvPicPr>
            <a:picLocks noChangeAspect="1"/>
          </p:cNvPicPr>
          <p:nvPr/>
        </p:nvPicPr>
        <p:blipFill>
          <a:blip r:embed="rId14"/>
          <a:stretch>
            <a:fillRect/>
          </a:stretch>
        </p:blipFill>
        <p:spPr>
          <a:xfrm>
            <a:off x="6019800" y="609600"/>
            <a:ext cx="1565275" cy="2317750"/>
          </a:xfrm>
          <a:prstGeom prst="rect">
            <a:avLst/>
          </a:prstGeom>
        </p:spPr>
      </p:pic>
      <p:sp>
        <p:nvSpPr>
          <p:cNvPr id="19478" name="Text Box 19"/>
          <p:cNvSpPr txBox="1">
            <a:spLocks noChangeArrowheads="1"/>
          </p:cNvSpPr>
          <p:nvPr/>
        </p:nvSpPr>
        <p:spPr bwMode="auto">
          <a:xfrm>
            <a:off x="5791200" y="1371600"/>
            <a:ext cx="152400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0000"/>
                </a:solidFill>
              </a:rPr>
              <a:t>Games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CS252-template</Template>
  <TotalTime>4841</TotalTime>
  <Pages>12</Pages>
  <Words>2563</Words>
  <Application>Microsoft Macintosh PowerPoint</Application>
  <PresentationFormat>Letter Paper (8.5x11 in)</PresentationFormat>
  <Paragraphs>458</Paragraphs>
  <Slides>55</Slides>
  <Notes>24</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CS252-template</vt:lpstr>
      <vt:lpstr>CS 152 Computer Architecture and Engineering   Lecture 1 - Introduction  </vt:lpstr>
      <vt:lpstr>Pronunciation</vt:lpstr>
      <vt:lpstr>What is Computer Architecture?</vt:lpstr>
      <vt:lpstr>What is Computer Architecture?</vt:lpstr>
      <vt:lpstr>Abstraction Layers in Modern Systems</vt:lpstr>
      <vt:lpstr>Architecture Continually Changing</vt:lpstr>
      <vt:lpstr>Example: x86 Backwards Compatibility</vt:lpstr>
      <vt:lpstr>Computing Devices Then…</vt:lpstr>
      <vt:lpstr>Computing Devices Now</vt:lpstr>
      <vt:lpstr>Moore’s Law</vt:lpstr>
      <vt:lpstr>Design Complexity</vt:lpstr>
      <vt:lpstr>Design Capacity</vt:lpstr>
      <vt:lpstr>Computer Architects Then</vt:lpstr>
      <vt:lpstr>Computer Architects Now</vt:lpstr>
      <vt:lpstr>Technology Trends</vt:lpstr>
      <vt:lpstr>Power Dissipation</vt:lpstr>
      <vt:lpstr>Power Wall in Modern Processors</vt:lpstr>
      <vt:lpstr>The End of the Uniprocessor Era</vt:lpstr>
      <vt:lpstr>We Went From This</vt:lpstr>
      <vt:lpstr>To This</vt:lpstr>
      <vt:lpstr>Result: Simple Cores</vt:lpstr>
      <vt:lpstr>Result: Simple Cores</vt:lpstr>
      <vt:lpstr>Result: Specialization</vt:lpstr>
      <vt:lpstr>Before That: Dennard Scaling</vt:lpstr>
      <vt:lpstr>A Little History</vt:lpstr>
      <vt:lpstr>Antikythera Mechanism</vt:lpstr>
      <vt:lpstr>Difference Engine</vt:lpstr>
      <vt:lpstr>Harvard Mark I</vt:lpstr>
      <vt:lpstr>Electronic Numerical Integrator and Computer (ENIAC)</vt:lpstr>
      <vt:lpstr>Computers in mid 50’s</vt:lpstr>
      <vt:lpstr>Compatibility Problem at IBM</vt:lpstr>
      <vt:lpstr>IBM 360 : Design Premises  Amdahl, Blaauw and Brooks, 1964</vt:lpstr>
      <vt:lpstr>IBM 360: A General-Purpose Register (GPR) Machine</vt:lpstr>
      <vt:lpstr>IBM 360: Initial Implementations</vt:lpstr>
      <vt:lpstr>IBM 360: 47 years later… The zSeries z11 Microprocessor</vt:lpstr>
      <vt:lpstr>Storage Devices Also Progressed</vt:lpstr>
      <vt:lpstr>Magnetic Storage Devices</vt:lpstr>
      <vt:lpstr>Logistics</vt:lpstr>
      <vt:lpstr>Related Courses</vt:lpstr>
      <vt:lpstr>CS61C vs CS152 vs CS252</vt:lpstr>
      <vt:lpstr>CS152 Executive Summary</vt:lpstr>
      <vt:lpstr>CS152 Structure and Syllabus</vt:lpstr>
      <vt:lpstr>CS152 Administrivia</vt:lpstr>
      <vt:lpstr>CS152 Course Components</vt:lpstr>
      <vt:lpstr>CS152 Labs</vt:lpstr>
      <vt:lpstr>RISC-V ISA</vt:lpstr>
      <vt:lpstr>Chisel simulators</vt:lpstr>
      <vt:lpstr>Chisel Design Flow</vt:lpstr>
      <vt:lpstr>Familiarity QUIZ</vt:lpstr>
      <vt:lpstr>Pipelined Processor</vt:lpstr>
      <vt:lpstr>Virtual Addresses</vt:lpstr>
      <vt:lpstr>Caches</vt:lpstr>
      <vt:lpstr>Birds Cache (hoard) too!</vt:lpstr>
      <vt:lpstr>In Conclusion</vt:lpstr>
      <vt:lpstr>Acknowledgements</vt:lpstr>
    </vt:vector>
  </TitlesOfParts>
  <Manager/>
  <Company>UC Berkeley-EECS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  Lec 01 - Introduction  </dc:title>
  <dc:subject/>
  <dc:creator>George Michelogiannakis</dc:creator>
  <cp:keywords/>
  <dc:description/>
  <cp:lastModifiedBy>George Michelogiannakis</cp:lastModifiedBy>
  <cp:revision>382</cp:revision>
  <cp:lastPrinted>2011-01-19T02:02:47Z</cp:lastPrinted>
  <dcterms:created xsi:type="dcterms:W3CDTF">2012-01-23T14:09:05Z</dcterms:created>
  <dcterms:modified xsi:type="dcterms:W3CDTF">2016-01-19T20:53:40Z</dcterms:modified>
  <cp:category/>
</cp:coreProperties>
</file>