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322" r:id="rId2"/>
    <p:sldId id="477" r:id="rId3"/>
    <p:sldId id="547" r:id="rId4"/>
    <p:sldId id="535" r:id="rId5"/>
    <p:sldId id="548" r:id="rId6"/>
    <p:sldId id="549" r:id="rId7"/>
    <p:sldId id="492" r:id="rId8"/>
    <p:sldId id="529" r:id="rId9"/>
    <p:sldId id="550" r:id="rId10"/>
    <p:sldId id="555" r:id="rId11"/>
    <p:sldId id="493" r:id="rId12"/>
    <p:sldId id="494" r:id="rId13"/>
    <p:sldId id="495" r:id="rId14"/>
    <p:sldId id="539" r:id="rId15"/>
    <p:sldId id="496" r:id="rId16"/>
    <p:sldId id="538" r:id="rId17"/>
    <p:sldId id="497" r:id="rId18"/>
    <p:sldId id="557" r:id="rId19"/>
    <p:sldId id="551" r:id="rId20"/>
    <p:sldId id="552" r:id="rId21"/>
    <p:sldId id="541" r:id="rId22"/>
    <p:sldId id="543" r:id="rId23"/>
    <p:sldId id="542" r:id="rId24"/>
    <p:sldId id="558" r:id="rId25"/>
    <p:sldId id="556" r:id="rId26"/>
    <p:sldId id="534" r:id="rId27"/>
    <p:sldId id="559" r:id="rId28"/>
    <p:sldId id="498" r:id="rId29"/>
    <p:sldId id="499" r:id="rId30"/>
    <p:sldId id="500" r:id="rId31"/>
    <p:sldId id="501" r:id="rId32"/>
    <p:sldId id="502" r:id="rId33"/>
    <p:sldId id="503" r:id="rId34"/>
    <p:sldId id="504" r:id="rId35"/>
    <p:sldId id="505" r:id="rId36"/>
    <p:sldId id="506" r:id="rId37"/>
    <p:sldId id="507" r:id="rId38"/>
    <p:sldId id="508" r:id="rId39"/>
    <p:sldId id="509" r:id="rId40"/>
    <p:sldId id="510" r:id="rId41"/>
    <p:sldId id="511" r:id="rId42"/>
    <p:sldId id="512" r:id="rId43"/>
    <p:sldId id="513" r:id="rId44"/>
    <p:sldId id="514" r:id="rId45"/>
    <p:sldId id="554" r:id="rId46"/>
    <p:sldId id="546" r:id="rId47"/>
    <p:sldId id="518" r:id="rId48"/>
    <p:sldId id="519" r:id="rId49"/>
    <p:sldId id="520" r:id="rId50"/>
    <p:sldId id="521" r:id="rId51"/>
    <p:sldId id="523" r:id="rId52"/>
    <p:sldId id="536" r:id="rId53"/>
    <p:sldId id="524" r:id="rId54"/>
    <p:sldId id="525" r:id="rId55"/>
    <p:sldId id="526" r:id="rId56"/>
    <p:sldId id="528" r:id="rId57"/>
    <p:sldId id="553" r:id="rId58"/>
  </p:sldIdLst>
  <p:sldSz cx="9144000" cy="6858000" type="letter"/>
  <p:notesSz cx="7315200" cy="9601200"/>
  <p:defaultTextStyle>
    <a:defPPr>
      <a:defRPr lang="en-US"/>
    </a:defPPr>
    <a:lvl1pPr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50000"/>
      </a:spcBef>
      <a:spcAft>
        <a:spcPct val="0"/>
      </a:spcAft>
      <a:defRPr sz="1600" kern="1200">
        <a:solidFill>
          <a:schemeClr val="hlink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hlink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1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FC02"/>
    <a:srgbClr val="FBBA03"/>
    <a:srgbClr val="0332B7"/>
    <a:srgbClr val="000000"/>
    <a:srgbClr val="114FFB"/>
    <a:srgbClr val="7B00E4"/>
    <a:srgbClr val="EFFB03"/>
    <a:srgbClr val="F905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94" autoAdjust="0"/>
    <p:restoredTop sz="88363" autoAdjust="0"/>
  </p:normalViewPr>
  <p:slideViewPr>
    <p:cSldViewPr>
      <p:cViewPr varScale="1">
        <p:scale>
          <a:sx n="102" d="100"/>
          <a:sy n="102" d="100"/>
        </p:scale>
        <p:origin x="1818" y="42"/>
      </p:cViewPr>
      <p:guideLst>
        <p:guide orient="horz" pos="2208"/>
        <p:guide pos="211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2"/>
    </p:cViewPr>
  </p:sorterViewPr>
  <p:notesViewPr>
    <p:cSldViewPr>
      <p:cViewPr varScale="1">
        <p:scale>
          <a:sx n="50" d="100"/>
          <a:sy n="50" d="100"/>
        </p:scale>
        <p:origin x="-1830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5.xml"/><Relationship Id="rId2" Type="http://schemas.openxmlformats.org/officeDocument/2006/relationships/slide" Target="slides/slide54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</a:defRPr>
            </a:lvl1pPr>
          </a:lstStyle>
          <a:p>
            <a:fld id="{F00E107E-D012-E24C-A720-81082AB523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1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23813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62425" y="23813"/>
            <a:ext cx="3176588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t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23813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r>
              <a:rPr lang="en-US"/>
              <a:t>CS252 S05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62425" y="9150350"/>
            <a:ext cx="317658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3" tIns="0" rIns="18003" bIns="0" numCol="1" anchor="b" anchorCtr="0" compatLnSpc="1">
            <a:prstTxWarp prst="textNoShape">
              <a:avLst/>
            </a:prstTxWarp>
          </a:bodyPr>
          <a:lstStyle>
            <a:lvl1pPr algn="r" defTabSz="863600">
              <a:spcBef>
                <a:spcPct val="0"/>
              </a:spcBef>
              <a:defRPr sz="1000" i="1">
                <a:solidFill>
                  <a:schemeClr val="tx1"/>
                </a:solidFill>
                <a:latin typeface="Times New Roman" charset="0"/>
              </a:defRPr>
            </a:lvl1pPr>
          </a:lstStyle>
          <a:p>
            <a:fld id="{CBD889F7-70D0-5A4F-884D-48B5C2AEA44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254375" y="9148763"/>
            <a:ext cx="808038" cy="26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3016" tIns="46508" rIns="93016" bIns="46508">
            <a:prstTxWarp prst="textNoShape">
              <a:avLst/>
            </a:prstTxWarp>
            <a:spAutoFit/>
          </a:bodyPr>
          <a:lstStyle/>
          <a:p>
            <a:pPr algn="ctr" defTabSz="919163">
              <a:lnSpc>
                <a:spcPct val="90000"/>
              </a:lnSpc>
              <a:spcBef>
                <a:spcPct val="0"/>
              </a:spcBef>
            </a:pPr>
            <a:r>
              <a:rPr lang="en-US" sz="1300">
                <a:solidFill>
                  <a:schemeClr val="tx1"/>
                </a:solidFill>
              </a:rPr>
              <a:t>Page </a:t>
            </a:r>
            <a:fld id="{D69BA9E0-E144-6649-918E-93571149F481}" type="slidenum">
              <a:rPr lang="en-US" sz="1300">
                <a:solidFill>
                  <a:schemeClr val="tx1"/>
                </a:solidFill>
              </a:rPr>
              <a:pPr algn="ctr" defTabSz="919163">
                <a:lnSpc>
                  <a:spcPct val="90000"/>
                </a:lnSpc>
                <a:spcBef>
                  <a:spcPct val="0"/>
                </a:spcBef>
              </a:pPr>
              <a:t>‹#›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205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527175" y="923925"/>
            <a:ext cx="4260850" cy="31956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517" tIns="48008" rIns="97517" bIns="480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751062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3A8BD4-06CA-C241-9CF8-A2F132F37E8E}" type="slidenum">
              <a:rPr lang="en-US"/>
              <a:pPr/>
              <a:t>1</a:t>
            </a:fld>
            <a:endParaRPr lang="en-US"/>
          </a:p>
        </p:txBody>
      </p:sp>
      <p:sp>
        <p:nvSpPr>
          <p:cNvPr id="65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D1A63-7C28-C54B-B425-47E7646F10C1}" type="slidenum">
              <a:rPr lang="en-US"/>
              <a:pPr/>
              <a:t>17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D1A63-7C28-C54B-B425-47E7646F10C1}" type="slidenum">
              <a:rPr lang="en-US"/>
              <a:pPr/>
              <a:t>19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SLTIU:</a:t>
            </a:r>
            <a:r>
              <a:rPr lang="en-US" baseline="0" dirty="0" smtClean="0"/>
              <a:t> Same as SLTI but compares immediate as unsigned.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476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8D1A63-7C28-C54B-B425-47E7646F10C1}" type="slidenum">
              <a:rPr lang="en-US"/>
              <a:pPr/>
              <a:t>20</a:t>
            </a:fld>
            <a:endParaRPr lang="en-US"/>
          </a:p>
        </p:txBody>
      </p:sp>
      <p:sp>
        <p:nvSpPr>
          <p:cNvPr id="1161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SLTIU:</a:t>
            </a:r>
            <a:r>
              <a:rPr lang="en-US" baseline="0" dirty="0" smtClean="0"/>
              <a:t> Same as SLTI but compares immediate as unsigned.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43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118787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84106A-B9E8-0C4F-9716-00DA261A2A3A}" type="slidenum">
              <a:rPr lang="en-US"/>
              <a:pPr/>
              <a:t>26</a:t>
            </a:fld>
            <a:endParaRPr lang="en-US"/>
          </a:p>
        </p:txBody>
      </p:sp>
      <p:sp>
        <p:nvSpPr>
          <p:cNvPr id="1187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Memory is addressed in words (32</a:t>
            </a:r>
            <a:r>
              <a:rPr lang="en-US" baseline="0" dirty="0" smtClean="0"/>
              <a:t> bits).</a:t>
            </a:r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5B2C9-4F3F-FA4E-99A7-3B7E87464749}" type="slidenum">
              <a:rPr lang="en-US"/>
              <a:pPr/>
              <a:t>28</a:t>
            </a:fld>
            <a:endParaRPr lang="en-US"/>
          </a:p>
        </p:txBody>
      </p:sp>
      <p:sp>
        <p:nvSpPr>
          <p:cNvPr id="116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E12908-2E6C-5B4A-A0D8-32CF9BD4496E}" type="slidenum">
              <a:rPr lang="en-US"/>
              <a:pPr/>
              <a:t>29</a:t>
            </a:fld>
            <a:endParaRPr lang="en-US"/>
          </a:p>
        </p:txBody>
      </p:sp>
      <p:sp>
        <p:nvSpPr>
          <p:cNvPr id="116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EC1A32-3A06-D141-A553-1556EB6516E9}" type="slidenum">
              <a:rPr lang="en-US"/>
              <a:pPr/>
              <a:t>30</a:t>
            </a:fld>
            <a:endParaRPr lang="en-US"/>
          </a:p>
        </p:txBody>
      </p:sp>
      <p:sp>
        <p:nvSpPr>
          <p:cNvPr id="116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25DD55-CAD7-7840-8062-2306E46D1628}" type="slidenum">
              <a:rPr lang="en-US"/>
              <a:pPr/>
              <a:t>31</a:t>
            </a:fld>
            <a:endParaRPr lang="en-US"/>
          </a:p>
        </p:txBody>
      </p:sp>
      <p:sp>
        <p:nvSpPr>
          <p:cNvPr id="1165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D16E3D-82DB-BB4D-9FD4-0A3BD0A675F3}" type="slidenum">
              <a:rPr lang="en-US"/>
              <a:pPr/>
              <a:t>32</a:t>
            </a:fld>
            <a:endParaRPr lang="en-US"/>
          </a:p>
        </p:txBody>
      </p:sp>
      <p:sp>
        <p:nvSpPr>
          <p:cNvPr id="1166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E74A-1195-E042-BEBF-05EAAE66A37E}" type="slidenum">
              <a:rPr lang="en-US"/>
              <a:pPr/>
              <a:t>33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8D30B2-5371-3646-82BF-EA599888780C}" type="slidenum">
              <a:rPr lang="en-US"/>
              <a:pPr/>
              <a:t>2</a:t>
            </a:fld>
            <a:endParaRPr lang="en-US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D5E2E0-276A-B94E-A2B9-71B39F61F703}" type="slidenum">
              <a:rPr lang="en-US"/>
              <a:pPr/>
              <a:t>34</a:t>
            </a:fld>
            <a:endParaRPr lang="en-US"/>
          </a:p>
        </p:txBody>
      </p:sp>
      <p:sp>
        <p:nvSpPr>
          <p:cNvPr id="1168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8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the one cycle stall during fetch 1?</a:t>
            </a:r>
            <a:br>
              <a:rPr lang="en-US" dirty="0" smtClean="0"/>
            </a:br>
            <a:r>
              <a:rPr lang="en-US" dirty="0" smtClean="0"/>
              <a:t>Why ALU0 and ALU</a:t>
            </a:r>
            <a:r>
              <a:rPr lang="en-US" baseline="0" dirty="0" smtClean="0"/>
              <a:t>1 are separate states (load registers in separate cycles)?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DD3B3C-8B3F-3E47-AFE3-09AF3E1909D1}" type="slidenum">
              <a:rPr lang="en-US"/>
              <a:pPr/>
              <a:t>35</a:t>
            </a:fld>
            <a:endParaRPr lang="en-US"/>
          </a:p>
        </p:txBody>
      </p:sp>
      <p:sp>
        <p:nvSpPr>
          <p:cNvPr id="1169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9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16A774-89F0-3A4C-9ABA-B7FFA4E00E18}" type="slidenum">
              <a:rPr lang="en-US"/>
              <a:pPr/>
              <a:t>36</a:t>
            </a:fld>
            <a:endParaRPr lang="en-US"/>
          </a:p>
        </p:txBody>
      </p:sp>
      <p:sp>
        <p:nvSpPr>
          <p:cNvPr id="117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AE3253-0C85-2E45-92A7-FF76A59BD788}" type="slidenum">
              <a:rPr lang="en-US"/>
              <a:pPr/>
              <a:t>37</a:t>
            </a:fld>
            <a:endParaRPr lang="en-US"/>
          </a:p>
        </p:txBody>
      </p:sp>
      <p:sp>
        <p:nvSpPr>
          <p:cNvPr id="117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DCAD88-9327-C849-97C1-92166E9EA825}" type="slidenum">
              <a:rPr lang="en-US"/>
              <a:pPr/>
              <a:t>38</a:t>
            </a:fld>
            <a:endParaRPr lang="en-US"/>
          </a:p>
        </p:txBody>
      </p:sp>
      <p:sp>
        <p:nvSpPr>
          <p:cNvPr id="1172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2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0B9E03-0BBA-0941-B631-AAB7CC82DD51}" type="slidenum">
              <a:rPr lang="en-US"/>
              <a:pPr/>
              <a:t>39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4BC6C-4229-9847-A66B-8F6D4FC468E0}" type="slidenum">
              <a:rPr lang="en-US"/>
              <a:pPr/>
              <a:t>40</a:t>
            </a:fld>
            <a:endParaRPr lang="en-US"/>
          </a:p>
        </p:txBody>
      </p:sp>
      <p:sp>
        <p:nvSpPr>
          <p:cNvPr id="1174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4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DEAE6D-275A-D64B-A8AA-55C2744698C3}" type="slidenum">
              <a:rPr lang="en-US"/>
              <a:pPr/>
              <a:t>41</a:t>
            </a:fld>
            <a:endParaRPr lang="en-US"/>
          </a:p>
        </p:txBody>
      </p:sp>
      <p:sp>
        <p:nvSpPr>
          <p:cNvPr id="117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826EEA-A478-CE40-B71A-B4625E0D7C1E}" type="slidenum">
              <a:rPr lang="en-US"/>
              <a:pPr/>
              <a:t>42</a:t>
            </a:fld>
            <a:endParaRPr lang="en-US"/>
          </a:p>
        </p:txBody>
      </p:sp>
      <p:sp>
        <p:nvSpPr>
          <p:cNvPr id="1176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6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23BD60-B985-C348-BEFD-BF8D10B15E52}" type="slidenum">
              <a:rPr lang="en-US"/>
              <a:pPr/>
              <a:t>43</a:t>
            </a:fld>
            <a:endParaRPr lang="en-US"/>
          </a:p>
        </p:txBody>
      </p:sp>
      <p:sp>
        <p:nvSpPr>
          <p:cNvPr id="1177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B9A9B0-F2F8-D346-AF24-823C2CB01D7A}" type="slidenum">
              <a:rPr lang="en-US"/>
              <a:pPr/>
              <a:t>7</a:t>
            </a:fld>
            <a:endParaRPr lang="en-US"/>
          </a:p>
        </p:txBody>
      </p:sp>
      <p:sp>
        <p:nvSpPr>
          <p:cNvPr id="1119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9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06" tIns="47503" rIns="95006" bIns="47503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19E802-15AE-3D4F-8196-10412CBD4197}" type="slidenum">
              <a:rPr lang="en-US"/>
              <a:pPr/>
              <a:t>44</a:t>
            </a:fld>
            <a:endParaRPr lang="en-US"/>
          </a:p>
        </p:txBody>
      </p:sp>
      <p:sp>
        <p:nvSpPr>
          <p:cNvPr id="1178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0CB6CC-2FD9-3F4B-8555-5BF9DF15D5CC}" type="slidenum">
              <a:rPr lang="en-US"/>
              <a:pPr/>
              <a:t>45</a:t>
            </a:fld>
            <a:endParaRPr lang="en-US"/>
          </a:p>
        </p:txBody>
      </p:sp>
      <p:sp>
        <p:nvSpPr>
          <p:cNvPr id="1180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0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326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5B2C9-4F3F-FA4E-99A7-3B7E87464749}" type="slidenum">
              <a:rPr lang="en-US"/>
              <a:pPr/>
              <a:t>46</a:t>
            </a:fld>
            <a:endParaRPr lang="en-US"/>
          </a:p>
        </p:txBody>
      </p:sp>
      <p:sp>
        <p:nvSpPr>
          <p:cNvPr id="116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02B91-89BE-EC40-BA8A-670891B0A258}" type="slidenum">
              <a:rPr lang="en-US"/>
              <a:pPr/>
              <a:t>47</a:t>
            </a:fld>
            <a:endParaRPr lang="en-US"/>
          </a:p>
        </p:txBody>
      </p:sp>
      <p:sp>
        <p:nvSpPr>
          <p:cNvPr id="118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2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66662-1E07-7E4F-8A51-C36D16C57DCA}" type="slidenum">
              <a:rPr lang="en-US"/>
              <a:pPr/>
              <a:t>48</a:t>
            </a:fld>
            <a:endParaRPr lang="en-US"/>
          </a:p>
        </p:txBody>
      </p:sp>
      <p:sp>
        <p:nvSpPr>
          <p:cNvPr id="118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D179FA-3B0D-1743-A6D7-6D8EFE114640}" type="slidenum">
              <a:rPr lang="en-US"/>
              <a:pPr/>
              <a:t>49</a:t>
            </a:fld>
            <a:endParaRPr lang="en-US"/>
          </a:p>
        </p:txBody>
      </p:sp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D0C11F3-F51B-3A44-8556-7D2BFD493386}" type="slidenum">
              <a:rPr lang="en-US"/>
              <a:pPr/>
              <a:t>50</a:t>
            </a:fld>
            <a:endParaRPr lang="en-US"/>
          </a:p>
        </p:txBody>
      </p:sp>
      <p:sp>
        <p:nvSpPr>
          <p:cNvPr id="118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3B8046-8900-B24E-9094-9300D2449116}" type="slidenum">
              <a:rPr lang="en-US"/>
              <a:pPr/>
              <a:t>51</a:t>
            </a:fld>
            <a:endParaRPr lang="en-US"/>
          </a:p>
        </p:txBody>
      </p:sp>
      <p:sp>
        <p:nvSpPr>
          <p:cNvPr id="118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2A442B-D4A4-3843-A351-522AD3E3DF68}" type="slidenum">
              <a:rPr lang="en-US"/>
              <a:pPr/>
              <a:t>53</a:t>
            </a:fld>
            <a:endParaRPr lang="en-US"/>
          </a:p>
        </p:txBody>
      </p:sp>
      <p:sp>
        <p:nvSpPr>
          <p:cNvPr id="118886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886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68019D-3B6E-2146-95A3-BF4B6FC33CE1}" type="slidenum">
              <a:rPr lang="en-US"/>
              <a:pPr/>
              <a:t>54</a:t>
            </a:fld>
            <a:endParaRPr lang="en-US"/>
          </a:p>
        </p:txBody>
      </p:sp>
      <p:sp>
        <p:nvSpPr>
          <p:cNvPr id="118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1CFF46B-A9E5-BC4A-9E54-35D47381DE42}" type="slidenum">
              <a:rPr lang="en-US"/>
              <a:pPr/>
              <a:t>8</a:t>
            </a:fld>
            <a:endParaRPr lang="en-US"/>
          </a:p>
        </p:txBody>
      </p:sp>
      <p:sp>
        <p:nvSpPr>
          <p:cNvPr id="119501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50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287ABF-4762-1B44-BBB2-AFD80543B502}" type="slidenum">
              <a:rPr lang="en-US"/>
              <a:pPr/>
              <a:t>55</a:t>
            </a:fld>
            <a:endParaRPr lang="en-US"/>
          </a:p>
        </p:txBody>
      </p:sp>
      <p:sp>
        <p:nvSpPr>
          <p:cNvPr id="119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56FD3E-DD81-4342-860C-434DC4DC6BE9}" type="slidenum">
              <a:rPr lang="en-US"/>
              <a:pPr/>
              <a:t>56</a:t>
            </a:fld>
            <a:endParaRPr lang="en-US"/>
          </a:p>
        </p:txBody>
      </p:sp>
      <p:sp>
        <p:nvSpPr>
          <p:cNvPr id="1192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2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D7C560-CCD0-E44D-8EF2-37557490BDD7}" type="slidenum">
              <a:rPr lang="en-US"/>
              <a:pPr/>
              <a:t>11</a:t>
            </a:fld>
            <a:endParaRPr lang="en-US"/>
          </a:p>
        </p:txBody>
      </p:sp>
      <p:sp>
        <p:nvSpPr>
          <p:cNvPr id="1158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8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70FB98-369C-264A-802D-23DDADD5B903}" type="slidenum">
              <a:rPr lang="en-US"/>
              <a:pPr/>
              <a:t>12</a:t>
            </a:fld>
            <a:endParaRPr lang="en-US"/>
          </a:p>
        </p:txBody>
      </p:sp>
      <p:sp>
        <p:nvSpPr>
          <p:cNvPr id="1122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2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7900" y="4560888"/>
            <a:ext cx="535940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5006" tIns="47503" rIns="95006" bIns="47503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DB7545-813D-364F-B1C9-C5048699E043}" type="slidenum">
              <a:rPr lang="en-US"/>
              <a:pPr/>
              <a:t>13</a:t>
            </a:fld>
            <a:endParaRPr lang="en-US"/>
          </a:p>
        </p:txBody>
      </p:sp>
      <p:sp>
        <p:nvSpPr>
          <p:cNvPr id="1159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0CD9-B453-4640-9189-5FDFDF953687}" type="slidenum">
              <a:rPr lang="en-US"/>
              <a:pPr/>
              <a:t>15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There is no hardwired subroutine return address link register, but the standard software calling convention</a:t>
            </a:r>
          </a:p>
          <a:p>
            <a:r>
              <a:rPr lang="en-US" dirty="0" smtClean="0"/>
              <a:t>uses register x1 to hold the return address on a call.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CS252 S05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70CD9-B453-4640-9189-5FDFDF953687}" type="slidenum">
              <a:rPr lang="en-US"/>
              <a:pPr/>
              <a:t>16</a:t>
            </a:fld>
            <a:endParaRPr lang="en-US"/>
          </a:p>
        </p:txBody>
      </p:sp>
      <p:sp>
        <p:nvSpPr>
          <p:cNvPr id="1160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0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6249C3F-1F0D-0245-BD8E-6D134CBB21A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990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C89C21-81C6-1849-AF7F-456E69B3BB35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89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B3DFB28-5B5B-074C-B4E8-618C4BF2D1F1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286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6450" y="1193800"/>
            <a:ext cx="3765550" cy="492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7607546-6874-DF43-9D9F-828C20612237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6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E0868A1-DE77-A845-97F5-165FD4D75CF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141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C2A54D-D38A-6449-A27D-1BD4A1440DD2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2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E79977-8762-624D-9D2F-4FE156E28C29}" type="slidenum">
              <a:rPr lang="en-US"/>
              <a:pPr>
                <a:defRPr/>
              </a:pPr>
              <a:t>‹#›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42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565900"/>
            <a:ext cx="19050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800" b="1">
                <a:solidFill>
                  <a:srgbClr val="000000"/>
                </a:solidFill>
                <a:latin typeface="Calibri"/>
                <a:cs typeface="Calibri"/>
              </a:defRPr>
            </a:lvl1pPr>
          </a:lstStyle>
          <a:p>
            <a:pPr>
              <a:defRPr/>
            </a:pPr>
            <a:fld id="{F543C2CE-5AF7-8143-8A0A-0153F98C03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292975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066800"/>
            <a:ext cx="7683500" cy="505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2667000" y="6519446"/>
            <a:ext cx="3048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libri"/>
                <a:cs typeface="Calibri"/>
              </a:rPr>
              <a:t>CS152, Spring</a:t>
            </a:r>
            <a:r>
              <a:rPr lang="en-US" baseline="0" dirty="0" smtClean="0">
                <a:solidFill>
                  <a:srgbClr val="000000"/>
                </a:solidFill>
                <a:latin typeface="Calibri"/>
                <a:cs typeface="Calibri"/>
              </a:rPr>
              <a:t> 2016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8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Calibri"/>
          <a:ea typeface="ＭＳ Ｐゴシック" charset="-128"/>
          <a:cs typeface="Calibri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332B7"/>
          </a:solidFill>
          <a:latin typeface="Arial" charset="0"/>
        </a:defRPr>
      </a:lvl9pPr>
    </p:titleStyle>
    <p:bodyStyle>
      <a:lvl1pPr marL="230188" indent="-230188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2400">
          <a:solidFill>
            <a:schemeClr val="tx1"/>
          </a:solidFill>
          <a:latin typeface="Calibri"/>
          <a:ea typeface="ＭＳ Ｐゴシック" charset="-128"/>
          <a:cs typeface="Calibri"/>
        </a:defRPr>
      </a:lvl1pPr>
      <a:lvl2pPr marL="685800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2pPr>
      <a:lvl3pPr marL="1143000" indent="-22860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Arial"/>
        <a:buChar char="•"/>
        <a:defRPr>
          <a:solidFill>
            <a:schemeClr val="tx1"/>
          </a:solidFill>
          <a:latin typeface="Calibri"/>
          <a:ea typeface="ＭＳ Ｐゴシック" charset="-128"/>
          <a:cs typeface="Calibri"/>
        </a:defRPr>
      </a:lvl3pPr>
      <a:lvl4pPr marL="15430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Font typeface="Wingdings" charset="2"/>
        <a:buChar char="§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4pPr>
      <a:lvl5pPr marL="2000250" indent="-171450" algn="l" rtl="0" eaLnBrk="0" fontAlgn="base" hangingPunct="0">
        <a:lnSpc>
          <a:spcPct val="80000"/>
        </a:lnSpc>
        <a:spcBef>
          <a:spcPct val="3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Calibri"/>
          <a:ea typeface="ＭＳ Ｐゴシック" charset="-128"/>
          <a:cs typeface="Calibri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600200"/>
            <a:ext cx="8834438" cy="1666875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/>
              <a:t>CS 152 Computer Architecture and Engineering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 Lecture 2 - Simple Machine </a:t>
            </a:r>
            <a:r>
              <a:rPr lang="en-US" dirty="0" smtClean="0"/>
              <a:t>Implementations,</a:t>
            </a:r>
            <a:br>
              <a:rPr lang="en-US" dirty="0" smtClean="0"/>
            </a:br>
            <a:r>
              <a:rPr lang="en-US" dirty="0" smtClean="0"/>
              <a:t>Microcode</a:t>
            </a:r>
            <a:endParaRPr lang="en-US" dirty="0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71575" y="4289425"/>
            <a:ext cx="6900863" cy="12954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dirty="0" smtClean="0"/>
              <a:t>Dr. George </a:t>
            </a:r>
            <a:r>
              <a:rPr lang="en-US" dirty="0" err="1"/>
              <a:t>Michelogiannakis</a:t>
            </a:r>
            <a:endParaRPr lang="en-US" dirty="0"/>
          </a:p>
          <a:p>
            <a:pPr>
              <a:lnSpc>
                <a:spcPct val="70000"/>
              </a:lnSpc>
            </a:pPr>
            <a:r>
              <a:rPr lang="en-US" dirty="0"/>
              <a:t>EECS, University of California at Berkeley</a:t>
            </a:r>
          </a:p>
          <a:p>
            <a:pPr>
              <a:lnSpc>
                <a:spcPct val="70000"/>
              </a:lnSpc>
            </a:pPr>
            <a:r>
              <a:rPr lang="en-US" dirty="0"/>
              <a:t>CRD, Lawrence Berkeley National Laboratory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r>
              <a:rPr lang="en-US" sz="2000" b="1" dirty="0" smtClean="0">
                <a:latin typeface="Courier" charset="0"/>
              </a:rPr>
              <a:t>http</a:t>
            </a:r>
            <a:r>
              <a:rPr lang="en-US" sz="2000" b="1" dirty="0">
                <a:latin typeface="Courier" charset="0"/>
              </a:rPr>
              <a:t>://inst.eecs.berkeley.edu/~cs152</a:t>
            </a:r>
          </a:p>
          <a:p>
            <a:pPr>
              <a:lnSpc>
                <a:spcPct val="70000"/>
              </a:lnSpc>
            </a:pPr>
            <a:endParaRPr lang="en-US" sz="2000" dirty="0"/>
          </a:p>
          <a:p>
            <a:pPr>
              <a:lnSpc>
                <a:spcPct val="70000"/>
              </a:lnSpc>
            </a:pPr>
            <a:endParaRPr lang="en-US" sz="20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ISA (assembly) instruction, is not what drives the processor’s </a:t>
            </a:r>
            <a:r>
              <a:rPr lang="en-US" dirty="0" err="1" smtClean="0"/>
              <a:t>datapath</a:t>
            </a:r>
            <a:r>
              <a:rPr lang="en-US" dirty="0" smtClean="0"/>
              <a:t> directly</a:t>
            </a:r>
          </a:p>
          <a:p>
            <a:endParaRPr lang="en-US" dirty="0"/>
          </a:p>
          <a:p>
            <a:r>
              <a:rPr lang="en-US" dirty="0" smtClean="0"/>
              <a:t>Instead, instructions </a:t>
            </a:r>
            <a:r>
              <a:rPr lang="en-US" dirty="0"/>
              <a:t>are broken down to FSM </a:t>
            </a:r>
            <a:r>
              <a:rPr lang="en-US" dirty="0" smtClean="0"/>
              <a:t>states</a:t>
            </a:r>
          </a:p>
          <a:p>
            <a:endParaRPr lang="en-US" dirty="0"/>
          </a:p>
          <a:p>
            <a:r>
              <a:rPr lang="en-US" dirty="0"/>
              <a:t>Each state is a microinstruction and outputs control signals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10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97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4000" y="381000"/>
            <a:ext cx="8610600" cy="8382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100000"/>
              </a:lnSpc>
            </a:pPr>
            <a:r>
              <a:rPr lang="en-US" dirty="0"/>
              <a:t>Microarchitecture: </a:t>
            </a:r>
            <a:r>
              <a:rPr lang="en-US" dirty="0" smtClean="0"/>
              <a:t>Bus-Based </a:t>
            </a:r>
            <a:r>
              <a:rPr lang="en-US" sz="2800" i="1" dirty="0" smtClean="0"/>
              <a:t>Implementation of </a:t>
            </a:r>
            <a:r>
              <a:rPr lang="en-US" sz="2800" i="1" dirty="0"/>
              <a:t>ISA</a:t>
            </a:r>
            <a:endParaRPr lang="en-US" sz="2000" i="1" dirty="0"/>
          </a:p>
        </p:txBody>
      </p:sp>
      <p:sp>
        <p:nvSpPr>
          <p:cNvPr id="3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07928-A011-5A45-8DF7-240CB97AF983}" type="slidenum">
              <a:rPr lang="en-US"/>
              <a:pPr/>
              <a:t>11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0259" name="Rectangle 3"/>
          <p:cNvSpPr>
            <a:spLocks noChangeArrowheads="1"/>
          </p:cNvSpPr>
          <p:nvPr/>
        </p:nvSpPr>
        <p:spPr bwMode="auto">
          <a:xfrm>
            <a:off x="617538" y="5167313"/>
            <a:ext cx="6492388" cy="14255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i="1" dirty="0">
                <a:solidFill>
                  <a:srgbClr val="56127A"/>
                </a:solidFill>
                <a:latin typeface="Calibri"/>
                <a:cs typeface="Calibri"/>
              </a:rPr>
              <a:t>Structure: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 How components are connected.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                                                </a:t>
            </a:r>
            <a:r>
              <a:rPr lang="en-US" sz="2400" i="1" dirty="0">
                <a:latin typeface="Calibri"/>
                <a:cs typeface="Calibri"/>
              </a:rPr>
              <a:t>Static</a:t>
            </a:r>
            <a:endParaRPr lang="en-US" sz="2400" dirty="0"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i="1" dirty="0">
                <a:solidFill>
                  <a:srgbClr val="56127A"/>
                </a:solidFill>
                <a:latin typeface="Calibri"/>
                <a:cs typeface="Calibri"/>
              </a:rPr>
              <a:t>Behavior: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  How data moves between components</a:t>
            </a: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                                                </a:t>
            </a:r>
            <a:r>
              <a:rPr lang="en-US" sz="2400" i="1" dirty="0">
                <a:latin typeface="Calibri"/>
                <a:cs typeface="Calibri"/>
              </a:rPr>
              <a:t>Dynamic</a:t>
            </a:r>
            <a:endParaRPr lang="en-US" sz="24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grpSp>
        <p:nvGrpSpPr>
          <p:cNvPr id="1120260" name="Group 4"/>
          <p:cNvGrpSpPr>
            <a:grpSpLocks/>
          </p:cNvGrpSpPr>
          <p:nvPr/>
        </p:nvGrpSpPr>
        <p:grpSpPr bwMode="auto">
          <a:xfrm>
            <a:off x="609600" y="1384300"/>
            <a:ext cx="8008938" cy="3511550"/>
            <a:chOff x="384" y="872"/>
            <a:chExt cx="5045" cy="2212"/>
          </a:xfrm>
        </p:grpSpPr>
        <p:sp>
          <p:nvSpPr>
            <p:cNvPr id="1120261" name="Rectangle 5"/>
            <p:cNvSpPr>
              <a:spLocks noChangeArrowheads="1"/>
            </p:cNvSpPr>
            <p:nvPr/>
          </p:nvSpPr>
          <p:spPr bwMode="auto">
            <a:xfrm>
              <a:off x="2224" y="872"/>
              <a:ext cx="1384" cy="38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0262" name="Rectangle 6"/>
            <p:cNvSpPr>
              <a:spLocks noChangeArrowheads="1"/>
            </p:cNvSpPr>
            <p:nvPr/>
          </p:nvSpPr>
          <p:spPr bwMode="auto">
            <a:xfrm>
              <a:off x="816" y="1776"/>
              <a:ext cx="832" cy="9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0263" name="Rectangle 7"/>
            <p:cNvSpPr>
              <a:spLocks noChangeArrowheads="1"/>
            </p:cNvSpPr>
            <p:nvPr/>
          </p:nvSpPr>
          <p:spPr bwMode="auto">
            <a:xfrm>
              <a:off x="2376" y="1776"/>
              <a:ext cx="832" cy="9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0264" name="Rectangle 8"/>
            <p:cNvSpPr>
              <a:spLocks noChangeArrowheads="1"/>
            </p:cNvSpPr>
            <p:nvPr/>
          </p:nvSpPr>
          <p:spPr bwMode="auto">
            <a:xfrm>
              <a:off x="4032" y="1776"/>
              <a:ext cx="832" cy="9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0265" name="Line 9"/>
            <p:cNvSpPr>
              <a:spLocks noChangeShapeType="1"/>
            </p:cNvSpPr>
            <p:nvPr/>
          </p:nvSpPr>
          <p:spPr bwMode="auto">
            <a:xfrm>
              <a:off x="1090" y="3084"/>
              <a:ext cx="35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0266" name="Line 10"/>
            <p:cNvSpPr>
              <a:spLocks noChangeShapeType="1"/>
            </p:cNvSpPr>
            <p:nvPr/>
          </p:nvSpPr>
          <p:spPr bwMode="auto">
            <a:xfrm>
              <a:off x="1208" y="2744"/>
              <a:ext cx="0" cy="3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0267" name="Line 11"/>
            <p:cNvSpPr>
              <a:spLocks noChangeShapeType="1"/>
            </p:cNvSpPr>
            <p:nvPr/>
          </p:nvSpPr>
          <p:spPr bwMode="auto">
            <a:xfrm>
              <a:off x="2808" y="2744"/>
              <a:ext cx="0" cy="3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0268" name="Line 12"/>
            <p:cNvSpPr>
              <a:spLocks noChangeShapeType="1"/>
            </p:cNvSpPr>
            <p:nvPr/>
          </p:nvSpPr>
          <p:spPr bwMode="auto">
            <a:xfrm>
              <a:off x="4408" y="2744"/>
              <a:ext cx="0" cy="33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0269" name="Line 13"/>
            <p:cNvSpPr>
              <a:spLocks noChangeShapeType="1"/>
            </p:cNvSpPr>
            <p:nvPr/>
          </p:nvSpPr>
          <p:spPr bwMode="auto">
            <a:xfrm>
              <a:off x="3240" y="2264"/>
              <a:ext cx="76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0270" name="Line 14"/>
            <p:cNvSpPr>
              <a:spLocks noChangeShapeType="1"/>
            </p:cNvSpPr>
            <p:nvPr/>
          </p:nvSpPr>
          <p:spPr bwMode="auto">
            <a:xfrm>
              <a:off x="1672" y="2272"/>
              <a:ext cx="68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0271" name="Line 15"/>
            <p:cNvSpPr>
              <a:spLocks noChangeShapeType="1"/>
            </p:cNvSpPr>
            <p:nvPr/>
          </p:nvSpPr>
          <p:spPr bwMode="auto">
            <a:xfrm>
              <a:off x="2648" y="1272"/>
              <a:ext cx="0" cy="4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0272" name="Line 16"/>
            <p:cNvSpPr>
              <a:spLocks noChangeShapeType="1"/>
            </p:cNvSpPr>
            <p:nvPr/>
          </p:nvSpPr>
          <p:spPr bwMode="auto">
            <a:xfrm>
              <a:off x="2928" y="1268"/>
              <a:ext cx="0" cy="3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0273" name="Line 17"/>
            <p:cNvSpPr>
              <a:spLocks noChangeShapeType="1"/>
            </p:cNvSpPr>
            <p:nvPr/>
          </p:nvSpPr>
          <p:spPr bwMode="auto">
            <a:xfrm>
              <a:off x="3200" y="1272"/>
              <a:ext cx="0" cy="30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0274" name="Line 18"/>
            <p:cNvSpPr>
              <a:spLocks noChangeShapeType="1"/>
            </p:cNvSpPr>
            <p:nvPr/>
          </p:nvSpPr>
          <p:spPr bwMode="auto">
            <a:xfrm>
              <a:off x="3488" y="1272"/>
              <a:ext cx="0" cy="160"/>
            </a:xfrm>
            <a:prstGeom prst="line">
              <a:avLst/>
            </a:prstGeom>
            <a:noFill/>
            <a:ln w="254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0275" name="Line 19"/>
            <p:cNvSpPr>
              <a:spLocks noChangeShapeType="1"/>
            </p:cNvSpPr>
            <p:nvPr/>
          </p:nvSpPr>
          <p:spPr bwMode="auto">
            <a:xfrm>
              <a:off x="1808" y="1120"/>
              <a:ext cx="400" cy="0"/>
            </a:xfrm>
            <a:prstGeom prst="line">
              <a:avLst/>
            </a:prstGeom>
            <a:noFill/>
            <a:ln w="25400">
              <a:solidFill>
                <a:srgbClr val="B69CAC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0276" name="Rectangle 20"/>
            <p:cNvSpPr>
              <a:spLocks noChangeArrowheads="1"/>
            </p:cNvSpPr>
            <p:nvPr/>
          </p:nvSpPr>
          <p:spPr bwMode="auto">
            <a:xfrm>
              <a:off x="2425" y="912"/>
              <a:ext cx="910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56127A"/>
                  </a:solidFill>
                  <a:latin typeface="Calibri"/>
                  <a:cs typeface="Calibri"/>
                </a:rPr>
                <a:t>Controller</a:t>
              </a:r>
            </a:p>
          </p:txBody>
        </p:sp>
        <p:sp>
          <p:nvSpPr>
            <p:cNvPr id="1120277" name="Rectangle 21"/>
            <p:cNvSpPr>
              <a:spLocks noChangeArrowheads="1"/>
            </p:cNvSpPr>
            <p:nvPr/>
          </p:nvSpPr>
          <p:spPr bwMode="auto">
            <a:xfrm>
              <a:off x="4944" y="1899"/>
              <a:ext cx="485" cy="5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56127A"/>
                  </a:solidFill>
                  <a:latin typeface="Calibri"/>
                  <a:cs typeface="Calibri"/>
                </a:rPr>
                <a:t>Data</a:t>
              </a:r>
            </a:p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56127A"/>
                  </a:solidFill>
                  <a:latin typeface="Calibri"/>
                  <a:cs typeface="Calibri"/>
                </a:rPr>
                <a:t>path</a:t>
              </a:r>
            </a:p>
          </p:txBody>
        </p:sp>
        <p:sp>
          <p:nvSpPr>
            <p:cNvPr id="1120278" name="Rectangle 22"/>
            <p:cNvSpPr>
              <a:spLocks noChangeArrowheads="1"/>
            </p:cNvSpPr>
            <p:nvPr/>
          </p:nvSpPr>
          <p:spPr bwMode="auto">
            <a:xfrm>
              <a:off x="4575" y="903"/>
              <a:ext cx="702" cy="5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56127A"/>
                  </a:solidFill>
                  <a:latin typeface="Calibri"/>
                  <a:cs typeface="Calibri"/>
                </a:rPr>
                <a:t>C</a:t>
              </a:r>
              <a:r>
                <a:rPr lang="en-US" sz="2400" dirty="0" smtClean="0">
                  <a:solidFill>
                    <a:srgbClr val="56127A"/>
                  </a:solidFill>
                  <a:latin typeface="Calibri"/>
                  <a:cs typeface="Calibri"/>
                </a:rPr>
                <a:t>ontrol</a:t>
              </a:r>
              <a:endParaRPr lang="en-US" sz="2400" dirty="0">
                <a:solidFill>
                  <a:srgbClr val="56127A"/>
                </a:solidFill>
                <a:latin typeface="Calibri"/>
                <a:cs typeface="Calibri"/>
              </a:endParaRPr>
            </a:p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56127A"/>
                  </a:solidFill>
                  <a:latin typeface="Calibri"/>
                  <a:cs typeface="Calibri"/>
                </a:rPr>
                <a:t>P</a:t>
              </a:r>
              <a:r>
                <a:rPr lang="en-US" sz="2400" dirty="0" smtClean="0">
                  <a:solidFill>
                    <a:srgbClr val="56127A"/>
                  </a:solidFill>
                  <a:latin typeface="Calibri"/>
                  <a:cs typeface="Calibri"/>
                </a:rPr>
                <a:t>oints</a:t>
              </a:r>
              <a:endParaRPr lang="en-US" sz="2400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20279" name="Rectangle 23"/>
            <p:cNvSpPr>
              <a:spLocks noChangeArrowheads="1"/>
            </p:cNvSpPr>
            <p:nvPr/>
          </p:nvSpPr>
          <p:spPr bwMode="auto">
            <a:xfrm>
              <a:off x="384" y="1104"/>
              <a:ext cx="605" cy="52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56127A"/>
                  </a:solidFill>
                  <a:latin typeface="Calibri"/>
                  <a:cs typeface="Calibri"/>
                </a:rPr>
                <a:t>S</a:t>
              </a:r>
              <a:r>
                <a:rPr lang="en-US" sz="2400" dirty="0" smtClean="0">
                  <a:solidFill>
                    <a:srgbClr val="56127A"/>
                  </a:solidFill>
                  <a:latin typeface="Calibri"/>
                  <a:cs typeface="Calibri"/>
                </a:rPr>
                <a:t>tatus</a:t>
              </a:r>
              <a:endParaRPr lang="en-US" sz="2400" dirty="0">
                <a:solidFill>
                  <a:srgbClr val="56127A"/>
                </a:solidFill>
                <a:latin typeface="Calibri"/>
                <a:cs typeface="Calibri"/>
              </a:endParaRPr>
            </a:p>
            <a:p>
              <a:pPr>
                <a:spcBef>
                  <a:spcPct val="0"/>
                </a:spcBef>
              </a:pPr>
              <a:r>
                <a:rPr lang="en-US" sz="2400" dirty="0">
                  <a:solidFill>
                    <a:srgbClr val="56127A"/>
                  </a:solidFill>
                  <a:latin typeface="Calibri"/>
                  <a:cs typeface="Calibri"/>
                </a:rPr>
                <a:t>lines</a:t>
              </a:r>
            </a:p>
          </p:txBody>
        </p:sp>
        <p:sp>
          <p:nvSpPr>
            <p:cNvPr id="1120280" name="Freeform 24"/>
            <p:cNvSpPr>
              <a:spLocks/>
            </p:cNvSpPr>
            <p:nvPr/>
          </p:nvSpPr>
          <p:spPr bwMode="auto">
            <a:xfrm>
              <a:off x="1434" y="1264"/>
              <a:ext cx="900" cy="522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900" y="192"/>
                </a:cxn>
                <a:cxn ang="0">
                  <a:pos x="0" y="192"/>
                </a:cxn>
                <a:cxn ang="0">
                  <a:pos x="0" y="522"/>
                </a:cxn>
              </a:cxnLst>
              <a:rect l="0" t="0" r="r" b="b"/>
              <a:pathLst>
                <a:path w="900" h="522">
                  <a:moveTo>
                    <a:pt x="900" y="0"/>
                  </a:moveTo>
                  <a:lnTo>
                    <a:pt x="900" y="192"/>
                  </a:lnTo>
                  <a:lnTo>
                    <a:pt x="0" y="192"/>
                  </a:lnTo>
                  <a:lnTo>
                    <a:pt x="0" y="522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0281" name="Freeform 25"/>
            <p:cNvSpPr>
              <a:spLocks/>
            </p:cNvSpPr>
            <p:nvPr/>
          </p:nvSpPr>
          <p:spPr bwMode="auto">
            <a:xfrm flipH="1">
              <a:off x="3486" y="1264"/>
              <a:ext cx="900" cy="522"/>
            </a:xfrm>
            <a:custGeom>
              <a:avLst/>
              <a:gdLst/>
              <a:ahLst/>
              <a:cxnLst>
                <a:cxn ang="0">
                  <a:pos x="900" y="0"/>
                </a:cxn>
                <a:cxn ang="0">
                  <a:pos x="900" y="192"/>
                </a:cxn>
                <a:cxn ang="0">
                  <a:pos x="0" y="192"/>
                </a:cxn>
                <a:cxn ang="0">
                  <a:pos x="0" y="522"/>
                </a:cxn>
              </a:cxnLst>
              <a:rect l="0" t="0" r="r" b="b"/>
              <a:pathLst>
                <a:path w="900" h="522">
                  <a:moveTo>
                    <a:pt x="900" y="0"/>
                  </a:moveTo>
                  <a:lnTo>
                    <a:pt x="900" y="192"/>
                  </a:lnTo>
                  <a:lnTo>
                    <a:pt x="0" y="192"/>
                  </a:lnTo>
                  <a:lnTo>
                    <a:pt x="0" y="522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120282" name="Group 26"/>
            <p:cNvGrpSpPr>
              <a:grpSpLocks/>
            </p:cNvGrpSpPr>
            <p:nvPr/>
          </p:nvGrpSpPr>
          <p:grpSpPr bwMode="auto">
            <a:xfrm>
              <a:off x="4392" y="1456"/>
              <a:ext cx="366" cy="330"/>
              <a:chOff x="4392" y="1392"/>
              <a:chExt cx="366" cy="306"/>
            </a:xfrm>
          </p:grpSpPr>
          <p:sp>
            <p:nvSpPr>
              <p:cNvPr id="1120283" name="Line 27"/>
              <p:cNvSpPr>
                <a:spLocks noChangeShapeType="1"/>
              </p:cNvSpPr>
              <p:nvPr/>
            </p:nvSpPr>
            <p:spPr bwMode="auto">
              <a:xfrm>
                <a:off x="4564" y="1394"/>
                <a:ext cx="0" cy="304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120284" name="Freeform 28"/>
              <p:cNvSpPr>
                <a:spLocks/>
              </p:cNvSpPr>
              <p:nvPr/>
            </p:nvSpPr>
            <p:spPr bwMode="auto">
              <a:xfrm>
                <a:off x="4392" y="1392"/>
                <a:ext cx="366" cy="30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66" y="0"/>
                  </a:cxn>
                  <a:cxn ang="0">
                    <a:pos x="354" y="306"/>
                  </a:cxn>
                </a:cxnLst>
                <a:rect l="0" t="0" r="r" b="b"/>
                <a:pathLst>
                  <a:path w="366" h="306">
                    <a:moveTo>
                      <a:pt x="0" y="0"/>
                    </a:moveTo>
                    <a:lnTo>
                      <a:pt x="366" y="0"/>
                    </a:lnTo>
                    <a:lnTo>
                      <a:pt x="354" y="306"/>
                    </a:lnTo>
                  </a:path>
                </a:pathLst>
              </a:custGeom>
              <a:noFill/>
              <a:ln w="2540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20285" name="Freeform 29"/>
            <p:cNvSpPr>
              <a:spLocks/>
            </p:cNvSpPr>
            <p:nvPr/>
          </p:nvSpPr>
          <p:spPr bwMode="auto">
            <a:xfrm>
              <a:off x="1062" y="952"/>
              <a:ext cx="1146" cy="816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0" y="0"/>
                </a:cxn>
                <a:cxn ang="0">
                  <a:pos x="1146" y="0"/>
                </a:cxn>
              </a:cxnLst>
              <a:rect l="0" t="0" r="r" b="b"/>
              <a:pathLst>
                <a:path w="1146" h="816">
                  <a:moveTo>
                    <a:pt x="0" y="816"/>
                  </a:moveTo>
                  <a:lnTo>
                    <a:pt x="0" y="0"/>
                  </a:lnTo>
                  <a:lnTo>
                    <a:pt x="1146" y="0"/>
                  </a:lnTo>
                </a:path>
              </a:pathLst>
            </a:custGeom>
            <a:noFill/>
            <a:ln w="25400" cap="flat" cmpd="sng">
              <a:solidFill>
                <a:srgbClr val="B69CA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228600"/>
            <a:ext cx="8013700" cy="8890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60000"/>
              </a:lnSpc>
            </a:pPr>
            <a:r>
              <a:rPr lang="en-US" dirty="0" err="1"/>
              <a:t>Microcontrol</a:t>
            </a:r>
            <a:r>
              <a:rPr lang="en-US" dirty="0"/>
              <a:t> </a:t>
            </a:r>
            <a:r>
              <a:rPr lang="en-US" dirty="0" smtClean="0"/>
              <a:t>Unit </a:t>
            </a:r>
            <a:r>
              <a:rPr lang="en-US" sz="2000" dirty="0" smtClean="0"/>
              <a:t> </a:t>
            </a:r>
            <a:r>
              <a:rPr lang="en-US" sz="2400" i="1" dirty="0"/>
              <a:t>Maurice Wilkes, 1954</a:t>
            </a:r>
            <a:r>
              <a:rPr lang="en-US" sz="3600" dirty="0"/>
              <a:t>     </a:t>
            </a:r>
            <a:endParaRPr lang="en-US" dirty="0"/>
          </a:p>
        </p:txBody>
      </p:sp>
      <p:sp>
        <p:nvSpPr>
          <p:cNvPr id="7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D1AD1-E5F6-0C48-BEB8-D59B4D480710}" type="slidenum">
              <a:rPr lang="en-US"/>
              <a:pPr/>
              <a:t>12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1283" name="Rectangle 3"/>
          <p:cNvSpPr>
            <a:spLocks noChangeArrowheads="1"/>
          </p:cNvSpPr>
          <p:nvPr/>
        </p:nvSpPr>
        <p:spPr bwMode="auto">
          <a:xfrm>
            <a:off x="533400" y="3657600"/>
            <a:ext cx="2362200" cy="156709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 dirty="0">
                <a:solidFill>
                  <a:srgbClr val="56127A"/>
                </a:solidFill>
                <a:latin typeface="Calibri"/>
                <a:cs typeface="Calibri"/>
              </a:rPr>
              <a:t>Embed the control logic state table in a memory array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52400" y="20574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tx2"/>
                </a:solidFill>
                <a:latin typeface="Calibri"/>
                <a:cs typeface="Calibri"/>
              </a:rPr>
              <a:t>First used in EDSAC-2, completed 1958</a:t>
            </a:r>
            <a:endParaRPr lang="en-US" sz="2000" i="1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900362" y="990600"/>
            <a:ext cx="5938838" cy="5064126"/>
            <a:chOff x="381000" y="990600"/>
            <a:chExt cx="5938838" cy="5064126"/>
          </a:xfrm>
        </p:grpSpPr>
        <p:sp>
          <p:nvSpPr>
            <p:cNvPr id="77" name="Rectangle 76"/>
            <p:cNvSpPr/>
            <p:nvPr/>
          </p:nvSpPr>
          <p:spPr bwMode="auto">
            <a:xfrm>
              <a:off x="533400" y="3505200"/>
              <a:ext cx="5257800" cy="18288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grpSp>
          <p:nvGrpSpPr>
            <p:cNvPr id="1121284" name="Group 4"/>
            <p:cNvGrpSpPr>
              <a:grpSpLocks/>
            </p:cNvGrpSpPr>
            <p:nvPr/>
          </p:nvGrpSpPr>
          <p:grpSpPr bwMode="auto">
            <a:xfrm>
              <a:off x="381000" y="990600"/>
              <a:ext cx="5938838" cy="5064126"/>
              <a:chOff x="1143" y="1106"/>
              <a:chExt cx="3741" cy="3190"/>
            </a:xfrm>
          </p:grpSpPr>
          <p:sp>
            <p:nvSpPr>
              <p:cNvPr id="1121285" name="Rectangle 5"/>
              <p:cNvSpPr>
                <a:spLocks noChangeArrowheads="1"/>
              </p:cNvSpPr>
              <p:nvPr/>
            </p:nvSpPr>
            <p:spPr bwMode="auto">
              <a:xfrm>
                <a:off x="2339" y="2685"/>
                <a:ext cx="622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Calibri"/>
                    <a:cs typeface="Calibri"/>
                  </a:rPr>
                  <a:t>Matrix A</a:t>
                </a:r>
              </a:p>
            </p:txBody>
          </p:sp>
          <p:sp>
            <p:nvSpPr>
              <p:cNvPr id="1121286" name="Rectangle 6"/>
              <p:cNvSpPr>
                <a:spLocks noChangeArrowheads="1"/>
              </p:cNvSpPr>
              <p:nvPr/>
            </p:nvSpPr>
            <p:spPr bwMode="auto">
              <a:xfrm>
                <a:off x="3600" y="2688"/>
                <a:ext cx="617" cy="231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>
                    <a:solidFill>
                      <a:srgbClr val="56127A"/>
                    </a:solidFill>
                    <a:latin typeface="Calibri"/>
                    <a:cs typeface="Calibri"/>
                  </a:rPr>
                  <a:t>Matrix B</a:t>
                </a:r>
              </a:p>
            </p:txBody>
          </p:sp>
          <p:grpSp>
            <p:nvGrpSpPr>
              <p:cNvPr id="1121287" name="Group 7"/>
              <p:cNvGrpSpPr>
                <a:grpSpLocks/>
              </p:cNvGrpSpPr>
              <p:nvPr/>
            </p:nvGrpSpPr>
            <p:grpSpPr bwMode="auto">
              <a:xfrm>
                <a:off x="1315" y="2896"/>
                <a:ext cx="3093" cy="1042"/>
                <a:chOff x="1315" y="2896"/>
                <a:chExt cx="3093" cy="1042"/>
              </a:xfrm>
            </p:grpSpPr>
            <p:sp>
              <p:nvSpPr>
                <p:cNvPr id="1121288" name="AutoShape 8"/>
                <p:cNvSpPr>
                  <a:spLocks noChangeArrowheads="1"/>
                </p:cNvSpPr>
                <p:nvPr/>
              </p:nvSpPr>
              <p:spPr bwMode="auto">
                <a:xfrm rot="-5400000">
                  <a:off x="1359" y="2852"/>
                  <a:ext cx="879" cy="96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289" name="Line 9"/>
                <p:cNvSpPr>
                  <a:spLocks noChangeShapeType="1"/>
                </p:cNvSpPr>
                <p:nvPr/>
              </p:nvSpPr>
              <p:spPr bwMode="auto">
                <a:xfrm>
                  <a:off x="2280" y="3063"/>
                  <a:ext cx="21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290" name="Line 10"/>
                <p:cNvSpPr>
                  <a:spLocks noChangeShapeType="1"/>
                </p:cNvSpPr>
                <p:nvPr/>
              </p:nvSpPr>
              <p:spPr bwMode="auto">
                <a:xfrm>
                  <a:off x="2280" y="3159"/>
                  <a:ext cx="21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291" name="Line 11"/>
                <p:cNvSpPr>
                  <a:spLocks noChangeShapeType="1"/>
                </p:cNvSpPr>
                <p:nvPr/>
              </p:nvSpPr>
              <p:spPr bwMode="auto">
                <a:xfrm>
                  <a:off x="2280" y="3255"/>
                  <a:ext cx="21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292" name="Line 12"/>
                <p:cNvSpPr>
                  <a:spLocks noChangeShapeType="1"/>
                </p:cNvSpPr>
                <p:nvPr/>
              </p:nvSpPr>
              <p:spPr bwMode="auto">
                <a:xfrm>
                  <a:off x="2280" y="3355"/>
                  <a:ext cx="21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293" name="Line 13"/>
                <p:cNvSpPr>
                  <a:spLocks noChangeShapeType="1"/>
                </p:cNvSpPr>
                <p:nvPr/>
              </p:nvSpPr>
              <p:spPr bwMode="auto">
                <a:xfrm>
                  <a:off x="2280" y="3447"/>
                  <a:ext cx="21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294" name="Line 14"/>
                <p:cNvSpPr>
                  <a:spLocks noChangeShapeType="1"/>
                </p:cNvSpPr>
                <p:nvPr/>
              </p:nvSpPr>
              <p:spPr bwMode="auto">
                <a:xfrm>
                  <a:off x="2280" y="3543"/>
                  <a:ext cx="212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295" name="Line 15"/>
                <p:cNvSpPr>
                  <a:spLocks noChangeShapeType="1"/>
                </p:cNvSpPr>
                <p:nvPr/>
              </p:nvSpPr>
              <p:spPr bwMode="auto">
                <a:xfrm>
                  <a:off x="2848" y="2911"/>
                  <a:ext cx="0" cy="102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296" name="Line 16"/>
                <p:cNvSpPr>
                  <a:spLocks noChangeShapeType="1"/>
                </p:cNvSpPr>
                <p:nvPr/>
              </p:nvSpPr>
              <p:spPr bwMode="auto">
                <a:xfrm>
                  <a:off x="2760" y="2911"/>
                  <a:ext cx="0" cy="102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297" name="Line 17"/>
                <p:cNvSpPr>
                  <a:spLocks noChangeShapeType="1"/>
                </p:cNvSpPr>
                <p:nvPr/>
              </p:nvSpPr>
              <p:spPr bwMode="auto">
                <a:xfrm>
                  <a:off x="2676" y="2911"/>
                  <a:ext cx="3" cy="102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298" name="Line 18"/>
                <p:cNvSpPr>
                  <a:spLocks noChangeShapeType="1"/>
                </p:cNvSpPr>
                <p:nvPr/>
              </p:nvSpPr>
              <p:spPr bwMode="auto">
                <a:xfrm>
                  <a:off x="2596" y="2911"/>
                  <a:ext cx="0" cy="102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299" name="Line 19"/>
                <p:cNvSpPr>
                  <a:spLocks noChangeShapeType="1"/>
                </p:cNvSpPr>
                <p:nvPr/>
              </p:nvSpPr>
              <p:spPr bwMode="auto">
                <a:xfrm>
                  <a:off x="2516" y="2911"/>
                  <a:ext cx="0" cy="1027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headEnd/>
                  <a:tailEnd type="triangle"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00" name="Line 20"/>
                <p:cNvSpPr>
                  <a:spLocks noChangeShapeType="1"/>
                </p:cNvSpPr>
                <p:nvPr/>
              </p:nvSpPr>
              <p:spPr bwMode="auto">
                <a:xfrm>
                  <a:off x="4128" y="2911"/>
                  <a:ext cx="0" cy="7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01" name="Line 21"/>
                <p:cNvSpPr>
                  <a:spLocks noChangeShapeType="1"/>
                </p:cNvSpPr>
                <p:nvPr/>
              </p:nvSpPr>
              <p:spPr bwMode="auto">
                <a:xfrm>
                  <a:off x="4044" y="2911"/>
                  <a:ext cx="0" cy="7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02" name="Line 22"/>
                <p:cNvSpPr>
                  <a:spLocks noChangeShapeType="1"/>
                </p:cNvSpPr>
                <p:nvPr/>
              </p:nvSpPr>
              <p:spPr bwMode="auto">
                <a:xfrm>
                  <a:off x="3968" y="2911"/>
                  <a:ext cx="0" cy="7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03" name="Line 23"/>
                <p:cNvSpPr>
                  <a:spLocks noChangeShapeType="1"/>
                </p:cNvSpPr>
                <p:nvPr/>
              </p:nvSpPr>
              <p:spPr bwMode="auto">
                <a:xfrm>
                  <a:off x="3888" y="2911"/>
                  <a:ext cx="0" cy="7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04" name="Line 24"/>
                <p:cNvSpPr>
                  <a:spLocks noChangeShapeType="1"/>
                </p:cNvSpPr>
                <p:nvPr/>
              </p:nvSpPr>
              <p:spPr bwMode="auto">
                <a:xfrm>
                  <a:off x="3808" y="2911"/>
                  <a:ext cx="0" cy="7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05" name="Line 25"/>
                <p:cNvSpPr>
                  <a:spLocks noChangeShapeType="1"/>
                </p:cNvSpPr>
                <p:nvPr/>
              </p:nvSpPr>
              <p:spPr bwMode="auto">
                <a:xfrm>
                  <a:off x="3728" y="2911"/>
                  <a:ext cx="0" cy="79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06" name="Oval 26"/>
                <p:cNvSpPr>
                  <a:spLocks noChangeArrowheads="1"/>
                </p:cNvSpPr>
                <p:nvPr/>
              </p:nvSpPr>
              <p:spPr bwMode="auto">
                <a:xfrm>
                  <a:off x="2500" y="3035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07" name="Oval 27"/>
                <p:cNvSpPr>
                  <a:spLocks noChangeArrowheads="1"/>
                </p:cNvSpPr>
                <p:nvPr/>
              </p:nvSpPr>
              <p:spPr bwMode="auto">
                <a:xfrm>
                  <a:off x="2656" y="3035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08" name="Oval 28"/>
                <p:cNvSpPr>
                  <a:spLocks noChangeArrowheads="1"/>
                </p:cNvSpPr>
                <p:nvPr/>
              </p:nvSpPr>
              <p:spPr bwMode="auto">
                <a:xfrm>
                  <a:off x="2576" y="3135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09" name="Oval 29"/>
                <p:cNvSpPr>
                  <a:spLocks noChangeArrowheads="1"/>
                </p:cNvSpPr>
                <p:nvPr/>
              </p:nvSpPr>
              <p:spPr bwMode="auto">
                <a:xfrm>
                  <a:off x="2736" y="3131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10" name="Oval 30"/>
                <p:cNvSpPr>
                  <a:spLocks noChangeArrowheads="1"/>
                </p:cNvSpPr>
                <p:nvPr/>
              </p:nvSpPr>
              <p:spPr bwMode="auto">
                <a:xfrm>
                  <a:off x="2824" y="3131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11" name="Oval 31"/>
                <p:cNvSpPr>
                  <a:spLocks noChangeArrowheads="1"/>
                </p:cNvSpPr>
                <p:nvPr/>
              </p:nvSpPr>
              <p:spPr bwMode="auto">
                <a:xfrm>
                  <a:off x="2496" y="3227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12" name="Oval 32"/>
                <p:cNvSpPr>
                  <a:spLocks noChangeArrowheads="1"/>
                </p:cNvSpPr>
                <p:nvPr/>
              </p:nvSpPr>
              <p:spPr bwMode="auto">
                <a:xfrm>
                  <a:off x="2572" y="3227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13" name="Oval 33"/>
                <p:cNvSpPr>
                  <a:spLocks noChangeArrowheads="1"/>
                </p:cNvSpPr>
                <p:nvPr/>
              </p:nvSpPr>
              <p:spPr bwMode="auto">
                <a:xfrm>
                  <a:off x="2576" y="3331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14" name="Oval 34"/>
                <p:cNvSpPr>
                  <a:spLocks noChangeArrowheads="1"/>
                </p:cNvSpPr>
                <p:nvPr/>
              </p:nvSpPr>
              <p:spPr bwMode="auto">
                <a:xfrm>
                  <a:off x="2652" y="3335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15" name="Oval 35"/>
                <p:cNvSpPr>
                  <a:spLocks noChangeArrowheads="1"/>
                </p:cNvSpPr>
                <p:nvPr/>
              </p:nvSpPr>
              <p:spPr bwMode="auto">
                <a:xfrm>
                  <a:off x="2496" y="3423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16" name="Oval 36"/>
                <p:cNvSpPr>
                  <a:spLocks noChangeArrowheads="1"/>
                </p:cNvSpPr>
                <p:nvPr/>
              </p:nvSpPr>
              <p:spPr bwMode="auto">
                <a:xfrm>
                  <a:off x="2572" y="3423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17" name="Oval 37"/>
                <p:cNvSpPr>
                  <a:spLocks noChangeArrowheads="1"/>
                </p:cNvSpPr>
                <p:nvPr/>
              </p:nvSpPr>
              <p:spPr bwMode="auto">
                <a:xfrm>
                  <a:off x="2652" y="3423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18" name="Oval 38"/>
                <p:cNvSpPr>
                  <a:spLocks noChangeArrowheads="1"/>
                </p:cNvSpPr>
                <p:nvPr/>
              </p:nvSpPr>
              <p:spPr bwMode="auto">
                <a:xfrm>
                  <a:off x="2572" y="3519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19" name="Oval 39"/>
                <p:cNvSpPr>
                  <a:spLocks noChangeArrowheads="1"/>
                </p:cNvSpPr>
                <p:nvPr/>
              </p:nvSpPr>
              <p:spPr bwMode="auto">
                <a:xfrm>
                  <a:off x="2656" y="3523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20" name="Oval 40"/>
                <p:cNvSpPr>
                  <a:spLocks noChangeArrowheads="1"/>
                </p:cNvSpPr>
                <p:nvPr/>
              </p:nvSpPr>
              <p:spPr bwMode="auto">
                <a:xfrm>
                  <a:off x="2740" y="3523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21" name="Oval 41"/>
                <p:cNvSpPr>
                  <a:spLocks noChangeArrowheads="1"/>
                </p:cNvSpPr>
                <p:nvPr/>
              </p:nvSpPr>
              <p:spPr bwMode="auto">
                <a:xfrm>
                  <a:off x="2824" y="3519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22" name="Oval 42"/>
                <p:cNvSpPr>
                  <a:spLocks noChangeArrowheads="1"/>
                </p:cNvSpPr>
                <p:nvPr/>
              </p:nvSpPr>
              <p:spPr bwMode="auto">
                <a:xfrm>
                  <a:off x="2740" y="3231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23" name="Oval 43"/>
                <p:cNvSpPr>
                  <a:spLocks noChangeArrowheads="1"/>
                </p:cNvSpPr>
                <p:nvPr/>
              </p:nvSpPr>
              <p:spPr bwMode="auto">
                <a:xfrm>
                  <a:off x="3704" y="3139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24" name="Oval 44"/>
                <p:cNvSpPr>
                  <a:spLocks noChangeArrowheads="1"/>
                </p:cNvSpPr>
                <p:nvPr/>
              </p:nvSpPr>
              <p:spPr bwMode="auto">
                <a:xfrm>
                  <a:off x="3704" y="3231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25" name="Oval 45"/>
                <p:cNvSpPr>
                  <a:spLocks noChangeArrowheads="1"/>
                </p:cNvSpPr>
                <p:nvPr/>
              </p:nvSpPr>
              <p:spPr bwMode="auto">
                <a:xfrm>
                  <a:off x="3784" y="3039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26" name="Oval 46"/>
                <p:cNvSpPr>
                  <a:spLocks noChangeArrowheads="1"/>
                </p:cNvSpPr>
                <p:nvPr/>
              </p:nvSpPr>
              <p:spPr bwMode="auto">
                <a:xfrm>
                  <a:off x="3868" y="3135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27" name="Oval 47"/>
                <p:cNvSpPr>
                  <a:spLocks noChangeArrowheads="1"/>
                </p:cNvSpPr>
                <p:nvPr/>
              </p:nvSpPr>
              <p:spPr bwMode="auto">
                <a:xfrm>
                  <a:off x="3788" y="3331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28" name="Oval 48"/>
                <p:cNvSpPr>
                  <a:spLocks noChangeArrowheads="1"/>
                </p:cNvSpPr>
                <p:nvPr/>
              </p:nvSpPr>
              <p:spPr bwMode="auto">
                <a:xfrm>
                  <a:off x="3788" y="3419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29" name="Oval 49"/>
                <p:cNvSpPr>
                  <a:spLocks noChangeArrowheads="1"/>
                </p:cNvSpPr>
                <p:nvPr/>
              </p:nvSpPr>
              <p:spPr bwMode="auto">
                <a:xfrm>
                  <a:off x="3708" y="3523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30" name="Oval 50"/>
                <p:cNvSpPr>
                  <a:spLocks noChangeArrowheads="1"/>
                </p:cNvSpPr>
                <p:nvPr/>
              </p:nvSpPr>
              <p:spPr bwMode="auto">
                <a:xfrm>
                  <a:off x="3868" y="3423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31" name="Oval 51"/>
                <p:cNvSpPr>
                  <a:spLocks noChangeArrowheads="1"/>
                </p:cNvSpPr>
                <p:nvPr/>
              </p:nvSpPr>
              <p:spPr bwMode="auto">
                <a:xfrm>
                  <a:off x="3872" y="3523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32" name="Oval 52"/>
                <p:cNvSpPr>
                  <a:spLocks noChangeArrowheads="1"/>
                </p:cNvSpPr>
                <p:nvPr/>
              </p:nvSpPr>
              <p:spPr bwMode="auto">
                <a:xfrm>
                  <a:off x="3948" y="3231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33" name="Oval 53"/>
                <p:cNvSpPr>
                  <a:spLocks noChangeArrowheads="1"/>
                </p:cNvSpPr>
                <p:nvPr/>
              </p:nvSpPr>
              <p:spPr bwMode="auto">
                <a:xfrm>
                  <a:off x="4020" y="3043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34" name="Oval 54"/>
                <p:cNvSpPr>
                  <a:spLocks noChangeArrowheads="1"/>
                </p:cNvSpPr>
                <p:nvPr/>
              </p:nvSpPr>
              <p:spPr bwMode="auto">
                <a:xfrm>
                  <a:off x="4024" y="3327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35" name="Oval 55"/>
                <p:cNvSpPr>
                  <a:spLocks noChangeArrowheads="1"/>
                </p:cNvSpPr>
                <p:nvPr/>
              </p:nvSpPr>
              <p:spPr bwMode="auto">
                <a:xfrm>
                  <a:off x="4024" y="3527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36" name="Oval 56"/>
                <p:cNvSpPr>
                  <a:spLocks noChangeArrowheads="1"/>
                </p:cNvSpPr>
                <p:nvPr/>
              </p:nvSpPr>
              <p:spPr bwMode="auto">
                <a:xfrm>
                  <a:off x="4108" y="3419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37" name="Oval 57"/>
                <p:cNvSpPr>
                  <a:spLocks noChangeArrowheads="1"/>
                </p:cNvSpPr>
                <p:nvPr/>
              </p:nvSpPr>
              <p:spPr bwMode="auto">
                <a:xfrm>
                  <a:off x="4108" y="3231"/>
                  <a:ext cx="40" cy="40"/>
                </a:xfrm>
                <a:prstGeom prst="ellipse">
                  <a:avLst/>
                </a:prstGeom>
                <a:solidFill>
                  <a:schemeClr val="tx1"/>
                </a:solidFill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21338" name="Rectangle 58"/>
                <p:cNvSpPr>
                  <a:spLocks noChangeArrowheads="1"/>
                </p:cNvSpPr>
                <p:nvPr/>
              </p:nvSpPr>
              <p:spPr bwMode="auto">
                <a:xfrm>
                  <a:off x="1612" y="3165"/>
                  <a:ext cx="616" cy="231"/>
                </a:xfrm>
                <a:prstGeom prst="rect">
                  <a:avLst/>
                </a:prstGeom>
                <a:noFill/>
                <a:ln w="254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prstTxWarp prst="textNoShape">
                    <a:avLst/>
                  </a:prstTxWarp>
                  <a:spAutoFit/>
                </a:bodyPr>
                <a:lstStyle/>
                <a:p>
                  <a:pPr algn="ctr">
                    <a:spcBef>
                      <a:spcPct val="0"/>
                    </a:spcBef>
                  </a:pPr>
                  <a:r>
                    <a:rPr lang="en-US" sz="1800" dirty="0">
                      <a:solidFill>
                        <a:srgbClr val="56127A"/>
                      </a:solidFill>
                      <a:latin typeface="Calibri"/>
                      <a:cs typeface="Calibri"/>
                    </a:rPr>
                    <a:t>Decoder</a:t>
                  </a:r>
                </a:p>
              </p:txBody>
            </p:sp>
          </p:grpSp>
          <p:sp>
            <p:nvSpPr>
              <p:cNvPr id="1121339" name="Rectangle 59"/>
              <p:cNvSpPr>
                <a:spLocks noChangeArrowheads="1"/>
              </p:cNvSpPr>
              <p:nvPr/>
            </p:nvSpPr>
            <p:spPr bwMode="auto">
              <a:xfrm>
                <a:off x="1336" y="2355"/>
                <a:ext cx="944" cy="21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40" name="Rectangle 60"/>
              <p:cNvSpPr>
                <a:spLocks noChangeArrowheads="1"/>
              </p:cNvSpPr>
              <p:nvPr/>
            </p:nvSpPr>
            <p:spPr bwMode="auto">
              <a:xfrm>
                <a:off x="1332" y="1912"/>
                <a:ext cx="944" cy="216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41" name="Line 61"/>
              <p:cNvSpPr>
                <a:spLocks noChangeShapeType="1"/>
              </p:cNvSpPr>
              <p:nvPr/>
            </p:nvSpPr>
            <p:spPr bwMode="auto">
              <a:xfrm>
                <a:off x="1776" y="2112"/>
                <a:ext cx="0" cy="24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42" name="Line 62"/>
              <p:cNvSpPr>
                <a:spLocks noChangeShapeType="1"/>
              </p:cNvSpPr>
              <p:nvPr/>
            </p:nvSpPr>
            <p:spPr bwMode="auto">
              <a:xfrm flipH="1">
                <a:off x="1389" y="2571"/>
                <a:ext cx="0" cy="614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43" name="Line 63"/>
              <p:cNvSpPr>
                <a:spLocks noChangeShapeType="1"/>
              </p:cNvSpPr>
              <p:nvPr/>
            </p:nvSpPr>
            <p:spPr bwMode="auto">
              <a:xfrm>
                <a:off x="1524" y="2571"/>
                <a:ext cx="0" cy="52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44" name="Line 64"/>
              <p:cNvSpPr>
                <a:spLocks noChangeShapeType="1"/>
              </p:cNvSpPr>
              <p:nvPr/>
            </p:nvSpPr>
            <p:spPr bwMode="auto">
              <a:xfrm>
                <a:off x="2196" y="2571"/>
                <a:ext cx="0" cy="280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45" name="Line 65"/>
              <p:cNvSpPr>
                <a:spLocks noChangeShapeType="1"/>
              </p:cNvSpPr>
              <p:nvPr/>
            </p:nvSpPr>
            <p:spPr bwMode="auto">
              <a:xfrm>
                <a:off x="1802" y="1580"/>
                <a:ext cx="0" cy="336"/>
              </a:xfrm>
              <a:prstGeom prst="line">
                <a:avLst/>
              </a:prstGeom>
              <a:noFill/>
              <a:ln w="38100" cap="flat" cmpd="sng" algn="ctr">
                <a:solidFill>
                  <a:srgbClr val="B69CA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46" name="Line 66"/>
              <p:cNvSpPr>
                <a:spLocks noChangeShapeType="1"/>
              </p:cNvSpPr>
              <p:nvPr/>
            </p:nvSpPr>
            <p:spPr bwMode="auto">
              <a:xfrm>
                <a:off x="1450" y="1588"/>
                <a:ext cx="0" cy="320"/>
              </a:xfrm>
              <a:prstGeom prst="line">
                <a:avLst/>
              </a:prstGeom>
              <a:noFill/>
              <a:ln w="38100" cap="flat" cmpd="sng" algn="ctr">
                <a:solidFill>
                  <a:srgbClr val="B69CA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1347" name="Rectangle 67"/>
              <p:cNvSpPr>
                <a:spLocks noChangeArrowheads="1"/>
              </p:cNvSpPr>
              <p:nvPr/>
            </p:nvSpPr>
            <p:spPr bwMode="auto">
              <a:xfrm>
                <a:off x="4023" y="2066"/>
                <a:ext cx="861" cy="22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Verdana" charset="0"/>
                  </a:rPr>
                  <a:t>Next state</a:t>
                </a:r>
              </a:p>
            </p:txBody>
          </p:sp>
          <p:sp>
            <p:nvSpPr>
              <p:cNvPr id="1121348" name="Rectangle 68"/>
              <p:cNvSpPr>
                <a:spLocks noChangeArrowheads="1"/>
              </p:cNvSpPr>
              <p:nvPr/>
            </p:nvSpPr>
            <p:spPr bwMode="auto">
              <a:xfrm>
                <a:off x="1143" y="1106"/>
                <a:ext cx="1127" cy="40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Calibri"/>
                    <a:cs typeface="Calibri"/>
                  </a:rPr>
                  <a:t>op      conditional</a:t>
                </a:r>
              </a:p>
              <a:p>
                <a:pPr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Calibri"/>
                    <a:cs typeface="Calibri"/>
                  </a:rPr>
                  <a:t>code   flip-flop</a:t>
                </a:r>
              </a:p>
            </p:txBody>
          </p:sp>
          <p:sp>
            <p:nvSpPr>
              <p:cNvPr id="1121349" name="Rectangle 69"/>
              <p:cNvSpPr>
                <a:spLocks noChangeArrowheads="1"/>
              </p:cNvSpPr>
              <p:nvPr/>
            </p:nvSpPr>
            <p:spPr bwMode="auto">
              <a:xfrm>
                <a:off x="1431" y="2306"/>
                <a:ext cx="690" cy="289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2400" i="1" dirty="0" smtClean="0">
                    <a:solidFill>
                      <a:srgbClr val="56127A"/>
                    </a:solidFill>
                    <a:latin typeface="Calibri"/>
                    <a:cs typeface="Calibri"/>
                  </a:rPr>
                  <a:t>µ</a:t>
                </a:r>
                <a:r>
                  <a:rPr lang="en-US" sz="1800" dirty="0" smtClean="0">
                    <a:solidFill>
                      <a:srgbClr val="56127A"/>
                    </a:solidFill>
                    <a:latin typeface="Calibri"/>
                    <a:cs typeface="Calibri"/>
                  </a:rPr>
                  <a:t>address</a:t>
                </a:r>
                <a:endParaRPr lang="en-US" sz="1800" dirty="0">
                  <a:solidFill>
                    <a:srgbClr val="56127A"/>
                  </a:solidFill>
                  <a:latin typeface="Calibri"/>
                  <a:cs typeface="Calibri"/>
                </a:endParaRPr>
              </a:p>
            </p:txBody>
          </p:sp>
          <p:sp>
            <p:nvSpPr>
              <p:cNvPr id="1121350" name="Rectangle 70"/>
              <p:cNvSpPr>
                <a:spLocks noChangeArrowheads="1"/>
              </p:cNvSpPr>
              <p:nvPr/>
            </p:nvSpPr>
            <p:spPr bwMode="auto">
              <a:xfrm>
                <a:off x="2151" y="3890"/>
                <a:ext cx="1383" cy="406"/>
              </a:xfrm>
              <a:prstGeom prst="rect">
                <a:avLst/>
              </a:prstGeom>
              <a:noFill/>
              <a:ln w="254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Calibri"/>
                    <a:cs typeface="Calibri"/>
                  </a:rPr>
                  <a:t>Control lines  </a:t>
                </a:r>
                <a:r>
                  <a:rPr lang="en-US" sz="1800" i="1" dirty="0">
                    <a:solidFill>
                      <a:srgbClr val="56127A"/>
                    </a:solidFill>
                    <a:latin typeface="Calibri"/>
                    <a:cs typeface="Calibri"/>
                  </a:rPr>
                  <a:t>to</a:t>
                </a:r>
                <a:endParaRPr lang="en-US" sz="1800" dirty="0">
                  <a:solidFill>
                    <a:srgbClr val="56127A"/>
                  </a:solidFill>
                  <a:latin typeface="Calibri"/>
                  <a:cs typeface="Calibri"/>
                </a:endParaRPr>
              </a:p>
              <a:p>
                <a:pPr>
                  <a:spcBef>
                    <a:spcPct val="0"/>
                  </a:spcBef>
                </a:pPr>
                <a:r>
                  <a:rPr lang="en-US" sz="1800" dirty="0">
                    <a:solidFill>
                      <a:srgbClr val="56127A"/>
                    </a:solidFill>
                    <a:latin typeface="Calibri"/>
                    <a:cs typeface="Calibri"/>
                  </a:rPr>
                  <a:t>ALU, </a:t>
                </a:r>
                <a:r>
                  <a:rPr lang="en-US" sz="1800" dirty="0" err="1">
                    <a:solidFill>
                      <a:srgbClr val="56127A"/>
                    </a:solidFill>
                    <a:latin typeface="Calibri"/>
                    <a:cs typeface="Calibri"/>
                  </a:rPr>
                  <a:t>MUXs</a:t>
                </a:r>
                <a:r>
                  <a:rPr lang="en-US" sz="1800" dirty="0">
                    <a:solidFill>
                      <a:srgbClr val="56127A"/>
                    </a:solidFill>
                    <a:latin typeface="Calibri"/>
                    <a:cs typeface="Calibri"/>
                  </a:rPr>
                  <a:t>, Registers</a:t>
                </a:r>
              </a:p>
            </p:txBody>
          </p:sp>
          <p:sp>
            <p:nvSpPr>
              <p:cNvPr id="1121351" name="Freeform 71"/>
              <p:cNvSpPr>
                <a:spLocks/>
              </p:cNvSpPr>
              <p:nvPr/>
            </p:nvSpPr>
            <p:spPr bwMode="auto">
              <a:xfrm>
                <a:off x="2136" y="1696"/>
                <a:ext cx="1791" cy="706"/>
              </a:xfrm>
              <a:custGeom>
                <a:avLst/>
                <a:gdLst/>
                <a:ahLst/>
                <a:cxnLst>
                  <a:cxn ang="0">
                    <a:pos x="1743" y="1350"/>
                  </a:cxn>
                  <a:cxn ang="0">
                    <a:pos x="1743" y="0"/>
                  </a:cxn>
                  <a:cxn ang="0">
                    <a:pos x="0" y="5"/>
                  </a:cxn>
                  <a:cxn ang="0">
                    <a:pos x="0" y="341"/>
                  </a:cxn>
                </a:cxnLst>
                <a:rect l="0" t="0" r="r" b="b"/>
                <a:pathLst>
                  <a:path w="1743" h="1350">
                    <a:moveTo>
                      <a:pt x="1743" y="1350"/>
                    </a:moveTo>
                    <a:lnTo>
                      <a:pt x="1743" y="0"/>
                    </a:lnTo>
                    <a:lnTo>
                      <a:pt x="0" y="5"/>
                    </a:lnTo>
                    <a:lnTo>
                      <a:pt x="0" y="341"/>
                    </a:lnTo>
                  </a:path>
                </a:pathLst>
              </a:custGeom>
              <a:noFill/>
              <a:ln w="57150" cap="rnd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6" name="Left Brace 75"/>
            <p:cNvSpPr/>
            <p:nvPr/>
          </p:nvSpPr>
          <p:spPr bwMode="auto">
            <a:xfrm rot="5400000">
              <a:off x="4500995" y="2738005"/>
              <a:ext cx="675410" cy="1143000"/>
            </a:xfrm>
            <a:prstGeom prst="leftBrace">
              <a:avLst>
                <a:gd name="adj1" fmla="val 8333"/>
                <a:gd name="adj2" fmla="val 52825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>
                <a:ln>
                  <a:noFill/>
                </a:ln>
                <a:solidFill>
                  <a:schemeClr val="hlink"/>
                </a:solidFill>
                <a:effectLst/>
                <a:latin typeface="Arial" charset="0"/>
              </a:endParaRPr>
            </a:p>
          </p:txBody>
        </p:sp>
        <p:sp>
          <p:nvSpPr>
            <p:cNvPr id="78" name="TextBox 77"/>
            <p:cNvSpPr txBox="1"/>
            <p:nvPr/>
          </p:nvSpPr>
          <p:spPr>
            <a:xfrm flipH="1">
              <a:off x="457200" y="4876800"/>
              <a:ext cx="1447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  <a:latin typeface="Calibri"/>
                  <a:cs typeface="Calibri"/>
                </a:rPr>
                <a:t>Memory</a:t>
              </a:r>
              <a:endParaRPr lang="en-US" sz="2400" dirty="0">
                <a:solidFill>
                  <a:srgbClr val="000000"/>
                </a:solidFill>
                <a:latin typeface="Calibri"/>
                <a:cs typeface="Calibri"/>
              </a:endParaRPr>
            </a:p>
          </p:txBody>
        </p:sp>
        <p:cxnSp>
          <p:nvCxnSpPr>
            <p:cNvPr id="80" name="Straight Connector 79"/>
            <p:cNvCxnSpPr/>
            <p:nvPr/>
          </p:nvCxnSpPr>
          <p:spPr bwMode="auto">
            <a:xfrm flipV="1">
              <a:off x="4648200" y="2743200"/>
              <a:ext cx="304800" cy="1524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1" name="Straight Connector 80"/>
            <p:cNvCxnSpPr/>
            <p:nvPr/>
          </p:nvCxnSpPr>
          <p:spPr bwMode="auto">
            <a:xfrm flipV="1">
              <a:off x="685800" y="1905000"/>
              <a:ext cx="304800" cy="1524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2" name="Straight Connector 81"/>
            <p:cNvCxnSpPr/>
            <p:nvPr/>
          </p:nvCxnSpPr>
          <p:spPr bwMode="auto">
            <a:xfrm flipV="1">
              <a:off x="1219200" y="2667000"/>
              <a:ext cx="304800" cy="1524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Microcoded</a:t>
            </a:r>
            <a:r>
              <a:rPr lang="en-US" dirty="0"/>
              <a:t> Microarchitecture</a:t>
            </a:r>
            <a:endParaRPr lang="en-US" sz="2400" b="0" i="1" dirty="0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A63CCC-27AC-BF4C-97DE-185D6B2904A3}" type="slidenum">
              <a:rPr lang="en-US"/>
              <a:pPr/>
              <a:t>13</a:t>
            </a:fld>
            <a:endParaRPr lang="en-US" b="0">
              <a:solidFill>
                <a:srgbClr val="FBBA03"/>
              </a:solidFill>
            </a:endParaRPr>
          </a:p>
        </p:txBody>
      </p:sp>
      <p:grpSp>
        <p:nvGrpSpPr>
          <p:cNvPr id="1123331" name="Group 3"/>
          <p:cNvGrpSpPr>
            <a:grpSpLocks/>
          </p:cNvGrpSpPr>
          <p:nvPr/>
        </p:nvGrpSpPr>
        <p:grpSpPr bwMode="auto">
          <a:xfrm>
            <a:off x="2398713" y="1481138"/>
            <a:ext cx="4421187" cy="4729162"/>
            <a:chOff x="1511" y="933"/>
            <a:chExt cx="2785" cy="2979"/>
          </a:xfrm>
        </p:grpSpPr>
        <p:sp>
          <p:nvSpPr>
            <p:cNvPr id="1123332" name="Rectangle 4"/>
            <p:cNvSpPr>
              <a:spLocks noChangeArrowheads="1"/>
            </p:cNvSpPr>
            <p:nvPr/>
          </p:nvSpPr>
          <p:spPr bwMode="auto">
            <a:xfrm>
              <a:off x="2376" y="3000"/>
              <a:ext cx="1008" cy="912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Memory</a:t>
              </a:r>
            </a:p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(RAM)</a:t>
              </a:r>
            </a:p>
          </p:txBody>
        </p:sp>
        <p:sp>
          <p:nvSpPr>
            <p:cNvPr id="1123333" name="Rectangle 5"/>
            <p:cNvSpPr>
              <a:spLocks noChangeArrowheads="1"/>
            </p:cNvSpPr>
            <p:nvPr/>
          </p:nvSpPr>
          <p:spPr bwMode="auto">
            <a:xfrm>
              <a:off x="1704" y="1992"/>
              <a:ext cx="2256" cy="62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Datapath</a:t>
              </a:r>
            </a:p>
          </p:txBody>
        </p:sp>
        <p:sp>
          <p:nvSpPr>
            <p:cNvPr id="1123334" name="Rectangle 6"/>
            <p:cNvSpPr>
              <a:spLocks noChangeArrowheads="1"/>
            </p:cNvSpPr>
            <p:nvPr/>
          </p:nvSpPr>
          <p:spPr bwMode="auto">
            <a:xfrm>
              <a:off x="2232" y="936"/>
              <a:ext cx="1296" cy="672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Symbol" charset="2"/>
                </a:rPr>
                <a:t>m</a:t>
              </a: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controller</a:t>
              </a:r>
            </a:p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Verdana" charset="0"/>
                </a:rPr>
                <a:t>(ROM)</a:t>
              </a:r>
            </a:p>
          </p:txBody>
        </p:sp>
        <p:sp>
          <p:nvSpPr>
            <p:cNvPr id="1123335" name="Line 7"/>
            <p:cNvSpPr>
              <a:spLocks noChangeShapeType="1"/>
            </p:cNvSpPr>
            <p:nvPr/>
          </p:nvSpPr>
          <p:spPr bwMode="auto">
            <a:xfrm>
              <a:off x="2904" y="2616"/>
              <a:ext cx="0" cy="38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336" name="Text Box 8"/>
            <p:cNvSpPr txBox="1">
              <a:spLocks noChangeArrowheads="1"/>
            </p:cNvSpPr>
            <p:nvPr/>
          </p:nvSpPr>
          <p:spPr bwMode="auto">
            <a:xfrm>
              <a:off x="3142" y="2661"/>
              <a:ext cx="49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Addr</a:t>
              </a:r>
            </a:p>
          </p:txBody>
        </p:sp>
        <p:sp>
          <p:nvSpPr>
            <p:cNvPr id="1123337" name="Text Box 9"/>
            <p:cNvSpPr txBox="1">
              <a:spLocks noChangeArrowheads="1"/>
            </p:cNvSpPr>
            <p:nvPr/>
          </p:nvSpPr>
          <p:spPr bwMode="auto">
            <a:xfrm>
              <a:off x="2457" y="2661"/>
              <a:ext cx="494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Data</a:t>
              </a:r>
            </a:p>
          </p:txBody>
        </p:sp>
        <p:sp>
          <p:nvSpPr>
            <p:cNvPr id="1123338" name="Freeform 10"/>
            <p:cNvSpPr>
              <a:spLocks/>
            </p:cNvSpPr>
            <p:nvPr/>
          </p:nvSpPr>
          <p:spPr bwMode="auto">
            <a:xfrm>
              <a:off x="3384" y="2616"/>
              <a:ext cx="240" cy="624"/>
            </a:xfrm>
            <a:custGeom>
              <a:avLst/>
              <a:gdLst/>
              <a:ahLst/>
              <a:cxnLst>
                <a:cxn ang="0">
                  <a:pos x="240" y="0"/>
                </a:cxn>
                <a:cxn ang="0">
                  <a:pos x="240" y="816"/>
                </a:cxn>
                <a:cxn ang="0">
                  <a:pos x="0" y="816"/>
                </a:cxn>
              </a:cxnLst>
              <a:rect l="0" t="0" r="r" b="b"/>
              <a:pathLst>
                <a:path w="240" h="816">
                  <a:moveTo>
                    <a:pt x="240" y="0"/>
                  </a:moveTo>
                  <a:lnTo>
                    <a:pt x="240" y="816"/>
                  </a:lnTo>
                  <a:lnTo>
                    <a:pt x="0" y="816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23339" name="Group 11"/>
            <p:cNvGrpSpPr>
              <a:grpSpLocks/>
            </p:cNvGrpSpPr>
            <p:nvPr/>
          </p:nvGrpSpPr>
          <p:grpSpPr bwMode="auto">
            <a:xfrm>
              <a:off x="1992" y="1608"/>
              <a:ext cx="2304" cy="2112"/>
              <a:chOff x="1776" y="1680"/>
              <a:chExt cx="2304" cy="2112"/>
            </a:xfrm>
          </p:grpSpPr>
          <p:sp>
            <p:nvSpPr>
              <p:cNvPr id="1123340" name="Freeform 12"/>
              <p:cNvSpPr>
                <a:spLocks/>
              </p:cNvSpPr>
              <p:nvPr/>
            </p:nvSpPr>
            <p:spPr bwMode="auto">
              <a:xfrm>
                <a:off x="1776" y="1680"/>
                <a:ext cx="480" cy="384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480" y="144"/>
                  </a:cxn>
                  <a:cxn ang="0">
                    <a:pos x="0" y="144"/>
                  </a:cxn>
                  <a:cxn ang="0">
                    <a:pos x="0" y="384"/>
                  </a:cxn>
                </a:cxnLst>
                <a:rect l="0" t="0" r="r" b="b"/>
                <a:pathLst>
                  <a:path w="480" h="384">
                    <a:moveTo>
                      <a:pt x="480" y="0"/>
                    </a:moveTo>
                    <a:lnTo>
                      <a:pt x="480" y="144"/>
                    </a:lnTo>
                    <a:lnTo>
                      <a:pt x="0" y="144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1" name="Freeform 13"/>
              <p:cNvSpPr>
                <a:spLocks/>
              </p:cNvSpPr>
              <p:nvPr/>
            </p:nvSpPr>
            <p:spPr bwMode="auto">
              <a:xfrm>
                <a:off x="2016" y="1680"/>
                <a:ext cx="336" cy="384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336" y="192"/>
                  </a:cxn>
                  <a:cxn ang="0">
                    <a:pos x="0" y="192"/>
                  </a:cxn>
                  <a:cxn ang="0">
                    <a:pos x="0" y="384"/>
                  </a:cxn>
                </a:cxnLst>
                <a:rect l="0" t="0" r="r" b="b"/>
                <a:pathLst>
                  <a:path w="336" h="384">
                    <a:moveTo>
                      <a:pt x="336" y="0"/>
                    </a:moveTo>
                    <a:lnTo>
                      <a:pt x="336" y="192"/>
                    </a:lnTo>
                    <a:lnTo>
                      <a:pt x="0" y="192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2" name="Freeform 14"/>
              <p:cNvSpPr>
                <a:spLocks/>
              </p:cNvSpPr>
              <p:nvPr/>
            </p:nvSpPr>
            <p:spPr bwMode="auto">
              <a:xfrm>
                <a:off x="2208" y="1680"/>
                <a:ext cx="240" cy="384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40" y="240"/>
                  </a:cxn>
                  <a:cxn ang="0">
                    <a:pos x="0" y="240"/>
                  </a:cxn>
                  <a:cxn ang="0">
                    <a:pos x="0" y="384"/>
                  </a:cxn>
                </a:cxnLst>
                <a:rect l="0" t="0" r="r" b="b"/>
                <a:pathLst>
                  <a:path w="240" h="384">
                    <a:moveTo>
                      <a:pt x="240" y="0"/>
                    </a:moveTo>
                    <a:lnTo>
                      <a:pt x="240" y="240"/>
                    </a:lnTo>
                    <a:lnTo>
                      <a:pt x="0" y="240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3" name="Freeform 15"/>
              <p:cNvSpPr>
                <a:spLocks/>
              </p:cNvSpPr>
              <p:nvPr/>
            </p:nvSpPr>
            <p:spPr bwMode="auto">
              <a:xfrm>
                <a:off x="2400" y="1680"/>
                <a:ext cx="144" cy="3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288"/>
                  </a:cxn>
                  <a:cxn ang="0">
                    <a:pos x="0" y="288"/>
                  </a:cxn>
                  <a:cxn ang="0">
                    <a:pos x="0" y="384"/>
                  </a:cxn>
                </a:cxnLst>
                <a:rect l="0" t="0" r="r" b="b"/>
                <a:pathLst>
                  <a:path w="144" h="384">
                    <a:moveTo>
                      <a:pt x="144" y="0"/>
                    </a:moveTo>
                    <a:lnTo>
                      <a:pt x="144" y="288"/>
                    </a:lnTo>
                    <a:lnTo>
                      <a:pt x="0" y="288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4" name="Line 16"/>
              <p:cNvSpPr>
                <a:spLocks noChangeShapeType="1"/>
              </p:cNvSpPr>
              <p:nvPr/>
            </p:nvSpPr>
            <p:spPr bwMode="auto">
              <a:xfrm>
                <a:off x="2640" y="1680"/>
                <a:ext cx="1" cy="3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5" name="Freeform 17"/>
              <p:cNvSpPr>
                <a:spLocks/>
              </p:cNvSpPr>
              <p:nvPr/>
            </p:nvSpPr>
            <p:spPr bwMode="auto">
              <a:xfrm flipH="1">
                <a:off x="3024" y="1680"/>
                <a:ext cx="480" cy="384"/>
              </a:xfrm>
              <a:custGeom>
                <a:avLst/>
                <a:gdLst/>
                <a:ahLst/>
                <a:cxnLst>
                  <a:cxn ang="0">
                    <a:pos x="480" y="0"/>
                  </a:cxn>
                  <a:cxn ang="0">
                    <a:pos x="480" y="144"/>
                  </a:cxn>
                  <a:cxn ang="0">
                    <a:pos x="0" y="144"/>
                  </a:cxn>
                  <a:cxn ang="0">
                    <a:pos x="0" y="384"/>
                  </a:cxn>
                </a:cxnLst>
                <a:rect l="0" t="0" r="r" b="b"/>
                <a:pathLst>
                  <a:path w="480" h="384">
                    <a:moveTo>
                      <a:pt x="480" y="0"/>
                    </a:moveTo>
                    <a:lnTo>
                      <a:pt x="480" y="144"/>
                    </a:lnTo>
                    <a:lnTo>
                      <a:pt x="0" y="144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6" name="Freeform 18"/>
              <p:cNvSpPr>
                <a:spLocks/>
              </p:cNvSpPr>
              <p:nvPr/>
            </p:nvSpPr>
            <p:spPr bwMode="auto">
              <a:xfrm flipH="1">
                <a:off x="2928" y="1680"/>
                <a:ext cx="336" cy="384"/>
              </a:xfrm>
              <a:custGeom>
                <a:avLst/>
                <a:gdLst/>
                <a:ahLst/>
                <a:cxnLst>
                  <a:cxn ang="0">
                    <a:pos x="336" y="0"/>
                  </a:cxn>
                  <a:cxn ang="0">
                    <a:pos x="336" y="192"/>
                  </a:cxn>
                  <a:cxn ang="0">
                    <a:pos x="0" y="192"/>
                  </a:cxn>
                  <a:cxn ang="0">
                    <a:pos x="0" y="384"/>
                  </a:cxn>
                </a:cxnLst>
                <a:rect l="0" t="0" r="r" b="b"/>
                <a:pathLst>
                  <a:path w="336" h="384">
                    <a:moveTo>
                      <a:pt x="336" y="0"/>
                    </a:moveTo>
                    <a:lnTo>
                      <a:pt x="336" y="192"/>
                    </a:lnTo>
                    <a:lnTo>
                      <a:pt x="0" y="192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7" name="Freeform 19"/>
              <p:cNvSpPr>
                <a:spLocks/>
              </p:cNvSpPr>
              <p:nvPr/>
            </p:nvSpPr>
            <p:spPr bwMode="auto">
              <a:xfrm flipH="1">
                <a:off x="2832" y="1680"/>
                <a:ext cx="240" cy="384"/>
              </a:xfrm>
              <a:custGeom>
                <a:avLst/>
                <a:gdLst/>
                <a:ahLst/>
                <a:cxnLst>
                  <a:cxn ang="0">
                    <a:pos x="240" y="0"/>
                  </a:cxn>
                  <a:cxn ang="0">
                    <a:pos x="240" y="240"/>
                  </a:cxn>
                  <a:cxn ang="0">
                    <a:pos x="0" y="240"/>
                  </a:cxn>
                  <a:cxn ang="0">
                    <a:pos x="0" y="384"/>
                  </a:cxn>
                </a:cxnLst>
                <a:rect l="0" t="0" r="r" b="b"/>
                <a:pathLst>
                  <a:path w="240" h="384">
                    <a:moveTo>
                      <a:pt x="240" y="0"/>
                    </a:moveTo>
                    <a:lnTo>
                      <a:pt x="240" y="240"/>
                    </a:lnTo>
                    <a:lnTo>
                      <a:pt x="0" y="240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8" name="Freeform 20"/>
              <p:cNvSpPr>
                <a:spLocks/>
              </p:cNvSpPr>
              <p:nvPr/>
            </p:nvSpPr>
            <p:spPr bwMode="auto">
              <a:xfrm flipH="1">
                <a:off x="2736" y="1680"/>
                <a:ext cx="144" cy="384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44" y="288"/>
                  </a:cxn>
                  <a:cxn ang="0">
                    <a:pos x="0" y="288"/>
                  </a:cxn>
                  <a:cxn ang="0">
                    <a:pos x="0" y="384"/>
                  </a:cxn>
                </a:cxnLst>
                <a:rect l="0" t="0" r="r" b="b"/>
                <a:pathLst>
                  <a:path w="144" h="384">
                    <a:moveTo>
                      <a:pt x="144" y="0"/>
                    </a:moveTo>
                    <a:lnTo>
                      <a:pt x="144" y="288"/>
                    </a:lnTo>
                    <a:lnTo>
                      <a:pt x="0" y="288"/>
                    </a:lnTo>
                    <a:lnTo>
                      <a:pt x="0" y="384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49" name="Freeform 21"/>
              <p:cNvSpPr>
                <a:spLocks/>
              </p:cNvSpPr>
              <p:nvPr/>
            </p:nvSpPr>
            <p:spPr bwMode="auto">
              <a:xfrm>
                <a:off x="3120" y="1680"/>
                <a:ext cx="864" cy="19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6"/>
                  </a:cxn>
                  <a:cxn ang="0">
                    <a:pos x="864" y="96"/>
                  </a:cxn>
                  <a:cxn ang="0">
                    <a:pos x="864" y="1920"/>
                  </a:cxn>
                  <a:cxn ang="0">
                    <a:pos x="48" y="1920"/>
                  </a:cxn>
                </a:cxnLst>
                <a:rect l="0" t="0" r="r" b="b"/>
                <a:pathLst>
                  <a:path w="864" h="1920">
                    <a:moveTo>
                      <a:pt x="0" y="0"/>
                    </a:moveTo>
                    <a:lnTo>
                      <a:pt x="0" y="96"/>
                    </a:lnTo>
                    <a:lnTo>
                      <a:pt x="864" y="96"/>
                    </a:lnTo>
                    <a:lnTo>
                      <a:pt x="864" y="1920"/>
                    </a:lnTo>
                    <a:lnTo>
                      <a:pt x="48" y="1920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3350" name="Freeform 22"/>
              <p:cNvSpPr>
                <a:spLocks/>
              </p:cNvSpPr>
              <p:nvPr/>
            </p:nvSpPr>
            <p:spPr bwMode="auto">
              <a:xfrm>
                <a:off x="3168" y="1680"/>
                <a:ext cx="912" cy="2112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48"/>
                  </a:cxn>
                  <a:cxn ang="0">
                    <a:pos x="912" y="48"/>
                  </a:cxn>
                  <a:cxn ang="0">
                    <a:pos x="912" y="2112"/>
                  </a:cxn>
                  <a:cxn ang="0">
                    <a:pos x="0" y="2112"/>
                  </a:cxn>
                </a:cxnLst>
                <a:rect l="0" t="0" r="r" b="b"/>
                <a:pathLst>
                  <a:path w="912" h="2112">
                    <a:moveTo>
                      <a:pt x="48" y="0"/>
                    </a:moveTo>
                    <a:lnTo>
                      <a:pt x="48" y="48"/>
                    </a:lnTo>
                    <a:lnTo>
                      <a:pt x="912" y="48"/>
                    </a:lnTo>
                    <a:lnTo>
                      <a:pt x="912" y="2112"/>
                    </a:lnTo>
                    <a:lnTo>
                      <a:pt x="0" y="2112"/>
                    </a:lnTo>
                  </a:path>
                </a:pathLst>
              </a:custGeom>
              <a:noFill/>
              <a:ln w="190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23351" name="Freeform 23"/>
            <p:cNvSpPr>
              <a:spLocks/>
            </p:cNvSpPr>
            <p:nvPr/>
          </p:nvSpPr>
          <p:spPr bwMode="auto">
            <a:xfrm>
              <a:off x="1752" y="1368"/>
              <a:ext cx="480" cy="624"/>
            </a:xfrm>
            <a:custGeom>
              <a:avLst/>
              <a:gdLst/>
              <a:ahLst/>
              <a:cxnLst>
                <a:cxn ang="0">
                  <a:pos x="0" y="624"/>
                </a:cxn>
                <a:cxn ang="0">
                  <a:pos x="0" y="0"/>
                </a:cxn>
                <a:cxn ang="0">
                  <a:pos x="384" y="0"/>
                </a:cxn>
              </a:cxnLst>
              <a:rect l="0" t="0" r="r" b="b"/>
              <a:pathLst>
                <a:path w="384" h="624">
                  <a:moveTo>
                    <a:pt x="0" y="624"/>
                  </a:moveTo>
                  <a:lnTo>
                    <a:pt x="0" y="0"/>
                  </a:lnTo>
                  <a:lnTo>
                    <a:pt x="384" y="0"/>
                  </a:lnTo>
                </a:path>
              </a:pathLst>
            </a:custGeom>
            <a:noFill/>
            <a:ln w="25400" cap="flat" cmpd="sng">
              <a:solidFill>
                <a:srgbClr val="B69CA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352" name="Freeform 24"/>
            <p:cNvSpPr>
              <a:spLocks/>
            </p:cNvSpPr>
            <p:nvPr/>
          </p:nvSpPr>
          <p:spPr bwMode="auto">
            <a:xfrm>
              <a:off x="1512" y="1176"/>
              <a:ext cx="864" cy="2064"/>
            </a:xfrm>
            <a:custGeom>
              <a:avLst/>
              <a:gdLst/>
              <a:ahLst/>
              <a:cxnLst>
                <a:cxn ang="0">
                  <a:pos x="864" y="2064"/>
                </a:cxn>
                <a:cxn ang="0">
                  <a:pos x="0" y="2064"/>
                </a:cxn>
                <a:cxn ang="0">
                  <a:pos x="0" y="0"/>
                </a:cxn>
                <a:cxn ang="0">
                  <a:pos x="720" y="0"/>
                </a:cxn>
              </a:cxnLst>
              <a:rect l="0" t="0" r="r" b="b"/>
              <a:pathLst>
                <a:path w="864" h="2064">
                  <a:moveTo>
                    <a:pt x="864" y="2064"/>
                  </a:moveTo>
                  <a:lnTo>
                    <a:pt x="0" y="2064"/>
                  </a:lnTo>
                  <a:lnTo>
                    <a:pt x="0" y="0"/>
                  </a:lnTo>
                  <a:lnTo>
                    <a:pt x="720" y="0"/>
                  </a:lnTo>
                </a:path>
              </a:pathLst>
            </a:custGeom>
            <a:noFill/>
            <a:ln w="25400" cap="flat" cmpd="sng">
              <a:solidFill>
                <a:srgbClr val="B69CA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353" name="Text Box 25"/>
            <p:cNvSpPr txBox="1">
              <a:spLocks noChangeArrowheads="1"/>
            </p:cNvSpPr>
            <p:nvPr/>
          </p:nvSpPr>
          <p:spPr bwMode="auto">
            <a:xfrm>
              <a:off x="1654" y="1125"/>
              <a:ext cx="54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zero?</a:t>
              </a:r>
            </a:p>
          </p:txBody>
        </p:sp>
        <p:sp>
          <p:nvSpPr>
            <p:cNvPr id="1123354" name="Text Box 26"/>
            <p:cNvSpPr txBox="1">
              <a:spLocks noChangeArrowheads="1"/>
            </p:cNvSpPr>
            <p:nvPr/>
          </p:nvSpPr>
          <p:spPr bwMode="auto">
            <a:xfrm>
              <a:off x="1659" y="933"/>
              <a:ext cx="58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busy?</a:t>
              </a:r>
            </a:p>
          </p:txBody>
        </p:sp>
        <p:sp>
          <p:nvSpPr>
            <p:cNvPr id="1123355" name="Freeform 27"/>
            <p:cNvSpPr>
              <a:spLocks/>
            </p:cNvSpPr>
            <p:nvPr/>
          </p:nvSpPr>
          <p:spPr bwMode="auto">
            <a:xfrm>
              <a:off x="1848" y="1560"/>
              <a:ext cx="384" cy="43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384" y="0"/>
                </a:cxn>
              </a:cxnLst>
              <a:rect l="0" t="0" r="r" b="b"/>
              <a:pathLst>
                <a:path w="384" h="432">
                  <a:moveTo>
                    <a:pt x="0" y="432"/>
                  </a:moveTo>
                  <a:lnTo>
                    <a:pt x="0" y="48"/>
                  </a:lnTo>
                  <a:lnTo>
                    <a:pt x="0" y="0"/>
                  </a:lnTo>
                  <a:lnTo>
                    <a:pt x="384" y="0"/>
                  </a:lnTo>
                </a:path>
              </a:pathLst>
            </a:custGeom>
            <a:noFill/>
            <a:ln w="25400" cap="flat" cmpd="sng">
              <a:solidFill>
                <a:srgbClr val="B69CAC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3356" name="Text Box 28"/>
            <p:cNvSpPr txBox="1">
              <a:spLocks noChangeArrowheads="1"/>
            </p:cNvSpPr>
            <p:nvPr/>
          </p:nvSpPr>
          <p:spPr bwMode="auto">
            <a:xfrm>
              <a:off x="1511" y="1317"/>
              <a:ext cx="68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opcode</a:t>
              </a:r>
            </a:p>
          </p:txBody>
        </p:sp>
        <p:sp>
          <p:nvSpPr>
            <p:cNvPr id="1123357" name="Text Box 29"/>
            <p:cNvSpPr txBox="1">
              <a:spLocks noChangeArrowheads="1"/>
            </p:cNvSpPr>
            <p:nvPr/>
          </p:nvSpPr>
          <p:spPr bwMode="auto">
            <a:xfrm>
              <a:off x="3424" y="3285"/>
              <a:ext cx="69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enMem</a:t>
              </a:r>
            </a:p>
          </p:txBody>
        </p:sp>
        <p:sp>
          <p:nvSpPr>
            <p:cNvPr id="1123358" name="Text Box 30"/>
            <p:cNvSpPr txBox="1">
              <a:spLocks noChangeArrowheads="1"/>
            </p:cNvSpPr>
            <p:nvPr/>
          </p:nvSpPr>
          <p:spPr bwMode="auto">
            <a:xfrm>
              <a:off x="3410" y="3477"/>
              <a:ext cx="79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Verdana" charset="0"/>
                </a:rPr>
                <a:t>MemWrt</a:t>
              </a:r>
            </a:p>
          </p:txBody>
        </p:sp>
      </p:grpSp>
      <p:grpSp>
        <p:nvGrpSpPr>
          <p:cNvPr id="1123359" name="Group 31"/>
          <p:cNvGrpSpPr>
            <a:grpSpLocks/>
          </p:cNvGrpSpPr>
          <p:nvPr/>
        </p:nvGrpSpPr>
        <p:grpSpPr bwMode="auto">
          <a:xfrm>
            <a:off x="5321300" y="1600200"/>
            <a:ext cx="3543300" cy="701675"/>
            <a:chOff x="3352" y="1008"/>
            <a:chExt cx="2232" cy="442"/>
          </a:xfrm>
        </p:grpSpPr>
        <p:sp>
          <p:nvSpPr>
            <p:cNvPr id="1123360" name="Text Box 32"/>
            <p:cNvSpPr txBox="1">
              <a:spLocks noChangeArrowheads="1"/>
            </p:cNvSpPr>
            <p:nvPr/>
          </p:nvSpPr>
          <p:spPr bwMode="auto">
            <a:xfrm>
              <a:off x="3600" y="1008"/>
              <a:ext cx="1984" cy="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holds fixed</a:t>
              </a:r>
            </a:p>
            <a:p>
              <a:pPr algn="ctr">
                <a:spcBef>
                  <a:spcPct val="0"/>
                </a:spcBef>
              </a:pPr>
              <a:r>
                <a:rPr lang="en-US" sz="2000" i="1" dirty="0">
                  <a:solidFill>
                    <a:srgbClr val="56127A"/>
                  </a:solidFill>
                  <a:latin typeface="Verdana" charset="0"/>
                </a:rPr>
                <a:t>microcode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 instructions </a:t>
              </a:r>
            </a:p>
          </p:txBody>
        </p:sp>
        <p:sp>
          <p:nvSpPr>
            <p:cNvPr id="1123361" name="Freeform 33"/>
            <p:cNvSpPr>
              <a:spLocks/>
            </p:cNvSpPr>
            <p:nvPr/>
          </p:nvSpPr>
          <p:spPr bwMode="auto">
            <a:xfrm>
              <a:off x="3352" y="1017"/>
              <a:ext cx="440" cy="135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04" y="23"/>
                </a:cxn>
                <a:cxn ang="0">
                  <a:pos x="256" y="159"/>
                </a:cxn>
                <a:cxn ang="0">
                  <a:pos x="552" y="191"/>
                </a:cxn>
              </a:cxnLst>
              <a:rect l="0" t="0" r="r" b="b"/>
              <a:pathLst>
                <a:path w="552" h="191">
                  <a:moveTo>
                    <a:pt x="0" y="23"/>
                  </a:moveTo>
                  <a:cubicBezTo>
                    <a:pt x="130" y="11"/>
                    <a:pt x="261" y="0"/>
                    <a:pt x="304" y="23"/>
                  </a:cubicBezTo>
                  <a:cubicBezTo>
                    <a:pt x="347" y="46"/>
                    <a:pt x="215" y="131"/>
                    <a:pt x="256" y="159"/>
                  </a:cubicBezTo>
                  <a:cubicBezTo>
                    <a:pt x="297" y="187"/>
                    <a:pt x="424" y="189"/>
                    <a:pt x="552" y="191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23362" name="Group 34"/>
          <p:cNvGrpSpPr>
            <a:grpSpLocks/>
          </p:cNvGrpSpPr>
          <p:nvPr/>
        </p:nvGrpSpPr>
        <p:grpSpPr bwMode="auto">
          <a:xfrm>
            <a:off x="50800" y="5216525"/>
            <a:ext cx="3860800" cy="1311275"/>
            <a:chOff x="32" y="3286"/>
            <a:chExt cx="2432" cy="826"/>
          </a:xfrm>
        </p:grpSpPr>
        <p:sp>
          <p:nvSpPr>
            <p:cNvPr id="1123363" name="Text Box 35"/>
            <p:cNvSpPr txBox="1">
              <a:spLocks noChangeArrowheads="1"/>
            </p:cNvSpPr>
            <p:nvPr/>
          </p:nvSpPr>
          <p:spPr bwMode="auto">
            <a:xfrm>
              <a:off x="32" y="3286"/>
              <a:ext cx="1976" cy="826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holds user program written in </a:t>
              </a:r>
              <a:r>
                <a:rPr lang="en-US" sz="2000" i="1" dirty="0">
                  <a:solidFill>
                    <a:srgbClr val="56127A"/>
                  </a:solidFill>
                  <a:latin typeface="Verdana" charset="0"/>
                </a:rPr>
                <a:t>macrocode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 instructions (e.g.,</a:t>
              </a:r>
              <a:r>
                <a:rPr lang="en-US" sz="2000" dirty="0" smtClean="0">
                  <a:solidFill>
                    <a:srgbClr val="56127A"/>
                  </a:solidFill>
                  <a:latin typeface="Verdana" charset="0"/>
                </a:rPr>
                <a:t> x86,  RISC-V, etc</a:t>
              </a:r>
              <a:r>
                <a:rPr lang="en-US" sz="2000" dirty="0">
                  <a:solidFill>
                    <a:srgbClr val="56127A"/>
                  </a:solidFill>
                  <a:latin typeface="Verdana" charset="0"/>
                </a:rPr>
                <a:t>.)</a:t>
              </a:r>
            </a:p>
          </p:txBody>
        </p:sp>
        <p:sp>
          <p:nvSpPr>
            <p:cNvPr id="1123364" name="Freeform 36"/>
            <p:cNvSpPr>
              <a:spLocks/>
            </p:cNvSpPr>
            <p:nvPr/>
          </p:nvSpPr>
          <p:spPr bwMode="auto">
            <a:xfrm flipH="1">
              <a:off x="1912" y="3649"/>
              <a:ext cx="552" cy="191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04" y="23"/>
                </a:cxn>
                <a:cxn ang="0">
                  <a:pos x="256" y="159"/>
                </a:cxn>
                <a:cxn ang="0">
                  <a:pos x="552" y="191"/>
                </a:cxn>
              </a:cxnLst>
              <a:rect l="0" t="0" r="r" b="b"/>
              <a:pathLst>
                <a:path w="552" h="191">
                  <a:moveTo>
                    <a:pt x="0" y="23"/>
                  </a:moveTo>
                  <a:cubicBezTo>
                    <a:pt x="130" y="11"/>
                    <a:pt x="261" y="0"/>
                    <a:pt x="304" y="23"/>
                  </a:cubicBezTo>
                  <a:cubicBezTo>
                    <a:pt x="347" y="46"/>
                    <a:pt x="215" y="131"/>
                    <a:pt x="256" y="159"/>
                  </a:cubicBezTo>
                  <a:cubicBezTo>
                    <a:pt x="297" y="187"/>
                    <a:pt x="424" y="189"/>
                    <a:pt x="552" y="191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RISC-V ISA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82000" cy="5105400"/>
          </a:xfrm>
        </p:spPr>
        <p:txBody>
          <a:bodyPr/>
          <a:lstStyle/>
          <a:p>
            <a:r>
              <a:rPr lang="en-US" dirty="0" smtClean="0"/>
              <a:t>RISC design from UC Berkeley</a:t>
            </a:r>
          </a:p>
          <a:p>
            <a:r>
              <a:rPr lang="en-US" dirty="0" smtClean="0"/>
              <a:t>Realistic &amp; complete ISA, but open &amp; </a:t>
            </a:r>
            <a:r>
              <a:rPr lang="en-US" dirty="0" smtClean="0"/>
              <a:t>simple</a:t>
            </a:r>
            <a:endParaRPr lang="en-US" dirty="0" smtClean="0"/>
          </a:p>
          <a:p>
            <a:r>
              <a:rPr lang="en-US" dirty="0" smtClean="0"/>
              <a:t>Not over-architected for a certain implementation style</a:t>
            </a:r>
          </a:p>
          <a:p>
            <a:r>
              <a:rPr lang="en-US" dirty="0" smtClean="0"/>
              <a:t>Both 32-bit and 64-bit address space variants</a:t>
            </a:r>
          </a:p>
          <a:p>
            <a:pPr lvl="1"/>
            <a:r>
              <a:rPr lang="en-US" dirty="0" smtClean="0"/>
              <a:t>RV32 and RV64</a:t>
            </a:r>
          </a:p>
          <a:p>
            <a:endParaRPr lang="en-US" dirty="0" smtClean="0"/>
          </a:p>
          <a:p>
            <a:r>
              <a:rPr lang="en-US" dirty="0" smtClean="0"/>
              <a:t>Easy to subset/extend for </a:t>
            </a:r>
            <a:r>
              <a:rPr lang="en-US" dirty="0" smtClean="0"/>
              <a:t>education/research</a:t>
            </a:r>
          </a:p>
          <a:p>
            <a:pPr lvl="1"/>
            <a:r>
              <a:rPr lang="en-US" dirty="0" smtClean="0"/>
              <a:t>RV32IM, RV32IMA, RV32IMAFD, RV32G</a:t>
            </a:r>
            <a:endParaRPr lang="en-US" dirty="0" smtClean="0"/>
          </a:p>
          <a:p>
            <a:r>
              <a:rPr lang="en-US" dirty="0" err="1" smtClean="0"/>
              <a:t>Techreport</a:t>
            </a:r>
            <a:r>
              <a:rPr lang="en-US" dirty="0" smtClean="0"/>
              <a:t> with RISC-V spec available on class </a:t>
            </a:r>
            <a:r>
              <a:rPr lang="en-US" dirty="0" smtClean="0"/>
              <a:t>website or riscv.org</a:t>
            </a:r>
            <a:endParaRPr lang="en-US" dirty="0" smtClean="0"/>
          </a:p>
          <a:p>
            <a:r>
              <a:rPr lang="en-US" dirty="0" smtClean="0"/>
              <a:t>We’ll be using </a:t>
            </a:r>
            <a:r>
              <a:rPr lang="en-US" dirty="0" smtClean="0"/>
              <a:t>32-bit and 64-bit </a:t>
            </a:r>
            <a:r>
              <a:rPr lang="en-US" dirty="0" smtClean="0"/>
              <a:t>RISC-V this semester in lectures and </a:t>
            </a:r>
            <a:r>
              <a:rPr lang="en-US" dirty="0" smtClean="0"/>
              <a:t>labs</a:t>
            </a:r>
            <a:r>
              <a:rPr lang="en-US" dirty="0"/>
              <a:t>.</a:t>
            </a:r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imilar </a:t>
            </a:r>
            <a:r>
              <a:rPr lang="en-US" dirty="0" smtClean="0"/>
              <a:t>to MIPS you saw in CS61C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DD4B-3B4A-AA48-9B2E-AC766D551F9B}" type="slidenum">
              <a:rPr lang="en-US" smtClean="0"/>
              <a:pPr/>
              <a:t>14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8000" y="990600"/>
            <a:ext cx="4826000" cy="5653314"/>
          </a:xfrm>
          <a:prstGeom prst="rect">
            <a:avLst/>
          </a:prstGeom>
        </p:spPr>
      </p:pic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RV32 Processor State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5AD2-AEEE-4B40-97E6-A13DA535700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124355" name="Rectangle 3"/>
          <p:cNvSpPr>
            <a:spLocks noChangeArrowheads="1"/>
          </p:cNvSpPr>
          <p:nvPr/>
        </p:nvSpPr>
        <p:spPr bwMode="auto">
          <a:xfrm>
            <a:off x="152400" y="1600200"/>
            <a:ext cx="4191000" cy="4355551"/>
          </a:xfrm>
          <a:prstGeom prst="rect">
            <a:avLst/>
          </a:prstGeom>
          <a:solidFill>
            <a:schemeClr val="bg1"/>
          </a:solidFill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Program counter (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pc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32x32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-bit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integer registers (</a:t>
            </a:r>
            <a:r>
              <a:rPr lang="en-US" sz="2000" b="1" dirty="0" smtClean="0">
                <a:solidFill>
                  <a:schemeClr val="tx1"/>
                </a:solidFill>
                <a:latin typeface="Calibri"/>
                <a:cs typeface="Calibri"/>
              </a:rPr>
              <a:t>x0-x31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b="1" dirty="0" smtClean="0">
                <a:solidFill>
                  <a:srgbClr val="56127A"/>
                </a:solidFill>
                <a:latin typeface="Calibri"/>
                <a:cs typeface="Calibri"/>
              </a:rPr>
              <a:t>x0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always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contains a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0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32 floating-point (FP) registers (</a:t>
            </a:r>
            <a:r>
              <a:rPr lang="en-US" sz="2000" b="1" dirty="0" smtClean="0">
                <a:solidFill>
                  <a:srgbClr val="000000"/>
                </a:solidFill>
                <a:latin typeface="Calibri"/>
                <a:cs typeface="Calibri"/>
              </a:rPr>
              <a:t>f0-f31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each can contain a single- or double-precision FP value (32-bit or 64-bit IEEE FP)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Is an extension</a:t>
            </a:r>
          </a:p>
          <a:p>
            <a:pPr lvl="1">
              <a:lnSpc>
                <a:spcPct val="90000"/>
              </a:lnSpc>
              <a:spcBef>
                <a:spcPct val="0"/>
              </a:spcBef>
              <a:buFont typeface="Arial"/>
              <a:buChar char="•"/>
            </a:pPr>
            <a:endParaRPr lang="en-US" sz="2000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FP status register (</a:t>
            </a:r>
            <a:r>
              <a:rPr lang="en-US" sz="2000" b="1" dirty="0" err="1" smtClean="0">
                <a:solidFill>
                  <a:srgbClr val="000000"/>
                </a:solidFill>
                <a:latin typeface="Calibri"/>
                <a:cs typeface="Calibri"/>
              </a:rPr>
              <a:t>fsr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),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used for FP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rounding mode &amp; exception reporting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endParaRPr lang="en-US" sz="2000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0"/>
              </a:spcBef>
            </a:pPr>
            <a:endParaRPr lang="en-US" sz="2800" i="1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4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RISC-V Instruction Encoding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685800" y="3733800"/>
            <a:ext cx="7683500" cy="2235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Base instruction set (RV32) always has fixed 32-bit instructions lowest two bits = 11</a:t>
            </a:r>
            <a:r>
              <a:rPr lang="en-US" baseline="-25000" dirty="0" smtClean="0"/>
              <a:t>2</a:t>
            </a:r>
          </a:p>
          <a:p>
            <a:r>
              <a:rPr lang="en-US" dirty="0" smtClean="0"/>
              <a:t>All branches and jumps have targets at 16-bit granularity (even in base ISA where all instructions are fixed 32 bits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Still will cause a fault if fetching a 32-bit instruction</a:t>
            </a:r>
            <a:endParaRPr lang="en-US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75AD2-AEEE-4B40-97E6-A13DA535700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3611" b="32000"/>
          <a:stretch/>
        </p:blipFill>
        <p:spPr>
          <a:xfrm>
            <a:off x="-1" y="889000"/>
            <a:ext cx="9102605" cy="360680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06400"/>
            <a:ext cx="7162800" cy="850900"/>
          </a:xfrm>
        </p:spPr>
        <p:txBody>
          <a:bodyPr/>
          <a:lstStyle/>
          <a:p>
            <a:r>
              <a:rPr lang="en-US" dirty="0" smtClean="0"/>
              <a:t>Four Core RISC-V Instruction </a:t>
            </a:r>
            <a:r>
              <a:rPr lang="en-US" dirty="0"/>
              <a:t>Formats</a:t>
            </a:r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F620-4D3B-CE4B-95A1-DAD27F6CC02B}" type="slidenum">
              <a:rPr lang="en-US"/>
              <a:pPr/>
              <a:t>17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/>
          <a:srcRect r="3650" b="52941"/>
          <a:stretch/>
        </p:blipFill>
        <p:spPr>
          <a:xfrm>
            <a:off x="0" y="3333928"/>
            <a:ext cx="9129308" cy="2504383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4316324" y="1787549"/>
            <a:ext cx="1752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Destination Reg.</a:t>
            </a:r>
          </a:p>
        </p:txBody>
      </p:sp>
      <p:cxnSp>
        <p:nvCxnSpPr>
          <p:cNvPr id="59" name="Straight Arrow Connector 58"/>
          <p:cNvCxnSpPr/>
          <p:nvPr/>
        </p:nvCxnSpPr>
        <p:spPr bwMode="auto">
          <a:xfrm rot="16200000" flipH="1">
            <a:off x="571500" y="2705100"/>
            <a:ext cx="762000" cy="76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2990850" y="136202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Reg. Source 1</a:t>
            </a:r>
          </a:p>
        </p:txBody>
      </p:sp>
      <p:cxnSp>
        <p:nvCxnSpPr>
          <p:cNvPr id="61" name="Straight Arrow Connector 60"/>
          <p:cNvCxnSpPr/>
          <p:nvPr/>
        </p:nvCxnSpPr>
        <p:spPr bwMode="auto">
          <a:xfrm>
            <a:off x="2133600" y="2819400"/>
            <a:ext cx="234509" cy="45799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1644209" y="1974130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Reg. Source 2</a:t>
            </a:r>
          </a:p>
        </p:txBody>
      </p:sp>
      <p:cxnSp>
        <p:nvCxnSpPr>
          <p:cNvPr id="64" name="Straight Arrow Connector 63"/>
          <p:cNvCxnSpPr/>
          <p:nvPr/>
        </p:nvCxnSpPr>
        <p:spPr bwMode="auto">
          <a:xfrm>
            <a:off x="3353594" y="2133600"/>
            <a:ext cx="342106" cy="114379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0" name="TextBox 69"/>
          <p:cNvSpPr txBox="1"/>
          <p:nvPr/>
        </p:nvSpPr>
        <p:spPr>
          <a:xfrm>
            <a:off x="6400800" y="1295400"/>
            <a:ext cx="2209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7-bit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opcode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 field (but low 2 bits =11</a:t>
            </a:r>
            <a:r>
              <a:rPr lang="en-US" sz="2400" baseline="-25000" dirty="0" smtClean="0">
                <a:solidFill>
                  <a:srgbClr val="000000"/>
                </a:solidFill>
                <a:latin typeface="Calibri"/>
                <a:cs typeface="Calibri"/>
              </a:rPr>
              <a:t>2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)</a:t>
            </a:r>
          </a:p>
        </p:txBody>
      </p:sp>
      <p:cxnSp>
        <p:nvCxnSpPr>
          <p:cNvPr id="71" name="Straight Arrow Connector 70"/>
          <p:cNvCxnSpPr>
            <a:stCxn id="70" idx="2"/>
          </p:cNvCxnSpPr>
          <p:nvPr/>
        </p:nvCxnSpPr>
        <p:spPr bwMode="auto">
          <a:xfrm flipH="1">
            <a:off x="7314406" y="2495728"/>
            <a:ext cx="191294" cy="78166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2" name="TextBox 71"/>
          <p:cNvSpPr txBox="1"/>
          <p:nvPr/>
        </p:nvSpPr>
        <p:spPr>
          <a:xfrm>
            <a:off x="-19306" y="952144"/>
            <a:ext cx="22090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Additional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opcode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 bits/immediate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4876800" y="2590800"/>
            <a:ext cx="951706" cy="70267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461097" y="5694096"/>
            <a:ext cx="749596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Aligned on a four-byte boundary in memory. There are variants!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Sign bit of </a:t>
            </a:r>
            <a:r>
              <a:rPr lang="en-US" dirty="0" err="1" smtClean="0">
                <a:solidFill>
                  <a:srgbClr val="000000"/>
                </a:solidFill>
              </a:rPr>
              <a:t>immediates</a:t>
            </a:r>
            <a:r>
              <a:rPr lang="en-US" dirty="0" smtClean="0">
                <a:solidFill>
                  <a:srgbClr val="000000"/>
                </a:solidFill>
              </a:rPr>
              <a:t> always on bit 31 of </a:t>
            </a:r>
            <a:r>
              <a:rPr lang="en-US" dirty="0" smtClean="0">
                <a:solidFill>
                  <a:srgbClr val="000000"/>
                </a:solidFill>
              </a:rPr>
              <a:t>instruction. Register fields never move</a:t>
            </a:r>
            <a:endParaRPr lang="en-US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Variants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18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85943"/>
            <a:ext cx="8915400" cy="2787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77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06400"/>
            <a:ext cx="7162800" cy="850900"/>
          </a:xfrm>
        </p:spPr>
        <p:txBody>
          <a:bodyPr/>
          <a:lstStyle/>
          <a:p>
            <a:r>
              <a:rPr lang="en-US" dirty="0" smtClean="0"/>
              <a:t>Integer Computational Instructions</a:t>
            </a:r>
            <a:endParaRPr lang="en-US" dirty="0"/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F620-4D3B-CE4B-95A1-DAD27F6CC02B}" type="slidenum">
              <a:rPr lang="en-US"/>
              <a:pPr/>
              <a:t>19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/>
          <a:srcRect b="68820"/>
          <a:stretch/>
        </p:blipFill>
        <p:spPr>
          <a:xfrm>
            <a:off x="-44116" y="3505200"/>
            <a:ext cx="9251416" cy="1477641"/>
          </a:xfrm>
          <a:prstGeom prst="rect">
            <a:avLst/>
          </a:prstGeom>
        </p:spPr>
      </p:pic>
      <p:sp>
        <p:nvSpPr>
          <p:cNvPr id="16" name="Content Placeholder 9"/>
          <p:cNvSpPr txBox="1">
            <a:spLocks/>
          </p:cNvSpPr>
          <p:nvPr/>
        </p:nvSpPr>
        <p:spPr>
          <a:xfrm>
            <a:off x="694098" y="1091222"/>
            <a:ext cx="7683500" cy="2235200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endParaRPr lang="en-US" kern="0" dirty="0" smtClean="0"/>
          </a:p>
          <a:p>
            <a:r>
              <a:rPr lang="en-US" kern="0" dirty="0" smtClean="0"/>
              <a:t>I-type</a:t>
            </a:r>
            <a:endParaRPr lang="en-US" kern="0" dirty="0"/>
          </a:p>
          <a:p>
            <a:r>
              <a:rPr lang="en-US" kern="0" dirty="0" smtClean="0"/>
              <a:t>ADDI: adds sign extended 12-bit immediate to </a:t>
            </a:r>
            <a:r>
              <a:rPr lang="en-US" kern="0" dirty="0" smtClean="0"/>
              <a:t>rs1</a:t>
            </a:r>
          </a:p>
          <a:p>
            <a:pPr lvl="1"/>
            <a:r>
              <a:rPr lang="en-US" kern="0" dirty="0" smtClean="0"/>
              <a:t>Actually, all </a:t>
            </a:r>
            <a:r>
              <a:rPr lang="en-US" kern="0" dirty="0" err="1" smtClean="0"/>
              <a:t>immediates</a:t>
            </a:r>
            <a:r>
              <a:rPr lang="en-US" kern="0" dirty="0" smtClean="0"/>
              <a:t> in all instructions are sign extended</a:t>
            </a:r>
            <a:endParaRPr lang="en-US" kern="0" dirty="0" smtClean="0"/>
          </a:p>
          <a:p>
            <a:r>
              <a:rPr lang="en-US" kern="0" dirty="0" smtClean="0"/>
              <a:t>SLTI(U): set less than immediate</a:t>
            </a:r>
          </a:p>
          <a:p>
            <a:r>
              <a:rPr lang="en-US" kern="0" dirty="0" smtClean="0"/>
              <a:t>Shift instructions, </a:t>
            </a:r>
            <a:r>
              <a:rPr lang="en-US" kern="0" dirty="0" err="1" smtClean="0"/>
              <a:t>etc</a:t>
            </a:r>
            <a:r>
              <a:rPr lang="en-US" kern="0" dirty="0" smtClean="0"/>
              <a:t>…</a:t>
            </a:r>
          </a:p>
          <a:p>
            <a:endParaRPr lang="en-US" kern="0" baseline="-25000" dirty="0"/>
          </a:p>
        </p:txBody>
      </p:sp>
    </p:spTree>
    <p:extLst>
      <p:ext uri="{BB962C8B-B14F-4D97-AF65-F5344CB8AC3E}">
        <p14:creationId xmlns:p14="http://schemas.microsoft.com/office/powerpoint/2010/main" val="4994569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Last Time in Lecture 1</a:t>
            </a:r>
          </a:p>
        </p:txBody>
      </p:sp>
      <p:sp>
        <p:nvSpPr>
          <p:cNvPr id="8796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8153400" cy="556260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Computer </a:t>
            </a:r>
            <a:r>
              <a:rPr lang="en-US" dirty="0"/>
              <a:t>Architecture &gt;&gt; </a:t>
            </a:r>
            <a:r>
              <a:rPr lang="en-US" dirty="0" err="1"/>
              <a:t>ISAs</a:t>
            </a:r>
            <a:r>
              <a:rPr lang="en-US" dirty="0"/>
              <a:t> and RTL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CS152 is about interaction of hardware and software, and design of appropriate abstraction layers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The end of the uniprocessor era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With simple and specialized cores due to power constraints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Cost of software development becomes a large constraint on architecture (need compatibility)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IBM 360 introduces notion of “family of machines” running same ISA but very different implementations</a:t>
            </a:r>
            <a:endParaRPr lang="en-US" dirty="0" smtClean="0"/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 smtClean="0"/>
              <a:t>Six different machines released on same day (April 7, 1964)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dirty="0"/>
              <a:t>“Future-proofing” for subsequent generations of machine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2343A-8D84-C940-A55B-E75DDCD6568E}" type="slidenum">
              <a:rPr lang="en-US"/>
              <a:pPr/>
              <a:t>2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06400"/>
            <a:ext cx="7162800" cy="850900"/>
          </a:xfrm>
        </p:spPr>
        <p:txBody>
          <a:bodyPr/>
          <a:lstStyle/>
          <a:p>
            <a:r>
              <a:rPr lang="en-US" dirty="0" smtClean="0"/>
              <a:t>Integer Computational Instructions</a:t>
            </a:r>
            <a:endParaRPr lang="en-US" dirty="0"/>
          </a:p>
        </p:txBody>
      </p:sp>
      <p:sp>
        <p:nvSpPr>
          <p:cNvPr id="5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6F620-4D3B-CE4B-95A1-DAD27F6CC02B}" type="slidenum">
              <a:rPr lang="en-US"/>
              <a:pPr/>
              <a:t>20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/>
          <a:srcRect b="61302"/>
          <a:stretch/>
        </p:blipFill>
        <p:spPr>
          <a:xfrm>
            <a:off x="95964" y="4015255"/>
            <a:ext cx="9048036" cy="1906084"/>
          </a:xfrm>
          <a:prstGeom prst="rect">
            <a:avLst/>
          </a:prstGeom>
        </p:spPr>
      </p:pic>
      <p:sp>
        <p:nvSpPr>
          <p:cNvPr id="16" name="Content Placeholder 9"/>
          <p:cNvSpPr txBox="1">
            <a:spLocks/>
          </p:cNvSpPr>
          <p:nvPr/>
        </p:nvSpPr>
        <p:spPr>
          <a:xfrm>
            <a:off x="694098" y="1091222"/>
            <a:ext cx="7683500" cy="2235200"/>
          </a:xfrm>
          <a:prstGeom prst="rect">
            <a:avLst/>
          </a:prstGeom>
        </p:spPr>
        <p:txBody>
          <a:bodyPr/>
          <a:lstStyle>
            <a:lvl1pPr marL="230188" indent="-230188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24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2pPr>
            <a:lvl3pPr marL="1143000" indent="-22860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Arial"/>
              <a:buChar char="•"/>
              <a:defRPr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3pPr>
            <a:lvl4pPr marL="15430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Font typeface="Wingdings" charset="2"/>
              <a:buChar char="§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4pPr>
            <a:lvl5pPr marL="2000250" indent="-171450" algn="l" rtl="0" eaLnBrk="0" fontAlgn="base" hangingPunct="0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Calibri"/>
                <a:ea typeface="ＭＳ Ｐゴシック" charset="-128"/>
                <a:cs typeface="Calibri"/>
              </a:defRPr>
            </a:lvl5pPr>
            <a:lvl6pPr marL="24574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146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3718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29050" indent="-171450" algn="l" rtl="0" eaLnBrk="0" fontAlgn="base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SzPct val="100000"/>
              <a:buChar char="–"/>
              <a:defRPr sz="1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endParaRPr lang="en-US" kern="0" dirty="0" smtClean="0"/>
          </a:p>
          <a:p>
            <a:r>
              <a:rPr lang="en-US" kern="0" dirty="0" smtClean="0"/>
              <a:t>R-type</a:t>
            </a:r>
          </a:p>
          <a:p>
            <a:r>
              <a:rPr lang="en-US" kern="0" dirty="0" smtClean="0"/>
              <a:t>Rs1 and rs2 are the source registers. Rd the destination</a:t>
            </a:r>
          </a:p>
          <a:p>
            <a:r>
              <a:rPr lang="en-US" kern="0" dirty="0" smtClean="0"/>
              <a:t>SLT, SLTU: set less than</a:t>
            </a:r>
          </a:p>
          <a:p>
            <a:r>
              <a:rPr lang="en-US" kern="0" dirty="0" smtClean="0"/>
              <a:t>SRL, SLL, SRA: shift logical or arithmetic left or right</a:t>
            </a:r>
          </a:p>
          <a:p>
            <a:endParaRPr lang="en-US" kern="0" baseline="-25000" dirty="0"/>
          </a:p>
        </p:txBody>
      </p:sp>
    </p:spTree>
    <p:extLst>
      <p:ext uri="{BB962C8B-B14F-4D97-AF65-F5344CB8AC3E}">
        <p14:creationId xmlns:p14="http://schemas.microsoft.com/office/powerpoint/2010/main" val="35014571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-Type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6FE6-D586-C649-BA6E-AD2DBC84A05F}" type="slidenum">
              <a:rPr lang="en-US" smtClean="0"/>
              <a:pPr/>
              <a:t>21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8476"/>
          <a:stretch/>
        </p:blipFill>
        <p:spPr>
          <a:xfrm>
            <a:off x="76200" y="2387271"/>
            <a:ext cx="8991600" cy="15267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81200" y="12954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12-bit signed immediate split across two fields</a:t>
            </a:r>
          </a:p>
        </p:txBody>
      </p:sp>
      <p:cxnSp>
        <p:nvCxnSpPr>
          <p:cNvPr id="6" name="Straight Arrow Connector 5"/>
          <p:cNvCxnSpPr/>
          <p:nvPr/>
        </p:nvCxnSpPr>
        <p:spPr bwMode="auto">
          <a:xfrm rot="10800000" flipV="1">
            <a:off x="1485900" y="1702254"/>
            <a:ext cx="990600" cy="457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6200000" flipH="1">
            <a:off x="5259805" y="1892786"/>
            <a:ext cx="457200" cy="3048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408745" y="4381877"/>
            <a:ext cx="84034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Branches, compare two registers, PC+(immediate&lt;&lt;1) target</a:t>
            </a:r>
          </a:p>
          <a:p>
            <a:r>
              <a:rPr lang="en-US" sz="2400" i="1" dirty="0" smtClean="0">
                <a:solidFill>
                  <a:srgbClr val="000000"/>
                </a:solidFill>
                <a:latin typeface="Calibri"/>
                <a:cs typeface="Calibri"/>
              </a:rPr>
              <a:t>(Signed offset in multiples of two).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Branches do not have delay slot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UJ-Type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6FE6-D586-C649-BA6E-AD2DBC84A05F}" type="slidenum">
              <a:rPr lang="en-US" smtClean="0"/>
              <a:pPr/>
              <a:t>22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2819400"/>
            <a:ext cx="7772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“J” Unconditional jump,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PC+offset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 target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“JAL” Jump and link, also writes PC+4 to </a:t>
            </a:r>
            <a:r>
              <a:rPr lang="en-US" sz="2400" b="1" dirty="0" smtClean="0">
                <a:solidFill>
                  <a:srgbClr val="000000"/>
                </a:solidFill>
                <a:latin typeface="Calibri"/>
                <a:cs typeface="Calibri"/>
              </a:rPr>
              <a:t>x1</a:t>
            </a:r>
          </a:p>
          <a:p>
            <a:endParaRPr lang="en-US" sz="2400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Offset scaled by 1-bit left shift – can jump to 16-bit instruction boundary (Same for branches)</a:t>
            </a:r>
          </a:p>
          <a:p>
            <a:endParaRPr lang="en-US" sz="24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Also “JALR” where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Imm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 (12 bits) + rd1 = target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1658" b="78261"/>
          <a:stretch/>
        </p:blipFill>
        <p:spPr>
          <a:xfrm>
            <a:off x="24063" y="1163150"/>
            <a:ext cx="9043737" cy="112285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L-Type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6FE6-D586-C649-BA6E-AD2DBC84A05F}" type="slidenum">
              <a:rPr lang="en-US" smtClean="0"/>
              <a:pPr/>
              <a:t>23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2355" b="72881"/>
          <a:stretch/>
        </p:blipFill>
        <p:spPr>
          <a:xfrm>
            <a:off x="-1" y="1023928"/>
            <a:ext cx="9067801" cy="14144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8194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Writes 20-bit immediate to top of destination register.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Used to build large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immediates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.</a:t>
            </a:r>
          </a:p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12-bit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immediates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 are signed, so have to account for sign when building 32-bit </a:t>
            </a:r>
            <a:r>
              <a:rPr lang="en-US" sz="2400" dirty="0" err="1" smtClean="0">
                <a:solidFill>
                  <a:srgbClr val="000000"/>
                </a:solidFill>
                <a:latin typeface="Calibri"/>
                <a:cs typeface="Calibri"/>
              </a:rPr>
              <a:t>immediates</a:t>
            </a:r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 in 2-instruction sequence (LUI high-20b, ADDI low-12b)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Loads and Stores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6FE6-D586-C649-BA6E-AD2DBC84A05F}" type="slidenum">
              <a:rPr lang="en-US" smtClean="0"/>
              <a:pPr/>
              <a:t>24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036833"/>
            <a:ext cx="80007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Store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instructions (S-type). Loads (I-type).</a:t>
            </a:r>
            <a:endParaRPr lang="en-US" sz="2200" dirty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(</a:t>
            </a:r>
            <a:r>
              <a:rPr lang="en-US" sz="2200" dirty="0">
                <a:solidFill>
                  <a:srgbClr val="000000"/>
                </a:solidFill>
                <a:latin typeface="Calibri"/>
                <a:cs typeface="Calibri"/>
              </a:rPr>
              <a:t>rs1 + immediate)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addressing</a:t>
            </a:r>
          </a:p>
          <a:p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Store only uses rs1 and rs2. Rd is only present when being written to</a:t>
            </a:r>
            <a:endParaRPr lang="en-US" sz="220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6666" t="37038" r="27500" b="34814"/>
          <a:stretch/>
        </p:blipFill>
        <p:spPr>
          <a:xfrm>
            <a:off x="141287" y="1138876"/>
            <a:ext cx="8382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67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is NOP?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C2A54D-D38A-6449-A27D-1BD4A1440DD2}" type="slidenum">
              <a:rPr lang="en-US" smtClean="0"/>
              <a:pPr>
                <a:defRPr/>
              </a:pPr>
              <a:t>25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68923" y="3259723"/>
            <a:ext cx="140615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addi</a:t>
            </a:r>
            <a:r>
              <a:rPr lang="en-US" dirty="0"/>
              <a:t> x0, x0, 0</a:t>
            </a:r>
          </a:p>
        </p:txBody>
      </p:sp>
    </p:spTree>
    <p:extLst>
      <p:ext uri="{BB962C8B-B14F-4D97-AF65-F5344CB8AC3E}">
        <p14:creationId xmlns:p14="http://schemas.microsoft.com/office/powerpoint/2010/main" val="10591595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6" name="Rectangle 1027"/>
          <p:cNvSpPr>
            <a:spLocks noGrp="1" noChangeArrowheads="1"/>
          </p:cNvSpPr>
          <p:nvPr>
            <p:ph type="title"/>
          </p:nvPr>
        </p:nvSpPr>
        <p:spPr>
          <a:xfrm>
            <a:off x="254000" y="368300"/>
            <a:ext cx="8890000" cy="935038"/>
          </a:xfrm>
          <a:noFill/>
        </p:spPr>
        <p:txBody>
          <a:bodyPr lIns="90488" tIns="44450" rIns="90488" bIns="44450"/>
          <a:lstStyle/>
          <a:p>
            <a:r>
              <a:rPr lang="en-US" dirty="0"/>
              <a:t>Data Formats and Memory Addresses</a:t>
            </a:r>
          </a:p>
        </p:txBody>
      </p:sp>
      <p:sp>
        <p:nvSpPr>
          <p:cNvPr id="1177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7E00112-6EF7-1245-B3B0-9F593D79E8D2}" type="slidenum">
              <a:rPr lang="en-US"/>
              <a:pPr/>
              <a:t>26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7765" name="Rectangle 1026" descr="25%"/>
          <p:cNvSpPr>
            <a:spLocks noChangeArrowheads="1"/>
          </p:cNvSpPr>
          <p:nvPr/>
        </p:nvSpPr>
        <p:spPr bwMode="auto">
          <a:xfrm>
            <a:off x="938213" y="1293813"/>
            <a:ext cx="6690434" cy="400981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chemeClr val="tx1"/>
                </a:solidFill>
                <a:latin typeface="Calibri"/>
                <a:cs typeface="Calibri"/>
              </a:rPr>
              <a:t>Data formats:</a:t>
            </a:r>
            <a:r>
              <a:rPr lang="en-US" sz="1800" dirty="0">
                <a:solidFill>
                  <a:schemeClr val="tx1"/>
                </a:solidFill>
                <a:latin typeface="Calibri"/>
                <a:cs typeface="Calibri"/>
              </a:rPr>
              <a:t>      </a:t>
            </a:r>
            <a:endParaRPr lang="en-US" sz="1800" dirty="0" smtClean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8-b Bytes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,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16-b Half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words,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32-b words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and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64-b double words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sz="2400" dirty="0" smtClean="0">
                <a:solidFill>
                  <a:schemeClr val="tx1"/>
                </a:solidFill>
                <a:latin typeface="Calibri"/>
                <a:cs typeface="Calibri"/>
              </a:rPr>
              <a:t>Some issues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400" i="1" dirty="0" smtClean="0">
                <a:solidFill>
                  <a:schemeClr val="tx1"/>
                </a:solidFill>
                <a:latin typeface="Calibri"/>
                <a:cs typeface="Calibri"/>
              </a:rPr>
              <a:t> Byte addressing</a:t>
            </a:r>
          </a:p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2000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3000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Char char="•"/>
            </a:pPr>
            <a:r>
              <a:rPr lang="en-US" sz="2400" i="1" dirty="0">
                <a:solidFill>
                  <a:schemeClr val="tx1"/>
                </a:solidFill>
                <a:latin typeface="Calibri"/>
                <a:cs typeface="Calibri"/>
              </a:rPr>
              <a:t> Word alignment 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Suppose the memory is organized in 32-bit words.</a:t>
            </a:r>
          </a:p>
          <a:p>
            <a:pPr lvl="1">
              <a:lnSpc>
                <a:spcPct val="90000"/>
              </a:lnSpc>
              <a:spcBef>
                <a:spcPct val="3000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Can a word address begin only at 0, 4, 8, .... 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09600" y="5380038"/>
            <a:ext cx="7907338" cy="812800"/>
            <a:chOff x="931862" y="5380038"/>
            <a:chExt cx="7907338" cy="812800"/>
          </a:xfrm>
        </p:grpSpPr>
        <p:sp>
          <p:nvSpPr>
            <p:cNvPr id="117768" name="Rectangle 1037" descr="80%"/>
            <p:cNvSpPr>
              <a:spLocks noChangeArrowheads="1"/>
            </p:cNvSpPr>
            <p:nvPr/>
          </p:nvSpPr>
          <p:spPr bwMode="auto">
            <a:xfrm>
              <a:off x="2892425" y="5557838"/>
              <a:ext cx="3978275" cy="376237"/>
            </a:xfrm>
            <a:prstGeom prst="rect">
              <a:avLst/>
            </a:prstGeom>
            <a:pattFill prst="pct80">
              <a:fgClr>
                <a:schemeClr val="accent1"/>
              </a:fgClr>
              <a:bgClr>
                <a:srgbClr val="FFFFFF"/>
              </a:bgClr>
            </a:pattFill>
            <a:ln w="12700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1038"/>
            <p:cNvGrpSpPr>
              <a:grpSpLocks/>
            </p:cNvGrpSpPr>
            <p:nvPr/>
          </p:nvGrpSpPr>
          <p:grpSpPr bwMode="auto">
            <a:xfrm>
              <a:off x="931862" y="5380038"/>
              <a:ext cx="7907338" cy="812800"/>
              <a:chOff x="584" y="3389"/>
              <a:chExt cx="4981" cy="512"/>
            </a:xfrm>
          </p:grpSpPr>
          <p:sp>
            <p:nvSpPr>
              <p:cNvPr id="117774" name="Line 1039"/>
              <p:cNvSpPr>
                <a:spLocks noChangeShapeType="1"/>
              </p:cNvSpPr>
              <p:nvPr/>
            </p:nvSpPr>
            <p:spPr bwMode="auto">
              <a:xfrm>
                <a:off x="2440" y="3492"/>
                <a:ext cx="0" cy="25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75" name="Rectangle 1040" descr="25%"/>
              <p:cNvSpPr>
                <a:spLocks noChangeArrowheads="1"/>
              </p:cNvSpPr>
              <p:nvPr/>
            </p:nvSpPr>
            <p:spPr bwMode="auto">
              <a:xfrm>
                <a:off x="584" y="3499"/>
                <a:ext cx="4981" cy="237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lIns="90488" tIns="44450" rIns="90488" bIns="44450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0"/>
                  </a:spcBef>
                </a:pPr>
                <a:r>
                  <a:rPr lang="en-US" sz="1800" dirty="0">
                    <a:solidFill>
                      <a:schemeClr val="tx1"/>
                    </a:solidFill>
                    <a:latin typeface="Verdana" charset="0"/>
                  </a:rPr>
                  <a:t>     0         1           2          3          4           5           6          7 </a:t>
                </a:r>
              </a:p>
            </p:txBody>
          </p:sp>
          <p:sp>
            <p:nvSpPr>
              <p:cNvPr id="117776" name="Line 1041"/>
              <p:cNvSpPr>
                <a:spLocks noChangeShapeType="1"/>
              </p:cNvSpPr>
              <p:nvPr/>
            </p:nvSpPr>
            <p:spPr bwMode="auto">
              <a:xfrm flipH="1">
                <a:off x="3069" y="3389"/>
                <a:ext cx="1" cy="512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77" name="Line 1042"/>
              <p:cNvSpPr>
                <a:spLocks noChangeShapeType="1"/>
              </p:cNvSpPr>
              <p:nvPr/>
            </p:nvSpPr>
            <p:spPr bwMode="auto">
              <a:xfrm>
                <a:off x="1204" y="3486"/>
                <a:ext cx="0" cy="25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78" name="Line 1043"/>
              <p:cNvSpPr>
                <a:spLocks noChangeShapeType="1"/>
              </p:cNvSpPr>
              <p:nvPr/>
            </p:nvSpPr>
            <p:spPr bwMode="auto">
              <a:xfrm>
                <a:off x="1822" y="3489"/>
                <a:ext cx="0" cy="25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79" name="Line 1044"/>
              <p:cNvSpPr>
                <a:spLocks noChangeShapeType="1"/>
              </p:cNvSpPr>
              <p:nvPr/>
            </p:nvSpPr>
            <p:spPr bwMode="auto">
              <a:xfrm>
                <a:off x="4944" y="3499"/>
                <a:ext cx="0" cy="25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80" name="Line 1045"/>
              <p:cNvSpPr>
                <a:spLocks noChangeShapeType="1"/>
              </p:cNvSpPr>
              <p:nvPr/>
            </p:nvSpPr>
            <p:spPr bwMode="auto">
              <a:xfrm>
                <a:off x="3700" y="3494"/>
                <a:ext cx="0" cy="25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781" name="Line 1046"/>
              <p:cNvSpPr>
                <a:spLocks noChangeShapeType="1"/>
              </p:cNvSpPr>
              <p:nvPr/>
            </p:nvSpPr>
            <p:spPr bwMode="auto">
              <a:xfrm>
                <a:off x="4318" y="3497"/>
                <a:ext cx="0" cy="251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117770" name="Text Box 1047"/>
          <p:cNvSpPr txBox="1">
            <a:spLocks noChangeArrowheads="1"/>
          </p:cNvSpPr>
          <p:nvPr/>
        </p:nvSpPr>
        <p:spPr bwMode="auto">
          <a:xfrm>
            <a:off x="3619500" y="24384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 i="1" dirty="0">
                <a:solidFill>
                  <a:schemeClr val="tx1"/>
                </a:solidFill>
              </a:rPr>
              <a:t>Most Significant Byte</a:t>
            </a:r>
          </a:p>
        </p:txBody>
      </p:sp>
      <p:sp>
        <p:nvSpPr>
          <p:cNvPr id="117771" name="Text Box 1048"/>
          <p:cNvSpPr txBox="1">
            <a:spLocks noChangeArrowheads="1"/>
          </p:cNvSpPr>
          <p:nvPr/>
        </p:nvSpPr>
        <p:spPr bwMode="auto">
          <a:xfrm>
            <a:off x="6172200" y="2438400"/>
            <a:ext cx="1905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 i="1" dirty="0">
                <a:solidFill>
                  <a:schemeClr val="tx1"/>
                </a:solidFill>
              </a:rPr>
              <a:t>Least Significant Byte</a:t>
            </a:r>
          </a:p>
        </p:txBody>
      </p:sp>
      <p:sp>
        <p:nvSpPr>
          <p:cNvPr id="117773" name="Text Box 1050"/>
          <p:cNvSpPr txBox="1">
            <a:spLocks noChangeArrowheads="1"/>
          </p:cNvSpPr>
          <p:nvPr/>
        </p:nvSpPr>
        <p:spPr bwMode="auto">
          <a:xfrm>
            <a:off x="6629400" y="4191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 i="1" dirty="0">
                <a:solidFill>
                  <a:schemeClr val="tx1"/>
                </a:solidFill>
              </a:rPr>
              <a:t>Byte Addresses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267200" y="3124200"/>
            <a:ext cx="3352800" cy="304800"/>
            <a:chOff x="5257800" y="1219200"/>
            <a:chExt cx="3352800" cy="304800"/>
          </a:xfrm>
        </p:grpSpPr>
        <p:sp>
          <p:nvSpPr>
            <p:cNvPr id="4" name="Rectangle 3"/>
            <p:cNvSpPr/>
            <p:nvPr/>
          </p:nvSpPr>
          <p:spPr bwMode="auto">
            <a:xfrm>
              <a:off x="5257800" y="1219200"/>
              <a:ext cx="838200" cy="3048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096000" y="1219200"/>
              <a:ext cx="838200" cy="3048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33" name="Rectangle 32"/>
            <p:cNvSpPr/>
            <p:nvPr/>
          </p:nvSpPr>
          <p:spPr bwMode="auto">
            <a:xfrm>
              <a:off x="6934200" y="1219200"/>
              <a:ext cx="838200" cy="3048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7772400" y="1219200"/>
              <a:ext cx="838200" cy="3048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/>
                  <a:cs typeface="Calibri"/>
                </a:rPr>
                <a:t>0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267200" y="3733800"/>
            <a:ext cx="3352800" cy="304800"/>
            <a:chOff x="5257800" y="1219200"/>
            <a:chExt cx="3352800" cy="304800"/>
          </a:xfrm>
        </p:grpSpPr>
        <p:sp>
          <p:nvSpPr>
            <p:cNvPr id="37" name="Rectangle 36"/>
            <p:cNvSpPr/>
            <p:nvPr/>
          </p:nvSpPr>
          <p:spPr bwMode="auto">
            <a:xfrm>
              <a:off x="5257800" y="1219200"/>
              <a:ext cx="838200" cy="3048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/>
                  <a:cs typeface="Calibri"/>
                </a:rPr>
                <a:t>0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6096000" y="1219200"/>
              <a:ext cx="838200" cy="3048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/>
                  <a:cs typeface="Calibri"/>
                </a:rPr>
                <a:t>1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934200" y="1219200"/>
              <a:ext cx="838200" cy="3048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/>
                  <a:cs typeface="Calibri"/>
                </a:rPr>
                <a:t>2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7772400" y="1219200"/>
              <a:ext cx="838200" cy="304800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600" b="0" i="0" u="none" strike="noStrike" cap="none" normalizeH="0" baseline="0" dirty="0" smtClean="0">
                  <a:ln>
                    <a:noFill/>
                  </a:ln>
                  <a:solidFill>
                    <a:schemeClr val="tx2"/>
                  </a:solidFill>
                  <a:effectLst/>
                  <a:latin typeface="Calibri"/>
                  <a:cs typeface="Calibri"/>
                </a:rPr>
                <a:t>3</a:t>
              </a:r>
            </a:p>
          </p:txBody>
        </p:sp>
      </p:grpSp>
      <p:sp>
        <p:nvSpPr>
          <p:cNvPr id="117772" name="Line 1049"/>
          <p:cNvSpPr>
            <a:spLocks noChangeShapeType="1"/>
          </p:cNvSpPr>
          <p:nvPr/>
        </p:nvSpPr>
        <p:spPr bwMode="auto">
          <a:xfrm flipV="1">
            <a:off x="6934200" y="3962400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Line 1049"/>
          <p:cNvSpPr>
            <a:spLocks noChangeShapeType="1"/>
          </p:cNvSpPr>
          <p:nvPr/>
        </p:nvSpPr>
        <p:spPr bwMode="auto">
          <a:xfrm flipH="1" flipV="1">
            <a:off x="5638800" y="3962400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Text Box 1048"/>
          <p:cNvSpPr txBox="1">
            <a:spLocks noChangeArrowheads="1"/>
          </p:cNvSpPr>
          <p:nvPr/>
        </p:nvSpPr>
        <p:spPr bwMode="auto">
          <a:xfrm>
            <a:off x="2133600" y="3657600"/>
            <a:ext cx="1905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 i="1" dirty="0" smtClean="0">
                <a:solidFill>
                  <a:schemeClr val="tx1"/>
                </a:solidFill>
              </a:rPr>
              <a:t>Big Endian</a:t>
            </a:r>
            <a:endParaRPr lang="en-US" sz="1800" i="1" dirty="0">
              <a:solidFill>
                <a:schemeClr val="tx1"/>
              </a:solidFill>
            </a:endParaRPr>
          </a:p>
        </p:txBody>
      </p:sp>
      <p:sp>
        <p:nvSpPr>
          <p:cNvPr id="43" name="Text Box 1048"/>
          <p:cNvSpPr txBox="1">
            <a:spLocks noChangeArrowheads="1"/>
          </p:cNvSpPr>
          <p:nvPr/>
        </p:nvSpPr>
        <p:spPr bwMode="auto">
          <a:xfrm>
            <a:off x="2209800" y="2909501"/>
            <a:ext cx="1905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1800" i="1" dirty="0" smtClean="0">
                <a:solidFill>
                  <a:schemeClr val="tx1"/>
                </a:solidFill>
              </a:rPr>
              <a:t>Little Endian (RISC-V)</a:t>
            </a:r>
            <a:endParaRPr lang="en-US" sz="180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MICROCODING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27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19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Bus-based </a:t>
            </a:r>
            <a:r>
              <a:rPr lang="en-US" dirty="0" err="1" smtClean="0"/>
              <a:t>Datapath</a:t>
            </a:r>
            <a:r>
              <a:rPr lang="en-US" dirty="0" smtClean="0"/>
              <a:t> for RISC-V</a:t>
            </a:r>
            <a:endParaRPr lang="en-US" dirty="0"/>
          </a:p>
        </p:txBody>
      </p:sp>
      <p:sp>
        <p:nvSpPr>
          <p:cNvPr id="1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1800-A986-5C4A-902F-A8D8803FD847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26403" name="Rectangle 3"/>
          <p:cNvSpPr>
            <a:spLocks noChangeArrowheads="1"/>
          </p:cNvSpPr>
          <p:nvPr/>
        </p:nvSpPr>
        <p:spPr bwMode="auto">
          <a:xfrm>
            <a:off x="354013" y="5351462"/>
            <a:ext cx="6942844" cy="9823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 dirty="0">
                <a:solidFill>
                  <a:schemeClr val="tx1"/>
                </a:solidFill>
                <a:latin typeface="Calibri"/>
                <a:cs typeface="Calibri"/>
              </a:rPr>
              <a:t>Microinstruction: register to register transfer  (17 control signals)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  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MA	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PC	    </a:t>
            </a:r>
            <a:r>
              <a:rPr lang="en-US" sz="1800" i="1" dirty="0">
                <a:solidFill>
                  <a:srgbClr val="56127A"/>
                </a:solidFill>
                <a:latin typeface="Calibri"/>
                <a:cs typeface="Calibri"/>
              </a:rPr>
              <a:t>means   </a:t>
            </a:r>
            <a:r>
              <a:rPr lang="en-US" sz="1800" dirty="0" err="1">
                <a:solidFill>
                  <a:srgbClr val="56127A"/>
                </a:solidFill>
                <a:latin typeface="Calibri"/>
                <a:cs typeface="Calibri"/>
              </a:rPr>
              <a:t>RegSel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 = PC;   </a:t>
            </a:r>
            <a:r>
              <a:rPr lang="en-US" sz="1800" dirty="0" err="1">
                <a:solidFill>
                  <a:srgbClr val="56127A"/>
                </a:solidFill>
                <a:latin typeface="Calibri"/>
                <a:cs typeface="Calibri"/>
              </a:rPr>
              <a:t>enReg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=yes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;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   </a:t>
            </a:r>
            <a:r>
              <a:rPr lang="en-US" sz="1800" dirty="0" err="1" smtClean="0">
                <a:solidFill>
                  <a:srgbClr val="56127A"/>
                </a:solidFill>
                <a:latin typeface="Calibri"/>
                <a:cs typeface="Calibri"/>
              </a:rPr>
              <a:t>ldMA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= yes</a:t>
            </a:r>
          </a:p>
          <a:p>
            <a:pPr lvl="1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B	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rs2] </a:t>
            </a:r>
            <a:r>
              <a:rPr lang="en-US" sz="1800" i="1" dirty="0">
                <a:solidFill>
                  <a:srgbClr val="56127A"/>
                </a:solidFill>
                <a:latin typeface="Calibri"/>
                <a:cs typeface="Calibri"/>
              </a:rPr>
              <a:t>means</a:t>
            </a:r>
            <a:endParaRPr lang="en-US" sz="18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grpSp>
        <p:nvGrpSpPr>
          <p:cNvPr id="1126404" name="Group 4"/>
          <p:cNvGrpSpPr>
            <a:grpSpLocks/>
          </p:cNvGrpSpPr>
          <p:nvPr/>
        </p:nvGrpSpPr>
        <p:grpSpPr bwMode="auto">
          <a:xfrm>
            <a:off x="6659564" y="838200"/>
            <a:ext cx="2360613" cy="4506912"/>
            <a:chOff x="4195" y="725"/>
            <a:chExt cx="1487" cy="2839"/>
          </a:xfrm>
        </p:grpSpPr>
        <p:sp>
          <p:nvSpPr>
            <p:cNvPr id="1126405" name="Rectangle 5"/>
            <p:cNvSpPr>
              <a:spLocks noChangeArrowheads="1"/>
            </p:cNvSpPr>
            <p:nvPr/>
          </p:nvSpPr>
          <p:spPr bwMode="auto">
            <a:xfrm>
              <a:off x="4299" y="2035"/>
              <a:ext cx="800" cy="1088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06" name="Line 6"/>
            <p:cNvSpPr>
              <a:spLocks noChangeShapeType="1"/>
            </p:cNvSpPr>
            <p:nvPr/>
          </p:nvSpPr>
          <p:spPr bwMode="auto">
            <a:xfrm flipH="1">
              <a:off x="5103" y="2696"/>
              <a:ext cx="376" cy="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07" name="Line 7"/>
            <p:cNvSpPr>
              <a:spLocks noChangeShapeType="1"/>
            </p:cNvSpPr>
            <p:nvPr/>
          </p:nvSpPr>
          <p:spPr bwMode="auto">
            <a:xfrm flipH="1">
              <a:off x="5103" y="2888"/>
              <a:ext cx="384" cy="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08" name="Rectangle 8"/>
            <p:cNvSpPr>
              <a:spLocks noChangeArrowheads="1"/>
            </p:cNvSpPr>
            <p:nvPr/>
          </p:nvSpPr>
          <p:spPr bwMode="auto">
            <a:xfrm>
              <a:off x="5101" y="2907"/>
              <a:ext cx="525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enMem</a:t>
              </a:r>
            </a:p>
          </p:txBody>
        </p:sp>
        <p:sp>
          <p:nvSpPr>
            <p:cNvPr id="1126409" name="Rectangle 9"/>
            <p:cNvSpPr>
              <a:spLocks noChangeArrowheads="1"/>
            </p:cNvSpPr>
            <p:nvPr/>
          </p:nvSpPr>
          <p:spPr bwMode="auto">
            <a:xfrm>
              <a:off x="4347" y="1699"/>
              <a:ext cx="464" cy="224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10" name="Rectangle 10"/>
            <p:cNvSpPr>
              <a:spLocks noChangeArrowheads="1"/>
            </p:cNvSpPr>
            <p:nvPr/>
          </p:nvSpPr>
          <p:spPr bwMode="auto">
            <a:xfrm>
              <a:off x="4450" y="1701"/>
              <a:ext cx="309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MA</a:t>
              </a:r>
            </a:p>
          </p:txBody>
        </p:sp>
        <p:sp>
          <p:nvSpPr>
            <p:cNvPr id="1126411" name="Line 11"/>
            <p:cNvSpPr>
              <a:spLocks noChangeShapeType="1"/>
            </p:cNvSpPr>
            <p:nvPr/>
          </p:nvSpPr>
          <p:spPr bwMode="auto">
            <a:xfrm>
              <a:off x="4723" y="3139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12" name="Rectangle 12"/>
            <p:cNvSpPr>
              <a:spLocks noChangeArrowheads="1"/>
            </p:cNvSpPr>
            <p:nvPr/>
          </p:nvSpPr>
          <p:spPr bwMode="auto">
            <a:xfrm>
              <a:off x="4410" y="1995"/>
              <a:ext cx="35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addr</a:t>
              </a:r>
            </a:p>
          </p:txBody>
        </p:sp>
        <p:sp>
          <p:nvSpPr>
            <p:cNvPr id="1126413" name="Line 13"/>
            <p:cNvSpPr>
              <a:spLocks noChangeShapeType="1"/>
            </p:cNvSpPr>
            <p:nvPr/>
          </p:nvSpPr>
          <p:spPr bwMode="auto">
            <a:xfrm>
              <a:off x="4579" y="1939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14" name="Freeform 14"/>
            <p:cNvSpPr>
              <a:spLocks/>
            </p:cNvSpPr>
            <p:nvPr/>
          </p:nvSpPr>
          <p:spPr bwMode="auto">
            <a:xfrm>
              <a:off x="4195" y="1451"/>
              <a:ext cx="289" cy="2113"/>
            </a:xfrm>
            <a:custGeom>
              <a:avLst/>
              <a:gdLst/>
              <a:ahLst/>
              <a:cxnLst>
                <a:cxn ang="0">
                  <a:pos x="0" y="2112"/>
                </a:cxn>
                <a:cxn ang="0">
                  <a:pos x="0" y="0"/>
                </a:cxn>
                <a:cxn ang="0">
                  <a:pos x="288" y="0"/>
                </a:cxn>
                <a:cxn ang="0">
                  <a:pos x="288" y="240"/>
                </a:cxn>
              </a:cxnLst>
              <a:rect l="0" t="0" r="r" b="b"/>
              <a:pathLst>
                <a:path w="289" h="2113">
                  <a:moveTo>
                    <a:pt x="0" y="2112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24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15" name="Rectangle 15"/>
            <p:cNvSpPr>
              <a:spLocks noChangeArrowheads="1"/>
            </p:cNvSpPr>
            <p:nvPr/>
          </p:nvSpPr>
          <p:spPr bwMode="auto">
            <a:xfrm>
              <a:off x="4538" y="2931"/>
              <a:ext cx="35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1126416" name="Line 16"/>
            <p:cNvSpPr>
              <a:spLocks noChangeShapeType="1"/>
            </p:cNvSpPr>
            <p:nvPr/>
          </p:nvSpPr>
          <p:spPr bwMode="auto">
            <a:xfrm>
              <a:off x="4675" y="1215"/>
              <a:ext cx="0" cy="4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17" name="Rectangle 17"/>
            <p:cNvSpPr>
              <a:spLocks noChangeArrowheads="1"/>
            </p:cNvSpPr>
            <p:nvPr/>
          </p:nvSpPr>
          <p:spPr bwMode="auto">
            <a:xfrm>
              <a:off x="4474" y="957"/>
              <a:ext cx="39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ldMA</a:t>
              </a:r>
            </a:p>
          </p:txBody>
        </p:sp>
        <p:sp>
          <p:nvSpPr>
            <p:cNvPr id="1126418" name="Rectangle 18"/>
            <p:cNvSpPr>
              <a:spLocks noChangeArrowheads="1"/>
            </p:cNvSpPr>
            <p:nvPr/>
          </p:nvSpPr>
          <p:spPr bwMode="auto">
            <a:xfrm>
              <a:off x="4378" y="2397"/>
              <a:ext cx="565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Memory</a:t>
              </a:r>
            </a:p>
          </p:txBody>
        </p:sp>
        <p:sp>
          <p:nvSpPr>
            <p:cNvPr id="1126419" name="Freeform 19"/>
            <p:cNvSpPr>
              <a:spLocks/>
            </p:cNvSpPr>
            <p:nvPr/>
          </p:nvSpPr>
          <p:spPr bwMode="auto">
            <a:xfrm>
              <a:off x="4937" y="891"/>
              <a:ext cx="27" cy="1141"/>
            </a:xfrm>
            <a:custGeom>
              <a:avLst/>
              <a:gdLst/>
              <a:ahLst/>
              <a:cxnLst>
                <a:cxn ang="0">
                  <a:pos x="0" y="1344"/>
                </a:cxn>
                <a:cxn ang="0">
                  <a:pos x="0" y="0"/>
                </a:cxn>
              </a:cxnLst>
              <a:rect l="0" t="0" r="r" b="b"/>
              <a:pathLst>
                <a:path w="1" h="1345">
                  <a:moveTo>
                    <a:pt x="0" y="1344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20" name="Rectangle 20"/>
            <p:cNvSpPr>
              <a:spLocks noChangeArrowheads="1"/>
            </p:cNvSpPr>
            <p:nvPr/>
          </p:nvSpPr>
          <p:spPr bwMode="auto">
            <a:xfrm>
              <a:off x="4714" y="725"/>
              <a:ext cx="36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busy</a:t>
              </a:r>
            </a:p>
          </p:txBody>
        </p:sp>
        <p:sp>
          <p:nvSpPr>
            <p:cNvPr id="1126421" name="Rectangle 21"/>
            <p:cNvSpPr>
              <a:spLocks noChangeArrowheads="1"/>
            </p:cNvSpPr>
            <p:nvPr/>
          </p:nvSpPr>
          <p:spPr bwMode="auto">
            <a:xfrm>
              <a:off x="5085" y="2451"/>
              <a:ext cx="59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MemWrt</a:t>
              </a:r>
            </a:p>
          </p:txBody>
        </p:sp>
      </p:grpSp>
      <p:grpSp>
        <p:nvGrpSpPr>
          <p:cNvPr id="1126422" name="Group 22"/>
          <p:cNvGrpSpPr>
            <a:grpSpLocks/>
          </p:cNvGrpSpPr>
          <p:nvPr/>
        </p:nvGrpSpPr>
        <p:grpSpPr bwMode="auto">
          <a:xfrm>
            <a:off x="576263" y="4987925"/>
            <a:ext cx="7977187" cy="469900"/>
            <a:chOff x="363" y="3339"/>
            <a:chExt cx="5025" cy="296"/>
          </a:xfrm>
        </p:grpSpPr>
        <p:sp>
          <p:nvSpPr>
            <p:cNvPr id="1126423" name="Freeform 23"/>
            <p:cNvSpPr>
              <a:spLocks/>
            </p:cNvSpPr>
            <p:nvPr/>
          </p:nvSpPr>
          <p:spPr bwMode="auto">
            <a:xfrm>
              <a:off x="363" y="3563"/>
              <a:ext cx="50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24" y="0"/>
                </a:cxn>
              </a:cxnLst>
              <a:rect l="0" t="0" r="r" b="b"/>
              <a:pathLst>
                <a:path w="5025" h="1">
                  <a:moveTo>
                    <a:pt x="0" y="0"/>
                  </a:moveTo>
                  <a:lnTo>
                    <a:pt x="5024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24" name="Rectangle 24"/>
            <p:cNvSpPr>
              <a:spLocks noChangeArrowheads="1"/>
            </p:cNvSpPr>
            <p:nvPr/>
          </p:nvSpPr>
          <p:spPr bwMode="auto">
            <a:xfrm>
              <a:off x="2223" y="3339"/>
              <a:ext cx="304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Bus</a:t>
              </a:r>
            </a:p>
          </p:txBody>
        </p:sp>
        <p:sp>
          <p:nvSpPr>
            <p:cNvPr id="1126425" name="Line 25"/>
            <p:cNvSpPr>
              <a:spLocks noChangeShapeType="1"/>
            </p:cNvSpPr>
            <p:nvPr/>
          </p:nvSpPr>
          <p:spPr bwMode="auto">
            <a:xfrm flipH="1">
              <a:off x="2550" y="3494"/>
              <a:ext cx="94" cy="141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26" name="Text Box 26"/>
            <p:cNvSpPr txBox="1">
              <a:spLocks noChangeArrowheads="1"/>
            </p:cNvSpPr>
            <p:nvPr/>
          </p:nvSpPr>
          <p:spPr bwMode="auto">
            <a:xfrm>
              <a:off x="2631" y="3352"/>
              <a:ext cx="247" cy="213"/>
            </a:xfrm>
            <a:prstGeom prst="rect">
              <a:avLst/>
            </a:prstGeom>
            <a:noFill/>
            <a:ln w="25400" cap="rnd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32</a:t>
              </a:r>
            </a:p>
          </p:txBody>
        </p:sp>
      </p:grpSp>
      <p:sp>
        <p:nvSpPr>
          <p:cNvPr id="1126427" name="Line 27"/>
          <p:cNvSpPr>
            <a:spLocks noChangeShapeType="1"/>
          </p:cNvSpPr>
          <p:nvPr/>
        </p:nvSpPr>
        <p:spPr bwMode="auto">
          <a:xfrm>
            <a:off x="3230563" y="4899025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1126428" name="Group 28"/>
          <p:cNvGrpSpPr>
            <a:grpSpLocks/>
          </p:cNvGrpSpPr>
          <p:nvPr/>
        </p:nvGrpSpPr>
        <p:grpSpPr bwMode="auto">
          <a:xfrm>
            <a:off x="1684337" y="838200"/>
            <a:ext cx="2630485" cy="4506912"/>
            <a:chOff x="1061" y="725"/>
            <a:chExt cx="1657" cy="2839"/>
          </a:xfrm>
        </p:grpSpPr>
        <p:sp>
          <p:nvSpPr>
            <p:cNvPr id="1126429" name="Rectangle 29"/>
            <p:cNvSpPr>
              <a:spLocks noChangeArrowheads="1"/>
            </p:cNvSpPr>
            <p:nvPr/>
          </p:nvSpPr>
          <p:spPr bwMode="auto">
            <a:xfrm>
              <a:off x="2314" y="725"/>
              <a:ext cx="404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  <a:latin typeface="Calibri"/>
                  <a:cs typeface="Calibri"/>
                </a:rPr>
                <a:t>zero?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26431" name="Freeform 31"/>
            <p:cNvSpPr>
              <a:spLocks/>
            </p:cNvSpPr>
            <p:nvPr/>
          </p:nvSpPr>
          <p:spPr bwMode="auto">
            <a:xfrm>
              <a:off x="1699" y="2467"/>
              <a:ext cx="673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36" y="144"/>
                </a:cxn>
                <a:cxn ang="0">
                  <a:pos x="384" y="0"/>
                </a:cxn>
                <a:cxn ang="0">
                  <a:pos x="672" y="0"/>
                </a:cxn>
                <a:cxn ang="0">
                  <a:pos x="528" y="384"/>
                </a:cxn>
                <a:cxn ang="0">
                  <a:pos x="144" y="384"/>
                </a:cxn>
                <a:cxn ang="0">
                  <a:pos x="0" y="0"/>
                </a:cxn>
              </a:cxnLst>
              <a:rect l="0" t="0" r="r" b="b"/>
              <a:pathLst>
                <a:path w="673" h="385">
                  <a:moveTo>
                    <a:pt x="0" y="0"/>
                  </a:moveTo>
                  <a:lnTo>
                    <a:pt x="288" y="0"/>
                  </a:lnTo>
                  <a:lnTo>
                    <a:pt x="336" y="144"/>
                  </a:lnTo>
                  <a:lnTo>
                    <a:pt x="384" y="0"/>
                  </a:lnTo>
                  <a:lnTo>
                    <a:pt x="672" y="0"/>
                  </a:lnTo>
                  <a:lnTo>
                    <a:pt x="528" y="384"/>
                  </a:lnTo>
                  <a:lnTo>
                    <a:pt x="144" y="384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32" name="Rectangle 32"/>
            <p:cNvSpPr>
              <a:spLocks noChangeArrowheads="1"/>
            </p:cNvSpPr>
            <p:nvPr/>
          </p:nvSpPr>
          <p:spPr bwMode="auto">
            <a:xfrm>
              <a:off x="1515" y="2043"/>
              <a:ext cx="464" cy="224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33" name="Rectangle 33"/>
            <p:cNvSpPr>
              <a:spLocks noChangeArrowheads="1"/>
            </p:cNvSpPr>
            <p:nvPr/>
          </p:nvSpPr>
          <p:spPr bwMode="auto">
            <a:xfrm>
              <a:off x="1618" y="2045"/>
              <a:ext cx="22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 A</a:t>
              </a:r>
            </a:p>
          </p:txBody>
        </p:sp>
        <p:sp>
          <p:nvSpPr>
            <p:cNvPr id="1126434" name="Rectangle 34"/>
            <p:cNvSpPr>
              <a:spLocks noChangeArrowheads="1"/>
            </p:cNvSpPr>
            <p:nvPr/>
          </p:nvSpPr>
          <p:spPr bwMode="auto">
            <a:xfrm>
              <a:off x="2091" y="2043"/>
              <a:ext cx="464" cy="224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35" name="Rectangle 35"/>
            <p:cNvSpPr>
              <a:spLocks noChangeArrowheads="1"/>
            </p:cNvSpPr>
            <p:nvPr/>
          </p:nvSpPr>
          <p:spPr bwMode="auto">
            <a:xfrm>
              <a:off x="2194" y="2045"/>
              <a:ext cx="215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 B</a:t>
              </a:r>
            </a:p>
          </p:txBody>
        </p:sp>
        <p:sp>
          <p:nvSpPr>
            <p:cNvPr id="1126436" name="Freeform 36"/>
            <p:cNvSpPr>
              <a:spLocks/>
            </p:cNvSpPr>
            <p:nvPr/>
          </p:nvSpPr>
          <p:spPr bwMode="auto">
            <a:xfrm>
              <a:off x="1891" y="3043"/>
              <a:ext cx="289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144" y="240"/>
                </a:cxn>
                <a:cxn ang="0">
                  <a:pos x="0" y="0"/>
                </a:cxn>
              </a:cxnLst>
              <a:rect l="0" t="0" r="r" b="b"/>
              <a:pathLst>
                <a:path w="289" h="241">
                  <a:moveTo>
                    <a:pt x="0" y="0"/>
                  </a:moveTo>
                  <a:lnTo>
                    <a:pt x="288" y="0"/>
                  </a:lnTo>
                  <a:lnTo>
                    <a:pt x="144" y="24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37" name="Line 37"/>
            <p:cNvSpPr>
              <a:spLocks noChangeShapeType="1"/>
            </p:cNvSpPr>
            <p:nvPr/>
          </p:nvSpPr>
          <p:spPr bwMode="auto">
            <a:xfrm>
              <a:off x="1795" y="2283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38" name="Line 38"/>
            <p:cNvSpPr>
              <a:spLocks noChangeShapeType="1"/>
            </p:cNvSpPr>
            <p:nvPr/>
          </p:nvSpPr>
          <p:spPr bwMode="auto">
            <a:xfrm>
              <a:off x="2275" y="2283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39" name="Line 39"/>
            <p:cNvSpPr>
              <a:spLocks noChangeShapeType="1"/>
            </p:cNvSpPr>
            <p:nvPr/>
          </p:nvSpPr>
          <p:spPr bwMode="auto">
            <a:xfrm>
              <a:off x="2035" y="2859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40" name="Rectangle 40"/>
            <p:cNvSpPr>
              <a:spLocks noChangeArrowheads="1"/>
            </p:cNvSpPr>
            <p:nvPr/>
          </p:nvSpPr>
          <p:spPr bwMode="auto">
            <a:xfrm>
              <a:off x="1127" y="970"/>
              <a:ext cx="48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err="1" smtClean="0">
                  <a:solidFill>
                    <a:srgbClr val="56127A"/>
                  </a:solidFill>
                  <a:latin typeface="Calibri"/>
                  <a:cs typeface="Calibri"/>
                </a:rPr>
                <a:t>ALUOp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26441" name="Line 41"/>
            <p:cNvSpPr>
              <a:spLocks noChangeShapeType="1"/>
            </p:cNvSpPr>
            <p:nvPr/>
          </p:nvSpPr>
          <p:spPr bwMode="auto">
            <a:xfrm>
              <a:off x="1843" y="1223"/>
              <a:ext cx="0" cy="80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42" name="Rectangle 42"/>
            <p:cNvSpPr>
              <a:spLocks noChangeArrowheads="1"/>
            </p:cNvSpPr>
            <p:nvPr/>
          </p:nvSpPr>
          <p:spPr bwMode="auto">
            <a:xfrm>
              <a:off x="1690" y="965"/>
              <a:ext cx="28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ldA</a:t>
              </a:r>
            </a:p>
          </p:txBody>
        </p:sp>
        <p:sp>
          <p:nvSpPr>
            <p:cNvPr id="1126443" name="Line 43"/>
            <p:cNvSpPr>
              <a:spLocks noChangeShapeType="1"/>
            </p:cNvSpPr>
            <p:nvPr/>
          </p:nvSpPr>
          <p:spPr bwMode="auto">
            <a:xfrm>
              <a:off x="2419" y="1223"/>
              <a:ext cx="0" cy="80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44" name="Rectangle 44"/>
            <p:cNvSpPr>
              <a:spLocks noChangeArrowheads="1"/>
            </p:cNvSpPr>
            <p:nvPr/>
          </p:nvSpPr>
          <p:spPr bwMode="auto">
            <a:xfrm>
              <a:off x="2266" y="965"/>
              <a:ext cx="283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ldB</a:t>
              </a:r>
            </a:p>
          </p:txBody>
        </p:sp>
        <p:sp>
          <p:nvSpPr>
            <p:cNvPr id="1126445" name="Rectangle 45"/>
            <p:cNvSpPr>
              <a:spLocks noChangeArrowheads="1"/>
            </p:cNvSpPr>
            <p:nvPr/>
          </p:nvSpPr>
          <p:spPr bwMode="auto">
            <a:xfrm>
              <a:off x="1834" y="2645"/>
              <a:ext cx="32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ALU</a:t>
              </a:r>
            </a:p>
          </p:txBody>
        </p:sp>
        <p:sp>
          <p:nvSpPr>
            <p:cNvPr id="1126446" name="Line 46"/>
            <p:cNvSpPr>
              <a:spLocks noChangeShapeType="1"/>
            </p:cNvSpPr>
            <p:nvPr/>
          </p:nvSpPr>
          <p:spPr bwMode="auto">
            <a:xfrm>
              <a:off x="1703" y="3139"/>
              <a:ext cx="23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47" name="Rectangle 47"/>
            <p:cNvSpPr>
              <a:spLocks noChangeArrowheads="1"/>
            </p:cNvSpPr>
            <p:nvPr/>
          </p:nvSpPr>
          <p:spPr bwMode="auto">
            <a:xfrm>
              <a:off x="1306" y="2933"/>
              <a:ext cx="459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enALU</a:t>
              </a:r>
            </a:p>
          </p:txBody>
        </p:sp>
        <p:grpSp>
          <p:nvGrpSpPr>
            <p:cNvPr id="1126448" name="Group 48"/>
            <p:cNvGrpSpPr>
              <a:grpSpLocks/>
            </p:cNvGrpSpPr>
            <p:nvPr/>
          </p:nvGrpSpPr>
          <p:grpSpPr bwMode="auto">
            <a:xfrm>
              <a:off x="1061" y="1739"/>
              <a:ext cx="1175" cy="1825"/>
              <a:chOff x="1061" y="1739"/>
              <a:chExt cx="1175" cy="1825"/>
            </a:xfrm>
          </p:grpSpPr>
          <p:sp>
            <p:nvSpPr>
              <p:cNvPr id="1126449" name="Freeform 49"/>
              <p:cNvSpPr>
                <a:spLocks/>
              </p:cNvSpPr>
              <p:nvPr/>
            </p:nvSpPr>
            <p:spPr bwMode="auto">
              <a:xfrm>
                <a:off x="1659" y="1739"/>
                <a:ext cx="577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0"/>
                  </a:cxn>
                  <a:cxn ang="0">
                    <a:pos x="576" y="288"/>
                  </a:cxn>
                </a:cxnLst>
                <a:rect l="0" t="0" r="r" b="b"/>
                <a:pathLst>
                  <a:path w="577" h="289">
                    <a:moveTo>
                      <a:pt x="0" y="0"/>
                    </a:moveTo>
                    <a:lnTo>
                      <a:pt x="576" y="0"/>
                    </a:lnTo>
                    <a:lnTo>
                      <a:pt x="576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126450" name="Freeform 50"/>
              <p:cNvSpPr>
                <a:spLocks/>
              </p:cNvSpPr>
              <p:nvPr/>
            </p:nvSpPr>
            <p:spPr bwMode="auto">
              <a:xfrm flipH="1">
                <a:off x="1061" y="1739"/>
                <a:ext cx="577" cy="1825"/>
              </a:xfrm>
              <a:custGeom>
                <a:avLst/>
                <a:gdLst/>
                <a:ahLst/>
                <a:cxnLst>
                  <a:cxn ang="0">
                    <a:pos x="240" y="1824"/>
                  </a:cxn>
                  <a:cxn ang="0">
                    <a:pos x="240" y="0"/>
                  </a:cxn>
                  <a:cxn ang="0">
                    <a:pos x="0" y="0"/>
                  </a:cxn>
                  <a:cxn ang="0">
                    <a:pos x="0" y="288"/>
                  </a:cxn>
                </a:cxnLst>
                <a:rect l="0" t="0" r="r" b="b"/>
                <a:pathLst>
                  <a:path w="241" h="1825">
                    <a:moveTo>
                      <a:pt x="240" y="1824"/>
                    </a:moveTo>
                    <a:lnTo>
                      <a:pt x="240" y="0"/>
                    </a:lnTo>
                    <a:lnTo>
                      <a:pt x="0" y="0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26451" name="Freeform 51"/>
            <p:cNvSpPr>
              <a:spLocks/>
            </p:cNvSpPr>
            <p:nvPr/>
          </p:nvSpPr>
          <p:spPr bwMode="auto">
            <a:xfrm>
              <a:off x="2131" y="943"/>
              <a:ext cx="481" cy="2005"/>
            </a:xfrm>
            <a:custGeom>
              <a:avLst/>
              <a:gdLst/>
              <a:ahLst/>
              <a:cxnLst>
                <a:cxn ang="0">
                  <a:pos x="0" y="2112"/>
                </a:cxn>
                <a:cxn ang="0">
                  <a:pos x="0" y="2208"/>
                </a:cxn>
                <a:cxn ang="0">
                  <a:pos x="480" y="2208"/>
                </a:cxn>
                <a:cxn ang="0">
                  <a:pos x="480" y="0"/>
                </a:cxn>
              </a:cxnLst>
              <a:rect l="0" t="0" r="r" b="b"/>
              <a:pathLst>
                <a:path w="481" h="2209">
                  <a:moveTo>
                    <a:pt x="0" y="2112"/>
                  </a:moveTo>
                  <a:lnTo>
                    <a:pt x="0" y="2208"/>
                  </a:lnTo>
                  <a:lnTo>
                    <a:pt x="480" y="2208"/>
                  </a:ln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57" name="Line 57"/>
            <p:cNvSpPr>
              <a:spLocks noChangeShapeType="1"/>
            </p:cNvSpPr>
            <p:nvPr/>
          </p:nvSpPr>
          <p:spPr bwMode="auto">
            <a:xfrm flipV="1">
              <a:off x="1344" y="1392"/>
              <a:ext cx="96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6458" name="Group 58"/>
          <p:cNvGrpSpPr>
            <a:grpSpLocks/>
          </p:cNvGrpSpPr>
          <p:nvPr/>
        </p:nvGrpSpPr>
        <p:grpSpPr bwMode="auto">
          <a:xfrm>
            <a:off x="4297364" y="1195387"/>
            <a:ext cx="2236788" cy="4135438"/>
            <a:chOff x="2707" y="950"/>
            <a:chExt cx="1409" cy="2605"/>
          </a:xfrm>
        </p:grpSpPr>
        <p:sp>
          <p:nvSpPr>
            <p:cNvPr id="1126459" name="Rectangle 59"/>
            <p:cNvSpPr>
              <a:spLocks noChangeArrowheads="1"/>
            </p:cNvSpPr>
            <p:nvPr/>
          </p:nvSpPr>
          <p:spPr bwMode="auto">
            <a:xfrm>
              <a:off x="2715" y="2035"/>
              <a:ext cx="752" cy="1088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60" name="Freeform 60"/>
            <p:cNvSpPr>
              <a:spLocks/>
            </p:cNvSpPr>
            <p:nvPr/>
          </p:nvSpPr>
          <p:spPr bwMode="auto">
            <a:xfrm>
              <a:off x="2707" y="1739"/>
              <a:ext cx="577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480" y="192"/>
                </a:cxn>
                <a:cxn ang="0">
                  <a:pos x="96" y="192"/>
                </a:cxn>
                <a:cxn ang="0">
                  <a:pos x="0" y="0"/>
                </a:cxn>
              </a:cxnLst>
              <a:rect l="0" t="0" r="r" b="b"/>
              <a:pathLst>
                <a:path w="577" h="193">
                  <a:moveTo>
                    <a:pt x="0" y="0"/>
                  </a:moveTo>
                  <a:lnTo>
                    <a:pt x="576" y="0"/>
                  </a:lnTo>
                  <a:lnTo>
                    <a:pt x="480" y="192"/>
                  </a:lnTo>
                  <a:lnTo>
                    <a:pt x="96" y="192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61" name="Line 61"/>
            <p:cNvSpPr>
              <a:spLocks noChangeShapeType="1"/>
            </p:cNvSpPr>
            <p:nvPr/>
          </p:nvSpPr>
          <p:spPr bwMode="auto">
            <a:xfrm flipH="1">
              <a:off x="3471" y="2699"/>
              <a:ext cx="2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62" name="Line 62"/>
            <p:cNvSpPr>
              <a:spLocks noChangeShapeType="1"/>
            </p:cNvSpPr>
            <p:nvPr/>
          </p:nvSpPr>
          <p:spPr bwMode="auto">
            <a:xfrm flipH="1">
              <a:off x="3471" y="2891"/>
              <a:ext cx="2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63" name="Rectangle 63"/>
            <p:cNvSpPr>
              <a:spLocks noChangeArrowheads="1"/>
            </p:cNvSpPr>
            <p:nvPr/>
          </p:nvSpPr>
          <p:spPr bwMode="auto">
            <a:xfrm>
              <a:off x="3602" y="2518"/>
              <a:ext cx="514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RegWrt</a:t>
              </a:r>
            </a:p>
          </p:txBody>
        </p:sp>
        <p:sp>
          <p:nvSpPr>
            <p:cNvPr id="1126464" name="Rectangle 64"/>
            <p:cNvSpPr>
              <a:spLocks noChangeArrowheads="1"/>
            </p:cNvSpPr>
            <p:nvPr/>
          </p:nvSpPr>
          <p:spPr bwMode="auto">
            <a:xfrm>
              <a:off x="3602" y="2714"/>
              <a:ext cx="443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enReg</a:t>
              </a:r>
            </a:p>
          </p:txBody>
        </p:sp>
        <p:sp>
          <p:nvSpPr>
            <p:cNvPr id="1126465" name="Line 65"/>
            <p:cNvSpPr>
              <a:spLocks noChangeShapeType="1"/>
            </p:cNvSpPr>
            <p:nvPr/>
          </p:nvSpPr>
          <p:spPr bwMode="auto">
            <a:xfrm>
              <a:off x="3091" y="3139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66" name="Rectangle 66"/>
            <p:cNvSpPr>
              <a:spLocks noChangeArrowheads="1"/>
            </p:cNvSpPr>
            <p:nvPr/>
          </p:nvSpPr>
          <p:spPr bwMode="auto">
            <a:xfrm>
              <a:off x="2825" y="1997"/>
              <a:ext cx="35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addr</a:t>
              </a:r>
            </a:p>
          </p:txBody>
        </p:sp>
        <p:sp>
          <p:nvSpPr>
            <p:cNvPr id="1126467" name="Line 67"/>
            <p:cNvSpPr>
              <a:spLocks noChangeShapeType="1"/>
            </p:cNvSpPr>
            <p:nvPr/>
          </p:nvSpPr>
          <p:spPr bwMode="auto">
            <a:xfrm>
              <a:off x="2995" y="1939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68" name="Rectangle 68"/>
            <p:cNvSpPr>
              <a:spLocks noChangeArrowheads="1"/>
            </p:cNvSpPr>
            <p:nvPr/>
          </p:nvSpPr>
          <p:spPr bwMode="auto">
            <a:xfrm>
              <a:off x="2914" y="2939"/>
              <a:ext cx="35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1126469" name="Freeform 69"/>
            <p:cNvSpPr>
              <a:spLocks/>
            </p:cNvSpPr>
            <p:nvPr/>
          </p:nvSpPr>
          <p:spPr bwMode="auto">
            <a:xfrm>
              <a:off x="2880" y="1067"/>
              <a:ext cx="481" cy="673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0" y="0"/>
                </a:cxn>
                <a:cxn ang="0">
                  <a:pos x="480" y="0"/>
                </a:cxn>
              </a:cxnLst>
              <a:rect l="0" t="0" r="r" b="b"/>
              <a:pathLst>
                <a:path w="481" h="673">
                  <a:moveTo>
                    <a:pt x="0" y="672"/>
                  </a:moveTo>
                  <a:lnTo>
                    <a:pt x="0" y="0"/>
                  </a:lnTo>
                  <a:lnTo>
                    <a:pt x="48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71" name="Freeform 71"/>
            <p:cNvSpPr>
              <a:spLocks/>
            </p:cNvSpPr>
            <p:nvPr/>
          </p:nvSpPr>
          <p:spPr bwMode="auto">
            <a:xfrm>
              <a:off x="2995" y="1259"/>
              <a:ext cx="289" cy="481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289" h="481">
                  <a:moveTo>
                    <a:pt x="0" y="480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72" name="Freeform 72"/>
            <p:cNvSpPr>
              <a:spLocks/>
            </p:cNvSpPr>
            <p:nvPr/>
          </p:nvSpPr>
          <p:spPr bwMode="auto">
            <a:xfrm>
              <a:off x="3091" y="1355"/>
              <a:ext cx="193" cy="385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193" h="385">
                  <a:moveTo>
                    <a:pt x="0" y="384"/>
                  </a:move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73" name="Freeform 73"/>
            <p:cNvSpPr>
              <a:spLocks/>
            </p:cNvSpPr>
            <p:nvPr/>
          </p:nvSpPr>
          <p:spPr bwMode="auto">
            <a:xfrm>
              <a:off x="3187" y="1451"/>
              <a:ext cx="97" cy="28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96" y="0"/>
                </a:cxn>
              </a:cxnLst>
              <a:rect l="0" t="0" r="r" b="b"/>
              <a:pathLst>
                <a:path w="97" h="289">
                  <a:moveTo>
                    <a:pt x="0" y="288"/>
                  </a:moveTo>
                  <a:lnTo>
                    <a:pt x="0" y="0"/>
                  </a:lnTo>
                  <a:lnTo>
                    <a:pt x="9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74" name="Rectangle 74"/>
            <p:cNvSpPr>
              <a:spLocks noChangeArrowheads="1"/>
            </p:cNvSpPr>
            <p:nvPr/>
          </p:nvSpPr>
          <p:spPr bwMode="auto">
            <a:xfrm>
              <a:off x="3283" y="1334"/>
              <a:ext cx="276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  <a:latin typeface="Calibri"/>
                  <a:cs typeface="Calibri"/>
                </a:rPr>
                <a:t>rs1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26475" name="Rectangle 75"/>
            <p:cNvSpPr>
              <a:spLocks noChangeArrowheads="1"/>
            </p:cNvSpPr>
            <p:nvPr/>
          </p:nvSpPr>
          <p:spPr bwMode="auto">
            <a:xfrm>
              <a:off x="3283" y="1238"/>
              <a:ext cx="276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  <a:latin typeface="Calibri"/>
                  <a:cs typeface="Calibri"/>
                </a:rPr>
                <a:t>rs2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26476" name="Rectangle 76"/>
            <p:cNvSpPr>
              <a:spLocks noChangeArrowheads="1"/>
            </p:cNvSpPr>
            <p:nvPr/>
          </p:nvSpPr>
          <p:spPr bwMode="auto">
            <a:xfrm>
              <a:off x="3283" y="1142"/>
              <a:ext cx="22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rd</a:t>
              </a:r>
            </a:p>
          </p:txBody>
        </p:sp>
        <p:sp>
          <p:nvSpPr>
            <p:cNvPr id="1126477" name="Rectangle 77"/>
            <p:cNvSpPr>
              <a:spLocks noChangeArrowheads="1"/>
            </p:cNvSpPr>
            <p:nvPr/>
          </p:nvSpPr>
          <p:spPr bwMode="auto">
            <a:xfrm>
              <a:off x="3408" y="950"/>
              <a:ext cx="46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rgbClr val="56127A"/>
                  </a:solidFill>
                  <a:latin typeface="Calibri"/>
                  <a:cs typeface="Calibri"/>
                </a:rPr>
                <a:t>32(PC)</a:t>
              </a:r>
            </a:p>
          </p:txBody>
        </p:sp>
        <p:sp>
          <p:nvSpPr>
            <p:cNvPr id="1126479" name="Freeform 79"/>
            <p:cNvSpPr>
              <a:spLocks/>
            </p:cNvSpPr>
            <p:nvPr/>
          </p:nvSpPr>
          <p:spPr bwMode="auto">
            <a:xfrm>
              <a:off x="3235" y="1835"/>
              <a:ext cx="337" cy="1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7" h="1">
                  <a:moveTo>
                    <a:pt x="336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80" name="Rectangle 80"/>
            <p:cNvSpPr>
              <a:spLocks noChangeArrowheads="1"/>
            </p:cNvSpPr>
            <p:nvPr/>
          </p:nvSpPr>
          <p:spPr bwMode="auto">
            <a:xfrm>
              <a:off x="3562" y="1677"/>
              <a:ext cx="464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RegSel</a:t>
              </a:r>
            </a:p>
          </p:txBody>
        </p:sp>
        <p:sp>
          <p:nvSpPr>
            <p:cNvPr id="1126481" name="Rectangle 81"/>
            <p:cNvSpPr>
              <a:spLocks noChangeArrowheads="1"/>
            </p:cNvSpPr>
            <p:nvPr/>
          </p:nvSpPr>
          <p:spPr bwMode="auto">
            <a:xfrm>
              <a:off x="2768" y="2216"/>
              <a:ext cx="651" cy="6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32 GPRs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+ PC ...</a:t>
              </a:r>
            </a:p>
            <a:p>
              <a:pPr algn="ctr">
                <a:spcBef>
                  <a:spcPct val="0"/>
                </a:spcBef>
              </a:pPr>
              <a:endParaRPr lang="en-US">
                <a:solidFill>
                  <a:srgbClr val="56127A"/>
                </a:solidFill>
                <a:latin typeface="Calibri"/>
                <a:cs typeface="Calibri"/>
              </a:endParaRP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32-bit Reg</a:t>
              </a:r>
            </a:p>
          </p:txBody>
        </p:sp>
        <p:sp>
          <p:nvSpPr>
            <p:cNvPr id="1126482" name="Rectangle 82"/>
            <p:cNvSpPr>
              <a:spLocks noChangeArrowheads="1"/>
            </p:cNvSpPr>
            <p:nvPr/>
          </p:nvSpPr>
          <p:spPr bwMode="auto">
            <a:xfrm>
              <a:off x="3368" y="1813"/>
              <a:ext cx="18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126483" name="Line 83"/>
            <p:cNvSpPr>
              <a:spLocks noChangeShapeType="1"/>
            </p:cNvSpPr>
            <p:nvPr/>
          </p:nvSpPr>
          <p:spPr bwMode="auto">
            <a:xfrm flipV="1">
              <a:off x="3392" y="1784"/>
              <a:ext cx="96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126485" name="Freeform 85"/>
          <p:cNvSpPr>
            <a:spLocks/>
          </p:cNvSpPr>
          <p:nvPr/>
        </p:nvSpPr>
        <p:spPr bwMode="auto">
          <a:xfrm flipH="1">
            <a:off x="1312862" y="2443163"/>
            <a:ext cx="395288" cy="463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08" y="0"/>
              </a:cxn>
              <a:cxn ang="0">
                <a:pos x="608" y="291"/>
              </a:cxn>
            </a:cxnLst>
            <a:rect l="0" t="0" r="r" b="b"/>
            <a:pathLst>
              <a:path w="609" h="292">
                <a:moveTo>
                  <a:pt x="0" y="0"/>
                </a:moveTo>
                <a:lnTo>
                  <a:pt x="0" y="0"/>
                </a:lnTo>
                <a:lnTo>
                  <a:pt x="608" y="0"/>
                </a:lnTo>
                <a:lnTo>
                  <a:pt x="608" y="291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26488" name="Rectangle 88"/>
          <p:cNvSpPr>
            <a:spLocks noChangeArrowheads="1"/>
          </p:cNvSpPr>
          <p:nvPr/>
        </p:nvSpPr>
        <p:spPr bwMode="auto">
          <a:xfrm>
            <a:off x="1303338" y="1792287"/>
            <a:ext cx="438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56127A"/>
                </a:solidFill>
                <a:latin typeface="Calibri"/>
                <a:cs typeface="Calibri"/>
              </a:rPr>
              <a:t>rs1</a:t>
            </a:r>
            <a:endParaRPr lang="en-US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126490" name="Line 90"/>
          <p:cNvSpPr>
            <a:spLocks noChangeShapeType="1"/>
          </p:cNvSpPr>
          <p:nvPr/>
        </p:nvSpPr>
        <p:spPr bwMode="auto">
          <a:xfrm>
            <a:off x="1143000" y="1622425"/>
            <a:ext cx="2238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26491" name="Line 91"/>
          <p:cNvSpPr>
            <a:spLocks noChangeShapeType="1"/>
          </p:cNvSpPr>
          <p:nvPr/>
        </p:nvSpPr>
        <p:spPr bwMode="auto">
          <a:xfrm>
            <a:off x="1160463" y="1804987"/>
            <a:ext cx="206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26492" name="Line 92"/>
          <p:cNvSpPr>
            <a:spLocks noChangeShapeType="1"/>
          </p:cNvSpPr>
          <p:nvPr/>
        </p:nvSpPr>
        <p:spPr bwMode="auto">
          <a:xfrm flipV="1">
            <a:off x="1160463" y="1971675"/>
            <a:ext cx="206375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26493" name="Rectangle 93"/>
          <p:cNvSpPr>
            <a:spLocks noChangeArrowheads="1"/>
          </p:cNvSpPr>
          <p:nvPr/>
        </p:nvSpPr>
        <p:spPr bwMode="auto">
          <a:xfrm>
            <a:off x="1303338" y="1627187"/>
            <a:ext cx="438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56127A"/>
                </a:solidFill>
                <a:latin typeface="Calibri"/>
                <a:cs typeface="Calibri"/>
              </a:rPr>
              <a:t>rs2</a:t>
            </a:r>
            <a:endParaRPr lang="en-US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126494" name="Rectangle 94"/>
          <p:cNvSpPr>
            <a:spLocks noChangeArrowheads="1"/>
          </p:cNvSpPr>
          <p:nvPr/>
        </p:nvSpPr>
        <p:spPr bwMode="auto">
          <a:xfrm>
            <a:off x="1303338" y="1439862"/>
            <a:ext cx="3619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err="1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endParaRPr lang="en-US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grpSp>
        <p:nvGrpSpPr>
          <p:cNvPr id="1126495" name="Group 95"/>
          <p:cNvGrpSpPr>
            <a:grpSpLocks/>
          </p:cNvGrpSpPr>
          <p:nvPr/>
        </p:nvGrpSpPr>
        <p:grpSpPr bwMode="auto">
          <a:xfrm>
            <a:off x="-49213" y="838200"/>
            <a:ext cx="1593851" cy="4479925"/>
            <a:chOff x="-31" y="725"/>
            <a:chExt cx="1004" cy="2822"/>
          </a:xfrm>
        </p:grpSpPr>
        <p:sp>
          <p:nvSpPr>
            <p:cNvPr id="1126496" name="Rectangle 96"/>
            <p:cNvSpPr>
              <a:spLocks noChangeArrowheads="1"/>
            </p:cNvSpPr>
            <p:nvPr/>
          </p:nvSpPr>
          <p:spPr bwMode="auto">
            <a:xfrm>
              <a:off x="0" y="2352"/>
              <a:ext cx="50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err="1" smtClean="0">
                  <a:solidFill>
                    <a:srgbClr val="56127A"/>
                  </a:solidFill>
                  <a:latin typeface="Calibri"/>
                  <a:cs typeface="Calibri"/>
                </a:rPr>
                <a:t>ImmSel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26497" name="Rectangle 97"/>
            <p:cNvSpPr>
              <a:spLocks noChangeArrowheads="1"/>
            </p:cNvSpPr>
            <p:nvPr/>
          </p:nvSpPr>
          <p:spPr bwMode="auto">
            <a:xfrm>
              <a:off x="477" y="2027"/>
              <a:ext cx="464" cy="224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98" name="Rectangle 98"/>
            <p:cNvSpPr>
              <a:spLocks noChangeArrowheads="1"/>
            </p:cNvSpPr>
            <p:nvPr/>
          </p:nvSpPr>
          <p:spPr bwMode="auto">
            <a:xfrm>
              <a:off x="580" y="2029"/>
              <a:ext cx="21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IR</a:t>
              </a:r>
            </a:p>
          </p:txBody>
        </p:sp>
        <p:sp>
          <p:nvSpPr>
            <p:cNvPr id="1126499" name="Freeform 99"/>
            <p:cNvSpPr>
              <a:spLocks/>
            </p:cNvSpPr>
            <p:nvPr/>
          </p:nvSpPr>
          <p:spPr bwMode="auto">
            <a:xfrm>
              <a:off x="565" y="3027"/>
              <a:ext cx="289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144" y="240"/>
                </a:cxn>
                <a:cxn ang="0">
                  <a:pos x="0" y="0"/>
                </a:cxn>
              </a:cxnLst>
              <a:rect l="0" t="0" r="r" b="b"/>
              <a:pathLst>
                <a:path w="289" h="241">
                  <a:moveTo>
                    <a:pt x="0" y="0"/>
                  </a:moveTo>
                  <a:lnTo>
                    <a:pt x="288" y="0"/>
                  </a:lnTo>
                  <a:lnTo>
                    <a:pt x="144" y="24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00" name="Line 100"/>
            <p:cNvSpPr>
              <a:spLocks noChangeShapeType="1"/>
            </p:cNvSpPr>
            <p:nvPr/>
          </p:nvSpPr>
          <p:spPr bwMode="auto">
            <a:xfrm>
              <a:off x="709" y="3275"/>
              <a:ext cx="0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01" name="Line 101"/>
            <p:cNvSpPr>
              <a:spLocks noChangeShapeType="1"/>
            </p:cNvSpPr>
            <p:nvPr/>
          </p:nvSpPr>
          <p:spPr bwMode="auto">
            <a:xfrm>
              <a:off x="709" y="2843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02" name="Freeform 102"/>
            <p:cNvSpPr>
              <a:spLocks/>
            </p:cNvSpPr>
            <p:nvPr/>
          </p:nvSpPr>
          <p:spPr bwMode="auto">
            <a:xfrm flipH="1">
              <a:off x="682" y="927"/>
              <a:ext cx="27" cy="1098"/>
            </a:xfrm>
            <a:custGeom>
              <a:avLst/>
              <a:gdLst/>
              <a:ahLst/>
              <a:cxnLst>
                <a:cxn ang="0">
                  <a:pos x="0" y="1296"/>
                </a:cxn>
                <a:cxn ang="0">
                  <a:pos x="0" y="0"/>
                </a:cxn>
              </a:cxnLst>
              <a:rect l="0" t="0" r="r" b="b"/>
              <a:pathLst>
                <a:path w="1" h="1297">
                  <a:moveTo>
                    <a:pt x="0" y="1296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03" name="Rectangle 103"/>
            <p:cNvSpPr>
              <a:spLocks noChangeArrowheads="1"/>
            </p:cNvSpPr>
            <p:nvPr/>
          </p:nvSpPr>
          <p:spPr bwMode="auto">
            <a:xfrm>
              <a:off x="412" y="725"/>
              <a:ext cx="524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Opcode</a:t>
              </a:r>
            </a:p>
          </p:txBody>
        </p:sp>
        <p:sp>
          <p:nvSpPr>
            <p:cNvPr id="1126504" name="Freeform 104"/>
            <p:cNvSpPr>
              <a:spLocks/>
            </p:cNvSpPr>
            <p:nvPr/>
          </p:nvSpPr>
          <p:spPr bwMode="auto">
            <a:xfrm>
              <a:off x="565" y="1203"/>
              <a:ext cx="1" cy="817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0" y="0"/>
                </a:cxn>
              </a:cxnLst>
              <a:rect l="0" t="0" r="r" b="b"/>
              <a:pathLst>
                <a:path w="1" h="817">
                  <a:moveTo>
                    <a:pt x="0" y="816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05" name="Rectangle 105"/>
            <p:cNvSpPr>
              <a:spLocks noChangeArrowheads="1"/>
            </p:cNvSpPr>
            <p:nvPr/>
          </p:nvSpPr>
          <p:spPr bwMode="auto">
            <a:xfrm>
              <a:off x="316" y="949"/>
              <a:ext cx="315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ldIR</a:t>
              </a:r>
            </a:p>
          </p:txBody>
        </p:sp>
        <p:sp>
          <p:nvSpPr>
            <p:cNvPr id="1126506" name="Rectangle 106"/>
            <p:cNvSpPr>
              <a:spLocks noChangeArrowheads="1"/>
            </p:cNvSpPr>
            <p:nvPr/>
          </p:nvSpPr>
          <p:spPr bwMode="auto">
            <a:xfrm>
              <a:off x="477" y="2507"/>
              <a:ext cx="464" cy="3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07" name="Rectangle 107"/>
            <p:cNvSpPr>
              <a:spLocks noChangeArrowheads="1"/>
            </p:cNvSpPr>
            <p:nvPr/>
          </p:nvSpPr>
          <p:spPr bwMode="auto">
            <a:xfrm>
              <a:off x="487" y="2485"/>
              <a:ext cx="486" cy="3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56127A"/>
                  </a:solidFill>
                  <a:latin typeface="Calibri"/>
                  <a:cs typeface="Calibri"/>
                </a:rPr>
                <a:t>Immed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  <a:p>
              <a:pPr algn="ctr"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  <a:latin typeface="Calibri"/>
                  <a:cs typeface="Calibri"/>
                </a:rPr>
                <a:t>Select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26508" name="Line 108"/>
            <p:cNvSpPr>
              <a:spLocks noChangeShapeType="1"/>
            </p:cNvSpPr>
            <p:nvPr/>
          </p:nvSpPr>
          <p:spPr bwMode="auto">
            <a:xfrm>
              <a:off x="377" y="3123"/>
              <a:ext cx="23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09" name="Rectangle 109"/>
            <p:cNvSpPr>
              <a:spLocks noChangeArrowheads="1"/>
            </p:cNvSpPr>
            <p:nvPr/>
          </p:nvSpPr>
          <p:spPr bwMode="auto">
            <a:xfrm>
              <a:off x="-31" y="2917"/>
              <a:ext cx="486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enImm</a:t>
              </a:r>
            </a:p>
          </p:txBody>
        </p:sp>
        <p:sp>
          <p:nvSpPr>
            <p:cNvPr id="1126510" name="Line 110"/>
            <p:cNvSpPr>
              <a:spLocks noChangeShapeType="1"/>
            </p:cNvSpPr>
            <p:nvPr/>
          </p:nvSpPr>
          <p:spPr bwMode="auto">
            <a:xfrm>
              <a:off x="190" y="2640"/>
              <a:ext cx="272" cy="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11" name="Line 111"/>
            <p:cNvSpPr>
              <a:spLocks noChangeShapeType="1"/>
            </p:cNvSpPr>
            <p:nvPr/>
          </p:nvSpPr>
          <p:spPr bwMode="auto">
            <a:xfrm>
              <a:off x="709" y="2267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12" name="Rectangle 112"/>
            <p:cNvSpPr>
              <a:spLocks noChangeArrowheads="1"/>
            </p:cNvSpPr>
            <p:nvPr/>
          </p:nvSpPr>
          <p:spPr bwMode="auto">
            <a:xfrm>
              <a:off x="208" y="2637"/>
              <a:ext cx="18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rgbClr val="56127A"/>
                  </a:solidFill>
                  <a:latin typeface="Calibri"/>
                  <a:cs typeface="Calibri"/>
                </a:rPr>
                <a:t>3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26513" name="Line 113"/>
            <p:cNvSpPr>
              <a:spLocks noChangeShapeType="1"/>
            </p:cNvSpPr>
            <p:nvPr/>
          </p:nvSpPr>
          <p:spPr bwMode="auto">
            <a:xfrm flipV="1">
              <a:off x="224" y="2592"/>
              <a:ext cx="96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126514" name="Text Box 114"/>
          <p:cNvSpPr txBox="1">
            <a:spLocks noChangeArrowheads="1"/>
          </p:cNvSpPr>
          <p:nvPr/>
        </p:nvSpPr>
        <p:spPr bwMode="auto">
          <a:xfrm>
            <a:off x="3124200" y="5967412"/>
            <a:ext cx="380104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1800" dirty="0" err="1">
                <a:solidFill>
                  <a:srgbClr val="56127A"/>
                </a:solidFill>
                <a:latin typeface="Calibri"/>
                <a:cs typeface="Calibri"/>
              </a:rPr>
              <a:t>RegSel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 = 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rs2;   </a:t>
            </a:r>
            <a:r>
              <a:rPr lang="en-US" sz="1800" dirty="0" err="1" smtClean="0">
                <a:solidFill>
                  <a:srgbClr val="56127A"/>
                </a:solidFill>
                <a:latin typeface="Calibri"/>
                <a:cs typeface="Calibri"/>
              </a:rPr>
              <a:t>enReg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=yes;   </a:t>
            </a:r>
            <a:r>
              <a:rPr lang="en-US" sz="1800" dirty="0" err="1" smtClean="0">
                <a:solidFill>
                  <a:srgbClr val="56127A"/>
                </a:solidFill>
                <a:latin typeface="Calibri"/>
                <a:cs typeface="Calibri"/>
              </a:rPr>
              <a:t>ldB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   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= yes</a:t>
            </a:r>
          </a:p>
        </p:txBody>
      </p:sp>
      <p:sp>
        <p:nvSpPr>
          <p:cNvPr id="14" name="Freeform 13"/>
          <p:cNvSpPr/>
          <p:nvPr/>
        </p:nvSpPr>
        <p:spPr>
          <a:xfrm>
            <a:off x="2209800" y="1592262"/>
            <a:ext cx="609600" cy="2362199"/>
          </a:xfrm>
          <a:custGeom>
            <a:avLst/>
            <a:gdLst>
              <a:gd name="connsiteX0" fmla="*/ 402897 w 402897"/>
              <a:gd name="connsiteY0" fmla="*/ 2303518 h 2303518"/>
              <a:gd name="connsiteX1" fmla="*/ 113862 w 402897"/>
              <a:gd name="connsiteY1" fmla="*/ 2294759 h 2303518"/>
              <a:gd name="connsiteX2" fmla="*/ 0 w 402897"/>
              <a:gd name="connsiteY2" fmla="*/ 0 h 2303518"/>
              <a:gd name="connsiteX0" fmla="*/ 405242 w 405242"/>
              <a:gd name="connsiteY0" fmla="*/ 2303518 h 2352860"/>
              <a:gd name="connsiteX1" fmla="*/ 0 w 405242"/>
              <a:gd name="connsiteY1" fmla="*/ 2352860 h 2352860"/>
              <a:gd name="connsiteX2" fmla="*/ 2345 w 405242"/>
              <a:gd name="connsiteY2" fmla="*/ 0 h 2352860"/>
              <a:gd name="connsiteX0" fmla="*/ 405242 w 405242"/>
              <a:gd name="connsiteY0" fmla="*/ 2303518 h 2311359"/>
              <a:gd name="connsiteX1" fmla="*/ 0 w 405242"/>
              <a:gd name="connsiteY1" fmla="*/ 2311359 h 2311359"/>
              <a:gd name="connsiteX2" fmla="*/ 2345 w 405242"/>
              <a:gd name="connsiteY2" fmla="*/ 0 h 2311359"/>
              <a:gd name="connsiteX0" fmla="*/ 405242 w 405242"/>
              <a:gd name="connsiteY0" fmla="*/ 2303518 h 2311359"/>
              <a:gd name="connsiteX1" fmla="*/ 0 w 405242"/>
              <a:gd name="connsiteY1" fmla="*/ 2311359 h 2311359"/>
              <a:gd name="connsiteX2" fmla="*/ 2345 w 405242"/>
              <a:gd name="connsiteY2" fmla="*/ 0 h 231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242" h="2311359">
                <a:moveTo>
                  <a:pt x="405242" y="2303518"/>
                </a:moveTo>
                <a:lnTo>
                  <a:pt x="0" y="2311359"/>
                </a:lnTo>
                <a:cubicBezTo>
                  <a:pt x="782" y="1527072"/>
                  <a:pt x="1563" y="784287"/>
                  <a:pt x="2345" y="0"/>
                </a:cubicBezTo>
              </a:path>
            </a:pathLst>
          </a:custGeom>
          <a:ln>
            <a:solidFill>
              <a:srgbClr val="FF0000"/>
            </a:solidFill>
            <a:headEnd type="triangle"/>
            <a:tailEnd type="none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1126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26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3" grpId="0"/>
      <p:bldP spid="11265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42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7162800" cy="7747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Memory Module</a:t>
            </a:r>
          </a:p>
        </p:txBody>
      </p:sp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43EE5-253A-8144-B092-F6511641BB88}" type="slidenum">
              <a:rPr lang="en-US"/>
              <a:pPr/>
              <a:t>29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7428" name="Rectangle 4"/>
          <p:cNvSpPr>
            <a:spLocks noChangeArrowheads="1"/>
          </p:cNvSpPr>
          <p:nvPr/>
        </p:nvSpPr>
        <p:spPr bwMode="auto">
          <a:xfrm>
            <a:off x="838200" y="5486400"/>
            <a:ext cx="7010400" cy="10931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alibri"/>
                <a:cs typeface="Calibri"/>
              </a:rPr>
              <a:t>Assumption: Memory operates independently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400">
                <a:solidFill>
                  <a:schemeClr val="tx1"/>
                </a:solidFill>
                <a:latin typeface="Calibri"/>
                <a:cs typeface="Calibri"/>
              </a:rPr>
              <a:t>and is slow as compared to Reg-to-Reg transfers (multiple CPU clock cycles per access)</a:t>
            </a:r>
          </a:p>
        </p:txBody>
      </p:sp>
      <p:grpSp>
        <p:nvGrpSpPr>
          <p:cNvPr id="1127429" name="Group 5"/>
          <p:cNvGrpSpPr>
            <a:grpSpLocks/>
          </p:cNvGrpSpPr>
          <p:nvPr/>
        </p:nvGrpSpPr>
        <p:grpSpPr bwMode="auto">
          <a:xfrm>
            <a:off x="2714625" y="850900"/>
            <a:ext cx="5686425" cy="4741863"/>
            <a:chOff x="1744" y="680"/>
            <a:chExt cx="3582" cy="2987"/>
          </a:xfrm>
        </p:grpSpPr>
        <p:sp>
          <p:nvSpPr>
            <p:cNvPr id="1127430" name="Rectangle 6"/>
            <p:cNvSpPr>
              <a:spLocks noChangeArrowheads="1"/>
            </p:cNvSpPr>
            <p:nvPr/>
          </p:nvSpPr>
          <p:spPr bwMode="auto">
            <a:xfrm>
              <a:off x="1928" y="1099"/>
              <a:ext cx="1280" cy="1568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31" name="Rectangle 7"/>
            <p:cNvSpPr>
              <a:spLocks noChangeArrowheads="1"/>
            </p:cNvSpPr>
            <p:nvPr/>
          </p:nvSpPr>
          <p:spPr bwMode="auto">
            <a:xfrm>
              <a:off x="2150" y="1676"/>
              <a:ext cx="776" cy="32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32" name="Rectangle 8"/>
            <p:cNvSpPr>
              <a:spLocks noChangeArrowheads="1"/>
            </p:cNvSpPr>
            <p:nvPr/>
          </p:nvSpPr>
          <p:spPr bwMode="auto">
            <a:xfrm>
              <a:off x="4139" y="1895"/>
              <a:ext cx="55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Enable</a:t>
              </a:r>
            </a:p>
          </p:txBody>
        </p:sp>
        <p:sp>
          <p:nvSpPr>
            <p:cNvPr id="1127433" name="Rectangle 9"/>
            <p:cNvSpPr>
              <a:spLocks noChangeArrowheads="1"/>
            </p:cNvSpPr>
            <p:nvPr/>
          </p:nvSpPr>
          <p:spPr bwMode="auto">
            <a:xfrm>
              <a:off x="4087" y="1647"/>
              <a:ext cx="123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Calibri"/>
                  <a:cs typeface="Calibri"/>
                </a:rPr>
                <a:t>Write(1)/Read(0)</a:t>
              </a:r>
            </a:p>
          </p:txBody>
        </p:sp>
        <p:sp>
          <p:nvSpPr>
            <p:cNvPr id="1127434" name="Freeform 10"/>
            <p:cNvSpPr>
              <a:spLocks/>
            </p:cNvSpPr>
            <p:nvPr/>
          </p:nvSpPr>
          <p:spPr bwMode="auto">
            <a:xfrm>
              <a:off x="3416" y="2827"/>
              <a:ext cx="169" cy="193"/>
            </a:xfrm>
            <a:custGeom>
              <a:avLst/>
              <a:gdLst/>
              <a:ahLst/>
              <a:cxnLst>
                <a:cxn ang="0">
                  <a:pos x="168" y="192"/>
                </a:cxn>
                <a:cxn ang="0">
                  <a:pos x="168" y="0"/>
                </a:cxn>
                <a:cxn ang="0">
                  <a:pos x="0" y="96"/>
                </a:cxn>
                <a:cxn ang="0">
                  <a:pos x="168" y="192"/>
                </a:cxn>
              </a:cxnLst>
              <a:rect l="0" t="0" r="r" b="b"/>
              <a:pathLst>
                <a:path w="169" h="193">
                  <a:moveTo>
                    <a:pt x="168" y="192"/>
                  </a:moveTo>
                  <a:lnTo>
                    <a:pt x="168" y="0"/>
                  </a:lnTo>
                  <a:lnTo>
                    <a:pt x="0" y="96"/>
                  </a:lnTo>
                  <a:lnTo>
                    <a:pt x="168" y="19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35" name="Oval 11"/>
            <p:cNvSpPr>
              <a:spLocks noChangeArrowheads="1"/>
            </p:cNvSpPr>
            <p:nvPr/>
          </p:nvSpPr>
          <p:spPr bwMode="auto">
            <a:xfrm>
              <a:off x="3384" y="2907"/>
              <a:ext cx="32" cy="32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36" name="Freeform 12"/>
            <p:cNvSpPr>
              <a:spLocks/>
            </p:cNvSpPr>
            <p:nvPr/>
          </p:nvSpPr>
          <p:spPr bwMode="auto">
            <a:xfrm>
              <a:off x="3592" y="1843"/>
              <a:ext cx="489" cy="1"/>
            </a:xfrm>
            <a:custGeom>
              <a:avLst/>
              <a:gdLst/>
              <a:ahLst/>
              <a:cxnLst>
                <a:cxn ang="0">
                  <a:pos x="488" y="0"/>
                </a:cxn>
                <a:cxn ang="0">
                  <a:pos x="0" y="0"/>
                </a:cxn>
              </a:cxnLst>
              <a:rect l="0" t="0" r="r" b="b"/>
              <a:pathLst>
                <a:path w="489" h="1">
                  <a:moveTo>
                    <a:pt x="488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37" name="Freeform 13"/>
            <p:cNvSpPr>
              <a:spLocks/>
            </p:cNvSpPr>
            <p:nvPr/>
          </p:nvSpPr>
          <p:spPr bwMode="auto">
            <a:xfrm>
              <a:off x="3584" y="1840"/>
              <a:ext cx="193" cy="1073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192" y="1072"/>
                </a:cxn>
                <a:cxn ang="0">
                  <a:pos x="0" y="1072"/>
                </a:cxn>
              </a:cxnLst>
              <a:rect l="0" t="0" r="r" b="b"/>
              <a:pathLst>
                <a:path w="193" h="1073">
                  <a:moveTo>
                    <a:pt x="192" y="0"/>
                  </a:moveTo>
                  <a:lnTo>
                    <a:pt x="192" y="1072"/>
                  </a:lnTo>
                  <a:lnTo>
                    <a:pt x="0" y="107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38" name="Freeform 14"/>
            <p:cNvSpPr>
              <a:spLocks/>
            </p:cNvSpPr>
            <p:nvPr/>
          </p:nvSpPr>
          <p:spPr bwMode="auto">
            <a:xfrm>
              <a:off x="3301" y="2923"/>
              <a:ext cx="81" cy="1"/>
            </a:xfrm>
            <a:custGeom>
              <a:avLst/>
              <a:gdLst/>
              <a:ahLst/>
              <a:cxnLst>
                <a:cxn ang="0">
                  <a:pos x="80" y="0"/>
                </a:cxn>
                <a:cxn ang="0">
                  <a:pos x="0" y="0"/>
                </a:cxn>
              </a:cxnLst>
              <a:rect l="0" t="0" r="r" b="b"/>
              <a:pathLst>
                <a:path w="81" h="1">
                  <a:moveTo>
                    <a:pt x="80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39" name="Line 15"/>
            <p:cNvSpPr>
              <a:spLocks noChangeShapeType="1"/>
            </p:cNvSpPr>
            <p:nvPr/>
          </p:nvSpPr>
          <p:spPr bwMode="auto">
            <a:xfrm>
              <a:off x="2560" y="3216"/>
              <a:ext cx="0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40" name="Rectangle 16"/>
            <p:cNvSpPr>
              <a:spLocks noChangeArrowheads="1"/>
            </p:cNvSpPr>
            <p:nvPr/>
          </p:nvSpPr>
          <p:spPr bwMode="auto">
            <a:xfrm>
              <a:off x="2317" y="1725"/>
              <a:ext cx="498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cs typeface="Calibri"/>
                </a:rPr>
                <a:t>RAM</a:t>
              </a:r>
            </a:p>
          </p:txBody>
        </p:sp>
        <p:sp>
          <p:nvSpPr>
            <p:cNvPr id="1127441" name="Rectangle 17"/>
            <p:cNvSpPr>
              <a:spLocks noChangeArrowheads="1"/>
            </p:cNvSpPr>
            <p:nvPr/>
          </p:nvSpPr>
          <p:spPr bwMode="auto">
            <a:xfrm>
              <a:off x="2167" y="2469"/>
              <a:ext cx="30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din</a:t>
              </a:r>
            </a:p>
          </p:txBody>
        </p:sp>
        <p:sp>
          <p:nvSpPr>
            <p:cNvPr id="1127442" name="Rectangle 18"/>
            <p:cNvSpPr>
              <a:spLocks noChangeArrowheads="1"/>
            </p:cNvSpPr>
            <p:nvPr/>
          </p:nvSpPr>
          <p:spPr bwMode="auto">
            <a:xfrm>
              <a:off x="2607" y="2469"/>
              <a:ext cx="393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dout</a:t>
              </a:r>
            </a:p>
          </p:txBody>
        </p:sp>
        <p:sp>
          <p:nvSpPr>
            <p:cNvPr id="1127443" name="Freeform 19"/>
            <p:cNvSpPr>
              <a:spLocks/>
            </p:cNvSpPr>
            <p:nvPr/>
          </p:nvSpPr>
          <p:spPr bwMode="auto">
            <a:xfrm>
              <a:off x="2696" y="2915"/>
              <a:ext cx="193" cy="193"/>
            </a:xfrm>
            <a:custGeom>
              <a:avLst/>
              <a:gdLst/>
              <a:ahLst/>
              <a:cxnLst>
                <a:cxn ang="0">
                  <a:pos x="192" y="0"/>
                </a:cxn>
                <a:cxn ang="0">
                  <a:pos x="0" y="0"/>
                </a:cxn>
                <a:cxn ang="0">
                  <a:pos x="96" y="192"/>
                </a:cxn>
                <a:cxn ang="0">
                  <a:pos x="192" y="0"/>
                </a:cxn>
              </a:cxnLst>
              <a:rect l="0" t="0" r="r" b="b"/>
              <a:pathLst>
                <a:path w="193" h="193">
                  <a:moveTo>
                    <a:pt x="192" y="0"/>
                  </a:moveTo>
                  <a:lnTo>
                    <a:pt x="0" y="0"/>
                  </a:lnTo>
                  <a:lnTo>
                    <a:pt x="96" y="192"/>
                  </a:lnTo>
                  <a:lnTo>
                    <a:pt x="192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44" name="Line 20"/>
            <p:cNvSpPr>
              <a:spLocks noChangeShapeType="1"/>
            </p:cNvSpPr>
            <p:nvPr/>
          </p:nvSpPr>
          <p:spPr bwMode="auto">
            <a:xfrm>
              <a:off x="2784" y="2691"/>
              <a:ext cx="0" cy="2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45" name="Rectangle 21"/>
            <p:cNvSpPr>
              <a:spLocks noChangeArrowheads="1"/>
            </p:cNvSpPr>
            <p:nvPr/>
          </p:nvSpPr>
          <p:spPr bwMode="auto">
            <a:xfrm>
              <a:off x="2911" y="1773"/>
              <a:ext cx="29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we</a:t>
              </a:r>
            </a:p>
          </p:txBody>
        </p:sp>
        <p:sp>
          <p:nvSpPr>
            <p:cNvPr id="1127446" name="Line 22"/>
            <p:cNvSpPr>
              <a:spLocks noChangeShapeType="1"/>
            </p:cNvSpPr>
            <p:nvPr/>
          </p:nvSpPr>
          <p:spPr bwMode="auto">
            <a:xfrm>
              <a:off x="2248" y="712"/>
              <a:ext cx="0" cy="37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47" name="Rectangle 23"/>
            <p:cNvSpPr>
              <a:spLocks noChangeArrowheads="1"/>
            </p:cNvSpPr>
            <p:nvPr/>
          </p:nvSpPr>
          <p:spPr bwMode="auto">
            <a:xfrm>
              <a:off x="2055" y="1093"/>
              <a:ext cx="39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addr</a:t>
              </a:r>
            </a:p>
          </p:txBody>
        </p:sp>
        <p:sp>
          <p:nvSpPr>
            <p:cNvPr id="1127448" name="Line 24"/>
            <p:cNvSpPr>
              <a:spLocks noChangeShapeType="1"/>
            </p:cNvSpPr>
            <p:nvPr/>
          </p:nvSpPr>
          <p:spPr bwMode="auto">
            <a:xfrm flipV="1">
              <a:off x="2888" y="680"/>
              <a:ext cx="0" cy="41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49" name="Rectangle 25"/>
            <p:cNvSpPr>
              <a:spLocks noChangeArrowheads="1"/>
            </p:cNvSpPr>
            <p:nvPr/>
          </p:nvSpPr>
          <p:spPr bwMode="auto">
            <a:xfrm>
              <a:off x="2687" y="1093"/>
              <a:ext cx="39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busy</a:t>
              </a:r>
            </a:p>
          </p:txBody>
        </p:sp>
        <p:sp>
          <p:nvSpPr>
            <p:cNvPr id="1127450" name="Rectangle 26"/>
            <p:cNvSpPr>
              <a:spLocks noChangeArrowheads="1"/>
            </p:cNvSpPr>
            <p:nvPr/>
          </p:nvSpPr>
          <p:spPr bwMode="auto">
            <a:xfrm>
              <a:off x="2671" y="3378"/>
              <a:ext cx="395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cs typeface="Calibri"/>
                </a:rPr>
                <a:t>bus</a:t>
              </a:r>
            </a:p>
          </p:txBody>
        </p:sp>
        <p:sp>
          <p:nvSpPr>
            <p:cNvPr id="1127451" name="Freeform 27"/>
            <p:cNvSpPr>
              <a:spLocks/>
            </p:cNvSpPr>
            <p:nvPr/>
          </p:nvSpPr>
          <p:spPr bwMode="auto">
            <a:xfrm>
              <a:off x="2328" y="2672"/>
              <a:ext cx="465" cy="5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28"/>
                </a:cxn>
                <a:cxn ang="0">
                  <a:pos x="464" y="528"/>
                </a:cxn>
                <a:cxn ang="0">
                  <a:pos x="464" y="416"/>
                </a:cxn>
              </a:cxnLst>
              <a:rect l="0" t="0" r="r" b="b"/>
              <a:pathLst>
                <a:path w="465" h="529">
                  <a:moveTo>
                    <a:pt x="0" y="0"/>
                  </a:moveTo>
                  <a:lnTo>
                    <a:pt x="0" y="528"/>
                  </a:lnTo>
                  <a:lnTo>
                    <a:pt x="464" y="528"/>
                  </a:lnTo>
                  <a:lnTo>
                    <a:pt x="464" y="41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52" name="Freeform 28"/>
            <p:cNvSpPr>
              <a:spLocks/>
            </p:cNvSpPr>
            <p:nvPr/>
          </p:nvSpPr>
          <p:spPr bwMode="auto">
            <a:xfrm>
              <a:off x="2856" y="2995"/>
              <a:ext cx="225" cy="1"/>
            </a:xfrm>
            <a:custGeom>
              <a:avLst/>
              <a:gdLst/>
              <a:ahLst/>
              <a:cxnLst>
                <a:cxn ang="0">
                  <a:pos x="224" y="0"/>
                </a:cxn>
                <a:cxn ang="0">
                  <a:pos x="0" y="0"/>
                </a:cxn>
              </a:cxnLst>
              <a:rect l="0" t="0" r="r" b="b"/>
              <a:pathLst>
                <a:path w="225" h="1">
                  <a:moveTo>
                    <a:pt x="224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53" name="Freeform 29"/>
            <p:cNvSpPr>
              <a:spLocks/>
            </p:cNvSpPr>
            <p:nvPr/>
          </p:nvSpPr>
          <p:spPr bwMode="auto">
            <a:xfrm>
              <a:off x="3220" y="1899"/>
              <a:ext cx="165" cy="1"/>
            </a:xfrm>
            <a:custGeom>
              <a:avLst/>
              <a:gdLst/>
              <a:ahLst/>
              <a:cxnLst>
                <a:cxn ang="0">
                  <a:pos x="164" y="0"/>
                </a:cxn>
                <a:cxn ang="0">
                  <a:pos x="0" y="0"/>
                </a:cxn>
              </a:cxnLst>
              <a:rect l="0" t="0" r="r" b="b"/>
              <a:pathLst>
                <a:path w="165" h="1">
                  <a:moveTo>
                    <a:pt x="164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54" name="Rectangle 30"/>
            <p:cNvSpPr>
              <a:spLocks noChangeArrowheads="1"/>
            </p:cNvSpPr>
            <p:nvPr/>
          </p:nvSpPr>
          <p:spPr bwMode="auto">
            <a:xfrm>
              <a:off x="1744" y="912"/>
              <a:ext cx="2232" cy="2320"/>
            </a:xfrm>
            <a:prstGeom prst="rect">
              <a:avLst/>
            </a:prstGeom>
            <a:noFill/>
            <a:ln w="2540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55" name="Freeform 31"/>
            <p:cNvSpPr>
              <a:spLocks/>
            </p:cNvSpPr>
            <p:nvPr/>
          </p:nvSpPr>
          <p:spPr bwMode="auto">
            <a:xfrm>
              <a:off x="3592" y="1987"/>
              <a:ext cx="497" cy="1"/>
            </a:xfrm>
            <a:custGeom>
              <a:avLst/>
              <a:gdLst/>
              <a:ahLst/>
              <a:cxnLst>
                <a:cxn ang="0">
                  <a:pos x="496" y="0"/>
                </a:cxn>
                <a:cxn ang="0">
                  <a:pos x="0" y="0"/>
                </a:cxn>
              </a:cxnLst>
              <a:rect l="0" t="0" r="r" b="b"/>
              <a:pathLst>
                <a:path w="497" h="1">
                  <a:moveTo>
                    <a:pt x="496" y="0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56" name="Oval 32"/>
            <p:cNvSpPr>
              <a:spLocks noChangeArrowheads="1"/>
            </p:cNvSpPr>
            <p:nvPr/>
          </p:nvSpPr>
          <p:spPr bwMode="auto">
            <a:xfrm>
              <a:off x="3770" y="1838"/>
              <a:ext cx="12" cy="1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57" name="Oval 33"/>
            <p:cNvSpPr>
              <a:spLocks noChangeArrowheads="1"/>
            </p:cNvSpPr>
            <p:nvPr/>
          </p:nvSpPr>
          <p:spPr bwMode="auto">
            <a:xfrm>
              <a:off x="3890" y="1957"/>
              <a:ext cx="47" cy="53"/>
            </a:xfrm>
            <a:prstGeom prst="ellipse">
              <a:avLst/>
            </a:prstGeom>
            <a:solidFill>
              <a:schemeClr val="tx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58" name="Freeform 34"/>
            <p:cNvSpPr>
              <a:spLocks/>
            </p:cNvSpPr>
            <p:nvPr/>
          </p:nvSpPr>
          <p:spPr bwMode="auto">
            <a:xfrm>
              <a:off x="3306" y="1992"/>
              <a:ext cx="609" cy="1057"/>
            </a:xfrm>
            <a:custGeom>
              <a:avLst/>
              <a:gdLst/>
              <a:ahLst/>
              <a:cxnLst>
                <a:cxn ang="0">
                  <a:pos x="608" y="0"/>
                </a:cxn>
                <a:cxn ang="0">
                  <a:pos x="608" y="1056"/>
                </a:cxn>
                <a:cxn ang="0">
                  <a:pos x="0" y="1056"/>
                </a:cxn>
              </a:cxnLst>
              <a:rect l="0" t="0" r="r" b="b"/>
              <a:pathLst>
                <a:path w="609" h="1057">
                  <a:moveTo>
                    <a:pt x="608" y="0"/>
                  </a:moveTo>
                  <a:lnTo>
                    <a:pt x="608" y="1056"/>
                  </a:lnTo>
                  <a:lnTo>
                    <a:pt x="0" y="1056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59" name="AutoShape 35"/>
            <p:cNvSpPr>
              <a:spLocks noChangeArrowheads="1"/>
            </p:cNvSpPr>
            <p:nvPr/>
          </p:nvSpPr>
          <p:spPr bwMode="auto">
            <a:xfrm flipH="1">
              <a:off x="3390" y="1770"/>
              <a:ext cx="204" cy="25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7460" name="AutoShape 36"/>
            <p:cNvSpPr>
              <a:spLocks noChangeArrowheads="1"/>
            </p:cNvSpPr>
            <p:nvPr/>
          </p:nvSpPr>
          <p:spPr bwMode="auto">
            <a:xfrm flipH="1">
              <a:off x="3090" y="2862"/>
              <a:ext cx="204" cy="252"/>
            </a:xfrm>
            <a:prstGeom prst="flowChartDelay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purpose does microcode </a:t>
            </a:r>
            <a:r>
              <a:rPr lang="en-US" dirty="0" smtClean="0"/>
              <a:t>serve today?</a:t>
            </a:r>
          </a:p>
          <a:p>
            <a:pPr lvl="1"/>
            <a:r>
              <a:rPr lang="en-US" dirty="0" smtClean="0"/>
              <a:t>Would we have it if designing ISAs from </a:t>
            </a:r>
            <a:r>
              <a:rPr lang="en-US" dirty="0" err="1" smtClean="0"/>
              <a:t>scatch</a:t>
            </a:r>
            <a:r>
              <a:rPr lang="en-US" dirty="0" smtClean="0"/>
              <a:t>?</a:t>
            </a:r>
            <a:endParaRPr lang="en-US" dirty="0"/>
          </a:p>
          <a:p>
            <a:pPr lvl="1"/>
            <a:r>
              <a:rPr lang="en-US" dirty="0"/>
              <a:t>Why would we want a complex ISA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Why do you think motivated CISC and RISC?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3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14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450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06400"/>
            <a:ext cx="71628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Instruction Execution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75682-A042-2844-BBE5-FEE72CC00A63}" type="slidenum">
              <a:rPr lang="en-US"/>
              <a:pPr/>
              <a:t>30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8451" name="Rectangle 3"/>
          <p:cNvSpPr>
            <a:spLocks noChangeArrowheads="1"/>
          </p:cNvSpPr>
          <p:nvPr/>
        </p:nvSpPr>
        <p:spPr bwMode="auto">
          <a:xfrm>
            <a:off x="735806" y="1371600"/>
            <a:ext cx="7672388" cy="39677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  <a:latin typeface="Calibri"/>
                <a:cs typeface="Calibri"/>
              </a:rPr>
              <a:t>Execution of a</a:t>
            </a:r>
            <a:r>
              <a:rPr lang="en-US" sz="2800" dirty="0" smtClean="0">
                <a:solidFill>
                  <a:schemeClr val="tx1"/>
                </a:solidFill>
                <a:latin typeface="Calibri"/>
                <a:cs typeface="Calibri"/>
              </a:rPr>
              <a:t> RISC-V instruction involves:</a:t>
            </a:r>
            <a:endParaRPr lang="en-US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endParaRPr lang="en-US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lvl="2">
              <a:spcBef>
                <a:spcPct val="0"/>
              </a:spcBef>
            </a:pP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1. instruction fetch</a:t>
            </a:r>
          </a:p>
          <a:p>
            <a:pPr lvl="2">
              <a:spcBef>
                <a:spcPct val="0"/>
              </a:spcBef>
            </a:pP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2. decode and register fetch</a:t>
            </a:r>
          </a:p>
          <a:p>
            <a:pPr lvl="2">
              <a:spcBef>
                <a:spcPct val="0"/>
              </a:spcBef>
            </a:pP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3. ALU operation</a:t>
            </a:r>
          </a:p>
          <a:p>
            <a:pPr lvl="2">
              <a:spcBef>
                <a:spcPct val="0"/>
              </a:spcBef>
            </a:pP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4. memory operation (optional)</a:t>
            </a:r>
          </a:p>
          <a:p>
            <a:pPr lvl="2">
              <a:spcBef>
                <a:spcPct val="0"/>
              </a:spcBef>
            </a:pP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5. write back to register file (optional)</a:t>
            </a:r>
          </a:p>
          <a:p>
            <a:pPr lvl="2">
              <a:spcBef>
                <a:spcPct val="0"/>
              </a:spcBef>
            </a:pP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	+ the computation of the </a:t>
            </a:r>
          </a:p>
          <a:p>
            <a:pPr lvl="2">
              <a:spcBef>
                <a:spcPct val="0"/>
              </a:spcBef>
            </a:pP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	    </a:t>
            </a:r>
            <a:r>
              <a:rPr lang="en-US" sz="2800" i="1" dirty="0">
                <a:solidFill>
                  <a:srgbClr val="56127A"/>
                </a:solidFill>
                <a:latin typeface="Calibri"/>
                <a:cs typeface="Calibri"/>
              </a:rPr>
              <a:t>next instruction </a:t>
            </a: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address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4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 err="1"/>
              <a:t>Microprogram</a:t>
            </a:r>
            <a:r>
              <a:rPr lang="en-US" dirty="0"/>
              <a:t> Fragments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94835-3C2C-094A-BE08-E51179640B63}" type="slidenum">
              <a:rPr lang="en-US"/>
              <a:pPr/>
              <a:t>31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29475" name="Rectangle 3"/>
          <p:cNvSpPr>
            <a:spLocks noChangeArrowheads="1"/>
          </p:cNvSpPr>
          <p:nvPr/>
        </p:nvSpPr>
        <p:spPr bwMode="auto">
          <a:xfrm>
            <a:off x="1117600" y="1143000"/>
            <a:ext cx="4106669" cy="12028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instr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fetch: 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MA, A 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PC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PC 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 + 4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IR 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Memory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dispatch on </a:t>
            </a:r>
            <a:r>
              <a:rPr lang="en-US" sz="2000" dirty="0" err="1" smtClean="0">
                <a:solidFill>
                  <a:srgbClr val="56127A"/>
                </a:solidFill>
                <a:latin typeface="Calibri"/>
                <a:cs typeface="Calibri"/>
              </a:rPr>
              <a:t>Opcode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grpSp>
        <p:nvGrpSpPr>
          <p:cNvPr id="1129476" name="Group 4"/>
          <p:cNvGrpSpPr>
            <a:grpSpLocks/>
          </p:cNvGrpSpPr>
          <p:nvPr/>
        </p:nvGrpSpPr>
        <p:grpSpPr bwMode="auto">
          <a:xfrm>
            <a:off x="6119813" y="1206500"/>
            <a:ext cx="1747837" cy="1598613"/>
            <a:chOff x="3847" y="944"/>
            <a:chExt cx="1101" cy="1007"/>
          </a:xfrm>
        </p:grpSpPr>
        <p:sp>
          <p:nvSpPr>
            <p:cNvPr id="1129477" name="Freeform 5"/>
            <p:cNvSpPr>
              <a:spLocks/>
            </p:cNvSpPr>
            <p:nvPr/>
          </p:nvSpPr>
          <p:spPr bwMode="auto">
            <a:xfrm>
              <a:off x="3847" y="944"/>
              <a:ext cx="177" cy="10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8" y="53"/>
                </a:cxn>
                <a:cxn ang="0">
                  <a:pos x="98" y="471"/>
                </a:cxn>
                <a:cxn ang="0">
                  <a:pos x="160" y="507"/>
                </a:cxn>
                <a:cxn ang="0">
                  <a:pos x="107" y="551"/>
                </a:cxn>
                <a:cxn ang="0">
                  <a:pos x="107" y="1031"/>
                </a:cxn>
                <a:cxn ang="0">
                  <a:pos x="45" y="1102"/>
                </a:cxn>
              </a:cxnLst>
              <a:rect l="0" t="0" r="r" b="b"/>
              <a:pathLst>
                <a:path w="161" h="1103">
                  <a:moveTo>
                    <a:pt x="0" y="0"/>
                  </a:moveTo>
                  <a:lnTo>
                    <a:pt x="98" y="53"/>
                  </a:lnTo>
                  <a:lnTo>
                    <a:pt x="98" y="471"/>
                  </a:lnTo>
                  <a:lnTo>
                    <a:pt x="160" y="507"/>
                  </a:lnTo>
                  <a:lnTo>
                    <a:pt x="107" y="551"/>
                  </a:lnTo>
                  <a:lnTo>
                    <a:pt x="107" y="1031"/>
                  </a:lnTo>
                  <a:lnTo>
                    <a:pt x="45" y="110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9478" name="Rectangle 6"/>
            <p:cNvSpPr>
              <a:spLocks noChangeArrowheads="1"/>
            </p:cNvSpPr>
            <p:nvPr/>
          </p:nvSpPr>
          <p:spPr bwMode="auto">
            <a:xfrm>
              <a:off x="4128" y="1072"/>
              <a:ext cx="820" cy="5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Calibri"/>
                  <a:cs typeface="Calibri"/>
                </a:rPr>
                <a:t>can be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Calibri"/>
                  <a:cs typeface="Calibri"/>
                </a:rPr>
                <a:t>treated as</a:t>
              </a:r>
            </a:p>
            <a:p>
              <a:pPr>
                <a:lnSpc>
                  <a:spcPct val="90000"/>
                </a:lnSpc>
                <a:spcBef>
                  <a:spcPct val="0"/>
                </a:spcBef>
              </a:pPr>
              <a:r>
                <a:rPr lang="en-US" sz="2000" i="1">
                  <a:solidFill>
                    <a:srgbClr val="56127A"/>
                  </a:solidFill>
                  <a:latin typeface="Calibri"/>
                  <a:cs typeface="Calibri"/>
                </a:rPr>
                <a:t>a macro</a:t>
              </a:r>
            </a:p>
          </p:txBody>
        </p:sp>
      </p:grpSp>
      <p:sp>
        <p:nvSpPr>
          <p:cNvPr id="1129479" name="Rectangle 7"/>
          <p:cNvSpPr>
            <a:spLocks noChangeArrowheads="1"/>
          </p:cNvSpPr>
          <p:nvPr/>
        </p:nvSpPr>
        <p:spPr bwMode="auto">
          <a:xfrm>
            <a:off x="1117600" y="3086100"/>
            <a:ext cx="4189199" cy="120289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ALU:  		A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rs1]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B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rs2]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Reg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[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]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 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func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(A,B)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do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instruction fetch</a:t>
            </a:r>
          </a:p>
        </p:txBody>
      </p:sp>
      <p:sp>
        <p:nvSpPr>
          <p:cNvPr id="1129480" name="Rectangle 8"/>
          <p:cNvSpPr>
            <a:spLocks noChangeArrowheads="1"/>
          </p:cNvSpPr>
          <p:nvPr/>
        </p:nvSpPr>
        <p:spPr bwMode="auto">
          <a:xfrm>
            <a:off x="1117600" y="4673600"/>
            <a:ext cx="6265306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ALUi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:  		A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rs1]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B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Imm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	</a:t>
            </a: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sign </a:t>
            </a:r>
            <a:r>
              <a:rPr lang="en-US" sz="2000" i="1" dirty="0" smtClean="0">
                <a:solidFill>
                  <a:srgbClr val="56127A"/>
                </a:solidFill>
                <a:latin typeface="Calibri"/>
                <a:cs typeface="Calibri"/>
              </a:rPr>
              <a:t>extension</a:t>
            </a:r>
            <a:endParaRPr lang="en-US" sz="2000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Reg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[</a:t>
            </a:r>
            <a:r>
              <a:rPr lang="en-US" sz="2000" dirty="0" err="1" smtClean="0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] 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Opcode(A,B)</a:t>
            </a:r>
          </a:p>
          <a:p>
            <a:pPr lvl="3">
              <a:lnSpc>
                <a:spcPct val="90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do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instruction fetch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4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9479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4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Microprogram Fragments </a:t>
            </a:r>
            <a:r>
              <a:rPr lang="en-US" sz="2000" i="1"/>
              <a:t>(cont.)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23134-B28D-9F42-9BD1-6CE88A47B525}" type="slidenum">
              <a:rPr lang="en-US"/>
              <a:pPr/>
              <a:t>32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0499" name="Rectangle 3"/>
          <p:cNvSpPr>
            <a:spLocks noChangeArrowheads="1"/>
          </p:cNvSpPr>
          <p:nvPr/>
        </p:nvSpPr>
        <p:spPr bwMode="auto">
          <a:xfrm>
            <a:off x="1371600" y="762000"/>
            <a:ext cx="6160943" cy="539891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		A 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rs1]</a:t>
            </a:r>
            <a:endParaRPr lang="en-US" sz="18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	B 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1800" dirty="0" err="1">
                <a:solidFill>
                  <a:srgbClr val="56127A"/>
                </a:solidFill>
                <a:latin typeface="Calibri"/>
                <a:cs typeface="Calibri"/>
              </a:rPr>
              <a:t>Imm</a:t>
            </a:r>
            <a:endParaRPr lang="en-US" sz="18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	MA 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A + B</a:t>
            </a: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1800" dirty="0" err="1">
                <a:solidFill>
                  <a:srgbClr val="56127A"/>
                </a:solidFill>
                <a:latin typeface="Calibri"/>
                <a:cs typeface="Calibri"/>
              </a:rPr>
              <a:t>Reg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[</a:t>
            </a:r>
            <a:r>
              <a:rPr lang="en-US" sz="1800" dirty="0" err="1" smtClean="0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] &lt;= 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Memory</a:t>
            </a: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1800" i="1" dirty="0">
                <a:solidFill>
                  <a:srgbClr val="56127A"/>
                </a:solidFill>
                <a:latin typeface="Calibri"/>
                <a:cs typeface="Calibri"/>
              </a:rPr>
              <a:t>do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 instruction fetch </a:t>
            </a:r>
          </a:p>
          <a:p>
            <a:pPr lvl="3">
              <a:spcBef>
                <a:spcPct val="0"/>
              </a:spcBef>
            </a:pPr>
            <a:endParaRPr lang="en-US" sz="7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		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A &lt;= A - 4             Get original PC back in A</a:t>
            </a: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	B 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IR</a:t>
            </a: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	PC 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1800" dirty="0" err="1">
                <a:solidFill>
                  <a:srgbClr val="56127A"/>
                </a:solidFill>
                <a:latin typeface="Calibri"/>
                <a:cs typeface="Calibri"/>
              </a:rPr>
              <a:t>JumpTarg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(A,B)</a:t>
            </a: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1800" i="1" dirty="0">
                <a:solidFill>
                  <a:srgbClr val="56127A"/>
                </a:solidFill>
                <a:latin typeface="Calibri"/>
                <a:cs typeface="Calibri"/>
              </a:rPr>
              <a:t>do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 instruction fetch </a:t>
            </a:r>
          </a:p>
          <a:p>
            <a:pPr lvl="3">
              <a:spcBef>
                <a:spcPct val="0"/>
              </a:spcBef>
            </a:pPr>
            <a:endParaRPr lang="en-US" sz="7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	A &lt;= 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rs1]</a:t>
            </a:r>
          </a:p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		B &lt;= Reg[rs2]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		</a:t>
            </a:r>
            <a:r>
              <a:rPr lang="en-US" sz="1800" i="1" dirty="0">
                <a:solidFill>
                  <a:srgbClr val="56127A"/>
                </a:solidFill>
                <a:latin typeface="Calibri"/>
                <a:cs typeface="Calibri"/>
              </a:rPr>
              <a:t>If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 A==B </a:t>
            </a:r>
            <a:r>
              <a:rPr lang="en-US" sz="1800" i="1" dirty="0" smtClean="0">
                <a:solidFill>
                  <a:srgbClr val="56127A"/>
                </a:solidFill>
                <a:latin typeface="Calibri"/>
                <a:cs typeface="Calibri"/>
              </a:rPr>
              <a:t>then </a:t>
            </a:r>
            <a:r>
              <a:rPr lang="en-US" sz="1800" i="1" dirty="0">
                <a:solidFill>
                  <a:srgbClr val="56127A"/>
                </a:solidFill>
                <a:latin typeface="Calibri"/>
                <a:cs typeface="Calibri"/>
              </a:rPr>
              <a:t>go to </a:t>
            </a:r>
            <a:r>
              <a:rPr lang="en-US" sz="1800" dirty="0" err="1">
                <a:solidFill>
                  <a:srgbClr val="56127A"/>
                </a:solidFill>
                <a:latin typeface="Calibri"/>
                <a:cs typeface="Calibri"/>
              </a:rPr>
              <a:t>bz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-taken</a:t>
            </a:r>
          </a:p>
          <a:p>
            <a:pPr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		</a:t>
            </a:r>
            <a:r>
              <a:rPr lang="en-US" sz="1800" i="1" dirty="0">
                <a:solidFill>
                  <a:srgbClr val="56127A"/>
                </a:solidFill>
                <a:latin typeface="Calibri"/>
                <a:cs typeface="Calibri"/>
              </a:rPr>
              <a:t>do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 instruction fetch </a:t>
            </a:r>
          </a:p>
          <a:p>
            <a:pPr>
              <a:spcBef>
                <a:spcPct val="0"/>
              </a:spcBef>
            </a:pPr>
            <a:endParaRPr lang="en-US" sz="7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		A &lt;= PC</a:t>
            </a:r>
          </a:p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		A &lt;= A - 4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		Get original PC back in 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A</a:t>
            </a:r>
          </a:p>
          <a:p>
            <a:pPr lvl="3"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	B &lt;= </a:t>
            </a:r>
            <a:r>
              <a:rPr lang="en-US" sz="1800" dirty="0" err="1" smtClean="0">
                <a:solidFill>
                  <a:srgbClr val="56127A"/>
                </a:solidFill>
                <a:latin typeface="Calibri"/>
                <a:cs typeface="Calibri"/>
              </a:rPr>
              <a:t>BImm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 &lt;&lt; 1	</a:t>
            </a:r>
            <a:r>
              <a:rPr lang="en-US" sz="1800" dirty="0" err="1" smtClean="0">
                <a:solidFill>
                  <a:srgbClr val="56127A"/>
                </a:solidFill>
                <a:latin typeface="Calibri"/>
                <a:cs typeface="Calibri"/>
              </a:rPr>
              <a:t>BImm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 = IR[31:27,16:10]</a:t>
            </a: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	PC </a:t>
            </a: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A + B</a:t>
            </a:r>
          </a:p>
          <a:p>
            <a:pPr lvl="3">
              <a:spcBef>
                <a:spcPct val="0"/>
              </a:spcBef>
            </a:pP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1800" i="1" dirty="0">
                <a:solidFill>
                  <a:srgbClr val="56127A"/>
                </a:solidFill>
                <a:latin typeface="Calibri"/>
                <a:cs typeface="Calibri"/>
              </a:rPr>
              <a:t>do</a:t>
            </a:r>
            <a:r>
              <a:rPr lang="en-US" sz="1800" dirty="0">
                <a:solidFill>
                  <a:srgbClr val="56127A"/>
                </a:solidFill>
                <a:latin typeface="Calibri"/>
                <a:cs typeface="Calibri"/>
              </a:rPr>
              <a:t> instruction fetch </a:t>
            </a:r>
          </a:p>
        </p:txBody>
      </p:sp>
      <p:sp>
        <p:nvSpPr>
          <p:cNvPr id="1130500" name="Text Box 4"/>
          <p:cNvSpPr txBox="1">
            <a:spLocks noChangeArrowheads="1"/>
          </p:cNvSpPr>
          <p:nvPr/>
        </p:nvSpPr>
        <p:spPr bwMode="auto">
          <a:xfrm>
            <a:off x="5791200" y="2858869"/>
            <a:ext cx="1906003" cy="646331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i="1" dirty="0" err="1">
                <a:solidFill>
                  <a:srgbClr val="56127A"/>
                </a:solidFill>
                <a:latin typeface="Calibri"/>
                <a:cs typeface="Calibri"/>
              </a:rPr>
              <a:t>JumpTarg(A,B</a:t>
            </a:r>
            <a:r>
              <a:rPr lang="en-US" sz="1800" i="1" dirty="0">
                <a:solidFill>
                  <a:srgbClr val="56127A"/>
                </a:solidFill>
                <a:latin typeface="Calibri"/>
                <a:cs typeface="Calibri"/>
              </a:rPr>
              <a:t>) = </a:t>
            </a:r>
          </a:p>
          <a:p>
            <a:pPr>
              <a:spcBef>
                <a:spcPct val="0"/>
              </a:spcBef>
            </a:pPr>
            <a:r>
              <a:rPr lang="en-US" sz="1800" i="1" dirty="0">
                <a:solidFill>
                  <a:srgbClr val="56127A"/>
                </a:solidFill>
                <a:latin typeface="Calibri"/>
                <a:cs typeface="Calibri"/>
              </a:rPr>
              <a:t>{</a:t>
            </a:r>
            <a:r>
              <a:rPr lang="en-US" sz="1800" i="1" dirty="0" smtClean="0">
                <a:solidFill>
                  <a:srgbClr val="56127A"/>
                </a:solidFill>
                <a:latin typeface="Calibri"/>
                <a:cs typeface="Calibri"/>
              </a:rPr>
              <a:t>A + (B[31:</a:t>
            </a:r>
            <a:r>
              <a:rPr lang="en-US" sz="1800" i="1" dirty="0">
                <a:solidFill>
                  <a:srgbClr val="56127A"/>
                </a:solidFill>
                <a:latin typeface="Calibri"/>
                <a:cs typeface="Calibri"/>
              </a:rPr>
              <a:t>7</a:t>
            </a:r>
            <a:r>
              <a:rPr lang="en-US" sz="1800" i="1" dirty="0" smtClean="0">
                <a:solidFill>
                  <a:srgbClr val="56127A"/>
                </a:solidFill>
                <a:latin typeface="Calibri"/>
                <a:cs typeface="Calibri"/>
              </a:rPr>
              <a:t>]&lt;&lt;1)}</a:t>
            </a:r>
            <a:endParaRPr lang="en-US" sz="1800" i="1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219200"/>
            <a:ext cx="1512017" cy="42780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56127A"/>
                </a:solidFill>
                <a:latin typeface="Calibri"/>
                <a:cs typeface="Calibri"/>
              </a:rPr>
              <a:t>LW</a:t>
            </a:r>
            <a:r>
              <a:rPr lang="en-US" dirty="0" smtClean="0">
                <a:solidFill>
                  <a:srgbClr val="56127A"/>
                </a:solidFill>
                <a:latin typeface="Calibri"/>
                <a:cs typeface="Calibri"/>
              </a:rPr>
              <a:t>:</a:t>
            </a:r>
          </a:p>
          <a:p>
            <a:endParaRPr lang="en-US" dirty="0">
              <a:solidFill>
                <a:srgbClr val="56127A"/>
              </a:solidFill>
              <a:latin typeface="Calibri"/>
              <a:cs typeface="Calibri"/>
            </a:endParaRPr>
          </a:p>
          <a:p>
            <a:endParaRPr lang="en-US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endParaRPr lang="en-US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r>
              <a:rPr lang="en-US" dirty="0">
                <a:solidFill>
                  <a:srgbClr val="56127A"/>
                </a:solidFill>
                <a:latin typeface="Calibri"/>
                <a:cs typeface="Calibri"/>
              </a:rPr>
              <a:t>J</a:t>
            </a:r>
            <a:r>
              <a:rPr lang="en-US" dirty="0" smtClean="0">
                <a:solidFill>
                  <a:srgbClr val="56127A"/>
                </a:solidFill>
                <a:latin typeface="Calibri"/>
                <a:cs typeface="Calibri"/>
              </a:rPr>
              <a:t>:</a:t>
            </a:r>
            <a:br>
              <a:rPr lang="en-US" dirty="0" smtClean="0">
                <a:solidFill>
                  <a:srgbClr val="56127A"/>
                </a:solidFill>
                <a:latin typeface="Calibri"/>
                <a:cs typeface="Calibri"/>
              </a:rPr>
            </a:br>
            <a:r>
              <a:rPr lang="en-US" dirty="0" smtClean="0">
                <a:solidFill>
                  <a:srgbClr val="56127A"/>
                </a:solidFill>
                <a:latin typeface="Calibri"/>
                <a:cs typeface="Calibri"/>
              </a:rPr>
              <a:t>(JAL with </a:t>
            </a:r>
            <a:r>
              <a:rPr lang="en-US" dirty="0" err="1" smtClean="0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r>
              <a:rPr lang="en-US" dirty="0" smtClean="0">
                <a:solidFill>
                  <a:srgbClr val="56127A"/>
                </a:solidFill>
                <a:latin typeface="Calibri"/>
                <a:cs typeface="Calibri"/>
              </a:rPr>
              <a:t>=x0)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dirty="0" err="1" smtClean="0">
                <a:solidFill>
                  <a:srgbClr val="56127A"/>
                </a:solidFill>
                <a:latin typeface="Calibri"/>
                <a:cs typeface="Calibri"/>
              </a:rPr>
              <a:t>beq</a:t>
            </a:r>
            <a:r>
              <a:rPr lang="en-US" dirty="0">
                <a:solidFill>
                  <a:srgbClr val="56127A"/>
                </a:solidFill>
                <a:latin typeface="Calibri"/>
                <a:cs typeface="Calibri"/>
              </a:rPr>
              <a:t>:</a:t>
            </a:r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dirty="0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en-US" dirty="0" smtClean="0">
              <a:solidFill>
                <a:srgbClr val="000000"/>
              </a:solidFill>
              <a:latin typeface="Calibri"/>
              <a:cs typeface="Calibri"/>
            </a:endParaRPr>
          </a:p>
          <a:p>
            <a:r>
              <a:rPr lang="en-US" dirty="0" err="1">
                <a:solidFill>
                  <a:srgbClr val="56127A"/>
                </a:solidFill>
                <a:latin typeface="Calibri"/>
                <a:cs typeface="Calibri"/>
              </a:rPr>
              <a:t>bz</a:t>
            </a:r>
            <a:r>
              <a:rPr lang="en-US" dirty="0">
                <a:solidFill>
                  <a:srgbClr val="56127A"/>
                </a:solidFill>
                <a:latin typeface="Calibri"/>
                <a:cs typeface="Calibri"/>
              </a:rPr>
              <a:t>-taken: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499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5311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RISC-V Microcontroller</a:t>
            </a:r>
            <a:r>
              <a:rPr lang="en-US" dirty="0"/>
              <a:t>: </a:t>
            </a:r>
            <a:r>
              <a:rPr lang="en-US" sz="2000" i="1" dirty="0"/>
              <a:t>first </a:t>
            </a:r>
            <a:r>
              <a:rPr lang="en-US" sz="2000" i="1" dirty="0" smtClean="0"/>
              <a:t>attempt</a:t>
            </a:r>
            <a:br>
              <a:rPr lang="en-US" sz="2000" i="1" dirty="0" smtClean="0"/>
            </a:br>
            <a:r>
              <a:rPr lang="en-US" sz="2000" i="1" dirty="0" smtClean="0"/>
              <a:t>pure ROM implementation</a:t>
            </a:r>
            <a:endParaRPr lang="en-US" sz="2000" i="1" dirty="0"/>
          </a:p>
        </p:txBody>
      </p:sp>
      <p:sp>
        <p:nvSpPr>
          <p:cNvPr id="4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2D10FF-75DA-E74E-A262-952AB764E9FD}" type="slidenum">
              <a:rPr lang="en-US"/>
              <a:pPr/>
              <a:t>33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1523" name="Rectangle 3"/>
          <p:cNvSpPr>
            <a:spLocks noChangeArrowheads="1"/>
          </p:cNvSpPr>
          <p:nvPr/>
        </p:nvSpPr>
        <p:spPr bwMode="auto">
          <a:xfrm>
            <a:off x="7823200" y="4745038"/>
            <a:ext cx="106045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>
                <a:solidFill>
                  <a:srgbClr val="56127A"/>
                </a:solidFill>
                <a:latin typeface="Calibri"/>
                <a:cs typeface="Calibri"/>
              </a:rPr>
              <a:t>next state</a:t>
            </a:r>
          </a:p>
        </p:txBody>
      </p:sp>
      <p:grpSp>
        <p:nvGrpSpPr>
          <p:cNvPr id="1131524" name="Group 4"/>
          <p:cNvGrpSpPr>
            <a:grpSpLocks/>
          </p:cNvGrpSpPr>
          <p:nvPr/>
        </p:nvGrpSpPr>
        <p:grpSpPr bwMode="auto">
          <a:xfrm>
            <a:off x="1065213" y="1335088"/>
            <a:ext cx="7059613" cy="4625975"/>
            <a:chOff x="671" y="841"/>
            <a:chExt cx="4447" cy="2914"/>
          </a:xfrm>
        </p:grpSpPr>
        <p:sp>
          <p:nvSpPr>
            <p:cNvPr id="1131525" name="Rectangle 5"/>
            <p:cNvSpPr>
              <a:spLocks noChangeArrowheads="1"/>
            </p:cNvSpPr>
            <p:nvPr/>
          </p:nvSpPr>
          <p:spPr bwMode="auto">
            <a:xfrm>
              <a:off x="3024" y="1488"/>
              <a:ext cx="1328" cy="280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26" name="Rectangle 6"/>
            <p:cNvSpPr>
              <a:spLocks noChangeArrowheads="1"/>
            </p:cNvSpPr>
            <p:nvPr/>
          </p:nvSpPr>
          <p:spPr bwMode="auto">
            <a:xfrm>
              <a:off x="3175" y="1495"/>
              <a:ext cx="744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 dirty="0" smtClean="0">
                  <a:solidFill>
                    <a:srgbClr val="56127A"/>
                  </a:solidFill>
                  <a:latin typeface="Calibri"/>
                  <a:cs typeface="Calibri"/>
                </a:rPr>
                <a:t>PC </a:t>
              </a:r>
              <a:r>
                <a:rPr lang="en-US" sz="2000" dirty="0">
                  <a:solidFill>
                    <a:srgbClr val="56127A"/>
                  </a:solidFill>
                  <a:latin typeface="Calibri"/>
                  <a:cs typeface="Calibri"/>
                </a:rPr>
                <a:t>(state)</a:t>
              </a:r>
            </a:p>
          </p:txBody>
        </p:sp>
        <p:sp>
          <p:nvSpPr>
            <p:cNvPr id="1131527" name="Rectangle 7"/>
            <p:cNvSpPr>
              <a:spLocks noChangeArrowheads="1"/>
            </p:cNvSpPr>
            <p:nvPr/>
          </p:nvSpPr>
          <p:spPr bwMode="auto">
            <a:xfrm>
              <a:off x="2140" y="2135"/>
              <a:ext cx="1887" cy="97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28" name="Freeform 8"/>
            <p:cNvSpPr>
              <a:spLocks/>
            </p:cNvSpPr>
            <p:nvPr/>
          </p:nvSpPr>
          <p:spPr bwMode="auto">
            <a:xfrm>
              <a:off x="3680" y="1776"/>
              <a:ext cx="1" cy="36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68"/>
                </a:cxn>
              </a:cxnLst>
              <a:rect l="0" t="0" r="r" b="b"/>
              <a:pathLst>
                <a:path w="1" h="369">
                  <a:moveTo>
                    <a:pt x="0" y="0"/>
                  </a:moveTo>
                  <a:lnTo>
                    <a:pt x="0" y="368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29" name="Line 9"/>
            <p:cNvSpPr>
              <a:spLocks noChangeShapeType="1"/>
            </p:cNvSpPr>
            <p:nvPr/>
          </p:nvSpPr>
          <p:spPr bwMode="auto">
            <a:xfrm>
              <a:off x="3744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30" name="Line 10"/>
            <p:cNvSpPr>
              <a:spLocks noChangeShapeType="1"/>
            </p:cNvSpPr>
            <p:nvPr/>
          </p:nvSpPr>
          <p:spPr bwMode="auto">
            <a:xfrm>
              <a:off x="3552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31" name="Line 11"/>
            <p:cNvSpPr>
              <a:spLocks noChangeShapeType="1"/>
            </p:cNvSpPr>
            <p:nvPr/>
          </p:nvSpPr>
          <p:spPr bwMode="auto">
            <a:xfrm>
              <a:off x="3360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32" name="Line 12"/>
            <p:cNvSpPr>
              <a:spLocks noChangeShapeType="1"/>
            </p:cNvSpPr>
            <p:nvPr/>
          </p:nvSpPr>
          <p:spPr bwMode="auto">
            <a:xfrm>
              <a:off x="3168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33" name="Line 13"/>
            <p:cNvSpPr>
              <a:spLocks noChangeShapeType="1"/>
            </p:cNvSpPr>
            <p:nvPr/>
          </p:nvSpPr>
          <p:spPr bwMode="auto">
            <a:xfrm>
              <a:off x="2976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34" name="Line 14"/>
            <p:cNvSpPr>
              <a:spLocks noChangeShapeType="1"/>
            </p:cNvSpPr>
            <p:nvPr/>
          </p:nvSpPr>
          <p:spPr bwMode="auto">
            <a:xfrm>
              <a:off x="2784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35" name="Line 15"/>
            <p:cNvSpPr>
              <a:spLocks noChangeShapeType="1"/>
            </p:cNvSpPr>
            <p:nvPr/>
          </p:nvSpPr>
          <p:spPr bwMode="auto">
            <a:xfrm>
              <a:off x="2592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36" name="Line 16"/>
            <p:cNvSpPr>
              <a:spLocks noChangeShapeType="1"/>
            </p:cNvSpPr>
            <p:nvPr/>
          </p:nvSpPr>
          <p:spPr bwMode="auto">
            <a:xfrm>
              <a:off x="2400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37" name="Line 17"/>
            <p:cNvSpPr>
              <a:spLocks noChangeShapeType="1"/>
            </p:cNvSpPr>
            <p:nvPr/>
          </p:nvSpPr>
          <p:spPr bwMode="auto">
            <a:xfrm>
              <a:off x="2208" y="3100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38" name="Freeform 18"/>
            <p:cNvSpPr>
              <a:spLocks/>
            </p:cNvSpPr>
            <p:nvPr/>
          </p:nvSpPr>
          <p:spPr bwMode="auto">
            <a:xfrm>
              <a:off x="1808" y="944"/>
              <a:ext cx="1009" cy="120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8" y="0"/>
                </a:cxn>
                <a:cxn ang="0">
                  <a:pos x="1008" y="1200"/>
                </a:cxn>
              </a:cxnLst>
              <a:rect l="0" t="0" r="r" b="b"/>
              <a:pathLst>
                <a:path w="1009" h="1201">
                  <a:moveTo>
                    <a:pt x="0" y="0"/>
                  </a:moveTo>
                  <a:lnTo>
                    <a:pt x="1008" y="0"/>
                  </a:lnTo>
                  <a:lnTo>
                    <a:pt x="1008" y="120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39" name="Freeform 19"/>
            <p:cNvSpPr>
              <a:spLocks/>
            </p:cNvSpPr>
            <p:nvPr/>
          </p:nvSpPr>
          <p:spPr bwMode="auto">
            <a:xfrm>
              <a:off x="1808" y="1136"/>
              <a:ext cx="817" cy="10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16" y="0"/>
                </a:cxn>
                <a:cxn ang="0">
                  <a:pos x="816" y="1008"/>
                </a:cxn>
              </a:cxnLst>
              <a:rect l="0" t="0" r="r" b="b"/>
              <a:pathLst>
                <a:path w="817" h="1009">
                  <a:moveTo>
                    <a:pt x="0" y="0"/>
                  </a:moveTo>
                  <a:lnTo>
                    <a:pt x="816" y="0"/>
                  </a:lnTo>
                  <a:lnTo>
                    <a:pt x="816" y="1008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40" name="Freeform 20"/>
            <p:cNvSpPr>
              <a:spLocks/>
            </p:cNvSpPr>
            <p:nvPr/>
          </p:nvSpPr>
          <p:spPr bwMode="auto">
            <a:xfrm>
              <a:off x="1808" y="1328"/>
              <a:ext cx="625" cy="8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24" y="0"/>
                </a:cxn>
                <a:cxn ang="0">
                  <a:pos x="624" y="816"/>
                </a:cxn>
              </a:cxnLst>
              <a:rect l="0" t="0" r="r" b="b"/>
              <a:pathLst>
                <a:path w="625" h="817">
                  <a:moveTo>
                    <a:pt x="0" y="0"/>
                  </a:moveTo>
                  <a:lnTo>
                    <a:pt x="624" y="0"/>
                  </a:lnTo>
                  <a:lnTo>
                    <a:pt x="624" y="816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41" name="Rectangle 21"/>
            <p:cNvSpPr>
              <a:spLocks noChangeArrowheads="1"/>
            </p:cNvSpPr>
            <p:nvPr/>
          </p:nvSpPr>
          <p:spPr bwMode="auto">
            <a:xfrm>
              <a:off x="671" y="841"/>
              <a:ext cx="1119" cy="583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 err="1">
                  <a:solidFill>
                    <a:srgbClr val="56127A"/>
                  </a:solidFill>
                  <a:latin typeface="Calibri"/>
                  <a:cs typeface="Calibri"/>
                </a:rPr>
                <a:t>Opcode</a:t>
              </a:r>
              <a:endParaRPr lang="en-US" sz="2000" dirty="0" smtClean="0">
                <a:solidFill>
                  <a:srgbClr val="56127A"/>
                </a:solidFill>
                <a:latin typeface="Calibri"/>
                <a:cs typeface="Calibri"/>
              </a:endParaRPr>
            </a:p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 smtClean="0">
                  <a:solidFill>
                    <a:srgbClr val="56127A"/>
                  </a:solidFill>
                  <a:latin typeface="Calibri"/>
                  <a:cs typeface="Calibri"/>
                </a:rPr>
                <a:t>zero?</a:t>
              </a:r>
              <a:endParaRPr lang="en-US" sz="2000" dirty="0">
                <a:solidFill>
                  <a:srgbClr val="56127A"/>
                </a:solidFill>
                <a:latin typeface="Calibri"/>
                <a:cs typeface="Calibri"/>
              </a:endParaRPr>
            </a:p>
            <a:p>
              <a:pPr algn="r">
                <a:lnSpc>
                  <a:spcPct val="90000"/>
                </a:lnSpc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Calibri"/>
                  <a:cs typeface="Calibri"/>
                </a:rPr>
                <a:t>Busy (memory)</a:t>
              </a:r>
            </a:p>
          </p:txBody>
        </p:sp>
        <p:sp>
          <p:nvSpPr>
            <p:cNvPr id="1131542" name="Rectangle 22"/>
            <p:cNvSpPr>
              <a:spLocks noChangeArrowheads="1"/>
            </p:cNvSpPr>
            <p:nvPr/>
          </p:nvSpPr>
          <p:spPr bwMode="auto">
            <a:xfrm>
              <a:off x="2160" y="3505"/>
              <a:ext cx="138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Control Signals (17)</a:t>
              </a:r>
            </a:p>
          </p:txBody>
        </p:sp>
        <p:sp>
          <p:nvSpPr>
            <p:cNvPr id="1131543" name="Line 23"/>
            <p:cNvSpPr>
              <a:spLocks noChangeShapeType="1"/>
            </p:cNvSpPr>
            <p:nvPr/>
          </p:nvSpPr>
          <p:spPr bwMode="auto">
            <a:xfrm flipH="1">
              <a:off x="3624" y="1872"/>
              <a:ext cx="112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44" name="Rectangle 24"/>
            <p:cNvSpPr>
              <a:spLocks noChangeArrowheads="1"/>
            </p:cNvSpPr>
            <p:nvPr/>
          </p:nvSpPr>
          <p:spPr bwMode="auto">
            <a:xfrm>
              <a:off x="3417" y="1771"/>
              <a:ext cx="17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131545" name="Rectangle 25"/>
            <p:cNvSpPr>
              <a:spLocks noChangeArrowheads="1"/>
            </p:cNvSpPr>
            <p:nvPr/>
          </p:nvSpPr>
          <p:spPr bwMode="auto">
            <a:xfrm>
              <a:off x="4940" y="2164"/>
              <a:ext cx="178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1131546" name="Line 26"/>
            <p:cNvSpPr>
              <a:spLocks noChangeShapeType="1"/>
            </p:cNvSpPr>
            <p:nvPr/>
          </p:nvSpPr>
          <p:spPr bwMode="auto">
            <a:xfrm flipH="1">
              <a:off x="2760" y="1048"/>
              <a:ext cx="112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47" name="Rectangle 27"/>
            <p:cNvSpPr>
              <a:spLocks noChangeArrowheads="1"/>
            </p:cNvSpPr>
            <p:nvPr/>
          </p:nvSpPr>
          <p:spPr bwMode="auto">
            <a:xfrm>
              <a:off x="2591" y="964"/>
              <a:ext cx="189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dirty="0" smtClean="0">
                  <a:solidFill>
                    <a:srgbClr val="56127A"/>
                  </a:solidFill>
                  <a:latin typeface="Calibri"/>
                  <a:cs typeface="Calibri"/>
                </a:rPr>
                <a:t>7</a:t>
              </a:r>
              <a:endParaRPr lang="en-US" sz="1800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31548" name="Rectangle 28"/>
            <p:cNvSpPr>
              <a:spLocks noChangeArrowheads="1"/>
            </p:cNvSpPr>
            <p:nvPr/>
          </p:nvSpPr>
          <p:spPr bwMode="auto">
            <a:xfrm>
              <a:off x="2560" y="2483"/>
              <a:ext cx="104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 smtClean="0">
                  <a:solidFill>
                    <a:srgbClr val="56127A"/>
                  </a:solidFill>
                  <a:latin typeface="Calibri"/>
                  <a:cs typeface="Calibri"/>
                </a:rPr>
                <a:t>Program </a:t>
              </a:r>
              <a:r>
                <a:rPr lang="en-US" sz="2000" dirty="0">
                  <a:solidFill>
                    <a:srgbClr val="56127A"/>
                  </a:solidFill>
                  <a:latin typeface="Calibri"/>
                  <a:cs typeface="Calibri"/>
                </a:rPr>
                <a:t>ROM</a:t>
              </a:r>
            </a:p>
          </p:txBody>
        </p:sp>
        <p:sp>
          <p:nvSpPr>
            <p:cNvPr id="1131549" name="Rectangle 29"/>
            <p:cNvSpPr>
              <a:spLocks noChangeArrowheads="1"/>
            </p:cNvSpPr>
            <p:nvPr/>
          </p:nvSpPr>
          <p:spPr bwMode="auto">
            <a:xfrm>
              <a:off x="2757" y="2110"/>
              <a:ext cx="42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addr</a:t>
              </a:r>
            </a:p>
          </p:txBody>
        </p:sp>
        <p:sp>
          <p:nvSpPr>
            <p:cNvPr id="1131550" name="Rectangle 30"/>
            <p:cNvSpPr>
              <a:spLocks noChangeArrowheads="1"/>
            </p:cNvSpPr>
            <p:nvPr/>
          </p:nvSpPr>
          <p:spPr bwMode="auto">
            <a:xfrm>
              <a:off x="2783" y="2868"/>
              <a:ext cx="40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1131551" name="Freeform 31"/>
            <p:cNvSpPr>
              <a:spLocks/>
            </p:cNvSpPr>
            <p:nvPr/>
          </p:nvSpPr>
          <p:spPr bwMode="auto">
            <a:xfrm>
              <a:off x="3656" y="1048"/>
              <a:ext cx="1209" cy="2356"/>
            </a:xfrm>
            <a:custGeom>
              <a:avLst/>
              <a:gdLst/>
              <a:ahLst/>
              <a:cxnLst>
                <a:cxn ang="0">
                  <a:pos x="217" y="2068"/>
                </a:cxn>
                <a:cxn ang="0">
                  <a:pos x="215" y="2356"/>
                </a:cxn>
                <a:cxn ang="0">
                  <a:pos x="1209" y="2356"/>
                </a:cxn>
                <a:cxn ang="0">
                  <a:pos x="1209" y="0"/>
                </a:cxn>
                <a:cxn ang="0">
                  <a:pos x="1" y="0"/>
                </a:cxn>
                <a:cxn ang="0">
                  <a:pos x="0" y="416"/>
                </a:cxn>
                <a:cxn ang="0">
                  <a:pos x="1" y="321"/>
                </a:cxn>
              </a:cxnLst>
              <a:rect l="0" t="0" r="r" b="b"/>
              <a:pathLst>
                <a:path w="1209" h="2356">
                  <a:moveTo>
                    <a:pt x="217" y="2068"/>
                  </a:moveTo>
                  <a:lnTo>
                    <a:pt x="215" y="2356"/>
                  </a:lnTo>
                  <a:lnTo>
                    <a:pt x="1209" y="2356"/>
                  </a:lnTo>
                  <a:lnTo>
                    <a:pt x="1209" y="0"/>
                  </a:lnTo>
                  <a:lnTo>
                    <a:pt x="1" y="0"/>
                  </a:lnTo>
                  <a:lnTo>
                    <a:pt x="0" y="416"/>
                  </a:lnTo>
                  <a:lnTo>
                    <a:pt x="1" y="321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1552" name="Line 32"/>
            <p:cNvSpPr>
              <a:spLocks noChangeShapeType="1"/>
            </p:cNvSpPr>
            <p:nvPr/>
          </p:nvSpPr>
          <p:spPr bwMode="auto">
            <a:xfrm flipH="1">
              <a:off x="4831" y="2313"/>
              <a:ext cx="112" cy="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131557" name="Text Box 37"/>
          <p:cNvSpPr txBox="1">
            <a:spLocks noChangeArrowheads="1"/>
          </p:cNvSpPr>
          <p:nvPr/>
        </p:nvSpPr>
        <p:spPr bwMode="auto">
          <a:xfrm>
            <a:off x="238125" y="4108450"/>
            <a:ext cx="26268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=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2</a:t>
            </a:r>
            <a:r>
              <a:rPr lang="en-US" sz="2400" baseline="30000" dirty="0" smtClean="0">
                <a:solidFill>
                  <a:srgbClr val="56127A"/>
                </a:solidFill>
                <a:latin typeface="Calibri"/>
                <a:cs typeface="Calibri"/>
              </a:rPr>
              <a:t>(</a:t>
            </a:r>
            <a:r>
              <a:rPr lang="en-US" sz="2400" baseline="30000" dirty="0" err="1" smtClean="0">
                <a:solidFill>
                  <a:srgbClr val="56127A"/>
                </a:solidFill>
                <a:latin typeface="Calibri"/>
                <a:cs typeface="Calibri"/>
              </a:rPr>
              <a:t>opcode+sbits</a:t>
            </a:r>
            <a:r>
              <a:rPr lang="en-US" sz="2400" baseline="30000" dirty="0" smtClean="0">
                <a:solidFill>
                  <a:srgbClr val="56127A"/>
                </a:solidFill>
                <a:latin typeface="Calibri"/>
                <a:cs typeface="Calibri"/>
              </a:rPr>
              <a:t>)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words</a:t>
            </a:r>
          </a:p>
        </p:txBody>
      </p:sp>
      <p:sp>
        <p:nvSpPr>
          <p:cNvPr id="1131558" name="Text Box 38"/>
          <p:cNvSpPr txBox="1">
            <a:spLocks noChangeArrowheads="1"/>
          </p:cNvSpPr>
          <p:nvPr/>
        </p:nvSpPr>
        <p:spPr bwMode="auto">
          <a:xfrm>
            <a:off x="7883525" y="2736850"/>
            <a:ext cx="1254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1" hangingPunct="1">
              <a:spcBef>
                <a:spcPct val="0"/>
              </a:spcBef>
            </a:pPr>
            <a:r>
              <a:rPr lang="en-US" sz="2000" i="1">
                <a:solidFill>
                  <a:srgbClr val="56127A"/>
                </a:solidFill>
                <a:latin typeface="Calibri"/>
                <a:cs typeface="Calibri"/>
              </a:rPr>
              <a:t>How big is “s”?</a:t>
            </a:r>
          </a:p>
        </p:txBody>
      </p:sp>
      <p:grpSp>
        <p:nvGrpSpPr>
          <p:cNvPr id="1131559" name="Group 39"/>
          <p:cNvGrpSpPr>
            <a:grpSpLocks/>
          </p:cNvGrpSpPr>
          <p:nvPr/>
        </p:nvGrpSpPr>
        <p:grpSpPr bwMode="auto">
          <a:xfrm>
            <a:off x="406400" y="3700464"/>
            <a:ext cx="1693863" cy="1296988"/>
            <a:chOff x="256" y="2331"/>
            <a:chExt cx="1067" cy="817"/>
          </a:xfrm>
        </p:grpSpPr>
        <p:sp>
          <p:nvSpPr>
            <p:cNvPr id="1131560" name="Rectangle 40"/>
            <p:cNvSpPr>
              <a:spLocks noChangeArrowheads="1"/>
            </p:cNvSpPr>
            <p:nvPr/>
          </p:nvSpPr>
          <p:spPr bwMode="auto">
            <a:xfrm>
              <a:off x="256" y="2331"/>
              <a:ext cx="102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i="1">
                  <a:solidFill>
                    <a:srgbClr val="56127A"/>
                  </a:solidFill>
                  <a:latin typeface="Calibri"/>
                  <a:cs typeface="Calibri"/>
                </a:rPr>
                <a:t>ROM size ?</a:t>
              </a:r>
            </a:p>
          </p:txBody>
        </p:sp>
        <p:sp>
          <p:nvSpPr>
            <p:cNvPr id="1131561" name="Rectangle 41"/>
            <p:cNvSpPr>
              <a:spLocks noChangeArrowheads="1"/>
            </p:cNvSpPr>
            <p:nvPr/>
          </p:nvSpPr>
          <p:spPr bwMode="auto">
            <a:xfrm>
              <a:off x="256" y="2859"/>
              <a:ext cx="1067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 i="1">
                  <a:solidFill>
                    <a:srgbClr val="56127A"/>
                  </a:solidFill>
                  <a:latin typeface="Calibri"/>
                  <a:cs typeface="Calibri"/>
                </a:rPr>
                <a:t>Word size ?</a:t>
              </a:r>
            </a:p>
          </p:txBody>
        </p:sp>
      </p:grpSp>
      <p:sp>
        <p:nvSpPr>
          <p:cNvPr id="1131562" name="Text Box 42"/>
          <p:cNvSpPr txBox="1">
            <a:spLocks noChangeArrowheads="1"/>
          </p:cNvSpPr>
          <p:nvPr/>
        </p:nvSpPr>
        <p:spPr bwMode="auto">
          <a:xfrm>
            <a:off x="238125" y="4857750"/>
            <a:ext cx="210406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= control+s bits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1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557" grpId="0"/>
      <p:bldP spid="1131558" grpId="0" autoUpdateAnimBg="0"/>
      <p:bldP spid="113156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2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457200"/>
            <a:ext cx="8353425" cy="8509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Microprogram in the ROM</a:t>
            </a:r>
            <a:r>
              <a:rPr lang="en-US" sz="2000"/>
              <a:t> </a:t>
            </a:r>
            <a:r>
              <a:rPr lang="en-US" sz="2000" i="1"/>
              <a:t>worksheet</a:t>
            </a: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E2C69-11C1-1A4F-BBEA-743939160AE1}" type="slidenum">
              <a:rPr lang="en-US"/>
              <a:pPr/>
              <a:t>34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2547" name="Rectangle 3"/>
          <p:cNvSpPr>
            <a:spLocks noChangeArrowheads="1"/>
          </p:cNvSpPr>
          <p:nvPr/>
        </p:nvSpPr>
        <p:spPr bwMode="auto">
          <a:xfrm>
            <a:off x="769938" y="1355725"/>
            <a:ext cx="7267716" cy="439864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State 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  Op       zero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?   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    busy    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Control points	      next-state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0 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*	*	*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MA,A 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PC 		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1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1 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*	*	yes 	       ....	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fetch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1</a:t>
            </a:r>
            <a:endParaRPr lang="en-US" sz="2000" baseline="-25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1 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*	*	no 	IR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Memory		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2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2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     *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*	* 	PC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 + 4 		?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*	*	* 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 err="1" smtClean="0">
                <a:solidFill>
                  <a:srgbClr val="56127A"/>
                </a:solidFill>
                <a:latin typeface="Calibri"/>
                <a:cs typeface="Calibri"/>
              </a:rPr>
              <a:t>Reg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[rs1]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	ALU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1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1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*	*	* 	B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rs2]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	ALU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2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2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*	*	* 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Reg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[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]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func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(A,B)	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132548" name="Line 4"/>
          <p:cNvSpPr>
            <a:spLocks noChangeShapeType="1"/>
          </p:cNvSpPr>
          <p:nvPr/>
        </p:nvSpPr>
        <p:spPr bwMode="auto">
          <a:xfrm>
            <a:off x="4178300" y="1346200"/>
            <a:ext cx="0" cy="502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2549" name="Line 5"/>
          <p:cNvSpPr>
            <a:spLocks noChangeShapeType="1"/>
          </p:cNvSpPr>
          <p:nvPr/>
        </p:nvSpPr>
        <p:spPr bwMode="auto">
          <a:xfrm>
            <a:off x="673100" y="1803400"/>
            <a:ext cx="762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32550" name="Text Box 6"/>
          <p:cNvSpPr txBox="1">
            <a:spLocks noChangeArrowheads="1"/>
          </p:cNvSpPr>
          <p:nvPr/>
        </p:nvSpPr>
        <p:spPr bwMode="auto">
          <a:xfrm>
            <a:off x="771525" y="3600450"/>
            <a:ext cx="7199313" cy="4064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2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 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	*	* 	PC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 + 4 		ALU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132551" name="Line 7"/>
          <p:cNvSpPr>
            <a:spLocks noChangeShapeType="1"/>
          </p:cNvSpPr>
          <p:nvPr/>
        </p:nvSpPr>
        <p:spPr bwMode="auto">
          <a:xfrm>
            <a:off x="266700" y="3390900"/>
            <a:ext cx="83439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990600" y="1143000"/>
            <a:ext cx="2514600" cy="12192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4648200" y="4038600"/>
            <a:ext cx="2514600" cy="12192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724400" y="1905000"/>
            <a:ext cx="2514600" cy="1219200"/>
          </a:xfrm>
          <a:prstGeom prst="straightConnector1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13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2550" grpId="0" animBg="1"/>
      <p:bldP spid="113255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7500"/>
            <a:ext cx="71755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 dirty="0" err="1"/>
              <a:t>Microprogram</a:t>
            </a:r>
            <a:r>
              <a:rPr lang="en-US" dirty="0"/>
              <a:t> in the ROM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A7F268-A1CE-D746-9545-4132339D6202}" type="slidenum">
              <a:rPr lang="en-US"/>
              <a:pPr/>
              <a:t>35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3571" name="Rectangle 3"/>
          <p:cNvSpPr>
            <a:spLocks noChangeArrowheads="1"/>
          </p:cNvSpPr>
          <p:nvPr/>
        </p:nvSpPr>
        <p:spPr bwMode="auto">
          <a:xfrm>
            <a:off x="788988" y="1066800"/>
            <a:ext cx="7706538" cy="520911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State 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Op    	zero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?  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busy       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Control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points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next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-state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endParaRPr lang="en-US" sz="1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0 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*	*	*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MA,A 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PC 		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1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1 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*	*	yes 	       ....	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fetch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1</a:t>
            </a:r>
            <a:endParaRPr lang="en-US" sz="2000" baseline="-25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1 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*	*	no 	IR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Memory		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2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 smtClean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ALU	*	* 	PC 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A + 4 		ALU</a:t>
            </a:r>
            <a:r>
              <a:rPr lang="en-US" sz="2000" baseline="-25000" dirty="0">
                <a:solidFill>
                  <a:schemeClr val="accent1"/>
                </a:solidFill>
                <a:latin typeface="Calibri"/>
                <a:cs typeface="Calibri"/>
              </a:rPr>
              <a:t>0</a:t>
            </a:r>
            <a:endParaRPr lang="en-US" sz="20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 smtClean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  </a:t>
            </a:r>
            <a:r>
              <a:rPr lang="en-US" sz="2000" dirty="0" err="1">
                <a:solidFill>
                  <a:schemeClr val="accent1"/>
                </a:solidFill>
                <a:latin typeface="Calibri"/>
                <a:cs typeface="Calibri"/>
              </a:rPr>
              <a:t>ALUi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	*	* 	PC 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A + 4 		ALUi</a:t>
            </a:r>
            <a:r>
              <a:rPr lang="en-US" sz="2000" baseline="-25000" dirty="0">
                <a:solidFill>
                  <a:schemeClr val="accent1"/>
                </a:solidFill>
                <a:latin typeface="Calibri"/>
                <a:cs typeface="Calibri"/>
              </a:rPr>
              <a:t>0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 smtClean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LW	*	* 	PC 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A + 4 		LW</a:t>
            </a:r>
            <a:r>
              <a:rPr lang="en-US" sz="2000" baseline="-25000" dirty="0">
                <a:solidFill>
                  <a:schemeClr val="accent1"/>
                </a:solidFill>
                <a:latin typeface="Calibri"/>
                <a:cs typeface="Calibri"/>
              </a:rPr>
              <a:t>0</a:t>
            </a:r>
            <a:endParaRPr lang="en-US" sz="20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 smtClean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SW	*	* 	PC 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A + 4 		SW</a:t>
            </a:r>
            <a:r>
              <a:rPr lang="en-US" sz="2000" baseline="-25000" dirty="0">
                <a:solidFill>
                  <a:schemeClr val="accent1"/>
                </a:solidFill>
                <a:latin typeface="Calibri"/>
                <a:cs typeface="Calibri"/>
              </a:rPr>
              <a:t>0</a:t>
            </a:r>
            <a:endParaRPr lang="en-US" sz="2000" dirty="0">
              <a:solidFill>
                <a:schemeClr val="accent1"/>
              </a:solidFill>
              <a:latin typeface="Calibri"/>
              <a:cs typeface="Calibri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 smtClean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J	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	*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	* 	PC 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A + 4 		J</a:t>
            </a:r>
            <a:r>
              <a:rPr lang="en-US" sz="2000" baseline="-25000" dirty="0">
                <a:solidFill>
                  <a:schemeClr val="accent1"/>
                </a:solidFill>
                <a:latin typeface="Calibri"/>
                <a:cs typeface="Calibri"/>
              </a:rPr>
              <a:t>0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 smtClean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JAL	*	* 	PC 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A + 4 		JAL</a:t>
            </a:r>
            <a:r>
              <a:rPr lang="en-US" sz="2000" baseline="-25000" dirty="0">
                <a:solidFill>
                  <a:schemeClr val="accent1"/>
                </a:solidFill>
                <a:latin typeface="Calibri"/>
                <a:cs typeface="Calibri"/>
              </a:rPr>
              <a:t>0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 smtClean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JR	*	* 	PC 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A + 4 		JR</a:t>
            </a:r>
            <a:r>
              <a:rPr lang="en-US" sz="2000" baseline="-25000" dirty="0">
                <a:solidFill>
                  <a:schemeClr val="accent1"/>
                </a:solidFill>
                <a:latin typeface="Calibri"/>
                <a:cs typeface="Calibri"/>
              </a:rPr>
              <a:t>0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 smtClean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 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JALR	*	* 	PC 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A + 4 		JALR</a:t>
            </a:r>
            <a:r>
              <a:rPr lang="en-US" sz="2000" baseline="-25000" dirty="0">
                <a:solidFill>
                  <a:schemeClr val="accent1"/>
                </a:solidFill>
                <a:latin typeface="Calibri"/>
                <a:cs typeface="Calibri"/>
              </a:rPr>
              <a:t>0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fetch</a:t>
            </a:r>
            <a:r>
              <a:rPr lang="en-US" sz="2000" baseline="-25000" dirty="0" smtClean="0">
                <a:solidFill>
                  <a:schemeClr val="accent1"/>
                </a:solidFill>
                <a:latin typeface="Calibri"/>
                <a:cs typeface="Calibri"/>
              </a:rPr>
              <a:t>2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  </a:t>
            </a:r>
            <a:r>
              <a:rPr lang="en-US" sz="2000" dirty="0" err="1" smtClean="0">
                <a:solidFill>
                  <a:schemeClr val="accent1"/>
                </a:solidFill>
                <a:latin typeface="Calibri"/>
                <a:cs typeface="Calibri"/>
              </a:rPr>
              <a:t>beq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	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*	* 	PC 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chemeClr val="accent1"/>
                </a:solidFill>
                <a:latin typeface="Calibri"/>
                <a:cs typeface="Calibri"/>
              </a:rPr>
              <a:t>A + 4 	</a:t>
            </a:r>
            <a:r>
              <a:rPr lang="en-US" sz="2000" dirty="0" smtClean="0">
                <a:solidFill>
                  <a:schemeClr val="accent1"/>
                </a:solidFill>
                <a:latin typeface="Calibri"/>
                <a:cs typeface="Calibri"/>
              </a:rPr>
              <a:t>	beq</a:t>
            </a:r>
            <a:r>
              <a:rPr lang="en-US" sz="2000" baseline="-25000" dirty="0" smtClean="0">
                <a:solidFill>
                  <a:schemeClr val="accent1"/>
                </a:solidFill>
                <a:latin typeface="Calibri"/>
                <a:cs typeface="Calibri"/>
              </a:rPr>
              <a:t>0</a:t>
            </a:r>
            <a:r>
              <a:rPr lang="en-US" sz="2000" dirty="0" smtClean="0">
                <a:solidFill>
                  <a:schemeClr val="accent2"/>
                </a:solidFill>
                <a:latin typeface="Calibri"/>
                <a:cs typeface="Calibri"/>
              </a:rPr>
              <a:t> </a:t>
            </a:r>
            <a:endParaRPr lang="en-US" sz="2000" dirty="0">
              <a:solidFill>
                <a:schemeClr val="accent2"/>
              </a:solidFill>
              <a:latin typeface="Calibri"/>
              <a:cs typeface="Calibri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...</a:t>
            </a: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*	*	* 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rs1]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	ALU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1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1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*	*	* 	B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rs2]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	ALU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2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lnSpc>
                <a:spcPct val="95000"/>
              </a:lnSpc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2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*	*	* 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Reg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[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]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func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(A,B)	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1133572" name="Line 4"/>
          <p:cNvSpPr>
            <a:spLocks noChangeShapeType="1"/>
          </p:cNvSpPr>
          <p:nvPr/>
        </p:nvSpPr>
        <p:spPr bwMode="auto">
          <a:xfrm>
            <a:off x="825500" y="1466850"/>
            <a:ext cx="762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33573" name="Line 5"/>
          <p:cNvSpPr>
            <a:spLocks noChangeShapeType="1"/>
          </p:cNvSpPr>
          <p:nvPr/>
        </p:nvSpPr>
        <p:spPr bwMode="auto">
          <a:xfrm>
            <a:off x="4406900" y="1162050"/>
            <a:ext cx="12700" cy="53213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93700"/>
            <a:ext cx="71755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Microprogram in the ROM </a:t>
            </a:r>
            <a:r>
              <a:rPr lang="en-US" sz="2000" i="1"/>
              <a:t>Cont.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4AA264-9407-C845-A34E-754EC87DAE93}" type="slidenum">
              <a:rPr lang="en-US"/>
              <a:pPr/>
              <a:t>36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4595" name="Rectangle 3"/>
          <p:cNvSpPr>
            <a:spLocks noChangeArrowheads="1"/>
          </p:cNvSpPr>
          <p:nvPr/>
        </p:nvSpPr>
        <p:spPr bwMode="auto">
          <a:xfrm>
            <a:off x="687388" y="1143000"/>
            <a:ext cx="7267716" cy="5768246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State  Op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    zero?           busy       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Control points 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  next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-state</a:t>
            </a:r>
          </a:p>
          <a:p>
            <a:pPr>
              <a:spcBef>
                <a:spcPct val="0"/>
              </a:spcBef>
            </a:pPr>
            <a:endParaRPr lang="en-US" sz="9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ALUi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*	*	* 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rs1]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	ALUi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1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ALUi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1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*	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*	* 	B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&lt;= </a:t>
            </a:r>
            <a:r>
              <a:rPr lang="en-US" sz="2000" dirty="0" err="1" smtClean="0">
                <a:solidFill>
                  <a:srgbClr val="56127A"/>
                </a:solidFill>
                <a:latin typeface="Calibri"/>
                <a:cs typeface="Calibri"/>
              </a:rPr>
              <a:t>Imm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	ALUi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2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ALUi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2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*	*	* 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Reg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[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]&lt;=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Op(A,B)	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...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J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0 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*	*	*	A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A - 4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	J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1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J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1 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*	*	*	B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IR			J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2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J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2 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*	*	*	PC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JumpTarg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(A,B)	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...</a:t>
            </a:r>
            <a:endParaRPr lang="en-US" sz="2000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*	*	* 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rs1]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beq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1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1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 	*	*	* 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B &lt;= Reg[rs2]		beq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2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2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*	yes	*	A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PC 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	beq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3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2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*	no	*	       ....	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fetch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0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3 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*	*	*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A &lt;=  A - 4		beq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4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4 	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*	*	*	B &lt;= </a:t>
            </a:r>
            <a:r>
              <a:rPr lang="en-US" sz="2000" dirty="0" err="1" smtClean="0">
                <a:solidFill>
                  <a:srgbClr val="56127A"/>
                </a:solidFill>
                <a:latin typeface="Calibri"/>
                <a:cs typeface="Calibri"/>
              </a:rPr>
              <a:t>BImm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	beq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5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beq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5 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*	*	*	PC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A+B		fetch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...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		</a:t>
            </a:r>
          </a:p>
        </p:txBody>
      </p:sp>
      <p:sp>
        <p:nvSpPr>
          <p:cNvPr id="1134596" name="Line 4"/>
          <p:cNvSpPr>
            <a:spLocks noChangeShapeType="1"/>
          </p:cNvSpPr>
          <p:nvPr/>
        </p:nvSpPr>
        <p:spPr bwMode="auto">
          <a:xfrm>
            <a:off x="609600" y="1543050"/>
            <a:ext cx="762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34597" name="Line 5"/>
          <p:cNvSpPr>
            <a:spLocks noChangeShapeType="1"/>
          </p:cNvSpPr>
          <p:nvPr/>
        </p:nvSpPr>
        <p:spPr bwMode="auto">
          <a:xfrm flipH="1">
            <a:off x="4114800" y="1162050"/>
            <a:ext cx="12700" cy="4403969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444500"/>
            <a:ext cx="7162800" cy="7112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Size of Control Store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56F9C-840D-6C42-8C65-86946F06C735}" type="slidenum">
              <a:rPr lang="en-US"/>
              <a:pPr/>
              <a:t>37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5619" name="Rectangle 3"/>
          <p:cNvSpPr>
            <a:spLocks noChangeArrowheads="1"/>
          </p:cNvSpPr>
          <p:nvPr/>
        </p:nvSpPr>
        <p:spPr bwMode="auto">
          <a:xfrm>
            <a:off x="863600" y="4271963"/>
            <a:ext cx="7530833" cy="2305759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i="1" dirty="0" smtClean="0">
                <a:solidFill>
                  <a:srgbClr val="56127A"/>
                </a:solidFill>
                <a:latin typeface="Calibri"/>
                <a:cs typeface="Calibri"/>
              </a:rPr>
              <a:t>RISC-V: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 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w =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5+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2  	c = 17		s = ?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no. of steps per </a:t>
            </a:r>
            <a:r>
              <a:rPr lang="en-US" sz="2400" dirty="0" err="1">
                <a:solidFill>
                  <a:srgbClr val="56127A"/>
                </a:solidFill>
                <a:latin typeface="Calibri"/>
                <a:cs typeface="Calibri"/>
              </a:rPr>
              <a:t>opcode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= 4 to 6 + fetch-sequence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no. of states ~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(4 steps per op-group ) x op-groups 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				+ common sequences</a:t>
            </a:r>
          </a:p>
          <a:p>
            <a:pPr lvl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	      = 4 x 8 + 10 states = 42 states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=&gt;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s = 6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     Control ROM = 2</a:t>
            </a:r>
            <a:r>
              <a:rPr lang="en-US" sz="2400" baseline="30000" dirty="0" smtClean="0">
                <a:solidFill>
                  <a:srgbClr val="56127A"/>
                </a:solidFill>
                <a:latin typeface="Calibri"/>
                <a:cs typeface="Calibri"/>
              </a:rPr>
              <a:t>(5+</a:t>
            </a:r>
            <a:r>
              <a:rPr lang="en-US" sz="2400" baseline="30000" dirty="0">
                <a:solidFill>
                  <a:srgbClr val="56127A"/>
                </a:solidFill>
                <a:latin typeface="Calibri"/>
                <a:cs typeface="Calibri"/>
              </a:rPr>
              <a:t>6)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x 23 bits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approx. 24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Kbytes</a:t>
            </a:r>
          </a:p>
        </p:txBody>
      </p:sp>
      <p:grpSp>
        <p:nvGrpSpPr>
          <p:cNvPr id="1135620" name="Group 4"/>
          <p:cNvGrpSpPr>
            <a:grpSpLocks/>
          </p:cNvGrpSpPr>
          <p:nvPr/>
        </p:nvGrpSpPr>
        <p:grpSpPr bwMode="auto">
          <a:xfrm>
            <a:off x="658813" y="1270000"/>
            <a:ext cx="7921626" cy="2859088"/>
            <a:chOff x="415" y="800"/>
            <a:chExt cx="4990" cy="1801"/>
          </a:xfrm>
        </p:grpSpPr>
        <p:sp>
          <p:nvSpPr>
            <p:cNvPr id="1135621" name="Rectangle 5"/>
            <p:cNvSpPr>
              <a:spLocks noChangeArrowheads="1"/>
            </p:cNvSpPr>
            <p:nvPr/>
          </p:nvSpPr>
          <p:spPr bwMode="auto">
            <a:xfrm>
              <a:off x="415" y="1655"/>
              <a:ext cx="1630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cs typeface="Calibri"/>
                </a:rPr>
                <a:t>size = 2</a:t>
              </a:r>
              <a:r>
                <a:rPr lang="en-US" sz="2400" baseline="30000">
                  <a:solidFill>
                    <a:srgbClr val="56127A"/>
                  </a:solidFill>
                  <a:latin typeface="Calibri"/>
                  <a:cs typeface="Calibri"/>
                </a:rPr>
                <a:t>(w+s) </a:t>
              </a:r>
              <a:r>
                <a:rPr lang="en-US" sz="2400">
                  <a:solidFill>
                    <a:srgbClr val="56127A"/>
                  </a:solidFill>
                  <a:latin typeface="Calibri"/>
                  <a:cs typeface="Calibri"/>
                </a:rPr>
                <a:t>x (c + s)</a:t>
              </a:r>
              <a:r>
                <a:rPr lang="en-US" sz="2400" i="1">
                  <a:solidFill>
                    <a:srgbClr val="56127A"/>
                  </a:solidFill>
                  <a:latin typeface="Calibri"/>
                  <a:cs typeface="Calibri"/>
                </a:rPr>
                <a:t> </a:t>
              </a:r>
            </a:p>
          </p:txBody>
        </p:sp>
        <p:sp>
          <p:nvSpPr>
            <p:cNvPr id="1135622" name="Rectangle 6"/>
            <p:cNvSpPr>
              <a:spLocks noChangeArrowheads="1"/>
            </p:cNvSpPr>
            <p:nvPr/>
          </p:nvSpPr>
          <p:spPr bwMode="auto">
            <a:xfrm>
              <a:off x="2648" y="1456"/>
              <a:ext cx="1608" cy="8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5623" name="Rectangle 7"/>
            <p:cNvSpPr>
              <a:spLocks noChangeArrowheads="1"/>
            </p:cNvSpPr>
            <p:nvPr/>
          </p:nvSpPr>
          <p:spPr bwMode="auto">
            <a:xfrm>
              <a:off x="2931" y="1721"/>
              <a:ext cx="1074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Control ROM</a:t>
              </a:r>
            </a:p>
          </p:txBody>
        </p:sp>
        <p:sp>
          <p:nvSpPr>
            <p:cNvPr id="1135624" name="Rectangle 8"/>
            <p:cNvSpPr>
              <a:spLocks noChangeArrowheads="1"/>
            </p:cNvSpPr>
            <p:nvPr/>
          </p:nvSpPr>
          <p:spPr bwMode="auto">
            <a:xfrm>
              <a:off x="3230" y="2085"/>
              <a:ext cx="394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1135625" name="Rectangle 9"/>
            <p:cNvSpPr>
              <a:spLocks noChangeArrowheads="1"/>
            </p:cNvSpPr>
            <p:nvPr/>
          </p:nvSpPr>
          <p:spPr bwMode="auto">
            <a:xfrm>
              <a:off x="430" y="830"/>
              <a:ext cx="1471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status &amp; opcode</a:t>
              </a:r>
            </a:p>
          </p:txBody>
        </p:sp>
        <p:sp>
          <p:nvSpPr>
            <p:cNvPr id="1135626" name="Rectangle 10"/>
            <p:cNvSpPr>
              <a:spLocks noChangeArrowheads="1"/>
            </p:cNvSpPr>
            <p:nvPr/>
          </p:nvSpPr>
          <p:spPr bwMode="auto">
            <a:xfrm>
              <a:off x="3221" y="1426"/>
              <a:ext cx="402" cy="2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addr</a:t>
              </a:r>
            </a:p>
          </p:txBody>
        </p:sp>
        <p:sp>
          <p:nvSpPr>
            <p:cNvPr id="1135627" name="Rectangle 11"/>
            <p:cNvSpPr>
              <a:spLocks noChangeArrowheads="1"/>
            </p:cNvSpPr>
            <p:nvPr/>
          </p:nvSpPr>
          <p:spPr bwMode="auto">
            <a:xfrm>
              <a:off x="4674" y="1710"/>
              <a:ext cx="73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Calibri"/>
                  <a:cs typeface="Calibri"/>
                </a:rPr>
                <a:t>next </a:t>
              </a:r>
              <a:r>
                <a:rPr lang="en-US" sz="2000" i="1" dirty="0" smtClean="0">
                  <a:solidFill>
                    <a:srgbClr val="56127A"/>
                  </a:solidFill>
                  <a:latin typeface="Calibri"/>
                  <a:cs typeface="Calibri"/>
                </a:rPr>
                <a:t> </a:t>
              </a:r>
              <a:r>
                <a:rPr lang="el-GR" sz="2000" i="1" dirty="0" smtClean="0">
                  <a:solidFill>
                    <a:srgbClr val="56127A"/>
                  </a:solidFill>
                  <a:latin typeface="Calibri"/>
                  <a:cs typeface="Calibri"/>
                </a:rPr>
                <a:t>μ</a:t>
              </a:r>
              <a:r>
                <a:rPr lang="en-US" sz="2000" i="1" dirty="0" smtClean="0">
                  <a:solidFill>
                    <a:srgbClr val="56127A"/>
                  </a:solidFill>
                  <a:latin typeface="Calibri"/>
                  <a:cs typeface="Calibri"/>
                </a:rPr>
                <a:t>PC</a:t>
              </a:r>
              <a:endParaRPr lang="en-US" sz="2000" i="1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35628" name="Rectangle 12"/>
            <p:cNvSpPr>
              <a:spLocks noChangeArrowheads="1"/>
            </p:cNvSpPr>
            <p:nvPr/>
          </p:nvSpPr>
          <p:spPr bwMode="auto">
            <a:xfrm>
              <a:off x="1820" y="2274"/>
              <a:ext cx="1079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Control signals</a:t>
              </a:r>
            </a:p>
          </p:txBody>
        </p:sp>
        <p:sp>
          <p:nvSpPr>
            <p:cNvPr id="1135629" name="Rectangle 13"/>
            <p:cNvSpPr>
              <a:spLocks noChangeArrowheads="1"/>
            </p:cNvSpPr>
            <p:nvPr/>
          </p:nvSpPr>
          <p:spPr bwMode="auto">
            <a:xfrm>
              <a:off x="3391" y="1001"/>
              <a:ext cx="730" cy="248"/>
            </a:xfrm>
            <a:prstGeom prst="rect">
              <a:avLst/>
            </a:prstGeom>
            <a:solidFill>
              <a:schemeClr val="bg1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 dirty="0">
                  <a:solidFill>
                    <a:srgbClr val="56127A"/>
                  </a:solidFill>
                  <a:latin typeface="Calibri"/>
                  <a:cs typeface="Calibri"/>
                </a:rPr>
                <a:t> </a:t>
              </a:r>
              <a:r>
                <a:rPr lang="el-GR" sz="2000" i="1" dirty="0">
                  <a:solidFill>
                    <a:srgbClr val="56127A"/>
                  </a:solidFill>
                  <a:latin typeface="Calibri"/>
                  <a:cs typeface="Calibri"/>
                </a:rPr>
                <a:t>μ</a:t>
              </a:r>
              <a:r>
                <a:rPr lang="en-US" sz="2000" i="1" dirty="0" smtClean="0">
                  <a:solidFill>
                    <a:srgbClr val="56127A"/>
                  </a:solidFill>
                  <a:latin typeface="Calibri"/>
                  <a:cs typeface="Calibri"/>
                </a:rPr>
                <a:t>PC</a:t>
              </a:r>
              <a:endParaRPr lang="en-US" sz="2000" i="1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35630" name="Freeform 14"/>
            <p:cNvSpPr>
              <a:spLocks/>
            </p:cNvSpPr>
            <p:nvPr/>
          </p:nvSpPr>
          <p:spPr bwMode="auto">
            <a:xfrm>
              <a:off x="3129" y="2277"/>
              <a:ext cx="1" cy="3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23"/>
                </a:cxn>
              </a:cxnLst>
              <a:rect l="0" t="0" r="r" b="b"/>
              <a:pathLst>
                <a:path w="1" h="324">
                  <a:moveTo>
                    <a:pt x="0" y="0"/>
                  </a:moveTo>
                  <a:lnTo>
                    <a:pt x="0" y="323"/>
                  </a:lnTo>
                </a:path>
              </a:pathLst>
            </a:custGeom>
            <a:noFill/>
            <a:ln w="254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5631" name="Freeform 15"/>
            <p:cNvSpPr>
              <a:spLocks/>
            </p:cNvSpPr>
            <p:nvPr/>
          </p:nvSpPr>
          <p:spPr bwMode="auto">
            <a:xfrm>
              <a:off x="3770" y="800"/>
              <a:ext cx="774" cy="1635"/>
            </a:xfrm>
            <a:custGeom>
              <a:avLst/>
              <a:gdLst/>
              <a:ahLst/>
              <a:cxnLst>
                <a:cxn ang="0">
                  <a:pos x="22" y="1505"/>
                </a:cxn>
                <a:cxn ang="0">
                  <a:pos x="27" y="1674"/>
                </a:cxn>
                <a:cxn ang="0">
                  <a:pos x="773" y="1674"/>
                </a:cxn>
                <a:cxn ang="0">
                  <a:pos x="773" y="1"/>
                </a:cxn>
                <a:cxn ang="0">
                  <a:pos x="0" y="0"/>
                </a:cxn>
                <a:cxn ang="0">
                  <a:pos x="0" y="237"/>
                </a:cxn>
              </a:cxnLst>
              <a:rect l="0" t="0" r="r" b="b"/>
              <a:pathLst>
                <a:path w="774" h="1675">
                  <a:moveTo>
                    <a:pt x="22" y="1505"/>
                  </a:moveTo>
                  <a:lnTo>
                    <a:pt x="27" y="1674"/>
                  </a:lnTo>
                  <a:lnTo>
                    <a:pt x="773" y="1674"/>
                  </a:lnTo>
                  <a:lnTo>
                    <a:pt x="773" y="1"/>
                  </a:lnTo>
                  <a:lnTo>
                    <a:pt x="0" y="0"/>
                  </a:lnTo>
                  <a:lnTo>
                    <a:pt x="0" y="237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5632" name="Line 16"/>
            <p:cNvSpPr>
              <a:spLocks noChangeShapeType="1"/>
            </p:cNvSpPr>
            <p:nvPr/>
          </p:nvSpPr>
          <p:spPr bwMode="auto">
            <a:xfrm flipH="1">
              <a:off x="3778" y="1234"/>
              <a:ext cx="3" cy="2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5633" name="Freeform 17"/>
            <p:cNvSpPr>
              <a:spLocks/>
            </p:cNvSpPr>
            <p:nvPr/>
          </p:nvSpPr>
          <p:spPr bwMode="auto">
            <a:xfrm>
              <a:off x="1947" y="920"/>
              <a:ext cx="1085" cy="5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84" y="0"/>
                </a:cxn>
                <a:cxn ang="0">
                  <a:pos x="1084" y="501"/>
                </a:cxn>
              </a:cxnLst>
              <a:rect l="0" t="0" r="r" b="b"/>
              <a:pathLst>
                <a:path w="1085" h="502">
                  <a:moveTo>
                    <a:pt x="0" y="0"/>
                  </a:moveTo>
                  <a:lnTo>
                    <a:pt x="1084" y="0"/>
                  </a:lnTo>
                  <a:lnTo>
                    <a:pt x="1084" y="501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5634" name="Rectangle 18"/>
            <p:cNvSpPr>
              <a:spLocks noChangeArrowheads="1"/>
            </p:cNvSpPr>
            <p:nvPr/>
          </p:nvSpPr>
          <p:spPr bwMode="auto">
            <a:xfrm>
              <a:off x="2361" y="836"/>
              <a:ext cx="255" cy="3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sz="1800" i="1">
                  <a:solidFill>
                    <a:srgbClr val="56127A"/>
                  </a:solidFill>
                  <a:latin typeface="Calibri"/>
                  <a:cs typeface="Calibri"/>
                </a:rPr>
                <a:t>/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</a:pPr>
              <a:r>
                <a:rPr lang="en-US" sz="1800" i="1">
                  <a:solidFill>
                    <a:srgbClr val="56127A"/>
                  </a:solidFill>
                  <a:latin typeface="Calibri"/>
                  <a:cs typeface="Calibri"/>
                </a:rPr>
                <a:t>w</a:t>
              </a:r>
            </a:p>
          </p:txBody>
        </p:sp>
        <p:sp>
          <p:nvSpPr>
            <p:cNvPr id="1135635" name="Rectangle 19"/>
            <p:cNvSpPr>
              <a:spLocks noChangeArrowheads="1"/>
            </p:cNvSpPr>
            <p:nvPr/>
          </p:nvSpPr>
          <p:spPr bwMode="auto">
            <a:xfrm>
              <a:off x="4459" y="1355"/>
              <a:ext cx="329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i="1">
                  <a:solidFill>
                    <a:srgbClr val="56127A"/>
                  </a:solidFill>
                  <a:latin typeface="Calibri"/>
                  <a:cs typeface="Calibri"/>
                </a:rPr>
                <a:t>/  s</a:t>
              </a:r>
            </a:p>
          </p:txBody>
        </p:sp>
        <p:sp>
          <p:nvSpPr>
            <p:cNvPr id="1135636" name="Rectangle 20"/>
            <p:cNvSpPr>
              <a:spLocks noChangeArrowheads="1"/>
            </p:cNvSpPr>
            <p:nvPr/>
          </p:nvSpPr>
          <p:spPr bwMode="auto">
            <a:xfrm>
              <a:off x="3054" y="2284"/>
              <a:ext cx="333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 i="1">
                  <a:solidFill>
                    <a:srgbClr val="56127A"/>
                  </a:solidFill>
                  <a:latin typeface="Calibri"/>
                  <a:cs typeface="Calibri"/>
                </a:rPr>
                <a:t>/  c</a:t>
              </a:r>
            </a:p>
          </p:txBody>
        </p:sp>
        <p:sp>
          <p:nvSpPr>
            <p:cNvPr id="1135637" name="Rectangle 21"/>
            <p:cNvSpPr>
              <a:spLocks noChangeArrowheads="1"/>
            </p:cNvSpPr>
            <p:nvPr/>
          </p:nvSpPr>
          <p:spPr bwMode="auto">
            <a:xfrm>
              <a:off x="3408" y="1016"/>
              <a:ext cx="752" cy="224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5619" grpId="0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508000"/>
            <a:ext cx="8001000" cy="6985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Reducing Control Store Size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125A2-78B5-EA43-B1FE-85BAF447B406}" type="slidenum">
              <a:rPr lang="en-US"/>
              <a:pPr/>
              <a:t>38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6643" name="Rectangle 3"/>
          <p:cNvSpPr>
            <a:spLocks noChangeArrowheads="1"/>
          </p:cNvSpPr>
          <p:nvPr/>
        </p:nvSpPr>
        <p:spPr bwMode="auto">
          <a:xfrm>
            <a:off x="986451" y="1692275"/>
            <a:ext cx="6938349" cy="452175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Reduce the ROM height (= address bits)</a:t>
            </a:r>
          </a:p>
          <a:p>
            <a:pPr lvl="2">
              <a:spcBef>
                <a:spcPct val="0"/>
              </a:spcBef>
              <a:buFontTx/>
              <a:buChar char="–"/>
            </a:pP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 reduce inputs by extra external logic</a:t>
            </a:r>
          </a:p>
          <a:p>
            <a:pPr lvl="4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each input bit doubles the size of the </a:t>
            </a:r>
          </a:p>
          <a:p>
            <a:pPr lvl="4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control store</a:t>
            </a:r>
          </a:p>
          <a:p>
            <a:pPr lvl="2">
              <a:spcBef>
                <a:spcPct val="0"/>
              </a:spcBef>
              <a:buFontTx/>
              <a:buChar char="–"/>
            </a:pP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 reduce states by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grouping </a:t>
            </a:r>
            <a:r>
              <a:rPr lang="en-US" sz="2000" i="1" dirty="0" err="1">
                <a:solidFill>
                  <a:srgbClr val="56127A"/>
                </a:solidFill>
                <a:latin typeface="Calibri"/>
                <a:cs typeface="Calibri"/>
              </a:rPr>
              <a:t>opcodes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</a:p>
          <a:p>
            <a:pPr lvl="4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find common sequences of actions</a:t>
            </a:r>
          </a:p>
          <a:p>
            <a:pPr lvl="2">
              <a:spcBef>
                <a:spcPct val="0"/>
              </a:spcBef>
              <a:buFontTx/>
              <a:buChar char="–"/>
            </a:pP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 condense input status bits</a:t>
            </a:r>
          </a:p>
          <a:p>
            <a:pPr lvl="4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combine all exceptions into one, i.e.,</a:t>
            </a:r>
          </a:p>
          <a:p>
            <a:pPr lvl="4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exception/no-exception</a:t>
            </a:r>
          </a:p>
          <a:p>
            <a:pPr lvl="3"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  <a:buFontTx/>
              <a:buChar char="•"/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Reduce the ROM width</a:t>
            </a:r>
          </a:p>
          <a:p>
            <a:pPr lvl="2">
              <a:spcBef>
                <a:spcPct val="0"/>
              </a:spcBef>
              <a:buFontTx/>
              <a:buChar char="–"/>
            </a:pP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 restrict the next-state encoding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4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Next, Dispatch on 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opcode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, Wait for memory, ...</a:t>
            </a:r>
          </a:p>
          <a:p>
            <a:pPr lvl="2">
              <a:spcBef>
                <a:spcPct val="0"/>
              </a:spcBef>
              <a:buFontTx/>
              <a:buChar char="–"/>
            </a:pP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 encode control signals (vertical microcode)</a:t>
            </a:r>
          </a:p>
        </p:txBody>
      </p:sp>
      <p:sp>
        <p:nvSpPr>
          <p:cNvPr id="1136644" name="Text Box 4"/>
          <p:cNvSpPr txBox="1">
            <a:spLocks noChangeArrowheads="1"/>
          </p:cNvSpPr>
          <p:nvPr/>
        </p:nvSpPr>
        <p:spPr bwMode="auto">
          <a:xfrm>
            <a:off x="1630976" y="1143000"/>
            <a:ext cx="5223289" cy="46166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Control store has to be </a:t>
            </a:r>
            <a:r>
              <a:rPr lang="en-US" sz="2400" i="1" dirty="0">
                <a:solidFill>
                  <a:srgbClr val="56127A"/>
                </a:solidFill>
                <a:latin typeface="Calibri"/>
                <a:cs typeface="Calibri"/>
              </a:rPr>
              <a:t>fast </a:t>
            </a:r>
            <a:r>
              <a:rPr lang="en-US" sz="2400" i="1" dirty="0" smtClean="0">
                <a:solidFill>
                  <a:srgbClr val="56127A"/>
                </a:solidFill>
                <a:latin typeface="Calibri"/>
                <a:cs typeface="Calibri"/>
              </a:rPr>
              <a:t>=&gt; </a:t>
            </a:r>
            <a:r>
              <a:rPr lang="en-US" sz="2400" i="1" dirty="0">
                <a:solidFill>
                  <a:srgbClr val="56127A"/>
                </a:solidFill>
                <a:latin typeface="Calibri"/>
                <a:cs typeface="Calibri"/>
              </a:rPr>
              <a:t>expensive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3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355600"/>
            <a:ext cx="71755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 dirty="0" smtClean="0"/>
              <a:t>RISC-</a:t>
            </a:r>
            <a:r>
              <a:rPr lang="en-US" dirty="0"/>
              <a:t>V</a:t>
            </a:r>
            <a:r>
              <a:rPr lang="en-US" dirty="0" smtClean="0"/>
              <a:t> </a:t>
            </a:r>
            <a:r>
              <a:rPr lang="en-US" dirty="0"/>
              <a:t>Controller V2</a:t>
            </a:r>
          </a:p>
        </p:txBody>
      </p:sp>
      <p:sp>
        <p:nvSpPr>
          <p:cNvPr id="5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0D2B1-41C8-7942-B2AC-F924B2B9B06F}" type="slidenum">
              <a:rPr lang="en-US"/>
              <a:pPr/>
              <a:t>39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7667" name="Rectangle 3"/>
          <p:cNvSpPr>
            <a:spLocks noChangeArrowheads="1"/>
          </p:cNvSpPr>
          <p:nvPr/>
        </p:nvSpPr>
        <p:spPr bwMode="auto">
          <a:xfrm>
            <a:off x="409575" y="4648200"/>
            <a:ext cx="2116491" cy="1320874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l-GR" sz="2000" dirty="0" err="1">
                <a:solidFill>
                  <a:srgbClr val="56127A"/>
                </a:solidFill>
                <a:latin typeface="Calibri"/>
                <a:cs typeface="Calibri"/>
              </a:rPr>
              <a:t>μ</a:t>
            </a:r>
            <a:r>
              <a:rPr lang="en-US" sz="2000" dirty="0" err="1" smtClean="0">
                <a:solidFill>
                  <a:srgbClr val="56127A"/>
                </a:solidFill>
                <a:latin typeface="Calibri"/>
                <a:cs typeface="Calibri"/>
              </a:rPr>
              <a:t>JumpType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=</a:t>
            </a:r>
          </a:p>
          <a:p>
            <a:pPr>
              <a:spcBef>
                <a:spcPct val="0"/>
              </a:spcBef>
            </a:pP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   next 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|</a:t>
            </a: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 spin</a:t>
            </a:r>
          </a:p>
          <a:p>
            <a:pPr>
              <a:spcBef>
                <a:spcPct val="0"/>
              </a:spcBef>
            </a:pP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|</a:t>
            </a: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 fetch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|</a:t>
            </a: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 dispatch</a:t>
            </a:r>
          </a:p>
          <a:p>
            <a:pPr>
              <a:spcBef>
                <a:spcPct val="0"/>
              </a:spcBef>
            </a:pP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|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i="1" dirty="0" err="1" smtClean="0">
                <a:solidFill>
                  <a:srgbClr val="56127A"/>
                </a:solidFill>
                <a:latin typeface="Calibri"/>
                <a:cs typeface="Calibri"/>
              </a:rPr>
              <a:t>ftrue</a:t>
            </a:r>
            <a:r>
              <a:rPr lang="en-US" sz="2000" i="1" dirty="0" smtClean="0">
                <a:solidFill>
                  <a:srgbClr val="56127A"/>
                </a:solidFill>
                <a:latin typeface="Calibri"/>
                <a:cs typeface="Calibri"/>
              </a:rPr>
              <a:t> 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|</a:t>
            </a:r>
            <a:r>
              <a:rPr lang="en-US" sz="2000" i="1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i="1" dirty="0" err="1" smtClean="0">
                <a:solidFill>
                  <a:srgbClr val="56127A"/>
                </a:solidFill>
                <a:latin typeface="Calibri"/>
                <a:cs typeface="Calibri"/>
              </a:rPr>
              <a:t>ffalse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grpSp>
        <p:nvGrpSpPr>
          <p:cNvPr id="1137668" name="Group 4"/>
          <p:cNvGrpSpPr>
            <a:grpSpLocks/>
          </p:cNvGrpSpPr>
          <p:nvPr/>
        </p:nvGrpSpPr>
        <p:grpSpPr bwMode="auto">
          <a:xfrm>
            <a:off x="915988" y="1193800"/>
            <a:ext cx="7881938" cy="5375275"/>
            <a:chOff x="257" y="752"/>
            <a:chExt cx="4965" cy="3386"/>
          </a:xfrm>
        </p:grpSpPr>
        <p:sp>
          <p:nvSpPr>
            <p:cNvPr id="1137669" name="Freeform 5"/>
            <p:cNvSpPr>
              <a:spLocks/>
            </p:cNvSpPr>
            <p:nvPr/>
          </p:nvSpPr>
          <p:spPr bwMode="auto">
            <a:xfrm>
              <a:off x="3248" y="2984"/>
              <a:ext cx="1120" cy="792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8" y="792"/>
                </a:cxn>
                <a:cxn ang="0">
                  <a:pos x="1120" y="792"/>
                </a:cxn>
                <a:cxn ang="0">
                  <a:pos x="1120" y="0"/>
                </a:cxn>
              </a:cxnLst>
              <a:rect l="0" t="0" r="r" b="b"/>
              <a:pathLst>
                <a:path w="1120" h="792">
                  <a:moveTo>
                    <a:pt x="0" y="584"/>
                  </a:moveTo>
                  <a:lnTo>
                    <a:pt x="8" y="792"/>
                  </a:lnTo>
                  <a:lnTo>
                    <a:pt x="1120" y="792"/>
                  </a:lnTo>
                  <a:lnTo>
                    <a:pt x="112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670" name="Rectangle 6"/>
            <p:cNvSpPr>
              <a:spLocks noChangeArrowheads="1"/>
            </p:cNvSpPr>
            <p:nvPr/>
          </p:nvSpPr>
          <p:spPr bwMode="auto">
            <a:xfrm>
              <a:off x="1628" y="3907"/>
              <a:ext cx="1261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Control Signals (17)</a:t>
              </a:r>
            </a:p>
          </p:txBody>
        </p:sp>
        <p:sp>
          <p:nvSpPr>
            <p:cNvPr id="1137671" name="Rectangle 7"/>
            <p:cNvSpPr>
              <a:spLocks noChangeArrowheads="1"/>
            </p:cNvSpPr>
            <p:nvPr/>
          </p:nvSpPr>
          <p:spPr bwMode="auto">
            <a:xfrm>
              <a:off x="1736" y="2516"/>
              <a:ext cx="1731" cy="1055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672" name="Rectangle 8"/>
            <p:cNvSpPr>
              <a:spLocks noChangeArrowheads="1"/>
            </p:cNvSpPr>
            <p:nvPr/>
          </p:nvSpPr>
          <p:spPr bwMode="auto">
            <a:xfrm>
              <a:off x="2065" y="2956"/>
              <a:ext cx="1145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>
                  <a:solidFill>
                    <a:srgbClr val="56127A"/>
                  </a:solidFill>
                  <a:latin typeface="Calibri"/>
                  <a:cs typeface="Calibri"/>
                </a:rPr>
                <a:t>Control ROM</a:t>
              </a:r>
            </a:p>
          </p:txBody>
        </p:sp>
        <p:sp>
          <p:nvSpPr>
            <p:cNvPr id="1137673" name="Rectangle 9"/>
            <p:cNvSpPr>
              <a:spLocks noChangeArrowheads="1"/>
            </p:cNvSpPr>
            <p:nvPr/>
          </p:nvSpPr>
          <p:spPr bwMode="auto">
            <a:xfrm>
              <a:off x="2279" y="2536"/>
              <a:ext cx="576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address</a:t>
              </a:r>
            </a:p>
          </p:txBody>
        </p:sp>
        <p:sp>
          <p:nvSpPr>
            <p:cNvPr id="1137674" name="Rectangle 10"/>
            <p:cNvSpPr>
              <a:spLocks noChangeArrowheads="1"/>
            </p:cNvSpPr>
            <p:nvPr/>
          </p:nvSpPr>
          <p:spPr bwMode="auto">
            <a:xfrm>
              <a:off x="2386" y="3299"/>
              <a:ext cx="380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data</a:t>
              </a:r>
            </a:p>
          </p:txBody>
        </p:sp>
        <p:grpSp>
          <p:nvGrpSpPr>
            <p:cNvPr id="1137675" name="Group 11"/>
            <p:cNvGrpSpPr>
              <a:grpSpLocks/>
            </p:cNvGrpSpPr>
            <p:nvPr/>
          </p:nvGrpSpPr>
          <p:grpSpPr bwMode="auto">
            <a:xfrm>
              <a:off x="1845" y="3573"/>
              <a:ext cx="1184" cy="280"/>
              <a:chOff x="1517" y="3573"/>
              <a:chExt cx="1184" cy="432"/>
            </a:xfrm>
          </p:grpSpPr>
          <p:sp>
            <p:nvSpPr>
              <p:cNvPr id="1137676" name="Line 12"/>
              <p:cNvSpPr>
                <a:spLocks noChangeShapeType="1"/>
              </p:cNvSpPr>
              <p:nvPr/>
            </p:nvSpPr>
            <p:spPr bwMode="auto">
              <a:xfrm>
                <a:off x="2701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137677" name="Line 13"/>
              <p:cNvSpPr>
                <a:spLocks noChangeShapeType="1"/>
              </p:cNvSpPr>
              <p:nvPr/>
            </p:nvSpPr>
            <p:spPr bwMode="auto">
              <a:xfrm>
                <a:off x="2509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137678" name="Line 14"/>
              <p:cNvSpPr>
                <a:spLocks noChangeShapeType="1"/>
              </p:cNvSpPr>
              <p:nvPr/>
            </p:nvSpPr>
            <p:spPr bwMode="auto">
              <a:xfrm>
                <a:off x="2317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137679" name="Line 15"/>
              <p:cNvSpPr>
                <a:spLocks noChangeShapeType="1"/>
              </p:cNvSpPr>
              <p:nvPr/>
            </p:nvSpPr>
            <p:spPr bwMode="auto">
              <a:xfrm>
                <a:off x="2125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137680" name="Line 16"/>
              <p:cNvSpPr>
                <a:spLocks noChangeShapeType="1"/>
              </p:cNvSpPr>
              <p:nvPr/>
            </p:nvSpPr>
            <p:spPr bwMode="auto">
              <a:xfrm>
                <a:off x="1933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137681" name="Line 17"/>
              <p:cNvSpPr>
                <a:spLocks noChangeShapeType="1"/>
              </p:cNvSpPr>
              <p:nvPr/>
            </p:nvSpPr>
            <p:spPr bwMode="auto">
              <a:xfrm>
                <a:off x="1517" y="3573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137682" name="Line 18"/>
              <p:cNvSpPr>
                <a:spLocks noChangeShapeType="1"/>
              </p:cNvSpPr>
              <p:nvPr/>
            </p:nvSpPr>
            <p:spPr bwMode="auto">
              <a:xfrm>
                <a:off x="1709" y="3581"/>
                <a:ext cx="0" cy="424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37683" name="Freeform 19"/>
            <p:cNvSpPr>
              <a:spLocks/>
            </p:cNvSpPr>
            <p:nvPr/>
          </p:nvSpPr>
          <p:spPr bwMode="auto">
            <a:xfrm>
              <a:off x="2684" y="1064"/>
              <a:ext cx="1189" cy="777"/>
            </a:xfrm>
            <a:custGeom>
              <a:avLst/>
              <a:gdLst/>
              <a:ahLst/>
              <a:cxnLst>
                <a:cxn ang="0">
                  <a:pos x="1188" y="776"/>
                </a:cxn>
                <a:cxn ang="0">
                  <a:pos x="1188" y="0"/>
                </a:cxn>
                <a:cxn ang="0">
                  <a:pos x="0" y="0"/>
                </a:cxn>
                <a:cxn ang="0">
                  <a:pos x="0" y="551"/>
                </a:cxn>
              </a:cxnLst>
              <a:rect l="0" t="0" r="r" b="b"/>
              <a:pathLst>
                <a:path w="1189" h="777">
                  <a:moveTo>
                    <a:pt x="1188" y="776"/>
                  </a:moveTo>
                  <a:lnTo>
                    <a:pt x="1188" y="0"/>
                  </a:lnTo>
                  <a:lnTo>
                    <a:pt x="0" y="0"/>
                  </a:lnTo>
                  <a:lnTo>
                    <a:pt x="0" y="551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684" name="Freeform 20"/>
            <p:cNvSpPr>
              <a:spLocks/>
            </p:cNvSpPr>
            <p:nvPr/>
          </p:nvSpPr>
          <p:spPr bwMode="auto">
            <a:xfrm>
              <a:off x="2616" y="2230"/>
              <a:ext cx="1" cy="3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02"/>
                </a:cxn>
              </a:cxnLst>
              <a:rect l="0" t="0" r="r" b="b"/>
              <a:pathLst>
                <a:path w="1" h="303">
                  <a:moveTo>
                    <a:pt x="0" y="0"/>
                  </a:moveTo>
                  <a:lnTo>
                    <a:pt x="0" y="302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685" name="Freeform 21"/>
            <p:cNvSpPr>
              <a:spLocks/>
            </p:cNvSpPr>
            <p:nvPr/>
          </p:nvSpPr>
          <p:spPr bwMode="auto">
            <a:xfrm>
              <a:off x="2623" y="2094"/>
              <a:ext cx="1236" cy="218"/>
            </a:xfrm>
            <a:custGeom>
              <a:avLst/>
              <a:gdLst/>
              <a:ahLst/>
              <a:cxnLst>
                <a:cxn ang="0">
                  <a:pos x="0" y="217"/>
                </a:cxn>
                <a:cxn ang="0">
                  <a:pos x="1235" y="217"/>
                </a:cxn>
                <a:cxn ang="0">
                  <a:pos x="1235" y="0"/>
                </a:cxn>
              </a:cxnLst>
              <a:rect l="0" t="0" r="r" b="b"/>
              <a:pathLst>
                <a:path w="1236" h="218">
                  <a:moveTo>
                    <a:pt x="0" y="217"/>
                  </a:moveTo>
                  <a:lnTo>
                    <a:pt x="1235" y="217"/>
                  </a:lnTo>
                  <a:lnTo>
                    <a:pt x="1235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686" name="Rectangle 22"/>
            <p:cNvSpPr>
              <a:spLocks noChangeArrowheads="1"/>
            </p:cNvSpPr>
            <p:nvPr/>
          </p:nvSpPr>
          <p:spPr bwMode="auto">
            <a:xfrm>
              <a:off x="3585" y="1849"/>
              <a:ext cx="517" cy="248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1137687" name="Freeform 23"/>
            <p:cNvSpPr>
              <a:spLocks/>
            </p:cNvSpPr>
            <p:nvPr/>
          </p:nvSpPr>
          <p:spPr bwMode="auto">
            <a:xfrm>
              <a:off x="1584" y="1072"/>
              <a:ext cx="662" cy="5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9" y="0"/>
                </a:cxn>
                <a:cxn ang="0">
                  <a:pos x="618" y="550"/>
                </a:cxn>
              </a:cxnLst>
              <a:rect l="0" t="0" r="r" b="b"/>
              <a:pathLst>
                <a:path w="620" h="551">
                  <a:moveTo>
                    <a:pt x="0" y="0"/>
                  </a:moveTo>
                  <a:lnTo>
                    <a:pt x="619" y="0"/>
                  </a:lnTo>
                  <a:lnTo>
                    <a:pt x="618" y="55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688" name="Rectangle 24"/>
            <p:cNvSpPr>
              <a:spLocks noChangeArrowheads="1"/>
            </p:cNvSpPr>
            <p:nvPr/>
          </p:nvSpPr>
          <p:spPr bwMode="auto">
            <a:xfrm>
              <a:off x="257" y="984"/>
              <a:ext cx="575" cy="231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r">
                <a:spcBef>
                  <a:spcPct val="0"/>
                </a:spcBef>
              </a:pPr>
              <a:r>
                <a:rPr lang="en-US" sz="1800">
                  <a:solidFill>
                    <a:srgbClr val="56127A"/>
                  </a:solidFill>
                  <a:latin typeface="Calibri"/>
                  <a:cs typeface="Calibri"/>
                </a:rPr>
                <a:t>Opcode</a:t>
              </a:r>
            </a:p>
          </p:txBody>
        </p:sp>
        <p:sp>
          <p:nvSpPr>
            <p:cNvPr id="1137689" name="Rectangle 25"/>
            <p:cNvSpPr>
              <a:spLocks noChangeArrowheads="1"/>
            </p:cNvSpPr>
            <p:nvPr/>
          </p:nvSpPr>
          <p:spPr bwMode="auto">
            <a:xfrm>
              <a:off x="3646" y="1848"/>
              <a:ext cx="437" cy="239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690" name="Rectangle 26"/>
            <p:cNvSpPr>
              <a:spLocks noChangeArrowheads="1"/>
            </p:cNvSpPr>
            <p:nvPr/>
          </p:nvSpPr>
          <p:spPr bwMode="auto">
            <a:xfrm>
              <a:off x="1029" y="931"/>
              <a:ext cx="562" cy="287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4450" rIns="90488" bIns="44450" anchor="ctr">
              <a:prstTxWarp prst="textNoShape">
                <a:avLst/>
              </a:prstTxWarp>
            </a:bodyPr>
            <a:lstStyle/>
            <a:p>
              <a:pPr algn="ctr">
                <a:spcBef>
                  <a:spcPct val="0"/>
                </a:spcBef>
              </a:pPr>
              <a:r>
                <a:rPr lang="en-US" sz="2400" i="1">
                  <a:solidFill>
                    <a:srgbClr val="56127A"/>
                  </a:solidFill>
                  <a:latin typeface="Calibri"/>
                  <a:cs typeface="Calibri"/>
                </a:rPr>
                <a:t>ext</a:t>
              </a:r>
            </a:p>
          </p:txBody>
        </p:sp>
        <p:sp>
          <p:nvSpPr>
            <p:cNvPr id="1137691" name="Line 27"/>
            <p:cNvSpPr>
              <a:spLocks noChangeShapeType="1"/>
            </p:cNvSpPr>
            <p:nvPr/>
          </p:nvSpPr>
          <p:spPr bwMode="auto">
            <a:xfrm flipV="1">
              <a:off x="840" y="1075"/>
              <a:ext cx="165" cy="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692" name="Freeform 28"/>
            <p:cNvSpPr>
              <a:spLocks/>
            </p:cNvSpPr>
            <p:nvPr/>
          </p:nvSpPr>
          <p:spPr bwMode="auto">
            <a:xfrm>
              <a:off x="2167" y="1614"/>
              <a:ext cx="809" cy="2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215"/>
                </a:cxn>
                <a:cxn ang="0">
                  <a:pos x="684" y="215"/>
                </a:cxn>
                <a:cxn ang="0">
                  <a:pos x="808" y="0"/>
                </a:cxn>
                <a:cxn ang="0">
                  <a:pos x="0" y="0"/>
                </a:cxn>
              </a:cxnLst>
              <a:rect l="0" t="0" r="r" b="b"/>
              <a:pathLst>
                <a:path w="809" h="216">
                  <a:moveTo>
                    <a:pt x="0" y="0"/>
                  </a:moveTo>
                  <a:lnTo>
                    <a:pt x="124" y="215"/>
                  </a:lnTo>
                  <a:lnTo>
                    <a:pt x="684" y="215"/>
                  </a:lnTo>
                  <a:lnTo>
                    <a:pt x="808" y="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693" name="Rectangle 29"/>
            <p:cNvSpPr>
              <a:spLocks noChangeArrowheads="1"/>
            </p:cNvSpPr>
            <p:nvPr/>
          </p:nvSpPr>
          <p:spPr bwMode="auto">
            <a:xfrm>
              <a:off x="1967" y="1918"/>
              <a:ext cx="1332" cy="292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694" name="Rectangle 30"/>
            <p:cNvSpPr>
              <a:spLocks noChangeArrowheads="1"/>
            </p:cNvSpPr>
            <p:nvPr/>
          </p:nvSpPr>
          <p:spPr bwMode="auto">
            <a:xfrm>
              <a:off x="2125" y="1928"/>
              <a:ext cx="833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sz="2000" dirty="0">
                  <a:solidFill>
                    <a:srgbClr val="56127A"/>
                  </a:solidFill>
                  <a:latin typeface="Calibri"/>
                  <a:cs typeface="Calibri"/>
                </a:rPr>
                <a:t>μ</a:t>
              </a:r>
              <a:r>
                <a:rPr lang="en-US" sz="2000" dirty="0" smtClean="0">
                  <a:solidFill>
                    <a:srgbClr val="56127A"/>
                  </a:solidFill>
                  <a:latin typeface="Calibri"/>
                  <a:cs typeface="Calibri"/>
                </a:rPr>
                <a:t>PC </a:t>
              </a:r>
              <a:r>
                <a:rPr lang="en-US" sz="2000" dirty="0">
                  <a:solidFill>
                    <a:srgbClr val="56127A"/>
                  </a:solidFill>
                  <a:latin typeface="Calibri"/>
                  <a:cs typeface="Calibri"/>
                </a:rPr>
                <a:t>(state)</a:t>
              </a:r>
            </a:p>
          </p:txBody>
        </p:sp>
        <p:sp>
          <p:nvSpPr>
            <p:cNvPr id="1137695" name="Line 31"/>
            <p:cNvSpPr>
              <a:spLocks noChangeShapeType="1"/>
            </p:cNvSpPr>
            <p:nvPr/>
          </p:nvSpPr>
          <p:spPr bwMode="auto">
            <a:xfrm flipH="1">
              <a:off x="2592" y="1840"/>
              <a:ext cx="0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696" name="Freeform 32"/>
            <p:cNvSpPr>
              <a:spLocks/>
            </p:cNvSpPr>
            <p:nvPr/>
          </p:nvSpPr>
          <p:spPr bwMode="auto">
            <a:xfrm>
              <a:off x="2888" y="1191"/>
              <a:ext cx="473" cy="1121"/>
            </a:xfrm>
            <a:custGeom>
              <a:avLst/>
              <a:gdLst/>
              <a:ahLst/>
              <a:cxnLst>
                <a:cxn ang="0">
                  <a:pos x="560" y="1120"/>
                </a:cxn>
                <a:cxn ang="0">
                  <a:pos x="560" y="0"/>
                </a:cxn>
                <a:cxn ang="0">
                  <a:pos x="0" y="0"/>
                </a:cxn>
                <a:cxn ang="0">
                  <a:pos x="0" y="427"/>
                </a:cxn>
              </a:cxnLst>
              <a:rect l="0" t="0" r="r" b="b"/>
              <a:pathLst>
                <a:path w="561" h="1121">
                  <a:moveTo>
                    <a:pt x="560" y="1120"/>
                  </a:moveTo>
                  <a:lnTo>
                    <a:pt x="560" y="0"/>
                  </a:lnTo>
                  <a:lnTo>
                    <a:pt x="0" y="0"/>
                  </a:lnTo>
                  <a:lnTo>
                    <a:pt x="0" y="427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697" name="Line 33"/>
            <p:cNvSpPr>
              <a:spLocks noChangeShapeType="1"/>
            </p:cNvSpPr>
            <p:nvPr/>
          </p:nvSpPr>
          <p:spPr bwMode="auto">
            <a:xfrm flipH="1">
              <a:off x="4656" y="2536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698" name="Freeform 34"/>
            <p:cNvSpPr>
              <a:spLocks/>
            </p:cNvSpPr>
            <p:nvPr/>
          </p:nvSpPr>
          <p:spPr bwMode="auto">
            <a:xfrm>
              <a:off x="2912" y="1720"/>
              <a:ext cx="1441" cy="6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40" y="0"/>
                </a:cxn>
                <a:cxn ang="0">
                  <a:pos x="1440" y="824"/>
                </a:cxn>
              </a:cxnLst>
              <a:rect l="0" t="0" r="r" b="b"/>
              <a:pathLst>
                <a:path w="1441" h="825">
                  <a:moveTo>
                    <a:pt x="0" y="0"/>
                  </a:moveTo>
                  <a:lnTo>
                    <a:pt x="1440" y="0"/>
                  </a:lnTo>
                  <a:lnTo>
                    <a:pt x="1440" y="824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699" name="Rectangle 35"/>
            <p:cNvSpPr>
              <a:spLocks noChangeArrowheads="1"/>
            </p:cNvSpPr>
            <p:nvPr/>
          </p:nvSpPr>
          <p:spPr bwMode="auto">
            <a:xfrm>
              <a:off x="4032" y="2392"/>
              <a:ext cx="624" cy="606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700" name="Rectangle 36"/>
            <p:cNvSpPr>
              <a:spLocks noChangeArrowheads="1"/>
            </p:cNvSpPr>
            <p:nvPr/>
          </p:nvSpPr>
          <p:spPr bwMode="auto">
            <a:xfrm>
              <a:off x="4112" y="2468"/>
              <a:ext cx="453" cy="444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jump</a:t>
              </a:r>
            </a:p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logic</a:t>
              </a:r>
            </a:p>
          </p:txBody>
        </p:sp>
        <p:sp>
          <p:nvSpPr>
            <p:cNvPr id="1137701" name="Line 37"/>
            <p:cNvSpPr>
              <a:spLocks noChangeShapeType="1"/>
            </p:cNvSpPr>
            <p:nvPr/>
          </p:nvSpPr>
          <p:spPr bwMode="auto">
            <a:xfrm flipH="1">
              <a:off x="4656" y="2776"/>
              <a:ext cx="2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702" name="Rectangle 38"/>
            <p:cNvSpPr>
              <a:spLocks noChangeArrowheads="1"/>
            </p:cNvSpPr>
            <p:nvPr/>
          </p:nvSpPr>
          <p:spPr bwMode="auto">
            <a:xfrm>
              <a:off x="4800" y="2296"/>
              <a:ext cx="40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zero</a:t>
              </a:r>
            </a:p>
          </p:txBody>
        </p:sp>
        <p:sp>
          <p:nvSpPr>
            <p:cNvPr id="1137703" name="Rectangle 39"/>
            <p:cNvSpPr>
              <a:spLocks noChangeArrowheads="1"/>
            </p:cNvSpPr>
            <p:nvPr/>
          </p:nvSpPr>
          <p:spPr bwMode="auto">
            <a:xfrm>
              <a:off x="3342" y="1340"/>
              <a:ext cx="374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sz="2000" dirty="0">
                  <a:solidFill>
                    <a:srgbClr val="56127A"/>
                  </a:solidFill>
                  <a:latin typeface="Calibri"/>
                  <a:cs typeface="Calibri"/>
                </a:rPr>
                <a:t>μ</a:t>
              </a:r>
              <a:r>
                <a:rPr lang="en-US" sz="2000" dirty="0" smtClean="0">
                  <a:solidFill>
                    <a:srgbClr val="56127A"/>
                  </a:solidFill>
                  <a:latin typeface="Calibri"/>
                  <a:cs typeface="Calibri"/>
                </a:rPr>
                <a:t>PC</a:t>
              </a:r>
              <a:endParaRPr lang="en-US" sz="2000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37704" name="Rectangle 40"/>
            <p:cNvSpPr>
              <a:spLocks noChangeArrowheads="1"/>
            </p:cNvSpPr>
            <p:nvPr/>
          </p:nvSpPr>
          <p:spPr bwMode="auto">
            <a:xfrm>
              <a:off x="3830" y="1340"/>
              <a:ext cx="536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sz="2000" dirty="0">
                  <a:solidFill>
                    <a:srgbClr val="56127A"/>
                  </a:solidFill>
                  <a:latin typeface="Calibri"/>
                  <a:cs typeface="Calibri"/>
                </a:rPr>
                <a:t>μ</a:t>
              </a:r>
              <a:r>
                <a:rPr lang="en-US" sz="2000" dirty="0" smtClean="0">
                  <a:solidFill>
                    <a:srgbClr val="56127A"/>
                  </a:solidFill>
                  <a:latin typeface="Calibri"/>
                  <a:cs typeface="Calibri"/>
                </a:rPr>
                <a:t>PC+1</a:t>
              </a:r>
              <a:endParaRPr lang="en-US" sz="2000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37705" name="Rectangle 41"/>
            <p:cNvSpPr>
              <a:spLocks noChangeArrowheads="1"/>
            </p:cNvSpPr>
            <p:nvPr/>
          </p:nvSpPr>
          <p:spPr bwMode="auto">
            <a:xfrm>
              <a:off x="2112" y="752"/>
              <a:ext cx="68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absolute</a:t>
              </a:r>
            </a:p>
          </p:txBody>
        </p:sp>
        <p:sp>
          <p:nvSpPr>
            <p:cNvPr id="1137706" name="Rectangle 42"/>
            <p:cNvSpPr>
              <a:spLocks noChangeArrowheads="1"/>
            </p:cNvSpPr>
            <p:nvPr/>
          </p:nvSpPr>
          <p:spPr bwMode="auto">
            <a:xfrm>
              <a:off x="1438" y="1236"/>
              <a:ext cx="72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op-group</a:t>
              </a:r>
            </a:p>
          </p:txBody>
        </p:sp>
        <p:sp>
          <p:nvSpPr>
            <p:cNvPr id="1137707" name="Rectangle 43"/>
            <p:cNvSpPr>
              <a:spLocks noChangeArrowheads="1"/>
            </p:cNvSpPr>
            <p:nvPr/>
          </p:nvSpPr>
          <p:spPr bwMode="auto">
            <a:xfrm>
              <a:off x="4800" y="2536"/>
              <a:ext cx="422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sz="2000">
                  <a:solidFill>
                    <a:srgbClr val="56127A"/>
                  </a:solidFill>
                  <a:latin typeface="Calibri"/>
                  <a:cs typeface="Calibri"/>
                </a:rPr>
                <a:t>busy</a:t>
              </a:r>
            </a:p>
          </p:txBody>
        </p:sp>
        <p:sp>
          <p:nvSpPr>
            <p:cNvPr id="1137708" name="Line 44"/>
            <p:cNvSpPr>
              <a:spLocks noChangeShapeType="1"/>
            </p:cNvSpPr>
            <p:nvPr/>
          </p:nvSpPr>
          <p:spPr bwMode="auto">
            <a:xfrm>
              <a:off x="2448" y="976"/>
              <a:ext cx="0" cy="6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37709" name="Rectangle 45"/>
            <p:cNvSpPr>
              <a:spLocks noChangeArrowheads="1"/>
            </p:cNvSpPr>
            <p:nvPr/>
          </p:nvSpPr>
          <p:spPr bwMode="auto">
            <a:xfrm>
              <a:off x="4322" y="1952"/>
              <a:ext cx="571" cy="2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l-GR" sz="2000" dirty="0">
                  <a:solidFill>
                    <a:srgbClr val="56127A"/>
                  </a:solidFill>
                  <a:latin typeface="Calibri"/>
                  <a:cs typeface="Calibri"/>
                </a:rPr>
                <a:t>μ</a:t>
              </a:r>
              <a:r>
                <a:rPr lang="en-US" sz="2000" dirty="0" err="1" smtClean="0">
                  <a:solidFill>
                    <a:srgbClr val="56127A"/>
                  </a:solidFill>
                  <a:latin typeface="Calibri"/>
                  <a:cs typeface="Calibri"/>
                </a:rPr>
                <a:t>PCSrc</a:t>
              </a:r>
              <a:endParaRPr lang="en-US" sz="2000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</p:grpSp>
      <p:grpSp>
        <p:nvGrpSpPr>
          <p:cNvPr id="1137710" name="Group 46"/>
          <p:cNvGrpSpPr>
            <a:grpSpLocks/>
          </p:cNvGrpSpPr>
          <p:nvPr/>
        </p:nvGrpSpPr>
        <p:grpSpPr bwMode="auto">
          <a:xfrm>
            <a:off x="762000" y="2730500"/>
            <a:ext cx="3238500" cy="904875"/>
            <a:chOff x="160" y="1720"/>
            <a:chExt cx="2040" cy="570"/>
          </a:xfrm>
        </p:grpSpPr>
        <p:sp>
          <p:nvSpPr>
            <p:cNvPr id="1137711" name="Text Box 47"/>
            <p:cNvSpPr txBox="1">
              <a:spLocks noChangeArrowheads="1"/>
            </p:cNvSpPr>
            <p:nvPr/>
          </p:nvSpPr>
          <p:spPr bwMode="auto">
            <a:xfrm>
              <a:off x="160" y="1848"/>
              <a:ext cx="1808" cy="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i="1">
                  <a:solidFill>
                    <a:srgbClr val="56127A"/>
                  </a:solidFill>
                  <a:latin typeface="Calibri"/>
                  <a:cs typeface="Calibri"/>
                </a:rPr>
                <a:t>input encoding reduces ROM height </a:t>
              </a:r>
            </a:p>
          </p:txBody>
        </p:sp>
        <p:sp>
          <p:nvSpPr>
            <p:cNvPr id="1137712" name="Freeform 48"/>
            <p:cNvSpPr>
              <a:spLocks/>
            </p:cNvSpPr>
            <p:nvPr/>
          </p:nvSpPr>
          <p:spPr bwMode="auto">
            <a:xfrm>
              <a:off x="1576" y="1720"/>
              <a:ext cx="624" cy="200"/>
            </a:xfrm>
            <a:custGeom>
              <a:avLst/>
              <a:gdLst/>
              <a:ahLst/>
              <a:cxnLst>
                <a:cxn ang="0">
                  <a:pos x="0" y="200"/>
                </a:cxn>
                <a:cxn ang="0">
                  <a:pos x="288" y="16"/>
                </a:cxn>
                <a:cxn ang="0">
                  <a:pos x="304" y="112"/>
                </a:cxn>
                <a:cxn ang="0">
                  <a:pos x="624" y="0"/>
                </a:cxn>
              </a:cxnLst>
              <a:rect l="0" t="0" r="r" b="b"/>
              <a:pathLst>
                <a:path w="624" h="200">
                  <a:moveTo>
                    <a:pt x="0" y="200"/>
                  </a:moveTo>
                  <a:cubicBezTo>
                    <a:pt x="118" y="115"/>
                    <a:pt x="237" y="31"/>
                    <a:pt x="288" y="16"/>
                  </a:cubicBezTo>
                  <a:cubicBezTo>
                    <a:pt x="339" y="1"/>
                    <a:pt x="248" y="115"/>
                    <a:pt x="304" y="112"/>
                  </a:cubicBezTo>
                  <a:cubicBezTo>
                    <a:pt x="360" y="109"/>
                    <a:pt x="568" y="17"/>
                    <a:pt x="624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37713" name="Group 49"/>
          <p:cNvGrpSpPr>
            <a:grpSpLocks/>
          </p:cNvGrpSpPr>
          <p:nvPr/>
        </p:nvGrpSpPr>
        <p:grpSpPr bwMode="auto">
          <a:xfrm>
            <a:off x="5765800" y="6007100"/>
            <a:ext cx="3187700" cy="765175"/>
            <a:chOff x="3312" y="3784"/>
            <a:chExt cx="2008" cy="482"/>
          </a:xfrm>
        </p:grpSpPr>
        <p:sp>
          <p:nvSpPr>
            <p:cNvPr id="1137714" name="Text Box 50"/>
            <p:cNvSpPr txBox="1">
              <a:spLocks noChangeArrowheads="1"/>
            </p:cNvSpPr>
            <p:nvPr/>
          </p:nvSpPr>
          <p:spPr bwMode="auto">
            <a:xfrm>
              <a:off x="3456" y="3824"/>
              <a:ext cx="1864" cy="4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i="1">
                  <a:solidFill>
                    <a:srgbClr val="56127A"/>
                  </a:solidFill>
                  <a:latin typeface="Calibri"/>
                  <a:cs typeface="Calibri"/>
                </a:rPr>
                <a:t>next-state encoding reduces ROM width </a:t>
              </a:r>
            </a:p>
          </p:txBody>
        </p:sp>
        <p:sp>
          <p:nvSpPr>
            <p:cNvPr id="1137715" name="Freeform 51"/>
            <p:cNvSpPr>
              <a:spLocks/>
            </p:cNvSpPr>
            <p:nvPr/>
          </p:nvSpPr>
          <p:spPr bwMode="auto">
            <a:xfrm>
              <a:off x="3312" y="3784"/>
              <a:ext cx="264" cy="304"/>
            </a:xfrm>
            <a:custGeom>
              <a:avLst/>
              <a:gdLst/>
              <a:ahLst/>
              <a:cxnLst>
                <a:cxn ang="0">
                  <a:pos x="264" y="304"/>
                </a:cxn>
                <a:cxn ang="0">
                  <a:pos x="56" y="216"/>
                </a:cxn>
                <a:cxn ang="0">
                  <a:pos x="0" y="0"/>
                </a:cxn>
              </a:cxnLst>
              <a:rect l="0" t="0" r="r" b="b"/>
              <a:pathLst>
                <a:path w="264" h="304">
                  <a:moveTo>
                    <a:pt x="264" y="304"/>
                  </a:moveTo>
                  <a:cubicBezTo>
                    <a:pt x="182" y="285"/>
                    <a:pt x="100" y="267"/>
                    <a:pt x="56" y="216"/>
                  </a:cubicBezTo>
                  <a:cubicBezTo>
                    <a:pt x="12" y="165"/>
                    <a:pt x="6" y="8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7667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Instruction Set Architecture (ISA)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3800"/>
            <a:ext cx="7772400" cy="4927600"/>
          </a:xfrm>
        </p:spPr>
        <p:txBody>
          <a:bodyPr/>
          <a:lstStyle/>
          <a:p>
            <a:r>
              <a:rPr lang="en-US" dirty="0" smtClean="0"/>
              <a:t>The contract between software and hardware</a:t>
            </a:r>
          </a:p>
          <a:p>
            <a:r>
              <a:rPr lang="en-US" dirty="0" smtClean="0"/>
              <a:t>Typically described by giving all the programmer-visible state (registers + memory) plus the semantics of the instructions that operate on that state</a:t>
            </a:r>
          </a:p>
          <a:p>
            <a:r>
              <a:rPr lang="en-US" dirty="0" smtClean="0"/>
              <a:t>IBM 360 was first line of machines to separate ISA from implementation (aka. </a:t>
            </a:r>
            <a:r>
              <a:rPr lang="en-US" i="1" dirty="0" err="1" smtClean="0"/>
              <a:t>microarchitecture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Many implementations possible for a given ISA</a:t>
            </a:r>
          </a:p>
          <a:p>
            <a:pPr lvl="1"/>
            <a:r>
              <a:rPr lang="en-US" dirty="0" smtClean="0"/>
              <a:t>E.g., the Soviets build code-compatible clones of the IBM360, as did Amdahl after he left IBM.</a:t>
            </a:r>
          </a:p>
          <a:p>
            <a:pPr lvl="1"/>
            <a:r>
              <a:rPr lang="en-US" dirty="0" smtClean="0"/>
              <a:t>E.g.2., today you can buy AMD or Intel processors that run the x86-64 ISA.</a:t>
            </a:r>
          </a:p>
          <a:p>
            <a:pPr lvl="1"/>
            <a:r>
              <a:rPr lang="en-US" dirty="0" smtClean="0"/>
              <a:t>E.g.3: many </a:t>
            </a:r>
            <a:r>
              <a:rPr lang="en-US" dirty="0" err="1" smtClean="0"/>
              <a:t>cellphones</a:t>
            </a:r>
            <a:r>
              <a:rPr lang="en-US" dirty="0" smtClean="0"/>
              <a:t> use the ARM ISA with implementations from many different companies including TI, Qualcomm, Samsung, Marvell, etc.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5DD4B-3B4A-AA48-9B2E-AC766D551F9B}" type="slidenum">
              <a:rPr lang="en-US" smtClean="0"/>
              <a:pPr/>
              <a:t>4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869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368300"/>
            <a:ext cx="7162800" cy="889000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Jump Logic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1BE47-CFF9-A245-81DF-27A64F34575A}" type="slidenum">
              <a:rPr lang="en-US"/>
              <a:pPr/>
              <a:t>40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8691" name="Rectangle 3"/>
          <p:cNvSpPr>
            <a:spLocks noChangeArrowheads="1"/>
          </p:cNvSpPr>
          <p:nvPr/>
        </p:nvSpPr>
        <p:spPr bwMode="auto">
          <a:xfrm>
            <a:off x="609600" y="1371600"/>
            <a:ext cx="6461430" cy="446019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l-GR" sz="2400" dirty="0">
                <a:solidFill>
                  <a:srgbClr val="56127A"/>
                </a:solidFill>
                <a:latin typeface="Calibri"/>
                <a:cs typeface="Calibri"/>
              </a:rPr>
              <a:t>μ</a:t>
            </a:r>
            <a:r>
              <a:rPr lang="en-US" sz="2000" dirty="0" err="1" smtClean="0">
                <a:solidFill>
                  <a:srgbClr val="56127A"/>
                </a:solidFill>
                <a:latin typeface="Calibri"/>
                <a:cs typeface="Calibri"/>
              </a:rPr>
              <a:t>PCSrc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= </a:t>
            </a: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Case 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l-GR" sz="2400" dirty="0" err="1">
                <a:solidFill>
                  <a:srgbClr val="56127A"/>
                </a:solidFill>
                <a:latin typeface="Calibri"/>
                <a:cs typeface="Calibri"/>
              </a:rPr>
              <a:t>μ</a:t>
            </a:r>
            <a:r>
              <a:rPr lang="en-US" sz="2400" dirty="0" err="1" smtClean="0">
                <a:solidFill>
                  <a:srgbClr val="56127A"/>
                </a:solidFill>
                <a:latin typeface="Calibri"/>
                <a:cs typeface="Calibri"/>
              </a:rPr>
              <a:t>JumpTypes</a:t>
            </a: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next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=&gt;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l-GR" sz="2000" dirty="0">
                <a:solidFill>
                  <a:srgbClr val="B69CAC"/>
                </a:solidFill>
                <a:latin typeface="Calibri"/>
                <a:cs typeface="Calibri"/>
              </a:rPr>
              <a:t>μ</a:t>
            </a:r>
            <a:r>
              <a:rPr lang="en-US" sz="2000" dirty="0" smtClean="0">
                <a:solidFill>
                  <a:srgbClr val="B69CAC"/>
                </a:solidFill>
                <a:latin typeface="Calibri"/>
                <a:cs typeface="Calibri"/>
              </a:rPr>
              <a:t>PC+1</a:t>
            </a:r>
            <a:endParaRPr lang="en-US" sz="2000" dirty="0">
              <a:solidFill>
                <a:srgbClr val="B69CAC"/>
              </a:solidFill>
              <a:latin typeface="Calibri"/>
              <a:cs typeface="Calibri"/>
            </a:endParaRPr>
          </a:p>
          <a:p>
            <a:pPr lvl="1"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spin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=&gt;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if (busy) then </a:t>
            </a:r>
            <a:r>
              <a:rPr lang="el-GR" sz="2000" dirty="0" smtClean="0">
                <a:solidFill>
                  <a:srgbClr val="56127A"/>
                </a:solidFill>
                <a:latin typeface="Calibri"/>
                <a:cs typeface="Calibri"/>
              </a:rPr>
              <a:t>μ</a:t>
            </a:r>
            <a:r>
              <a:rPr lang="en-US" sz="2000" dirty="0" smtClean="0">
                <a:solidFill>
                  <a:srgbClr val="B69CAC"/>
                </a:solidFill>
                <a:latin typeface="Calibri"/>
                <a:cs typeface="Calibri"/>
              </a:rPr>
              <a:t>PC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else </a:t>
            </a:r>
            <a:r>
              <a:rPr lang="el-GR" sz="2000" dirty="0">
                <a:solidFill>
                  <a:srgbClr val="B69CAC"/>
                </a:solidFill>
                <a:latin typeface="Calibri"/>
                <a:cs typeface="Calibri"/>
              </a:rPr>
              <a:t>μ</a:t>
            </a:r>
            <a:r>
              <a:rPr lang="en-US" sz="2000" dirty="0" smtClean="0">
                <a:solidFill>
                  <a:srgbClr val="B69CAC"/>
                </a:solidFill>
                <a:latin typeface="Calibri"/>
                <a:cs typeface="Calibri"/>
              </a:rPr>
              <a:t>PC+1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1"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fetch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=&gt;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000" dirty="0">
                <a:solidFill>
                  <a:srgbClr val="B69CAC"/>
                </a:solidFill>
                <a:latin typeface="Calibri"/>
                <a:cs typeface="Calibri"/>
              </a:rPr>
              <a:t>absolute</a:t>
            </a:r>
          </a:p>
          <a:p>
            <a:pPr lvl="1"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dispatch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=&gt;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000" dirty="0">
                <a:solidFill>
                  <a:srgbClr val="B69CAC"/>
                </a:solidFill>
                <a:latin typeface="Calibri"/>
                <a:cs typeface="Calibri"/>
              </a:rPr>
              <a:t>op-group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</a:p>
          <a:p>
            <a:pPr lvl="1">
              <a:spcBef>
                <a:spcPct val="0"/>
              </a:spcBef>
            </a:pPr>
            <a:endParaRPr lang="en-US" sz="2000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pPr lvl="1">
              <a:spcBef>
                <a:spcPct val="0"/>
              </a:spcBef>
            </a:pPr>
            <a:r>
              <a:rPr lang="en-US" sz="2000" dirty="0" err="1" smtClean="0">
                <a:solidFill>
                  <a:srgbClr val="56127A"/>
                </a:solidFill>
                <a:latin typeface="Calibri"/>
                <a:cs typeface="Calibri"/>
              </a:rPr>
              <a:t>ftrue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=&gt;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if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(zero)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then </a:t>
            </a:r>
            <a:r>
              <a:rPr lang="en-US" sz="2000" dirty="0">
                <a:solidFill>
                  <a:srgbClr val="B69CAC"/>
                </a:solidFill>
                <a:latin typeface="Calibri"/>
                <a:cs typeface="Calibri"/>
              </a:rPr>
              <a:t>absolute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else </a:t>
            </a:r>
            <a:r>
              <a:rPr lang="el-GR" sz="2000" dirty="0" smtClean="0">
                <a:solidFill>
                  <a:srgbClr val="56127A"/>
                </a:solidFill>
                <a:latin typeface="Calibri"/>
                <a:cs typeface="Calibri"/>
              </a:rPr>
              <a:t>μ</a:t>
            </a:r>
            <a:r>
              <a:rPr lang="en-US" sz="2000" dirty="0" smtClean="0">
                <a:solidFill>
                  <a:srgbClr val="B69CAC"/>
                </a:solidFill>
                <a:latin typeface="Calibri"/>
                <a:cs typeface="Calibri"/>
              </a:rPr>
              <a:t>PC+1</a:t>
            </a:r>
            <a:endParaRPr lang="en-US" sz="2000" dirty="0">
              <a:solidFill>
                <a:srgbClr val="B69CAC"/>
              </a:solidFill>
              <a:latin typeface="Calibri"/>
              <a:cs typeface="Calibri"/>
            </a:endParaRP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endParaRPr lang="en-US" sz="2000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pPr lvl="1">
              <a:spcBef>
                <a:spcPct val="0"/>
              </a:spcBef>
            </a:pPr>
            <a:r>
              <a:rPr lang="en-US" sz="2000" dirty="0" err="1" smtClean="0">
                <a:solidFill>
                  <a:srgbClr val="56127A"/>
                </a:solidFill>
                <a:latin typeface="Calibri"/>
                <a:cs typeface="Calibri"/>
              </a:rPr>
              <a:t>ffalse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=&gt;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if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(zero)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then </a:t>
            </a:r>
            <a:r>
              <a:rPr lang="el-GR" sz="2000" dirty="0">
                <a:solidFill>
                  <a:srgbClr val="B69CAC"/>
                </a:solidFill>
                <a:latin typeface="Calibri"/>
                <a:cs typeface="Calibri"/>
              </a:rPr>
              <a:t>μ</a:t>
            </a:r>
            <a:r>
              <a:rPr lang="en-US" sz="2000" dirty="0" smtClean="0">
                <a:solidFill>
                  <a:srgbClr val="B69CAC"/>
                </a:solidFill>
                <a:latin typeface="Calibri"/>
                <a:cs typeface="Calibri"/>
              </a:rPr>
              <a:t>PC+1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else </a:t>
            </a:r>
            <a:r>
              <a:rPr lang="en-US" sz="2000" dirty="0">
                <a:solidFill>
                  <a:srgbClr val="B69CAC"/>
                </a:solidFill>
                <a:latin typeface="Calibri"/>
                <a:cs typeface="Calibri"/>
              </a:rPr>
              <a:t>absolute</a:t>
            </a:r>
          </a:p>
          <a:p>
            <a:pPr latinLnBrk="1"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7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Instruction Fetch &amp; ALU</a:t>
            </a:r>
            <a:r>
              <a:rPr lang="en-US" dirty="0" smtClean="0"/>
              <a:t>: </a:t>
            </a:r>
            <a:r>
              <a:rPr lang="en-US" sz="2000" i="1" dirty="0" smtClean="0"/>
              <a:t>RISC-V-</a:t>
            </a:r>
            <a:r>
              <a:rPr lang="en-US" sz="2000" i="1" dirty="0"/>
              <a:t>Controller-2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DF8E6-0FAE-D445-B90A-542E2865456A}" type="slidenum">
              <a:rPr lang="en-US"/>
              <a:pPr/>
              <a:t>41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39715" name="Rectangle 3"/>
          <p:cNvSpPr>
            <a:spLocks noChangeArrowheads="1"/>
          </p:cNvSpPr>
          <p:nvPr/>
        </p:nvSpPr>
        <p:spPr bwMode="auto">
          <a:xfrm>
            <a:off x="1350963" y="914400"/>
            <a:ext cx="5722721" cy="52604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State  		Control points	        next-state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fetch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0 	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	MA,A 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PC 		</a:t>
            </a:r>
            <a:endParaRPr lang="en-US" sz="2400" baseline="-25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fetch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1 	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IR 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Memory		</a:t>
            </a:r>
            <a:endParaRPr lang="en-US" sz="2400" baseline="-25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fetch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2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 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	PC 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 + 4 		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...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ALU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  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rs1]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	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ALU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1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	B  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rs2]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	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ALU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2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400" dirty="0" err="1" smtClean="0">
                <a:solidFill>
                  <a:srgbClr val="56127A"/>
                </a:solidFill>
                <a:latin typeface="Calibri"/>
                <a:cs typeface="Calibri"/>
              </a:rPr>
              <a:t>Reg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[</a:t>
            </a:r>
            <a:r>
              <a:rPr lang="en-US" sz="2400" dirty="0" err="1" smtClean="0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]&lt;=</a:t>
            </a:r>
            <a:r>
              <a:rPr lang="en-US" sz="2400" dirty="0" err="1" smtClean="0">
                <a:solidFill>
                  <a:srgbClr val="56127A"/>
                </a:solidFill>
                <a:latin typeface="Calibri"/>
                <a:cs typeface="Calibri"/>
              </a:rPr>
              <a:t>func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(A,B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)	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ALUi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rs1]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	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ALUi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	B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 err="1" smtClean="0">
                <a:solidFill>
                  <a:srgbClr val="56127A"/>
                </a:solidFill>
                <a:latin typeface="Calibri"/>
                <a:cs typeface="Calibri"/>
              </a:rPr>
              <a:t>Imm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ALUi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2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400" dirty="0" err="1">
                <a:solidFill>
                  <a:srgbClr val="56127A"/>
                </a:solidFill>
                <a:latin typeface="Calibri"/>
                <a:cs typeface="Calibri"/>
              </a:rPr>
              <a:t>Reg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[</a:t>
            </a:r>
            <a:r>
              <a:rPr lang="en-US" sz="2400" dirty="0" err="1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]&lt;=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Op(A,B)	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139716" name="Text Box 4"/>
          <p:cNvSpPr txBox="1">
            <a:spLocks noChangeArrowheads="1"/>
          </p:cNvSpPr>
          <p:nvPr/>
        </p:nvSpPr>
        <p:spPr bwMode="auto">
          <a:xfrm>
            <a:off x="6096000" y="1714500"/>
            <a:ext cx="1241446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spin</a:t>
            </a: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dispatch</a:t>
            </a: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139717" name="Text Box 5"/>
          <p:cNvSpPr txBox="1">
            <a:spLocks noChangeArrowheads="1"/>
          </p:cNvSpPr>
          <p:nvPr/>
        </p:nvSpPr>
        <p:spPr bwMode="auto">
          <a:xfrm>
            <a:off x="6096000" y="3104972"/>
            <a:ext cx="82666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fetch</a:t>
            </a:r>
          </a:p>
        </p:txBody>
      </p:sp>
      <p:sp>
        <p:nvSpPr>
          <p:cNvPr id="1139718" name="Text Box 6"/>
          <p:cNvSpPr txBox="1">
            <a:spLocks noChangeArrowheads="1"/>
          </p:cNvSpPr>
          <p:nvPr/>
        </p:nvSpPr>
        <p:spPr bwMode="auto">
          <a:xfrm>
            <a:off x="6096000" y="4552772"/>
            <a:ext cx="826669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next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fetch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9716" grpId="0" build="p"/>
      <p:bldP spid="1139717" grpId="0" build="p"/>
      <p:bldP spid="113971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Load &amp; Store:</a:t>
            </a:r>
            <a:r>
              <a:rPr lang="en-US" dirty="0" smtClean="0"/>
              <a:t> </a:t>
            </a:r>
            <a:r>
              <a:rPr lang="en-US" sz="2000" i="1" dirty="0" smtClean="0"/>
              <a:t>RISC-V-</a:t>
            </a:r>
            <a:r>
              <a:rPr lang="en-US" sz="2000" i="1" dirty="0"/>
              <a:t>Controller-2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4DD64-785A-E941-8F04-F73E4B76E7BC}" type="slidenum">
              <a:rPr lang="en-US"/>
              <a:pPr/>
              <a:t>42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0739" name="Rectangle 3"/>
          <p:cNvSpPr>
            <a:spLocks noChangeArrowheads="1"/>
          </p:cNvSpPr>
          <p:nvPr/>
        </p:nvSpPr>
        <p:spPr bwMode="auto">
          <a:xfrm>
            <a:off x="1284288" y="914400"/>
            <a:ext cx="5954712" cy="526041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State  		Control points	          next-state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LW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		A  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rs1]		next </a:t>
            </a: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LW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		B  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 err="1" smtClean="0">
                <a:solidFill>
                  <a:srgbClr val="56127A"/>
                </a:solidFill>
                <a:latin typeface="Calibri"/>
                <a:cs typeface="Calibri"/>
              </a:rPr>
              <a:t>Imm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next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LW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	MA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A+B		next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LW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3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	</a:t>
            </a:r>
            <a:r>
              <a:rPr lang="en-US" sz="2400" dirty="0" err="1">
                <a:solidFill>
                  <a:srgbClr val="56127A"/>
                </a:solidFill>
                <a:latin typeface="Calibri"/>
                <a:cs typeface="Calibri"/>
              </a:rPr>
              <a:t>Reg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[</a:t>
            </a:r>
            <a:r>
              <a:rPr lang="en-US" sz="2400" dirty="0" err="1" smtClean="0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] 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Memory	spin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LW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4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				fetch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SW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		A  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rs1]		next </a:t>
            </a: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SW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1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		B  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 err="1" smtClean="0">
                <a:solidFill>
                  <a:srgbClr val="56127A"/>
                </a:solidFill>
                <a:latin typeface="Calibri"/>
                <a:cs typeface="Calibri"/>
              </a:rPr>
              <a:t>BImm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		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next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SW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2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	MA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A+B		next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SW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3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	Memory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rs2]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spin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SW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4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				fetch</a:t>
            </a:r>
          </a:p>
          <a:p>
            <a:pPr latinLnBrk="1">
              <a:spcBef>
                <a:spcPct val="0"/>
              </a:spcBef>
            </a:pP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7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7800"/>
            <a:ext cx="79756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Branches:</a:t>
            </a:r>
            <a:r>
              <a:rPr lang="en-US" dirty="0" smtClean="0"/>
              <a:t> </a:t>
            </a:r>
            <a:r>
              <a:rPr lang="en-US" sz="2000" i="1" dirty="0" smtClean="0"/>
              <a:t>RISC-V-</a:t>
            </a:r>
            <a:r>
              <a:rPr lang="en-US" sz="2000" i="1" dirty="0"/>
              <a:t>Controller-2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C47D9-E973-4E45-885F-8919153985C8}" type="slidenum">
              <a:rPr lang="en-US"/>
              <a:pPr/>
              <a:t>43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1763" name="Rectangle 3"/>
          <p:cNvSpPr>
            <a:spLocks noChangeArrowheads="1"/>
          </p:cNvSpPr>
          <p:nvPr/>
        </p:nvSpPr>
        <p:spPr bwMode="auto">
          <a:xfrm>
            <a:off x="1727200" y="1422400"/>
            <a:ext cx="5914030" cy="378308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State  		Control points	           next-state</a:t>
            </a:r>
          </a:p>
          <a:p>
            <a:pPr>
              <a:spcBef>
                <a:spcPct val="0"/>
              </a:spcBef>
            </a:pPr>
            <a:endParaRPr lang="en-US" sz="2400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beq</a:t>
            </a:r>
            <a:r>
              <a:rPr lang="en-US" sz="24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  		A 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rs1]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	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next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beq</a:t>
            </a:r>
            <a:r>
              <a:rPr lang="en-US" sz="24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1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  		B &lt;= Reg[rs2]		next</a:t>
            </a:r>
            <a:endParaRPr lang="en-US" sz="2400" baseline="-25000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beq</a:t>
            </a:r>
            <a:r>
              <a:rPr lang="en-US" sz="24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2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 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	A &lt;= PC	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 	</a:t>
            </a:r>
            <a:r>
              <a:rPr lang="en-US" sz="2400" dirty="0" err="1" smtClean="0">
                <a:solidFill>
                  <a:srgbClr val="56127A"/>
                </a:solidFill>
                <a:latin typeface="Calibri"/>
                <a:cs typeface="Calibri"/>
              </a:rPr>
              <a:t>ffalse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beq</a:t>
            </a:r>
            <a:r>
              <a:rPr lang="en-US" sz="24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3	 	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A &lt;= A- 4		next</a:t>
            </a:r>
            <a:endParaRPr lang="en-US" sz="2400" baseline="-25000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beq</a:t>
            </a:r>
            <a:r>
              <a:rPr lang="en-US" sz="24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3 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	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B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 err="1" smtClean="0">
                <a:solidFill>
                  <a:srgbClr val="56127A"/>
                </a:solidFill>
                <a:latin typeface="Calibri"/>
                <a:cs typeface="Calibri"/>
              </a:rPr>
              <a:t>BImm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&lt;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&lt;1	  	next</a:t>
            </a:r>
            <a:endParaRPr lang="en-US" sz="2400" baseline="-25000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beq</a:t>
            </a:r>
            <a:r>
              <a:rPr lang="en-US" sz="24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4 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	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PC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A+B		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fetch</a:t>
            </a: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endParaRPr lang="en-US" sz="2400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endParaRPr lang="en-US" sz="2800" i="1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55600" y="368300"/>
            <a:ext cx="7975600" cy="850900"/>
          </a:xfrm>
          <a:noFill/>
          <a:ln/>
        </p:spPr>
        <p:txBody>
          <a:bodyPr lIns="90488" tIns="44450" rIns="90488" bIns="44450"/>
          <a:lstStyle/>
          <a:p>
            <a:r>
              <a:rPr lang="en-US" dirty="0"/>
              <a:t>Jumps:</a:t>
            </a:r>
            <a:r>
              <a:rPr lang="en-US" dirty="0" smtClean="0"/>
              <a:t> </a:t>
            </a:r>
            <a:r>
              <a:rPr lang="en-US" sz="2000" i="1" dirty="0" smtClean="0"/>
              <a:t>RISC-V-</a:t>
            </a:r>
            <a:r>
              <a:rPr lang="en-US" sz="2000" i="1" dirty="0"/>
              <a:t>Controller-2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AACA-2877-EE40-8504-894A416D0750}" type="slidenum">
              <a:rPr lang="en-US"/>
              <a:pPr/>
              <a:t>44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2787" name="Rectangle 3"/>
          <p:cNvSpPr>
            <a:spLocks noChangeArrowheads="1"/>
          </p:cNvSpPr>
          <p:nvPr/>
        </p:nvSpPr>
        <p:spPr bwMode="auto">
          <a:xfrm>
            <a:off x="1549400" y="1333500"/>
            <a:ext cx="5387823" cy="393697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State  		Control points	        next-state</a:t>
            </a:r>
          </a:p>
          <a:p>
            <a:pPr>
              <a:spcBef>
                <a:spcPct val="0"/>
              </a:spcBef>
            </a:pPr>
            <a:endParaRPr lang="en-US" sz="1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JALR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0 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A  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rs1]	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next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JALR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1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	</a:t>
            </a:r>
            <a:r>
              <a:rPr lang="en-US" sz="2000" dirty="0" err="1" smtClean="0">
                <a:solidFill>
                  <a:srgbClr val="56127A"/>
                </a:solidFill>
                <a:latin typeface="Calibri"/>
                <a:cs typeface="Calibri"/>
              </a:rPr>
              <a:t>Reg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[1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] &lt;=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A		next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smtClean="0">
                <a:solidFill>
                  <a:srgbClr val="56127A"/>
                </a:solidFill>
                <a:latin typeface="Calibri"/>
                <a:cs typeface="Calibri"/>
              </a:rPr>
              <a:t>JALR</a:t>
            </a:r>
            <a:r>
              <a:rPr lang="en-US" sz="2000" baseline="-25000" smtClean="0">
                <a:solidFill>
                  <a:srgbClr val="56127A"/>
                </a:solidFill>
                <a:latin typeface="Calibri"/>
                <a:cs typeface="Calibri"/>
              </a:rPr>
              <a:t>2</a:t>
            </a:r>
            <a:r>
              <a:rPr lang="en-US" sz="2000" baseline="-2500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PC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			fetch</a:t>
            </a:r>
          </a:p>
          <a:p>
            <a:pPr>
              <a:spcBef>
                <a:spcPct val="0"/>
              </a:spcBef>
            </a:pPr>
            <a:endParaRPr lang="en-US" sz="1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JAL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0 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A  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PC	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next 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JAL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1 	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Reg[1] &lt;= A		next 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JAL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2 	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A &lt;= A-4			next </a:t>
            </a: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JAL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3 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B  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IR	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	next</a:t>
            </a:r>
            <a:endParaRPr lang="en-US" sz="2000" baseline="-25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JAL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4</a:t>
            </a:r>
            <a:r>
              <a:rPr lang="en-US" sz="20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	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PC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JumpTarg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(A,B)	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fetch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J and JR are special cases with </a:t>
            </a:r>
            <a:r>
              <a:rPr lang="en-US" sz="2000" dirty="0" err="1" smtClean="0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 = x0</a:t>
            </a:r>
            <a:endParaRPr lang="en-US" sz="2000" dirty="0" smtClean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endParaRPr lang="en-US" sz="10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VAX 11-780 Microcode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8FD29-0713-8541-971B-728FF0985824}" type="slidenum">
              <a:rPr lang="en-US"/>
              <a:pPr/>
              <a:t>45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144835" name="Picture 3" descr="vax-11-780-uco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9144000" cy="5788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40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4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Complex Instructions</a:t>
            </a:r>
          </a:p>
        </p:txBody>
      </p:sp>
      <p:sp>
        <p:nvSpPr>
          <p:cNvPr id="1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71800-A986-5C4A-902F-A8D8803FD847}" type="slidenum">
              <a:rPr lang="en-US" smtClean="0"/>
              <a:pPr/>
              <a:t>46</a:t>
            </a:fld>
            <a:endParaRPr lang="en-US"/>
          </a:p>
        </p:txBody>
      </p:sp>
      <p:grpSp>
        <p:nvGrpSpPr>
          <p:cNvPr id="1126404" name="Group 4"/>
          <p:cNvGrpSpPr>
            <a:grpSpLocks/>
          </p:cNvGrpSpPr>
          <p:nvPr/>
        </p:nvGrpSpPr>
        <p:grpSpPr bwMode="auto">
          <a:xfrm>
            <a:off x="6707187" y="838200"/>
            <a:ext cx="2360613" cy="4506912"/>
            <a:chOff x="4195" y="725"/>
            <a:chExt cx="1487" cy="2839"/>
          </a:xfrm>
        </p:grpSpPr>
        <p:sp>
          <p:nvSpPr>
            <p:cNvPr id="1126405" name="Rectangle 5"/>
            <p:cNvSpPr>
              <a:spLocks noChangeArrowheads="1"/>
            </p:cNvSpPr>
            <p:nvPr/>
          </p:nvSpPr>
          <p:spPr bwMode="auto">
            <a:xfrm>
              <a:off x="4299" y="2035"/>
              <a:ext cx="800" cy="1088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06" name="Line 6"/>
            <p:cNvSpPr>
              <a:spLocks noChangeShapeType="1"/>
            </p:cNvSpPr>
            <p:nvPr/>
          </p:nvSpPr>
          <p:spPr bwMode="auto">
            <a:xfrm flipH="1">
              <a:off x="5103" y="2696"/>
              <a:ext cx="376" cy="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07" name="Line 7"/>
            <p:cNvSpPr>
              <a:spLocks noChangeShapeType="1"/>
            </p:cNvSpPr>
            <p:nvPr/>
          </p:nvSpPr>
          <p:spPr bwMode="auto">
            <a:xfrm flipH="1">
              <a:off x="5103" y="2888"/>
              <a:ext cx="384" cy="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08" name="Rectangle 8"/>
            <p:cNvSpPr>
              <a:spLocks noChangeArrowheads="1"/>
            </p:cNvSpPr>
            <p:nvPr/>
          </p:nvSpPr>
          <p:spPr bwMode="auto">
            <a:xfrm>
              <a:off x="5101" y="2907"/>
              <a:ext cx="525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enMem</a:t>
              </a:r>
            </a:p>
          </p:txBody>
        </p:sp>
        <p:sp>
          <p:nvSpPr>
            <p:cNvPr id="1126409" name="Rectangle 9"/>
            <p:cNvSpPr>
              <a:spLocks noChangeArrowheads="1"/>
            </p:cNvSpPr>
            <p:nvPr/>
          </p:nvSpPr>
          <p:spPr bwMode="auto">
            <a:xfrm>
              <a:off x="4347" y="1699"/>
              <a:ext cx="464" cy="224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10" name="Rectangle 10"/>
            <p:cNvSpPr>
              <a:spLocks noChangeArrowheads="1"/>
            </p:cNvSpPr>
            <p:nvPr/>
          </p:nvSpPr>
          <p:spPr bwMode="auto">
            <a:xfrm>
              <a:off x="4450" y="1701"/>
              <a:ext cx="309" cy="2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MA</a:t>
              </a:r>
            </a:p>
          </p:txBody>
        </p:sp>
        <p:sp>
          <p:nvSpPr>
            <p:cNvPr id="1126411" name="Line 11"/>
            <p:cNvSpPr>
              <a:spLocks noChangeShapeType="1"/>
            </p:cNvSpPr>
            <p:nvPr/>
          </p:nvSpPr>
          <p:spPr bwMode="auto">
            <a:xfrm>
              <a:off x="4723" y="3139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12" name="Rectangle 12"/>
            <p:cNvSpPr>
              <a:spLocks noChangeArrowheads="1"/>
            </p:cNvSpPr>
            <p:nvPr/>
          </p:nvSpPr>
          <p:spPr bwMode="auto">
            <a:xfrm>
              <a:off x="4410" y="1995"/>
              <a:ext cx="35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addr</a:t>
              </a:r>
            </a:p>
          </p:txBody>
        </p:sp>
        <p:sp>
          <p:nvSpPr>
            <p:cNvPr id="1126413" name="Line 13"/>
            <p:cNvSpPr>
              <a:spLocks noChangeShapeType="1"/>
            </p:cNvSpPr>
            <p:nvPr/>
          </p:nvSpPr>
          <p:spPr bwMode="auto">
            <a:xfrm>
              <a:off x="4579" y="1939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14" name="Freeform 14"/>
            <p:cNvSpPr>
              <a:spLocks/>
            </p:cNvSpPr>
            <p:nvPr/>
          </p:nvSpPr>
          <p:spPr bwMode="auto">
            <a:xfrm>
              <a:off x="4195" y="1451"/>
              <a:ext cx="289" cy="2113"/>
            </a:xfrm>
            <a:custGeom>
              <a:avLst/>
              <a:gdLst/>
              <a:ahLst/>
              <a:cxnLst>
                <a:cxn ang="0">
                  <a:pos x="0" y="2112"/>
                </a:cxn>
                <a:cxn ang="0">
                  <a:pos x="0" y="0"/>
                </a:cxn>
                <a:cxn ang="0">
                  <a:pos x="288" y="0"/>
                </a:cxn>
                <a:cxn ang="0">
                  <a:pos x="288" y="240"/>
                </a:cxn>
              </a:cxnLst>
              <a:rect l="0" t="0" r="r" b="b"/>
              <a:pathLst>
                <a:path w="289" h="2113">
                  <a:moveTo>
                    <a:pt x="0" y="2112"/>
                  </a:moveTo>
                  <a:lnTo>
                    <a:pt x="0" y="0"/>
                  </a:lnTo>
                  <a:lnTo>
                    <a:pt x="288" y="0"/>
                  </a:lnTo>
                  <a:lnTo>
                    <a:pt x="288" y="24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15" name="Rectangle 15"/>
            <p:cNvSpPr>
              <a:spLocks noChangeArrowheads="1"/>
            </p:cNvSpPr>
            <p:nvPr/>
          </p:nvSpPr>
          <p:spPr bwMode="auto">
            <a:xfrm>
              <a:off x="4538" y="2931"/>
              <a:ext cx="35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1126416" name="Line 16"/>
            <p:cNvSpPr>
              <a:spLocks noChangeShapeType="1"/>
            </p:cNvSpPr>
            <p:nvPr/>
          </p:nvSpPr>
          <p:spPr bwMode="auto">
            <a:xfrm>
              <a:off x="4675" y="1215"/>
              <a:ext cx="0" cy="472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17" name="Rectangle 17"/>
            <p:cNvSpPr>
              <a:spLocks noChangeArrowheads="1"/>
            </p:cNvSpPr>
            <p:nvPr/>
          </p:nvSpPr>
          <p:spPr bwMode="auto">
            <a:xfrm>
              <a:off x="4474" y="957"/>
              <a:ext cx="39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ldMA</a:t>
              </a:r>
            </a:p>
          </p:txBody>
        </p:sp>
        <p:sp>
          <p:nvSpPr>
            <p:cNvPr id="1126418" name="Rectangle 18"/>
            <p:cNvSpPr>
              <a:spLocks noChangeArrowheads="1"/>
            </p:cNvSpPr>
            <p:nvPr/>
          </p:nvSpPr>
          <p:spPr bwMode="auto">
            <a:xfrm>
              <a:off x="4378" y="2397"/>
              <a:ext cx="565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Memory</a:t>
              </a:r>
            </a:p>
          </p:txBody>
        </p:sp>
        <p:sp>
          <p:nvSpPr>
            <p:cNvPr id="1126419" name="Freeform 19"/>
            <p:cNvSpPr>
              <a:spLocks/>
            </p:cNvSpPr>
            <p:nvPr/>
          </p:nvSpPr>
          <p:spPr bwMode="auto">
            <a:xfrm>
              <a:off x="4937" y="891"/>
              <a:ext cx="27" cy="1141"/>
            </a:xfrm>
            <a:custGeom>
              <a:avLst/>
              <a:gdLst/>
              <a:ahLst/>
              <a:cxnLst>
                <a:cxn ang="0">
                  <a:pos x="0" y="1344"/>
                </a:cxn>
                <a:cxn ang="0">
                  <a:pos x="0" y="0"/>
                </a:cxn>
              </a:cxnLst>
              <a:rect l="0" t="0" r="r" b="b"/>
              <a:pathLst>
                <a:path w="1" h="1345">
                  <a:moveTo>
                    <a:pt x="0" y="1344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20" name="Rectangle 20"/>
            <p:cNvSpPr>
              <a:spLocks noChangeArrowheads="1"/>
            </p:cNvSpPr>
            <p:nvPr/>
          </p:nvSpPr>
          <p:spPr bwMode="auto">
            <a:xfrm>
              <a:off x="4714" y="725"/>
              <a:ext cx="36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busy</a:t>
              </a:r>
            </a:p>
          </p:txBody>
        </p:sp>
        <p:sp>
          <p:nvSpPr>
            <p:cNvPr id="1126421" name="Rectangle 21"/>
            <p:cNvSpPr>
              <a:spLocks noChangeArrowheads="1"/>
            </p:cNvSpPr>
            <p:nvPr/>
          </p:nvSpPr>
          <p:spPr bwMode="auto">
            <a:xfrm>
              <a:off x="5085" y="2451"/>
              <a:ext cx="59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MemWrt</a:t>
              </a:r>
            </a:p>
          </p:txBody>
        </p:sp>
      </p:grpSp>
      <p:grpSp>
        <p:nvGrpSpPr>
          <p:cNvPr id="1126422" name="Group 22"/>
          <p:cNvGrpSpPr>
            <a:grpSpLocks/>
          </p:cNvGrpSpPr>
          <p:nvPr/>
        </p:nvGrpSpPr>
        <p:grpSpPr bwMode="auto">
          <a:xfrm>
            <a:off x="623886" y="4987925"/>
            <a:ext cx="7977187" cy="469900"/>
            <a:chOff x="363" y="3339"/>
            <a:chExt cx="5025" cy="296"/>
          </a:xfrm>
        </p:grpSpPr>
        <p:sp>
          <p:nvSpPr>
            <p:cNvPr id="1126423" name="Freeform 23"/>
            <p:cNvSpPr>
              <a:spLocks/>
            </p:cNvSpPr>
            <p:nvPr/>
          </p:nvSpPr>
          <p:spPr bwMode="auto">
            <a:xfrm>
              <a:off x="363" y="3563"/>
              <a:ext cx="5025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024" y="0"/>
                </a:cxn>
              </a:cxnLst>
              <a:rect l="0" t="0" r="r" b="b"/>
              <a:pathLst>
                <a:path w="5025" h="1">
                  <a:moveTo>
                    <a:pt x="0" y="0"/>
                  </a:moveTo>
                  <a:lnTo>
                    <a:pt x="5024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24" name="Rectangle 24"/>
            <p:cNvSpPr>
              <a:spLocks noChangeArrowheads="1"/>
            </p:cNvSpPr>
            <p:nvPr/>
          </p:nvSpPr>
          <p:spPr bwMode="auto">
            <a:xfrm>
              <a:off x="2223" y="3339"/>
              <a:ext cx="304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Bus</a:t>
              </a:r>
            </a:p>
          </p:txBody>
        </p:sp>
        <p:sp>
          <p:nvSpPr>
            <p:cNvPr id="1126425" name="Line 25"/>
            <p:cNvSpPr>
              <a:spLocks noChangeShapeType="1"/>
            </p:cNvSpPr>
            <p:nvPr/>
          </p:nvSpPr>
          <p:spPr bwMode="auto">
            <a:xfrm flipH="1">
              <a:off x="2550" y="3494"/>
              <a:ext cx="94" cy="141"/>
            </a:xfrm>
            <a:prstGeom prst="line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26" name="Text Box 26"/>
            <p:cNvSpPr txBox="1">
              <a:spLocks noChangeArrowheads="1"/>
            </p:cNvSpPr>
            <p:nvPr/>
          </p:nvSpPr>
          <p:spPr bwMode="auto">
            <a:xfrm>
              <a:off x="2631" y="3352"/>
              <a:ext cx="247" cy="213"/>
            </a:xfrm>
            <a:prstGeom prst="rect">
              <a:avLst/>
            </a:prstGeom>
            <a:noFill/>
            <a:ln w="25400" cap="rnd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32</a:t>
              </a:r>
            </a:p>
          </p:txBody>
        </p:sp>
      </p:grpSp>
      <p:sp>
        <p:nvSpPr>
          <p:cNvPr id="1126427" name="Line 27"/>
          <p:cNvSpPr>
            <a:spLocks noChangeShapeType="1"/>
          </p:cNvSpPr>
          <p:nvPr/>
        </p:nvSpPr>
        <p:spPr bwMode="auto">
          <a:xfrm>
            <a:off x="3278186" y="4899025"/>
            <a:ext cx="0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1126428" name="Group 28"/>
          <p:cNvGrpSpPr>
            <a:grpSpLocks/>
          </p:cNvGrpSpPr>
          <p:nvPr/>
        </p:nvGrpSpPr>
        <p:grpSpPr bwMode="auto">
          <a:xfrm>
            <a:off x="1731960" y="838200"/>
            <a:ext cx="2630485" cy="4506912"/>
            <a:chOff x="1061" y="725"/>
            <a:chExt cx="1657" cy="2839"/>
          </a:xfrm>
        </p:grpSpPr>
        <p:sp>
          <p:nvSpPr>
            <p:cNvPr id="1126429" name="Rectangle 29"/>
            <p:cNvSpPr>
              <a:spLocks noChangeArrowheads="1"/>
            </p:cNvSpPr>
            <p:nvPr/>
          </p:nvSpPr>
          <p:spPr bwMode="auto">
            <a:xfrm>
              <a:off x="2314" y="725"/>
              <a:ext cx="404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  <a:latin typeface="Calibri"/>
                  <a:cs typeface="Calibri"/>
                </a:rPr>
                <a:t>zero?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26431" name="Freeform 31"/>
            <p:cNvSpPr>
              <a:spLocks/>
            </p:cNvSpPr>
            <p:nvPr/>
          </p:nvSpPr>
          <p:spPr bwMode="auto">
            <a:xfrm>
              <a:off x="1699" y="2467"/>
              <a:ext cx="673" cy="3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336" y="144"/>
                </a:cxn>
                <a:cxn ang="0">
                  <a:pos x="384" y="0"/>
                </a:cxn>
                <a:cxn ang="0">
                  <a:pos x="672" y="0"/>
                </a:cxn>
                <a:cxn ang="0">
                  <a:pos x="528" y="384"/>
                </a:cxn>
                <a:cxn ang="0">
                  <a:pos x="144" y="384"/>
                </a:cxn>
                <a:cxn ang="0">
                  <a:pos x="0" y="0"/>
                </a:cxn>
              </a:cxnLst>
              <a:rect l="0" t="0" r="r" b="b"/>
              <a:pathLst>
                <a:path w="673" h="385">
                  <a:moveTo>
                    <a:pt x="0" y="0"/>
                  </a:moveTo>
                  <a:lnTo>
                    <a:pt x="288" y="0"/>
                  </a:lnTo>
                  <a:lnTo>
                    <a:pt x="336" y="144"/>
                  </a:lnTo>
                  <a:lnTo>
                    <a:pt x="384" y="0"/>
                  </a:lnTo>
                  <a:lnTo>
                    <a:pt x="672" y="0"/>
                  </a:lnTo>
                  <a:lnTo>
                    <a:pt x="528" y="384"/>
                  </a:lnTo>
                  <a:lnTo>
                    <a:pt x="144" y="384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32" name="Rectangle 32"/>
            <p:cNvSpPr>
              <a:spLocks noChangeArrowheads="1"/>
            </p:cNvSpPr>
            <p:nvPr/>
          </p:nvSpPr>
          <p:spPr bwMode="auto">
            <a:xfrm>
              <a:off x="1515" y="2043"/>
              <a:ext cx="464" cy="224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33" name="Rectangle 33"/>
            <p:cNvSpPr>
              <a:spLocks noChangeArrowheads="1"/>
            </p:cNvSpPr>
            <p:nvPr/>
          </p:nvSpPr>
          <p:spPr bwMode="auto">
            <a:xfrm>
              <a:off x="1618" y="2045"/>
              <a:ext cx="22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 A</a:t>
              </a:r>
            </a:p>
          </p:txBody>
        </p:sp>
        <p:sp>
          <p:nvSpPr>
            <p:cNvPr id="1126434" name="Rectangle 34"/>
            <p:cNvSpPr>
              <a:spLocks noChangeArrowheads="1"/>
            </p:cNvSpPr>
            <p:nvPr/>
          </p:nvSpPr>
          <p:spPr bwMode="auto">
            <a:xfrm>
              <a:off x="2091" y="2043"/>
              <a:ext cx="464" cy="224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35" name="Rectangle 35"/>
            <p:cNvSpPr>
              <a:spLocks noChangeArrowheads="1"/>
            </p:cNvSpPr>
            <p:nvPr/>
          </p:nvSpPr>
          <p:spPr bwMode="auto">
            <a:xfrm>
              <a:off x="2194" y="2045"/>
              <a:ext cx="215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 B</a:t>
              </a:r>
            </a:p>
          </p:txBody>
        </p:sp>
        <p:sp>
          <p:nvSpPr>
            <p:cNvPr id="1126436" name="Freeform 36"/>
            <p:cNvSpPr>
              <a:spLocks/>
            </p:cNvSpPr>
            <p:nvPr/>
          </p:nvSpPr>
          <p:spPr bwMode="auto">
            <a:xfrm>
              <a:off x="1891" y="3043"/>
              <a:ext cx="289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144" y="240"/>
                </a:cxn>
                <a:cxn ang="0">
                  <a:pos x="0" y="0"/>
                </a:cxn>
              </a:cxnLst>
              <a:rect l="0" t="0" r="r" b="b"/>
              <a:pathLst>
                <a:path w="289" h="241">
                  <a:moveTo>
                    <a:pt x="0" y="0"/>
                  </a:moveTo>
                  <a:lnTo>
                    <a:pt x="288" y="0"/>
                  </a:lnTo>
                  <a:lnTo>
                    <a:pt x="144" y="24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37" name="Line 37"/>
            <p:cNvSpPr>
              <a:spLocks noChangeShapeType="1"/>
            </p:cNvSpPr>
            <p:nvPr/>
          </p:nvSpPr>
          <p:spPr bwMode="auto">
            <a:xfrm>
              <a:off x="1795" y="2283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38" name="Line 38"/>
            <p:cNvSpPr>
              <a:spLocks noChangeShapeType="1"/>
            </p:cNvSpPr>
            <p:nvPr/>
          </p:nvSpPr>
          <p:spPr bwMode="auto">
            <a:xfrm>
              <a:off x="2275" y="2283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39" name="Line 39"/>
            <p:cNvSpPr>
              <a:spLocks noChangeShapeType="1"/>
            </p:cNvSpPr>
            <p:nvPr/>
          </p:nvSpPr>
          <p:spPr bwMode="auto">
            <a:xfrm>
              <a:off x="2035" y="2859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40" name="Rectangle 40"/>
            <p:cNvSpPr>
              <a:spLocks noChangeArrowheads="1"/>
            </p:cNvSpPr>
            <p:nvPr/>
          </p:nvSpPr>
          <p:spPr bwMode="auto">
            <a:xfrm>
              <a:off x="1127" y="970"/>
              <a:ext cx="48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err="1" smtClean="0">
                  <a:solidFill>
                    <a:srgbClr val="56127A"/>
                  </a:solidFill>
                  <a:latin typeface="Calibri"/>
                  <a:cs typeface="Calibri"/>
                </a:rPr>
                <a:t>ALUOp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26441" name="Line 41"/>
            <p:cNvSpPr>
              <a:spLocks noChangeShapeType="1"/>
            </p:cNvSpPr>
            <p:nvPr/>
          </p:nvSpPr>
          <p:spPr bwMode="auto">
            <a:xfrm>
              <a:off x="1843" y="1223"/>
              <a:ext cx="0" cy="80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42" name="Rectangle 42"/>
            <p:cNvSpPr>
              <a:spLocks noChangeArrowheads="1"/>
            </p:cNvSpPr>
            <p:nvPr/>
          </p:nvSpPr>
          <p:spPr bwMode="auto">
            <a:xfrm>
              <a:off x="1690" y="965"/>
              <a:ext cx="28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ldA</a:t>
              </a:r>
            </a:p>
          </p:txBody>
        </p:sp>
        <p:sp>
          <p:nvSpPr>
            <p:cNvPr id="1126443" name="Line 43"/>
            <p:cNvSpPr>
              <a:spLocks noChangeShapeType="1"/>
            </p:cNvSpPr>
            <p:nvPr/>
          </p:nvSpPr>
          <p:spPr bwMode="auto">
            <a:xfrm>
              <a:off x="2419" y="1223"/>
              <a:ext cx="0" cy="808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44" name="Rectangle 44"/>
            <p:cNvSpPr>
              <a:spLocks noChangeArrowheads="1"/>
            </p:cNvSpPr>
            <p:nvPr/>
          </p:nvSpPr>
          <p:spPr bwMode="auto">
            <a:xfrm>
              <a:off x="2266" y="965"/>
              <a:ext cx="283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ldB</a:t>
              </a:r>
            </a:p>
          </p:txBody>
        </p:sp>
        <p:sp>
          <p:nvSpPr>
            <p:cNvPr id="1126445" name="Rectangle 45"/>
            <p:cNvSpPr>
              <a:spLocks noChangeArrowheads="1"/>
            </p:cNvSpPr>
            <p:nvPr/>
          </p:nvSpPr>
          <p:spPr bwMode="auto">
            <a:xfrm>
              <a:off x="1834" y="2645"/>
              <a:ext cx="327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ALU</a:t>
              </a:r>
            </a:p>
          </p:txBody>
        </p:sp>
        <p:sp>
          <p:nvSpPr>
            <p:cNvPr id="1126446" name="Line 46"/>
            <p:cNvSpPr>
              <a:spLocks noChangeShapeType="1"/>
            </p:cNvSpPr>
            <p:nvPr/>
          </p:nvSpPr>
          <p:spPr bwMode="auto">
            <a:xfrm>
              <a:off x="1703" y="3139"/>
              <a:ext cx="23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47" name="Rectangle 47"/>
            <p:cNvSpPr>
              <a:spLocks noChangeArrowheads="1"/>
            </p:cNvSpPr>
            <p:nvPr/>
          </p:nvSpPr>
          <p:spPr bwMode="auto">
            <a:xfrm>
              <a:off x="1306" y="2933"/>
              <a:ext cx="459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enALU</a:t>
              </a:r>
            </a:p>
          </p:txBody>
        </p:sp>
        <p:grpSp>
          <p:nvGrpSpPr>
            <p:cNvPr id="1126448" name="Group 48"/>
            <p:cNvGrpSpPr>
              <a:grpSpLocks/>
            </p:cNvGrpSpPr>
            <p:nvPr/>
          </p:nvGrpSpPr>
          <p:grpSpPr bwMode="auto">
            <a:xfrm>
              <a:off x="1061" y="1739"/>
              <a:ext cx="1175" cy="1825"/>
              <a:chOff x="1061" y="1739"/>
              <a:chExt cx="1175" cy="1825"/>
            </a:xfrm>
          </p:grpSpPr>
          <p:sp>
            <p:nvSpPr>
              <p:cNvPr id="1126449" name="Freeform 49"/>
              <p:cNvSpPr>
                <a:spLocks/>
              </p:cNvSpPr>
              <p:nvPr/>
            </p:nvSpPr>
            <p:spPr bwMode="auto">
              <a:xfrm>
                <a:off x="1659" y="1739"/>
                <a:ext cx="577" cy="28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76" y="0"/>
                  </a:cxn>
                  <a:cxn ang="0">
                    <a:pos x="576" y="288"/>
                  </a:cxn>
                </a:cxnLst>
                <a:rect l="0" t="0" r="r" b="b"/>
                <a:pathLst>
                  <a:path w="577" h="289">
                    <a:moveTo>
                      <a:pt x="0" y="0"/>
                    </a:moveTo>
                    <a:lnTo>
                      <a:pt x="576" y="0"/>
                    </a:lnTo>
                    <a:lnTo>
                      <a:pt x="576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1126450" name="Freeform 50"/>
              <p:cNvSpPr>
                <a:spLocks/>
              </p:cNvSpPr>
              <p:nvPr/>
            </p:nvSpPr>
            <p:spPr bwMode="auto">
              <a:xfrm flipH="1">
                <a:off x="1061" y="1739"/>
                <a:ext cx="577" cy="1825"/>
              </a:xfrm>
              <a:custGeom>
                <a:avLst/>
                <a:gdLst/>
                <a:ahLst/>
                <a:cxnLst>
                  <a:cxn ang="0">
                    <a:pos x="240" y="1824"/>
                  </a:cxn>
                  <a:cxn ang="0">
                    <a:pos x="240" y="0"/>
                  </a:cxn>
                  <a:cxn ang="0">
                    <a:pos x="0" y="0"/>
                  </a:cxn>
                  <a:cxn ang="0">
                    <a:pos x="0" y="288"/>
                  </a:cxn>
                </a:cxnLst>
                <a:rect l="0" t="0" r="r" b="b"/>
                <a:pathLst>
                  <a:path w="241" h="1825">
                    <a:moveTo>
                      <a:pt x="240" y="1824"/>
                    </a:moveTo>
                    <a:lnTo>
                      <a:pt x="240" y="0"/>
                    </a:lnTo>
                    <a:lnTo>
                      <a:pt x="0" y="0"/>
                    </a:lnTo>
                    <a:lnTo>
                      <a:pt x="0" y="28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26451" name="Freeform 51"/>
            <p:cNvSpPr>
              <a:spLocks/>
            </p:cNvSpPr>
            <p:nvPr/>
          </p:nvSpPr>
          <p:spPr bwMode="auto">
            <a:xfrm>
              <a:off x="2131" y="943"/>
              <a:ext cx="481" cy="2005"/>
            </a:xfrm>
            <a:custGeom>
              <a:avLst/>
              <a:gdLst/>
              <a:ahLst/>
              <a:cxnLst>
                <a:cxn ang="0">
                  <a:pos x="0" y="2112"/>
                </a:cxn>
                <a:cxn ang="0">
                  <a:pos x="0" y="2208"/>
                </a:cxn>
                <a:cxn ang="0">
                  <a:pos x="480" y="2208"/>
                </a:cxn>
                <a:cxn ang="0">
                  <a:pos x="480" y="0"/>
                </a:cxn>
              </a:cxnLst>
              <a:rect l="0" t="0" r="r" b="b"/>
              <a:pathLst>
                <a:path w="481" h="2209">
                  <a:moveTo>
                    <a:pt x="0" y="2112"/>
                  </a:moveTo>
                  <a:lnTo>
                    <a:pt x="0" y="2208"/>
                  </a:lnTo>
                  <a:lnTo>
                    <a:pt x="480" y="2208"/>
                  </a:lnTo>
                  <a:lnTo>
                    <a:pt x="480" y="0"/>
                  </a:lnTo>
                </a:path>
              </a:pathLst>
            </a:custGeom>
            <a:noFill/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57" name="Line 57"/>
            <p:cNvSpPr>
              <a:spLocks noChangeShapeType="1"/>
            </p:cNvSpPr>
            <p:nvPr/>
          </p:nvSpPr>
          <p:spPr bwMode="auto">
            <a:xfrm flipV="1">
              <a:off x="1344" y="1392"/>
              <a:ext cx="96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grpSp>
        <p:nvGrpSpPr>
          <p:cNvPr id="1126458" name="Group 58"/>
          <p:cNvGrpSpPr>
            <a:grpSpLocks/>
          </p:cNvGrpSpPr>
          <p:nvPr/>
        </p:nvGrpSpPr>
        <p:grpSpPr bwMode="auto">
          <a:xfrm>
            <a:off x="4344987" y="1195387"/>
            <a:ext cx="2236788" cy="4135438"/>
            <a:chOff x="2707" y="950"/>
            <a:chExt cx="1409" cy="2605"/>
          </a:xfrm>
        </p:grpSpPr>
        <p:sp>
          <p:nvSpPr>
            <p:cNvPr id="1126459" name="Rectangle 59"/>
            <p:cNvSpPr>
              <a:spLocks noChangeArrowheads="1"/>
            </p:cNvSpPr>
            <p:nvPr/>
          </p:nvSpPr>
          <p:spPr bwMode="auto">
            <a:xfrm>
              <a:off x="2715" y="2035"/>
              <a:ext cx="752" cy="1088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60" name="Freeform 60"/>
            <p:cNvSpPr>
              <a:spLocks/>
            </p:cNvSpPr>
            <p:nvPr/>
          </p:nvSpPr>
          <p:spPr bwMode="auto">
            <a:xfrm>
              <a:off x="2707" y="1739"/>
              <a:ext cx="577" cy="19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" y="0"/>
                </a:cxn>
                <a:cxn ang="0">
                  <a:pos x="480" y="192"/>
                </a:cxn>
                <a:cxn ang="0">
                  <a:pos x="96" y="192"/>
                </a:cxn>
                <a:cxn ang="0">
                  <a:pos x="0" y="0"/>
                </a:cxn>
              </a:cxnLst>
              <a:rect l="0" t="0" r="r" b="b"/>
              <a:pathLst>
                <a:path w="577" h="193">
                  <a:moveTo>
                    <a:pt x="0" y="0"/>
                  </a:moveTo>
                  <a:lnTo>
                    <a:pt x="576" y="0"/>
                  </a:lnTo>
                  <a:lnTo>
                    <a:pt x="480" y="192"/>
                  </a:lnTo>
                  <a:lnTo>
                    <a:pt x="96" y="192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61" name="Line 61"/>
            <p:cNvSpPr>
              <a:spLocks noChangeShapeType="1"/>
            </p:cNvSpPr>
            <p:nvPr/>
          </p:nvSpPr>
          <p:spPr bwMode="auto">
            <a:xfrm flipH="1">
              <a:off x="3471" y="2699"/>
              <a:ext cx="2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62" name="Line 62"/>
            <p:cNvSpPr>
              <a:spLocks noChangeShapeType="1"/>
            </p:cNvSpPr>
            <p:nvPr/>
          </p:nvSpPr>
          <p:spPr bwMode="auto">
            <a:xfrm flipH="1">
              <a:off x="3471" y="2891"/>
              <a:ext cx="248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63" name="Rectangle 63"/>
            <p:cNvSpPr>
              <a:spLocks noChangeArrowheads="1"/>
            </p:cNvSpPr>
            <p:nvPr/>
          </p:nvSpPr>
          <p:spPr bwMode="auto">
            <a:xfrm>
              <a:off x="3602" y="2518"/>
              <a:ext cx="514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RegWrt</a:t>
              </a:r>
            </a:p>
          </p:txBody>
        </p:sp>
        <p:sp>
          <p:nvSpPr>
            <p:cNvPr id="1126464" name="Rectangle 64"/>
            <p:cNvSpPr>
              <a:spLocks noChangeArrowheads="1"/>
            </p:cNvSpPr>
            <p:nvPr/>
          </p:nvSpPr>
          <p:spPr bwMode="auto">
            <a:xfrm>
              <a:off x="3602" y="2714"/>
              <a:ext cx="443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enReg</a:t>
              </a:r>
            </a:p>
          </p:txBody>
        </p:sp>
        <p:sp>
          <p:nvSpPr>
            <p:cNvPr id="1126465" name="Line 65"/>
            <p:cNvSpPr>
              <a:spLocks noChangeShapeType="1"/>
            </p:cNvSpPr>
            <p:nvPr/>
          </p:nvSpPr>
          <p:spPr bwMode="auto">
            <a:xfrm>
              <a:off x="3091" y="3139"/>
              <a:ext cx="0" cy="4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66" name="Rectangle 66"/>
            <p:cNvSpPr>
              <a:spLocks noChangeArrowheads="1"/>
            </p:cNvSpPr>
            <p:nvPr/>
          </p:nvSpPr>
          <p:spPr bwMode="auto">
            <a:xfrm>
              <a:off x="2825" y="1997"/>
              <a:ext cx="35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addr</a:t>
              </a:r>
            </a:p>
          </p:txBody>
        </p:sp>
        <p:sp>
          <p:nvSpPr>
            <p:cNvPr id="1126467" name="Line 67"/>
            <p:cNvSpPr>
              <a:spLocks noChangeShapeType="1"/>
            </p:cNvSpPr>
            <p:nvPr/>
          </p:nvSpPr>
          <p:spPr bwMode="auto">
            <a:xfrm>
              <a:off x="2995" y="1939"/>
              <a:ext cx="0" cy="8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68" name="Rectangle 68"/>
            <p:cNvSpPr>
              <a:spLocks noChangeArrowheads="1"/>
            </p:cNvSpPr>
            <p:nvPr/>
          </p:nvSpPr>
          <p:spPr bwMode="auto">
            <a:xfrm>
              <a:off x="2914" y="2939"/>
              <a:ext cx="35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data</a:t>
              </a:r>
            </a:p>
          </p:txBody>
        </p:sp>
        <p:sp>
          <p:nvSpPr>
            <p:cNvPr id="1126469" name="Freeform 69"/>
            <p:cNvSpPr>
              <a:spLocks/>
            </p:cNvSpPr>
            <p:nvPr/>
          </p:nvSpPr>
          <p:spPr bwMode="auto">
            <a:xfrm>
              <a:off x="2897" y="1067"/>
              <a:ext cx="481" cy="673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0" y="0"/>
                </a:cxn>
                <a:cxn ang="0">
                  <a:pos x="480" y="0"/>
                </a:cxn>
              </a:cxnLst>
              <a:rect l="0" t="0" r="r" b="b"/>
              <a:pathLst>
                <a:path w="481" h="673">
                  <a:moveTo>
                    <a:pt x="0" y="672"/>
                  </a:moveTo>
                  <a:lnTo>
                    <a:pt x="0" y="0"/>
                  </a:lnTo>
                  <a:lnTo>
                    <a:pt x="48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71" name="Freeform 71"/>
            <p:cNvSpPr>
              <a:spLocks/>
            </p:cNvSpPr>
            <p:nvPr/>
          </p:nvSpPr>
          <p:spPr bwMode="auto">
            <a:xfrm>
              <a:off x="2995" y="1259"/>
              <a:ext cx="289" cy="481"/>
            </a:xfrm>
            <a:custGeom>
              <a:avLst/>
              <a:gdLst/>
              <a:ahLst/>
              <a:cxnLst>
                <a:cxn ang="0">
                  <a:pos x="0" y="480"/>
                </a:cxn>
                <a:cxn ang="0">
                  <a:pos x="0" y="0"/>
                </a:cxn>
                <a:cxn ang="0">
                  <a:pos x="288" y="0"/>
                </a:cxn>
              </a:cxnLst>
              <a:rect l="0" t="0" r="r" b="b"/>
              <a:pathLst>
                <a:path w="289" h="481">
                  <a:moveTo>
                    <a:pt x="0" y="480"/>
                  </a:moveTo>
                  <a:lnTo>
                    <a:pt x="0" y="0"/>
                  </a:lnTo>
                  <a:lnTo>
                    <a:pt x="288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72" name="Freeform 72"/>
            <p:cNvSpPr>
              <a:spLocks/>
            </p:cNvSpPr>
            <p:nvPr/>
          </p:nvSpPr>
          <p:spPr bwMode="auto">
            <a:xfrm>
              <a:off x="3091" y="1355"/>
              <a:ext cx="193" cy="385"/>
            </a:xfrm>
            <a:custGeom>
              <a:avLst/>
              <a:gdLst/>
              <a:ahLst/>
              <a:cxnLst>
                <a:cxn ang="0">
                  <a:pos x="0" y="384"/>
                </a:cxn>
                <a:cxn ang="0">
                  <a:pos x="0" y="0"/>
                </a:cxn>
                <a:cxn ang="0">
                  <a:pos x="192" y="0"/>
                </a:cxn>
              </a:cxnLst>
              <a:rect l="0" t="0" r="r" b="b"/>
              <a:pathLst>
                <a:path w="193" h="385">
                  <a:moveTo>
                    <a:pt x="0" y="384"/>
                  </a:moveTo>
                  <a:lnTo>
                    <a:pt x="0" y="0"/>
                  </a:lnTo>
                  <a:lnTo>
                    <a:pt x="192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73" name="Freeform 73"/>
            <p:cNvSpPr>
              <a:spLocks/>
            </p:cNvSpPr>
            <p:nvPr/>
          </p:nvSpPr>
          <p:spPr bwMode="auto">
            <a:xfrm>
              <a:off x="3187" y="1451"/>
              <a:ext cx="97" cy="289"/>
            </a:xfrm>
            <a:custGeom>
              <a:avLst/>
              <a:gdLst/>
              <a:ahLst/>
              <a:cxnLst>
                <a:cxn ang="0">
                  <a:pos x="0" y="288"/>
                </a:cxn>
                <a:cxn ang="0">
                  <a:pos x="0" y="0"/>
                </a:cxn>
                <a:cxn ang="0">
                  <a:pos x="96" y="0"/>
                </a:cxn>
              </a:cxnLst>
              <a:rect l="0" t="0" r="r" b="b"/>
              <a:pathLst>
                <a:path w="97" h="289">
                  <a:moveTo>
                    <a:pt x="0" y="288"/>
                  </a:moveTo>
                  <a:lnTo>
                    <a:pt x="0" y="0"/>
                  </a:lnTo>
                  <a:lnTo>
                    <a:pt x="96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74" name="Rectangle 74"/>
            <p:cNvSpPr>
              <a:spLocks noChangeArrowheads="1"/>
            </p:cNvSpPr>
            <p:nvPr/>
          </p:nvSpPr>
          <p:spPr bwMode="auto">
            <a:xfrm>
              <a:off x="3283" y="1334"/>
              <a:ext cx="276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  <a:latin typeface="Calibri"/>
                  <a:cs typeface="Calibri"/>
                </a:rPr>
                <a:t>rs1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26475" name="Rectangle 75"/>
            <p:cNvSpPr>
              <a:spLocks noChangeArrowheads="1"/>
            </p:cNvSpPr>
            <p:nvPr/>
          </p:nvSpPr>
          <p:spPr bwMode="auto">
            <a:xfrm>
              <a:off x="3283" y="1238"/>
              <a:ext cx="276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  <a:latin typeface="Calibri"/>
                  <a:cs typeface="Calibri"/>
                </a:rPr>
                <a:t>rs2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26476" name="Rectangle 76"/>
            <p:cNvSpPr>
              <a:spLocks noChangeArrowheads="1"/>
            </p:cNvSpPr>
            <p:nvPr/>
          </p:nvSpPr>
          <p:spPr bwMode="auto">
            <a:xfrm>
              <a:off x="3283" y="1142"/>
              <a:ext cx="22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rd</a:t>
              </a:r>
            </a:p>
          </p:txBody>
        </p:sp>
        <p:sp>
          <p:nvSpPr>
            <p:cNvPr id="1126477" name="Rectangle 77"/>
            <p:cNvSpPr>
              <a:spLocks noChangeArrowheads="1"/>
            </p:cNvSpPr>
            <p:nvPr/>
          </p:nvSpPr>
          <p:spPr bwMode="auto">
            <a:xfrm>
              <a:off x="3350" y="950"/>
              <a:ext cx="460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rgbClr val="56127A"/>
                  </a:solidFill>
                  <a:latin typeface="Calibri"/>
                  <a:cs typeface="Calibri"/>
                </a:rPr>
                <a:t>32(PC)</a:t>
              </a:r>
            </a:p>
          </p:txBody>
        </p:sp>
        <p:sp>
          <p:nvSpPr>
            <p:cNvPr id="1126479" name="Freeform 79"/>
            <p:cNvSpPr>
              <a:spLocks/>
            </p:cNvSpPr>
            <p:nvPr/>
          </p:nvSpPr>
          <p:spPr bwMode="auto">
            <a:xfrm>
              <a:off x="3235" y="1835"/>
              <a:ext cx="337" cy="1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0"/>
                </a:cxn>
              </a:cxnLst>
              <a:rect l="0" t="0" r="r" b="b"/>
              <a:pathLst>
                <a:path w="337" h="1">
                  <a:moveTo>
                    <a:pt x="336" y="0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80" name="Rectangle 80"/>
            <p:cNvSpPr>
              <a:spLocks noChangeArrowheads="1"/>
            </p:cNvSpPr>
            <p:nvPr/>
          </p:nvSpPr>
          <p:spPr bwMode="auto">
            <a:xfrm>
              <a:off x="3562" y="1677"/>
              <a:ext cx="464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RegSel</a:t>
              </a:r>
            </a:p>
          </p:txBody>
        </p:sp>
        <p:sp>
          <p:nvSpPr>
            <p:cNvPr id="1126481" name="Rectangle 81"/>
            <p:cNvSpPr>
              <a:spLocks noChangeArrowheads="1"/>
            </p:cNvSpPr>
            <p:nvPr/>
          </p:nvSpPr>
          <p:spPr bwMode="auto">
            <a:xfrm>
              <a:off x="2768" y="2216"/>
              <a:ext cx="651" cy="67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32 GPRs</a:t>
              </a: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+ PC ...</a:t>
              </a:r>
            </a:p>
            <a:p>
              <a:pPr algn="ctr">
                <a:spcBef>
                  <a:spcPct val="0"/>
                </a:spcBef>
              </a:pPr>
              <a:endParaRPr lang="en-US">
                <a:solidFill>
                  <a:srgbClr val="56127A"/>
                </a:solidFill>
                <a:latin typeface="Calibri"/>
                <a:cs typeface="Calibri"/>
              </a:endParaRPr>
            </a:p>
            <a:p>
              <a:pPr algn="ctr"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32-bit Reg</a:t>
              </a:r>
            </a:p>
          </p:txBody>
        </p:sp>
        <p:sp>
          <p:nvSpPr>
            <p:cNvPr id="1126482" name="Rectangle 82"/>
            <p:cNvSpPr>
              <a:spLocks noChangeArrowheads="1"/>
            </p:cNvSpPr>
            <p:nvPr/>
          </p:nvSpPr>
          <p:spPr bwMode="auto">
            <a:xfrm>
              <a:off x="3368" y="1813"/>
              <a:ext cx="18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3</a:t>
              </a:r>
            </a:p>
          </p:txBody>
        </p:sp>
        <p:sp>
          <p:nvSpPr>
            <p:cNvPr id="1126483" name="Line 83"/>
            <p:cNvSpPr>
              <a:spLocks noChangeShapeType="1"/>
            </p:cNvSpPr>
            <p:nvPr/>
          </p:nvSpPr>
          <p:spPr bwMode="auto">
            <a:xfrm flipV="1">
              <a:off x="3392" y="1784"/>
              <a:ext cx="96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126485" name="Freeform 85"/>
          <p:cNvSpPr>
            <a:spLocks/>
          </p:cNvSpPr>
          <p:nvPr/>
        </p:nvSpPr>
        <p:spPr bwMode="auto">
          <a:xfrm flipH="1">
            <a:off x="1360485" y="2443163"/>
            <a:ext cx="395288" cy="4635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608" y="0"/>
              </a:cxn>
              <a:cxn ang="0">
                <a:pos x="608" y="291"/>
              </a:cxn>
            </a:cxnLst>
            <a:rect l="0" t="0" r="r" b="b"/>
            <a:pathLst>
              <a:path w="609" h="292">
                <a:moveTo>
                  <a:pt x="0" y="0"/>
                </a:moveTo>
                <a:lnTo>
                  <a:pt x="0" y="0"/>
                </a:lnTo>
                <a:lnTo>
                  <a:pt x="608" y="0"/>
                </a:lnTo>
                <a:lnTo>
                  <a:pt x="608" y="291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26488" name="Rectangle 88"/>
          <p:cNvSpPr>
            <a:spLocks noChangeArrowheads="1"/>
          </p:cNvSpPr>
          <p:nvPr/>
        </p:nvSpPr>
        <p:spPr bwMode="auto">
          <a:xfrm>
            <a:off x="1350961" y="1792287"/>
            <a:ext cx="438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56127A"/>
                </a:solidFill>
                <a:latin typeface="Calibri"/>
                <a:cs typeface="Calibri"/>
              </a:rPr>
              <a:t>rs1</a:t>
            </a:r>
            <a:endParaRPr lang="en-US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126490" name="Line 90"/>
          <p:cNvSpPr>
            <a:spLocks noChangeShapeType="1"/>
          </p:cNvSpPr>
          <p:nvPr/>
        </p:nvSpPr>
        <p:spPr bwMode="auto">
          <a:xfrm>
            <a:off x="1190623" y="1622425"/>
            <a:ext cx="2238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26491" name="Line 91"/>
          <p:cNvSpPr>
            <a:spLocks noChangeShapeType="1"/>
          </p:cNvSpPr>
          <p:nvPr/>
        </p:nvSpPr>
        <p:spPr bwMode="auto">
          <a:xfrm>
            <a:off x="1208086" y="1804987"/>
            <a:ext cx="206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26492" name="Line 92"/>
          <p:cNvSpPr>
            <a:spLocks noChangeShapeType="1"/>
          </p:cNvSpPr>
          <p:nvPr/>
        </p:nvSpPr>
        <p:spPr bwMode="auto">
          <a:xfrm flipV="1">
            <a:off x="1208086" y="1971675"/>
            <a:ext cx="206375" cy="79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26493" name="Rectangle 93"/>
          <p:cNvSpPr>
            <a:spLocks noChangeArrowheads="1"/>
          </p:cNvSpPr>
          <p:nvPr/>
        </p:nvSpPr>
        <p:spPr bwMode="auto">
          <a:xfrm>
            <a:off x="1350961" y="1627187"/>
            <a:ext cx="4381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smtClean="0">
                <a:solidFill>
                  <a:srgbClr val="56127A"/>
                </a:solidFill>
                <a:latin typeface="Calibri"/>
                <a:cs typeface="Calibri"/>
              </a:rPr>
              <a:t>rs2</a:t>
            </a:r>
            <a:endParaRPr lang="en-US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126494" name="Rectangle 94"/>
          <p:cNvSpPr>
            <a:spLocks noChangeArrowheads="1"/>
          </p:cNvSpPr>
          <p:nvPr/>
        </p:nvSpPr>
        <p:spPr bwMode="auto">
          <a:xfrm>
            <a:off x="1350961" y="1439862"/>
            <a:ext cx="36195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dirty="0" err="1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endParaRPr lang="en-US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grpSp>
        <p:nvGrpSpPr>
          <p:cNvPr id="1126495" name="Group 95"/>
          <p:cNvGrpSpPr>
            <a:grpSpLocks/>
          </p:cNvGrpSpPr>
          <p:nvPr/>
        </p:nvGrpSpPr>
        <p:grpSpPr bwMode="auto">
          <a:xfrm>
            <a:off x="-1590" y="838200"/>
            <a:ext cx="1593851" cy="4479925"/>
            <a:chOff x="-31" y="725"/>
            <a:chExt cx="1004" cy="2822"/>
          </a:xfrm>
        </p:grpSpPr>
        <p:sp>
          <p:nvSpPr>
            <p:cNvPr id="1126496" name="Rectangle 96"/>
            <p:cNvSpPr>
              <a:spLocks noChangeArrowheads="1"/>
            </p:cNvSpPr>
            <p:nvPr/>
          </p:nvSpPr>
          <p:spPr bwMode="auto">
            <a:xfrm>
              <a:off x="0" y="2352"/>
              <a:ext cx="50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 err="1" smtClean="0">
                  <a:solidFill>
                    <a:srgbClr val="56127A"/>
                  </a:solidFill>
                  <a:latin typeface="Calibri"/>
                  <a:cs typeface="Calibri"/>
                </a:rPr>
                <a:t>ImmSel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26497" name="Rectangle 97"/>
            <p:cNvSpPr>
              <a:spLocks noChangeArrowheads="1"/>
            </p:cNvSpPr>
            <p:nvPr/>
          </p:nvSpPr>
          <p:spPr bwMode="auto">
            <a:xfrm>
              <a:off x="477" y="2027"/>
              <a:ext cx="464" cy="224"/>
            </a:xfrm>
            <a:prstGeom prst="rect">
              <a:avLst/>
            </a:prstGeom>
            <a:solidFill>
              <a:srgbClr val="CFBDC8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498" name="Rectangle 98"/>
            <p:cNvSpPr>
              <a:spLocks noChangeArrowheads="1"/>
            </p:cNvSpPr>
            <p:nvPr/>
          </p:nvSpPr>
          <p:spPr bwMode="auto">
            <a:xfrm>
              <a:off x="580" y="2029"/>
              <a:ext cx="218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IR</a:t>
              </a:r>
            </a:p>
          </p:txBody>
        </p:sp>
        <p:sp>
          <p:nvSpPr>
            <p:cNvPr id="1126499" name="Freeform 99"/>
            <p:cNvSpPr>
              <a:spLocks/>
            </p:cNvSpPr>
            <p:nvPr/>
          </p:nvSpPr>
          <p:spPr bwMode="auto">
            <a:xfrm>
              <a:off x="565" y="3027"/>
              <a:ext cx="289" cy="2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88" y="0"/>
                </a:cxn>
                <a:cxn ang="0">
                  <a:pos x="144" y="240"/>
                </a:cxn>
                <a:cxn ang="0">
                  <a:pos x="0" y="0"/>
                </a:cxn>
              </a:cxnLst>
              <a:rect l="0" t="0" r="r" b="b"/>
              <a:pathLst>
                <a:path w="289" h="241">
                  <a:moveTo>
                    <a:pt x="0" y="0"/>
                  </a:moveTo>
                  <a:lnTo>
                    <a:pt x="288" y="0"/>
                  </a:lnTo>
                  <a:lnTo>
                    <a:pt x="144" y="240"/>
                  </a:ln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00" name="Line 100"/>
            <p:cNvSpPr>
              <a:spLocks noChangeShapeType="1"/>
            </p:cNvSpPr>
            <p:nvPr/>
          </p:nvSpPr>
          <p:spPr bwMode="auto">
            <a:xfrm>
              <a:off x="709" y="3275"/>
              <a:ext cx="0" cy="27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01" name="Line 101"/>
            <p:cNvSpPr>
              <a:spLocks noChangeShapeType="1"/>
            </p:cNvSpPr>
            <p:nvPr/>
          </p:nvSpPr>
          <p:spPr bwMode="auto">
            <a:xfrm>
              <a:off x="709" y="2843"/>
              <a:ext cx="0" cy="17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02" name="Freeform 102"/>
            <p:cNvSpPr>
              <a:spLocks/>
            </p:cNvSpPr>
            <p:nvPr/>
          </p:nvSpPr>
          <p:spPr bwMode="auto">
            <a:xfrm flipH="1">
              <a:off x="682" y="927"/>
              <a:ext cx="27" cy="1098"/>
            </a:xfrm>
            <a:custGeom>
              <a:avLst/>
              <a:gdLst/>
              <a:ahLst/>
              <a:cxnLst>
                <a:cxn ang="0">
                  <a:pos x="0" y="1296"/>
                </a:cxn>
                <a:cxn ang="0">
                  <a:pos x="0" y="0"/>
                </a:cxn>
              </a:cxnLst>
              <a:rect l="0" t="0" r="r" b="b"/>
              <a:pathLst>
                <a:path w="1" h="1297">
                  <a:moveTo>
                    <a:pt x="0" y="1296"/>
                  </a:moveTo>
                  <a:lnTo>
                    <a:pt x="0" y="0"/>
                  </a:lnTo>
                </a:path>
              </a:pathLst>
            </a:custGeom>
            <a:noFill/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03" name="Rectangle 103"/>
            <p:cNvSpPr>
              <a:spLocks noChangeArrowheads="1"/>
            </p:cNvSpPr>
            <p:nvPr/>
          </p:nvSpPr>
          <p:spPr bwMode="auto">
            <a:xfrm>
              <a:off x="412" y="725"/>
              <a:ext cx="524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Opcode</a:t>
              </a:r>
            </a:p>
          </p:txBody>
        </p:sp>
        <p:sp>
          <p:nvSpPr>
            <p:cNvPr id="1126504" name="Freeform 104"/>
            <p:cNvSpPr>
              <a:spLocks/>
            </p:cNvSpPr>
            <p:nvPr/>
          </p:nvSpPr>
          <p:spPr bwMode="auto">
            <a:xfrm>
              <a:off x="565" y="1203"/>
              <a:ext cx="1" cy="817"/>
            </a:xfrm>
            <a:custGeom>
              <a:avLst/>
              <a:gdLst/>
              <a:ahLst/>
              <a:cxnLst>
                <a:cxn ang="0">
                  <a:pos x="0" y="816"/>
                </a:cxn>
                <a:cxn ang="0">
                  <a:pos x="0" y="0"/>
                </a:cxn>
              </a:cxnLst>
              <a:rect l="0" t="0" r="r" b="b"/>
              <a:pathLst>
                <a:path w="1" h="817">
                  <a:moveTo>
                    <a:pt x="0" y="816"/>
                  </a:moveTo>
                  <a:lnTo>
                    <a:pt x="0" y="0"/>
                  </a:lnTo>
                </a:path>
              </a:pathLst>
            </a:custGeom>
            <a:noFill/>
            <a:ln w="12700" cap="rnd" cmpd="sng">
              <a:solidFill>
                <a:srgbClr val="FF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05" name="Rectangle 105"/>
            <p:cNvSpPr>
              <a:spLocks noChangeArrowheads="1"/>
            </p:cNvSpPr>
            <p:nvPr/>
          </p:nvSpPr>
          <p:spPr bwMode="auto">
            <a:xfrm>
              <a:off x="316" y="949"/>
              <a:ext cx="315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ldIR</a:t>
              </a:r>
            </a:p>
          </p:txBody>
        </p:sp>
        <p:sp>
          <p:nvSpPr>
            <p:cNvPr id="1126506" name="Rectangle 106"/>
            <p:cNvSpPr>
              <a:spLocks noChangeArrowheads="1"/>
            </p:cNvSpPr>
            <p:nvPr/>
          </p:nvSpPr>
          <p:spPr bwMode="auto">
            <a:xfrm>
              <a:off x="477" y="2507"/>
              <a:ext cx="464" cy="32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07" name="Rectangle 107"/>
            <p:cNvSpPr>
              <a:spLocks noChangeArrowheads="1"/>
            </p:cNvSpPr>
            <p:nvPr/>
          </p:nvSpPr>
          <p:spPr bwMode="auto">
            <a:xfrm>
              <a:off x="487" y="2485"/>
              <a:ext cx="486" cy="367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dirty="0" err="1" smtClean="0">
                  <a:solidFill>
                    <a:srgbClr val="56127A"/>
                  </a:solidFill>
                  <a:latin typeface="Calibri"/>
                  <a:cs typeface="Calibri"/>
                </a:rPr>
                <a:t>Immed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  <a:p>
              <a:pPr algn="ctr">
                <a:spcBef>
                  <a:spcPct val="0"/>
                </a:spcBef>
              </a:pPr>
              <a:r>
                <a:rPr lang="en-US" dirty="0" smtClean="0">
                  <a:solidFill>
                    <a:srgbClr val="56127A"/>
                  </a:solidFill>
                  <a:latin typeface="Calibri"/>
                  <a:cs typeface="Calibri"/>
                </a:rPr>
                <a:t>Select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26508" name="Line 108"/>
            <p:cNvSpPr>
              <a:spLocks noChangeShapeType="1"/>
            </p:cNvSpPr>
            <p:nvPr/>
          </p:nvSpPr>
          <p:spPr bwMode="auto">
            <a:xfrm>
              <a:off x="377" y="3123"/>
              <a:ext cx="232" cy="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09" name="Rectangle 109"/>
            <p:cNvSpPr>
              <a:spLocks noChangeArrowheads="1"/>
            </p:cNvSpPr>
            <p:nvPr/>
          </p:nvSpPr>
          <p:spPr bwMode="auto">
            <a:xfrm>
              <a:off x="-31" y="2917"/>
              <a:ext cx="486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>
                  <a:solidFill>
                    <a:srgbClr val="56127A"/>
                  </a:solidFill>
                  <a:latin typeface="Calibri"/>
                  <a:cs typeface="Calibri"/>
                </a:rPr>
                <a:t>enImm</a:t>
              </a:r>
            </a:p>
          </p:txBody>
        </p:sp>
        <p:sp>
          <p:nvSpPr>
            <p:cNvPr id="1126510" name="Line 110"/>
            <p:cNvSpPr>
              <a:spLocks noChangeShapeType="1"/>
            </p:cNvSpPr>
            <p:nvPr/>
          </p:nvSpPr>
          <p:spPr bwMode="auto">
            <a:xfrm>
              <a:off x="190" y="2640"/>
              <a:ext cx="272" cy="3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11" name="Line 111"/>
            <p:cNvSpPr>
              <a:spLocks noChangeShapeType="1"/>
            </p:cNvSpPr>
            <p:nvPr/>
          </p:nvSpPr>
          <p:spPr bwMode="auto">
            <a:xfrm>
              <a:off x="709" y="2267"/>
              <a:ext cx="0" cy="22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26512" name="Rectangle 112"/>
            <p:cNvSpPr>
              <a:spLocks noChangeArrowheads="1"/>
            </p:cNvSpPr>
            <p:nvPr/>
          </p:nvSpPr>
          <p:spPr bwMode="auto">
            <a:xfrm>
              <a:off x="208" y="2637"/>
              <a:ext cx="181" cy="21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0"/>
                </a:spcBef>
              </a:pPr>
              <a:r>
                <a:rPr lang="en-US" dirty="0">
                  <a:solidFill>
                    <a:srgbClr val="56127A"/>
                  </a:solidFill>
                  <a:latin typeface="Calibri"/>
                  <a:cs typeface="Calibri"/>
                </a:rPr>
                <a:t>3</a:t>
              </a:r>
              <a:endParaRPr lang="en-US" dirty="0">
                <a:solidFill>
                  <a:srgbClr val="56127A"/>
                </a:solidFill>
                <a:latin typeface="Calibri"/>
                <a:cs typeface="Calibri"/>
              </a:endParaRPr>
            </a:p>
          </p:txBody>
        </p:sp>
        <p:sp>
          <p:nvSpPr>
            <p:cNvPr id="1126513" name="Line 113"/>
            <p:cNvSpPr>
              <a:spLocks noChangeShapeType="1"/>
            </p:cNvSpPr>
            <p:nvPr/>
          </p:nvSpPr>
          <p:spPr bwMode="auto">
            <a:xfrm flipV="1">
              <a:off x="224" y="2592"/>
              <a:ext cx="96" cy="96"/>
            </a:xfrm>
            <a:prstGeom prst="line">
              <a:avLst/>
            </a:prstGeom>
            <a:noFill/>
            <a:ln w="25400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4" name="Freeform 13"/>
          <p:cNvSpPr/>
          <p:nvPr/>
        </p:nvSpPr>
        <p:spPr>
          <a:xfrm>
            <a:off x="2257423" y="1592262"/>
            <a:ext cx="609600" cy="2362199"/>
          </a:xfrm>
          <a:custGeom>
            <a:avLst/>
            <a:gdLst>
              <a:gd name="connsiteX0" fmla="*/ 402897 w 402897"/>
              <a:gd name="connsiteY0" fmla="*/ 2303518 h 2303518"/>
              <a:gd name="connsiteX1" fmla="*/ 113862 w 402897"/>
              <a:gd name="connsiteY1" fmla="*/ 2294759 h 2303518"/>
              <a:gd name="connsiteX2" fmla="*/ 0 w 402897"/>
              <a:gd name="connsiteY2" fmla="*/ 0 h 2303518"/>
              <a:gd name="connsiteX0" fmla="*/ 405242 w 405242"/>
              <a:gd name="connsiteY0" fmla="*/ 2303518 h 2352860"/>
              <a:gd name="connsiteX1" fmla="*/ 0 w 405242"/>
              <a:gd name="connsiteY1" fmla="*/ 2352860 h 2352860"/>
              <a:gd name="connsiteX2" fmla="*/ 2345 w 405242"/>
              <a:gd name="connsiteY2" fmla="*/ 0 h 2352860"/>
              <a:gd name="connsiteX0" fmla="*/ 405242 w 405242"/>
              <a:gd name="connsiteY0" fmla="*/ 2303518 h 2311359"/>
              <a:gd name="connsiteX1" fmla="*/ 0 w 405242"/>
              <a:gd name="connsiteY1" fmla="*/ 2311359 h 2311359"/>
              <a:gd name="connsiteX2" fmla="*/ 2345 w 405242"/>
              <a:gd name="connsiteY2" fmla="*/ 0 h 2311359"/>
              <a:gd name="connsiteX0" fmla="*/ 405242 w 405242"/>
              <a:gd name="connsiteY0" fmla="*/ 2303518 h 2311359"/>
              <a:gd name="connsiteX1" fmla="*/ 0 w 405242"/>
              <a:gd name="connsiteY1" fmla="*/ 2311359 h 2311359"/>
              <a:gd name="connsiteX2" fmla="*/ 2345 w 405242"/>
              <a:gd name="connsiteY2" fmla="*/ 0 h 2311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242" h="2311359">
                <a:moveTo>
                  <a:pt x="405242" y="2303518"/>
                </a:moveTo>
                <a:lnTo>
                  <a:pt x="0" y="2311359"/>
                </a:lnTo>
                <a:cubicBezTo>
                  <a:pt x="782" y="1527072"/>
                  <a:pt x="1563" y="784287"/>
                  <a:pt x="2345" y="0"/>
                </a:cubicBezTo>
              </a:path>
            </a:pathLst>
          </a:custGeom>
          <a:ln>
            <a:solidFill>
              <a:srgbClr val="FF0000"/>
            </a:solidFill>
            <a:headEnd type="triangle"/>
            <a:tailEnd type="none"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07" name="Rectangle 106"/>
          <p:cNvSpPr>
            <a:spLocks noChangeArrowheads="1"/>
          </p:cNvSpPr>
          <p:nvPr/>
        </p:nvSpPr>
        <p:spPr bwMode="auto">
          <a:xfrm>
            <a:off x="690563" y="5334000"/>
            <a:ext cx="7915316" cy="119776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err="1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M[(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rs1)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] op (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rs2)			</a:t>
            </a:r>
            <a:r>
              <a:rPr lang="en-US" sz="2400" i="1" dirty="0" err="1" smtClean="0">
                <a:solidFill>
                  <a:srgbClr val="56127A"/>
                </a:solidFill>
                <a:latin typeface="Calibri"/>
                <a:cs typeface="Calibri"/>
              </a:rPr>
              <a:t>Reg</a:t>
            </a:r>
            <a:r>
              <a:rPr lang="en-US" sz="2400" i="1" dirty="0" smtClean="0">
                <a:solidFill>
                  <a:srgbClr val="56127A"/>
                </a:solidFill>
                <a:latin typeface="Calibri"/>
                <a:cs typeface="Calibri"/>
              </a:rPr>
              <a:t>-Memory-</a:t>
            </a:r>
            <a:r>
              <a:rPr lang="en-US" sz="2400" i="1" dirty="0" err="1" smtClean="0">
                <a:solidFill>
                  <a:srgbClr val="56127A"/>
                </a:solidFill>
                <a:latin typeface="Calibri"/>
                <a:cs typeface="Calibri"/>
              </a:rPr>
              <a:t>src</a:t>
            </a:r>
            <a:r>
              <a:rPr lang="en-US" sz="2400" i="1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400" i="1" dirty="0">
                <a:solidFill>
                  <a:srgbClr val="56127A"/>
                </a:solidFill>
                <a:latin typeface="Calibri"/>
                <a:cs typeface="Calibri"/>
              </a:rPr>
              <a:t>ALU op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M[(</a:t>
            </a:r>
            <a:r>
              <a:rPr lang="en-US" sz="2400" dirty="0" err="1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)]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(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rs1)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op (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rs2)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	</a:t>
            </a:r>
            <a:r>
              <a:rPr lang="en-US" sz="2400" i="1" dirty="0" err="1">
                <a:solidFill>
                  <a:srgbClr val="56127A"/>
                </a:solidFill>
                <a:latin typeface="Calibri"/>
                <a:cs typeface="Calibri"/>
              </a:rPr>
              <a:t>Reg</a:t>
            </a:r>
            <a:r>
              <a:rPr lang="en-US" sz="2400" i="1" dirty="0">
                <a:solidFill>
                  <a:srgbClr val="56127A"/>
                </a:solidFill>
                <a:latin typeface="Calibri"/>
                <a:cs typeface="Calibri"/>
              </a:rPr>
              <a:t>-Memory-</a:t>
            </a:r>
            <a:r>
              <a:rPr lang="en-US" sz="2400" i="1" dirty="0" err="1">
                <a:solidFill>
                  <a:srgbClr val="56127A"/>
                </a:solidFill>
                <a:latin typeface="Calibri"/>
                <a:cs typeface="Calibri"/>
              </a:rPr>
              <a:t>dst</a:t>
            </a:r>
            <a:r>
              <a:rPr lang="en-US" sz="2400" i="1" dirty="0">
                <a:solidFill>
                  <a:srgbClr val="56127A"/>
                </a:solidFill>
                <a:latin typeface="Calibri"/>
                <a:cs typeface="Calibri"/>
              </a:rPr>
              <a:t> ALU op 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M[(</a:t>
            </a:r>
            <a:r>
              <a:rPr lang="en-US" sz="2400" dirty="0" err="1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)]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M[(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rs1)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] op M[(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rs2)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]	</a:t>
            </a:r>
            <a:r>
              <a:rPr lang="en-US" sz="2400" i="1" dirty="0">
                <a:solidFill>
                  <a:srgbClr val="56127A"/>
                </a:solidFill>
                <a:latin typeface="Calibri"/>
                <a:cs typeface="Calibri"/>
              </a:rPr>
              <a:t>Mem-Mem ALU op</a:t>
            </a:r>
          </a:p>
        </p:txBody>
      </p:sp>
    </p:spTree>
    <p:extLst>
      <p:ext uri="{BB962C8B-B14F-4D97-AF65-F5344CB8AC3E}">
        <p14:creationId xmlns:p14="http://schemas.microsoft.com/office/powerpoint/2010/main" val="835137967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127000"/>
            <a:ext cx="8178800" cy="1041400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100000"/>
              </a:lnSpc>
            </a:pPr>
            <a:r>
              <a:rPr lang="en-US" dirty="0" err="1"/>
              <a:t>Mem-Mem</a:t>
            </a:r>
            <a:r>
              <a:rPr lang="en-US" dirty="0"/>
              <a:t> ALU Instructions: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i="1" dirty="0" smtClean="0"/>
              <a:t>RISC-V-</a:t>
            </a:r>
            <a:r>
              <a:rPr lang="en-US" sz="2000" i="1" dirty="0"/>
              <a:t>Controller-2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897C7-F789-7A4D-A8A9-319947FD589E}" type="slidenum">
              <a:rPr lang="en-US"/>
              <a:pPr/>
              <a:t>47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6883" name="Rectangle 3"/>
          <p:cNvSpPr>
            <a:spLocks noChangeArrowheads="1"/>
          </p:cNvSpPr>
          <p:nvPr/>
        </p:nvSpPr>
        <p:spPr bwMode="auto">
          <a:xfrm>
            <a:off x="1104900" y="1320800"/>
            <a:ext cx="5928547" cy="3167534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i="1" dirty="0">
                <a:solidFill>
                  <a:srgbClr val="56127A"/>
                </a:solidFill>
                <a:latin typeface="Calibri"/>
                <a:cs typeface="Calibri"/>
              </a:rPr>
              <a:t>Mem-Mem ALU op         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M[(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)]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M[(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rs1)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] op M[(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rs2)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]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ALUMM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	MA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rs1]		next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ALUMM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1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A  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Memory		spin</a:t>
            </a: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ALUMM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2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	MA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rs2]		next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ALUMM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3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B  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Memory		spin</a:t>
            </a: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ALUMM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4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	MA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</a:t>
            </a:r>
            <a:r>
              <a:rPr lang="en-US" sz="2000" dirty="0" err="1" smtClean="0">
                <a:solidFill>
                  <a:srgbClr val="56127A"/>
                </a:solidFill>
                <a:latin typeface="Calibri"/>
                <a:cs typeface="Calibri"/>
              </a:rPr>
              <a:t>Reg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[</a:t>
            </a:r>
            <a:r>
              <a:rPr lang="en-US" sz="2000" dirty="0" err="1" smtClean="0">
                <a:solidFill>
                  <a:srgbClr val="56127A"/>
                </a:solidFill>
                <a:latin typeface="Calibri"/>
                <a:cs typeface="Calibri"/>
              </a:rPr>
              <a:t>rd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] 		next</a:t>
            </a: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ALUMM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5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	Memory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000" dirty="0" err="1">
                <a:solidFill>
                  <a:srgbClr val="56127A"/>
                </a:solidFill>
                <a:latin typeface="Calibri"/>
                <a:cs typeface="Calibri"/>
              </a:rPr>
              <a:t>func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(A,B)	spin</a:t>
            </a:r>
          </a:p>
          <a:p>
            <a:pPr lvl="1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ALUMM</a:t>
            </a:r>
            <a:r>
              <a:rPr lang="en-US" sz="2000" baseline="-25000" dirty="0">
                <a:solidFill>
                  <a:srgbClr val="56127A"/>
                </a:solidFill>
                <a:latin typeface="Calibri"/>
                <a:cs typeface="Calibri"/>
              </a:rPr>
              <a:t>6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 				fetch</a:t>
            </a:r>
          </a:p>
          <a:p>
            <a:pPr lvl="1">
              <a:spcBef>
                <a:spcPct val="0"/>
              </a:spcBef>
            </a:pP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146884" name="Rectangle 4"/>
          <p:cNvSpPr>
            <a:spLocks noChangeArrowheads="1"/>
          </p:cNvSpPr>
          <p:nvPr/>
        </p:nvSpPr>
        <p:spPr bwMode="auto">
          <a:xfrm>
            <a:off x="609600" y="4495800"/>
            <a:ext cx="7924800" cy="19177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Complex instructions usually do not require 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datapath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modifications in a 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microprogrammed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implementation </a:t>
            </a: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	-- only extra space for the control program</a:t>
            </a:r>
          </a:p>
          <a:p>
            <a:pPr>
              <a:spcBef>
                <a:spcPct val="0"/>
              </a:spcBef>
            </a:pP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Implementing these instructions using a hardwired controller is difficult without </a:t>
            </a:r>
            <a:r>
              <a:rPr lang="en-US" sz="2000" dirty="0" err="1">
                <a:solidFill>
                  <a:schemeClr val="tx1"/>
                </a:solidFill>
                <a:latin typeface="Calibri"/>
                <a:cs typeface="Calibri"/>
              </a:rPr>
              <a:t>datapath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 modifications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884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90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/>
              <a:t>Performance Issues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93BDC-2122-7143-8B0A-6388DF2A17E7}" type="slidenum">
              <a:rPr lang="en-US"/>
              <a:pPr/>
              <a:t>48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7907" name="Rectangle 3"/>
          <p:cNvSpPr>
            <a:spLocks noChangeArrowheads="1"/>
          </p:cNvSpPr>
          <p:nvPr/>
        </p:nvSpPr>
        <p:spPr bwMode="auto">
          <a:xfrm>
            <a:off x="914400" y="1066800"/>
            <a:ext cx="7109882" cy="4614084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800" dirty="0" err="1">
                <a:solidFill>
                  <a:srgbClr val="56127A"/>
                </a:solidFill>
                <a:latin typeface="Calibri"/>
                <a:cs typeface="Calibri"/>
              </a:rPr>
              <a:t>Microprogrammed</a:t>
            </a: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 control </a:t>
            </a: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	</a:t>
            </a:r>
            <a:r>
              <a:rPr lang="en-US" sz="2800" dirty="0" smtClean="0">
                <a:solidFill>
                  <a:srgbClr val="56127A"/>
                </a:solidFill>
                <a:latin typeface="Calibri"/>
                <a:cs typeface="Calibri"/>
              </a:rPr>
              <a:t>=&gt;  </a:t>
            </a: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multiple cycles per instruction</a:t>
            </a:r>
          </a:p>
          <a:p>
            <a:pPr>
              <a:spcBef>
                <a:spcPct val="0"/>
              </a:spcBef>
            </a:pPr>
            <a:endParaRPr lang="en-US" sz="1400" i="1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Cycle time ? </a:t>
            </a:r>
          </a:p>
          <a:p>
            <a:pPr lvl="1">
              <a:spcBef>
                <a:spcPct val="0"/>
              </a:spcBef>
            </a:pPr>
            <a:r>
              <a:rPr lang="en-US" sz="2800" dirty="0" err="1">
                <a:solidFill>
                  <a:srgbClr val="56127A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 err="1">
                <a:solidFill>
                  <a:srgbClr val="56127A"/>
                </a:solidFill>
                <a:latin typeface="Calibri"/>
                <a:cs typeface="Calibri"/>
              </a:rPr>
              <a:t>C</a:t>
            </a: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 &gt; max(</a:t>
            </a:r>
            <a:r>
              <a:rPr lang="en-US" sz="2800" dirty="0" err="1">
                <a:solidFill>
                  <a:srgbClr val="56127A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 err="1">
                <a:solidFill>
                  <a:srgbClr val="56127A"/>
                </a:solidFill>
                <a:latin typeface="Calibri"/>
                <a:cs typeface="Calibri"/>
              </a:rPr>
              <a:t>reg-reg</a:t>
            </a: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, </a:t>
            </a:r>
            <a:r>
              <a:rPr lang="en-US" sz="2800" dirty="0" err="1">
                <a:solidFill>
                  <a:srgbClr val="56127A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 err="1">
                <a:solidFill>
                  <a:srgbClr val="56127A"/>
                </a:solidFill>
                <a:latin typeface="Calibri"/>
                <a:cs typeface="Calibri"/>
              </a:rPr>
              <a:t>ALU</a:t>
            </a: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, </a:t>
            </a:r>
            <a:r>
              <a:rPr lang="en-US" sz="2800" dirty="0" err="1">
                <a:solidFill>
                  <a:srgbClr val="56127A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 err="1">
                <a:solidFill>
                  <a:srgbClr val="56127A"/>
                </a:solidFill>
                <a:latin typeface="Calibri"/>
                <a:cs typeface="Calibri"/>
              </a:rPr>
              <a:t>ROM</a:t>
            </a: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)</a:t>
            </a: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endParaRPr lang="en-US" sz="1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Suppose  10 * </a:t>
            </a:r>
            <a:r>
              <a:rPr lang="en-US" sz="2800" dirty="0" smtClean="0">
                <a:solidFill>
                  <a:srgbClr val="56127A"/>
                </a:solidFill>
                <a:latin typeface="Calibri"/>
                <a:cs typeface="Calibri"/>
              </a:rPr>
              <a:t>t</a:t>
            </a:r>
            <a:r>
              <a:rPr lang="el-GR" sz="2800" baseline="-25000" dirty="0" err="1">
                <a:solidFill>
                  <a:srgbClr val="56127A"/>
                </a:solidFill>
                <a:latin typeface="Calibri"/>
                <a:cs typeface="Calibri"/>
              </a:rPr>
              <a:t>μ</a:t>
            </a:r>
            <a:r>
              <a:rPr lang="en-US" sz="2800" baseline="-25000" dirty="0" smtClean="0">
                <a:solidFill>
                  <a:srgbClr val="56127A"/>
                </a:solidFill>
                <a:latin typeface="Calibri"/>
                <a:cs typeface="Calibri"/>
              </a:rPr>
              <a:t>ROM</a:t>
            </a:r>
            <a:r>
              <a:rPr lang="en-US" sz="2800" dirty="0" smtClean="0">
                <a:solidFill>
                  <a:srgbClr val="56127A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56127A"/>
                </a:solidFill>
                <a:latin typeface="Calibri"/>
                <a:cs typeface="Calibri"/>
              </a:rPr>
              <a:t>&lt; </a:t>
            </a:r>
            <a:r>
              <a:rPr lang="en-US" sz="2800" dirty="0" err="1">
                <a:solidFill>
                  <a:srgbClr val="56127A"/>
                </a:solidFill>
                <a:latin typeface="Calibri"/>
                <a:cs typeface="Calibri"/>
              </a:rPr>
              <a:t>t</a:t>
            </a:r>
            <a:r>
              <a:rPr lang="en-US" sz="2800" baseline="-25000" dirty="0" err="1">
                <a:solidFill>
                  <a:srgbClr val="56127A"/>
                </a:solidFill>
                <a:latin typeface="Calibri"/>
                <a:cs typeface="Calibri"/>
              </a:rPr>
              <a:t>RAM</a:t>
            </a:r>
            <a:endParaRPr lang="en-US" sz="2800" baseline="-250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endParaRPr lang="en-US" sz="2800" dirty="0">
              <a:solidFill>
                <a:srgbClr val="56127A"/>
              </a:solidFill>
              <a:latin typeface="Calibri"/>
              <a:cs typeface="Calibri"/>
            </a:endParaRPr>
          </a:p>
          <a:p>
            <a:pPr lvl="1">
              <a:spcBef>
                <a:spcPct val="0"/>
              </a:spcBef>
            </a:pPr>
            <a:r>
              <a:rPr lang="en-US" sz="2800" i="1" dirty="0">
                <a:solidFill>
                  <a:srgbClr val="56127A"/>
                </a:solidFill>
                <a:latin typeface="Calibri"/>
                <a:cs typeface="Calibri"/>
              </a:rPr>
              <a:t>Good performance, relative to a single-cycle</a:t>
            </a:r>
          </a:p>
          <a:p>
            <a:pPr lvl="1">
              <a:spcBef>
                <a:spcPct val="0"/>
              </a:spcBef>
            </a:pPr>
            <a:r>
              <a:rPr lang="en-US" sz="2800" i="1" dirty="0">
                <a:solidFill>
                  <a:srgbClr val="56127A"/>
                </a:solidFill>
                <a:latin typeface="Calibri"/>
                <a:cs typeface="Calibri"/>
              </a:rPr>
              <a:t>hardwired implementation, can be achieved</a:t>
            </a:r>
          </a:p>
          <a:p>
            <a:pPr lvl="1">
              <a:spcBef>
                <a:spcPct val="0"/>
              </a:spcBef>
            </a:pPr>
            <a:r>
              <a:rPr lang="en-US" sz="2800" i="1" dirty="0">
                <a:solidFill>
                  <a:srgbClr val="56127A"/>
                </a:solidFill>
                <a:latin typeface="Calibri"/>
                <a:cs typeface="Calibri"/>
              </a:rPr>
              <a:t>even with a CPI of 10 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8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Horizontal vs Vertical </a:t>
            </a:r>
            <a:r>
              <a:rPr lang="en-US">
                <a:latin typeface="Symbol" charset="2"/>
              </a:rPr>
              <a:t>m</a:t>
            </a:r>
            <a:r>
              <a:rPr lang="en-US"/>
              <a:t>Code</a:t>
            </a:r>
          </a:p>
        </p:txBody>
      </p:sp>
      <p:sp>
        <p:nvSpPr>
          <p:cNvPr id="11489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590800"/>
            <a:ext cx="7683500" cy="3733800"/>
          </a:xfrm>
          <a:noFill/>
          <a:ln/>
        </p:spPr>
        <p:txBody>
          <a:bodyPr/>
          <a:lstStyle/>
          <a:p>
            <a:r>
              <a:rPr lang="en-US" dirty="0"/>
              <a:t>Horizontal 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code</a:t>
            </a:r>
            <a:r>
              <a:rPr lang="en-US" dirty="0"/>
              <a:t> has wider 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instructions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Multiple parallel operations per </a:t>
            </a:r>
            <a:r>
              <a:rPr lang="en-US" sz="2000" dirty="0" err="1">
                <a:latin typeface="Symbol" charset="2"/>
              </a:rPr>
              <a:t>m</a:t>
            </a:r>
            <a:r>
              <a:rPr lang="en-US" sz="2000" dirty="0" err="1"/>
              <a:t>instruction</a:t>
            </a:r>
            <a:endParaRPr lang="en-US" sz="2000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Fewer</a:t>
            </a:r>
            <a:r>
              <a:rPr lang="en-US" sz="2000" dirty="0" smtClean="0"/>
              <a:t> microcode steps </a:t>
            </a:r>
            <a:r>
              <a:rPr lang="en-US" sz="2000" dirty="0"/>
              <a:t>per macroinstruction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Sparser encoding </a:t>
            </a:r>
            <a:r>
              <a:rPr lang="en-US" sz="2000" dirty="0" err="1">
                <a:latin typeface="Symbol" charset="2"/>
                <a:sym typeface="Symbol" charset="2"/>
              </a:rPr>
              <a:t></a:t>
            </a:r>
            <a:r>
              <a:rPr lang="en-US" sz="2000" dirty="0">
                <a:sym typeface="Wingdings" charset="2"/>
              </a:rPr>
              <a:t> more bits</a:t>
            </a:r>
            <a:endParaRPr lang="en-US" sz="2000" dirty="0"/>
          </a:p>
          <a:p>
            <a:r>
              <a:rPr lang="en-US" dirty="0"/>
              <a:t>Vertical 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code</a:t>
            </a:r>
            <a:r>
              <a:rPr lang="en-US" dirty="0"/>
              <a:t> has narrower </a:t>
            </a:r>
            <a:r>
              <a:rPr lang="en-US" dirty="0" err="1">
                <a:latin typeface="Symbol" charset="2"/>
              </a:rPr>
              <a:t>m</a:t>
            </a:r>
            <a:r>
              <a:rPr lang="en-US" dirty="0" err="1"/>
              <a:t>instructions</a:t>
            </a:r>
            <a:endParaRPr lang="en-US" dirty="0"/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Typically a single </a:t>
            </a:r>
            <a:r>
              <a:rPr lang="en-US" sz="2000" dirty="0" err="1"/>
              <a:t>datapath</a:t>
            </a:r>
            <a:r>
              <a:rPr lang="en-US" sz="2000" dirty="0"/>
              <a:t> operation per </a:t>
            </a:r>
            <a:r>
              <a:rPr lang="en-US" sz="2000" dirty="0" err="1">
                <a:latin typeface="Symbol" charset="2"/>
              </a:rPr>
              <a:t>m</a:t>
            </a:r>
            <a:r>
              <a:rPr lang="en-US" sz="2000" dirty="0" err="1"/>
              <a:t>instruction</a:t>
            </a:r>
            <a:endParaRPr lang="en-US" sz="2000" dirty="0"/>
          </a:p>
          <a:p>
            <a:pPr lvl="3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1600" dirty="0"/>
              <a:t>separate </a:t>
            </a:r>
            <a:r>
              <a:rPr lang="en-US" sz="1600" dirty="0" err="1">
                <a:latin typeface="Symbol" charset="2"/>
              </a:rPr>
              <a:t>m</a:t>
            </a:r>
            <a:r>
              <a:rPr lang="en-US" sz="1600" dirty="0" err="1"/>
              <a:t>instruction</a:t>
            </a:r>
            <a:r>
              <a:rPr lang="en-US" sz="1600" dirty="0"/>
              <a:t> for branches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More</a:t>
            </a:r>
            <a:r>
              <a:rPr lang="en-US" sz="2000" dirty="0" smtClean="0"/>
              <a:t> microcode steps per </a:t>
            </a:r>
            <a:r>
              <a:rPr lang="en-US" sz="2000" dirty="0"/>
              <a:t>macroinstruction</a:t>
            </a: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More compact  </a:t>
            </a:r>
            <a:r>
              <a:rPr lang="en-US" sz="2000" dirty="0" err="1">
                <a:latin typeface="Symbol" charset="2"/>
                <a:sym typeface="Symbol" charset="2"/>
              </a:rPr>
              <a:t></a:t>
            </a:r>
            <a:r>
              <a:rPr lang="en-US" sz="2000" dirty="0">
                <a:sym typeface="Wingdings" charset="2"/>
              </a:rPr>
              <a:t> less bits</a:t>
            </a:r>
          </a:p>
          <a:p>
            <a:r>
              <a:rPr lang="en-US" dirty="0" err="1">
                <a:sym typeface="Wingdings" charset="2"/>
              </a:rPr>
              <a:t>Nanocoding</a:t>
            </a:r>
            <a:endParaRPr lang="en-US" dirty="0">
              <a:sym typeface="Wingdings" charset="2"/>
            </a:endParaRPr>
          </a:p>
          <a:p>
            <a:pPr lvl="1">
              <a:lnSpc>
                <a:spcPct val="100000"/>
              </a:lnSpc>
              <a:spcBef>
                <a:spcPct val="0"/>
              </a:spcBef>
            </a:pPr>
            <a:r>
              <a:rPr lang="en-US" sz="2000" dirty="0">
                <a:sym typeface="Wingdings" charset="2"/>
              </a:rPr>
              <a:t>Tries to combine best of </a:t>
            </a:r>
            <a:r>
              <a:rPr lang="en-US" sz="2000" dirty="0" smtClean="0">
                <a:sym typeface="Wingdings" charset="2"/>
              </a:rPr>
              <a:t>horizontal </a:t>
            </a:r>
            <a:r>
              <a:rPr lang="en-US" sz="2000" dirty="0">
                <a:sym typeface="Wingdings" charset="2"/>
              </a:rPr>
              <a:t>and vertical </a:t>
            </a:r>
            <a:r>
              <a:rPr lang="en-US" sz="2000" dirty="0" err="1">
                <a:latin typeface="Symbol" charset="2"/>
              </a:rPr>
              <a:t>m</a:t>
            </a:r>
            <a:r>
              <a:rPr lang="en-US" sz="2000" dirty="0" err="1"/>
              <a:t>code</a:t>
            </a:r>
            <a:endParaRPr lang="en-US" sz="2000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47937-AE63-1640-ADCB-F239360B139D}" type="slidenum">
              <a:rPr lang="en-US"/>
              <a:pPr/>
              <a:t>49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8932" name="Rectangle 4"/>
          <p:cNvSpPr>
            <a:spLocks noChangeArrowheads="1"/>
          </p:cNvSpPr>
          <p:nvPr/>
        </p:nvSpPr>
        <p:spPr bwMode="auto">
          <a:xfrm>
            <a:off x="2971800" y="12319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3" name="Rectangle 5"/>
          <p:cNvSpPr>
            <a:spLocks noChangeArrowheads="1"/>
          </p:cNvSpPr>
          <p:nvPr/>
        </p:nvSpPr>
        <p:spPr bwMode="auto">
          <a:xfrm>
            <a:off x="2971800" y="13843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4" name="Rectangle 6"/>
          <p:cNvSpPr>
            <a:spLocks noChangeArrowheads="1"/>
          </p:cNvSpPr>
          <p:nvPr/>
        </p:nvSpPr>
        <p:spPr bwMode="auto">
          <a:xfrm>
            <a:off x="2971800" y="15367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5" name="Rectangle 7"/>
          <p:cNvSpPr>
            <a:spLocks noChangeArrowheads="1"/>
          </p:cNvSpPr>
          <p:nvPr/>
        </p:nvSpPr>
        <p:spPr bwMode="auto">
          <a:xfrm>
            <a:off x="2971800" y="2146300"/>
            <a:ext cx="1905000" cy="1524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6" name="Line 8"/>
          <p:cNvSpPr>
            <a:spLocks noChangeShapeType="1"/>
          </p:cNvSpPr>
          <p:nvPr/>
        </p:nvSpPr>
        <p:spPr bwMode="auto">
          <a:xfrm>
            <a:off x="3886200" y="16891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7" name="Line 9"/>
          <p:cNvSpPr>
            <a:spLocks noChangeShapeType="1"/>
          </p:cNvSpPr>
          <p:nvPr/>
        </p:nvSpPr>
        <p:spPr bwMode="auto">
          <a:xfrm>
            <a:off x="5105400" y="1231900"/>
            <a:ext cx="0" cy="1066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38" name="Text Box 10"/>
          <p:cNvSpPr txBox="1">
            <a:spLocks noChangeArrowheads="1"/>
          </p:cNvSpPr>
          <p:nvPr/>
        </p:nvSpPr>
        <p:spPr bwMode="auto">
          <a:xfrm>
            <a:off x="5276786" y="1663700"/>
            <a:ext cx="1806704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#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µInstructions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148939" name="Text Box 11"/>
          <p:cNvSpPr txBox="1">
            <a:spLocks noChangeArrowheads="1"/>
          </p:cNvSpPr>
          <p:nvPr/>
        </p:nvSpPr>
        <p:spPr bwMode="auto">
          <a:xfrm>
            <a:off x="5618311" y="838200"/>
            <a:ext cx="2373015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Bits per 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µInstruction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148940" name="Freeform 12"/>
          <p:cNvSpPr>
            <a:spLocks/>
          </p:cNvSpPr>
          <p:nvPr/>
        </p:nvSpPr>
        <p:spPr bwMode="auto">
          <a:xfrm>
            <a:off x="3886200" y="990600"/>
            <a:ext cx="1511300" cy="176213"/>
          </a:xfrm>
          <a:custGeom>
            <a:avLst/>
            <a:gdLst/>
            <a:ahLst/>
            <a:cxnLst>
              <a:cxn ang="0">
                <a:pos x="952" y="23"/>
              </a:cxn>
              <a:cxn ang="0">
                <a:pos x="264" y="15"/>
              </a:cxn>
              <a:cxn ang="0">
                <a:pos x="0" y="111"/>
              </a:cxn>
            </a:cxnLst>
            <a:rect l="0" t="0" r="r" b="b"/>
            <a:pathLst>
              <a:path w="952" h="111">
                <a:moveTo>
                  <a:pt x="952" y="23"/>
                </a:moveTo>
                <a:cubicBezTo>
                  <a:pt x="687" y="11"/>
                  <a:pt x="423" y="0"/>
                  <a:pt x="264" y="15"/>
                </a:cubicBezTo>
                <a:cubicBezTo>
                  <a:pt x="105" y="30"/>
                  <a:pt x="52" y="70"/>
                  <a:pt x="0" y="111"/>
                </a:cubicBezTo>
              </a:path>
            </a:pathLst>
          </a:custGeom>
          <a:noFill/>
          <a:ln w="952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8941" name="Line 13"/>
          <p:cNvSpPr>
            <a:spLocks noChangeShapeType="1"/>
          </p:cNvSpPr>
          <p:nvPr/>
        </p:nvSpPr>
        <p:spPr bwMode="auto">
          <a:xfrm rot="5400000">
            <a:off x="3924300" y="190500"/>
            <a:ext cx="0" cy="1905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Name a Famous ISA!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Intel’s x86 was initially deployed in 1978</a:t>
            </a:r>
          </a:p>
          <a:p>
            <a:endParaRPr lang="en-US" dirty="0"/>
          </a:p>
          <a:p>
            <a:r>
              <a:rPr lang="en-US" dirty="0" smtClean="0"/>
              <a:t>Is alive and well today, though larger</a:t>
            </a:r>
          </a:p>
          <a:p>
            <a:endParaRPr lang="en-US" dirty="0"/>
          </a:p>
          <a:p>
            <a:r>
              <a:rPr lang="en-US" dirty="0" smtClean="0"/>
              <a:t>Reference manual has 3883 pages!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1026" name="Picture 2" descr="https://cyberfox.8pecxstudios.com/wp-content/uploads/resources/cyberfox/intel_icon_8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1816" y="15240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48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Nanocoding</a:t>
            </a:r>
            <a:endParaRPr lang="en-US" dirty="0"/>
          </a:p>
        </p:txBody>
      </p:sp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ECFE8-2433-F14B-9F04-85C55425FAF6}" type="slidenum">
              <a:rPr lang="en-US"/>
              <a:pPr/>
              <a:t>50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4995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52400" y="5105400"/>
            <a:ext cx="8686800" cy="1524000"/>
          </a:xfrm>
          <a:noFill/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MC68000 had 17-bit µ</a:t>
            </a:r>
            <a:r>
              <a:rPr lang="en-US" dirty="0" smtClean="0"/>
              <a:t>code </a:t>
            </a:r>
            <a:r>
              <a:rPr lang="en-US" dirty="0"/>
              <a:t>containing either 10-bit µ</a:t>
            </a:r>
            <a:r>
              <a:rPr lang="en-US" dirty="0" smtClean="0"/>
              <a:t>jump </a:t>
            </a:r>
            <a:r>
              <a:rPr lang="en-US" dirty="0"/>
              <a:t>or 9-bit </a:t>
            </a:r>
            <a:r>
              <a:rPr lang="en-US" dirty="0" err="1"/>
              <a:t>nanoinstruction</a:t>
            </a:r>
            <a:r>
              <a:rPr lang="en-US" dirty="0"/>
              <a:t> pointer</a:t>
            </a:r>
          </a:p>
          <a:p>
            <a:pPr lvl="1">
              <a:lnSpc>
                <a:spcPct val="80000"/>
              </a:lnSpc>
            </a:pPr>
            <a:r>
              <a:rPr lang="en-US" sz="2400" dirty="0" err="1"/>
              <a:t>Nanoinstructions</a:t>
            </a:r>
            <a:r>
              <a:rPr lang="en-US" sz="2400" dirty="0"/>
              <a:t> were 68 bits wide, decoded to give 196 control signals</a:t>
            </a:r>
          </a:p>
        </p:txBody>
      </p:sp>
      <p:sp>
        <p:nvSpPr>
          <p:cNvPr id="1149956" name="Rectangle 4"/>
          <p:cNvSpPr>
            <a:spLocks noChangeArrowheads="1"/>
          </p:cNvSpPr>
          <p:nvPr/>
        </p:nvSpPr>
        <p:spPr bwMode="auto">
          <a:xfrm>
            <a:off x="4267200" y="2146300"/>
            <a:ext cx="3560763" cy="1066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49957" name="Rectangle 5"/>
          <p:cNvSpPr>
            <a:spLocks noChangeArrowheads="1"/>
          </p:cNvSpPr>
          <p:nvPr/>
        </p:nvSpPr>
        <p:spPr bwMode="auto">
          <a:xfrm>
            <a:off x="5412998" y="2514600"/>
            <a:ext cx="1662866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µcode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ROM</a:t>
            </a:r>
          </a:p>
        </p:txBody>
      </p:sp>
      <p:sp>
        <p:nvSpPr>
          <p:cNvPr id="1149958" name="Rectangle 6"/>
          <p:cNvSpPr>
            <a:spLocks noChangeArrowheads="1"/>
          </p:cNvSpPr>
          <p:nvPr/>
        </p:nvSpPr>
        <p:spPr bwMode="auto">
          <a:xfrm>
            <a:off x="3810000" y="3213100"/>
            <a:ext cx="1388202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nanoaddress</a:t>
            </a:r>
          </a:p>
        </p:txBody>
      </p:sp>
      <p:sp>
        <p:nvSpPr>
          <p:cNvPr id="1149959" name="Freeform 7"/>
          <p:cNvSpPr>
            <a:spLocks/>
          </p:cNvSpPr>
          <p:nvPr/>
        </p:nvSpPr>
        <p:spPr bwMode="auto">
          <a:xfrm>
            <a:off x="7467600" y="2146300"/>
            <a:ext cx="762000" cy="1284288"/>
          </a:xfrm>
          <a:custGeom>
            <a:avLst/>
            <a:gdLst/>
            <a:ahLst/>
            <a:cxnLst>
              <a:cxn ang="0">
                <a:pos x="0" y="664"/>
              </a:cxn>
              <a:cxn ang="0">
                <a:pos x="0" y="808"/>
              </a:cxn>
              <a:cxn ang="0">
                <a:pos x="840" y="808"/>
              </a:cxn>
              <a:cxn ang="0">
                <a:pos x="840" y="0"/>
              </a:cxn>
            </a:cxnLst>
            <a:rect l="0" t="0" r="r" b="b"/>
            <a:pathLst>
              <a:path w="841" h="809">
                <a:moveTo>
                  <a:pt x="0" y="664"/>
                </a:moveTo>
                <a:lnTo>
                  <a:pt x="0" y="808"/>
                </a:lnTo>
                <a:lnTo>
                  <a:pt x="840" y="808"/>
                </a:lnTo>
                <a:lnTo>
                  <a:pt x="840" y="0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49960" name="Rectangle 8"/>
          <p:cNvSpPr>
            <a:spLocks noChangeArrowheads="1"/>
          </p:cNvSpPr>
          <p:nvPr/>
        </p:nvSpPr>
        <p:spPr bwMode="auto">
          <a:xfrm>
            <a:off x="7404100" y="1346200"/>
            <a:ext cx="1727200" cy="6985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prstTxWarp prst="textNoShape">
              <a:avLst/>
            </a:prstTxWarp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µcode </a:t>
            </a:r>
            <a:endParaRPr lang="en-US" sz="2000" dirty="0">
              <a:solidFill>
                <a:srgbClr val="56127A"/>
              </a:solidFill>
              <a:latin typeface="Calibri"/>
              <a:cs typeface="Calibri"/>
            </a:endParaRPr>
          </a:p>
          <a:p>
            <a:pPr algn="ctr">
              <a:spcBef>
                <a:spcPct val="0"/>
              </a:spcBef>
            </a:pP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next-state</a:t>
            </a:r>
          </a:p>
        </p:txBody>
      </p:sp>
      <p:sp>
        <p:nvSpPr>
          <p:cNvPr id="1149961" name="Line 9"/>
          <p:cNvSpPr>
            <a:spLocks noChangeShapeType="1"/>
          </p:cNvSpPr>
          <p:nvPr/>
        </p:nvSpPr>
        <p:spPr bwMode="auto">
          <a:xfrm>
            <a:off x="5486400" y="3213100"/>
            <a:ext cx="0" cy="381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49962" name="Rectangle 10"/>
          <p:cNvSpPr>
            <a:spLocks noChangeArrowheads="1"/>
          </p:cNvSpPr>
          <p:nvPr/>
        </p:nvSpPr>
        <p:spPr bwMode="auto">
          <a:xfrm>
            <a:off x="5562600" y="2155825"/>
            <a:ext cx="1041953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 dirty="0" smtClean="0">
                <a:solidFill>
                  <a:srgbClr val="56127A"/>
                </a:solidFill>
                <a:latin typeface="Calibri"/>
                <a:cs typeface="Calibri"/>
              </a:rPr>
              <a:t>µaddress</a:t>
            </a:r>
            <a:endParaRPr lang="en-US" sz="1800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  <p:sp>
        <p:nvSpPr>
          <p:cNvPr id="1149963" name="Freeform 11"/>
          <p:cNvSpPr>
            <a:spLocks/>
          </p:cNvSpPr>
          <p:nvPr/>
        </p:nvSpPr>
        <p:spPr bwMode="auto">
          <a:xfrm flipH="1">
            <a:off x="6099175" y="1860550"/>
            <a:ext cx="111125" cy="290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02"/>
              </a:cxn>
            </a:cxnLst>
            <a:rect l="0" t="0" r="r" b="b"/>
            <a:pathLst>
              <a:path w="1" h="303">
                <a:moveTo>
                  <a:pt x="0" y="0"/>
                </a:moveTo>
                <a:lnTo>
                  <a:pt x="0" y="302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49964" name="Rectangle 12"/>
          <p:cNvSpPr>
            <a:spLocks noChangeArrowheads="1"/>
          </p:cNvSpPr>
          <p:nvPr/>
        </p:nvSpPr>
        <p:spPr bwMode="auto">
          <a:xfrm>
            <a:off x="5067300" y="1403350"/>
            <a:ext cx="2114550" cy="4635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49965" name="Rectangle 13"/>
          <p:cNvSpPr>
            <a:spLocks noChangeArrowheads="1"/>
          </p:cNvSpPr>
          <p:nvPr/>
        </p:nvSpPr>
        <p:spPr bwMode="auto">
          <a:xfrm>
            <a:off x="5419725" y="1482725"/>
            <a:ext cx="1322543" cy="39754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l-GR" sz="2000" dirty="0">
                <a:solidFill>
                  <a:srgbClr val="56127A"/>
                </a:solidFill>
                <a:latin typeface="Calibri"/>
                <a:cs typeface="Calibri"/>
              </a:rPr>
              <a:t>μ</a:t>
            </a:r>
            <a:r>
              <a:rPr lang="en-US" sz="2000" dirty="0" smtClean="0">
                <a:solidFill>
                  <a:srgbClr val="56127A"/>
                </a:solidFill>
                <a:latin typeface="Calibri"/>
                <a:cs typeface="Calibri"/>
              </a:rPr>
              <a:t>PC </a:t>
            </a:r>
            <a:r>
              <a:rPr lang="en-US" sz="2000" dirty="0">
                <a:solidFill>
                  <a:srgbClr val="56127A"/>
                </a:solidFill>
                <a:latin typeface="Calibri"/>
                <a:cs typeface="Calibri"/>
              </a:rPr>
              <a:t>(state)</a:t>
            </a:r>
          </a:p>
        </p:txBody>
      </p:sp>
      <p:sp>
        <p:nvSpPr>
          <p:cNvPr id="1149966" name="Rectangle 14"/>
          <p:cNvSpPr>
            <a:spLocks noChangeArrowheads="1"/>
          </p:cNvSpPr>
          <p:nvPr/>
        </p:nvSpPr>
        <p:spPr bwMode="auto">
          <a:xfrm>
            <a:off x="4191000" y="3594100"/>
            <a:ext cx="3560763" cy="9144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2400">
                <a:solidFill>
                  <a:srgbClr val="56127A"/>
                </a:solidFill>
                <a:latin typeface="Calibri"/>
                <a:cs typeface="Calibri"/>
              </a:rPr>
              <a:t>nanoinstruction ROM</a:t>
            </a:r>
          </a:p>
        </p:txBody>
      </p:sp>
      <p:sp>
        <p:nvSpPr>
          <p:cNvPr id="1149967" name="Rectangle 15"/>
          <p:cNvSpPr>
            <a:spLocks noChangeArrowheads="1"/>
          </p:cNvSpPr>
          <p:nvPr/>
        </p:nvSpPr>
        <p:spPr bwMode="auto">
          <a:xfrm>
            <a:off x="5486400" y="4203700"/>
            <a:ext cx="602480" cy="36676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1800">
                <a:solidFill>
                  <a:srgbClr val="56127A"/>
                </a:solidFill>
                <a:latin typeface="Calibri"/>
                <a:cs typeface="Calibri"/>
              </a:rPr>
              <a:t>data</a:t>
            </a:r>
          </a:p>
        </p:txBody>
      </p:sp>
      <p:grpSp>
        <p:nvGrpSpPr>
          <p:cNvPr id="1149968" name="Group 16"/>
          <p:cNvGrpSpPr>
            <a:grpSpLocks/>
          </p:cNvGrpSpPr>
          <p:nvPr/>
        </p:nvGrpSpPr>
        <p:grpSpPr bwMode="auto">
          <a:xfrm>
            <a:off x="4597400" y="4495800"/>
            <a:ext cx="2489200" cy="436563"/>
            <a:chOff x="2896" y="2584"/>
            <a:chExt cx="1568" cy="432"/>
          </a:xfrm>
        </p:grpSpPr>
        <p:sp>
          <p:nvSpPr>
            <p:cNvPr id="1149969" name="Line 17"/>
            <p:cNvSpPr>
              <a:spLocks noChangeShapeType="1"/>
            </p:cNvSpPr>
            <p:nvPr/>
          </p:nvSpPr>
          <p:spPr bwMode="auto">
            <a:xfrm>
              <a:off x="4464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0" name="Line 18"/>
            <p:cNvSpPr>
              <a:spLocks noChangeShapeType="1"/>
            </p:cNvSpPr>
            <p:nvPr/>
          </p:nvSpPr>
          <p:spPr bwMode="auto">
            <a:xfrm>
              <a:off x="4272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1" name="Line 19"/>
            <p:cNvSpPr>
              <a:spLocks noChangeShapeType="1"/>
            </p:cNvSpPr>
            <p:nvPr/>
          </p:nvSpPr>
          <p:spPr bwMode="auto">
            <a:xfrm>
              <a:off x="4080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2" name="Line 20"/>
            <p:cNvSpPr>
              <a:spLocks noChangeShapeType="1"/>
            </p:cNvSpPr>
            <p:nvPr/>
          </p:nvSpPr>
          <p:spPr bwMode="auto">
            <a:xfrm>
              <a:off x="3888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3" name="Line 21"/>
            <p:cNvSpPr>
              <a:spLocks noChangeShapeType="1"/>
            </p:cNvSpPr>
            <p:nvPr/>
          </p:nvSpPr>
          <p:spPr bwMode="auto">
            <a:xfrm>
              <a:off x="3696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4" name="Line 22"/>
            <p:cNvSpPr>
              <a:spLocks noChangeShapeType="1"/>
            </p:cNvSpPr>
            <p:nvPr/>
          </p:nvSpPr>
          <p:spPr bwMode="auto">
            <a:xfrm>
              <a:off x="3504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5" name="Line 23"/>
            <p:cNvSpPr>
              <a:spLocks noChangeShapeType="1"/>
            </p:cNvSpPr>
            <p:nvPr/>
          </p:nvSpPr>
          <p:spPr bwMode="auto">
            <a:xfrm>
              <a:off x="3312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6" name="Line 24"/>
            <p:cNvSpPr>
              <a:spLocks noChangeShapeType="1"/>
            </p:cNvSpPr>
            <p:nvPr/>
          </p:nvSpPr>
          <p:spPr bwMode="auto">
            <a:xfrm>
              <a:off x="2896" y="2584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1149977" name="Line 25"/>
            <p:cNvSpPr>
              <a:spLocks noChangeShapeType="1"/>
            </p:cNvSpPr>
            <p:nvPr/>
          </p:nvSpPr>
          <p:spPr bwMode="auto">
            <a:xfrm>
              <a:off x="3088" y="2592"/>
              <a:ext cx="0" cy="42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1149978" name="Text Box 26"/>
          <p:cNvSpPr txBox="1">
            <a:spLocks noChangeArrowheads="1"/>
          </p:cNvSpPr>
          <p:nvPr/>
        </p:nvSpPr>
        <p:spPr bwMode="auto">
          <a:xfrm>
            <a:off x="279400" y="1333500"/>
            <a:ext cx="3683000" cy="30469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Exploits recurring control signal patterns in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µcode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, e.g., </a:t>
            </a:r>
          </a:p>
          <a:p>
            <a:pPr>
              <a:spcBef>
                <a:spcPct val="0"/>
              </a:spcBef>
            </a:pP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ALU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A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rs1] </a:t>
            </a: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...</a:t>
            </a: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ALUi</a:t>
            </a:r>
            <a:r>
              <a:rPr lang="en-US" sz="2400" baseline="-25000" dirty="0">
                <a:solidFill>
                  <a:srgbClr val="56127A"/>
                </a:solidFill>
                <a:latin typeface="Calibri"/>
                <a:cs typeface="Calibri"/>
              </a:rPr>
              <a:t>0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	A 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&lt;= </a:t>
            </a: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Reg[</a:t>
            </a:r>
            <a:r>
              <a:rPr lang="en-US" sz="2400" dirty="0" smtClean="0">
                <a:solidFill>
                  <a:srgbClr val="56127A"/>
                </a:solidFill>
                <a:latin typeface="Calibri"/>
                <a:cs typeface="Calibri"/>
              </a:rPr>
              <a:t>rs1]</a:t>
            </a:r>
            <a:endParaRPr lang="en-US" sz="2400" dirty="0">
              <a:solidFill>
                <a:srgbClr val="56127A"/>
              </a:solidFill>
              <a:latin typeface="Calibri"/>
              <a:cs typeface="Calibri"/>
            </a:endParaRPr>
          </a:p>
          <a:p>
            <a:pPr>
              <a:spcBef>
                <a:spcPct val="0"/>
              </a:spcBef>
            </a:pPr>
            <a:r>
              <a:rPr lang="en-US" sz="2400" dirty="0">
                <a:solidFill>
                  <a:srgbClr val="56127A"/>
                </a:solidFill>
                <a:latin typeface="Calibri"/>
                <a:cs typeface="Calibri"/>
              </a:rPr>
              <a:t>...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971800" y="3886200"/>
            <a:ext cx="1143000" cy="76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914400" y="2895600"/>
            <a:ext cx="3276600" cy="7620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7800" y="419100"/>
            <a:ext cx="8153400" cy="838200"/>
          </a:xfrm>
        </p:spPr>
        <p:txBody>
          <a:bodyPr/>
          <a:lstStyle/>
          <a:p>
            <a:r>
              <a:rPr lang="en-US"/>
              <a:t>Microprogramming in IBM 360</a:t>
            </a:r>
          </a:p>
        </p:txBody>
      </p:sp>
      <p:sp>
        <p:nvSpPr>
          <p:cNvPr id="115200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5867400"/>
            <a:ext cx="7581900" cy="317500"/>
          </a:xfrm>
          <a:noFill/>
          <a:ln/>
        </p:spPr>
        <p:txBody>
          <a:bodyPr/>
          <a:lstStyle/>
          <a:p>
            <a:pPr marL="342900" indent="-342900">
              <a:lnSpc>
                <a:spcPct val="80000"/>
              </a:lnSpc>
              <a:buFont typeface="Wingdings" charset="2"/>
              <a:buNone/>
            </a:pPr>
            <a:r>
              <a:rPr lang="en-US" i="1" dirty="0"/>
              <a:t>  Only the fastest models (75 and 95) were hardwired</a:t>
            </a:r>
          </a:p>
        </p:txBody>
      </p:sp>
      <p:sp>
        <p:nvSpPr>
          <p:cNvPr id="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7CCF-9835-114A-8B5B-466F407C0D02}" type="slidenum">
              <a:rPr lang="en-US"/>
              <a:pPr/>
              <a:t>51</a:t>
            </a:fld>
            <a:endParaRPr lang="en-US" b="0">
              <a:solidFill>
                <a:srgbClr val="FBBA03"/>
              </a:solidFill>
            </a:endParaRPr>
          </a:p>
        </p:txBody>
      </p:sp>
      <p:graphicFrame>
        <p:nvGraphicFramePr>
          <p:cNvPr id="1152065" name="Group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233092"/>
              </p:ext>
            </p:extLst>
          </p:nvPr>
        </p:nvGraphicFramePr>
        <p:xfrm>
          <a:off x="533400" y="1219200"/>
          <a:ext cx="8077200" cy="4572000"/>
        </p:xfrm>
        <a:graphic>
          <a:graphicData uri="http://schemas.openxmlformats.org/drawingml/2006/table">
            <a:tbl>
              <a:tblPr/>
              <a:tblGrid>
                <a:gridCol w="29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cs typeface="Calibri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Datapath width (bits)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inst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width (bits)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87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code size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K µ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insts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2.75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store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technology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TCROS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BCROS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µ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store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cycle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4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memory cycle (ns)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95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Rental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fee (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$K/month)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Calibri"/>
                        </a:rPr>
                        <a:t>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30200"/>
            <a:ext cx="7772400" cy="736600"/>
          </a:xfrm>
        </p:spPr>
        <p:txBody>
          <a:bodyPr/>
          <a:lstStyle/>
          <a:p>
            <a:r>
              <a:rPr lang="en-US" dirty="0" smtClean="0"/>
              <a:t>IBM Card Capacitor Read-Only Storage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F16FE6-D586-C649-BA6E-AD2DBC84A05F}" type="slidenum">
              <a:rPr lang="en-US" smtClean="0"/>
              <a:pPr/>
              <a:t>52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923938"/>
            <a:ext cx="6934200" cy="53737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24513" y="6172200"/>
            <a:ext cx="3732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Calibri"/>
                <a:cs typeface="Calibri"/>
              </a:rPr>
              <a:t>[ IBM Journal, January 1961]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00200" y="1143000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/>
                <a:cs typeface="Calibri"/>
              </a:rPr>
              <a:t>Punched Card with metal film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124200" y="1981200"/>
            <a:ext cx="1066800" cy="990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5400000">
            <a:off x="6134100" y="3543300"/>
            <a:ext cx="457200" cy="228600"/>
          </a:xfrm>
          <a:prstGeom prst="line">
            <a:avLst/>
          </a:prstGeom>
          <a:solidFill>
            <a:schemeClr val="bg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324600" y="2209800"/>
            <a:ext cx="152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  <a:latin typeface="Calibri"/>
                <a:cs typeface="Calibri"/>
              </a:rPr>
              <a:t>Fixed sensing plates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482600"/>
            <a:ext cx="7162800" cy="685800"/>
          </a:xfrm>
        </p:spPr>
        <p:txBody>
          <a:bodyPr/>
          <a:lstStyle/>
          <a:p>
            <a:r>
              <a:rPr lang="en-US"/>
              <a:t>Microcode Emulation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8900"/>
            <a:ext cx="8229600" cy="4584700"/>
          </a:xfrm>
          <a:noFill/>
          <a:ln/>
        </p:spPr>
        <p:txBody>
          <a:bodyPr/>
          <a:lstStyle/>
          <a:p>
            <a:r>
              <a:rPr lang="en-US"/>
              <a:t>IBM initially miscalculated the importance of software compatibility with earlier models when introducing the 360 series</a:t>
            </a:r>
          </a:p>
          <a:p>
            <a:r>
              <a:rPr lang="en-US"/>
              <a:t>Honeywell stole some IBM 1401 customers by offering translation software (“Liberator”) for Honeywell H200 series machine</a:t>
            </a:r>
          </a:p>
          <a:p>
            <a:r>
              <a:rPr lang="en-US"/>
              <a:t>IBM retaliated with optional additional microcode for 360 series that could emulate IBM 1401 ISA, later extended for IBM 7000 series</a:t>
            </a:r>
          </a:p>
          <a:p>
            <a:pPr lvl="1"/>
            <a:r>
              <a:rPr lang="en-US" sz="2000"/>
              <a:t>one popular program on 1401 was a 650 simulator, so some customers ran many 650 programs on emulated 1401s</a:t>
            </a:r>
          </a:p>
          <a:p>
            <a:pPr lvl="1" algn="ctr"/>
            <a:r>
              <a:rPr lang="en-US" sz="2000"/>
              <a:t>	(</a:t>
            </a:r>
            <a:r>
              <a:rPr lang="en-US" sz="2000" i="1"/>
              <a:t>650 simulated on 1401 emulated on 360)</a:t>
            </a:r>
            <a:endParaRPr lang="en-US" sz="20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EB4C3-169E-DE46-BEBD-86628BB09131}" type="slidenum">
              <a:rPr lang="en-US"/>
              <a:pPr/>
              <a:t>53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3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3027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65100"/>
            <a:ext cx="8061325" cy="1128713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Microprogramming thrived in the Seventies</a:t>
            </a:r>
          </a:p>
        </p:txBody>
      </p:sp>
      <p:sp>
        <p:nvSpPr>
          <p:cNvPr id="11540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352550"/>
            <a:ext cx="8229600" cy="4310063"/>
          </a:xfrm>
          <a:noFill/>
          <a:ln/>
        </p:spPr>
        <p:txBody>
          <a:bodyPr/>
          <a:lstStyle/>
          <a:p>
            <a:pPr marL="381000" indent="-381000"/>
            <a:r>
              <a:rPr lang="en-US"/>
              <a:t>Significantly faster ROMs than DRAMs were available</a:t>
            </a:r>
          </a:p>
          <a:p>
            <a:pPr marL="381000" indent="-381000"/>
            <a:r>
              <a:rPr lang="en-US"/>
              <a:t>For complex instruction sets, datapath and controller were </a:t>
            </a:r>
            <a:r>
              <a:rPr lang="en-US" i="1"/>
              <a:t>cheaper and simpler</a:t>
            </a:r>
            <a:r>
              <a:rPr lang="en-US"/>
              <a:t> </a:t>
            </a:r>
          </a:p>
          <a:p>
            <a:pPr marL="381000" indent="-381000"/>
            <a:r>
              <a:rPr lang="en-US" i="1"/>
              <a:t>New instructions</a:t>
            </a:r>
            <a:r>
              <a:rPr lang="en-US"/>
              <a:t> , e.g., floating point, could be supported without datapath modifications</a:t>
            </a:r>
          </a:p>
          <a:p>
            <a:pPr marL="381000" indent="-381000"/>
            <a:r>
              <a:rPr lang="en-US" i="1"/>
              <a:t>Fixing bugs</a:t>
            </a:r>
            <a:r>
              <a:rPr lang="en-US"/>
              <a:t> in the controller was easier</a:t>
            </a:r>
          </a:p>
          <a:p>
            <a:pPr marL="381000" indent="-381000"/>
            <a:r>
              <a:rPr lang="en-US"/>
              <a:t>ISA compatibility across various models could be achieved easily and cheaply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6DF2C-820D-2240-A5EC-5EF923F7E814}" type="slidenum">
              <a:rPr lang="en-US"/>
              <a:pPr/>
              <a:t>54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1154052" name="Text Box 4"/>
          <p:cNvSpPr txBox="1">
            <a:spLocks noChangeArrowheads="1"/>
          </p:cNvSpPr>
          <p:nvPr/>
        </p:nvSpPr>
        <p:spPr bwMode="auto">
          <a:xfrm>
            <a:off x="1457325" y="5391150"/>
            <a:ext cx="7377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0"/>
              </a:spcBef>
            </a:pPr>
            <a:r>
              <a:rPr lang="en-US" sz="2800" i="1" dirty="0">
                <a:solidFill>
                  <a:srgbClr val="56127A"/>
                </a:solidFill>
                <a:latin typeface="Calibri"/>
                <a:cs typeface="Calibri"/>
              </a:rPr>
              <a:t>Except for the cheapest and fastest machines, all computers were </a:t>
            </a:r>
            <a:r>
              <a:rPr lang="en-US" sz="2800" i="1" dirty="0" err="1">
                <a:solidFill>
                  <a:srgbClr val="56127A"/>
                </a:solidFill>
                <a:latin typeface="Calibri"/>
                <a:cs typeface="Calibri"/>
              </a:rPr>
              <a:t>microprogrammed</a:t>
            </a:r>
            <a:endParaRPr lang="en-US" sz="2800" i="1" dirty="0">
              <a:solidFill>
                <a:srgbClr val="56127A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405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596900"/>
            <a:ext cx="7620000" cy="534988"/>
          </a:xfrm>
          <a:noFill/>
          <a:ln/>
        </p:spPr>
        <p:txBody>
          <a:bodyPr lIns="90488" tIns="44450" rIns="90488" bIns="44450"/>
          <a:lstStyle/>
          <a:p>
            <a:r>
              <a:rPr lang="en-US"/>
              <a:t> Writable Control Store (WCS)</a:t>
            </a:r>
          </a:p>
        </p:txBody>
      </p:sp>
      <p:sp>
        <p:nvSpPr>
          <p:cNvPr id="11550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153400" cy="5257800"/>
          </a:xfrm>
          <a:noFill/>
          <a:ln/>
        </p:spPr>
        <p:txBody>
          <a:bodyPr/>
          <a:lstStyle/>
          <a:p>
            <a:pPr marL="284163" indent="-284163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Implement control store in RAM not</a:t>
            </a:r>
            <a:r>
              <a:rPr lang="en-US" sz="2800" dirty="0"/>
              <a:t> </a:t>
            </a:r>
            <a:r>
              <a:rPr lang="en-US" dirty="0"/>
              <a:t>ROM</a:t>
            </a:r>
            <a:endParaRPr lang="en-US" sz="2800" dirty="0"/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MOS SRAM memories now almost as fast as control store (core memories/DRAMs were 2-10x slower)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Bug-free </a:t>
            </a:r>
            <a:r>
              <a:rPr lang="en-US" sz="2000" dirty="0" err="1"/>
              <a:t>microprograms</a:t>
            </a:r>
            <a:r>
              <a:rPr lang="en-US" sz="2000" dirty="0"/>
              <a:t> difficult to write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endParaRPr lang="en-US" sz="1600" dirty="0"/>
          </a:p>
          <a:p>
            <a:pPr marL="284163" indent="-284163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User-WCS provided as option on several minicomputers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Allowed users to change microcode for each processor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endParaRPr lang="en-US" sz="1600" dirty="0"/>
          </a:p>
          <a:p>
            <a:pPr marL="284163" indent="-284163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User-WCS </a:t>
            </a:r>
            <a:r>
              <a:rPr lang="en-US" i="1" dirty="0"/>
              <a:t>failed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Little or no programming tools support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Difficult to fit software into small space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Microcode control tailored to original ISA, less useful for others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Large WCS part of processor state - expensive context switches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Protection difficult if user can change microcode</a:t>
            </a:r>
          </a:p>
          <a:p>
            <a:pPr marL="688975" lvl="1" indent="-230188">
              <a:lnSpc>
                <a:spcPct val="100000"/>
              </a:lnSpc>
              <a:spcBef>
                <a:spcPct val="0"/>
              </a:spcBef>
            </a:pPr>
            <a:r>
              <a:rPr lang="en-US" sz="2000" dirty="0"/>
              <a:t>Virtual memory required </a:t>
            </a:r>
            <a:r>
              <a:rPr lang="en-US" sz="2000" i="1" dirty="0" err="1"/>
              <a:t>restartable</a:t>
            </a:r>
            <a:r>
              <a:rPr lang="en-US" sz="2000" dirty="0"/>
              <a:t> microcode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D794-4D49-ED47-8E0E-403DA5A96EEC}" type="slidenum">
              <a:rPr lang="en-US"/>
              <a:pPr/>
              <a:t>55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507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5075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Microprogramming is far from extinct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8500" y="1066800"/>
            <a:ext cx="7835900" cy="5054600"/>
          </a:xfrm>
        </p:spPr>
        <p:txBody>
          <a:bodyPr/>
          <a:lstStyle/>
          <a:p>
            <a:r>
              <a:rPr lang="en-US" dirty="0" smtClean="0"/>
              <a:t>Played a crucial role in micros of the Eighties</a:t>
            </a:r>
          </a:p>
          <a:p>
            <a:pPr lvl="2"/>
            <a:r>
              <a:rPr lang="en-US" dirty="0" smtClean="0"/>
              <a:t>DEC </a:t>
            </a:r>
            <a:r>
              <a:rPr lang="en-US" dirty="0" err="1" smtClean="0"/>
              <a:t>uVAX</a:t>
            </a:r>
            <a:r>
              <a:rPr lang="en-US" dirty="0" smtClean="0"/>
              <a:t>, Motorola 68K series, Intel 286/386</a:t>
            </a:r>
          </a:p>
          <a:p>
            <a:r>
              <a:rPr lang="en-US" dirty="0" smtClean="0"/>
              <a:t>Plays an assisting role in most modern micros</a:t>
            </a:r>
          </a:p>
          <a:p>
            <a:pPr lvl="1"/>
            <a:r>
              <a:rPr lang="en-US" dirty="0" smtClean="0"/>
              <a:t>e.g., AMD Bulldozer, Intel Ivy Bridge, Intel Atom, IBM PowerPC, …</a:t>
            </a:r>
          </a:p>
          <a:p>
            <a:pPr lvl="1"/>
            <a:r>
              <a:rPr lang="en-US" dirty="0" smtClean="0"/>
              <a:t> Most instructions executed directly, i.e., with hard-wired control</a:t>
            </a:r>
          </a:p>
          <a:p>
            <a:pPr lvl="1"/>
            <a:r>
              <a:rPr lang="en-US" dirty="0" smtClean="0"/>
              <a:t> Infrequently-used and/or complicated instructions invoke microcode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 Patchable microcode common for post-fabrication bug fixes, e.g. Intel processors load µcode patches at </a:t>
            </a:r>
            <a:r>
              <a:rPr lang="en-US" dirty="0" err="1" smtClean="0"/>
              <a:t>bootup</a:t>
            </a:r>
            <a:endParaRPr lang="en-US" dirty="0" smtClean="0"/>
          </a:p>
          <a:p>
            <a:pPr lvl="1"/>
            <a:r>
              <a:rPr lang="en-US" dirty="0" smtClean="0"/>
              <a:t>Intel released microcode </a:t>
            </a:r>
            <a:r>
              <a:rPr lang="en-US" smtClean="0"/>
              <a:t>updates in 2014 and 2015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DC5D-0FD8-4243-AD21-E9ACB268A6A7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of the 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purpose does microcode serve today?</a:t>
            </a:r>
          </a:p>
          <a:p>
            <a:pPr lvl="1"/>
            <a:r>
              <a:rPr lang="en-US" dirty="0"/>
              <a:t>Would we have it if designing ISAs from </a:t>
            </a:r>
            <a:r>
              <a:rPr lang="en-US" dirty="0" err="1"/>
              <a:t>scatch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Why would we want a complex ISA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Why do you think motivated CISC and RISC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57</a:t>
            </a:fld>
            <a:endParaRPr lang="en-US" b="0">
              <a:solidFill>
                <a:srgbClr val="FBBA0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94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Implementations of the x86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Hundreds of different processors implement x86</a:t>
            </a:r>
          </a:p>
          <a:p>
            <a:pPr lvl="1"/>
            <a:r>
              <a:rPr lang="en-US" dirty="0" smtClean="0"/>
              <a:t>Not just by Intel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Some have extensions that compilers can use if available</a:t>
            </a:r>
          </a:p>
          <a:p>
            <a:pPr lvl="1"/>
            <a:r>
              <a:rPr lang="en-US" dirty="0" smtClean="0"/>
              <a:t>But software still compatible if not</a:t>
            </a:r>
            <a:endParaRPr lang="en-US" dirty="0"/>
          </a:p>
          <a:p>
            <a:r>
              <a:rPr lang="en-US" dirty="0" smtClean="0"/>
              <a:t>More than just intel develop x86</a:t>
            </a:r>
          </a:p>
          <a:p>
            <a:pPr lvl="1"/>
            <a:r>
              <a:rPr lang="en-US" dirty="0" smtClean="0"/>
              <a:t>X86-64 was first specified by AMD in 2000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6</a:t>
            </a:fld>
            <a:endParaRPr lang="en-US" b="0">
              <a:solidFill>
                <a:srgbClr val="FBBA03"/>
              </a:solidFill>
            </a:endParaRPr>
          </a:p>
        </p:txBody>
      </p:sp>
      <p:pic>
        <p:nvPicPr>
          <p:cNvPr id="2050" name="Picture 2" descr="http://cdn.cpu-world.com/CPUs/MediaGX/S_Cyrix-GXm-466GP%202.9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11684"/>
            <a:ext cx="2819400" cy="2507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mactrast.com/wp-content/uploads/2012/02/Intel_AMD_Chi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98" y="1620134"/>
            <a:ext cx="3857625" cy="2676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945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ISA to Microarchitecture Mapping</a:t>
            </a:r>
          </a:p>
        </p:txBody>
      </p:sp>
      <p:sp>
        <p:nvSpPr>
          <p:cNvPr id="11182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227013" indent="-227013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ISA often designed with particular </a:t>
            </a:r>
            <a:r>
              <a:rPr lang="en-US" dirty="0" err="1"/>
              <a:t>microarchitectural</a:t>
            </a:r>
            <a:r>
              <a:rPr lang="en-US" dirty="0"/>
              <a:t> style in mind, e.g.</a:t>
            </a:r>
            <a:r>
              <a:rPr lang="en-US" dirty="0" smtClean="0"/>
              <a:t>,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smtClean="0"/>
              <a:t>Accumulator	</a:t>
            </a:r>
            <a:r>
              <a:rPr lang="en-US" sz="2400" dirty="0" smtClean="0">
                <a:sym typeface="Symbol" charset="2"/>
              </a:rPr>
              <a:t></a:t>
            </a:r>
            <a:r>
              <a:rPr lang="en-US" sz="2400" dirty="0" smtClean="0"/>
              <a:t> hardwired, </a:t>
            </a:r>
            <a:r>
              <a:rPr lang="en-US" sz="2400" dirty="0" err="1" smtClean="0"/>
              <a:t>unpipelined</a:t>
            </a:r>
            <a:endParaRPr lang="en-US" sz="2400" dirty="0" smtClean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smtClean="0"/>
              <a:t>CISC	</a:t>
            </a:r>
            <a:r>
              <a:rPr lang="en-US" sz="2400" dirty="0" smtClean="0">
                <a:sym typeface="Symbol" charset="2"/>
              </a:rPr>
              <a:t></a:t>
            </a:r>
            <a:r>
              <a:rPr lang="en-US" sz="2400" dirty="0" smtClean="0"/>
              <a:t> </a:t>
            </a:r>
            <a:r>
              <a:rPr lang="en-US" sz="2400" dirty="0" err="1" smtClean="0"/>
              <a:t>microcoded</a:t>
            </a:r>
            <a:endParaRPr lang="en-US" sz="2400" dirty="0" smtClean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smtClean="0"/>
              <a:t>RISC</a:t>
            </a:r>
            <a:r>
              <a:rPr lang="en-US" sz="2400" dirty="0"/>
              <a:t>	</a:t>
            </a:r>
            <a:r>
              <a:rPr lang="en-US" sz="2400" dirty="0" smtClean="0">
                <a:sym typeface="Symbol" charset="2"/>
              </a:rPr>
              <a:t></a:t>
            </a:r>
            <a:r>
              <a:rPr lang="en-US" sz="2400" dirty="0" smtClean="0"/>
              <a:t> </a:t>
            </a:r>
            <a:r>
              <a:rPr lang="en-US" sz="2400" dirty="0"/>
              <a:t>hardwired, pipelined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VLIW </a:t>
            </a:r>
            <a:r>
              <a:rPr lang="en-US" sz="2400" dirty="0" smtClean="0"/>
              <a:t>	</a:t>
            </a:r>
            <a:r>
              <a:rPr lang="en-US" sz="2400" dirty="0" smtClean="0">
                <a:sym typeface="Symbol" charset="2"/>
              </a:rPr>
              <a:t></a:t>
            </a:r>
            <a:r>
              <a:rPr lang="en-US" sz="2400" dirty="0" smtClean="0"/>
              <a:t> </a:t>
            </a:r>
            <a:r>
              <a:rPr lang="en-US" sz="2400" dirty="0"/>
              <a:t>fixed-latency in-order</a:t>
            </a:r>
            <a:r>
              <a:rPr lang="en-US" sz="2400" dirty="0" smtClean="0"/>
              <a:t> parallel pipelines</a:t>
            </a:r>
            <a:endParaRPr lang="en-US" sz="2400" dirty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/>
              <a:t>JVM </a:t>
            </a:r>
            <a:r>
              <a:rPr lang="en-US" sz="2400" dirty="0" smtClean="0"/>
              <a:t>	</a:t>
            </a:r>
            <a:r>
              <a:rPr lang="en-US" sz="2400" dirty="0" smtClean="0">
                <a:sym typeface="Symbol" charset="2"/>
              </a:rPr>
              <a:t></a:t>
            </a:r>
            <a:r>
              <a:rPr lang="en-US" sz="2400" dirty="0" smtClean="0"/>
              <a:t> </a:t>
            </a:r>
            <a:r>
              <a:rPr lang="en-US" sz="2400" dirty="0"/>
              <a:t>software interpretation</a:t>
            </a:r>
          </a:p>
          <a:p>
            <a:pPr marL="227013" indent="-227013">
              <a:lnSpc>
                <a:spcPct val="100000"/>
              </a:lnSpc>
              <a:spcBef>
                <a:spcPct val="0"/>
              </a:spcBef>
            </a:pPr>
            <a:r>
              <a:rPr lang="en-US" dirty="0"/>
              <a:t>But can be implemented with any </a:t>
            </a:r>
            <a:r>
              <a:rPr lang="en-US" dirty="0" err="1"/>
              <a:t>microarchitectural</a:t>
            </a:r>
            <a:r>
              <a:rPr lang="en-US" dirty="0"/>
              <a:t> style</a:t>
            </a:r>
            <a:endParaRPr lang="en-US" dirty="0" smtClean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smtClean="0"/>
              <a:t>Intel Ivy Bridge: </a:t>
            </a:r>
            <a:r>
              <a:rPr lang="en-US" sz="2400" dirty="0"/>
              <a:t>hardwired pipelined CISC (x86) machine (with some microcode support)</a:t>
            </a:r>
            <a:endParaRPr lang="en-US" sz="2400" dirty="0" smtClean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err="1" smtClean="0"/>
              <a:t>Simics</a:t>
            </a:r>
            <a:r>
              <a:rPr lang="en-US" sz="2400" dirty="0" smtClean="0"/>
              <a:t>: Software-interpreted SPARC RISC machine</a:t>
            </a:r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smtClean="0"/>
              <a:t>ARM </a:t>
            </a:r>
            <a:r>
              <a:rPr lang="en-US" sz="2400" dirty="0" err="1"/>
              <a:t>Jazelle</a:t>
            </a:r>
            <a:r>
              <a:rPr lang="en-US" sz="2400" dirty="0"/>
              <a:t>: A hardware JVM processor</a:t>
            </a:r>
            <a:endParaRPr lang="en-US" sz="2400" dirty="0" smtClean="0"/>
          </a:p>
          <a:p>
            <a:pPr marL="858838" lvl="2" indent="-342900">
              <a:lnSpc>
                <a:spcPct val="100000"/>
              </a:lnSpc>
              <a:spcBef>
                <a:spcPct val="0"/>
              </a:spcBef>
              <a:buFontTx/>
              <a:buChar char="–"/>
            </a:pPr>
            <a:r>
              <a:rPr lang="en-US" sz="2400" dirty="0" smtClean="0">
                <a:solidFill>
                  <a:schemeClr val="hlink"/>
                </a:solidFill>
              </a:rPr>
              <a:t>This lecture: a </a:t>
            </a:r>
            <a:r>
              <a:rPr lang="en-US" sz="2400" dirty="0" err="1" smtClean="0">
                <a:solidFill>
                  <a:schemeClr val="hlink"/>
                </a:solidFill>
              </a:rPr>
              <a:t>microcoded</a:t>
            </a:r>
            <a:r>
              <a:rPr lang="en-US" sz="2400" dirty="0" smtClean="0">
                <a:solidFill>
                  <a:schemeClr val="hlink"/>
                </a:solidFill>
              </a:rPr>
              <a:t> RISC-V machine</a:t>
            </a:r>
            <a:endParaRPr lang="en-US" sz="24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F20EAA-C649-DD42-B1A5-1D4950848F40}" type="slidenum">
              <a:rPr lang="en-US"/>
              <a:pPr/>
              <a:t>7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82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8211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Today, Microprogramming</a:t>
            </a:r>
            <a:endParaRPr lang="en-US" dirty="0"/>
          </a:p>
        </p:txBody>
      </p:sp>
      <p:sp>
        <p:nvSpPr>
          <p:cNvPr id="11939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066800"/>
            <a:ext cx="8458200" cy="4927600"/>
          </a:xfrm>
        </p:spPr>
        <p:txBody>
          <a:bodyPr/>
          <a:lstStyle/>
          <a:p>
            <a:pPr marL="174625" indent="-174625"/>
            <a:r>
              <a:rPr lang="en-US" dirty="0" smtClean="0"/>
              <a:t>To </a:t>
            </a:r>
            <a:r>
              <a:rPr lang="en-US" dirty="0"/>
              <a:t>show how to build very small processors with complex </a:t>
            </a:r>
            <a:r>
              <a:rPr lang="en-US" dirty="0" err="1"/>
              <a:t>ISAs</a:t>
            </a:r>
            <a:endParaRPr lang="en-US" dirty="0"/>
          </a:p>
          <a:p>
            <a:pPr marL="174625" indent="-174625"/>
            <a:r>
              <a:rPr lang="en-US" dirty="0"/>
              <a:t>To help you understand where </a:t>
            </a:r>
            <a:r>
              <a:rPr lang="en-US" dirty="0" smtClean="0"/>
              <a:t>CISC* </a:t>
            </a:r>
            <a:r>
              <a:rPr lang="en-US" dirty="0"/>
              <a:t>machines came from</a:t>
            </a:r>
          </a:p>
          <a:p>
            <a:pPr marL="174625" indent="-174625"/>
            <a:r>
              <a:rPr lang="en-US" dirty="0"/>
              <a:t>Because</a:t>
            </a:r>
            <a:r>
              <a:rPr lang="en-US" dirty="0" smtClean="0"/>
              <a:t> still </a:t>
            </a:r>
            <a:r>
              <a:rPr lang="en-US" dirty="0"/>
              <a:t>used in</a:t>
            </a:r>
            <a:r>
              <a:rPr lang="en-US" dirty="0" smtClean="0"/>
              <a:t> common </a:t>
            </a:r>
            <a:r>
              <a:rPr lang="en-US" dirty="0"/>
              <a:t>machines </a:t>
            </a:r>
            <a:r>
              <a:rPr lang="en-US" dirty="0" smtClean="0"/>
              <a:t>(IBM360, x86, PowerPC)</a:t>
            </a:r>
            <a:endParaRPr lang="en-US" dirty="0"/>
          </a:p>
          <a:p>
            <a:pPr marL="174625" indent="-174625"/>
            <a:r>
              <a:rPr lang="en-US" dirty="0"/>
              <a:t>As a gentle introduction into machine structures</a:t>
            </a:r>
          </a:p>
          <a:p>
            <a:pPr marL="174625" indent="-174625"/>
            <a:r>
              <a:rPr lang="en-US" dirty="0"/>
              <a:t>To help understand how technology drove the move to </a:t>
            </a:r>
            <a:r>
              <a:rPr lang="en-US" dirty="0" smtClean="0"/>
              <a:t>RISC*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914400" lvl="1" indent="-457200">
              <a:buNone/>
            </a:pPr>
            <a:r>
              <a:rPr lang="en-US" sz="2000" dirty="0" smtClean="0"/>
              <a:t>* “CISC”/”RISC” names much newer than style of machines they refer to.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0259F-E53D-3443-BBB7-196A1D83B9FC}" type="slidenum">
              <a:rPr lang="en-US"/>
              <a:pPr/>
              <a:t>8</a:t>
            </a:fld>
            <a:endParaRPr lang="en-US" b="0">
              <a:solidFill>
                <a:srgbClr val="FBBA0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Microprogramming Solves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ISA to ease programmer and assembler’s life</a:t>
            </a:r>
          </a:p>
          <a:p>
            <a:pPr lvl="1"/>
            <a:r>
              <a:rPr lang="en-US" dirty="0" smtClean="0"/>
              <a:t>With instructions that have multiple steps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Simple processors </a:t>
            </a:r>
            <a:r>
              <a:rPr lang="en-US" dirty="0" smtClean="0"/>
              <a:t>such as in </a:t>
            </a:r>
            <a:r>
              <a:rPr lang="en-US" dirty="0" smtClean="0"/>
              <a:t>order to meet power constraints</a:t>
            </a:r>
          </a:p>
          <a:p>
            <a:pPr lvl="1"/>
            <a:r>
              <a:rPr lang="en-US" dirty="0" smtClean="0"/>
              <a:t>(refer to previous lecture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Turn complex architecture into simple microarchitecture with programmable control</a:t>
            </a:r>
          </a:p>
          <a:p>
            <a:r>
              <a:rPr lang="en-US" dirty="0" smtClean="0"/>
              <a:t>Can also patch microcode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C89C21-81C6-1849-AF7F-456E69B3BB35}" type="slidenum">
              <a:rPr lang="en-US" smtClean="0"/>
              <a:pPr>
                <a:defRPr/>
              </a:pPr>
              <a:t>9</a:t>
            </a:fld>
            <a:endParaRPr lang="en-US" b="0">
              <a:solidFill>
                <a:srgbClr val="FBBA03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727808" y="2209800"/>
            <a:ext cx="838200" cy="1295400"/>
          </a:xfrm>
          <a:prstGeom prst="downArrow">
            <a:avLst/>
          </a:prstGeom>
          <a:ln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hlink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101464"/>
      </p:ext>
    </p:extLst>
  </p:cSld>
  <p:clrMapOvr>
    <a:masterClrMapping/>
  </p:clrMapOvr>
</p:sld>
</file>

<file path=ppt/theme/theme1.xml><?xml version="1.0" encoding="utf-8"?>
<a:theme xmlns:a="http://schemas.openxmlformats.org/drawingml/2006/main" name="1_CS252-templat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CS252-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vert="horz" wrap="none" lIns="91440" tIns="45720" rIns="91440" bIns="45720" numCol="1" rtlCol="0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hlink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>
    <a:extraClrScheme>
      <a:clrScheme name="CS252-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S252-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S252-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4745</TotalTime>
  <Pages>12</Pages>
  <Words>2651</Words>
  <Application>Microsoft Office PowerPoint</Application>
  <PresentationFormat>Letter Paper (8.5x11 in)</PresentationFormat>
  <Paragraphs>891</Paragraphs>
  <Slides>57</Slides>
  <Notes>41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6" baseType="lpstr">
      <vt:lpstr>Arial</vt:lpstr>
      <vt:lpstr>Calibri</vt:lpstr>
      <vt:lpstr>Courier</vt:lpstr>
      <vt:lpstr>ＭＳ Ｐゴシック</vt:lpstr>
      <vt:lpstr>Symbol</vt:lpstr>
      <vt:lpstr>Times New Roman</vt:lpstr>
      <vt:lpstr>Verdana</vt:lpstr>
      <vt:lpstr>Wingdings</vt:lpstr>
      <vt:lpstr>1_CS252-template</vt:lpstr>
      <vt:lpstr>CS 152 Computer Architecture and Engineering   Lecture 2 - Simple Machine Implementations, Microcode</vt:lpstr>
      <vt:lpstr>Last Time in Lecture 1</vt:lpstr>
      <vt:lpstr>Question of the Day</vt:lpstr>
      <vt:lpstr>Instruction Set Architecture (ISA)</vt:lpstr>
      <vt:lpstr>Name a Famous ISA!</vt:lpstr>
      <vt:lpstr>Implementations of the x86</vt:lpstr>
      <vt:lpstr>ISA to Microarchitecture Mapping</vt:lpstr>
      <vt:lpstr>Today, Microprogramming</vt:lpstr>
      <vt:lpstr>Problem Microprogramming Solves</vt:lpstr>
      <vt:lpstr>The Idea</vt:lpstr>
      <vt:lpstr>Microarchitecture: Bus-Based Implementation of ISA</vt:lpstr>
      <vt:lpstr>Microcontrol Unit  Maurice Wilkes, 1954     </vt:lpstr>
      <vt:lpstr>Microcoded Microarchitecture</vt:lpstr>
      <vt:lpstr>RISC-V ISA</vt:lpstr>
      <vt:lpstr>RV32 Processor State</vt:lpstr>
      <vt:lpstr>RISC-V Instruction Encoding</vt:lpstr>
      <vt:lpstr>Four Core RISC-V Instruction Formats</vt:lpstr>
      <vt:lpstr>With Variants</vt:lpstr>
      <vt:lpstr>Integer Computational Instructions</vt:lpstr>
      <vt:lpstr>Integer Computational Instructions</vt:lpstr>
      <vt:lpstr>S-Type</vt:lpstr>
      <vt:lpstr>UJ-Type</vt:lpstr>
      <vt:lpstr>L-Type</vt:lpstr>
      <vt:lpstr>Loads and Stores</vt:lpstr>
      <vt:lpstr>Where is NOP?</vt:lpstr>
      <vt:lpstr>Data Formats and Memory Addresses</vt:lpstr>
      <vt:lpstr>Back to MICROCODING</vt:lpstr>
      <vt:lpstr>A Bus-based Datapath for RISC-V</vt:lpstr>
      <vt:lpstr>Memory Module</vt:lpstr>
      <vt:lpstr>Instruction Execution</vt:lpstr>
      <vt:lpstr>Microprogram Fragments</vt:lpstr>
      <vt:lpstr>Microprogram Fragments (cont.)</vt:lpstr>
      <vt:lpstr>RISC-V Microcontroller: first attempt pure ROM implementation</vt:lpstr>
      <vt:lpstr>Microprogram in the ROM worksheet</vt:lpstr>
      <vt:lpstr>Microprogram in the ROM</vt:lpstr>
      <vt:lpstr>Microprogram in the ROM Cont.</vt:lpstr>
      <vt:lpstr>Size of Control Store</vt:lpstr>
      <vt:lpstr>Reducing Control Store Size </vt:lpstr>
      <vt:lpstr>RISC-V Controller V2</vt:lpstr>
      <vt:lpstr>Jump Logic</vt:lpstr>
      <vt:lpstr>Instruction Fetch &amp; ALU: RISC-V-Controller-2</vt:lpstr>
      <vt:lpstr>Load &amp; Store: RISC-V-Controller-2</vt:lpstr>
      <vt:lpstr>Branches: RISC-V-Controller-2 </vt:lpstr>
      <vt:lpstr>Jumps: RISC-V-Controller-2</vt:lpstr>
      <vt:lpstr>VAX 11-780 Microcode</vt:lpstr>
      <vt:lpstr>Implementing Complex Instructions</vt:lpstr>
      <vt:lpstr>Mem-Mem ALU Instructions:  RISC-V-Controller-2</vt:lpstr>
      <vt:lpstr>Performance Issues</vt:lpstr>
      <vt:lpstr>Horizontal vs Vertical mCode</vt:lpstr>
      <vt:lpstr>Nanocoding</vt:lpstr>
      <vt:lpstr>Microprogramming in IBM 360</vt:lpstr>
      <vt:lpstr>IBM Card Capacitor Read-Only Storage</vt:lpstr>
      <vt:lpstr>Microcode Emulation</vt:lpstr>
      <vt:lpstr>Microprogramming thrived in the Seventies</vt:lpstr>
      <vt:lpstr> Writable Control Store (WCS)</vt:lpstr>
      <vt:lpstr> Microprogramming is far from extinct</vt:lpstr>
      <vt:lpstr>Question of the Day</vt:lpstr>
    </vt:vector>
  </TitlesOfParts>
  <Manager/>
  <Company>UC Berkeley-EECS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EECS 152 Computer Architecture and Engineering</dc:title>
  <dc:subject/>
  <dc:creator/>
  <cp:keywords/>
  <dc:description/>
  <cp:lastModifiedBy>mihelog</cp:lastModifiedBy>
  <cp:revision>419</cp:revision>
  <cp:lastPrinted>2013-01-24T23:37:40Z</cp:lastPrinted>
  <dcterms:created xsi:type="dcterms:W3CDTF">2012-01-24T20:37:12Z</dcterms:created>
  <dcterms:modified xsi:type="dcterms:W3CDTF">2016-01-25T07:33:58Z</dcterms:modified>
  <cp:category/>
</cp:coreProperties>
</file>