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44"/>
  </p:notesMasterIdLst>
  <p:handoutMasterIdLst>
    <p:handoutMasterId r:id="rId45"/>
  </p:handoutMasterIdLst>
  <p:sldIdLst>
    <p:sldId id="322" r:id="rId2"/>
    <p:sldId id="644" r:id="rId3"/>
    <p:sldId id="570" r:id="rId4"/>
    <p:sldId id="648" r:id="rId5"/>
    <p:sldId id="636" r:id="rId6"/>
    <p:sldId id="639" r:id="rId7"/>
    <p:sldId id="641" r:id="rId8"/>
    <p:sldId id="642" r:id="rId9"/>
    <p:sldId id="643" r:id="rId10"/>
    <p:sldId id="605" r:id="rId11"/>
    <p:sldId id="606" r:id="rId12"/>
    <p:sldId id="645" r:id="rId13"/>
    <p:sldId id="607" r:id="rId14"/>
    <p:sldId id="608" r:id="rId15"/>
    <p:sldId id="609" r:id="rId16"/>
    <p:sldId id="649" r:id="rId17"/>
    <p:sldId id="610" r:id="rId18"/>
    <p:sldId id="611" r:id="rId19"/>
    <p:sldId id="612" r:id="rId20"/>
    <p:sldId id="613" r:id="rId21"/>
    <p:sldId id="615" r:id="rId22"/>
    <p:sldId id="616" r:id="rId23"/>
    <p:sldId id="617" r:id="rId24"/>
    <p:sldId id="618" r:id="rId25"/>
    <p:sldId id="619" r:id="rId26"/>
    <p:sldId id="620" r:id="rId27"/>
    <p:sldId id="637" r:id="rId28"/>
    <p:sldId id="624" r:id="rId29"/>
    <p:sldId id="625" r:id="rId30"/>
    <p:sldId id="626" r:id="rId31"/>
    <p:sldId id="650" r:id="rId32"/>
    <p:sldId id="627" r:id="rId33"/>
    <p:sldId id="646" r:id="rId34"/>
    <p:sldId id="628" r:id="rId35"/>
    <p:sldId id="629" r:id="rId36"/>
    <p:sldId id="630" r:id="rId37"/>
    <p:sldId id="631" r:id="rId38"/>
    <p:sldId id="632" r:id="rId39"/>
    <p:sldId id="633" r:id="rId40"/>
    <p:sldId id="634" r:id="rId41"/>
    <p:sldId id="647" r:id="rId42"/>
    <p:sldId id="531" r:id="rId43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4" autoAdjust="0"/>
    <p:restoredTop sz="93019" autoAdjust="0"/>
  </p:normalViewPr>
  <p:slideViewPr>
    <p:cSldViewPr>
      <p:cViewPr varScale="1">
        <p:scale>
          <a:sx n="185" d="100"/>
          <a:sy n="185" d="100"/>
        </p:scale>
        <p:origin x="-1416" y="-104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288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/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/>
            </a:lvl1pPr>
          </a:lstStyle>
          <a:p>
            <a:fld id="{0C909859-324F-8B49-8F15-C17553F6CE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20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fld id="{C122D068-C984-E442-96CB-C433C8736E3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defTabSz="919163">
              <a:lnSpc>
                <a:spcPct val="90000"/>
              </a:lnSpc>
              <a:spcBef>
                <a:spcPct val="0"/>
              </a:spcBef>
            </a:pPr>
            <a:r>
              <a:rPr lang="en-US" sz="1300"/>
              <a:t>Page </a:t>
            </a:r>
            <a:fld id="{34BE58C1-A3ED-3546-9D1E-E793751FD12C}" type="slidenum">
              <a:rPr lang="en-US" sz="1300"/>
              <a:pPr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/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93762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ED83B-123E-FE40-ACA8-116891EAC3C2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0DFD0-9B15-5D41-B709-180819A9C591}" type="slidenum">
              <a:rPr lang="en-US"/>
              <a:pPr/>
              <a:t>12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Design the largest primary cache without slowing down the clock</a:t>
            </a:r>
          </a:p>
          <a:p>
            <a:r>
              <a:rPr lang="en-US"/>
              <a:t>Or adding pipeline stages.</a:t>
            </a:r>
          </a:p>
        </p:txBody>
      </p:sp>
    </p:spTree>
    <p:extLst>
      <p:ext uri="{BB962C8B-B14F-4D97-AF65-F5344CB8AC3E}">
        <p14:creationId xmlns:p14="http://schemas.microsoft.com/office/powerpoint/2010/main" val="3034463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420CB-F852-3B42-9687-227F1D453EDD}" type="slidenum">
              <a:rPr lang="en-US"/>
              <a:pPr/>
              <a:t>13</a:t>
            </a:fld>
            <a:endParaRPr lang="en-US"/>
          </a:p>
        </p:txBody>
      </p:sp>
      <p:sp>
        <p:nvSpPr>
          <p:cNvPr id="148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F17D4-B91E-9A46-A430-8EBAABAB7F9F}" type="slidenum">
              <a:rPr lang="en-US"/>
              <a:pPr/>
              <a:t>14</a:t>
            </a:fld>
            <a:endParaRPr lang="en-US"/>
          </a:p>
        </p:txBody>
      </p:sp>
      <p:sp>
        <p:nvSpPr>
          <p:cNvPr id="148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 dirty="0"/>
              <a:t>Requested </a:t>
            </a:r>
            <a:r>
              <a:rPr lang="en-US" dirty="0" smtClean="0"/>
              <a:t>line </a:t>
            </a:r>
            <a:r>
              <a:rPr lang="en-US" dirty="0"/>
              <a:t>first…. </a:t>
            </a:r>
          </a:p>
          <a:p>
            <a:endParaRPr lang="en-US" dirty="0"/>
          </a:p>
          <a:p>
            <a:r>
              <a:rPr lang="en-US" dirty="0"/>
              <a:t>The following could be in the slide…</a:t>
            </a:r>
          </a:p>
          <a:p>
            <a:r>
              <a:rPr lang="en-US" dirty="0"/>
              <a:t>spatial locality reduces compulsory misses and     	capacity reload misses</a:t>
            </a:r>
          </a:p>
          <a:p>
            <a:pPr lvl="1"/>
            <a:r>
              <a:rPr lang="en-US" dirty="0"/>
              <a:t>  fewer </a:t>
            </a:r>
            <a:r>
              <a:rPr lang="en-US" dirty="0" smtClean="0"/>
              <a:t>lines </a:t>
            </a:r>
            <a:r>
              <a:rPr lang="en-US" dirty="0"/>
              <a:t>may increase conflict miss rate</a:t>
            </a:r>
          </a:p>
          <a:p>
            <a:pPr lvl="1"/>
            <a:r>
              <a:rPr lang="en-US" dirty="0"/>
              <a:t>  larger </a:t>
            </a:r>
            <a:r>
              <a:rPr lang="en-US" dirty="0" smtClean="0"/>
              <a:t>lines </a:t>
            </a:r>
            <a:r>
              <a:rPr lang="en-US" dirty="0"/>
              <a:t>may increase miss penalty</a:t>
            </a:r>
          </a:p>
          <a:p>
            <a:pPr lvl="1">
              <a:spcBef>
                <a:spcPct val="0"/>
              </a:spcBef>
              <a:buFontTx/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F1880-39F3-B849-9762-40EB0B75D7A1}" type="slidenum">
              <a:rPr lang="en-US"/>
              <a:pPr/>
              <a:t>15</a:t>
            </a:fld>
            <a:endParaRPr lang="en-US"/>
          </a:p>
        </p:txBody>
      </p:sp>
      <p:sp>
        <p:nvSpPr>
          <p:cNvPr id="154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F1880-39F3-B849-9762-40EB0B75D7A1}" type="slidenum">
              <a:rPr lang="en-US"/>
              <a:pPr/>
              <a:t>16</a:t>
            </a:fld>
            <a:endParaRPr lang="en-US"/>
          </a:p>
        </p:txBody>
      </p:sp>
      <p:sp>
        <p:nvSpPr>
          <p:cNvPr id="154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EE92C8-F3ED-E344-A8DC-1FB5E23AB384}" type="slidenum">
              <a:rPr lang="en-US"/>
              <a:pPr/>
              <a:t>17</a:t>
            </a:fld>
            <a:endParaRPr lang="en-US"/>
          </a:p>
        </p:txBody>
      </p:sp>
      <p:sp>
        <p:nvSpPr>
          <p:cNvPr id="149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0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Completely serial (jse)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610F2-F181-204D-BDCB-7AEDCBB4EC70}" type="slidenum">
              <a:rPr lang="en-US"/>
              <a:pPr/>
              <a:t>18</a:t>
            </a:fld>
            <a:endParaRPr lang="en-US"/>
          </a:p>
        </p:txBody>
      </p:sp>
      <p:sp>
        <p:nvSpPr>
          <p:cNvPr id="149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pPr marL="228600" indent="-228600"/>
            <a:r>
              <a:rPr lang="en-US" sz="1600"/>
              <a:t>Need to bypass from write buffer if read address matches write buffer tag!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5CFE49-1DDC-324F-AB7B-DA52B0862878}" type="slidenum">
              <a:rPr lang="en-US"/>
              <a:pPr/>
              <a:t>19</a:t>
            </a:fld>
            <a:endParaRPr lang="en-US"/>
          </a:p>
        </p:txBody>
      </p:sp>
      <p:sp>
        <p:nvSpPr>
          <p:cNvPr id="149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 altLang="ko-KR" dirty="0" smtClean="0">
                <a:ea typeface="AppleMyungjo" charset="-127"/>
                <a:cs typeface="AppleMyungjo" charset="-127"/>
              </a:rPr>
              <a:t>The load path shown is to cover the case that a store is followed by a load.</a:t>
            </a:r>
            <a:endParaRPr lang="ko-KR" altLang="en-US" dirty="0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3B88A-5425-F749-AC98-2E95D747A66E}" type="slidenum">
              <a:rPr lang="en-US"/>
              <a:pPr/>
              <a:t>20</a:t>
            </a:fld>
            <a:endParaRPr lang="en-US"/>
          </a:p>
        </p:txBody>
      </p:sp>
      <p:sp>
        <p:nvSpPr>
          <p:cNvPr id="149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 dirty="0" err="1"/>
              <a:t>Deisgners</a:t>
            </a:r>
            <a:r>
              <a:rPr lang="en-US" dirty="0"/>
              <a:t> of the MIPS M/1000 estimated that waiting for a four-word buffer to empty</a:t>
            </a:r>
          </a:p>
          <a:p>
            <a:r>
              <a:rPr lang="en-US" dirty="0"/>
              <a:t>increased the read miss penalty by a factor of 1.5.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1BDAB-71E2-4048-8404-595E5AD7629A}" type="slidenum">
              <a:rPr lang="en-US"/>
              <a:pPr/>
              <a:t>21</a:t>
            </a:fld>
            <a:endParaRPr lang="en-US"/>
          </a:p>
        </p:txBody>
      </p:sp>
      <p:sp>
        <p:nvSpPr>
          <p:cNvPr id="150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 dirty="0"/>
              <a:t>Main reason for </a:t>
            </a:r>
            <a:r>
              <a:rPr lang="en-US" dirty="0" err="1"/>
              <a:t>subblock</a:t>
            </a:r>
            <a:r>
              <a:rPr lang="en-US" dirty="0"/>
              <a:t> placement is to reduce tag overhead.</a:t>
            </a:r>
          </a:p>
          <a:p>
            <a:r>
              <a:rPr lang="en-US" dirty="0"/>
              <a:t>Sector cache (</a:t>
            </a:r>
            <a:r>
              <a:rPr lang="en-US" dirty="0" err="1"/>
              <a:t>jse</a:t>
            </a:r>
            <a:r>
              <a:rPr lang="en-US" dirty="0"/>
              <a:t>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8464A-7152-A545-983D-9A2D6980091E}" type="slidenum">
              <a:rPr lang="en-US"/>
              <a:pPr/>
              <a:t>3</a:t>
            </a:fld>
            <a:endParaRPr lang="en-US"/>
          </a:p>
        </p:txBody>
      </p:sp>
      <p:sp>
        <p:nvSpPr>
          <p:cNvPr id="127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2FD40-A184-BE46-8C91-53F676E2ADFE}" type="slidenum">
              <a:rPr lang="en-US"/>
              <a:pPr/>
              <a:t>22</a:t>
            </a:fld>
            <a:endParaRPr lang="en-US"/>
          </a:p>
        </p:txBody>
      </p:sp>
      <p:sp>
        <p:nvSpPr>
          <p:cNvPr id="154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MPI makes it easier to compute overall performance (jse)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39F6E-3ECE-C647-B337-F779F5549089}" type="slidenum">
              <a:rPr lang="en-US"/>
              <a:pPr/>
              <a:t>23</a:t>
            </a:fld>
            <a:endParaRPr lang="en-US"/>
          </a:p>
        </p:txBody>
      </p:sp>
      <p:sp>
        <p:nvSpPr>
          <p:cNvPr id="1549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50071-C93C-FF42-9DDC-60EF4BC53818}" type="slidenum">
              <a:rPr lang="en-US"/>
              <a:pPr/>
              <a:t>24</a:t>
            </a:fld>
            <a:endParaRPr lang="en-US"/>
          </a:p>
        </p:txBody>
      </p:sp>
      <p:sp>
        <p:nvSpPr>
          <p:cNvPr id="155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New slide (jse)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BDE70-4969-DE40-9FC5-847066B1D134}" type="slidenum">
              <a:rPr lang="en-US"/>
              <a:pPr/>
              <a:t>25</a:t>
            </a:fld>
            <a:endParaRPr lang="en-US"/>
          </a:p>
        </p:txBody>
      </p:sp>
      <p:sp>
        <p:nvSpPr>
          <p:cNvPr id="155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If two is good, then three must be better (jse)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9CBE8-E38E-F341-9284-4AE348082965}" type="slidenum">
              <a:rPr lang="en-US"/>
              <a:pPr/>
              <a:t>28</a:t>
            </a:fld>
            <a:endParaRPr lang="en-US"/>
          </a:p>
        </p:txBody>
      </p:sp>
      <p:sp>
        <p:nvSpPr>
          <p:cNvPr id="154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Reduces compulsory misses, can increase conflict and</a:t>
            </a:r>
          </a:p>
          <a:p>
            <a:r>
              <a:rPr lang="en-US"/>
              <a:t>capacity misses.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30AB8-F3E8-C945-87EE-DA711275EC13}" type="slidenum">
              <a:rPr lang="en-US"/>
              <a:pPr/>
              <a:t>29</a:t>
            </a:fld>
            <a:endParaRPr lang="en-US"/>
          </a:p>
        </p:txBody>
      </p:sp>
      <p:sp>
        <p:nvSpPr>
          <p:cNvPr id="154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80B60-8C41-7945-9844-26C9603729E8}" type="slidenum">
              <a:rPr lang="en-US"/>
              <a:pPr/>
              <a:t>30</a:t>
            </a:fld>
            <a:endParaRPr lang="en-US"/>
          </a:p>
        </p:txBody>
      </p:sp>
      <p:sp>
        <p:nvSpPr>
          <p:cNvPr id="155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 dirty="0"/>
              <a:t>Need to check the stream buffer if the requested </a:t>
            </a:r>
            <a:r>
              <a:rPr lang="en-US" dirty="0" smtClean="0"/>
              <a:t>line </a:t>
            </a:r>
            <a:r>
              <a:rPr lang="en-US" dirty="0"/>
              <a:t>is in there.</a:t>
            </a:r>
          </a:p>
          <a:p>
            <a:r>
              <a:rPr lang="en-US" dirty="0"/>
              <a:t>Never more than one 32-byte </a:t>
            </a:r>
            <a:r>
              <a:rPr lang="en-US" dirty="0" smtClean="0"/>
              <a:t>line </a:t>
            </a:r>
            <a:r>
              <a:rPr lang="en-US" dirty="0"/>
              <a:t>in the stream buffer.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80B60-8C41-7945-9844-26C9603729E8}" type="slidenum">
              <a:rPr lang="en-US"/>
              <a:pPr/>
              <a:t>31</a:t>
            </a:fld>
            <a:endParaRPr lang="en-US"/>
          </a:p>
        </p:txBody>
      </p:sp>
      <p:sp>
        <p:nvSpPr>
          <p:cNvPr id="155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 dirty="0"/>
              <a:t>Need to check the stream buffer if the requested </a:t>
            </a:r>
            <a:r>
              <a:rPr lang="en-US" dirty="0" smtClean="0"/>
              <a:t>line </a:t>
            </a:r>
            <a:r>
              <a:rPr lang="en-US" dirty="0"/>
              <a:t>is in there.</a:t>
            </a:r>
          </a:p>
          <a:p>
            <a:r>
              <a:rPr lang="en-US" dirty="0"/>
              <a:t>Never more than one 32-byte </a:t>
            </a:r>
            <a:r>
              <a:rPr lang="en-US" dirty="0" smtClean="0"/>
              <a:t>line </a:t>
            </a:r>
            <a:r>
              <a:rPr lang="en-US" dirty="0"/>
              <a:t>in the stream buffer.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177C9-52D0-7544-B3BE-3DA420E92DDB}" type="slidenum">
              <a:rPr lang="en-US"/>
              <a:pPr/>
              <a:t>32</a:t>
            </a:fld>
            <a:endParaRPr lang="en-US"/>
          </a:p>
        </p:txBody>
      </p:sp>
      <p:sp>
        <p:nvSpPr>
          <p:cNvPr id="155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 dirty="0"/>
              <a:t>HP PA 7200 uses OBL prefetching</a:t>
            </a:r>
          </a:p>
          <a:p>
            <a:endParaRPr lang="en-US" dirty="0"/>
          </a:p>
          <a:p>
            <a:r>
              <a:rPr lang="en-US" dirty="0"/>
              <a:t>Tag prefetching is twice as effective as </a:t>
            </a:r>
            <a:r>
              <a:rPr lang="en-US" dirty="0" err="1"/>
              <a:t>prefetch</a:t>
            </a:r>
            <a:r>
              <a:rPr lang="en-US" dirty="0"/>
              <a:t>-on-miss in</a:t>
            </a:r>
          </a:p>
          <a:p>
            <a:r>
              <a:rPr lang="en-US" dirty="0"/>
              <a:t>reducing miss rates.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7C2E8-3C3D-B445-93ED-6C06A76D60FA}" type="slidenum">
              <a:rPr lang="en-US"/>
              <a:pPr/>
              <a:t>34</a:t>
            </a:fld>
            <a:endParaRPr lang="en-US"/>
          </a:p>
        </p:txBody>
      </p:sp>
      <p:sp>
        <p:nvSpPr>
          <p:cNvPr id="155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 dirty="0"/>
              <a:t>Cache should be non</a:t>
            </a:r>
            <a:r>
              <a:rPr lang="en-US" dirty="0" smtClean="0"/>
              <a:t>-blocking </a:t>
            </a:r>
            <a:r>
              <a:rPr lang="en-US" dirty="0"/>
              <a:t>or lockup-free.</a:t>
            </a:r>
          </a:p>
          <a:p>
            <a:r>
              <a:rPr lang="en-US" dirty="0"/>
              <a:t>By that we mean that the processor can proceed while the </a:t>
            </a:r>
            <a:r>
              <a:rPr lang="en-US" dirty="0" err="1"/>
              <a:t>prefetched</a:t>
            </a:r>
            <a:endParaRPr lang="en-US" dirty="0"/>
          </a:p>
          <a:p>
            <a:r>
              <a:rPr lang="en-US" dirty="0"/>
              <a:t>Data is being fetched; and the caches continue to supply instructions</a:t>
            </a:r>
          </a:p>
          <a:p>
            <a:r>
              <a:rPr lang="en-US" dirty="0"/>
              <a:t>And data while waiting for the </a:t>
            </a:r>
            <a:r>
              <a:rPr lang="en-US" dirty="0" err="1"/>
              <a:t>prefetched</a:t>
            </a:r>
            <a:r>
              <a:rPr lang="en-US" dirty="0"/>
              <a:t> data to return.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39CF5-26BC-BF46-BA15-28D61FCE3EDB}" type="slidenum">
              <a:rPr lang="en-US"/>
              <a:pPr/>
              <a:t>5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 dirty="0"/>
              <a:t>Larger </a:t>
            </a:r>
            <a:r>
              <a:rPr lang="en-US" dirty="0" smtClean="0"/>
              <a:t>line </a:t>
            </a:r>
            <a:r>
              <a:rPr lang="en-US" dirty="0"/>
              <a:t>size will reduce compulsory misses (first miss to a </a:t>
            </a:r>
            <a:r>
              <a:rPr lang="en-US" dirty="0" smtClean="0"/>
              <a:t>line)</a:t>
            </a:r>
            <a:r>
              <a:rPr lang="en-US" dirty="0"/>
              <a:t>.</a:t>
            </a:r>
          </a:p>
          <a:p>
            <a:r>
              <a:rPr lang="en-US" dirty="0"/>
              <a:t>Larger </a:t>
            </a:r>
            <a:r>
              <a:rPr lang="en-US" dirty="0" smtClean="0"/>
              <a:t>lines </a:t>
            </a:r>
            <a:r>
              <a:rPr lang="en-US" dirty="0"/>
              <a:t>may increase conflict misses since the number of </a:t>
            </a:r>
            <a:r>
              <a:rPr lang="en-US" dirty="0" smtClean="0"/>
              <a:t>lines</a:t>
            </a:r>
            <a:endParaRPr lang="en-US" dirty="0"/>
          </a:p>
          <a:p>
            <a:r>
              <a:rPr lang="en-US" dirty="0"/>
              <a:t>is smaller.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6A9FB-EEF0-1A46-AB74-244BAB2E5907}" type="slidenum">
              <a:rPr lang="en-US"/>
              <a:pPr/>
              <a:t>35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DCFF9-D55B-9546-A59A-DC6DD1455BC0}" type="slidenum">
              <a:rPr lang="en-US"/>
              <a:pPr/>
              <a:t>36</a:t>
            </a:fld>
            <a:endParaRPr lang="en-US"/>
          </a:p>
        </p:txBody>
      </p:sp>
      <p:sp>
        <p:nvSpPr>
          <p:cNvPr id="155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8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 dirty="0"/>
              <a:t>Miss-rate reduction without any hardware changes.</a:t>
            </a:r>
          </a:p>
          <a:p>
            <a:r>
              <a:rPr lang="en-US" dirty="0"/>
              <a:t>Hardware designer’s favorite solution.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AD192-8E38-AC45-9755-8A4748E4C7D9}" type="slidenum">
              <a:rPr lang="en-US"/>
              <a:pPr/>
              <a:t>37</a:t>
            </a:fld>
            <a:endParaRPr lang="en-US"/>
          </a:p>
        </p:txBody>
      </p:sp>
      <p:sp>
        <p:nvSpPr>
          <p:cNvPr id="156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0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 altLang="ko-KR" dirty="0" smtClean="0">
                <a:ea typeface="AppleMyungjo" charset="-127"/>
                <a:cs typeface="AppleMyungjo" charset="-127"/>
              </a:rPr>
              <a:t>Spatial</a:t>
            </a:r>
            <a:endParaRPr lang="ko-KR" altLang="en-US" dirty="0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FE20E-B34E-4C4A-878B-CB575592351B}" type="slidenum">
              <a:rPr lang="en-US"/>
              <a:pPr/>
              <a:t>38</a:t>
            </a:fld>
            <a:endParaRPr lang="en-US"/>
          </a:p>
        </p:txBody>
      </p:sp>
      <p:sp>
        <p:nvSpPr>
          <p:cNvPr id="156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 altLang="ko-KR" dirty="0" smtClean="0">
                <a:ea typeface="AppleMyungjo" charset="-127"/>
                <a:cs typeface="AppleMyungjo" charset="-127"/>
              </a:rPr>
              <a:t>Temporal</a:t>
            </a:r>
            <a:endParaRPr lang="ko-KR" altLang="en-US" dirty="0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6FD0A-2F38-C54C-A905-D77A35936010}" type="slidenum">
              <a:rPr lang="en-US"/>
              <a:pPr/>
              <a:t>39</a:t>
            </a:fld>
            <a:endParaRPr lang="en-US"/>
          </a:p>
        </p:txBody>
      </p:sp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10DA2-2D25-914C-8D11-1C51EE19C7D8}" type="slidenum">
              <a:rPr lang="en-US"/>
              <a:pPr/>
              <a:t>40</a:t>
            </a:fld>
            <a:endParaRPr lang="en-US"/>
          </a:p>
        </p:txBody>
      </p:sp>
      <p:sp>
        <p:nvSpPr>
          <p:cNvPr id="156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 dirty="0"/>
              <a:t>Y benefits from spatial locality</a:t>
            </a:r>
          </a:p>
          <a:p>
            <a:r>
              <a:rPr lang="en-US" dirty="0"/>
              <a:t>z benefits from temporal </a:t>
            </a:r>
            <a:r>
              <a:rPr lang="en-US" dirty="0" smtClean="0"/>
              <a:t>locality</a:t>
            </a:r>
          </a:p>
          <a:p>
            <a:endParaRPr lang="en-US" dirty="0" smtClean="0"/>
          </a:p>
          <a:p>
            <a:r>
              <a:rPr lang="en-US" dirty="0" smtClean="0"/>
              <a:t>For a given loop break it up into multiple loops. So instead loop into the first tile and then do the second tile.</a:t>
            </a:r>
          </a:p>
          <a:p>
            <a:r>
              <a:rPr lang="en-US" dirty="0" smtClean="0"/>
              <a:t>B is the blocking factor. N/2.</a:t>
            </a:r>
            <a:r>
              <a:rPr lang="en-US" baseline="0" dirty="0" smtClean="0"/>
              <a:t> For each block, the inner loop sweeps over that block.</a:t>
            </a:r>
          </a:p>
          <a:p>
            <a:r>
              <a:rPr lang="en-US" dirty="0" smtClean="0"/>
              <a:t>With the loop inversion it changes the access order to get better locality.</a:t>
            </a:r>
          </a:p>
          <a:p>
            <a:r>
              <a:rPr lang="en-US" dirty="0" smtClean="0"/>
              <a:t>Reduce the working set.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DA1CE-2464-1847-B849-04F8EF4D4711}" type="slidenum">
              <a:rPr lang="en-US"/>
              <a:pPr/>
              <a:t>42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48DD2C-BD87-A741-8097-7BE88C2A5565}" type="slidenum">
              <a:rPr lang="en-US"/>
              <a:pPr/>
              <a:t>6</a:t>
            </a:fld>
            <a:endParaRPr lang="en-US"/>
          </a:p>
        </p:txBody>
      </p:sp>
      <p:sp>
        <p:nvSpPr>
          <p:cNvPr id="143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C81C4-5CB2-AB49-B789-5B3CF0CDF7F1}" type="slidenum">
              <a:rPr lang="en-US"/>
              <a:pPr/>
              <a:t>7</a:t>
            </a:fld>
            <a:endParaRPr lang="en-US"/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Compare latency to direct mapped case? (jse)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DF540-395A-B841-8B28-04B672CA9757}" type="slidenum">
              <a:rPr lang="en-US"/>
              <a:pPr/>
              <a:t>8</a:t>
            </a:fld>
            <a:endParaRPr lang="en-US"/>
          </a:p>
        </p:txBody>
      </p:sp>
      <p:sp>
        <p:nvSpPr>
          <p:cNvPr id="146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A2A56-1D72-3841-9B8B-3BDA8B8BF2FE}" type="slidenum">
              <a:rPr lang="en-US"/>
              <a:pPr/>
              <a:t>9</a:t>
            </a:fld>
            <a:endParaRPr lang="en-US"/>
          </a:p>
        </p:txBody>
      </p:sp>
      <p:sp>
        <p:nvSpPr>
          <p:cNvPr id="144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 dirty="0"/>
              <a:t>NLRU used in Alpha TLBs (</a:t>
            </a:r>
            <a:r>
              <a:rPr lang="en-US" dirty="0" err="1"/>
              <a:t>jse</a:t>
            </a:r>
            <a:r>
              <a:rPr lang="en-US" dirty="0"/>
              <a:t>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79CAB-0025-594F-A5CE-91DD953A6AA4}" type="slidenum">
              <a:rPr lang="en-US"/>
              <a:pPr/>
              <a:t>10</a:t>
            </a:fld>
            <a:endParaRPr lang="en-US"/>
          </a:p>
        </p:txBody>
      </p:sp>
      <p:sp>
        <p:nvSpPr>
          <p:cNvPr id="148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How are writes to istream handled?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0DFD0-9B15-5D41-B709-180819A9C591}" type="slidenum">
              <a:rPr lang="en-US"/>
              <a:pPr/>
              <a:t>11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Design the largest primary cache without slowing down the clock</a:t>
            </a:r>
          </a:p>
          <a:p>
            <a:r>
              <a:rPr lang="en-US"/>
              <a:t>Or adding pipeline stages.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6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2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5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2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0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5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4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3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2/10/2016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CS152, Spring</a:t>
            </a:r>
            <a:r>
              <a:rPr lang="en-US" baseline="0" dirty="0" smtClean="0">
                <a:solidFill>
                  <a:srgbClr val="000000"/>
                </a:solidFill>
                <a:latin typeface="Calibri"/>
                <a:cs typeface="Calibri"/>
              </a:rPr>
              <a:t> 2016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836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21920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/>
              <a:t>CS 152 Computer Architecture and Engineering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 Lecture 7 - Memory Hierarchy-II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71575" y="4289425"/>
            <a:ext cx="69008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None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457200" indent="0" algn="ctr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None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914400" indent="0" algn="ctr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None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371600" indent="0" algn="ctr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None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1828800" indent="0" algn="ctr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None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28600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dirty="0" smtClean="0"/>
              <a:t>Dr. George Michelogiannakis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EECS, University of California at Berkeley</a:t>
            </a:r>
          </a:p>
          <a:p>
            <a:pPr>
              <a:lnSpc>
                <a:spcPct val="70000"/>
              </a:lnSpc>
            </a:pPr>
            <a:r>
              <a:rPr lang="en-US" sz="2000" dirty="0" smtClean="0"/>
              <a:t>CRD, Lawrence Berkeley National Laboratory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r>
              <a:rPr lang="en-US" sz="2000" b="1" dirty="0" smtClean="0">
                <a:latin typeface="Courier" charset="0"/>
              </a:rPr>
              <a:t>http://</a:t>
            </a:r>
            <a:r>
              <a:rPr lang="en-US" sz="2000" b="1" dirty="0" err="1" smtClean="0">
                <a:latin typeface="Courier" charset="0"/>
              </a:rPr>
              <a:t>inst.eecs.berkeley.edu</a:t>
            </a:r>
            <a:r>
              <a:rPr lang="en-US" sz="2000" b="1" dirty="0" smtClean="0">
                <a:latin typeface="Courier" charset="0"/>
              </a:rPr>
              <a:t>/~cs152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709" name="Rectangle 5"/>
          <p:cNvSpPr>
            <a:spLocks noGrp="1" noChangeArrowheads="1"/>
          </p:cNvSpPr>
          <p:nvPr>
            <p:ph type="title"/>
          </p:nvPr>
        </p:nvSpPr>
        <p:spPr>
          <a:xfrm>
            <a:off x="594785" y="141289"/>
            <a:ext cx="7162800" cy="1143000"/>
          </a:xfrm>
        </p:spPr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CPU-Cache </a:t>
            </a:r>
            <a:r>
              <a:rPr lang="en-US" altLang="ko-KR" dirty="0" smtClean="0">
                <a:ea typeface="굴림" charset="-127"/>
                <a:cs typeface="굴림" charset="-127"/>
              </a:rPr>
              <a:t>Interaction</a:t>
            </a:r>
            <a:br>
              <a:rPr lang="en-US" altLang="ko-KR" dirty="0" smtClean="0">
                <a:ea typeface="굴림" charset="-127"/>
                <a:cs typeface="굴림" charset="-127"/>
              </a:rPr>
            </a:br>
            <a:r>
              <a:rPr lang="en-US" altLang="ko-KR" dirty="0" smtClean="0">
                <a:ea typeface="굴림" charset="-127"/>
                <a:cs typeface="굴림" charset="-127"/>
              </a:rPr>
              <a:t>Caches instead of memory blocks</a:t>
            </a:r>
            <a:r>
              <a:rPr lang="en-US" altLang="ko-KR" dirty="0">
                <a:ea typeface="굴림" charset="-127"/>
                <a:cs typeface="굴림" charset="-127"/>
              </a:rPr>
              <a:t/>
            </a:r>
            <a:br>
              <a:rPr lang="en-US" altLang="ko-KR" dirty="0">
                <a:ea typeface="굴림" charset="-127"/>
                <a:cs typeface="굴림" charset="-127"/>
              </a:rPr>
            </a:br>
            <a:r>
              <a:rPr lang="en-US" altLang="ko-KR" sz="2400" dirty="0">
                <a:ea typeface="굴림" charset="-127"/>
                <a:cs typeface="굴림" charset="-127"/>
              </a:rPr>
              <a:t>(5-stage pipeline)</a:t>
            </a:r>
            <a:endParaRPr lang="en-US" altLang="ko-KR" sz="2800" dirty="0">
              <a:ea typeface="굴림" charset="-127"/>
              <a:cs typeface="굴림" charset="-127"/>
              <a:hlinkClick r:id="" action="ppaction://hlinkpres?slideindex=1&amp;slidetitle="/>
            </a:endParaRP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4EC8-B90F-E840-AD44-EB1EBCB3AC8B}" type="slidenum">
              <a:rPr lang="en-US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80706" name="Line 2"/>
          <p:cNvSpPr>
            <a:spLocks noChangeShapeType="1"/>
          </p:cNvSpPr>
          <p:nvPr/>
        </p:nvSpPr>
        <p:spPr bwMode="auto">
          <a:xfrm>
            <a:off x="4953000" y="35052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07" name="Line 3"/>
          <p:cNvSpPr>
            <a:spLocks noChangeShapeType="1"/>
          </p:cNvSpPr>
          <p:nvPr/>
        </p:nvSpPr>
        <p:spPr bwMode="auto">
          <a:xfrm>
            <a:off x="5867400" y="26670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08" name="Line 4"/>
          <p:cNvSpPr>
            <a:spLocks noChangeShapeType="1"/>
          </p:cNvSpPr>
          <p:nvPr/>
        </p:nvSpPr>
        <p:spPr bwMode="auto">
          <a:xfrm>
            <a:off x="4800600" y="2462213"/>
            <a:ext cx="695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10" name="Freeform 6"/>
          <p:cNvSpPr>
            <a:spLocks/>
          </p:cNvSpPr>
          <p:nvPr/>
        </p:nvSpPr>
        <p:spPr bwMode="auto">
          <a:xfrm>
            <a:off x="1168400" y="2259013"/>
            <a:ext cx="344488" cy="1004887"/>
          </a:xfrm>
          <a:custGeom>
            <a:avLst/>
            <a:gdLst/>
            <a:ahLst/>
            <a:cxnLst>
              <a:cxn ang="0">
                <a:pos x="0" y="632"/>
              </a:cxn>
              <a:cxn ang="0">
                <a:pos x="0" y="56"/>
              </a:cxn>
              <a:cxn ang="0">
                <a:pos x="0" y="0"/>
              </a:cxn>
              <a:cxn ang="0">
                <a:pos x="216" y="0"/>
              </a:cxn>
            </a:cxnLst>
            <a:rect l="0" t="0" r="r" b="b"/>
            <a:pathLst>
              <a:path w="217" h="633">
                <a:moveTo>
                  <a:pt x="0" y="632"/>
                </a:moveTo>
                <a:lnTo>
                  <a:pt x="0" y="56"/>
                </a:lnTo>
                <a:lnTo>
                  <a:pt x="0" y="0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11" name="Freeform 7"/>
          <p:cNvSpPr>
            <a:spLocks/>
          </p:cNvSpPr>
          <p:nvPr/>
        </p:nvSpPr>
        <p:spPr bwMode="auto">
          <a:xfrm>
            <a:off x="1130300" y="3262313"/>
            <a:ext cx="3063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92" y="0"/>
              </a:cxn>
            </a:cxnLst>
            <a:rect l="0" t="0" r="r" b="b"/>
            <a:pathLst>
              <a:path w="193" h="1">
                <a:moveTo>
                  <a:pt x="0" y="0"/>
                </a:moveTo>
                <a:lnTo>
                  <a:pt x="144" y="0"/>
                </a:lnTo>
                <a:lnTo>
                  <a:pt x="192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12" name="Rectangle 8"/>
          <p:cNvSpPr>
            <a:spLocks noChangeArrowheads="1"/>
          </p:cNvSpPr>
          <p:nvPr/>
        </p:nvSpPr>
        <p:spPr bwMode="auto">
          <a:xfrm>
            <a:off x="914400" y="2970213"/>
            <a:ext cx="203200" cy="5842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13" name="Line 9"/>
          <p:cNvSpPr>
            <a:spLocks noChangeShapeType="1"/>
          </p:cNvSpPr>
          <p:nvPr/>
        </p:nvSpPr>
        <p:spPr bwMode="auto">
          <a:xfrm>
            <a:off x="1143000" y="3262313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14" name="Rectangle 10"/>
          <p:cNvSpPr>
            <a:spLocks noChangeArrowheads="1"/>
          </p:cNvSpPr>
          <p:nvPr/>
        </p:nvSpPr>
        <p:spPr bwMode="auto">
          <a:xfrm>
            <a:off x="836613" y="3167063"/>
            <a:ext cx="344296" cy="27443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dirty="0">
                <a:latin typeface="Calibri"/>
                <a:cs typeface="Calibri"/>
              </a:rPr>
              <a:t>PC</a:t>
            </a:r>
          </a:p>
        </p:txBody>
      </p:sp>
      <p:sp>
        <p:nvSpPr>
          <p:cNvPr id="1480715" name="Freeform 11"/>
          <p:cNvSpPr>
            <a:spLocks/>
          </p:cNvSpPr>
          <p:nvPr/>
        </p:nvSpPr>
        <p:spPr bwMode="auto">
          <a:xfrm>
            <a:off x="977900" y="3478213"/>
            <a:ext cx="77788" cy="77787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24" y="0"/>
              </a:cxn>
              <a:cxn ang="0">
                <a:pos x="48" y="48"/>
              </a:cxn>
            </a:cxnLst>
            <a:rect l="0" t="0" r="r" b="b"/>
            <a:pathLst>
              <a:path w="49" h="49">
                <a:moveTo>
                  <a:pt x="0" y="48"/>
                </a:moveTo>
                <a:lnTo>
                  <a:pt x="24" y="0"/>
                </a:lnTo>
                <a:lnTo>
                  <a:pt x="48" y="4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16" name="Rectangle 12"/>
          <p:cNvSpPr>
            <a:spLocks noChangeArrowheads="1"/>
          </p:cNvSpPr>
          <p:nvPr/>
        </p:nvSpPr>
        <p:spPr bwMode="auto">
          <a:xfrm>
            <a:off x="1446213" y="3108325"/>
            <a:ext cx="1068387" cy="12350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800">
              <a:latin typeface="Calibri"/>
              <a:cs typeface="Calibri"/>
            </a:endParaRPr>
          </a:p>
        </p:txBody>
      </p:sp>
      <p:sp>
        <p:nvSpPr>
          <p:cNvPr id="1480717" name="Rectangle 13"/>
          <p:cNvSpPr>
            <a:spLocks noChangeArrowheads="1"/>
          </p:cNvSpPr>
          <p:nvPr/>
        </p:nvSpPr>
        <p:spPr bwMode="auto">
          <a:xfrm>
            <a:off x="1393825" y="3105150"/>
            <a:ext cx="56816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latin typeface="Calibri"/>
                <a:cs typeface="Calibri"/>
              </a:rPr>
              <a:t>addr</a:t>
            </a:r>
          </a:p>
        </p:txBody>
      </p:sp>
      <p:sp>
        <p:nvSpPr>
          <p:cNvPr id="1480718" name="Rectangle 14"/>
          <p:cNvSpPr>
            <a:spLocks noChangeArrowheads="1"/>
          </p:cNvSpPr>
          <p:nvPr/>
        </p:nvSpPr>
        <p:spPr bwMode="auto">
          <a:xfrm>
            <a:off x="2052638" y="3133725"/>
            <a:ext cx="48661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 err="1">
                <a:latin typeface="Calibri"/>
                <a:cs typeface="Calibri"/>
              </a:rPr>
              <a:t>inst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480719" name="Rectangle 15"/>
          <p:cNvSpPr>
            <a:spLocks noChangeArrowheads="1"/>
          </p:cNvSpPr>
          <p:nvPr/>
        </p:nvSpPr>
        <p:spPr bwMode="auto">
          <a:xfrm>
            <a:off x="1404938" y="3587750"/>
            <a:ext cx="1087638" cy="8284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latin typeface="Calibri"/>
                <a:cs typeface="Calibri"/>
              </a:rPr>
              <a:t>Primary</a:t>
            </a:r>
          </a:p>
          <a:p>
            <a:pPr algn="l">
              <a:spcBef>
                <a:spcPct val="0"/>
              </a:spcBef>
            </a:pPr>
            <a:r>
              <a:rPr lang="en-US" dirty="0">
                <a:latin typeface="Calibri"/>
                <a:cs typeface="Calibri"/>
              </a:rPr>
              <a:t>Instruction</a:t>
            </a:r>
          </a:p>
          <a:p>
            <a:pPr algn="l">
              <a:spcBef>
                <a:spcPct val="0"/>
              </a:spcBef>
            </a:pPr>
            <a:r>
              <a:rPr lang="en-US" dirty="0">
                <a:latin typeface="Calibri"/>
                <a:cs typeface="Calibri"/>
              </a:rPr>
              <a:t>Cache</a:t>
            </a:r>
          </a:p>
        </p:txBody>
      </p:sp>
      <p:sp>
        <p:nvSpPr>
          <p:cNvPr id="1480720" name="Rectangle 16"/>
          <p:cNvSpPr>
            <a:spLocks noChangeArrowheads="1"/>
          </p:cNvSpPr>
          <p:nvPr/>
        </p:nvSpPr>
        <p:spPr bwMode="auto">
          <a:xfrm>
            <a:off x="987425" y="1682750"/>
            <a:ext cx="479599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latin typeface="Calibri"/>
                <a:cs typeface="Calibri"/>
              </a:rPr>
              <a:t>0x4</a:t>
            </a:r>
          </a:p>
        </p:txBody>
      </p:sp>
      <p:sp>
        <p:nvSpPr>
          <p:cNvPr id="1480721" name="Freeform 17"/>
          <p:cNvSpPr>
            <a:spLocks/>
          </p:cNvSpPr>
          <p:nvPr/>
        </p:nvSpPr>
        <p:spPr bwMode="auto">
          <a:xfrm>
            <a:off x="1522413" y="1724025"/>
            <a:ext cx="382587" cy="611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0"/>
              </a:cxn>
              <a:cxn ang="0">
                <a:pos x="48" y="192"/>
              </a:cxn>
              <a:cxn ang="0">
                <a:pos x="0" y="224"/>
              </a:cxn>
              <a:cxn ang="0">
                <a:pos x="0" y="384"/>
              </a:cxn>
              <a:cxn ang="0">
                <a:pos x="240" y="288"/>
              </a:cxn>
              <a:cxn ang="0">
                <a:pos x="240" y="96"/>
              </a:cxn>
              <a:cxn ang="0">
                <a:pos x="0" y="0"/>
              </a:cxn>
            </a:cxnLst>
            <a:rect l="0" t="0" r="r" b="b"/>
            <a:pathLst>
              <a:path w="241" h="385">
                <a:moveTo>
                  <a:pt x="0" y="0"/>
                </a:moveTo>
                <a:lnTo>
                  <a:pt x="0" y="160"/>
                </a:lnTo>
                <a:lnTo>
                  <a:pt x="48" y="192"/>
                </a:lnTo>
                <a:lnTo>
                  <a:pt x="0" y="224"/>
                </a:lnTo>
                <a:lnTo>
                  <a:pt x="0" y="384"/>
                </a:lnTo>
                <a:lnTo>
                  <a:pt x="240" y="288"/>
                </a:lnTo>
                <a:lnTo>
                  <a:pt x="240" y="9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22" name="Line 18"/>
          <p:cNvSpPr>
            <a:spLocks noChangeShapeType="1"/>
          </p:cNvSpPr>
          <p:nvPr/>
        </p:nvSpPr>
        <p:spPr bwMode="auto">
          <a:xfrm>
            <a:off x="1452563" y="1800225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23" name="Rectangle 19"/>
          <p:cNvSpPr>
            <a:spLocks noChangeArrowheads="1"/>
          </p:cNvSpPr>
          <p:nvPr/>
        </p:nvSpPr>
        <p:spPr bwMode="auto">
          <a:xfrm>
            <a:off x="1547712" y="1859166"/>
            <a:ext cx="433488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dirty="0">
                <a:latin typeface="Calibri"/>
                <a:cs typeface="Calibri"/>
              </a:rPr>
              <a:t>Add</a:t>
            </a:r>
          </a:p>
        </p:txBody>
      </p:sp>
      <p:grpSp>
        <p:nvGrpSpPr>
          <p:cNvPr id="1480724" name="Group 20"/>
          <p:cNvGrpSpPr>
            <a:grpSpLocks/>
          </p:cNvGrpSpPr>
          <p:nvPr/>
        </p:nvGrpSpPr>
        <p:grpSpPr bwMode="auto">
          <a:xfrm>
            <a:off x="3275018" y="2701925"/>
            <a:ext cx="311150" cy="485775"/>
            <a:chOff x="2063" y="1846"/>
            <a:chExt cx="196" cy="306"/>
          </a:xfrm>
        </p:grpSpPr>
        <p:sp>
          <p:nvSpPr>
            <p:cNvPr id="1480725" name="Rectangle 21"/>
            <p:cNvSpPr>
              <a:spLocks noChangeArrowheads="1"/>
            </p:cNvSpPr>
            <p:nvPr/>
          </p:nvSpPr>
          <p:spPr bwMode="auto">
            <a:xfrm>
              <a:off x="2102" y="1846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80726" name="Freeform 22"/>
            <p:cNvSpPr>
              <a:spLocks/>
            </p:cNvSpPr>
            <p:nvPr/>
          </p:nvSpPr>
          <p:spPr bwMode="auto">
            <a:xfrm>
              <a:off x="2135" y="2108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80727" name="Rectangle 23"/>
            <p:cNvSpPr>
              <a:spLocks noChangeArrowheads="1"/>
            </p:cNvSpPr>
            <p:nvPr/>
          </p:nvSpPr>
          <p:spPr bwMode="auto">
            <a:xfrm>
              <a:off x="2063" y="1913"/>
              <a:ext cx="196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Calibri"/>
                  <a:cs typeface="Calibri"/>
                </a:rPr>
                <a:t>IR</a:t>
              </a:r>
            </a:p>
          </p:txBody>
        </p:sp>
      </p:grpSp>
      <p:sp>
        <p:nvSpPr>
          <p:cNvPr id="1480728" name="Freeform 24"/>
          <p:cNvSpPr>
            <a:spLocks/>
          </p:cNvSpPr>
          <p:nvPr/>
        </p:nvSpPr>
        <p:spPr bwMode="auto">
          <a:xfrm>
            <a:off x="609600" y="1371600"/>
            <a:ext cx="1452563" cy="1897063"/>
          </a:xfrm>
          <a:custGeom>
            <a:avLst/>
            <a:gdLst/>
            <a:ahLst/>
            <a:cxnLst>
              <a:cxn ang="0">
                <a:pos x="822" y="429"/>
              </a:cxn>
              <a:cxn ang="0">
                <a:pos x="915" y="429"/>
              </a:cxn>
              <a:cxn ang="0">
                <a:pos x="915" y="0"/>
              </a:cxn>
              <a:cxn ang="0">
                <a:pos x="0" y="1"/>
              </a:cxn>
              <a:cxn ang="0">
                <a:pos x="0" y="1195"/>
              </a:cxn>
              <a:cxn ang="0">
                <a:pos x="212" y="1195"/>
              </a:cxn>
            </a:cxnLst>
            <a:rect l="0" t="0" r="r" b="b"/>
            <a:pathLst>
              <a:path w="915" h="1195">
                <a:moveTo>
                  <a:pt x="822" y="429"/>
                </a:moveTo>
                <a:lnTo>
                  <a:pt x="915" y="429"/>
                </a:lnTo>
                <a:lnTo>
                  <a:pt x="915" y="0"/>
                </a:lnTo>
                <a:lnTo>
                  <a:pt x="0" y="1"/>
                </a:lnTo>
                <a:lnTo>
                  <a:pt x="0" y="1195"/>
                </a:lnTo>
                <a:lnTo>
                  <a:pt x="212" y="1195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29" name="Text Box 25"/>
          <p:cNvSpPr txBox="1">
            <a:spLocks noChangeArrowheads="1"/>
          </p:cNvSpPr>
          <p:nvPr/>
        </p:nvSpPr>
        <p:spPr bwMode="auto">
          <a:xfrm>
            <a:off x="3276600" y="3198813"/>
            <a:ext cx="35968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i="1">
                <a:latin typeface="Calibri"/>
                <a:cs typeface="Calibri"/>
              </a:rPr>
              <a:t>D</a:t>
            </a:r>
          </a:p>
        </p:txBody>
      </p:sp>
      <p:sp>
        <p:nvSpPr>
          <p:cNvPr id="1480730" name="Freeform 26"/>
          <p:cNvSpPr>
            <a:spLocks/>
          </p:cNvSpPr>
          <p:nvPr/>
        </p:nvSpPr>
        <p:spPr bwMode="auto">
          <a:xfrm>
            <a:off x="2771775" y="2732088"/>
            <a:ext cx="230188" cy="458787"/>
          </a:xfrm>
          <a:custGeom>
            <a:avLst/>
            <a:gdLst/>
            <a:ahLst/>
            <a:cxnLst>
              <a:cxn ang="0">
                <a:pos x="144" y="48"/>
              </a:cxn>
              <a:cxn ang="0">
                <a:pos x="144" y="240"/>
              </a:cxn>
              <a:cxn ang="0">
                <a:pos x="0" y="288"/>
              </a:cxn>
              <a:cxn ang="0">
                <a:pos x="0" y="0"/>
              </a:cxn>
              <a:cxn ang="0">
                <a:pos x="144" y="48"/>
              </a:cxn>
            </a:cxnLst>
            <a:rect l="0" t="0" r="r" b="b"/>
            <a:pathLst>
              <a:path w="145" h="289">
                <a:moveTo>
                  <a:pt x="144" y="48"/>
                </a:moveTo>
                <a:lnTo>
                  <a:pt x="144" y="240"/>
                </a:lnTo>
                <a:lnTo>
                  <a:pt x="0" y="288"/>
                </a:lnTo>
                <a:lnTo>
                  <a:pt x="0" y="0"/>
                </a:lnTo>
                <a:lnTo>
                  <a:pt x="144" y="48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31" name="Rectangle 27"/>
          <p:cNvSpPr>
            <a:spLocks noChangeArrowheads="1"/>
          </p:cNvSpPr>
          <p:nvPr/>
        </p:nvSpPr>
        <p:spPr bwMode="auto">
          <a:xfrm>
            <a:off x="1828800" y="2667000"/>
            <a:ext cx="763131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 smtClean="0">
                <a:latin typeface="Calibri"/>
                <a:cs typeface="Calibri"/>
              </a:rPr>
              <a:t>bubble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480732" name="Line 28"/>
          <p:cNvSpPr>
            <a:spLocks noChangeShapeType="1"/>
          </p:cNvSpPr>
          <p:nvPr/>
        </p:nvSpPr>
        <p:spPr bwMode="auto">
          <a:xfrm>
            <a:off x="3003550" y="2947988"/>
            <a:ext cx="317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33" name="Line 29"/>
          <p:cNvSpPr>
            <a:spLocks noChangeShapeType="1"/>
          </p:cNvSpPr>
          <p:nvPr/>
        </p:nvSpPr>
        <p:spPr bwMode="auto">
          <a:xfrm flipV="1">
            <a:off x="2590800" y="2819400"/>
            <a:ext cx="184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34" name="Freeform 30"/>
          <p:cNvSpPr>
            <a:spLocks/>
          </p:cNvSpPr>
          <p:nvPr/>
        </p:nvSpPr>
        <p:spPr bwMode="auto">
          <a:xfrm>
            <a:off x="2509838" y="3032125"/>
            <a:ext cx="252412" cy="242888"/>
          </a:xfrm>
          <a:custGeom>
            <a:avLst/>
            <a:gdLst/>
            <a:ahLst/>
            <a:cxnLst>
              <a:cxn ang="0">
                <a:pos x="0" y="153"/>
              </a:cxn>
              <a:cxn ang="0">
                <a:pos x="87" y="153"/>
              </a:cxn>
              <a:cxn ang="0">
                <a:pos x="87" y="0"/>
              </a:cxn>
              <a:cxn ang="0">
                <a:pos x="159" y="0"/>
              </a:cxn>
            </a:cxnLst>
            <a:rect l="0" t="0" r="r" b="b"/>
            <a:pathLst>
              <a:path w="159" h="153">
                <a:moveTo>
                  <a:pt x="0" y="153"/>
                </a:moveTo>
                <a:lnTo>
                  <a:pt x="87" y="153"/>
                </a:lnTo>
                <a:lnTo>
                  <a:pt x="87" y="0"/>
                </a:lnTo>
                <a:lnTo>
                  <a:pt x="159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35" name="Text Box 31"/>
          <p:cNvSpPr txBox="1">
            <a:spLocks noChangeArrowheads="1"/>
          </p:cNvSpPr>
          <p:nvPr/>
        </p:nvSpPr>
        <p:spPr bwMode="auto">
          <a:xfrm>
            <a:off x="2073679" y="3354180"/>
            <a:ext cx="47068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/>
                <a:cs typeface="Calibri"/>
              </a:rPr>
              <a:t>hit</a:t>
            </a:r>
            <a:r>
              <a:rPr lang="en-US" sz="1100">
                <a:latin typeface="Calibri"/>
                <a:cs typeface="Calibri"/>
              </a:rPr>
              <a:t>?</a:t>
            </a:r>
            <a:endParaRPr lang="en-US" sz="2800">
              <a:latin typeface="Calibri"/>
              <a:cs typeface="Calibri"/>
            </a:endParaRPr>
          </a:p>
        </p:txBody>
      </p:sp>
      <p:sp>
        <p:nvSpPr>
          <p:cNvPr id="1480736" name="Freeform 32"/>
          <p:cNvSpPr>
            <a:spLocks/>
          </p:cNvSpPr>
          <p:nvPr/>
        </p:nvSpPr>
        <p:spPr bwMode="auto">
          <a:xfrm>
            <a:off x="2514600" y="3124200"/>
            <a:ext cx="381000" cy="381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240" y="240"/>
              </a:cxn>
              <a:cxn ang="0">
                <a:pos x="240" y="0"/>
              </a:cxn>
            </a:cxnLst>
            <a:rect l="0" t="0" r="r" b="b"/>
            <a:pathLst>
              <a:path w="240" h="240">
                <a:moveTo>
                  <a:pt x="0" y="240"/>
                </a:moveTo>
                <a:lnTo>
                  <a:pt x="240" y="240"/>
                </a:lnTo>
                <a:lnTo>
                  <a:pt x="240" y="0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37" name="Freeform 33"/>
          <p:cNvSpPr>
            <a:spLocks/>
          </p:cNvSpPr>
          <p:nvPr/>
        </p:nvSpPr>
        <p:spPr bwMode="auto">
          <a:xfrm>
            <a:off x="1066800" y="3505200"/>
            <a:ext cx="1828800" cy="1143000"/>
          </a:xfrm>
          <a:custGeom>
            <a:avLst/>
            <a:gdLst/>
            <a:ahLst/>
            <a:cxnLst>
              <a:cxn ang="0">
                <a:pos x="1152" y="0"/>
              </a:cxn>
              <a:cxn ang="0">
                <a:pos x="1148" y="635"/>
              </a:cxn>
              <a:cxn ang="0">
                <a:pos x="1" y="635"/>
              </a:cxn>
              <a:cxn ang="0">
                <a:pos x="0" y="48"/>
              </a:cxn>
            </a:cxnLst>
            <a:rect l="0" t="0" r="r" b="b"/>
            <a:pathLst>
              <a:path w="1152" h="635">
                <a:moveTo>
                  <a:pt x="1152" y="0"/>
                </a:moveTo>
                <a:lnTo>
                  <a:pt x="1148" y="635"/>
                </a:lnTo>
                <a:lnTo>
                  <a:pt x="1" y="635"/>
                </a:lnTo>
                <a:lnTo>
                  <a:pt x="0" y="48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38" name="Line 34"/>
          <p:cNvSpPr>
            <a:spLocks noChangeShapeType="1"/>
          </p:cNvSpPr>
          <p:nvPr/>
        </p:nvSpPr>
        <p:spPr bwMode="auto">
          <a:xfrm>
            <a:off x="2895600" y="4495800"/>
            <a:ext cx="0" cy="533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39" name="Text Box 35"/>
          <p:cNvSpPr txBox="1">
            <a:spLocks noChangeArrowheads="1"/>
          </p:cNvSpPr>
          <p:nvPr/>
        </p:nvSpPr>
        <p:spPr bwMode="auto">
          <a:xfrm>
            <a:off x="0" y="3599934"/>
            <a:ext cx="12065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lvl="1" algn="l">
              <a:spcBef>
                <a:spcPct val="0"/>
              </a:spcBef>
            </a:pPr>
            <a:r>
              <a:rPr lang="en-US" sz="1800" dirty="0" err="1">
                <a:latin typeface="Calibri"/>
                <a:cs typeface="Calibri"/>
              </a:rPr>
              <a:t>PCen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480740" name="Rectangle 36"/>
          <p:cNvSpPr>
            <a:spLocks noChangeArrowheads="1"/>
          </p:cNvSpPr>
          <p:nvPr/>
        </p:nvSpPr>
        <p:spPr bwMode="auto">
          <a:xfrm>
            <a:off x="3810000" y="2133600"/>
            <a:ext cx="990600" cy="1676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/>
                <a:cs typeface="Calibri"/>
              </a:rPr>
              <a:t>Decode,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/>
                <a:cs typeface="Calibri"/>
              </a:rPr>
              <a:t>Register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/>
                <a:cs typeface="Calibri"/>
              </a:rPr>
              <a:t>Fetch</a:t>
            </a:r>
          </a:p>
        </p:txBody>
      </p:sp>
      <p:sp>
        <p:nvSpPr>
          <p:cNvPr id="1480741" name="Line 37"/>
          <p:cNvSpPr>
            <a:spLocks noChangeShapeType="1"/>
          </p:cNvSpPr>
          <p:nvPr/>
        </p:nvSpPr>
        <p:spPr bwMode="auto">
          <a:xfrm>
            <a:off x="3505200" y="2971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42" name="Freeform 38"/>
          <p:cNvSpPr>
            <a:spLocks/>
          </p:cNvSpPr>
          <p:nvPr/>
        </p:nvSpPr>
        <p:spPr bwMode="auto">
          <a:xfrm flipV="1">
            <a:off x="7772400" y="2919413"/>
            <a:ext cx="376238" cy="128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6" y="0"/>
              </a:cxn>
            </a:cxnLst>
            <a:rect l="0" t="0" r="r" b="b"/>
            <a:pathLst>
              <a:path w="337" h="1">
                <a:moveTo>
                  <a:pt x="0" y="0"/>
                </a:moveTo>
                <a:lnTo>
                  <a:pt x="33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0743" name="Freeform 39"/>
          <p:cNvSpPr>
            <a:spLocks/>
          </p:cNvSpPr>
          <p:nvPr/>
        </p:nvSpPr>
        <p:spPr bwMode="auto">
          <a:xfrm>
            <a:off x="6400800" y="2667000"/>
            <a:ext cx="1746250" cy="1155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8"/>
              </a:cxn>
              <a:cxn ang="0">
                <a:pos x="843" y="728"/>
              </a:cxn>
              <a:cxn ang="0">
                <a:pos x="986" y="728"/>
              </a:cxn>
              <a:cxn ang="0">
                <a:pos x="984" y="404"/>
              </a:cxn>
              <a:cxn ang="0">
                <a:pos x="1100" y="399"/>
              </a:cxn>
            </a:cxnLst>
            <a:rect l="0" t="0" r="r" b="b"/>
            <a:pathLst>
              <a:path w="1100" h="728">
                <a:moveTo>
                  <a:pt x="0" y="0"/>
                </a:moveTo>
                <a:lnTo>
                  <a:pt x="0" y="728"/>
                </a:lnTo>
                <a:lnTo>
                  <a:pt x="843" y="728"/>
                </a:lnTo>
                <a:lnTo>
                  <a:pt x="986" y="728"/>
                </a:lnTo>
                <a:lnTo>
                  <a:pt x="984" y="404"/>
                </a:lnTo>
                <a:lnTo>
                  <a:pt x="1100" y="399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44" name="Oval 40"/>
          <p:cNvSpPr>
            <a:spLocks noChangeArrowheads="1"/>
          </p:cNvSpPr>
          <p:nvPr/>
        </p:nvSpPr>
        <p:spPr bwMode="auto">
          <a:xfrm>
            <a:off x="6362700" y="2627313"/>
            <a:ext cx="50800" cy="50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45" name="Rectangle 41"/>
          <p:cNvSpPr>
            <a:spLocks noChangeArrowheads="1"/>
          </p:cNvSpPr>
          <p:nvPr/>
        </p:nvSpPr>
        <p:spPr bwMode="auto">
          <a:xfrm>
            <a:off x="6726238" y="3340100"/>
            <a:ext cx="507602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000">
                <a:latin typeface="Calibri"/>
                <a:cs typeface="Calibri"/>
              </a:rPr>
              <a:t>wdata</a:t>
            </a:r>
          </a:p>
        </p:txBody>
      </p:sp>
      <p:grpSp>
        <p:nvGrpSpPr>
          <p:cNvPr id="1480746" name="Group 42"/>
          <p:cNvGrpSpPr>
            <a:grpSpLocks/>
          </p:cNvGrpSpPr>
          <p:nvPr/>
        </p:nvGrpSpPr>
        <p:grpSpPr bwMode="auto">
          <a:xfrm>
            <a:off x="8359804" y="3008313"/>
            <a:ext cx="298451" cy="485775"/>
            <a:chOff x="5420" y="2656"/>
            <a:chExt cx="188" cy="306"/>
          </a:xfrm>
        </p:grpSpPr>
        <p:sp>
          <p:nvSpPr>
            <p:cNvPr id="1480747" name="Line 43"/>
            <p:cNvSpPr>
              <a:spLocks noChangeShapeType="1"/>
            </p:cNvSpPr>
            <p:nvPr/>
          </p:nvSpPr>
          <p:spPr bwMode="auto">
            <a:xfrm flipH="1">
              <a:off x="5420" y="2800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80748" name="Rectangle 44"/>
            <p:cNvSpPr>
              <a:spLocks noChangeArrowheads="1"/>
            </p:cNvSpPr>
            <p:nvPr/>
          </p:nvSpPr>
          <p:spPr bwMode="auto">
            <a:xfrm>
              <a:off x="5471" y="2656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80749" name="Freeform 45"/>
            <p:cNvSpPr>
              <a:spLocks/>
            </p:cNvSpPr>
            <p:nvPr/>
          </p:nvSpPr>
          <p:spPr bwMode="auto">
            <a:xfrm>
              <a:off x="5504" y="2918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80750" name="Rectangle 46"/>
            <p:cNvSpPr>
              <a:spLocks noChangeArrowheads="1"/>
            </p:cNvSpPr>
            <p:nvPr/>
          </p:nvSpPr>
          <p:spPr bwMode="auto">
            <a:xfrm>
              <a:off x="5431" y="2723"/>
              <a:ext cx="177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400" dirty="0">
                  <a:latin typeface="Calibri"/>
                  <a:cs typeface="Calibri"/>
                </a:rPr>
                <a:t>R</a:t>
              </a:r>
            </a:p>
          </p:txBody>
        </p:sp>
      </p:grpSp>
      <p:sp>
        <p:nvSpPr>
          <p:cNvPr id="1480751" name="Rectangle 47"/>
          <p:cNvSpPr>
            <a:spLocks noChangeArrowheads="1"/>
          </p:cNvSpPr>
          <p:nvPr/>
        </p:nvSpPr>
        <p:spPr bwMode="auto">
          <a:xfrm>
            <a:off x="6791325" y="2449513"/>
            <a:ext cx="981075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0752" name="Rectangle 48"/>
          <p:cNvSpPr>
            <a:spLocks noChangeArrowheads="1"/>
          </p:cNvSpPr>
          <p:nvPr/>
        </p:nvSpPr>
        <p:spPr bwMode="auto">
          <a:xfrm>
            <a:off x="6751638" y="2522538"/>
            <a:ext cx="519988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>
                <a:latin typeface="Calibri"/>
                <a:cs typeface="Calibri"/>
              </a:rPr>
              <a:t>addr</a:t>
            </a:r>
          </a:p>
        </p:txBody>
      </p:sp>
      <p:sp>
        <p:nvSpPr>
          <p:cNvPr id="1480753" name="Rectangle 49"/>
          <p:cNvSpPr>
            <a:spLocks noChangeArrowheads="1"/>
          </p:cNvSpPr>
          <p:nvPr/>
        </p:nvSpPr>
        <p:spPr bwMode="auto">
          <a:xfrm>
            <a:off x="6751638" y="3362325"/>
            <a:ext cx="63754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>
                <a:latin typeface="Calibri"/>
                <a:cs typeface="Calibri"/>
              </a:rPr>
              <a:t>wdata</a:t>
            </a:r>
          </a:p>
        </p:txBody>
      </p:sp>
      <p:sp>
        <p:nvSpPr>
          <p:cNvPr id="1480754" name="Rectangle 50"/>
          <p:cNvSpPr>
            <a:spLocks noChangeArrowheads="1"/>
          </p:cNvSpPr>
          <p:nvPr/>
        </p:nvSpPr>
        <p:spPr bwMode="auto">
          <a:xfrm>
            <a:off x="7251700" y="2908300"/>
            <a:ext cx="57179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>
                <a:latin typeface="Calibri"/>
                <a:cs typeface="Calibri"/>
              </a:rPr>
              <a:t>rdata</a:t>
            </a:r>
          </a:p>
        </p:txBody>
      </p:sp>
      <p:sp>
        <p:nvSpPr>
          <p:cNvPr id="1480755" name="Rectangle 51"/>
          <p:cNvSpPr>
            <a:spLocks noChangeArrowheads="1"/>
          </p:cNvSpPr>
          <p:nvPr/>
        </p:nvSpPr>
        <p:spPr bwMode="auto">
          <a:xfrm>
            <a:off x="6724650" y="2778125"/>
            <a:ext cx="752561" cy="6445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  <a:spcBef>
                <a:spcPct val="0"/>
              </a:spcBef>
            </a:pPr>
            <a:r>
              <a:rPr lang="en-US" sz="1400" dirty="0">
                <a:latin typeface="Calibri"/>
                <a:cs typeface="Calibri"/>
              </a:rPr>
              <a:t>Primary</a:t>
            </a:r>
          </a:p>
          <a:p>
            <a:pPr algn="l">
              <a:lnSpc>
                <a:spcPct val="85000"/>
              </a:lnSpc>
              <a:spcBef>
                <a:spcPct val="0"/>
              </a:spcBef>
            </a:pPr>
            <a:r>
              <a:rPr lang="en-US" sz="1400" dirty="0">
                <a:latin typeface="Calibri"/>
                <a:cs typeface="Calibri"/>
              </a:rPr>
              <a:t>Data </a:t>
            </a:r>
          </a:p>
          <a:p>
            <a:pPr algn="l">
              <a:lnSpc>
                <a:spcPct val="85000"/>
              </a:lnSpc>
              <a:spcBef>
                <a:spcPct val="0"/>
              </a:spcBef>
            </a:pPr>
            <a:r>
              <a:rPr lang="en-US" sz="1400" dirty="0">
                <a:latin typeface="Calibri"/>
                <a:cs typeface="Calibri"/>
              </a:rPr>
              <a:t>Cache</a:t>
            </a:r>
          </a:p>
        </p:txBody>
      </p:sp>
      <p:sp>
        <p:nvSpPr>
          <p:cNvPr id="1480756" name="Rectangle 52"/>
          <p:cNvSpPr>
            <a:spLocks noChangeArrowheads="1"/>
          </p:cNvSpPr>
          <p:nvPr/>
        </p:nvSpPr>
        <p:spPr bwMode="auto">
          <a:xfrm>
            <a:off x="6942138" y="2370138"/>
            <a:ext cx="40075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>
                <a:latin typeface="Calibri"/>
                <a:cs typeface="Calibri"/>
              </a:rPr>
              <a:t>we</a:t>
            </a:r>
          </a:p>
        </p:txBody>
      </p:sp>
      <p:sp>
        <p:nvSpPr>
          <p:cNvPr id="1480757" name="Freeform 53"/>
          <p:cNvSpPr>
            <a:spLocks/>
          </p:cNvSpPr>
          <p:nvPr/>
        </p:nvSpPr>
        <p:spPr bwMode="auto">
          <a:xfrm>
            <a:off x="8137525" y="2908300"/>
            <a:ext cx="230188" cy="517525"/>
          </a:xfrm>
          <a:custGeom>
            <a:avLst/>
            <a:gdLst/>
            <a:ahLst/>
            <a:cxnLst>
              <a:cxn ang="0">
                <a:pos x="144" y="41"/>
              </a:cxn>
              <a:cxn ang="0">
                <a:pos x="144" y="284"/>
              </a:cxn>
              <a:cxn ang="0">
                <a:pos x="0" y="325"/>
              </a:cxn>
              <a:cxn ang="0">
                <a:pos x="0" y="0"/>
              </a:cxn>
              <a:cxn ang="0">
                <a:pos x="144" y="41"/>
              </a:cxn>
            </a:cxnLst>
            <a:rect l="0" t="0" r="r" b="b"/>
            <a:pathLst>
              <a:path w="145" h="326">
                <a:moveTo>
                  <a:pt x="144" y="41"/>
                </a:moveTo>
                <a:lnTo>
                  <a:pt x="144" y="284"/>
                </a:lnTo>
                <a:lnTo>
                  <a:pt x="0" y="325"/>
                </a:lnTo>
                <a:lnTo>
                  <a:pt x="0" y="0"/>
                </a:lnTo>
                <a:lnTo>
                  <a:pt x="144" y="41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0758" name="Freeform 54"/>
          <p:cNvSpPr>
            <a:spLocks/>
          </p:cNvSpPr>
          <p:nvPr/>
        </p:nvSpPr>
        <p:spPr bwMode="auto">
          <a:xfrm flipV="1">
            <a:off x="6848475" y="2463800"/>
            <a:ext cx="68263" cy="69850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21" y="0"/>
              </a:cxn>
              <a:cxn ang="0">
                <a:pos x="42" y="43"/>
              </a:cxn>
            </a:cxnLst>
            <a:rect l="0" t="0" r="r" b="b"/>
            <a:pathLst>
              <a:path w="43" h="44">
                <a:moveTo>
                  <a:pt x="0" y="43"/>
                </a:moveTo>
                <a:lnTo>
                  <a:pt x="21" y="0"/>
                </a:lnTo>
                <a:lnTo>
                  <a:pt x="42" y="43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0759" name="Line 55"/>
          <p:cNvSpPr>
            <a:spLocks noChangeShapeType="1"/>
          </p:cNvSpPr>
          <p:nvPr/>
        </p:nvSpPr>
        <p:spPr bwMode="auto">
          <a:xfrm>
            <a:off x="4800600" y="2906713"/>
            <a:ext cx="695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60" name="Oval 56"/>
          <p:cNvSpPr>
            <a:spLocks noChangeArrowheads="1"/>
          </p:cNvSpPr>
          <p:nvPr/>
        </p:nvSpPr>
        <p:spPr bwMode="auto">
          <a:xfrm>
            <a:off x="6362700" y="2627313"/>
            <a:ext cx="50800" cy="50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1480761" name="Group 57"/>
          <p:cNvGrpSpPr>
            <a:grpSpLocks/>
          </p:cNvGrpSpPr>
          <p:nvPr/>
        </p:nvGrpSpPr>
        <p:grpSpPr bwMode="auto">
          <a:xfrm>
            <a:off x="5043488" y="2157413"/>
            <a:ext cx="273050" cy="485775"/>
            <a:chOff x="3311" y="2120"/>
            <a:chExt cx="172" cy="306"/>
          </a:xfrm>
        </p:grpSpPr>
        <p:sp>
          <p:nvSpPr>
            <p:cNvPr id="1480762" name="Rectangle 58"/>
            <p:cNvSpPr>
              <a:spLocks noChangeArrowheads="1"/>
            </p:cNvSpPr>
            <p:nvPr/>
          </p:nvSpPr>
          <p:spPr bwMode="auto">
            <a:xfrm>
              <a:off x="3335" y="2120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80763" name="Freeform 59"/>
            <p:cNvSpPr>
              <a:spLocks/>
            </p:cNvSpPr>
            <p:nvPr/>
          </p:nvSpPr>
          <p:spPr bwMode="auto">
            <a:xfrm>
              <a:off x="3368" y="2382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80764" name="Rectangle 60"/>
            <p:cNvSpPr>
              <a:spLocks noChangeArrowheads="1"/>
            </p:cNvSpPr>
            <p:nvPr/>
          </p:nvSpPr>
          <p:spPr bwMode="auto">
            <a:xfrm>
              <a:off x="3311" y="2195"/>
              <a:ext cx="172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Calibri"/>
                  <a:cs typeface="Calibri"/>
                </a:rPr>
                <a:t>A</a:t>
              </a:r>
            </a:p>
          </p:txBody>
        </p:sp>
      </p:grpSp>
      <p:grpSp>
        <p:nvGrpSpPr>
          <p:cNvPr id="1480765" name="Group 61"/>
          <p:cNvGrpSpPr>
            <a:grpSpLocks/>
          </p:cNvGrpSpPr>
          <p:nvPr/>
        </p:nvGrpSpPr>
        <p:grpSpPr bwMode="auto">
          <a:xfrm>
            <a:off x="5018088" y="2690813"/>
            <a:ext cx="266700" cy="485775"/>
            <a:chOff x="3295" y="2456"/>
            <a:chExt cx="168" cy="306"/>
          </a:xfrm>
        </p:grpSpPr>
        <p:sp>
          <p:nvSpPr>
            <p:cNvPr id="1480766" name="Rectangle 62"/>
            <p:cNvSpPr>
              <a:spLocks noChangeArrowheads="1"/>
            </p:cNvSpPr>
            <p:nvPr/>
          </p:nvSpPr>
          <p:spPr bwMode="auto">
            <a:xfrm>
              <a:off x="3335" y="2456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80767" name="Freeform 63"/>
            <p:cNvSpPr>
              <a:spLocks/>
            </p:cNvSpPr>
            <p:nvPr/>
          </p:nvSpPr>
          <p:spPr bwMode="auto">
            <a:xfrm>
              <a:off x="3368" y="2718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80768" name="Rectangle 64"/>
            <p:cNvSpPr>
              <a:spLocks noChangeArrowheads="1"/>
            </p:cNvSpPr>
            <p:nvPr/>
          </p:nvSpPr>
          <p:spPr bwMode="auto">
            <a:xfrm>
              <a:off x="3295" y="2539"/>
              <a:ext cx="168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Calibri"/>
                  <a:cs typeface="Calibri"/>
                </a:rPr>
                <a:t>B</a:t>
              </a:r>
            </a:p>
          </p:txBody>
        </p:sp>
      </p:grpSp>
      <p:grpSp>
        <p:nvGrpSpPr>
          <p:cNvPr id="1480769" name="Group 65"/>
          <p:cNvGrpSpPr>
            <a:grpSpLocks/>
          </p:cNvGrpSpPr>
          <p:nvPr/>
        </p:nvGrpSpPr>
        <p:grpSpPr bwMode="auto">
          <a:xfrm>
            <a:off x="6019789" y="2438400"/>
            <a:ext cx="273050" cy="485775"/>
            <a:chOff x="3781" y="1671"/>
            <a:chExt cx="172" cy="306"/>
          </a:xfrm>
        </p:grpSpPr>
        <p:sp>
          <p:nvSpPr>
            <p:cNvPr id="1480770" name="Rectangle 66"/>
            <p:cNvSpPr>
              <a:spLocks noChangeArrowheads="1"/>
            </p:cNvSpPr>
            <p:nvPr/>
          </p:nvSpPr>
          <p:spPr bwMode="auto">
            <a:xfrm>
              <a:off x="3805" y="1671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80771" name="Freeform 67"/>
            <p:cNvSpPr>
              <a:spLocks/>
            </p:cNvSpPr>
            <p:nvPr/>
          </p:nvSpPr>
          <p:spPr bwMode="auto">
            <a:xfrm>
              <a:off x="3838" y="1933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80772" name="Rectangle 68"/>
            <p:cNvSpPr>
              <a:spLocks noChangeArrowheads="1"/>
            </p:cNvSpPr>
            <p:nvPr/>
          </p:nvSpPr>
          <p:spPr bwMode="auto">
            <a:xfrm>
              <a:off x="3781" y="1746"/>
              <a:ext cx="172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1480773" name="Rectangle 69"/>
            <p:cNvSpPr>
              <a:spLocks noChangeArrowheads="1"/>
            </p:cNvSpPr>
            <p:nvPr/>
          </p:nvSpPr>
          <p:spPr bwMode="auto">
            <a:xfrm>
              <a:off x="3805" y="1671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80774" name="Freeform 70"/>
            <p:cNvSpPr>
              <a:spLocks/>
            </p:cNvSpPr>
            <p:nvPr/>
          </p:nvSpPr>
          <p:spPr bwMode="auto">
            <a:xfrm>
              <a:off x="3838" y="1933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80775" name="Rectangle 71"/>
            <p:cNvSpPr>
              <a:spLocks noChangeArrowheads="1"/>
            </p:cNvSpPr>
            <p:nvPr/>
          </p:nvSpPr>
          <p:spPr bwMode="auto">
            <a:xfrm>
              <a:off x="3781" y="1746"/>
              <a:ext cx="172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Calibri"/>
                  <a:cs typeface="Calibri"/>
                </a:rPr>
                <a:t>Y</a:t>
              </a:r>
            </a:p>
          </p:txBody>
        </p:sp>
      </p:grpSp>
      <p:grpSp>
        <p:nvGrpSpPr>
          <p:cNvPr id="1480776" name="Group 72"/>
          <p:cNvGrpSpPr>
            <a:grpSpLocks/>
          </p:cNvGrpSpPr>
          <p:nvPr/>
        </p:nvGrpSpPr>
        <p:grpSpPr bwMode="auto">
          <a:xfrm>
            <a:off x="5488001" y="2384425"/>
            <a:ext cx="434976" cy="611188"/>
            <a:chOff x="3611" y="2263"/>
            <a:chExt cx="274" cy="385"/>
          </a:xfrm>
        </p:grpSpPr>
        <p:sp>
          <p:nvSpPr>
            <p:cNvPr id="1480777" name="Freeform 73"/>
            <p:cNvSpPr>
              <a:spLocks/>
            </p:cNvSpPr>
            <p:nvPr/>
          </p:nvSpPr>
          <p:spPr bwMode="auto">
            <a:xfrm>
              <a:off x="3619" y="2263"/>
              <a:ext cx="250" cy="3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0"/>
                </a:cxn>
                <a:cxn ang="0">
                  <a:pos x="50" y="192"/>
                </a:cxn>
                <a:cxn ang="0">
                  <a:pos x="0" y="224"/>
                </a:cxn>
                <a:cxn ang="0">
                  <a:pos x="0" y="384"/>
                </a:cxn>
                <a:cxn ang="0">
                  <a:pos x="249" y="288"/>
                </a:cxn>
                <a:cxn ang="0">
                  <a:pos x="249" y="96"/>
                </a:cxn>
                <a:cxn ang="0">
                  <a:pos x="0" y="0"/>
                </a:cxn>
              </a:cxnLst>
              <a:rect l="0" t="0" r="r" b="b"/>
              <a:pathLst>
                <a:path w="250" h="385">
                  <a:moveTo>
                    <a:pt x="0" y="0"/>
                  </a:moveTo>
                  <a:lnTo>
                    <a:pt x="0" y="160"/>
                  </a:lnTo>
                  <a:lnTo>
                    <a:pt x="50" y="192"/>
                  </a:lnTo>
                  <a:lnTo>
                    <a:pt x="0" y="224"/>
                  </a:lnTo>
                  <a:lnTo>
                    <a:pt x="0" y="384"/>
                  </a:lnTo>
                  <a:lnTo>
                    <a:pt x="249" y="288"/>
                  </a:lnTo>
                  <a:lnTo>
                    <a:pt x="249" y="9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80778" name="Rectangle 74"/>
            <p:cNvSpPr>
              <a:spLocks noChangeArrowheads="1"/>
            </p:cNvSpPr>
            <p:nvPr/>
          </p:nvSpPr>
          <p:spPr bwMode="auto">
            <a:xfrm>
              <a:off x="3611" y="2373"/>
              <a:ext cx="274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 dirty="0">
                  <a:latin typeface="Calibri"/>
                  <a:cs typeface="Calibri"/>
                </a:rPr>
                <a:t>ALU</a:t>
              </a:r>
            </a:p>
          </p:txBody>
        </p:sp>
      </p:grpSp>
      <p:grpSp>
        <p:nvGrpSpPr>
          <p:cNvPr id="1480779" name="Group 75"/>
          <p:cNvGrpSpPr>
            <a:grpSpLocks/>
          </p:cNvGrpSpPr>
          <p:nvPr/>
        </p:nvGrpSpPr>
        <p:grpSpPr bwMode="auto">
          <a:xfrm>
            <a:off x="5105400" y="3276600"/>
            <a:ext cx="173038" cy="485775"/>
            <a:chOff x="3335" y="2792"/>
            <a:chExt cx="109" cy="306"/>
          </a:xfrm>
        </p:grpSpPr>
        <p:sp>
          <p:nvSpPr>
            <p:cNvPr id="1480780" name="Rectangle 76"/>
            <p:cNvSpPr>
              <a:spLocks noChangeArrowheads="1"/>
            </p:cNvSpPr>
            <p:nvPr/>
          </p:nvSpPr>
          <p:spPr bwMode="auto">
            <a:xfrm>
              <a:off x="3335" y="2792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80781" name="Freeform 77"/>
            <p:cNvSpPr>
              <a:spLocks/>
            </p:cNvSpPr>
            <p:nvPr/>
          </p:nvSpPr>
          <p:spPr bwMode="auto">
            <a:xfrm>
              <a:off x="3368" y="3054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480782" name="Group 78"/>
          <p:cNvGrpSpPr>
            <a:grpSpLocks/>
          </p:cNvGrpSpPr>
          <p:nvPr/>
        </p:nvGrpSpPr>
        <p:grpSpPr bwMode="auto">
          <a:xfrm>
            <a:off x="6073775" y="3276600"/>
            <a:ext cx="173038" cy="485775"/>
            <a:chOff x="3951" y="2792"/>
            <a:chExt cx="109" cy="306"/>
          </a:xfrm>
        </p:grpSpPr>
        <p:sp>
          <p:nvSpPr>
            <p:cNvPr id="1480783" name="Rectangle 79"/>
            <p:cNvSpPr>
              <a:spLocks noChangeArrowheads="1"/>
            </p:cNvSpPr>
            <p:nvPr/>
          </p:nvSpPr>
          <p:spPr bwMode="auto">
            <a:xfrm>
              <a:off x="3951" y="2792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80784" name="Freeform 80"/>
            <p:cNvSpPr>
              <a:spLocks/>
            </p:cNvSpPr>
            <p:nvPr/>
          </p:nvSpPr>
          <p:spPr bwMode="auto">
            <a:xfrm>
              <a:off x="3984" y="3054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1480785" name="Line 81"/>
          <p:cNvSpPr>
            <a:spLocks noChangeShapeType="1"/>
          </p:cNvSpPr>
          <p:nvPr/>
        </p:nvSpPr>
        <p:spPr bwMode="auto">
          <a:xfrm>
            <a:off x="6400800" y="26670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86" name="Rectangle 82"/>
          <p:cNvSpPr>
            <a:spLocks noChangeArrowheads="1"/>
          </p:cNvSpPr>
          <p:nvPr/>
        </p:nvSpPr>
        <p:spPr bwMode="auto">
          <a:xfrm>
            <a:off x="4953000" y="3810000"/>
            <a:ext cx="588403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latin typeface="Calibri"/>
                <a:cs typeface="Calibri"/>
              </a:rPr>
              <a:t>MD1</a:t>
            </a:r>
          </a:p>
        </p:txBody>
      </p:sp>
      <p:sp>
        <p:nvSpPr>
          <p:cNvPr id="1480787" name="Rectangle 83"/>
          <p:cNvSpPr>
            <a:spLocks noChangeArrowheads="1"/>
          </p:cNvSpPr>
          <p:nvPr/>
        </p:nvSpPr>
        <p:spPr bwMode="auto">
          <a:xfrm>
            <a:off x="5854700" y="3822700"/>
            <a:ext cx="588403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latin typeface="Calibri"/>
                <a:cs typeface="Calibri"/>
              </a:rPr>
              <a:t>MD2</a:t>
            </a:r>
          </a:p>
        </p:txBody>
      </p:sp>
      <p:sp>
        <p:nvSpPr>
          <p:cNvPr id="1480788" name="Freeform 84"/>
          <p:cNvSpPr>
            <a:spLocks/>
          </p:cNvSpPr>
          <p:nvPr/>
        </p:nvSpPr>
        <p:spPr bwMode="auto">
          <a:xfrm>
            <a:off x="2057400" y="4343400"/>
            <a:ext cx="2514600" cy="1362075"/>
          </a:xfrm>
          <a:custGeom>
            <a:avLst/>
            <a:gdLst/>
            <a:ahLst/>
            <a:cxnLst>
              <a:cxn ang="0">
                <a:pos x="1584" y="858"/>
              </a:cxn>
              <a:cxn ang="0">
                <a:pos x="1584" y="665"/>
              </a:cxn>
              <a:cxn ang="0">
                <a:pos x="0" y="665"/>
              </a:cxn>
              <a:cxn ang="0">
                <a:pos x="0" y="0"/>
              </a:cxn>
            </a:cxnLst>
            <a:rect l="0" t="0" r="r" b="b"/>
            <a:pathLst>
              <a:path w="1584" h="858">
                <a:moveTo>
                  <a:pt x="1584" y="858"/>
                </a:moveTo>
                <a:lnTo>
                  <a:pt x="1584" y="665"/>
                </a:lnTo>
                <a:lnTo>
                  <a:pt x="0" y="665"/>
                </a:ln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89" name="Freeform 85"/>
          <p:cNvSpPr>
            <a:spLocks/>
          </p:cNvSpPr>
          <p:nvPr/>
        </p:nvSpPr>
        <p:spPr bwMode="auto">
          <a:xfrm>
            <a:off x="4572000" y="3657600"/>
            <a:ext cx="2743200" cy="1752600"/>
          </a:xfrm>
          <a:custGeom>
            <a:avLst/>
            <a:gdLst/>
            <a:ahLst/>
            <a:cxnLst>
              <a:cxn ang="0">
                <a:pos x="0" y="1296"/>
              </a:cxn>
              <a:cxn ang="0">
                <a:pos x="1728" y="1296"/>
              </a:cxn>
              <a:cxn ang="0">
                <a:pos x="1728" y="0"/>
              </a:cxn>
            </a:cxnLst>
            <a:rect l="0" t="0" r="r" b="b"/>
            <a:pathLst>
              <a:path w="1728" h="1296">
                <a:moveTo>
                  <a:pt x="0" y="1296"/>
                </a:moveTo>
                <a:lnTo>
                  <a:pt x="1728" y="1296"/>
                </a:lnTo>
                <a:lnTo>
                  <a:pt x="1728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790" name="Text Box 86"/>
          <p:cNvSpPr txBox="1">
            <a:spLocks noChangeArrowheads="1"/>
          </p:cNvSpPr>
          <p:nvPr/>
        </p:nvSpPr>
        <p:spPr bwMode="auto">
          <a:xfrm>
            <a:off x="2743200" y="5653445"/>
            <a:ext cx="38100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latin typeface="Calibri"/>
                <a:cs typeface="Calibri"/>
              </a:rPr>
              <a:t>Cache Refill Data from Lower Levels of Memory Hierarchy</a:t>
            </a:r>
          </a:p>
        </p:txBody>
      </p:sp>
      <p:sp>
        <p:nvSpPr>
          <p:cNvPr id="1480791" name="Text Box 87"/>
          <p:cNvSpPr txBox="1">
            <a:spLocks noChangeArrowheads="1"/>
          </p:cNvSpPr>
          <p:nvPr/>
        </p:nvSpPr>
        <p:spPr bwMode="auto">
          <a:xfrm>
            <a:off x="7319258" y="3260031"/>
            <a:ext cx="441146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latin typeface="Calibri"/>
                <a:cs typeface="Calibri"/>
              </a:rPr>
              <a:t>hit</a:t>
            </a:r>
            <a:r>
              <a:rPr lang="en-US" sz="1050">
                <a:latin typeface="Calibri"/>
                <a:cs typeface="Calibri"/>
              </a:rPr>
              <a:t>?</a:t>
            </a:r>
            <a:endParaRPr lang="en-US" sz="2400">
              <a:latin typeface="Calibri"/>
              <a:cs typeface="Calibri"/>
            </a:endParaRPr>
          </a:p>
        </p:txBody>
      </p:sp>
      <p:sp>
        <p:nvSpPr>
          <p:cNvPr id="1480792" name="Freeform 88"/>
          <p:cNvSpPr>
            <a:spLocks/>
          </p:cNvSpPr>
          <p:nvPr/>
        </p:nvSpPr>
        <p:spPr bwMode="auto">
          <a:xfrm>
            <a:off x="7772400" y="3429000"/>
            <a:ext cx="762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0"/>
              </a:cxn>
              <a:cxn ang="0">
                <a:pos x="48" y="480"/>
              </a:cxn>
              <a:cxn ang="0">
                <a:pos x="48" y="528"/>
              </a:cxn>
            </a:cxnLst>
            <a:rect l="0" t="0" r="r" b="b"/>
            <a:pathLst>
              <a:path w="48" h="528">
                <a:moveTo>
                  <a:pt x="0" y="0"/>
                </a:moveTo>
                <a:lnTo>
                  <a:pt x="48" y="0"/>
                </a:lnTo>
                <a:lnTo>
                  <a:pt x="48" y="480"/>
                </a:lnTo>
                <a:lnTo>
                  <a:pt x="48" y="528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1480793" name="Group 89"/>
          <p:cNvGrpSpPr>
            <a:grpSpLocks/>
          </p:cNvGrpSpPr>
          <p:nvPr/>
        </p:nvGrpSpPr>
        <p:grpSpPr bwMode="auto">
          <a:xfrm>
            <a:off x="7620000" y="4953000"/>
            <a:ext cx="1066800" cy="609600"/>
            <a:chOff x="4704" y="3120"/>
            <a:chExt cx="672" cy="384"/>
          </a:xfrm>
        </p:grpSpPr>
        <p:sp>
          <p:nvSpPr>
            <p:cNvPr id="1480794" name="Line 90"/>
            <p:cNvSpPr>
              <a:spLocks noChangeShapeType="1"/>
            </p:cNvSpPr>
            <p:nvPr/>
          </p:nvSpPr>
          <p:spPr bwMode="auto">
            <a:xfrm flipH="1">
              <a:off x="4704" y="3168"/>
              <a:ext cx="192" cy="19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80795" name="Line 91"/>
            <p:cNvSpPr>
              <a:spLocks noChangeShapeType="1"/>
            </p:cNvSpPr>
            <p:nvPr/>
          </p:nvSpPr>
          <p:spPr bwMode="auto">
            <a:xfrm flipH="1">
              <a:off x="4896" y="3168"/>
              <a:ext cx="48" cy="33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80796" name="Line 92"/>
            <p:cNvSpPr>
              <a:spLocks noChangeShapeType="1"/>
            </p:cNvSpPr>
            <p:nvPr/>
          </p:nvSpPr>
          <p:spPr bwMode="auto">
            <a:xfrm>
              <a:off x="5040" y="3168"/>
              <a:ext cx="144" cy="28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80797" name="Line 93"/>
            <p:cNvSpPr>
              <a:spLocks noChangeShapeType="1"/>
            </p:cNvSpPr>
            <p:nvPr/>
          </p:nvSpPr>
          <p:spPr bwMode="auto">
            <a:xfrm>
              <a:off x="5136" y="3120"/>
              <a:ext cx="240" cy="14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1480798" name="Text Box 94"/>
          <p:cNvSpPr txBox="1">
            <a:spLocks noChangeArrowheads="1"/>
          </p:cNvSpPr>
          <p:nvPr/>
        </p:nvSpPr>
        <p:spPr bwMode="auto">
          <a:xfrm>
            <a:off x="7315200" y="4221034"/>
            <a:ext cx="1416050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/>
                <a:cs typeface="Calibri"/>
              </a:rPr>
              <a:t>Stall entire CPU on data cache miss</a:t>
            </a:r>
          </a:p>
        </p:txBody>
      </p:sp>
      <p:sp>
        <p:nvSpPr>
          <p:cNvPr id="1480799" name="Freeform 95"/>
          <p:cNvSpPr>
            <a:spLocks/>
          </p:cNvSpPr>
          <p:nvPr/>
        </p:nvSpPr>
        <p:spPr bwMode="auto">
          <a:xfrm>
            <a:off x="3124200" y="3962400"/>
            <a:ext cx="4724400" cy="1066800"/>
          </a:xfrm>
          <a:custGeom>
            <a:avLst/>
            <a:gdLst/>
            <a:ahLst/>
            <a:cxnLst>
              <a:cxn ang="0">
                <a:pos x="2784" y="0"/>
              </a:cxn>
              <a:cxn ang="0">
                <a:pos x="2160" y="0"/>
              </a:cxn>
              <a:cxn ang="0">
                <a:pos x="2160" y="432"/>
              </a:cxn>
              <a:cxn ang="0">
                <a:pos x="0" y="432"/>
              </a:cxn>
              <a:cxn ang="0">
                <a:pos x="0" y="672"/>
              </a:cxn>
            </a:cxnLst>
            <a:rect l="0" t="0" r="r" b="b"/>
            <a:pathLst>
              <a:path w="2784" h="672">
                <a:moveTo>
                  <a:pt x="2784" y="0"/>
                </a:moveTo>
                <a:lnTo>
                  <a:pt x="2160" y="0"/>
                </a:lnTo>
                <a:lnTo>
                  <a:pt x="2160" y="432"/>
                </a:lnTo>
                <a:lnTo>
                  <a:pt x="0" y="432"/>
                </a:lnTo>
                <a:lnTo>
                  <a:pt x="0" y="672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80800" name="Text Box 96"/>
          <p:cNvSpPr txBox="1">
            <a:spLocks noChangeArrowheads="1"/>
          </p:cNvSpPr>
          <p:nvPr/>
        </p:nvSpPr>
        <p:spPr bwMode="auto">
          <a:xfrm>
            <a:off x="2209800" y="4953000"/>
            <a:ext cx="22860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latin typeface="Calibri"/>
                <a:cs typeface="Calibri"/>
              </a:rPr>
              <a:t>To Memory Control</a:t>
            </a:r>
          </a:p>
        </p:txBody>
      </p:sp>
      <p:sp>
        <p:nvSpPr>
          <p:cNvPr id="1480801" name="Text Box 97"/>
          <p:cNvSpPr txBox="1">
            <a:spLocks noChangeArrowheads="1"/>
          </p:cNvSpPr>
          <p:nvPr/>
        </p:nvSpPr>
        <p:spPr bwMode="auto">
          <a:xfrm>
            <a:off x="6019800" y="2055813"/>
            <a:ext cx="40887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i="1">
                <a:latin typeface="Calibri"/>
                <a:cs typeface="Calibri"/>
              </a:rPr>
              <a:t>M</a:t>
            </a:r>
          </a:p>
        </p:txBody>
      </p:sp>
      <p:sp>
        <p:nvSpPr>
          <p:cNvPr id="1480802" name="Text Box 98"/>
          <p:cNvSpPr txBox="1">
            <a:spLocks noChangeArrowheads="1"/>
          </p:cNvSpPr>
          <p:nvPr/>
        </p:nvSpPr>
        <p:spPr bwMode="auto">
          <a:xfrm>
            <a:off x="5029200" y="1827213"/>
            <a:ext cx="333632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i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1480803" name="Line 99"/>
          <p:cNvSpPr>
            <a:spLocks noChangeShapeType="1"/>
          </p:cNvSpPr>
          <p:nvPr/>
        </p:nvSpPr>
        <p:spPr bwMode="auto">
          <a:xfrm>
            <a:off x="4953000" y="2895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 smtClean="0"/>
              <a:t>AMAT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F281-0756-D640-ACA3-C1478A739BEF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82755" name="Rectangle 3"/>
          <p:cNvSpPr>
            <a:spLocks noChangeArrowheads="1"/>
          </p:cNvSpPr>
          <p:nvPr/>
        </p:nvSpPr>
        <p:spPr bwMode="auto">
          <a:xfrm>
            <a:off x="714375" y="1143000"/>
            <a:ext cx="7715250" cy="13824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dirty="0">
                <a:latin typeface="Calibri"/>
                <a:cs typeface="Calibri"/>
              </a:rPr>
              <a:t>Average memory access time </a:t>
            </a:r>
            <a:r>
              <a:rPr lang="en-US" sz="2800" dirty="0" smtClean="0">
                <a:latin typeface="Calibri"/>
                <a:cs typeface="Calibri"/>
              </a:rPr>
              <a:t>(AMAT) =</a:t>
            </a:r>
            <a:endParaRPr lang="en-US" sz="2800" dirty="0">
              <a:latin typeface="Calibri"/>
              <a:cs typeface="Calibri"/>
            </a:endParaRPr>
          </a:p>
          <a:p>
            <a:pPr algn="l">
              <a:spcBef>
                <a:spcPct val="0"/>
              </a:spcBef>
            </a:pPr>
            <a:r>
              <a:rPr lang="en-US" sz="2800" dirty="0">
                <a:latin typeface="Calibri"/>
                <a:cs typeface="Calibri"/>
              </a:rPr>
              <a:t>		Hit time + Miss rate </a:t>
            </a:r>
            <a:r>
              <a:rPr lang="en-US" sz="2800" dirty="0" err="1">
                <a:latin typeface="Calibri"/>
                <a:cs typeface="Calibri"/>
              </a:rPr>
              <a:t>x</a:t>
            </a:r>
            <a:r>
              <a:rPr lang="en-US" sz="2800" dirty="0">
                <a:latin typeface="Calibri"/>
                <a:cs typeface="Calibri"/>
              </a:rPr>
              <a:t> Miss penalty</a:t>
            </a:r>
          </a:p>
          <a:p>
            <a:pPr algn="l">
              <a:spcBef>
                <a:spcPct val="0"/>
              </a:spcBef>
            </a:pP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38200" y="3048000"/>
            <a:ext cx="7715250" cy="13824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dirty="0">
                <a:latin typeface="Calibri"/>
                <a:cs typeface="Calibri"/>
              </a:rPr>
              <a:t>Average memory access time </a:t>
            </a:r>
            <a:r>
              <a:rPr lang="en-US" sz="2800" dirty="0" smtClean="0">
                <a:latin typeface="Calibri"/>
                <a:cs typeface="Calibri"/>
              </a:rPr>
              <a:t>(AMAT) =</a:t>
            </a:r>
            <a:endParaRPr lang="en-US" sz="2800" dirty="0">
              <a:latin typeface="Calibri"/>
              <a:cs typeface="Calibri"/>
            </a:endParaRPr>
          </a:p>
          <a:p>
            <a:pPr algn="l">
              <a:spcBef>
                <a:spcPct val="0"/>
              </a:spcBef>
            </a:pPr>
            <a:r>
              <a:rPr lang="en-US" sz="2800" dirty="0">
                <a:latin typeface="Calibri"/>
                <a:cs typeface="Calibri"/>
              </a:rPr>
              <a:t>	</a:t>
            </a:r>
            <a:r>
              <a:rPr lang="en-US" sz="2800" dirty="0" smtClean="0">
                <a:latin typeface="Calibri"/>
                <a:cs typeface="Calibri"/>
              </a:rPr>
              <a:t>Hit </a:t>
            </a:r>
            <a:r>
              <a:rPr lang="en-US" sz="2800" dirty="0">
                <a:latin typeface="Calibri"/>
                <a:cs typeface="Calibri"/>
              </a:rPr>
              <a:t>time + Miss </a:t>
            </a:r>
            <a:r>
              <a:rPr lang="en-US" sz="2800" dirty="0" smtClean="0">
                <a:latin typeface="Calibri"/>
                <a:cs typeface="Calibri"/>
              </a:rPr>
              <a:t>rate</a:t>
            </a:r>
            <a:r>
              <a:rPr lang="en-US" sz="2800" baseline="-25000" dirty="0" smtClean="0">
                <a:latin typeface="Calibri"/>
                <a:cs typeface="Calibri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x Miss </a:t>
            </a:r>
            <a:r>
              <a:rPr lang="en-US" sz="2800" dirty="0" smtClean="0">
                <a:latin typeface="Calibri"/>
                <a:cs typeface="Calibri"/>
              </a:rPr>
              <a:t>penalty</a:t>
            </a:r>
            <a:r>
              <a:rPr lang="en-US" sz="2800" baseline="-25000" dirty="0" smtClean="0">
                <a:latin typeface="Calibri"/>
                <a:cs typeface="Calibri"/>
              </a:rPr>
              <a:t>1</a:t>
            </a:r>
            <a:r>
              <a:rPr lang="en-US" sz="2800" dirty="0" smtClean="0">
                <a:latin typeface="Calibri"/>
                <a:cs typeface="Calibri"/>
              </a:rPr>
              <a:t> +</a:t>
            </a:r>
          </a:p>
          <a:p>
            <a:pPr algn="l">
              <a:spcBef>
                <a:spcPct val="0"/>
              </a:spcBef>
            </a:pPr>
            <a:r>
              <a:rPr lang="en-US" sz="2800" dirty="0">
                <a:latin typeface="Calibri"/>
                <a:cs typeface="Calibri"/>
              </a:rPr>
              <a:t>	 Miss </a:t>
            </a:r>
            <a:r>
              <a:rPr lang="en-US" sz="2800" dirty="0" smtClean="0">
                <a:latin typeface="Calibri"/>
                <a:cs typeface="Calibri"/>
              </a:rPr>
              <a:t>rate</a:t>
            </a:r>
            <a:r>
              <a:rPr lang="en-US" sz="2800" baseline="-25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x Miss </a:t>
            </a:r>
            <a:r>
              <a:rPr lang="en-US" sz="2800" dirty="0" smtClean="0">
                <a:latin typeface="Calibri"/>
                <a:cs typeface="Calibri"/>
              </a:rPr>
              <a:t>penalty</a:t>
            </a:r>
            <a:r>
              <a:rPr lang="en-US" sz="2800" baseline="-25000" dirty="0" smtClean="0">
                <a:latin typeface="Calibri"/>
                <a:cs typeface="Calibri"/>
              </a:rPr>
              <a:t>2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2755" grpId="0" uiExpand="1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Improving Cache Performance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F281-0756-D640-ACA3-C1478A739BEF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82755" name="Rectangle 3"/>
          <p:cNvSpPr>
            <a:spLocks noChangeArrowheads="1"/>
          </p:cNvSpPr>
          <p:nvPr/>
        </p:nvSpPr>
        <p:spPr bwMode="auto">
          <a:xfrm>
            <a:off x="714375" y="1143000"/>
            <a:ext cx="7715250" cy="35368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dirty="0">
                <a:latin typeface="Calibri"/>
                <a:cs typeface="Calibri"/>
              </a:rPr>
              <a:t>Average memory access time </a:t>
            </a:r>
            <a:r>
              <a:rPr lang="en-US" sz="2800" dirty="0" smtClean="0">
                <a:latin typeface="Calibri"/>
                <a:cs typeface="Calibri"/>
              </a:rPr>
              <a:t>(AMAT) =</a:t>
            </a:r>
            <a:endParaRPr lang="en-US" sz="2800" dirty="0">
              <a:latin typeface="Calibri"/>
              <a:cs typeface="Calibri"/>
            </a:endParaRPr>
          </a:p>
          <a:p>
            <a:pPr algn="l">
              <a:spcBef>
                <a:spcPct val="0"/>
              </a:spcBef>
            </a:pPr>
            <a:r>
              <a:rPr lang="en-US" sz="2800" dirty="0">
                <a:latin typeface="Calibri"/>
                <a:cs typeface="Calibri"/>
              </a:rPr>
              <a:t>		Hit time + Miss rate </a:t>
            </a:r>
            <a:r>
              <a:rPr lang="en-US" sz="2800" dirty="0" err="1">
                <a:latin typeface="Calibri"/>
                <a:cs typeface="Calibri"/>
              </a:rPr>
              <a:t>x</a:t>
            </a:r>
            <a:r>
              <a:rPr lang="en-US" sz="2800" dirty="0">
                <a:latin typeface="Calibri"/>
                <a:cs typeface="Calibri"/>
              </a:rPr>
              <a:t> Miss penalty</a:t>
            </a:r>
          </a:p>
          <a:p>
            <a:pPr algn="l">
              <a:spcBef>
                <a:spcPct val="0"/>
              </a:spcBef>
            </a:pPr>
            <a:endParaRPr lang="en-US" sz="2800" dirty="0">
              <a:latin typeface="Calibri"/>
              <a:cs typeface="Calibri"/>
            </a:endParaRPr>
          </a:p>
          <a:p>
            <a:pPr algn="l">
              <a:spcBef>
                <a:spcPct val="0"/>
              </a:spcBef>
            </a:pPr>
            <a:r>
              <a:rPr lang="en-US" sz="2800" dirty="0">
                <a:latin typeface="Calibri"/>
                <a:cs typeface="Calibri"/>
              </a:rPr>
              <a:t>To improve performance:</a:t>
            </a:r>
          </a:p>
          <a:p>
            <a:pPr marL="625475" lvl="1" indent="-282575" algn="l">
              <a:spcBef>
                <a:spcPct val="0"/>
              </a:spcBef>
              <a:buFontTx/>
              <a:buChar char="•"/>
            </a:pPr>
            <a:r>
              <a:rPr lang="en-US" sz="2800" dirty="0">
                <a:solidFill>
                  <a:srgbClr val="56127A"/>
                </a:solidFill>
                <a:latin typeface="Calibri"/>
                <a:cs typeface="Calibri"/>
              </a:rPr>
              <a:t>reduce the hit time</a:t>
            </a:r>
          </a:p>
          <a:p>
            <a:pPr marL="625475" lvl="1" indent="-282575" algn="l">
              <a:spcBef>
                <a:spcPct val="0"/>
              </a:spcBef>
              <a:buFontTx/>
              <a:buChar char="•"/>
            </a:pPr>
            <a:r>
              <a:rPr lang="en-US" sz="2800" dirty="0">
                <a:solidFill>
                  <a:srgbClr val="56127A"/>
                </a:solidFill>
                <a:latin typeface="Calibri"/>
                <a:cs typeface="Calibri"/>
              </a:rPr>
              <a:t>reduce the miss rate</a:t>
            </a:r>
          </a:p>
          <a:p>
            <a:pPr marL="625475" lvl="1" indent="-282575" algn="l">
              <a:spcBef>
                <a:spcPct val="0"/>
              </a:spcBef>
              <a:buFontTx/>
              <a:buChar char="•"/>
            </a:pPr>
            <a:r>
              <a:rPr lang="en-US" sz="2800" dirty="0">
                <a:solidFill>
                  <a:srgbClr val="56127A"/>
                </a:solidFill>
                <a:latin typeface="Calibri"/>
                <a:cs typeface="Calibri"/>
              </a:rPr>
              <a:t>reduce the miss </a:t>
            </a:r>
            <a:r>
              <a:rPr lang="en-US" sz="2800" dirty="0" smtClean="0">
                <a:solidFill>
                  <a:srgbClr val="56127A"/>
                </a:solidFill>
                <a:latin typeface="Calibri"/>
                <a:cs typeface="Calibri"/>
              </a:rPr>
              <a:t>penalty</a:t>
            </a:r>
            <a:endParaRPr lang="en-US" sz="2800" dirty="0">
              <a:solidFill>
                <a:srgbClr val="56127A"/>
              </a:solidFill>
              <a:latin typeface="Calibri"/>
              <a:cs typeface="Calibri"/>
            </a:endParaRPr>
          </a:p>
          <a:p>
            <a:pPr algn="l">
              <a:spcBef>
                <a:spcPct val="0"/>
              </a:spcBef>
            </a:pPr>
            <a:r>
              <a:rPr lang="en-US" sz="2800" i="1" dirty="0">
                <a:solidFill>
                  <a:schemeClr val="tx2"/>
                </a:solidFill>
                <a:latin typeface="Calibri"/>
                <a:cs typeface="Calibri"/>
              </a:rPr>
              <a:t>What is</a:t>
            </a:r>
            <a:r>
              <a:rPr lang="en-US" sz="2800" i="1" dirty="0" smtClean="0">
                <a:solidFill>
                  <a:schemeClr val="tx2"/>
                </a:solidFill>
                <a:latin typeface="Calibri"/>
                <a:cs typeface="Calibri"/>
              </a:rPr>
              <a:t> best cache design for 5-stage pipeline?</a:t>
            </a:r>
            <a:endParaRPr lang="en-US" sz="2800" i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482756" name="Text Box 4"/>
          <p:cNvSpPr txBox="1">
            <a:spLocks noChangeArrowheads="1"/>
          </p:cNvSpPr>
          <p:nvPr/>
        </p:nvSpPr>
        <p:spPr bwMode="auto">
          <a:xfrm>
            <a:off x="304800" y="4747535"/>
            <a:ext cx="8451850" cy="17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Calibri"/>
                <a:cs typeface="Calibri"/>
              </a:rPr>
              <a:t>Biggest cache that doesn’t increase hit time past </a:t>
            </a:r>
            <a:r>
              <a:rPr lang="en-US" sz="2800" i="1" dirty="0" smtClean="0">
                <a:solidFill>
                  <a:srgbClr val="FF0000"/>
                </a:solidFill>
                <a:latin typeface="Calibri"/>
                <a:cs typeface="Calibri"/>
              </a:rPr>
              <a:t>1 cycle </a:t>
            </a:r>
            <a:r>
              <a:rPr lang="en-US" sz="2800" i="1" dirty="0">
                <a:solidFill>
                  <a:srgbClr val="FF0000"/>
                </a:solidFill>
                <a:latin typeface="Calibri"/>
                <a:cs typeface="Calibri"/>
              </a:rPr>
              <a:t>(approx 8-32KB in modern technology)</a:t>
            </a:r>
          </a:p>
          <a:p>
            <a:pPr>
              <a:spcBef>
                <a:spcPct val="20000"/>
              </a:spcBef>
            </a:pP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[ design issues more complex with</a:t>
            </a:r>
            <a:r>
              <a:rPr lang="en-US" sz="2400" i="1" dirty="0" smtClean="0">
                <a:solidFill>
                  <a:srgbClr val="FF0000"/>
                </a:solidFill>
                <a:latin typeface="Calibri"/>
                <a:cs typeface="Calibri"/>
              </a:rPr>
              <a:t> deeper pipelines and/or out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-of-order superscalar </a:t>
            </a:r>
            <a:r>
              <a:rPr lang="en-US" sz="2400" i="1" dirty="0" smtClean="0">
                <a:solidFill>
                  <a:srgbClr val="FF0000"/>
                </a:solidFill>
                <a:latin typeface="Calibri"/>
                <a:cs typeface="Calibri"/>
              </a:rPr>
              <a:t>processors]</a:t>
            </a:r>
            <a:endParaRPr lang="en-US" sz="2400" i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24436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2755" grpId="0" uiExpand="1" build="p"/>
      <p:bldP spid="148275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292975" cy="736600"/>
          </a:xfrm>
        </p:spPr>
        <p:txBody>
          <a:bodyPr/>
          <a:lstStyle/>
          <a:p>
            <a:r>
              <a:rPr lang="en-US" altLang="ko-KR" dirty="0" smtClean="0"/>
              <a:t>Causes of Cache Misses</a:t>
            </a:r>
            <a:r>
              <a:rPr lang="en-US" altLang="ko-KR" smtClean="0"/>
              <a:t>: The 3 C’s</a:t>
            </a:r>
            <a:endParaRPr lang="en-US" altLang="ko-K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730250" y="990600"/>
            <a:ext cx="7804150" cy="5054600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800" b="1" dirty="0" smtClean="0"/>
              <a:t>Compulsory:</a:t>
            </a:r>
          </a:p>
          <a:p>
            <a:pPr marL="0" indent="0">
              <a:buNone/>
            </a:pPr>
            <a:r>
              <a:rPr lang="en-US" altLang="ko-KR" sz="2800" dirty="0" smtClean="0"/>
              <a:t>first reference to a line (a.k.a. cold start misses)</a:t>
            </a:r>
          </a:p>
          <a:p>
            <a:pPr lvl="1"/>
            <a:r>
              <a:rPr lang="en-US" altLang="ko-KR" sz="2400" i="1" dirty="0" smtClean="0"/>
              <a:t>misses that would occur even with infinite cache</a:t>
            </a:r>
          </a:p>
          <a:p>
            <a:pPr marL="0" indent="0">
              <a:buNone/>
            </a:pPr>
            <a:r>
              <a:rPr lang="en-US" altLang="ko-KR" sz="2800" b="1" dirty="0" smtClean="0"/>
              <a:t>Capacity:</a:t>
            </a:r>
          </a:p>
          <a:p>
            <a:pPr marL="0" indent="0">
              <a:buNone/>
            </a:pPr>
            <a:r>
              <a:rPr lang="en-US" altLang="ko-KR" sz="2800" dirty="0" smtClean="0"/>
              <a:t>cache is too small to hold all data needed by the program</a:t>
            </a:r>
          </a:p>
          <a:p>
            <a:pPr lvl="1"/>
            <a:r>
              <a:rPr lang="en-US" altLang="ko-KR" sz="2400" i="1" dirty="0" smtClean="0"/>
              <a:t>misses that would occur even under perfect replacement policy</a:t>
            </a:r>
          </a:p>
          <a:p>
            <a:pPr marL="0" indent="0">
              <a:buNone/>
            </a:pPr>
            <a:r>
              <a:rPr lang="en-US" altLang="ko-KR" sz="2800" b="1" dirty="0" smtClean="0"/>
              <a:t>Conflict:</a:t>
            </a:r>
          </a:p>
          <a:p>
            <a:pPr marL="0" indent="0">
              <a:buNone/>
            </a:pPr>
            <a:r>
              <a:rPr lang="en-US" altLang="ko-KR" sz="2800" dirty="0" smtClean="0"/>
              <a:t>misses that occur because of collisions due to line-placement strategy</a:t>
            </a:r>
          </a:p>
          <a:p>
            <a:pPr lvl="1"/>
            <a:r>
              <a:rPr lang="en-US" altLang="ko-KR" sz="2400" i="1" dirty="0" smtClean="0"/>
              <a:t>misses that would not occur with ideal full associativity</a:t>
            </a:r>
            <a:endParaRPr lang="en-US" altLang="ko-KR" sz="2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FAE5-A4FC-3643-876B-4700F6DF5BA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Effect of Cache Parameters on Performance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1D85-A06A-5945-BE3D-E6BC14FDAE0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98500" y="1066800"/>
            <a:ext cx="7683500" cy="41996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dirty="0" smtClean="0">
                <a:latin typeface="Calibri"/>
                <a:cs typeface="Calibri"/>
              </a:rPr>
              <a:t>Larger cache size</a:t>
            </a:r>
          </a:p>
          <a:p>
            <a:pPr marL="403225" lvl="1" indent="-231775" algn="l">
              <a:spcBef>
                <a:spcPct val="0"/>
              </a:spcBef>
              <a:buFontTx/>
              <a:buChar char="+"/>
            </a:pP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reduces capacity and conflict misses  </a:t>
            </a:r>
          </a:p>
          <a:p>
            <a:pPr marL="403225" lvl="1" indent="-231775" algn="l">
              <a:spcBef>
                <a:spcPct val="0"/>
              </a:spcBef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hit time will increase</a:t>
            </a:r>
          </a:p>
          <a:p>
            <a:pPr algn="l">
              <a:spcBef>
                <a:spcPct val="0"/>
              </a:spcBef>
            </a:pPr>
            <a:endParaRPr lang="en-US" sz="2000" dirty="0" smtClean="0">
              <a:latin typeface="Calibri"/>
              <a:cs typeface="Calibri"/>
            </a:endParaRPr>
          </a:p>
          <a:p>
            <a:pPr algn="l">
              <a:spcBef>
                <a:spcPct val="0"/>
              </a:spcBef>
            </a:pPr>
            <a:r>
              <a:rPr lang="en-US" sz="2800" dirty="0" smtClean="0">
                <a:latin typeface="Calibri"/>
                <a:cs typeface="Calibri"/>
              </a:rPr>
              <a:t>Higher associativity</a:t>
            </a:r>
          </a:p>
          <a:p>
            <a:pPr marL="403225" lvl="1" indent="-231775" algn="l">
              <a:spcBef>
                <a:spcPct val="0"/>
              </a:spcBef>
              <a:buFontTx/>
              <a:buChar char="+"/>
            </a:pP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reduces conflict misses</a:t>
            </a:r>
          </a:p>
          <a:p>
            <a:pPr marL="403225" lvl="1" indent="-231775" algn="l">
              <a:spcBef>
                <a:spcPct val="0"/>
              </a:spcBef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may increase hit time</a:t>
            </a:r>
            <a:b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</a:b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algn="l">
              <a:spcBef>
                <a:spcPct val="0"/>
              </a:spcBef>
            </a:pPr>
            <a:r>
              <a:rPr lang="en-US" sz="2800" dirty="0" smtClean="0">
                <a:latin typeface="Calibri"/>
                <a:cs typeface="Calibri"/>
              </a:rPr>
              <a:t>Larger line size</a:t>
            </a:r>
          </a:p>
          <a:p>
            <a:pPr marL="403225" lvl="1" indent="-231775" algn="l">
              <a:spcBef>
                <a:spcPct val="0"/>
              </a:spcBef>
              <a:buFontTx/>
              <a:buChar char="+"/>
            </a:pP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reduces compulsory and capacity (reload) misses</a:t>
            </a:r>
          </a:p>
          <a:p>
            <a:pPr marL="403225" lvl="1" indent="-231775" algn="l">
              <a:spcBef>
                <a:spcPct val="0"/>
              </a:spcBef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increases conflict misses and miss penalty</a:t>
            </a:r>
          </a:p>
          <a:p>
            <a:pPr marL="403225" lvl="1" indent="-231775" algn="l">
              <a:spcBef>
                <a:spcPct val="0"/>
              </a:spcBef>
            </a:pP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Writes?</a:t>
            </a:r>
            <a:endParaRPr lang="en-US" dirty="0"/>
          </a:p>
        </p:txBody>
      </p:sp>
      <p:sp>
        <p:nvSpPr>
          <p:cNvPr id="1488899" name="Rectangle 3"/>
          <p:cNvSpPr>
            <a:spLocks noGrp="1" noChangeArrowheads="1"/>
          </p:cNvSpPr>
          <p:nvPr>
            <p:ph idx="1"/>
          </p:nvPr>
        </p:nvSpPr>
        <p:spPr>
          <a:xfrm>
            <a:off x="730250" y="838200"/>
            <a:ext cx="7683500" cy="5257800"/>
          </a:xfrm>
        </p:spPr>
        <p:txBody>
          <a:bodyPr/>
          <a:lstStyle/>
          <a:p>
            <a:r>
              <a:rPr lang="en-US" sz="2800" dirty="0" smtClean="0"/>
              <a:t>If a write enters the cache, what happens if</a:t>
            </a:r>
          </a:p>
          <a:p>
            <a:pPr lvl="1"/>
            <a:r>
              <a:rPr lang="en-US" sz="2200" dirty="0" smtClean="0"/>
              <a:t>There is a cache miss</a:t>
            </a:r>
          </a:p>
          <a:p>
            <a:pPr lvl="2"/>
            <a:r>
              <a:rPr lang="en-US" sz="2200" dirty="0" smtClean="0"/>
              <a:t>Does the cache need to bring in the cache line?</a:t>
            </a:r>
          </a:p>
          <a:p>
            <a:pPr lvl="1"/>
            <a:r>
              <a:rPr lang="en-US" sz="2200" dirty="0" smtClean="0"/>
              <a:t>There is a cache hit</a:t>
            </a:r>
          </a:p>
          <a:p>
            <a:pPr lvl="2"/>
            <a:r>
              <a:rPr lang="en-US" sz="2200" dirty="0" smtClean="0"/>
              <a:t>Does the cache need to write back to memory?</a:t>
            </a:r>
            <a:endParaRPr lang="en-US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F53A-B97A-7D4D-B2C6-662DBDE7496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Write Policy Choices </a:t>
            </a:r>
            <a:endParaRPr lang="en-US" dirty="0"/>
          </a:p>
        </p:txBody>
      </p:sp>
      <p:sp>
        <p:nvSpPr>
          <p:cNvPr id="1488899" name="Rectangle 3"/>
          <p:cNvSpPr>
            <a:spLocks noGrp="1" noChangeArrowheads="1"/>
          </p:cNvSpPr>
          <p:nvPr>
            <p:ph idx="1"/>
          </p:nvPr>
        </p:nvSpPr>
        <p:spPr>
          <a:xfrm>
            <a:off x="730250" y="838200"/>
            <a:ext cx="7683500" cy="5257800"/>
          </a:xfrm>
        </p:spPr>
        <p:txBody>
          <a:bodyPr/>
          <a:lstStyle/>
          <a:p>
            <a:r>
              <a:rPr lang="en-US" sz="2800" dirty="0" smtClean="0"/>
              <a:t>Cache hit:</a:t>
            </a:r>
          </a:p>
          <a:p>
            <a:pPr lvl="1"/>
            <a:r>
              <a:rPr lang="en-US" sz="2000" b="1" i="1" dirty="0" smtClean="0"/>
              <a:t>write through</a:t>
            </a:r>
            <a:r>
              <a:rPr lang="en-US" sz="2000" dirty="0" smtClean="0"/>
              <a:t>: write both cache &amp; memory</a:t>
            </a:r>
          </a:p>
          <a:p>
            <a:pPr lvl="2"/>
            <a:r>
              <a:rPr lang="en-US" sz="2000" dirty="0" smtClean="0"/>
              <a:t>Generally higher traffic but simpler pipeline &amp; cache design</a:t>
            </a:r>
          </a:p>
          <a:p>
            <a:pPr lvl="1"/>
            <a:r>
              <a:rPr lang="en-US" sz="2000" b="1" i="1" dirty="0" smtClean="0"/>
              <a:t>write back</a:t>
            </a:r>
            <a:r>
              <a:rPr lang="en-US" sz="2000" dirty="0" smtClean="0"/>
              <a:t>: write cache only, memory is written only when the entry is evicted</a:t>
            </a:r>
          </a:p>
          <a:p>
            <a:pPr lvl="2"/>
            <a:r>
              <a:rPr lang="en-US" sz="2000" dirty="0" smtClean="0"/>
              <a:t>A dirty bit per line further reduces write-back traffic</a:t>
            </a:r>
          </a:p>
          <a:p>
            <a:pPr lvl="2"/>
            <a:r>
              <a:rPr lang="en-US" sz="2000" dirty="0" smtClean="0"/>
              <a:t>Must handle 0, 1, or 2 accesses to memory for each load/store</a:t>
            </a:r>
          </a:p>
          <a:p>
            <a:r>
              <a:rPr lang="en-US" sz="2800" dirty="0" smtClean="0"/>
              <a:t>Cache miss:</a:t>
            </a:r>
          </a:p>
          <a:p>
            <a:pPr lvl="1"/>
            <a:r>
              <a:rPr lang="en-US" sz="2000" b="1" i="1" dirty="0" smtClean="0"/>
              <a:t>no write allocate</a:t>
            </a:r>
            <a:r>
              <a:rPr lang="en-US" sz="2000" dirty="0" smtClean="0"/>
              <a:t>:  only write to main memory</a:t>
            </a:r>
          </a:p>
          <a:p>
            <a:pPr lvl="1"/>
            <a:r>
              <a:rPr lang="en-US" sz="2000" b="1" i="1" dirty="0" smtClean="0"/>
              <a:t>write allocate </a:t>
            </a:r>
            <a:r>
              <a:rPr lang="en-US" sz="2000" dirty="0" smtClean="0"/>
              <a:t>(aka fetch on write):  fetch into cache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800" dirty="0" smtClean="0"/>
              <a:t>Common combinations:</a:t>
            </a:r>
          </a:p>
          <a:p>
            <a:pPr lvl="1"/>
            <a:r>
              <a:rPr lang="en-US" sz="2000" dirty="0" smtClean="0"/>
              <a:t>write through and no write allocate</a:t>
            </a:r>
          </a:p>
          <a:p>
            <a:pPr lvl="1"/>
            <a:r>
              <a:rPr lang="en-US" sz="2000" dirty="0" smtClean="0"/>
              <a:t>write back with write allocate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F53A-B97A-7D4D-B2C6-662DBDE7496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9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Write Performance</a:t>
            </a:r>
          </a:p>
        </p:txBody>
      </p:sp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CD77-99BC-2F44-B2A3-46F6CDDBFE69}" type="slidenum">
              <a:rPr lang="en-US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89922" name="Rectangle 2" descr="Large confetti"/>
          <p:cNvSpPr>
            <a:spLocks noChangeArrowheads="1"/>
          </p:cNvSpPr>
          <p:nvPr/>
        </p:nvSpPr>
        <p:spPr bwMode="auto">
          <a:xfrm>
            <a:off x="4740275" y="3251200"/>
            <a:ext cx="914400" cy="38100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24" name="Line 4"/>
          <p:cNvSpPr>
            <a:spLocks noChangeShapeType="1"/>
          </p:cNvSpPr>
          <p:nvPr/>
        </p:nvSpPr>
        <p:spPr bwMode="auto">
          <a:xfrm>
            <a:off x="2378075" y="4851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25" name="Rectangle 5" descr="Large confetti"/>
          <p:cNvSpPr>
            <a:spLocks noChangeArrowheads="1"/>
          </p:cNvSpPr>
          <p:nvPr/>
        </p:nvSpPr>
        <p:spPr bwMode="auto">
          <a:xfrm>
            <a:off x="1698625" y="3257550"/>
            <a:ext cx="1212850" cy="37465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26" name="Rectangle 6"/>
          <p:cNvSpPr>
            <a:spLocks noChangeArrowheads="1"/>
          </p:cNvSpPr>
          <p:nvPr/>
        </p:nvSpPr>
        <p:spPr bwMode="auto">
          <a:xfrm>
            <a:off x="1704975" y="2501900"/>
            <a:ext cx="12065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27" name="Line 7"/>
          <p:cNvSpPr>
            <a:spLocks noChangeShapeType="1"/>
          </p:cNvSpPr>
          <p:nvPr/>
        </p:nvSpPr>
        <p:spPr bwMode="auto">
          <a:xfrm>
            <a:off x="1692275" y="28702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28" name="Line 8"/>
          <p:cNvSpPr>
            <a:spLocks noChangeShapeType="1"/>
          </p:cNvSpPr>
          <p:nvPr/>
        </p:nvSpPr>
        <p:spPr bwMode="auto">
          <a:xfrm>
            <a:off x="1692275" y="32512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29" name="Line 9"/>
          <p:cNvSpPr>
            <a:spLocks noChangeShapeType="1"/>
          </p:cNvSpPr>
          <p:nvPr/>
        </p:nvSpPr>
        <p:spPr bwMode="auto">
          <a:xfrm>
            <a:off x="1692275" y="36322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30" name="Line 10"/>
          <p:cNvSpPr>
            <a:spLocks noChangeShapeType="1"/>
          </p:cNvSpPr>
          <p:nvPr/>
        </p:nvSpPr>
        <p:spPr bwMode="auto">
          <a:xfrm>
            <a:off x="2911475" y="2336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31" name="Line 11"/>
          <p:cNvSpPr>
            <a:spLocks noChangeShapeType="1"/>
          </p:cNvSpPr>
          <p:nvPr/>
        </p:nvSpPr>
        <p:spPr bwMode="auto">
          <a:xfrm>
            <a:off x="3825875" y="2336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32" name="Rectangle 12"/>
          <p:cNvSpPr>
            <a:spLocks noChangeArrowheads="1"/>
          </p:cNvSpPr>
          <p:nvPr/>
        </p:nvSpPr>
        <p:spPr bwMode="auto">
          <a:xfrm>
            <a:off x="2133600" y="3325813"/>
            <a:ext cx="185948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1489933" name="Line 13"/>
          <p:cNvSpPr>
            <a:spLocks noChangeShapeType="1"/>
          </p:cNvSpPr>
          <p:nvPr/>
        </p:nvSpPr>
        <p:spPr bwMode="auto">
          <a:xfrm>
            <a:off x="1997075" y="2336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34" name="Rectangle 14"/>
          <p:cNvSpPr>
            <a:spLocks noChangeArrowheads="1"/>
          </p:cNvSpPr>
          <p:nvPr/>
        </p:nvSpPr>
        <p:spPr bwMode="auto">
          <a:xfrm>
            <a:off x="1981200" y="2087563"/>
            <a:ext cx="76738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  Tag</a:t>
            </a:r>
          </a:p>
        </p:txBody>
      </p:sp>
      <p:sp>
        <p:nvSpPr>
          <p:cNvPr id="1489935" name="Rectangle 15"/>
          <p:cNvSpPr>
            <a:spLocks noChangeArrowheads="1"/>
          </p:cNvSpPr>
          <p:nvPr/>
        </p:nvSpPr>
        <p:spPr bwMode="auto">
          <a:xfrm>
            <a:off x="4968875" y="2057400"/>
            <a:ext cx="77324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Data</a:t>
            </a:r>
          </a:p>
        </p:txBody>
      </p:sp>
      <p:sp>
        <p:nvSpPr>
          <p:cNvPr id="1489936" name="Rectangle 16"/>
          <p:cNvSpPr>
            <a:spLocks noChangeArrowheads="1"/>
          </p:cNvSpPr>
          <p:nvPr/>
        </p:nvSpPr>
        <p:spPr bwMode="auto">
          <a:xfrm>
            <a:off x="1524000" y="2087563"/>
            <a:ext cx="506549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 V</a:t>
            </a:r>
          </a:p>
        </p:txBody>
      </p:sp>
      <p:sp>
        <p:nvSpPr>
          <p:cNvPr id="1489937" name="Line 17"/>
          <p:cNvSpPr>
            <a:spLocks noChangeShapeType="1"/>
          </p:cNvSpPr>
          <p:nvPr/>
        </p:nvSpPr>
        <p:spPr bwMode="auto">
          <a:xfrm>
            <a:off x="4740275" y="2489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38" name="Line 18"/>
          <p:cNvSpPr>
            <a:spLocks noChangeShapeType="1"/>
          </p:cNvSpPr>
          <p:nvPr/>
        </p:nvSpPr>
        <p:spPr bwMode="auto">
          <a:xfrm>
            <a:off x="5654675" y="2489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39" name="Rectangle 19"/>
          <p:cNvSpPr>
            <a:spLocks noChangeArrowheads="1"/>
          </p:cNvSpPr>
          <p:nvPr/>
        </p:nvSpPr>
        <p:spPr bwMode="auto">
          <a:xfrm>
            <a:off x="1019175" y="1054100"/>
            <a:ext cx="4318000" cy="50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grpSp>
        <p:nvGrpSpPr>
          <p:cNvPr id="1489940" name="Group 20"/>
          <p:cNvGrpSpPr>
            <a:grpSpLocks/>
          </p:cNvGrpSpPr>
          <p:nvPr/>
        </p:nvGrpSpPr>
        <p:grpSpPr bwMode="auto">
          <a:xfrm>
            <a:off x="1766888" y="5165725"/>
            <a:ext cx="325437" cy="473075"/>
            <a:chOff x="1151" y="3414"/>
            <a:chExt cx="205" cy="298"/>
          </a:xfrm>
        </p:grpSpPr>
        <p:sp>
          <p:nvSpPr>
            <p:cNvPr id="1489941" name="Line 21"/>
            <p:cNvSpPr>
              <a:spLocks noChangeShapeType="1"/>
            </p:cNvSpPr>
            <p:nvPr/>
          </p:nvSpPr>
          <p:spPr bwMode="auto">
            <a:xfrm>
              <a:off x="1354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89942" name="Line 22"/>
            <p:cNvSpPr>
              <a:spLocks noChangeShapeType="1"/>
            </p:cNvSpPr>
            <p:nvPr/>
          </p:nvSpPr>
          <p:spPr bwMode="auto">
            <a:xfrm>
              <a:off x="1152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89943" name="Line 23"/>
            <p:cNvSpPr>
              <a:spLocks noChangeShapeType="1"/>
            </p:cNvSpPr>
            <p:nvPr/>
          </p:nvSpPr>
          <p:spPr bwMode="auto">
            <a:xfrm flipH="1">
              <a:off x="1153" y="3416"/>
              <a:ext cx="2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89944" name="Arc 24"/>
            <p:cNvSpPr>
              <a:spLocks/>
            </p:cNvSpPr>
            <p:nvPr/>
          </p:nvSpPr>
          <p:spPr bwMode="auto">
            <a:xfrm>
              <a:off x="1249" y="3617"/>
              <a:ext cx="107" cy="94"/>
            </a:xfrm>
            <a:custGeom>
              <a:avLst/>
              <a:gdLst>
                <a:gd name="G0" fmla="+- 205 0 0"/>
                <a:gd name="G1" fmla="+- 0 0 0"/>
                <a:gd name="G2" fmla="+- 21600 0 0"/>
                <a:gd name="T0" fmla="*/ 21805 w 21805"/>
                <a:gd name="T1" fmla="*/ 0 h 21600"/>
                <a:gd name="T2" fmla="*/ 0 w 21805"/>
                <a:gd name="T3" fmla="*/ 21599 h 21600"/>
                <a:gd name="T4" fmla="*/ 205 w 2180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05" h="21600" fill="none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</a:path>
                <a:path w="21805" h="21600" stroke="0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  <a:lnTo>
                    <a:pt x="205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89945" name="Arc 25"/>
            <p:cNvSpPr>
              <a:spLocks/>
            </p:cNvSpPr>
            <p:nvPr/>
          </p:nvSpPr>
          <p:spPr bwMode="auto">
            <a:xfrm>
              <a:off x="1151" y="3618"/>
              <a:ext cx="106" cy="9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395 w 21600"/>
                <a:gd name="T1" fmla="*/ 21599 h 21599"/>
                <a:gd name="T2" fmla="*/ 0 w 21600"/>
                <a:gd name="T3" fmla="*/ 0 h 21599"/>
                <a:gd name="T4" fmla="*/ 21600 w 21600"/>
                <a:gd name="T5" fmla="*/ 0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</a:path>
                <a:path w="21600" h="21599" stroke="0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</p:grpSp>
      <p:sp>
        <p:nvSpPr>
          <p:cNvPr id="1489946" name="Oval 26"/>
          <p:cNvSpPr>
            <a:spLocks noChangeArrowheads="1"/>
          </p:cNvSpPr>
          <p:nvPr/>
        </p:nvSpPr>
        <p:spPr bwMode="auto">
          <a:xfrm>
            <a:off x="2112963" y="4406900"/>
            <a:ext cx="508000" cy="5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47" name="Rectangle 27"/>
          <p:cNvSpPr>
            <a:spLocks noChangeArrowheads="1"/>
          </p:cNvSpPr>
          <p:nvPr/>
        </p:nvSpPr>
        <p:spPr bwMode="auto">
          <a:xfrm>
            <a:off x="2146300" y="4462463"/>
            <a:ext cx="40881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 =</a:t>
            </a:r>
          </a:p>
        </p:txBody>
      </p:sp>
      <p:sp>
        <p:nvSpPr>
          <p:cNvPr id="1489948" name="Rectangle 28"/>
          <p:cNvSpPr>
            <a:spLocks noChangeArrowheads="1"/>
          </p:cNvSpPr>
          <p:nvPr/>
        </p:nvSpPr>
        <p:spPr bwMode="auto">
          <a:xfrm>
            <a:off x="4550391" y="1143000"/>
            <a:ext cx="75592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Offset</a:t>
            </a:r>
            <a:endParaRPr lang="en-US" sz="18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sp>
        <p:nvSpPr>
          <p:cNvPr id="1489949" name="Line 29"/>
          <p:cNvSpPr>
            <a:spLocks noChangeShapeType="1"/>
          </p:cNvSpPr>
          <p:nvPr/>
        </p:nvSpPr>
        <p:spPr bwMode="auto">
          <a:xfrm>
            <a:off x="4587875" y="1041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50" name="Line 30"/>
          <p:cNvSpPr>
            <a:spLocks noChangeShapeType="1"/>
          </p:cNvSpPr>
          <p:nvPr/>
        </p:nvSpPr>
        <p:spPr bwMode="auto">
          <a:xfrm>
            <a:off x="2454275" y="1041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51" name="Rectangle 31"/>
          <p:cNvSpPr>
            <a:spLocks noChangeArrowheads="1"/>
          </p:cNvSpPr>
          <p:nvPr/>
        </p:nvSpPr>
        <p:spPr bwMode="auto">
          <a:xfrm>
            <a:off x="1219200" y="1071563"/>
            <a:ext cx="76738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  Tag</a:t>
            </a:r>
          </a:p>
        </p:txBody>
      </p:sp>
      <p:sp>
        <p:nvSpPr>
          <p:cNvPr id="1489952" name="Rectangle 32"/>
          <p:cNvSpPr>
            <a:spLocks noChangeArrowheads="1"/>
          </p:cNvSpPr>
          <p:nvPr/>
        </p:nvSpPr>
        <p:spPr bwMode="auto">
          <a:xfrm>
            <a:off x="3048000" y="1071563"/>
            <a:ext cx="8733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Index</a:t>
            </a:r>
          </a:p>
        </p:txBody>
      </p:sp>
      <p:sp>
        <p:nvSpPr>
          <p:cNvPr id="1489953" name="Line 33"/>
          <p:cNvSpPr>
            <a:spLocks noChangeShapeType="1"/>
          </p:cNvSpPr>
          <p:nvPr/>
        </p:nvSpPr>
        <p:spPr bwMode="auto">
          <a:xfrm>
            <a:off x="1844675" y="34798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54" name="Line 34"/>
          <p:cNvSpPr>
            <a:spLocks noChangeShapeType="1"/>
          </p:cNvSpPr>
          <p:nvPr/>
        </p:nvSpPr>
        <p:spPr bwMode="auto">
          <a:xfrm>
            <a:off x="2378075" y="34798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55" name="Line 35"/>
          <p:cNvSpPr>
            <a:spLocks noChangeShapeType="1"/>
          </p:cNvSpPr>
          <p:nvPr/>
        </p:nvSpPr>
        <p:spPr bwMode="auto">
          <a:xfrm>
            <a:off x="1920875" y="5613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56" name="Line 36"/>
          <p:cNvSpPr>
            <a:spLocks noChangeShapeType="1"/>
          </p:cNvSpPr>
          <p:nvPr/>
        </p:nvSpPr>
        <p:spPr bwMode="auto">
          <a:xfrm>
            <a:off x="1463675" y="5765800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57" name="Line 37"/>
          <p:cNvSpPr>
            <a:spLocks noChangeShapeType="1"/>
          </p:cNvSpPr>
          <p:nvPr/>
        </p:nvSpPr>
        <p:spPr bwMode="auto">
          <a:xfrm flipH="1">
            <a:off x="1997075" y="5003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58" name="Line 38"/>
          <p:cNvSpPr>
            <a:spLocks noChangeShapeType="1"/>
          </p:cNvSpPr>
          <p:nvPr/>
        </p:nvSpPr>
        <p:spPr bwMode="auto">
          <a:xfrm>
            <a:off x="1997075" y="5003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59" name="Line 39"/>
          <p:cNvSpPr>
            <a:spLocks noChangeShapeType="1"/>
          </p:cNvSpPr>
          <p:nvPr/>
        </p:nvSpPr>
        <p:spPr bwMode="auto">
          <a:xfrm flipH="1">
            <a:off x="5197475" y="34798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60" name="Line 40"/>
          <p:cNvSpPr>
            <a:spLocks noChangeShapeType="1"/>
          </p:cNvSpPr>
          <p:nvPr/>
        </p:nvSpPr>
        <p:spPr bwMode="auto">
          <a:xfrm>
            <a:off x="3521075" y="1574800"/>
            <a:ext cx="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61" name="Line 41"/>
          <p:cNvSpPr>
            <a:spLocks noChangeShapeType="1"/>
          </p:cNvSpPr>
          <p:nvPr/>
        </p:nvSpPr>
        <p:spPr bwMode="auto">
          <a:xfrm flipH="1">
            <a:off x="1463675" y="18796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62" name="Line 42"/>
          <p:cNvSpPr>
            <a:spLocks noChangeShapeType="1"/>
          </p:cNvSpPr>
          <p:nvPr/>
        </p:nvSpPr>
        <p:spPr bwMode="auto">
          <a:xfrm>
            <a:off x="1692275" y="1574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63" name="Line 43"/>
          <p:cNvSpPr>
            <a:spLocks noChangeShapeType="1"/>
          </p:cNvSpPr>
          <p:nvPr/>
        </p:nvSpPr>
        <p:spPr bwMode="auto">
          <a:xfrm>
            <a:off x="1463675" y="18796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64" name="Line 44"/>
          <p:cNvSpPr>
            <a:spLocks noChangeShapeType="1"/>
          </p:cNvSpPr>
          <p:nvPr/>
        </p:nvSpPr>
        <p:spPr bwMode="auto">
          <a:xfrm flipH="1">
            <a:off x="1463675" y="3403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65" name="Line 45"/>
          <p:cNvSpPr>
            <a:spLocks noChangeShapeType="1"/>
          </p:cNvSpPr>
          <p:nvPr/>
        </p:nvSpPr>
        <p:spPr bwMode="auto">
          <a:xfrm flipH="1">
            <a:off x="1006475" y="1727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66" name="Line 46"/>
          <p:cNvSpPr>
            <a:spLocks noChangeShapeType="1"/>
          </p:cNvSpPr>
          <p:nvPr/>
        </p:nvSpPr>
        <p:spPr bwMode="auto">
          <a:xfrm>
            <a:off x="1006475" y="17272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67" name="Line 47"/>
          <p:cNvSpPr>
            <a:spLocks noChangeShapeType="1"/>
          </p:cNvSpPr>
          <p:nvPr/>
        </p:nvSpPr>
        <p:spPr bwMode="auto">
          <a:xfrm flipH="1">
            <a:off x="1006475" y="46228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68" name="Line 48"/>
          <p:cNvSpPr>
            <a:spLocks noChangeShapeType="1"/>
          </p:cNvSpPr>
          <p:nvPr/>
        </p:nvSpPr>
        <p:spPr bwMode="auto">
          <a:xfrm flipH="1">
            <a:off x="1692275" y="4622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69" name="Oval 49"/>
          <p:cNvSpPr>
            <a:spLocks noChangeArrowheads="1"/>
          </p:cNvSpPr>
          <p:nvPr/>
        </p:nvSpPr>
        <p:spPr bwMode="auto">
          <a:xfrm>
            <a:off x="1814513" y="3416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70" name="Oval 50"/>
          <p:cNvSpPr>
            <a:spLocks noChangeArrowheads="1"/>
          </p:cNvSpPr>
          <p:nvPr/>
        </p:nvSpPr>
        <p:spPr bwMode="auto">
          <a:xfrm>
            <a:off x="2343150" y="3416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71" name="Oval 51"/>
          <p:cNvSpPr>
            <a:spLocks noChangeArrowheads="1"/>
          </p:cNvSpPr>
          <p:nvPr/>
        </p:nvSpPr>
        <p:spPr bwMode="auto">
          <a:xfrm>
            <a:off x="5149850" y="3416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72" name="Line 52"/>
          <p:cNvSpPr>
            <a:spLocks noChangeShapeType="1"/>
          </p:cNvSpPr>
          <p:nvPr/>
        </p:nvSpPr>
        <p:spPr bwMode="auto">
          <a:xfrm>
            <a:off x="1844675" y="4699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73" name="Line 53"/>
          <p:cNvSpPr>
            <a:spLocks noChangeShapeType="1"/>
          </p:cNvSpPr>
          <p:nvPr/>
        </p:nvSpPr>
        <p:spPr bwMode="auto">
          <a:xfrm>
            <a:off x="4968875" y="157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74" name="Line 54"/>
          <p:cNvSpPr>
            <a:spLocks noChangeShapeType="1"/>
          </p:cNvSpPr>
          <p:nvPr/>
        </p:nvSpPr>
        <p:spPr bwMode="auto">
          <a:xfrm flipH="1">
            <a:off x="1082675" y="16510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75" name="Line 55"/>
          <p:cNvSpPr>
            <a:spLocks noChangeShapeType="1"/>
          </p:cNvSpPr>
          <p:nvPr/>
        </p:nvSpPr>
        <p:spPr bwMode="auto">
          <a:xfrm flipH="1">
            <a:off x="3140075" y="1803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76" name="Line 56"/>
          <p:cNvSpPr>
            <a:spLocks noChangeShapeType="1"/>
          </p:cNvSpPr>
          <p:nvPr/>
        </p:nvSpPr>
        <p:spPr bwMode="auto">
          <a:xfrm flipH="1">
            <a:off x="4892675" y="16510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77" name="Line 57"/>
          <p:cNvSpPr>
            <a:spLocks noChangeShapeType="1"/>
          </p:cNvSpPr>
          <p:nvPr/>
        </p:nvSpPr>
        <p:spPr bwMode="auto">
          <a:xfrm flipH="1">
            <a:off x="2301875" y="4089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78" name="Rectangle 58"/>
          <p:cNvSpPr>
            <a:spLocks noChangeArrowheads="1"/>
          </p:cNvSpPr>
          <p:nvPr/>
        </p:nvSpPr>
        <p:spPr bwMode="auto">
          <a:xfrm>
            <a:off x="990600" y="1757363"/>
            <a:ext cx="35862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 t</a:t>
            </a:r>
          </a:p>
        </p:txBody>
      </p:sp>
      <p:sp>
        <p:nvSpPr>
          <p:cNvPr id="1489979" name="Rectangle 59"/>
          <p:cNvSpPr>
            <a:spLocks noChangeArrowheads="1"/>
          </p:cNvSpPr>
          <p:nvPr/>
        </p:nvSpPr>
        <p:spPr bwMode="auto">
          <a:xfrm>
            <a:off x="3049434" y="1823693"/>
            <a:ext cx="39544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k</a:t>
            </a:r>
          </a:p>
        </p:txBody>
      </p:sp>
      <p:sp>
        <p:nvSpPr>
          <p:cNvPr id="1489980" name="Rectangle 60"/>
          <p:cNvSpPr>
            <a:spLocks noChangeArrowheads="1"/>
          </p:cNvSpPr>
          <p:nvPr/>
        </p:nvSpPr>
        <p:spPr bwMode="auto">
          <a:xfrm>
            <a:off x="4892675" y="1595093"/>
            <a:ext cx="41723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b</a:t>
            </a:r>
          </a:p>
        </p:txBody>
      </p:sp>
      <p:sp>
        <p:nvSpPr>
          <p:cNvPr id="1489981" name="Rectangle 61"/>
          <p:cNvSpPr>
            <a:spLocks noChangeArrowheads="1"/>
          </p:cNvSpPr>
          <p:nvPr/>
        </p:nvSpPr>
        <p:spPr bwMode="auto">
          <a:xfrm>
            <a:off x="2438400" y="4043363"/>
            <a:ext cx="35862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 t</a:t>
            </a:r>
          </a:p>
        </p:txBody>
      </p:sp>
      <p:sp>
        <p:nvSpPr>
          <p:cNvPr id="1489982" name="Rectangle 62"/>
          <p:cNvSpPr>
            <a:spLocks noChangeArrowheads="1"/>
          </p:cNvSpPr>
          <p:nvPr/>
        </p:nvSpPr>
        <p:spPr bwMode="auto">
          <a:xfrm>
            <a:off x="838200" y="5567363"/>
            <a:ext cx="60914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1489983" name="Rectangle 63"/>
          <p:cNvSpPr>
            <a:spLocks noChangeArrowheads="1"/>
          </p:cNvSpPr>
          <p:nvPr/>
        </p:nvSpPr>
        <p:spPr bwMode="auto">
          <a:xfrm>
            <a:off x="4359275" y="5537200"/>
            <a:ext cx="251967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Data Word or Byte</a:t>
            </a:r>
          </a:p>
        </p:txBody>
      </p:sp>
      <p:sp>
        <p:nvSpPr>
          <p:cNvPr id="1489984" name="Line 64"/>
          <p:cNvSpPr>
            <a:spLocks noChangeShapeType="1"/>
          </p:cNvSpPr>
          <p:nvPr/>
        </p:nvSpPr>
        <p:spPr bwMode="auto">
          <a:xfrm>
            <a:off x="7788275" y="24892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85" name="Rectangle 65"/>
          <p:cNvSpPr>
            <a:spLocks noChangeArrowheads="1"/>
          </p:cNvSpPr>
          <p:nvPr/>
        </p:nvSpPr>
        <p:spPr bwMode="auto">
          <a:xfrm>
            <a:off x="7864475" y="2946400"/>
            <a:ext cx="762428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  2</a:t>
            </a:r>
            <a:r>
              <a:rPr lang="en-US" sz="2400" baseline="30000">
                <a:solidFill>
                  <a:srgbClr val="56127A"/>
                </a:solidFill>
                <a:latin typeface="Calibri"/>
                <a:cs typeface="Calibri"/>
              </a:rPr>
              <a:t>k</a:t>
            </a:r>
          </a:p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lines</a:t>
            </a:r>
          </a:p>
        </p:txBody>
      </p:sp>
      <p:sp>
        <p:nvSpPr>
          <p:cNvPr id="1489986" name="Rectangle 66"/>
          <p:cNvSpPr>
            <a:spLocks noChangeArrowheads="1"/>
          </p:cNvSpPr>
          <p:nvPr/>
        </p:nvSpPr>
        <p:spPr bwMode="auto">
          <a:xfrm>
            <a:off x="3825875" y="2489200"/>
            <a:ext cx="38100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87" name="Line 67"/>
          <p:cNvSpPr>
            <a:spLocks noChangeShapeType="1"/>
          </p:cNvSpPr>
          <p:nvPr/>
        </p:nvSpPr>
        <p:spPr bwMode="auto">
          <a:xfrm>
            <a:off x="3825875" y="2870200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88" name="Line 68"/>
          <p:cNvSpPr>
            <a:spLocks noChangeShapeType="1"/>
          </p:cNvSpPr>
          <p:nvPr/>
        </p:nvSpPr>
        <p:spPr bwMode="auto">
          <a:xfrm>
            <a:off x="6645275" y="2489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89" name="Rectangle 69"/>
          <p:cNvSpPr>
            <a:spLocks noChangeArrowheads="1"/>
          </p:cNvSpPr>
          <p:nvPr/>
        </p:nvSpPr>
        <p:spPr bwMode="auto">
          <a:xfrm>
            <a:off x="4130675" y="4546600"/>
            <a:ext cx="61004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WE</a:t>
            </a:r>
          </a:p>
        </p:txBody>
      </p:sp>
      <p:sp>
        <p:nvSpPr>
          <p:cNvPr id="1489990" name="Line 70"/>
          <p:cNvSpPr>
            <a:spLocks noChangeShapeType="1"/>
          </p:cNvSpPr>
          <p:nvPr/>
        </p:nvSpPr>
        <p:spPr bwMode="auto">
          <a:xfrm>
            <a:off x="3825875" y="3251200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91" name="Line 71"/>
          <p:cNvSpPr>
            <a:spLocks noChangeShapeType="1"/>
          </p:cNvSpPr>
          <p:nvPr/>
        </p:nvSpPr>
        <p:spPr bwMode="auto">
          <a:xfrm>
            <a:off x="3825875" y="3632200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92" name="Line 72"/>
          <p:cNvSpPr>
            <a:spLocks noChangeShapeType="1"/>
          </p:cNvSpPr>
          <p:nvPr/>
        </p:nvSpPr>
        <p:spPr bwMode="auto">
          <a:xfrm>
            <a:off x="5197475" y="5156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grpSp>
        <p:nvGrpSpPr>
          <p:cNvPr id="1489993" name="Group 73"/>
          <p:cNvGrpSpPr>
            <a:grpSpLocks/>
          </p:cNvGrpSpPr>
          <p:nvPr/>
        </p:nvGrpSpPr>
        <p:grpSpPr bwMode="auto">
          <a:xfrm flipV="1">
            <a:off x="4930775" y="4756150"/>
            <a:ext cx="533400" cy="368300"/>
            <a:chOff x="1953" y="3423"/>
            <a:chExt cx="176" cy="136"/>
          </a:xfrm>
        </p:grpSpPr>
        <p:sp>
          <p:nvSpPr>
            <p:cNvPr id="1489994" name="Line 74"/>
            <p:cNvSpPr>
              <a:spLocks noChangeShapeType="1"/>
            </p:cNvSpPr>
            <p:nvPr/>
          </p:nvSpPr>
          <p:spPr bwMode="auto">
            <a:xfrm flipH="1">
              <a:off x="2037" y="3426"/>
              <a:ext cx="92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89995" name="Line 75"/>
            <p:cNvSpPr>
              <a:spLocks noChangeShapeType="1"/>
            </p:cNvSpPr>
            <p:nvPr/>
          </p:nvSpPr>
          <p:spPr bwMode="auto">
            <a:xfrm>
              <a:off x="1953" y="3426"/>
              <a:ext cx="92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89996" name="Line 76"/>
            <p:cNvSpPr>
              <a:spLocks noChangeShapeType="1"/>
            </p:cNvSpPr>
            <p:nvPr/>
          </p:nvSpPr>
          <p:spPr bwMode="auto">
            <a:xfrm flipH="1">
              <a:off x="1958" y="3423"/>
              <a:ext cx="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</p:grpSp>
      <p:sp>
        <p:nvSpPr>
          <p:cNvPr id="1489997" name="Line 77"/>
          <p:cNvSpPr>
            <a:spLocks noChangeShapeType="1"/>
          </p:cNvSpPr>
          <p:nvPr/>
        </p:nvSpPr>
        <p:spPr bwMode="auto">
          <a:xfrm flipV="1">
            <a:off x="3978275" y="50038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98" name="Line 78"/>
          <p:cNvSpPr>
            <a:spLocks noChangeShapeType="1"/>
          </p:cNvSpPr>
          <p:nvPr/>
        </p:nvSpPr>
        <p:spPr bwMode="auto">
          <a:xfrm>
            <a:off x="3978275" y="5003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89999" name="Line 79"/>
          <p:cNvSpPr>
            <a:spLocks noChangeShapeType="1"/>
          </p:cNvSpPr>
          <p:nvPr/>
        </p:nvSpPr>
        <p:spPr bwMode="auto">
          <a:xfrm>
            <a:off x="3597275" y="20320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90000" name="Line 80"/>
          <p:cNvSpPr>
            <a:spLocks noChangeShapeType="1"/>
          </p:cNvSpPr>
          <p:nvPr/>
        </p:nvSpPr>
        <p:spPr bwMode="auto">
          <a:xfrm>
            <a:off x="3597275" y="20320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90001" name="Line 81"/>
          <p:cNvSpPr>
            <a:spLocks noChangeShapeType="1"/>
          </p:cNvSpPr>
          <p:nvPr/>
        </p:nvSpPr>
        <p:spPr bwMode="auto">
          <a:xfrm>
            <a:off x="3521075" y="3479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6019800"/>
            <a:ext cx="4096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When is the result of the tag check known?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292975" cy="736600"/>
          </a:xfrm>
        </p:spPr>
        <p:txBody>
          <a:bodyPr/>
          <a:lstStyle/>
          <a:p>
            <a:r>
              <a:rPr lang="en-US" altLang="ko-KR" smtClean="0">
                <a:ea typeface="굴림" charset="-127"/>
                <a:cs typeface="굴림" charset="-127"/>
              </a:rPr>
              <a:t>Reducing Write Hit Time</a:t>
            </a:r>
            <a:endParaRPr lang="en-US" altLang="ko-KR">
              <a:ea typeface="굴림" charset="-127"/>
              <a:cs typeface="굴림" charset="-127"/>
            </a:endParaRPr>
          </a:p>
        </p:txBody>
      </p:sp>
      <p:sp>
        <p:nvSpPr>
          <p:cNvPr id="14919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8001000" cy="5143500"/>
          </a:xfrm>
          <a:noFill/>
          <a:ln/>
        </p:spPr>
        <p:txBody>
          <a:bodyPr/>
          <a:lstStyle/>
          <a:p>
            <a:pPr marL="230188" indent="-230188">
              <a:buFontTx/>
              <a:buNone/>
            </a:pPr>
            <a:r>
              <a:rPr lang="en-US" altLang="ko-KR" sz="2800" b="1" smtClean="0">
                <a:ea typeface="굴림" charset="-127"/>
                <a:cs typeface="굴림" charset="-127"/>
              </a:rPr>
              <a:t>Problem</a:t>
            </a:r>
            <a:r>
              <a:rPr lang="en-US" altLang="ko-KR" sz="2800" smtClean="0">
                <a:ea typeface="굴림" charset="-127"/>
                <a:cs typeface="굴림" charset="-127"/>
              </a:rPr>
              <a:t>: Writes take two cycles in memory stage, one cycle for tag check plus one cycle for data write if hit</a:t>
            </a:r>
          </a:p>
          <a:p>
            <a:pPr marL="230188" indent="-230188">
              <a:buFontTx/>
              <a:buNone/>
            </a:pPr>
            <a:r>
              <a:rPr lang="en-US" altLang="ko-KR" sz="2800" b="1" smtClean="0">
                <a:ea typeface="굴림" charset="-127"/>
                <a:cs typeface="굴림" charset="-127"/>
              </a:rPr>
              <a:t>Solutions</a:t>
            </a:r>
            <a:r>
              <a:rPr lang="en-US" altLang="ko-KR" sz="2800" smtClean="0">
                <a:ea typeface="굴림" charset="-127"/>
                <a:cs typeface="굴림" charset="-127"/>
              </a:rPr>
              <a:t>:</a:t>
            </a:r>
          </a:p>
          <a:p>
            <a:pPr marL="230188" indent="-230188"/>
            <a:r>
              <a:rPr lang="en-US" altLang="ko-KR" smtClean="0">
                <a:ea typeface="굴림" charset="-127"/>
                <a:cs typeface="굴림" charset="-127"/>
              </a:rPr>
              <a:t>Design data RAM that can perform read and write in one cycle, restore old value after tag miss</a:t>
            </a:r>
          </a:p>
          <a:p>
            <a:pPr marL="230188" indent="-230188"/>
            <a:r>
              <a:rPr lang="en-US" altLang="ko-KR" smtClean="0">
                <a:ea typeface="굴림" charset="-127"/>
                <a:cs typeface="굴림" charset="-127"/>
              </a:rPr>
              <a:t>Fully-associative (CAM Tag) caches: Word line only enabled if hit</a:t>
            </a:r>
          </a:p>
          <a:p>
            <a:pPr marL="230188" indent="-230188"/>
            <a:r>
              <a:rPr lang="en-US" altLang="ko-KR" smtClean="0">
                <a:ea typeface="굴림" charset="-127"/>
                <a:cs typeface="굴림" charset="-127"/>
              </a:rPr>
              <a:t>Pipelined writes: Hold write data for store in single buffer ahead of cache, write cache data during next store’s tag check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AA90-CAF4-AC4B-B5E3-32B1C7DC24CF}" type="slidenum">
              <a:rPr lang="en-US" smtClean="0"/>
              <a:pPr/>
              <a:t>18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Pipelining Cache Writes</a:t>
            </a: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3D8D-E732-B64E-B70D-CA910420A319}" type="slidenum">
              <a:rPr lang="en-US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94019" name="Rectangle 3"/>
          <p:cNvSpPr>
            <a:spLocks noChangeArrowheads="1"/>
          </p:cNvSpPr>
          <p:nvPr/>
        </p:nvSpPr>
        <p:spPr bwMode="auto">
          <a:xfrm>
            <a:off x="1143000" y="3276600"/>
            <a:ext cx="11430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400">
                <a:latin typeface="Calibri"/>
                <a:ea typeface="굴림" charset="-127"/>
                <a:cs typeface="Calibri"/>
              </a:rPr>
              <a:t>Tags</a:t>
            </a:r>
          </a:p>
        </p:txBody>
      </p:sp>
      <p:sp>
        <p:nvSpPr>
          <p:cNvPr id="1494020" name="Rectangle 4"/>
          <p:cNvSpPr>
            <a:spLocks noChangeArrowheads="1"/>
          </p:cNvSpPr>
          <p:nvPr/>
        </p:nvSpPr>
        <p:spPr bwMode="auto">
          <a:xfrm>
            <a:off x="4495800" y="3276600"/>
            <a:ext cx="34290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400">
                <a:latin typeface="Calibri"/>
                <a:ea typeface="굴림" charset="-127"/>
                <a:cs typeface="Calibri"/>
              </a:rPr>
              <a:t>Data</a:t>
            </a:r>
          </a:p>
        </p:txBody>
      </p:sp>
      <p:sp>
        <p:nvSpPr>
          <p:cNvPr id="1494021" name="Rectangle 5"/>
          <p:cNvSpPr>
            <a:spLocks noChangeArrowheads="1"/>
          </p:cNvSpPr>
          <p:nvPr/>
        </p:nvSpPr>
        <p:spPr bwMode="auto">
          <a:xfrm>
            <a:off x="1143000" y="1371600"/>
            <a:ext cx="14478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400">
                <a:latin typeface="Calibri"/>
                <a:ea typeface="굴림" charset="-127"/>
                <a:cs typeface="Calibri"/>
              </a:rPr>
              <a:t>Tag</a:t>
            </a:r>
          </a:p>
        </p:txBody>
      </p:sp>
      <p:sp>
        <p:nvSpPr>
          <p:cNvPr id="1494022" name="Rectangle 6"/>
          <p:cNvSpPr>
            <a:spLocks noChangeArrowheads="1"/>
          </p:cNvSpPr>
          <p:nvPr/>
        </p:nvSpPr>
        <p:spPr bwMode="auto">
          <a:xfrm>
            <a:off x="2590800" y="1371600"/>
            <a:ext cx="10668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400">
                <a:latin typeface="Calibri"/>
                <a:ea typeface="굴림" charset="-127"/>
                <a:cs typeface="Calibri"/>
              </a:rPr>
              <a:t>Index</a:t>
            </a:r>
          </a:p>
        </p:txBody>
      </p:sp>
      <p:sp>
        <p:nvSpPr>
          <p:cNvPr id="1494023" name="Rectangle 7"/>
          <p:cNvSpPr>
            <a:spLocks noChangeArrowheads="1"/>
          </p:cNvSpPr>
          <p:nvPr/>
        </p:nvSpPr>
        <p:spPr bwMode="auto">
          <a:xfrm>
            <a:off x="4724400" y="1371600"/>
            <a:ext cx="34290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400">
                <a:latin typeface="Calibri"/>
                <a:ea typeface="굴림" charset="-127"/>
                <a:cs typeface="Calibri"/>
              </a:rPr>
              <a:t>Store Data</a:t>
            </a:r>
          </a:p>
        </p:txBody>
      </p:sp>
      <p:sp>
        <p:nvSpPr>
          <p:cNvPr id="1494024" name="Text Box 8"/>
          <p:cNvSpPr txBox="1">
            <a:spLocks noChangeArrowheads="1"/>
          </p:cNvSpPr>
          <p:nvPr/>
        </p:nvSpPr>
        <p:spPr bwMode="auto">
          <a:xfrm>
            <a:off x="2286000" y="762000"/>
            <a:ext cx="437673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000" i="1">
                <a:ea typeface="굴림" charset="-127"/>
                <a:cs typeface="굴림" charset="-127"/>
              </a:rPr>
              <a:t>Address and Store Data From CPU</a:t>
            </a:r>
          </a:p>
        </p:txBody>
      </p:sp>
      <p:sp>
        <p:nvSpPr>
          <p:cNvPr id="1494025" name="Rectangle 9"/>
          <p:cNvSpPr>
            <a:spLocks noChangeArrowheads="1"/>
          </p:cNvSpPr>
          <p:nvPr/>
        </p:nvSpPr>
        <p:spPr bwMode="auto">
          <a:xfrm>
            <a:off x="4724400" y="2362200"/>
            <a:ext cx="34290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>
                <a:latin typeface="Calibri"/>
                <a:ea typeface="굴림" charset="-127"/>
                <a:cs typeface="Calibri"/>
              </a:rPr>
              <a:t>Delayed Write Data</a:t>
            </a:r>
          </a:p>
        </p:txBody>
      </p:sp>
      <p:sp>
        <p:nvSpPr>
          <p:cNvPr id="1494026" name="Freeform 10"/>
          <p:cNvSpPr>
            <a:spLocks/>
          </p:cNvSpPr>
          <p:nvPr/>
        </p:nvSpPr>
        <p:spPr bwMode="auto">
          <a:xfrm>
            <a:off x="4724400" y="2362200"/>
            <a:ext cx="1524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0" y="192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96"/>
                </a:lnTo>
                <a:lnTo>
                  <a:pt x="0" y="19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27" name="Line 11"/>
          <p:cNvSpPr>
            <a:spLocks noChangeShapeType="1"/>
          </p:cNvSpPr>
          <p:nvPr/>
        </p:nvSpPr>
        <p:spPr bwMode="auto">
          <a:xfrm>
            <a:off x="6477000" y="16764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28" name="Line 12"/>
          <p:cNvSpPr>
            <a:spLocks noChangeShapeType="1"/>
          </p:cNvSpPr>
          <p:nvPr/>
        </p:nvSpPr>
        <p:spPr bwMode="auto">
          <a:xfrm>
            <a:off x="6477000" y="26670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29" name="Rectangle 13"/>
          <p:cNvSpPr>
            <a:spLocks noChangeArrowheads="1"/>
          </p:cNvSpPr>
          <p:nvPr/>
        </p:nvSpPr>
        <p:spPr bwMode="auto">
          <a:xfrm>
            <a:off x="1828800" y="2362200"/>
            <a:ext cx="27432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>
                <a:latin typeface="Calibri"/>
                <a:ea typeface="굴림" charset="-127"/>
                <a:cs typeface="Calibri"/>
              </a:rPr>
              <a:t>Delayed Write Addr.</a:t>
            </a:r>
          </a:p>
        </p:txBody>
      </p:sp>
      <p:sp>
        <p:nvSpPr>
          <p:cNvPr id="1494030" name="Freeform 14"/>
          <p:cNvSpPr>
            <a:spLocks/>
          </p:cNvSpPr>
          <p:nvPr/>
        </p:nvSpPr>
        <p:spPr bwMode="auto">
          <a:xfrm>
            <a:off x="1828800" y="2362200"/>
            <a:ext cx="762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96"/>
              </a:cxn>
              <a:cxn ang="0">
                <a:pos x="0" y="192"/>
              </a:cxn>
            </a:cxnLst>
            <a:rect l="0" t="0" r="r" b="b"/>
            <a:pathLst>
              <a:path w="48" h="192">
                <a:moveTo>
                  <a:pt x="0" y="0"/>
                </a:moveTo>
                <a:lnTo>
                  <a:pt x="48" y="96"/>
                </a:lnTo>
                <a:lnTo>
                  <a:pt x="0" y="19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31" name="Line 15"/>
          <p:cNvSpPr>
            <a:spLocks noChangeShapeType="1"/>
          </p:cNvSpPr>
          <p:nvPr/>
        </p:nvSpPr>
        <p:spPr bwMode="auto">
          <a:xfrm>
            <a:off x="1752600" y="42672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32" name="Oval 16"/>
          <p:cNvSpPr>
            <a:spLocks noChangeArrowheads="1"/>
          </p:cNvSpPr>
          <p:nvPr/>
        </p:nvSpPr>
        <p:spPr bwMode="auto">
          <a:xfrm>
            <a:off x="1524000" y="4648200"/>
            <a:ext cx="466725" cy="3270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>
                <a:latin typeface="Calibri"/>
                <a:ea typeface="굴림" charset="-127"/>
                <a:cs typeface="Calibri"/>
              </a:rPr>
              <a:t>=?</a:t>
            </a:r>
          </a:p>
        </p:txBody>
      </p:sp>
      <p:sp>
        <p:nvSpPr>
          <p:cNvPr id="1494033" name="Oval 17"/>
          <p:cNvSpPr>
            <a:spLocks noChangeArrowheads="1"/>
          </p:cNvSpPr>
          <p:nvPr/>
        </p:nvSpPr>
        <p:spPr bwMode="auto">
          <a:xfrm>
            <a:off x="2667000" y="2949575"/>
            <a:ext cx="466725" cy="3270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>
                <a:latin typeface="Calibri"/>
                <a:ea typeface="굴림" charset="-127"/>
                <a:cs typeface="Calibri"/>
              </a:rPr>
              <a:t>=?</a:t>
            </a:r>
          </a:p>
        </p:txBody>
      </p:sp>
      <p:sp>
        <p:nvSpPr>
          <p:cNvPr id="1494034" name="Line 18"/>
          <p:cNvSpPr>
            <a:spLocks noChangeShapeType="1"/>
          </p:cNvSpPr>
          <p:nvPr/>
        </p:nvSpPr>
        <p:spPr bwMode="auto">
          <a:xfrm>
            <a:off x="6553200" y="4267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35" name="Freeform 19"/>
          <p:cNvSpPr>
            <a:spLocks/>
          </p:cNvSpPr>
          <p:nvPr/>
        </p:nvSpPr>
        <p:spPr bwMode="auto">
          <a:xfrm>
            <a:off x="5410200" y="4724400"/>
            <a:ext cx="1371600" cy="249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9" y="0"/>
              </a:cxn>
              <a:cxn ang="0">
                <a:pos x="287" y="156"/>
              </a:cxn>
              <a:cxn ang="0">
                <a:pos x="63" y="156"/>
              </a:cxn>
              <a:cxn ang="0">
                <a:pos x="0" y="0"/>
              </a:cxn>
            </a:cxnLst>
            <a:rect l="0" t="0" r="r" b="b"/>
            <a:pathLst>
              <a:path w="340" h="157">
                <a:moveTo>
                  <a:pt x="0" y="0"/>
                </a:moveTo>
                <a:lnTo>
                  <a:pt x="339" y="0"/>
                </a:lnTo>
                <a:lnTo>
                  <a:pt x="287" y="156"/>
                </a:lnTo>
                <a:lnTo>
                  <a:pt x="63" y="15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36" name="Freeform 20"/>
          <p:cNvSpPr>
            <a:spLocks/>
          </p:cNvSpPr>
          <p:nvPr/>
        </p:nvSpPr>
        <p:spPr bwMode="auto">
          <a:xfrm>
            <a:off x="5715000" y="2819400"/>
            <a:ext cx="762000" cy="1905000"/>
          </a:xfrm>
          <a:custGeom>
            <a:avLst/>
            <a:gdLst/>
            <a:ahLst/>
            <a:cxnLst>
              <a:cxn ang="0">
                <a:pos x="576" y="0"/>
              </a:cxn>
              <a:cxn ang="0">
                <a:pos x="0" y="0"/>
              </a:cxn>
              <a:cxn ang="0">
                <a:pos x="0" y="1680"/>
              </a:cxn>
            </a:cxnLst>
            <a:rect l="0" t="0" r="r" b="b"/>
            <a:pathLst>
              <a:path w="576" h="1680">
                <a:moveTo>
                  <a:pt x="576" y="0"/>
                </a:moveTo>
                <a:lnTo>
                  <a:pt x="0" y="0"/>
                </a:lnTo>
                <a:lnTo>
                  <a:pt x="0" y="168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37" name="Line 21"/>
          <p:cNvSpPr>
            <a:spLocks noChangeShapeType="1"/>
          </p:cNvSpPr>
          <p:nvPr/>
        </p:nvSpPr>
        <p:spPr bwMode="auto">
          <a:xfrm>
            <a:off x="6096000" y="49530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38" name="Line 22"/>
          <p:cNvSpPr>
            <a:spLocks noChangeShapeType="1"/>
          </p:cNvSpPr>
          <p:nvPr/>
        </p:nvSpPr>
        <p:spPr bwMode="auto">
          <a:xfrm>
            <a:off x="2895600" y="26670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39" name="Freeform 23"/>
          <p:cNvSpPr>
            <a:spLocks/>
          </p:cNvSpPr>
          <p:nvPr/>
        </p:nvSpPr>
        <p:spPr bwMode="auto">
          <a:xfrm rot="-5400000">
            <a:off x="3553619" y="3532981"/>
            <a:ext cx="762000" cy="249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9" y="0"/>
              </a:cxn>
              <a:cxn ang="0">
                <a:pos x="287" y="156"/>
              </a:cxn>
              <a:cxn ang="0">
                <a:pos x="63" y="156"/>
              </a:cxn>
              <a:cxn ang="0">
                <a:pos x="0" y="0"/>
              </a:cxn>
            </a:cxnLst>
            <a:rect l="0" t="0" r="r" b="b"/>
            <a:pathLst>
              <a:path w="340" h="157">
                <a:moveTo>
                  <a:pt x="0" y="0"/>
                </a:moveTo>
                <a:lnTo>
                  <a:pt x="339" y="0"/>
                </a:lnTo>
                <a:lnTo>
                  <a:pt x="287" y="156"/>
                </a:lnTo>
                <a:lnTo>
                  <a:pt x="63" y="15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40" name="Line 24"/>
          <p:cNvSpPr>
            <a:spLocks noChangeShapeType="1"/>
          </p:cNvSpPr>
          <p:nvPr/>
        </p:nvSpPr>
        <p:spPr bwMode="auto">
          <a:xfrm>
            <a:off x="4038600" y="36576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41" name="Text Box 25"/>
          <p:cNvSpPr txBox="1">
            <a:spLocks noChangeArrowheads="1"/>
          </p:cNvSpPr>
          <p:nvPr/>
        </p:nvSpPr>
        <p:spPr bwMode="auto">
          <a:xfrm>
            <a:off x="5030276" y="5381625"/>
            <a:ext cx="211716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000" i="1">
                <a:latin typeface="Calibri"/>
                <a:ea typeface="굴림" charset="-127"/>
                <a:cs typeface="Calibri"/>
              </a:rPr>
              <a:t>Load Data to CPU</a:t>
            </a:r>
          </a:p>
        </p:txBody>
      </p:sp>
      <p:sp>
        <p:nvSpPr>
          <p:cNvPr id="1494042" name="Freeform 26"/>
          <p:cNvSpPr>
            <a:spLocks/>
          </p:cNvSpPr>
          <p:nvPr/>
        </p:nvSpPr>
        <p:spPr bwMode="auto">
          <a:xfrm>
            <a:off x="3200400" y="1676400"/>
            <a:ext cx="609600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0"/>
              </a:cxn>
              <a:cxn ang="0">
                <a:pos x="384" y="1440"/>
              </a:cxn>
            </a:cxnLst>
            <a:rect l="0" t="0" r="r" b="b"/>
            <a:pathLst>
              <a:path w="384" h="1440">
                <a:moveTo>
                  <a:pt x="0" y="0"/>
                </a:moveTo>
                <a:lnTo>
                  <a:pt x="0" y="1440"/>
                </a:lnTo>
                <a:lnTo>
                  <a:pt x="384" y="144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43" name="Freeform 27"/>
          <p:cNvSpPr>
            <a:spLocks/>
          </p:cNvSpPr>
          <p:nvPr/>
        </p:nvSpPr>
        <p:spPr bwMode="auto">
          <a:xfrm>
            <a:off x="3352800" y="2667000"/>
            <a:ext cx="4572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288" y="528"/>
              </a:cxn>
            </a:cxnLst>
            <a:rect l="0" t="0" r="r" b="b"/>
            <a:pathLst>
              <a:path w="288" h="528">
                <a:moveTo>
                  <a:pt x="0" y="0"/>
                </a:moveTo>
                <a:lnTo>
                  <a:pt x="0" y="528"/>
                </a:lnTo>
                <a:lnTo>
                  <a:pt x="288" y="528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44" name="Line 28"/>
          <p:cNvSpPr>
            <a:spLocks noChangeShapeType="1"/>
          </p:cNvSpPr>
          <p:nvPr/>
        </p:nvSpPr>
        <p:spPr bwMode="auto">
          <a:xfrm>
            <a:off x="3962400" y="29718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45" name="Text Box 29"/>
          <p:cNvSpPr txBox="1">
            <a:spLocks noChangeArrowheads="1"/>
          </p:cNvSpPr>
          <p:nvPr/>
        </p:nvSpPr>
        <p:spPr bwMode="auto">
          <a:xfrm>
            <a:off x="3461895" y="2667000"/>
            <a:ext cx="1135948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>
                <a:latin typeface="Calibri"/>
                <a:ea typeface="굴림" charset="-127"/>
                <a:cs typeface="Calibri"/>
              </a:rPr>
              <a:t>Load/Store</a:t>
            </a:r>
          </a:p>
        </p:txBody>
      </p:sp>
      <p:sp>
        <p:nvSpPr>
          <p:cNvPr id="1494046" name="Line 30"/>
          <p:cNvSpPr>
            <a:spLocks noChangeShapeType="1"/>
          </p:cNvSpPr>
          <p:nvPr/>
        </p:nvSpPr>
        <p:spPr bwMode="auto">
          <a:xfrm>
            <a:off x="2438400" y="16764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47" name="Line 31"/>
          <p:cNvSpPr>
            <a:spLocks noChangeShapeType="1"/>
          </p:cNvSpPr>
          <p:nvPr/>
        </p:nvSpPr>
        <p:spPr bwMode="auto">
          <a:xfrm flipH="1">
            <a:off x="2286000" y="38862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48" name="Text Box 32"/>
          <p:cNvSpPr txBox="1">
            <a:spLocks noChangeArrowheads="1"/>
          </p:cNvSpPr>
          <p:nvPr/>
        </p:nvSpPr>
        <p:spPr bwMode="auto">
          <a:xfrm>
            <a:off x="3750570" y="3657600"/>
            <a:ext cx="27443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>
                <a:latin typeface="Calibri"/>
                <a:ea typeface="굴림" charset="-127"/>
                <a:cs typeface="Calibri"/>
              </a:rPr>
              <a:t>L</a:t>
            </a:r>
          </a:p>
        </p:txBody>
      </p:sp>
      <p:sp>
        <p:nvSpPr>
          <p:cNvPr id="1494049" name="Text Box 33"/>
          <p:cNvSpPr txBox="1">
            <a:spLocks noChangeArrowheads="1"/>
          </p:cNvSpPr>
          <p:nvPr/>
        </p:nvSpPr>
        <p:spPr bwMode="auto">
          <a:xfrm>
            <a:off x="3749715" y="3352800"/>
            <a:ext cx="287258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>
                <a:latin typeface="Calibri"/>
                <a:ea typeface="굴림" charset="-127"/>
                <a:cs typeface="Calibri"/>
              </a:rPr>
              <a:t>S</a:t>
            </a:r>
          </a:p>
        </p:txBody>
      </p:sp>
      <p:sp>
        <p:nvSpPr>
          <p:cNvPr id="1494050" name="Freeform 34"/>
          <p:cNvSpPr>
            <a:spLocks/>
          </p:cNvSpPr>
          <p:nvPr/>
        </p:nvSpPr>
        <p:spPr bwMode="auto">
          <a:xfrm>
            <a:off x="1524000" y="1676400"/>
            <a:ext cx="1143000" cy="144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12"/>
              </a:cxn>
              <a:cxn ang="0">
                <a:pos x="720" y="912"/>
              </a:cxn>
            </a:cxnLst>
            <a:rect l="0" t="0" r="r" b="b"/>
            <a:pathLst>
              <a:path w="720" h="912">
                <a:moveTo>
                  <a:pt x="0" y="0"/>
                </a:moveTo>
                <a:lnTo>
                  <a:pt x="0" y="912"/>
                </a:lnTo>
                <a:lnTo>
                  <a:pt x="720" y="91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51" name="Freeform 35"/>
          <p:cNvSpPr>
            <a:spLocks/>
          </p:cNvSpPr>
          <p:nvPr/>
        </p:nvSpPr>
        <p:spPr bwMode="auto">
          <a:xfrm>
            <a:off x="838200" y="3124200"/>
            <a:ext cx="685800" cy="167640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0" y="0"/>
              </a:cxn>
              <a:cxn ang="0">
                <a:pos x="0" y="1056"/>
              </a:cxn>
              <a:cxn ang="0">
                <a:pos x="432" y="1056"/>
              </a:cxn>
            </a:cxnLst>
            <a:rect l="0" t="0" r="r" b="b"/>
            <a:pathLst>
              <a:path w="432" h="1056">
                <a:moveTo>
                  <a:pt x="432" y="0"/>
                </a:moveTo>
                <a:lnTo>
                  <a:pt x="0" y="0"/>
                </a:lnTo>
                <a:lnTo>
                  <a:pt x="0" y="1056"/>
                </a:lnTo>
                <a:lnTo>
                  <a:pt x="432" y="1056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52" name="Line 36"/>
          <p:cNvSpPr>
            <a:spLocks noChangeShapeType="1"/>
          </p:cNvSpPr>
          <p:nvPr/>
        </p:nvSpPr>
        <p:spPr bwMode="auto">
          <a:xfrm>
            <a:off x="2895600" y="3276600"/>
            <a:ext cx="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53" name="AutoShape 37"/>
          <p:cNvSpPr>
            <a:spLocks noChangeArrowheads="1"/>
          </p:cNvSpPr>
          <p:nvPr/>
        </p:nvSpPr>
        <p:spPr bwMode="auto">
          <a:xfrm rot="16200000">
            <a:off x="2543175" y="5153025"/>
            <a:ext cx="400050" cy="457200"/>
          </a:xfrm>
          <a:prstGeom prst="moon">
            <a:avLst>
              <a:gd name="adj" fmla="val 8125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54" name="Freeform 38"/>
          <p:cNvSpPr>
            <a:spLocks/>
          </p:cNvSpPr>
          <p:nvPr/>
        </p:nvSpPr>
        <p:spPr bwMode="auto">
          <a:xfrm>
            <a:off x="1828800" y="4953000"/>
            <a:ext cx="7620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6"/>
              </a:cxn>
              <a:cxn ang="0">
                <a:pos x="480" y="96"/>
              </a:cxn>
              <a:cxn ang="0">
                <a:pos x="480" y="192"/>
              </a:cxn>
            </a:cxnLst>
            <a:rect l="0" t="0" r="r" b="b"/>
            <a:pathLst>
              <a:path w="480" h="192">
                <a:moveTo>
                  <a:pt x="0" y="0"/>
                </a:moveTo>
                <a:lnTo>
                  <a:pt x="0" y="96"/>
                </a:lnTo>
                <a:lnTo>
                  <a:pt x="480" y="96"/>
                </a:lnTo>
                <a:lnTo>
                  <a:pt x="480" y="19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55" name="Line 39"/>
          <p:cNvSpPr>
            <a:spLocks noChangeShapeType="1"/>
          </p:cNvSpPr>
          <p:nvPr/>
        </p:nvSpPr>
        <p:spPr bwMode="auto">
          <a:xfrm>
            <a:off x="2895600" y="4876800"/>
            <a:ext cx="266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56" name="Text Box 40"/>
          <p:cNvSpPr txBox="1">
            <a:spLocks noChangeArrowheads="1"/>
          </p:cNvSpPr>
          <p:nvPr/>
        </p:nvSpPr>
        <p:spPr bwMode="auto">
          <a:xfrm>
            <a:off x="5562600" y="4648200"/>
            <a:ext cx="2968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>
                <a:latin typeface="Calibri"/>
                <a:ea typeface="굴림" charset="-127"/>
                <a:cs typeface="Calibri"/>
              </a:rPr>
              <a:t>1</a:t>
            </a:r>
          </a:p>
        </p:txBody>
      </p:sp>
      <p:sp>
        <p:nvSpPr>
          <p:cNvPr id="1494057" name="Text Box 41"/>
          <p:cNvSpPr txBox="1">
            <a:spLocks noChangeArrowheads="1"/>
          </p:cNvSpPr>
          <p:nvPr/>
        </p:nvSpPr>
        <p:spPr bwMode="auto">
          <a:xfrm>
            <a:off x="6400800" y="4648200"/>
            <a:ext cx="2968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>
                <a:latin typeface="Calibri"/>
                <a:ea typeface="굴림" charset="-127"/>
                <a:cs typeface="Calibri"/>
              </a:rPr>
              <a:t>0</a:t>
            </a:r>
          </a:p>
        </p:txBody>
      </p:sp>
      <p:sp>
        <p:nvSpPr>
          <p:cNvPr id="1494058" name="Line 42"/>
          <p:cNvSpPr>
            <a:spLocks noChangeShapeType="1"/>
          </p:cNvSpPr>
          <p:nvPr/>
        </p:nvSpPr>
        <p:spPr bwMode="auto">
          <a:xfrm>
            <a:off x="2743200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59" name="Text Box 43"/>
          <p:cNvSpPr txBox="1">
            <a:spLocks noChangeArrowheads="1"/>
          </p:cNvSpPr>
          <p:nvPr/>
        </p:nvSpPr>
        <p:spPr bwMode="auto">
          <a:xfrm>
            <a:off x="2743200" y="5562600"/>
            <a:ext cx="67786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000" i="1">
                <a:latin typeface="Calibri"/>
                <a:ea typeface="굴림" charset="-127"/>
                <a:cs typeface="Calibri"/>
              </a:rPr>
              <a:t>Hit?</a:t>
            </a:r>
          </a:p>
        </p:txBody>
      </p:sp>
      <p:sp>
        <p:nvSpPr>
          <p:cNvPr id="1494060" name="Text Box 44"/>
          <p:cNvSpPr txBox="1">
            <a:spLocks noChangeArrowheads="1"/>
          </p:cNvSpPr>
          <p:nvPr/>
        </p:nvSpPr>
        <p:spPr bwMode="auto">
          <a:xfrm>
            <a:off x="927100" y="5969000"/>
            <a:ext cx="737235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 i="1">
                <a:latin typeface="Calibri"/>
                <a:ea typeface="굴림" charset="-127"/>
                <a:cs typeface="Calibri"/>
              </a:rPr>
              <a:t>Data from a store hit written into data portion of cache during tag access of subsequent store</a:t>
            </a:r>
          </a:p>
        </p:txBody>
      </p:sp>
      <p:grpSp>
        <p:nvGrpSpPr>
          <p:cNvPr id="1494061" name="Group 45"/>
          <p:cNvGrpSpPr>
            <a:grpSpLocks/>
          </p:cNvGrpSpPr>
          <p:nvPr/>
        </p:nvGrpSpPr>
        <p:grpSpPr bwMode="auto">
          <a:xfrm rot="5400000">
            <a:off x="3695700" y="4305300"/>
            <a:ext cx="533400" cy="304800"/>
            <a:chOff x="4992" y="3744"/>
            <a:chExt cx="336" cy="192"/>
          </a:xfrm>
        </p:grpSpPr>
        <p:sp>
          <p:nvSpPr>
            <p:cNvPr id="1494062" name="Rectangle 46"/>
            <p:cNvSpPr>
              <a:spLocks noChangeArrowheads="1"/>
            </p:cNvSpPr>
            <p:nvPr/>
          </p:nvSpPr>
          <p:spPr bwMode="auto">
            <a:xfrm>
              <a:off x="4992" y="3744"/>
              <a:ext cx="336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94063" name="Freeform 47"/>
            <p:cNvSpPr>
              <a:spLocks/>
            </p:cNvSpPr>
            <p:nvPr/>
          </p:nvSpPr>
          <p:spPr bwMode="auto">
            <a:xfrm>
              <a:off x="4992" y="3744"/>
              <a:ext cx="96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0" y="192"/>
                </a:cxn>
              </a:cxnLst>
              <a:rect l="0" t="0" r="r" b="b"/>
              <a:pathLst>
                <a:path w="96" h="192">
                  <a:moveTo>
                    <a:pt x="0" y="0"/>
                  </a:moveTo>
                  <a:lnTo>
                    <a:pt x="96" y="96"/>
                  </a:lnTo>
                  <a:lnTo>
                    <a:pt x="0" y="1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1494064" name="Freeform 48"/>
          <p:cNvSpPr>
            <a:spLocks/>
          </p:cNvSpPr>
          <p:nvPr/>
        </p:nvSpPr>
        <p:spPr bwMode="auto">
          <a:xfrm>
            <a:off x="2590800" y="4419600"/>
            <a:ext cx="1219200" cy="6858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0" y="0"/>
              </a:cxn>
              <a:cxn ang="0">
                <a:pos x="768" y="0"/>
              </a:cxn>
            </a:cxnLst>
            <a:rect l="0" t="0" r="r" b="b"/>
            <a:pathLst>
              <a:path w="768" h="432">
                <a:moveTo>
                  <a:pt x="0" y="432"/>
                </a:moveTo>
                <a:lnTo>
                  <a:pt x="0" y="0"/>
                </a:lnTo>
                <a:lnTo>
                  <a:pt x="768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65" name="AutoShape 49"/>
          <p:cNvSpPr>
            <a:spLocks noChangeArrowheads="1"/>
          </p:cNvSpPr>
          <p:nvPr/>
        </p:nvSpPr>
        <p:spPr bwMode="auto">
          <a:xfrm flipV="1">
            <a:off x="6324600" y="2895600"/>
            <a:ext cx="304800" cy="2444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66" name="Freeform 50"/>
          <p:cNvSpPr>
            <a:spLocks/>
          </p:cNvSpPr>
          <p:nvPr/>
        </p:nvSpPr>
        <p:spPr bwMode="auto">
          <a:xfrm>
            <a:off x="4114800" y="3048000"/>
            <a:ext cx="2286000" cy="1371600"/>
          </a:xfrm>
          <a:custGeom>
            <a:avLst/>
            <a:gdLst/>
            <a:ahLst/>
            <a:cxnLst>
              <a:cxn ang="0">
                <a:pos x="0" y="864"/>
              </a:cxn>
              <a:cxn ang="0">
                <a:pos x="96" y="864"/>
              </a:cxn>
              <a:cxn ang="0">
                <a:pos x="96" y="0"/>
              </a:cxn>
              <a:cxn ang="0">
                <a:pos x="1440" y="0"/>
              </a:cxn>
            </a:cxnLst>
            <a:rect l="0" t="0" r="r" b="b"/>
            <a:pathLst>
              <a:path w="1440" h="864">
                <a:moveTo>
                  <a:pt x="0" y="864"/>
                </a:moveTo>
                <a:lnTo>
                  <a:pt x="96" y="864"/>
                </a:lnTo>
                <a:lnTo>
                  <a:pt x="96" y="0"/>
                </a:lnTo>
                <a:lnTo>
                  <a:pt x="1440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67" name="Line 51"/>
          <p:cNvSpPr>
            <a:spLocks noChangeShapeType="1"/>
          </p:cNvSpPr>
          <p:nvPr/>
        </p:nvSpPr>
        <p:spPr bwMode="auto">
          <a:xfrm>
            <a:off x="6477000" y="11430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94068" name="Line 52"/>
          <p:cNvSpPr>
            <a:spLocks noChangeShapeType="1"/>
          </p:cNvSpPr>
          <p:nvPr/>
        </p:nvSpPr>
        <p:spPr bwMode="auto">
          <a:xfrm>
            <a:off x="2438400" y="11430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 1 </a:t>
            </a:r>
            <a:r>
              <a:rPr lang="en-US" dirty="0" smtClean="0"/>
              <a:t>is due NOW</a:t>
            </a:r>
          </a:p>
          <a:p>
            <a:endParaRPr lang="en-US" dirty="0"/>
          </a:p>
          <a:p>
            <a:r>
              <a:rPr lang="en-US" dirty="0" smtClean="0"/>
              <a:t>Lab 1 also due now unless you are using one of your two extensions</a:t>
            </a:r>
          </a:p>
          <a:p>
            <a:endParaRPr lang="en-US" dirty="0"/>
          </a:p>
          <a:p>
            <a:r>
              <a:rPr lang="en-US" dirty="0" smtClean="0"/>
              <a:t>PS 2 </a:t>
            </a:r>
            <a:r>
              <a:rPr lang="en-US" dirty="0" smtClean="0"/>
              <a:t>is out</a:t>
            </a:r>
          </a:p>
          <a:p>
            <a:endParaRPr lang="en-US" dirty="0"/>
          </a:p>
          <a:p>
            <a:r>
              <a:rPr lang="en-US" dirty="0" smtClean="0"/>
              <a:t>Lab 2 will be out</a:t>
            </a:r>
          </a:p>
          <a:p>
            <a:endParaRPr lang="en-US" dirty="0"/>
          </a:p>
          <a:p>
            <a:r>
              <a:rPr lang="en-US" dirty="0" smtClean="0"/>
              <a:t>Quiz Wednesday next week this room and time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SHOW UP ON 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0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Write Buffer to Reduce Read Miss Penalty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A41B-2E7D-C44B-A66B-FC59ED7BED8F}" type="slidenum">
              <a:rPr lang="en-US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960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3733800"/>
            <a:ext cx="8610600" cy="2438400"/>
          </a:xfrm>
          <a:ln/>
        </p:spPr>
        <p:txBody>
          <a:bodyPr/>
          <a:lstStyle/>
          <a:p>
            <a:pPr marL="231775" indent="-231775">
              <a:buFontTx/>
              <a:buNone/>
            </a:pPr>
            <a:r>
              <a:rPr lang="en-US" altLang="ko-KR" dirty="0">
                <a:ea typeface="굴림" charset="-127"/>
                <a:cs typeface="굴림" charset="-127"/>
              </a:rPr>
              <a:t>Processor is not stalled on writes, and read misses can go ahead of write to main memory</a:t>
            </a:r>
            <a:endParaRPr lang="en-US" altLang="ko-KR" b="1" dirty="0" smtClean="0">
              <a:ea typeface="굴림" charset="-127"/>
              <a:cs typeface="굴림" charset="-127"/>
            </a:endParaRPr>
          </a:p>
          <a:p>
            <a:pPr marL="231775" indent="-231775">
              <a:buFontTx/>
              <a:buNone/>
            </a:pPr>
            <a:r>
              <a:rPr lang="en-US" altLang="ko-KR" sz="2000" b="1" dirty="0" smtClean="0">
                <a:ea typeface="굴림" charset="-127"/>
                <a:cs typeface="굴림" charset="-127"/>
              </a:rPr>
              <a:t>Problem</a:t>
            </a:r>
            <a:r>
              <a:rPr lang="en-US" altLang="ko-KR" sz="2000" b="1" dirty="0">
                <a:ea typeface="굴림" charset="-127"/>
                <a:cs typeface="굴림" charset="-127"/>
              </a:rPr>
              <a:t>:</a:t>
            </a:r>
            <a:r>
              <a:rPr lang="en-US" altLang="ko-KR" sz="2000" dirty="0">
                <a:ea typeface="굴림" charset="-127"/>
                <a:cs typeface="굴림" charset="-127"/>
              </a:rPr>
              <a:t> Write buffer may hold updated value of location needed by a read miss</a:t>
            </a:r>
          </a:p>
          <a:p>
            <a:pPr marL="231775" indent="-231775">
              <a:buFontTx/>
              <a:buNone/>
            </a:pPr>
            <a:r>
              <a:rPr lang="en-US" altLang="ko-KR" sz="2000" b="1" dirty="0">
                <a:ea typeface="굴림" charset="-127"/>
                <a:cs typeface="굴림" charset="-127"/>
              </a:rPr>
              <a:t>Simple </a:t>
            </a:r>
            <a:r>
              <a:rPr lang="en-US" altLang="ko-KR" sz="2000" b="1" dirty="0" smtClean="0">
                <a:ea typeface="굴림" charset="-127"/>
                <a:cs typeface="굴림" charset="-127"/>
              </a:rPr>
              <a:t>solution: </a:t>
            </a:r>
            <a:r>
              <a:rPr lang="en-US" altLang="ko-KR" sz="2000" dirty="0">
                <a:ea typeface="굴림" charset="-127"/>
                <a:cs typeface="굴림" charset="-127"/>
              </a:rPr>
              <a:t>on a read miss, wait for the write buffer to go empty</a:t>
            </a:r>
          </a:p>
          <a:p>
            <a:pPr marL="231775" indent="-231775">
              <a:buFontTx/>
              <a:buNone/>
            </a:pPr>
            <a:r>
              <a:rPr lang="en-US" altLang="ko-KR" sz="2000" b="1" dirty="0">
                <a:ea typeface="굴림" charset="-127"/>
                <a:cs typeface="굴림" charset="-127"/>
              </a:rPr>
              <a:t>Faster </a:t>
            </a:r>
            <a:r>
              <a:rPr lang="en-US" altLang="ko-KR" sz="2000" b="1" dirty="0" smtClean="0">
                <a:ea typeface="굴림" charset="-127"/>
                <a:cs typeface="굴림" charset="-127"/>
              </a:rPr>
              <a:t>solution: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 </a:t>
            </a:r>
            <a:r>
              <a:rPr lang="en-US" altLang="ko-KR" sz="2000" dirty="0">
                <a:ea typeface="굴림" charset="-127"/>
                <a:cs typeface="굴림" charset="-127"/>
              </a:rPr>
              <a:t>Check write buffer addresses against read miss addresses, if no match, allow read miss to go ahead of writes, else, return value in write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buffer</a:t>
            </a:r>
            <a:endParaRPr lang="en-US" altLang="ko-KR" sz="2000" dirty="0">
              <a:ea typeface="굴림" charset="-127"/>
              <a:cs typeface="굴림" charset="-127"/>
            </a:endParaRPr>
          </a:p>
        </p:txBody>
      </p:sp>
      <p:sp>
        <p:nvSpPr>
          <p:cNvPr id="1496068" name="Rectangle 4"/>
          <p:cNvSpPr>
            <a:spLocks noChangeArrowheads="1"/>
          </p:cNvSpPr>
          <p:nvPr/>
        </p:nvSpPr>
        <p:spPr bwMode="auto">
          <a:xfrm>
            <a:off x="990600" y="990600"/>
            <a:ext cx="1016000" cy="1752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latin typeface="Calibri"/>
              <a:cs typeface="Calibri"/>
            </a:endParaRPr>
          </a:p>
        </p:txBody>
      </p:sp>
      <p:sp>
        <p:nvSpPr>
          <p:cNvPr id="1496069" name="Rectangle 5"/>
          <p:cNvSpPr>
            <a:spLocks noChangeArrowheads="1"/>
          </p:cNvSpPr>
          <p:nvPr/>
        </p:nvSpPr>
        <p:spPr bwMode="auto">
          <a:xfrm>
            <a:off x="2667000" y="1066800"/>
            <a:ext cx="1600200" cy="15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400">
                <a:latin typeface="Calibri"/>
                <a:cs typeface="Calibri"/>
              </a:rPr>
              <a:t>Data Cache</a:t>
            </a:r>
          </a:p>
        </p:txBody>
      </p:sp>
      <p:sp>
        <p:nvSpPr>
          <p:cNvPr id="1496070" name="Line 6"/>
          <p:cNvSpPr>
            <a:spLocks noChangeShapeType="1"/>
          </p:cNvSpPr>
          <p:nvPr/>
        </p:nvSpPr>
        <p:spPr bwMode="auto">
          <a:xfrm flipH="1" flipV="1">
            <a:off x="1981200" y="20574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96071" name="Rectangle 7"/>
          <p:cNvSpPr>
            <a:spLocks noChangeArrowheads="1"/>
          </p:cNvSpPr>
          <p:nvPr/>
        </p:nvSpPr>
        <p:spPr bwMode="auto">
          <a:xfrm>
            <a:off x="6629400" y="914400"/>
            <a:ext cx="1371600" cy="1676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400">
                <a:latin typeface="Calibri"/>
                <a:cs typeface="Calibri"/>
              </a:rPr>
              <a:t>Unified L2 Cache</a:t>
            </a:r>
          </a:p>
        </p:txBody>
      </p:sp>
      <p:sp>
        <p:nvSpPr>
          <p:cNvPr id="1496072" name="Rectangle 8"/>
          <p:cNvSpPr>
            <a:spLocks noChangeArrowheads="1"/>
          </p:cNvSpPr>
          <p:nvPr/>
        </p:nvSpPr>
        <p:spPr bwMode="auto">
          <a:xfrm>
            <a:off x="1143000" y="19812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400">
                <a:latin typeface="Calibri"/>
                <a:cs typeface="Calibri"/>
              </a:rPr>
              <a:t>RF</a:t>
            </a:r>
          </a:p>
        </p:txBody>
      </p:sp>
      <p:sp>
        <p:nvSpPr>
          <p:cNvPr id="1496073" name="Line 9"/>
          <p:cNvSpPr>
            <a:spLocks noChangeShapeType="1"/>
          </p:cNvSpPr>
          <p:nvPr/>
        </p:nvSpPr>
        <p:spPr bwMode="auto">
          <a:xfrm flipV="1">
            <a:off x="1295400" y="17526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96074" name="Line 10"/>
          <p:cNvSpPr>
            <a:spLocks noChangeShapeType="1"/>
          </p:cNvSpPr>
          <p:nvPr/>
        </p:nvSpPr>
        <p:spPr bwMode="auto">
          <a:xfrm flipV="1">
            <a:off x="1447800" y="17526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96075" name="Line 11"/>
          <p:cNvSpPr>
            <a:spLocks noChangeShapeType="1"/>
          </p:cNvSpPr>
          <p:nvPr/>
        </p:nvSpPr>
        <p:spPr bwMode="auto">
          <a:xfrm>
            <a:off x="1600200" y="17526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96076" name="Text Box 12"/>
          <p:cNvSpPr txBox="1">
            <a:spLocks noChangeArrowheads="1"/>
          </p:cNvSpPr>
          <p:nvPr/>
        </p:nvSpPr>
        <p:spPr bwMode="auto">
          <a:xfrm>
            <a:off x="990600" y="1295400"/>
            <a:ext cx="99060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/>
                <a:cs typeface="Calibri"/>
              </a:rPr>
              <a:t>CPU</a:t>
            </a:r>
          </a:p>
        </p:txBody>
      </p:sp>
      <p:sp>
        <p:nvSpPr>
          <p:cNvPr id="1496077" name="Rectangle 13"/>
          <p:cNvSpPr>
            <a:spLocks noChangeArrowheads="1"/>
          </p:cNvSpPr>
          <p:nvPr/>
        </p:nvSpPr>
        <p:spPr bwMode="auto">
          <a:xfrm>
            <a:off x="5410200" y="1905000"/>
            <a:ext cx="838200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latin typeface="Calibri"/>
                <a:cs typeface="Calibri"/>
              </a:rPr>
              <a:t>Write</a:t>
            </a:r>
          </a:p>
          <a:p>
            <a:pPr>
              <a:spcBef>
                <a:spcPct val="0"/>
              </a:spcBef>
            </a:pPr>
            <a:r>
              <a:rPr lang="en-US" sz="1800" dirty="0">
                <a:latin typeface="Calibri"/>
                <a:cs typeface="Calibri"/>
              </a:rPr>
              <a:t>buffer</a:t>
            </a:r>
          </a:p>
        </p:txBody>
      </p:sp>
      <p:sp>
        <p:nvSpPr>
          <p:cNvPr id="1496078" name="Line 14"/>
          <p:cNvSpPr>
            <a:spLocks noChangeShapeType="1"/>
          </p:cNvSpPr>
          <p:nvPr/>
        </p:nvSpPr>
        <p:spPr bwMode="auto">
          <a:xfrm>
            <a:off x="4267200" y="2286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96079" name="Line 15"/>
          <p:cNvSpPr>
            <a:spLocks noChangeShapeType="1"/>
          </p:cNvSpPr>
          <p:nvPr/>
        </p:nvSpPr>
        <p:spPr bwMode="auto">
          <a:xfrm>
            <a:off x="4267200" y="12954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96080" name="Text Box 16"/>
          <p:cNvSpPr txBox="1">
            <a:spLocks noChangeArrowheads="1"/>
          </p:cNvSpPr>
          <p:nvPr/>
        </p:nvSpPr>
        <p:spPr bwMode="auto">
          <a:xfrm>
            <a:off x="1981200" y="2743200"/>
            <a:ext cx="5410200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Evicted dirty lines for </a:t>
            </a:r>
            <a:r>
              <a:rPr lang="en-US" sz="2000" dirty="0" err="1">
                <a:solidFill>
                  <a:srgbClr val="56127A"/>
                </a:solidFill>
                <a:latin typeface="Calibri"/>
                <a:cs typeface="Calibri"/>
              </a:rPr>
              <a:t>writeback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cache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OR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All writes in </a:t>
            </a:r>
            <a:r>
              <a:rPr lang="en-US" sz="2000" dirty="0" err="1" smtClean="0">
                <a:solidFill>
                  <a:srgbClr val="56127A"/>
                </a:solidFill>
                <a:latin typeface="Calibri"/>
                <a:cs typeface="Calibri"/>
              </a:rPr>
              <a:t>writethrough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cache</a:t>
            </a:r>
          </a:p>
        </p:txBody>
      </p:sp>
      <p:sp>
        <p:nvSpPr>
          <p:cNvPr id="1496081" name="Line 17"/>
          <p:cNvSpPr>
            <a:spLocks noChangeShapeType="1"/>
          </p:cNvSpPr>
          <p:nvPr/>
        </p:nvSpPr>
        <p:spPr bwMode="auto">
          <a:xfrm>
            <a:off x="6248400" y="2286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496082" name="Line 18"/>
          <p:cNvSpPr>
            <a:spLocks noChangeShapeType="1"/>
          </p:cNvSpPr>
          <p:nvPr/>
        </p:nvSpPr>
        <p:spPr bwMode="auto">
          <a:xfrm flipH="1" flipV="1">
            <a:off x="1981200" y="12954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cxnSp>
        <p:nvCxnSpPr>
          <p:cNvPr id="24" name="Straight Connector 23"/>
          <p:cNvCxnSpPr>
            <a:stCxn id="1496080" idx="0"/>
          </p:cNvCxnSpPr>
          <p:nvPr/>
        </p:nvCxnSpPr>
        <p:spPr bwMode="auto">
          <a:xfrm flipV="1">
            <a:off x="4686300" y="2362200"/>
            <a:ext cx="190500" cy="381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292975" cy="736600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Reducing Tag Overhead with Sub-Blocks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5001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93800"/>
            <a:ext cx="8534400" cy="3211513"/>
          </a:xfrm>
        </p:spPr>
        <p:txBody>
          <a:bodyPr/>
          <a:lstStyle/>
          <a:p>
            <a:pPr marL="230188" indent="-230188"/>
            <a:r>
              <a:rPr lang="en-US" altLang="ko-KR" b="1" dirty="0" smtClean="0">
                <a:ea typeface="굴림" charset="-127"/>
                <a:cs typeface="굴림" charset="-127"/>
              </a:rPr>
              <a:t>Problem</a:t>
            </a:r>
            <a:r>
              <a:rPr lang="en-US" altLang="ko-KR" dirty="0" smtClean="0">
                <a:ea typeface="굴림" charset="-127"/>
                <a:cs typeface="굴림" charset="-127"/>
              </a:rPr>
              <a:t>: Tags </a:t>
            </a:r>
            <a:r>
              <a:rPr lang="en-US" altLang="ko-KR" dirty="0">
                <a:ea typeface="굴림" charset="-127"/>
                <a:cs typeface="굴림" charset="-127"/>
              </a:rPr>
              <a:t>are too large, i.e., too much overhead</a:t>
            </a:r>
          </a:p>
          <a:p>
            <a:pPr marL="571500" lvl="1" indent="-227013"/>
            <a:r>
              <a:rPr lang="en-US" altLang="ko-KR" sz="2000" dirty="0">
                <a:ea typeface="굴림" charset="-127"/>
                <a:cs typeface="굴림" charset="-127"/>
              </a:rPr>
              <a:t>Simple solution: Larger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lines</a:t>
            </a:r>
            <a:r>
              <a:rPr lang="en-US" altLang="ko-KR" sz="2000" dirty="0">
                <a:ea typeface="굴림" charset="-127"/>
                <a:cs typeface="굴림" charset="-127"/>
              </a:rPr>
              <a:t>, but miss penalty could be large.</a:t>
            </a:r>
            <a:endParaRPr lang="en-US" altLang="ko-KR" sz="2000" dirty="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marL="230188" indent="-230188"/>
            <a:r>
              <a:rPr lang="en-US" altLang="ko-KR" b="1" dirty="0" smtClean="0">
                <a:ea typeface="굴림" charset="-127"/>
                <a:cs typeface="굴림" charset="-127"/>
              </a:rPr>
              <a:t>Solution</a:t>
            </a:r>
            <a:r>
              <a:rPr lang="en-US" altLang="ko-KR" dirty="0" smtClean="0">
                <a:ea typeface="굴림" charset="-127"/>
                <a:cs typeface="굴림" charset="-127"/>
              </a:rPr>
              <a:t>: Sub-block </a:t>
            </a:r>
            <a:r>
              <a:rPr lang="en-US" altLang="ko-KR" dirty="0">
                <a:ea typeface="굴림" charset="-127"/>
                <a:cs typeface="굴림" charset="-127"/>
              </a:rPr>
              <a:t>placement (aka sector cache)</a:t>
            </a:r>
          </a:p>
          <a:p>
            <a:pPr marL="571500" lvl="1" indent="-227013"/>
            <a:r>
              <a:rPr lang="en-US" altLang="ko-KR" sz="2000" dirty="0">
                <a:ea typeface="굴림" charset="-127"/>
                <a:cs typeface="굴림" charset="-127"/>
              </a:rPr>
              <a:t>A valid bit added to units smaller than full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line, </a:t>
            </a:r>
            <a:r>
              <a:rPr lang="en-US" altLang="ko-KR" sz="2000" dirty="0">
                <a:ea typeface="굴림" charset="-127"/>
                <a:cs typeface="굴림" charset="-127"/>
              </a:rPr>
              <a:t>called sub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-blocks</a:t>
            </a:r>
            <a:endParaRPr lang="en-US" altLang="ko-KR" sz="2000" dirty="0">
              <a:ea typeface="굴림" charset="-127"/>
              <a:cs typeface="굴림" charset="-127"/>
            </a:endParaRPr>
          </a:p>
          <a:p>
            <a:pPr marL="571500" lvl="1" indent="-227013"/>
            <a:r>
              <a:rPr lang="en-US" altLang="ko-KR" sz="2000" dirty="0">
                <a:ea typeface="굴림" charset="-127"/>
                <a:cs typeface="굴림" charset="-127"/>
              </a:rPr>
              <a:t>Only read a sub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-block </a:t>
            </a:r>
            <a:r>
              <a:rPr lang="en-US" altLang="ko-KR" sz="2000" dirty="0">
                <a:ea typeface="굴림" charset="-127"/>
                <a:cs typeface="굴림" charset="-127"/>
              </a:rPr>
              <a:t>on a miss</a:t>
            </a:r>
          </a:p>
          <a:p>
            <a:pPr marL="571500" lvl="1" indent="-227013"/>
            <a:r>
              <a:rPr lang="en-US" altLang="ko-KR" sz="2000" i="1" dirty="0">
                <a:solidFill>
                  <a:schemeClr val="tx2"/>
                </a:solidFill>
                <a:ea typeface="굴림" charset="-127"/>
                <a:cs typeface="굴림" charset="-127"/>
              </a:rPr>
              <a:t>If a tag matches, is the word in the cache?</a:t>
            </a:r>
          </a:p>
          <a:p>
            <a:pPr marL="571500" lvl="1" indent="-227013"/>
            <a:endParaRPr lang="en-US" altLang="ko-KR" sz="2000" i="1" dirty="0">
              <a:ea typeface="굴림" charset="-127"/>
              <a:cs typeface="굴림" charset="-127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8350-A166-4C4F-AB06-B7F03E86EE38}" type="slidenum">
              <a:rPr lang="en-US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00164" name="Rectangle 4"/>
          <p:cNvSpPr>
            <a:spLocks noChangeArrowheads="1"/>
          </p:cNvSpPr>
          <p:nvPr/>
        </p:nvSpPr>
        <p:spPr bwMode="auto">
          <a:xfrm>
            <a:off x="1447800" y="4267200"/>
            <a:ext cx="685800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000" b="1" i="1"/>
          </a:p>
        </p:txBody>
      </p:sp>
      <p:sp>
        <p:nvSpPr>
          <p:cNvPr id="1500165" name="Rectangle 5"/>
          <p:cNvSpPr>
            <a:spLocks noChangeArrowheads="1"/>
          </p:cNvSpPr>
          <p:nvPr/>
        </p:nvSpPr>
        <p:spPr bwMode="auto">
          <a:xfrm>
            <a:off x="2895600" y="4267200"/>
            <a:ext cx="4267200" cy="1143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66" name="Line 6"/>
          <p:cNvSpPr>
            <a:spLocks noChangeShapeType="1"/>
          </p:cNvSpPr>
          <p:nvPr/>
        </p:nvSpPr>
        <p:spPr bwMode="auto">
          <a:xfrm>
            <a:off x="3200400" y="4267200"/>
            <a:ext cx="0" cy="1143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67" name="Line 7"/>
          <p:cNvSpPr>
            <a:spLocks noChangeShapeType="1"/>
          </p:cNvSpPr>
          <p:nvPr/>
        </p:nvSpPr>
        <p:spPr bwMode="auto">
          <a:xfrm>
            <a:off x="3962400" y="4267200"/>
            <a:ext cx="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68" name="Line 8"/>
          <p:cNvSpPr>
            <a:spLocks noChangeShapeType="1"/>
          </p:cNvSpPr>
          <p:nvPr/>
        </p:nvSpPr>
        <p:spPr bwMode="auto">
          <a:xfrm>
            <a:off x="4267200" y="4267200"/>
            <a:ext cx="0" cy="1143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69" name="Line 9"/>
          <p:cNvSpPr>
            <a:spLocks noChangeShapeType="1"/>
          </p:cNvSpPr>
          <p:nvPr/>
        </p:nvSpPr>
        <p:spPr bwMode="auto">
          <a:xfrm>
            <a:off x="5029200" y="4267200"/>
            <a:ext cx="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0" name="Line 10"/>
          <p:cNvSpPr>
            <a:spLocks noChangeShapeType="1"/>
          </p:cNvSpPr>
          <p:nvPr/>
        </p:nvSpPr>
        <p:spPr bwMode="auto">
          <a:xfrm>
            <a:off x="5334000" y="4267200"/>
            <a:ext cx="0" cy="1143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1" name="Line 11"/>
          <p:cNvSpPr>
            <a:spLocks noChangeShapeType="1"/>
          </p:cNvSpPr>
          <p:nvPr/>
        </p:nvSpPr>
        <p:spPr bwMode="auto">
          <a:xfrm>
            <a:off x="6096000" y="4267200"/>
            <a:ext cx="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2" name="Line 12"/>
          <p:cNvSpPr>
            <a:spLocks noChangeShapeType="1"/>
          </p:cNvSpPr>
          <p:nvPr/>
        </p:nvSpPr>
        <p:spPr bwMode="auto">
          <a:xfrm>
            <a:off x="6400800" y="4267200"/>
            <a:ext cx="0" cy="1143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3" name="Line 13"/>
          <p:cNvSpPr>
            <a:spLocks noChangeShapeType="1"/>
          </p:cNvSpPr>
          <p:nvPr/>
        </p:nvSpPr>
        <p:spPr bwMode="auto">
          <a:xfrm>
            <a:off x="2895600" y="4648200"/>
            <a:ext cx="426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4" name="Line 14"/>
          <p:cNvSpPr>
            <a:spLocks noChangeShapeType="1"/>
          </p:cNvSpPr>
          <p:nvPr/>
        </p:nvSpPr>
        <p:spPr bwMode="auto">
          <a:xfrm>
            <a:off x="2895600" y="5029200"/>
            <a:ext cx="426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5" name="Line 15"/>
          <p:cNvSpPr>
            <a:spLocks noChangeShapeType="1"/>
          </p:cNvSpPr>
          <p:nvPr/>
        </p:nvSpPr>
        <p:spPr bwMode="auto">
          <a:xfrm>
            <a:off x="2895600" y="5410200"/>
            <a:ext cx="426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6" name="Line 16"/>
          <p:cNvSpPr>
            <a:spLocks noChangeShapeType="1"/>
          </p:cNvSpPr>
          <p:nvPr/>
        </p:nvSpPr>
        <p:spPr bwMode="auto">
          <a:xfrm flipH="1">
            <a:off x="1447800" y="4648200"/>
            <a:ext cx="685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7" name="Line 17"/>
          <p:cNvSpPr>
            <a:spLocks noChangeShapeType="1"/>
          </p:cNvSpPr>
          <p:nvPr/>
        </p:nvSpPr>
        <p:spPr bwMode="auto">
          <a:xfrm flipH="1">
            <a:off x="1447800" y="5029200"/>
            <a:ext cx="685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8" name="Text Box 18"/>
          <p:cNvSpPr txBox="1">
            <a:spLocks noChangeArrowheads="1"/>
          </p:cNvSpPr>
          <p:nvPr/>
        </p:nvSpPr>
        <p:spPr bwMode="auto">
          <a:xfrm>
            <a:off x="1447800" y="4267200"/>
            <a:ext cx="701675" cy="115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i="1"/>
              <a:t>100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i="1"/>
              <a:t>300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i="1"/>
              <a:t>204</a:t>
            </a:r>
          </a:p>
        </p:txBody>
      </p:sp>
      <p:sp>
        <p:nvSpPr>
          <p:cNvPr id="1500179" name="Text Box 19"/>
          <p:cNvSpPr txBox="1">
            <a:spLocks noChangeArrowheads="1"/>
          </p:cNvSpPr>
          <p:nvPr/>
        </p:nvSpPr>
        <p:spPr bwMode="auto">
          <a:xfrm>
            <a:off x="2895600" y="4267200"/>
            <a:ext cx="4038600" cy="115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>
              <a:lnSpc>
                <a:spcPts val="2800"/>
              </a:lnSpc>
              <a:spcBef>
                <a:spcPct val="0"/>
              </a:spcBef>
            </a:pPr>
            <a:r>
              <a:rPr lang="en-US" sz="2000" b="1" i="1" dirty="0"/>
              <a:t>1             1              1             1  </a:t>
            </a:r>
          </a:p>
          <a:p>
            <a:pPr marL="457200" indent="-457200" algn="l">
              <a:lnSpc>
                <a:spcPts val="2800"/>
              </a:lnSpc>
              <a:spcBef>
                <a:spcPct val="0"/>
              </a:spcBef>
              <a:buFontTx/>
              <a:buAutoNum type="arabicPlain"/>
            </a:pPr>
            <a:r>
              <a:rPr lang="en-US" sz="2000" b="1" i="1" dirty="0"/>
              <a:t>       </a:t>
            </a:r>
            <a:r>
              <a:rPr lang="en-US" sz="2000" b="1" i="1" dirty="0" smtClean="0"/>
              <a:t>  1              </a:t>
            </a:r>
            <a:r>
              <a:rPr lang="en-US" sz="2000" b="1" i="1" dirty="0"/>
              <a:t>0             0</a:t>
            </a:r>
          </a:p>
          <a:p>
            <a:pPr marL="457200" indent="-457200" algn="l">
              <a:lnSpc>
                <a:spcPts val="2800"/>
              </a:lnSpc>
              <a:spcBef>
                <a:spcPct val="0"/>
              </a:spcBef>
            </a:pPr>
            <a:r>
              <a:rPr lang="en-US" sz="2000" b="1" i="1" dirty="0"/>
              <a:t>0             1              0             1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Multilevel Caches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7772400" cy="914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ko-KR" b="1" dirty="0" smtClean="0">
                <a:ea typeface="굴림" charset="-127"/>
                <a:cs typeface="굴림" charset="-127"/>
              </a:rPr>
              <a:t>Problem</a:t>
            </a:r>
            <a:r>
              <a:rPr lang="en-US" altLang="ko-KR" dirty="0" smtClean="0">
                <a:ea typeface="굴림" charset="-127"/>
                <a:cs typeface="굴림" charset="-127"/>
              </a:rPr>
              <a:t>: A </a:t>
            </a:r>
            <a:r>
              <a:rPr lang="en-US" altLang="ko-KR" dirty="0">
                <a:ea typeface="굴림" charset="-127"/>
                <a:cs typeface="굴림" charset="-127"/>
              </a:rPr>
              <a:t>memory cannot be large and fast</a:t>
            </a:r>
            <a:endParaRPr lang="en-US" altLang="ko-KR" dirty="0" smtClean="0">
              <a:ea typeface="굴림" charset="-127"/>
              <a:cs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ko-KR" b="1" dirty="0" smtClean="0">
                <a:ea typeface="굴림" charset="-127"/>
                <a:cs typeface="굴림" charset="-127"/>
              </a:rPr>
              <a:t>Solution</a:t>
            </a:r>
            <a:r>
              <a:rPr lang="en-US" altLang="ko-KR" dirty="0" smtClean="0">
                <a:ea typeface="굴림" charset="-127"/>
                <a:cs typeface="굴림" charset="-127"/>
              </a:rPr>
              <a:t>: Increasing </a:t>
            </a:r>
            <a:r>
              <a:rPr lang="en-US" altLang="ko-KR" dirty="0">
                <a:ea typeface="굴림" charset="-127"/>
                <a:cs typeface="굴림" charset="-127"/>
              </a:rPr>
              <a:t>sizes of cache at each </a:t>
            </a:r>
            <a:r>
              <a:rPr lang="en-US" altLang="ko-KR" dirty="0" smtClean="0">
                <a:ea typeface="굴림" charset="-127"/>
                <a:cs typeface="굴림" charset="-127"/>
              </a:rPr>
              <a:t>level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F976-12BD-5E42-B483-A1C37F766528}" type="slidenum">
              <a:rPr lang="en-US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97000" y="2590800"/>
            <a:ext cx="5994400" cy="1306513"/>
            <a:chOff x="552" y="1200"/>
            <a:chExt cx="4368" cy="1215"/>
          </a:xfrm>
        </p:grpSpPr>
        <p:sp>
          <p:nvSpPr>
            <p:cNvPr id="1544197" name="Rectangle 5"/>
            <p:cNvSpPr>
              <a:spLocks noChangeArrowheads="1"/>
            </p:cNvSpPr>
            <p:nvPr/>
          </p:nvSpPr>
          <p:spPr bwMode="auto">
            <a:xfrm>
              <a:off x="552" y="1440"/>
              <a:ext cx="768" cy="7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800" b="1">
                  <a:latin typeface="Calibri"/>
                  <a:cs typeface="Calibri"/>
                </a:rPr>
                <a:t>CPU</a:t>
              </a:r>
            </a:p>
          </p:txBody>
        </p:sp>
        <p:sp>
          <p:nvSpPr>
            <p:cNvPr id="1544198" name="Rectangle 6"/>
            <p:cNvSpPr>
              <a:spLocks noChangeArrowheads="1"/>
            </p:cNvSpPr>
            <p:nvPr/>
          </p:nvSpPr>
          <p:spPr bwMode="auto">
            <a:xfrm>
              <a:off x="1656" y="1584"/>
              <a:ext cx="480" cy="4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800" b="1">
                  <a:latin typeface="Calibri"/>
                  <a:cs typeface="Calibri"/>
                </a:rPr>
                <a:t>L1$</a:t>
              </a:r>
            </a:p>
          </p:txBody>
        </p:sp>
        <p:sp>
          <p:nvSpPr>
            <p:cNvPr id="1544199" name="Rectangle 7"/>
            <p:cNvSpPr>
              <a:spLocks noChangeArrowheads="1"/>
            </p:cNvSpPr>
            <p:nvPr/>
          </p:nvSpPr>
          <p:spPr bwMode="auto">
            <a:xfrm>
              <a:off x="2472" y="1440"/>
              <a:ext cx="816" cy="8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800" b="1">
                  <a:latin typeface="Calibri"/>
                  <a:cs typeface="Calibri"/>
                </a:rPr>
                <a:t>L2$</a:t>
              </a:r>
            </a:p>
          </p:txBody>
        </p:sp>
        <p:sp>
          <p:nvSpPr>
            <p:cNvPr id="1544200" name="Rectangle 8"/>
            <p:cNvSpPr>
              <a:spLocks noChangeArrowheads="1"/>
            </p:cNvSpPr>
            <p:nvPr/>
          </p:nvSpPr>
          <p:spPr bwMode="auto">
            <a:xfrm>
              <a:off x="3624" y="1200"/>
              <a:ext cx="1296" cy="12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800" b="1">
                  <a:latin typeface="Calibri"/>
                  <a:cs typeface="Calibri"/>
                </a:rPr>
                <a:t>DRAM</a:t>
              </a:r>
            </a:p>
          </p:txBody>
        </p:sp>
        <p:sp>
          <p:nvSpPr>
            <p:cNvPr id="1544201" name="Line 9"/>
            <p:cNvSpPr>
              <a:spLocks noChangeShapeType="1"/>
            </p:cNvSpPr>
            <p:nvPr/>
          </p:nvSpPr>
          <p:spPr bwMode="auto">
            <a:xfrm>
              <a:off x="1320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544202" name="Line 10"/>
            <p:cNvSpPr>
              <a:spLocks noChangeShapeType="1"/>
            </p:cNvSpPr>
            <p:nvPr/>
          </p:nvSpPr>
          <p:spPr bwMode="auto">
            <a:xfrm>
              <a:off x="2136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544203" name="Line 11"/>
            <p:cNvSpPr>
              <a:spLocks noChangeShapeType="1"/>
            </p:cNvSpPr>
            <p:nvPr/>
          </p:nvSpPr>
          <p:spPr bwMode="auto">
            <a:xfrm>
              <a:off x="3288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</p:grpSp>
      <p:sp>
        <p:nvSpPr>
          <p:cNvPr id="1544204" name="Text Box 12"/>
          <p:cNvSpPr txBox="1">
            <a:spLocks noChangeArrowheads="1"/>
          </p:cNvSpPr>
          <p:nvPr/>
        </p:nvSpPr>
        <p:spPr bwMode="auto">
          <a:xfrm>
            <a:off x="304800" y="4343400"/>
            <a:ext cx="8572500" cy="1311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latin typeface="Verdana" charset="0"/>
              </a:rPr>
              <a:t>Local miss rate = misses in cache / accesses to cache</a:t>
            </a:r>
          </a:p>
          <a:p>
            <a:pPr algn="l"/>
            <a:r>
              <a:rPr lang="en-US" sz="2000">
                <a:latin typeface="Verdana" charset="0"/>
              </a:rPr>
              <a:t>Global miss rate = misses in cache / CPU memory accesses</a:t>
            </a:r>
          </a:p>
          <a:p>
            <a:pPr algn="l"/>
            <a:r>
              <a:rPr lang="en-US" sz="2000">
                <a:latin typeface="Verdana" charset="0"/>
              </a:rPr>
              <a:t>Misses per instruction = misses in cache / number of instructions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Presence of L2 influences L1 design</a:t>
            </a:r>
            <a:endParaRPr lang="en-US" dirty="0"/>
          </a:p>
        </p:txBody>
      </p:sp>
      <p:sp>
        <p:nvSpPr>
          <p:cNvPr id="1548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Size?</a:t>
            </a:r>
          </a:p>
          <a:p>
            <a:r>
              <a:rPr lang="en-US" sz="2800" dirty="0" smtClean="0"/>
              <a:t>Use smaller L1 if there is also L2</a:t>
            </a:r>
          </a:p>
          <a:p>
            <a:pPr lvl="1"/>
            <a:r>
              <a:rPr lang="en-US" sz="2000" dirty="0" smtClean="0"/>
              <a:t>Trade increased L1 miss rate for reduced L1 hit time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ackup L2 reduces L1 miss penalty</a:t>
            </a:r>
          </a:p>
          <a:p>
            <a:pPr lvl="1"/>
            <a:r>
              <a:rPr lang="en-US" sz="2000" dirty="0" smtClean="0"/>
              <a:t>Reduces average access energy</a:t>
            </a:r>
          </a:p>
          <a:p>
            <a:r>
              <a:rPr lang="en-US" sz="2600" dirty="0" smtClean="0"/>
              <a:t>Write through versus write back?</a:t>
            </a:r>
          </a:p>
          <a:p>
            <a:r>
              <a:rPr lang="en-US" sz="2800" dirty="0" smtClean="0"/>
              <a:t>Use simpler write-through L1 with on-chip L2</a:t>
            </a:r>
          </a:p>
          <a:p>
            <a:pPr lvl="1"/>
            <a:r>
              <a:rPr lang="en-US" sz="2000" dirty="0" smtClean="0"/>
              <a:t>Write-back L2 cache absorbs write traffic, doesn’t go off-chip</a:t>
            </a:r>
          </a:p>
          <a:p>
            <a:pPr lvl="1"/>
            <a:r>
              <a:rPr lang="en-US" sz="2000" dirty="0" smtClean="0"/>
              <a:t>At most one L1 miss request per L1 access (no dirty victim write back) simplifies pipeline control</a:t>
            </a:r>
          </a:p>
          <a:p>
            <a:pPr lvl="1"/>
            <a:r>
              <a:rPr lang="en-US" sz="2000" dirty="0" smtClean="0"/>
              <a:t>Simplifies coherence issues</a:t>
            </a:r>
          </a:p>
          <a:p>
            <a:pPr lvl="1"/>
            <a:r>
              <a:rPr lang="en-US" sz="2000" dirty="0" smtClean="0"/>
              <a:t>Simplifies error recovery in L1 (can use just parity bits in L1 and reload from L2 when parity error detected on L1 read)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F70A-92F6-AB46-9CC1-97E41523B23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Inclusion Policy</a:t>
            </a:r>
          </a:p>
        </p:txBody>
      </p:sp>
      <p:sp>
        <p:nvSpPr>
          <p:cNvPr id="15503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7683500" cy="4927600"/>
          </a:xfrm>
        </p:spPr>
        <p:txBody>
          <a:bodyPr/>
          <a:lstStyle/>
          <a:p>
            <a:pPr marL="342900" indent="-342900">
              <a:spcBef>
                <a:spcPts val="552"/>
              </a:spcBef>
            </a:pPr>
            <a:r>
              <a:rPr lang="en-US" altLang="ko-KR" sz="3200" dirty="0">
                <a:ea typeface="굴림" charset="-127"/>
                <a:cs typeface="굴림" charset="-127"/>
              </a:rPr>
              <a:t>Inclusive multilevel cache: </a:t>
            </a: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Inner cache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 can only hold lines also present in </a:t>
            </a:r>
            <a:r>
              <a:rPr lang="en-US" altLang="ko-KR" sz="2400" dirty="0">
                <a:ea typeface="굴림" charset="-127"/>
                <a:cs typeface="굴림" charset="-127"/>
              </a:rPr>
              <a:t>outer cache</a:t>
            </a: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External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 coherence snoop access </a:t>
            </a:r>
            <a:r>
              <a:rPr lang="en-US" altLang="ko-KR" sz="2400" dirty="0">
                <a:ea typeface="굴림" charset="-127"/>
                <a:cs typeface="굴림" charset="-127"/>
              </a:rPr>
              <a:t>need only check outer cache</a:t>
            </a:r>
            <a:endParaRPr lang="en-US" altLang="ko-KR" sz="2400" dirty="0" smtClean="0">
              <a:ea typeface="굴림" charset="-127"/>
              <a:cs typeface="굴림" charset="-127"/>
            </a:endParaRPr>
          </a:p>
          <a:p>
            <a:pPr marL="342900" indent="-342900">
              <a:spcBef>
                <a:spcPts val="552"/>
              </a:spcBef>
            </a:pPr>
            <a:r>
              <a:rPr lang="en-US" altLang="ko-KR" sz="3200" dirty="0" smtClean="0">
                <a:ea typeface="굴림" charset="-127"/>
                <a:cs typeface="굴림" charset="-127"/>
              </a:rPr>
              <a:t>Exclusive </a:t>
            </a:r>
            <a:r>
              <a:rPr lang="en-US" altLang="ko-KR" sz="3200" dirty="0">
                <a:ea typeface="굴림" charset="-127"/>
                <a:cs typeface="굴림" charset="-127"/>
              </a:rPr>
              <a:t>multilevel caches:</a:t>
            </a: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Inner cache may hold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 lines not </a:t>
            </a:r>
            <a:r>
              <a:rPr lang="en-US" altLang="ko-KR" sz="2400" dirty="0">
                <a:ea typeface="굴림" charset="-127"/>
                <a:cs typeface="굴림" charset="-127"/>
              </a:rPr>
              <a:t>in outer</a:t>
            </a:r>
            <a:r>
              <a:rPr lang="ko-KR" altLang="en-US" sz="2400" dirty="0">
                <a:ea typeface="굴림" charset="-127"/>
                <a:cs typeface="굴림" charset="-127"/>
              </a:rPr>
              <a:t> </a:t>
            </a:r>
            <a:r>
              <a:rPr lang="en-US" altLang="ko-KR" sz="2400" dirty="0">
                <a:ea typeface="굴림" charset="-127"/>
                <a:cs typeface="굴림" charset="-127"/>
              </a:rPr>
              <a:t>cache</a:t>
            </a: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Swap lines between inner/outer caches on miss</a:t>
            </a: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Used in AMD </a:t>
            </a:r>
            <a:r>
              <a:rPr lang="en-US" altLang="ko-KR" sz="2400" dirty="0" err="1">
                <a:ea typeface="굴림" charset="-127"/>
                <a:cs typeface="굴림" charset="-127"/>
              </a:rPr>
              <a:t>Athlon</a:t>
            </a:r>
            <a:r>
              <a:rPr lang="en-US" altLang="ko-KR" sz="2400" dirty="0">
                <a:ea typeface="굴림" charset="-127"/>
                <a:cs typeface="굴림" charset="-127"/>
              </a:rPr>
              <a:t> with 64KB primary and 256KB secondary cache</a:t>
            </a:r>
            <a:endParaRPr lang="en-US" altLang="ko-KR" sz="2400" dirty="0" smtClean="0">
              <a:ea typeface="굴림" charset="-127"/>
              <a:cs typeface="굴림" charset="-127"/>
            </a:endParaRPr>
          </a:p>
          <a:p>
            <a:pPr marL="342900" indent="-342900">
              <a:spcBef>
                <a:spcPts val="552"/>
              </a:spcBef>
              <a:buFontTx/>
              <a:buNone/>
            </a:pPr>
            <a:r>
              <a:rPr lang="en-US" altLang="ko-KR" sz="3200" dirty="0" smtClean="0">
                <a:ea typeface="굴림" charset="-127"/>
                <a:cs typeface="굴림" charset="-127"/>
              </a:rPr>
              <a:t>Why </a:t>
            </a:r>
            <a:r>
              <a:rPr lang="en-US" altLang="ko-KR" sz="3200" dirty="0">
                <a:ea typeface="굴림" charset="-127"/>
                <a:cs typeface="굴림" charset="-127"/>
              </a:rPr>
              <a:t>choose one type or the other?</a:t>
            </a:r>
            <a:endParaRPr lang="en-US" altLang="ko-KR" sz="3200" dirty="0" smtClean="0">
              <a:ea typeface="굴림" charset="-127"/>
              <a:cs typeface="굴림" charset="-127"/>
            </a:endParaRPr>
          </a:p>
          <a:p>
            <a:pPr marL="342900" indent="-342900">
              <a:spcBef>
                <a:spcPts val="552"/>
              </a:spcBef>
              <a:buNone/>
            </a:pPr>
            <a:endParaRPr lang="en-US" altLang="ko-KR" sz="3200" dirty="0">
              <a:ea typeface="굴림" charset="-127"/>
              <a:cs typeface="굴림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41CF-CA2F-B947-B167-4EF6FBB2C043}" type="slidenum">
              <a:rPr lang="en-US"/>
              <a:pPr/>
              <a:t>24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Itanium-2 On-Chip Caches</a:t>
            </a:r>
            <a:br>
              <a:rPr lang="en-US" altLang="ko-KR" dirty="0">
                <a:ea typeface="굴림" charset="-127"/>
                <a:cs typeface="굴림" charset="-127"/>
              </a:rPr>
            </a:br>
            <a:r>
              <a:rPr lang="en-US" altLang="ko-KR" sz="2400" dirty="0">
                <a:ea typeface="굴림" charset="-127"/>
                <a:cs typeface="굴림" charset="-127"/>
              </a:rPr>
              <a:t>(Intel/HP, 2002)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8328-CA35-A84A-811E-D8B1E150F35A}" type="slidenum">
              <a:rPr lang="en-US"/>
              <a:pPr/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2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029200" y="1295400"/>
            <a:ext cx="4114800" cy="4724400"/>
          </a:xfrm>
          <a:noFill/>
          <a:ln/>
        </p:spPr>
        <p:txBody>
          <a:bodyPr/>
          <a:lstStyle/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ko-KR" b="1">
                <a:ea typeface="굴림" charset="-127"/>
                <a:cs typeface="굴림" charset="-127"/>
              </a:rPr>
              <a:t>Level 1:</a:t>
            </a:r>
            <a:r>
              <a:rPr lang="en-US" altLang="ko-KR">
                <a:ea typeface="굴림" charset="-127"/>
                <a:cs typeface="굴림" charset="-127"/>
              </a:rPr>
              <a:t> 16KB, 4-way s.a., 64B line,  quad-port (2 load+2 store), single cycle latency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endParaRPr lang="en-US" altLang="ko-KR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ko-KR" b="1">
                <a:ea typeface="굴림" charset="-127"/>
                <a:cs typeface="굴림" charset="-127"/>
              </a:rPr>
              <a:t>Level 2:</a:t>
            </a:r>
            <a:r>
              <a:rPr lang="en-US" altLang="ko-KR">
                <a:ea typeface="굴림" charset="-127"/>
                <a:cs typeface="굴림" charset="-127"/>
              </a:rPr>
              <a:t> 256KB, 4-way s.a, 128B line, quad-port (4 load or 4 store), five cycle latency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endParaRPr lang="en-US" altLang="ko-KR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ko-KR" b="1">
                <a:ea typeface="굴림" charset="-127"/>
                <a:cs typeface="굴림" charset="-127"/>
              </a:rPr>
              <a:t>Level 3:</a:t>
            </a:r>
            <a:r>
              <a:rPr lang="en-US" altLang="ko-KR">
                <a:ea typeface="굴림" charset="-127"/>
                <a:cs typeface="굴림" charset="-127"/>
              </a:rPr>
              <a:t> 3MB, 12-way s.a., 128B line, single 32B port, twelve cycle latency</a:t>
            </a:r>
          </a:p>
        </p:txBody>
      </p:sp>
      <p:pic>
        <p:nvPicPr>
          <p:cNvPr id="1552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5041900" cy="5486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7 On-Chip Caches [IBM 2009]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63D-3259-CC47-846F-47C385D40AFA}" type="slidenum">
              <a:rPr lang="en-US" smtClean="0"/>
              <a:pPr/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945" y="1219200"/>
            <a:ext cx="6092055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180" y="1066800"/>
            <a:ext cx="19187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32KB L1 I$/core</a:t>
            </a:r>
          </a:p>
          <a:p>
            <a:r>
              <a:rPr lang="en-US" sz="2000" dirty="0" smtClean="0">
                <a:latin typeface="Calibri"/>
                <a:cs typeface="Calibri"/>
              </a:rPr>
              <a:t>32KB L1 D$/core</a:t>
            </a:r>
          </a:p>
          <a:p>
            <a:r>
              <a:rPr lang="en-US" sz="2000" dirty="0" smtClean="0">
                <a:latin typeface="Calibri"/>
                <a:cs typeface="Calibri"/>
              </a:rPr>
              <a:t>3-cycle latency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438400" y="1752600"/>
            <a:ext cx="1143000" cy="4572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895600" y="4114800"/>
            <a:ext cx="1447800" cy="304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0" y="2667000"/>
            <a:ext cx="29717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256KB Unified L2$/core</a:t>
            </a:r>
          </a:p>
          <a:p>
            <a:r>
              <a:rPr lang="en-US" sz="2000" dirty="0" smtClean="0">
                <a:latin typeface="Calibri"/>
                <a:cs typeface="Calibri"/>
              </a:rPr>
              <a:t>8-cycle latency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343400"/>
            <a:ext cx="312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32MB Unified Shared L3$</a:t>
            </a:r>
          </a:p>
          <a:p>
            <a:r>
              <a:rPr lang="en-US" sz="2000" dirty="0" smtClean="0">
                <a:latin typeface="Calibri"/>
                <a:cs typeface="Calibri"/>
              </a:rPr>
              <a:t>Embedded DRAM (</a:t>
            </a:r>
            <a:r>
              <a:rPr lang="en-US" sz="2000" dirty="0" err="1" smtClean="0">
                <a:latin typeface="Calibri"/>
                <a:cs typeface="Calibri"/>
              </a:rPr>
              <a:t>eDRAM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</a:p>
          <a:p>
            <a:r>
              <a:rPr lang="en-US" sz="2000" dirty="0" smtClean="0">
                <a:latin typeface="Calibri"/>
                <a:cs typeface="Calibri"/>
              </a:rPr>
              <a:t>25-cycle latency to local slice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2743200" y="2895600"/>
            <a:ext cx="914400" cy="228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z196 Mainframe Caches 2010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3200400"/>
          </a:xfrm>
        </p:spPr>
        <p:txBody>
          <a:bodyPr/>
          <a:lstStyle/>
          <a:p>
            <a:r>
              <a:rPr lang="en-US" sz="3200" dirty="0" smtClean="0"/>
              <a:t>96 cores (4 cores/chip, 24 chips/system)</a:t>
            </a:r>
          </a:p>
          <a:p>
            <a:pPr lvl="1"/>
            <a:r>
              <a:rPr lang="en-US" sz="2400" dirty="0" smtClean="0"/>
              <a:t>Out-of-order, 3-way superscalar @ 5.2GHz</a:t>
            </a:r>
          </a:p>
          <a:p>
            <a:r>
              <a:rPr lang="en-US" sz="3200" dirty="0" smtClean="0"/>
              <a:t>L1: 64KB I-$/core + 128KB D-$/core</a:t>
            </a:r>
          </a:p>
          <a:p>
            <a:r>
              <a:rPr lang="en-US" sz="3200" dirty="0" smtClean="0"/>
              <a:t>L2: 1.5MB private/core (144MB total)</a:t>
            </a:r>
          </a:p>
          <a:p>
            <a:r>
              <a:rPr lang="en-US" sz="3200" dirty="0" smtClean="0"/>
              <a:t>L3: 24MB shared/chip (</a:t>
            </a:r>
            <a:r>
              <a:rPr lang="en-US" sz="3200" dirty="0" err="1" smtClean="0"/>
              <a:t>eDRAM</a:t>
            </a:r>
            <a:r>
              <a:rPr lang="en-US" sz="3200" dirty="0" smtClean="0"/>
              <a:t>) (576MB total)</a:t>
            </a:r>
          </a:p>
          <a:p>
            <a:r>
              <a:rPr lang="en-US" sz="3200" dirty="0" smtClean="0"/>
              <a:t>L4: 768MB shared/system (</a:t>
            </a:r>
            <a:r>
              <a:rPr lang="en-US" sz="3200" dirty="0" err="1" smtClean="0"/>
              <a:t>eDRAM</a:t>
            </a:r>
            <a:r>
              <a:rPr lang="en-US" sz="3200" dirty="0" smtClean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63D-3259-CC47-846F-47C385D40AFA}" type="slidenum">
              <a:rPr lang="en-US" smtClean="0"/>
              <a:pPr/>
              <a:t>27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Prefetching</a:t>
            </a:r>
            <a:endParaRPr lang="en-US" altLang="ko-KR"/>
          </a:p>
        </p:txBody>
      </p:sp>
      <p:sp>
        <p:nvSpPr>
          <p:cNvPr id="1545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 smtClean="0"/>
              <a:t>Speculate on future instruction and data accesses and fetch them into cache(s)</a:t>
            </a:r>
          </a:p>
          <a:p>
            <a:pPr lvl="1"/>
            <a:r>
              <a:rPr lang="en-US" altLang="ko-KR" sz="2000" dirty="0" smtClean="0"/>
              <a:t>Instruction accesses easier to predict than data accesses</a:t>
            </a:r>
          </a:p>
          <a:p>
            <a:r>
              <a:rPr lang="en-US" altLang="ko-KR" sz="2800" dirty="0" smtClean="0"/>
              <a:t>Varieties of prefetching</a:t>
            </a:r>
          </a:p>
          <a:p>
            <a:pPr lvl="1"/>
            <a:r>
              <a:rPr lang="en-US" altLang="ko-KR" sz="2000" dirty="0" smtClean="0"/>
              <a:t>Hardware prefetching</a:t>
            </a:r>
          </a:p>
          <a:p>
            <a:pPr lvl="1"/>
            <a:r>
              <a:rPr lang="en-US" altLang="ko-KR" sz="2000" dirty="0" smtClean="0"/>
              <a:t>Software prefetching</a:t>
            </a:r>
          </a:p>
          <a:p>
            <a:pPr lvl="1"/>
            <a:r>
              <a:rPr lang="en-US" altLang="ko-KR" sz="2000" dirty="0" smtClean="0"/>
              <a:t>Mixed schemes</a:t>
            </a:r>
          </a:p>
          <a:p>
            <a:r>
              <a:rPr lang="en-US" altLang="ko-KR" sz="2800" dirty="0" smtClean="0"/>
              <a:t>What types of misses does prefetching affect?</a:t>
            </a:r>
            <a:endParaRPr lang="en-US" altLang="ko-K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F614-3F75-2E4A-B06F-7F44B9E3E4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Issues in Prefetching</a:t>
            </a:r>
          </a:p>
        </p:txBody>
      </p:sp>
      <p:sp>
        <p:nvSpPr>
          <p:cNvPr id="1547267" name="Rectangle 3"/>
          <p:cNvSpPr>
            <a:spLocks noGrp="1" noChangeArrowheads="1"/>
          </p:cNvSpPr>
          <p:nvPr>
            <p:ph idx="1"/>
          </p:nvPr>
        </p:nvSpPr>
        <p:spPr>
          <a:xfrm>
            <a:off x="660400" y="1270000"/>
            <a:ext cx="7772400" cy="1600200"/>
          </a:xfrm>
          <a:ln/>
        </p:spPr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Usefulness – should produce </a:t>
            </a:r>
            <a:r>
              <a:rPr lang="en-US" altLang="ko-KR" dirty="0" smtClean="0">
                <a:ea typeface="굴림" charset="-127"/>
                <a:cs typeface="굴림" charset="-127"/>
              </a:rPr>
              <a:t>hits (i.e., what data)</a:t>
            </a:r>
            <a:endParaRPr lang="en-US" altLang="ko-KR" dirty="0">
              <a:ea typeface="굴림" charset="-127"/>
              <a:cs typeface="굴림" charset="-127"/>
            </a:endParaRPr>
          </a:p>
          <a:p>
            <a:r>
              <a:rPr lang="en-US" altLang="ko-KR" dirty="0">
                <a:ea typeface="굴림" charset="-127"/>
                <a:cs typeface="굴림" charset="-127"/>
              </a:rPr>
              <a:t>Timeliness – not late and not too </a:t>
            </a:r>
            <a:r>
              <a:rPr lang="en-US" altLang="ko-KR" dirty="0" smtClean="0">
                <a:ea typeface="굴림" charset="-127"/>
                <a:cs typeface="굴림" charset="-127"/>
              </a:rPr>
              <a:t>early (i.e., when)</a:t>
            </a:r>
            <a:endParaRPr lang="en-US" altLang="ko-KR" dirty="0">
              <a:ea typeface="굴림" charset="-127"/>
              <a:cs typeface="굴림" charset="-127"/>
            </a:endParaRPr>
          </a:p>
          <a:p>
            <a:r>
              <a:rPr lang="en-US" altLang="ko-KR" dirty="0">
                <a:ea typeface="굴림" charset="-127"/>
                <a:cs typeface="굴림" charset="-127"/>
              </a:rPr>
              <a:t>Cache and bandwidth pollution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AC54-6CD8-7843-8534-19F165D3DEA8}" type="slidenum">
              <a:rPr lang="en-US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7268" name="Rectangle 4"/>
          <p:cNvSpPr>
            <a:spLocks noChangeArrowheads="1"/>
          </p:cNvSpPr>
          <p:nvPr/>
        </p:nvSpPr>
        <p:spPr bwMode="auto">
          <a:xfrm>
            <a:off x="1524000" y="3213100"/>
            <a:ext cx="1016000" cy="2133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z="2000">
              <a:latin typeface="Calibri"/>
              <a:ea typeface="굴림" charset="-127"/>
              <a:cs typeface="Calibri"/>
            </a:endParaRPr>
          </a:p>
        </p:txBody>
      </p:sp>
      <p:sp>
        <p:nvSpPr>
          <p:cNvPr id="1547269" name="Rectangle 5"/>
          <p:cNvSpPr>
            <a:spLocks noChangeArrowheads="1"/>
          </p:cNvSpPr>
          <p:nvPr/>
        </p:nvSpPr>
        <p:spPr bwMode="auto">
          <a:xfrm>
            <a:off x="3200400" y="4432300"/>
            <a:ext cx="1600200" cy="927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>
                <a:latin typeface="Calibri"/>
                <a:ea typeface="굴림" charset="-127"/>
                <a:cs typeface="Calibri"/>
              </a:rPr>
              <a:t>L1 Data</a:t>
            </a:r>
            <a:endParaRPr lang="en-US" altLang="ko-KR" sz="2400">
              <a:latin typeface="Calibri"/>
              <a:ea typeface="굴림" charset="-127"/>
              <a:cs typeface="Calibri"/>
            </a:endParaRPr>
          </a:p>
        </p:txBody>
      </p:sp>
      <p:sp>
        <p:nvSpPr>
          <p:cNvPr id="1547270" name="Line 6"/>
          <p:cNvSpPr>
            <a:spLocks noChangeShapeType="1"/>
          </p:cNvSpPr>
          <p:nvPr/>
        </p:nvSpPr>
        <p:spPr bwMode="auto">
          <a:xfrm flipH="1" flipV="1">
            <a:off x="2514600" y="36703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47271" name="Line 7"/>
          <p:cNvSpPr>
            <a:spLocks noChangeShapeType="1"/>
          </p:cNvSpPr>
          <p:nvPr/>
        </p:nvSpPr>
        <p:spPr bwMode="auto">
          <a:xfrm flipH="1" flipV="1">
            <a:off x="2514600" y="48895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47272" name="Rectangle 8"/>
          <p:cNvSpPr>
            <a:spLocks noChangeArrowheads="1"/>
          </p:cNvSpPr>
          <p:nvPr/>
        </p:nvSpPr>
        <p:spPr bwMode="auto">
          <a:xfrm>
            <a:off x="3200400" y="3213100"/>
            <a:ext cx="16002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>
                <a:latin typeface="Calibri"/>
                <a:ea typeface="굴림" charset="-127"/>
                <a:cs typeface="Calibri"/>
              </a:rPr>
              <a:t>L1 Instruction</a:t>
            </a:r>
          </a:p>
        </p:txBody>
      </p:sp>
      <p:sp>
        <p:nvSpPr>
          <p:cNvPr id="1547273" name="Rectangle 9"/>
          <p:cNvSpPr>
            <a:spLocks noChangeArrowheads="1"/>
          </p:cNvSpPr>
          <p:nvPr/>
        </p:nvSpPr>
        <p:spPr bwMode="auto">
          <a:xfrm>
            <a:off x="5715000" y="3213100"/>
            <a:ext cx="1524000" cy="2133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>
                <a:latin typeface="Calibri"/>
                <a:ea typeface="굴림" charset="-127"/>
                <a:cs typeface="Calibri"/>
              </a:rPr>
              <a:t>Unified L2 Cache</a:t>
            </a:r>
          </a:p>
        </p:txBody>
      </p:sp>
      <p:sp>
        <p:nvSpPr>
          <p:cNvPr id="1547274" name="Freeform 10"/>
          <p:cNvSpPr>
            <a:spLocks/>
          </p:cNvSpPr>
          <p:nvPr/>
        </p:nvSpPr>
        <p:spPr bwMode="auto">
          <a:xfrm>
            <a:off x="4800600" y="3670300"/>
            <a:ext cx="914400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288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0"/>
                </a:moveTo>
                <a:lnTo>
                  <a:pt x="288" y="0"/>
                </a:lnTo>
                <a:lnTo>
                  <a:pt x="288" y="384"/>
                </a:lnTo>
                <a:lnTo>
                  <a:pt x="576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47275" name="Freeform 11"/>
          <p:cNvSpPr>
            <a:spLocks/>
          </p:cNvSpPr>
          <p:nvPr/>
        </p:nvSpPr>
        <p:spPr bwMode="auto">
          <a:xfrm>
            <a:off x="4800600" y="4279900"/>
            <a:ext cx="457200" cy="6096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288" y="384"/>
              </a:cxn>
              <a:cxn ang="0">
                <a:pos x="0" y="384"/>
              </a:cxn>
            </a:cxnLst>
            <a:rect l="0" t="0" r="r" b="b"/>
            <a:pathLst>
              <a:path w="288" h="384">
                <a:moveTo>
                  <a:pt x="288" y="0"/>
                </a:moveTo>
                <a:lnTo>
                  <a:pt x="288" y="384"/>
                </a:lnTo>
                <a:lnTo>
                  <a:pt x="0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47276" name="Rectangle 12"/>
          <p:cNvSpPr>
            <a:spLocks noChangeArrowheads="1"/>
          </p:cNvSpPr>
          <p:nvPr/>
        </p:nvSpPr>
        <p:spPr bwMode="auto">
          <a:xfrm>
            <a:off x="1676400" y="45847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>
                <a:latin typeface="Calibri"/>
                <a:ea typeface="굴림" charset="-127"/>
                <a:cs typeface="Calibri"/>
              </a:rPr>
              <a:t>RF</a:t>
            </a:r>
          </a:p>
        </p:txBody>
      </p:sp>
      <p:sp>
        <p:nvSpPr>
          <p:cNvPr id="1547277" name="Line 13"/>
          <p:cNvSpPr>
            <a:spLocks noChangeShapeType="1"/>
          </p:cNvSpPr>
          <p:nvPr/>
        </p:nvSpPr>
        <p:spPr bwMode="auto">
          <a:xfrm flipV="1">
            <a:off x="18288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47278" name="Line 14"/>
          <p:cNvSpPr>
            <a:spLocks noChangeShapeType="1"/>
          </p:cNvSpPr>
          <p:nvPr/>
        </p:nvSpPr>
        <p:spPr bwMode="auto">
          <a:xfrm flipV="1">
            <a:off x="19812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47279" name="Line 15"/>
          <p:cNvSpPr>
            <a:spLocks noChangeShapeType="1"/>
          </p:cNvSpPr>
          <p:nvPr/>
        </p:nvSpPr>
        <p:spPr bwMode="auto">
          <a:xfrm>
            <a:off x="21336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47280" name="Text Box 16"/>
          <p:cNvSpPr txBox="1">
            <a:spLocks noChangeArrowheads="1"/>
          </p:cNvSpPr>
          <p:nvPr/>
        </p:nvSpPr>
        <p:spPr bwMode="auto">
          <a:xfrm>
            <a:off x="1524000" y="3746500"/>
            <a:ext cx="990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ko-KR" sz="2400">
                <a:latin typeface="Calibri"/>
                <a:ea typeface="굴림" charset="-127"/>
                <a:cs typeface="Calibri"/>
              </a:rPr>
              <a:t>CPU</a:t>
            </a:r>
          </a:p>
        </p:txBody>
      </p:sp>
      <p:sp>
        <p:nvSpPr>
          <p:cNvPr id="1547281" name="AutoShape 17"/>
          <p:cNvSpPr>
            <a:spLocks noChangeArrowheads="1"/>
          </p:cNvSpPr>
          <p:nvPr/>
        </p:nvSpPr>
        <p:spPr bwMode="auto">
          <a:xfrm rot="5400000" flipV="1">
            <a:off x="4876800" y="4737100"/>
            <a:ext cx="7620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47282" name="Text Box 18"/>
          <p:cNvSpPr txBox="1">
            <a:spLocks noChangeArrowheads="1"/>
          </p:cNvSpPr>
          <p:nvPr/>
        </p:nvSpPr>
        <p:spPr bwMode="auto">
          <a:xfrm>
            <a:off x="5089525" y="5434013"/>
            <a:ext cx="189011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dirty="0" err="1">
                <a:solidFill>
                  <a:srgbClr val="FF0000"/>
                </a:solidFill>
                <a:latin typeface="Calibri"/>
                <a:ea typeface="굴림" charset="-127"/>
                <a:cs typeface="Calibri"/>
              </a:rPr>
              <a:t>Prefetched</a:t>
            </a:r>
            <a:r>
              <a:rPr lang="en-US" altLang="ko-KR" sz="2000" dirty="0">
                <a:solidFill>
                  <a:srgbClr val="FF0000"/>
                </a:solidFill>
                <a:latin typeface="Calibri"/>
                <a:ea typeface="굴림" charset="-127"/>
                <a:cs typeface="Calibri"/>
              </a:rPr>
              <a:t> data</a:t>
            </a:r>
          </a:p>
        </p:txBody>
      </p:sp>
      <p:sp>
        <p:nvSpPr>
          <p:cNvPr id="1547283" name="Rectangle 19"/>
          <p:cNvSpPr>
            <a:spLocks noChangeArrowheads="1"/>
          </p:cNvSpPr>
          <p:nvPr/>
        </p:nvSpPr>
        <p:spPr bwMode="auto">
          <a:xfrm>
            <a:off x="4572000" y="4432300"/>
            <a:ext cx="2286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time in Lecture 6</a:t>
            </a:r>
          </a:p>
        </p:txBody>
      </p:sp>
      <p:sp>
        <p:nvSpPr>
          <p:cNvPr id="1277965" name="Rectangle 13"/>
          <p:cNvSpPr>
            <a:spLocks noGrp="1" noChangeArrowheads="1"/>
          </p:cNvSpPr>
          <p:nvPr>
            <p:ph idx="1"/>
          </p:nvPr>
        </p:nvSpPr>
        <p:spPr>
          <a:xfrm>
            <a:off x="698500" y="1193800"/>
            <a:ext cx="7683500" cy="5207000"/>
          </a:xfrm>
        </p:spPr>
        <p:txBody>
          <a:bodyPr/>
          <a:lstStyle/>
          <a:p>
            <a:r>
              <a:rPr lang="en-US" dirty="0"/>
              <a:t>Dynamic RAM (DRAM) is main form of main memory storage in use today</a:t>
            </a:r>
          </a:p>
          <a:p>
            <a:pPr lvl="1"/>
            <a:r>
              <a:rPr lang="en-US" dirty="0"/>
              <a:t>Holds values on small capacitors, need refreshing (hence dynamic)</a:t>
            </a:r>
          </a:p>
          <a:p>
            <a:pPr lvl="1"/>
            <a:r>
              <a:rPr lang="en-US" dirty="0"/>
              <a:t>Slow multi-step access: </a:t>
            </a:r>
            <a:r>
              <a:rPr lang="en-US" dirty="0" err="1"/>
              <a:t>precharge</a:t>
            </a:r>
            <a:r>
              <a:rPr lang="en-US" dirty="0"/>
              <a:t>, read row, read column</a:t>
            </a:r>
          </a:p>
          <a:p>
            <a:r>
              <a:rPr lang="en-US" dirty="0"/>
              <a:t>Static RAM (SRAM) is faster but more expensive</a:t>
            </a:r>
          </a:p>
          <a:p>
            <a:pPr lvl="1"/>
            <a:r>
              <a:rPr lang="en-US" dirty="0"/>
              <a:t>Used to build on-chip memory for caches</a:t>
            </a:r>
            <a:endParaRPr lang="en-US" dirty="0" smtClean="0"/>
          </a:p>
          <a:p>
            <a:r>
              <a:rPr lang="en-US" dirty="0" smtClean="0"/>
              <a:t>Cache holds small set of values in fast memory (SRAM) close to processor</a:t>
            </a:r>
          </a:p>
          <a:p>
            <a:pPr lvl="1"/>
            <a:r>
              <a:rPr lang="en-US" dirty="0" smtClean="0"/>
              <a:t>Need to develop search scheme to find values in cache, and replacement policy to make space for newly accessed locations</a:t>
            </a:r>
          </a:p>
          <a:p>
            <a:r>
              <a:rPr lang="en-US" dirty="0" smtClean="0"/>
              <a:t>Caches </a:t>
            </a:r>
            <a:r>
              <a:rPr lang="en-US" dirty="0"/>
              <a:t>exploit two forms of predictability in memory reference streams</a:t>
            </a:r>
          </a:p>
          <a:p>
            <a:pPr lvl="1"/>
            <a:r>
              <a:rPr lang="en-US" dirty="0"/>
              <a:t>Temporal locality, same location likely to be accessed again soon</a:t>
            </a:r>
          </a:p>
          <a:p>
            <a:pPr lvl="1"/>
            <a:r>
              <a:rPr lang="en-US" dirty="0"/>
              <a:t>Spatial locality, neighboring location likely to be accessed </a:t>
            </a:r>
            <a:r>
              <a:rPr lang="en-US" dirty="0" smtClean="0"/>
              <a:t>soon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7848-939E-7E43-907B-1F30974904B2}" type="slidenum">
              <a:rPr lang="en-US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0587" y="3259723"/>
            <a:ext cx="2362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alibri"/>
                <a:cs typeface="Calibri"/>
              </a:rPr>
              <a:t>Miss rate</a:t>
            </a:r>
            <a:r>
              <a:rPr lang="en-US" baseline="-25000">
                <a:latin typeface="Calibri"/>
                <a:cs typeface="Calibri"/>
              </a:rPr>
              <a:t>1</a:t>
            </a:r>
            <a:r>
              <a:rPr lang="en-US">
                <a:latin typeface="Calibri"/>
                <a:cs typeface="Calibri"/>
              </a:rPr>
              <a:t> x Miss penalty</a:t>
            </a:r>
            <a:r>
              <a:rPr lang="en-US" baseline="-25000">
                <a:latin typeface="Calibri"/>
                <a:cs typeface="Calibri"/>
              </a:rPr>
              <a:t>1</a:t>
            </a:r>
            <a:r>
              <a:rPr lang="en-US">
                <a:latin typeface="Calibri"/>
                <a:cs typeface="Calibri"/>
              </a:rPr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42900"/>
            <a:ext cx="7835900" cy="850900"/>
          </a:xfrm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Hardware Instruction Prefetching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B344-989E-C448-8D36-814DE2CE6F54}" type="slidenum">
              <a:rPr lang="en-US"/>
              <a:pPr/>
              <a:t>30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42900"/>
            <a:ext cx="7835900" cy="850900"/>
          </a:xfrm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Hardware Instruction Prefetching</a:t>
            </a:r>
          </a:p>
        </p:txBody>
      </p:sp>
      <p:sp>
        <p:nvSpPr>
          <p:cNvPr id="15493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7848600" cy="2209800"/>
          </a:xfrm>
          <a:ln/>
        </p:spPr>
        <p:txBody>
          <a:bodyPr/>
          <a:lstStyle/>
          <a:p>
            <a:pPr marL="231775" indent="-231775">
              <a:buFontTx/>
              <a:buNone/>
            </a:pPr>
            <a:r>
              <a:rPr lang="en-US" altLang="ko-KR" dirty="0">
                <a:ea typeface="굴림" charset="-127"/>
                <a:cs typeface="굴림" charset="-127"/>
              </a:rPr>
              <a:t>Instruction </a:t>
            </a:r>
            <a:r>
              <a:rPr lang="en-US" altLang="ko-KR" dirty="0" err="1">
                <a:ea typeface="굴림" charset="-127"/>
                <a:cs typeface="굴림" charset="-127"/>
              </a:rPr>
              <a:t>prefetch</a:t>
            </a:r>
            <a:r>
              <a:rPr lang="en-US" altLang="ko-KR" dirty="0">
                <a:ea typeface="굴림" charset="-127"/>
                <a:cs typeface="굴림" charset="-127"/>
              </a:rPr>
              <a:t> in Alpha AXP 21064</a:t>
            </a:r>
          </a:p>
          <a:p>
            <a:pPr marL="574675" lvl="1"/>
            <a:r>
              <a:rPr lang="en-US" altLang="ko-KR" sz="2000" dirty="0">
                <a:ea typeface="굴림" charset="-127"/>
                <a:cs typeface="굴림" charset="-127"/>
              </a:rPr>
              <a:t>Fetch two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lines </a:t>
            </a:r>
            <a:r>
              <a:rPr lang="en-US" altLang="ko-KR" sz="2000" dirty="0">
                <a:ea typeface="굴림" charset="-127"/>
                <a:cs typeface="굴림" charset="-127"/>
              </a:rPr>
              <a:t>on a miss; the requested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line </a:t>
            </a:r>
            <a:r>
              <a:rPr lang="en-US" altLang="ko-KR" sz="2000" dirty="0">
                <a:ea typeface="굴림" charset="-127"/>
                <a:cs typeface="굴림" charset="-127"/>
              </a:rPr>
              <a:t>(</a:t>
            </a:r>
            <a:r>
              <a:rPr lang="en-US" altLang="ko-KR" sz="2000" dirty="0" err="1">
                <a:ea typeface="굴림" charset="-127"/>
                <a:cs typeface="굴림" charset="-127"/>
              </a:rPr>
              <a:t>i</a:t>
            </a:r>
            <a:r>
              <a:rPr lang="en-US" altLang="ko-KR" sz="2000" dirty="0">
                <a:ea typeface="굴림" charset="-127"/>
                <a:cs typeface="굴림" charset="-127"/>
              </a:rPr>
              <a:t>) and the next consecutive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line </a:t>
            </a:r>
            <a:r>
              <a:rPr lang="en-US" altLang="ko-KR" sz="2000" dirty="0">
                <a:ea typeface="굴림" charset="-127"/>
                <a:cs typeface="굴림" charset="-127"/>
              </a:rPr>
              <a:t>(i+1)</a:t>
            </a:r>
          </a:p>
          <a:p>
            <a:pPr marL="574675" lvl="1"/>
            <a:r>
              <a:rPr lang="en-US" altLang="ko-KR" sz="2000" dirty="0">
                <a:ea typeface="굴림" charset="-127"/>
                <a:cs typeface="굴림" charset="-127"/>
              </a:rPr>
              <a:t>Requested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line </a:t>
            </a:r>
            <a:r>
              <a:rPr lang="en-US" altLang="ko-KR" sz="2000" dirty="0">
                <a:ea typeface="굴림" charset="-127"/>
                <a:cs typeface="굴림" charset="-127"/>
              </a:rPr>
              <a:t>placed in cache, and next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line </a:t>
            </a:r>
            <a:r>
              <a:rPr lang="en-US" altLang="ko-KR" sz="2000" dirty="0">
                <a:ea typeface="굴림" charset="-127"/>
                <a:cs typeface="굴림" charset="-127"/>
              </a:rPr>
              <a:t>in instruction stream buffer</a:t>
            </a:r>
          </a:p>
          <a:p>
            <a:pPr marL="574675" lvl="1"/>
            <a:r>
              <a:rPr lang="en-US" altLang="ko-KR" sz="2000" dirty="0">
                <a:ea typeface="굴림" charset="-127"/>
                <a:cs typeface="굴림" charset="-127"/>
              </a:rPr>
              <a:t>If miss in cache but hit in stream buffer, move stream buffer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line </a:t>
            </a:r>
            <a:r>
              <a:rPr lang="en-US" altLang="ko-KR" sz="2000" dirty="0">
                <a:ea typeface="굴림" charset="-127"/>
                <a:cs typeface="굴림" charset="-127"/>
              </a:rPr>
              <a:t>into cache and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next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line </a:t>
            </a:r>
            <a:r>
              <a:rPr lang="en-US" altLang="ko-KR" sz="2000" dirty="0">
                <a:ea typeface="굴림" charset="-127"/>
                <a:cs typeface="굴림" charset="-127"/>
              </a:rPr>
              <a:t>(i+2)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B344-989E-C448-8D36-814DE2CE6F54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9316" name="Rectangle 4"/>
          <p:cNvSpPr>
            <a:spLocks noChangeArrowheads="1"/>
          </p:cNvSpPr>
          <p:nvPr/>
        </p:nvSpPr>
        <p:spPr bwMode="auto">
          <a:xfrm>
            <a:off x="1524000" y="4419600"/>
            <a:ext cx="1016000" cy="1600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latin typeface="Calibri"/>
              <a:cs typeface="Calibri"/>
            </a:endParaRPr>
          </a:p>
        </p:txBody>
      </p:sp>
      <p:sp>
        <p:nvSpPr>
          <p:cNvPr id="1549317" name="Line 5"/>
          <p:cNvSpPr>
            <a:spLocks noChangeShapeType="1"/>
          </p:cNvSpPr>
          <p:nvPr/>
        </p:nvSpPr>
        <p:spPr bwMode="auto">
          <a:xfrm flipH="1" flipV="1">
            <a:off x="2514600" y="52578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549318" name="Rectangle 6"/>
          <p:cNvSpPr>
            <a:spLocks noChangeArrowheads="1"/>
          </p:cNvSpPr>
          <p:nvPr/>
        </p:nvSpPr>
        <p:spPr bwMode="auto">
          <a:xfrm>
            <a:off x="3200400" y="4800600"/>
            <a:ext cx="16002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400">
                <a:latin typeface="Calibri"/>
                <a:cs typeface="Calibri"/>
              </a:rPr>
              <a:t>L1 Instruction</a:t>
            </a:r>
          </a:p>
        </p:txBody>
      </p:sp>
      <p:sp>
        <p:nvSpPr>
          <p:cNvPr id="1549319" name="Rectangle 7"/>
          <p:cNvSpPr>
            <a:spLocks noChangeArrowheads="1"/>
          </p:cNvSpPr>
          <p:nvPr/>
        </p:nvSpPr>
        <p:spPr bwMode="auto">
          <a:xfrm>
            <a:off x="6172200" y="4419600"/>
            <a:ext cx="1524000" cy="1600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400">
                <a:latin typeface="Calibri"/>
                <a:cs typeface="Calibri"/>
              </a:rPr>
              <a:t>Unified L2 Cache</a:t>
            </a:r>
          </a:p>
        </p:txBody>
      </p:sp>
      <p:sp>
        <p:nvSpPr>
          <p:cNvPr id="1549320" name="Freeform 8"/>
          <p:cNvSpPr>
            <a:spLocks/>
          </p:cNvSpPr>
          <p:nvPr/>
        </p:nvSpPr>
        <p:spPr bwMode="auto">
          <a:xfrm>
            <a:off x="4800600" y="5029200"/>
            <a:ext cx="13716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288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0"/>
                </a:moveTo>
                <a:lnTo>
                  <a:pt x="288" y="0"/>
                </a:lnTo>
                <a:lnTo>
                  <a:pt x="288" y="384"/>
                </a:lnTo>
                <a:lnTo>
                  <a:pt x="576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549321" name="Rectangle 9"/>
          <p:cNvSpPr>
            <a:spLocks noChangeArrowheads="1"/>
          </p:cNvSpPr>
          <p:nvPr/>
        </p:nvSpPr>
        <p:spPr bwMode="auto">
          <a:xfrm>
            <a:off x="1676400" y="53340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400">
                <a:latin typeface="Calibri"/>
                <a:cs typeface="Calibri"/>
              </a:rPr>
              <a:t>RF</a:t>
            </a:r>
          </a:p>
        </p:txBody>
      </p:sp>
      <p:sp>
        <p:nvSpPr>
          <p:cNvPr id="1549322" name="Line 10"/>
          <p:cNvSpPr>
            <a:spLocks noChangeShapeType="1"/>
          </p:cNvSpPr>
          <p:nvPr/>
        </p:nvSpPr>
        <p:spPr bwMode="auto">
          <a:xfrm flipV="1">
            <a:off x="18288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549323" name="Line 11"/>
          <p:cNvSpPr>
            <a:spLocks noChangeShapeType="1"/>
          </p:cNvSpPr>
          <p:nvPr/>
        </p:nvSpPr>
        <p:spPr bwMode="auto">
          <a:xfrm flipV="1">
            <a:off x="19812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549324" name="Line 12"/>
          <p:cNvSpPr>
            <a:spLocks noChangeShapeType="1"/>
          </p:cNvSpPr>
          <p:nvPr/>
        </p:nvSpPr>
        <p:spPr bwMode="auto">
          <a:xfrm>
            <a:off x="21336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549325" name="Text Box 13"/>
          <p:cNvSpPr txBox="1">
            <a:spLocks noChangeArrowheads="1"/>
          </p:cNvSpPr>
          <p:nvPr/>
        </p:nvSpPr>
        <p:spPr bwMode="auto">
          <a:xfrm>
            <a:off x="1524000" y="4495800"/>
            <a:ext cx="99060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/>
                <a:cs typeface="Calibri"/>
              </a:rPr>
              <a:t>CPU</a:t>
            </a:r>
          </a:p>
        </p:txBody>
      </p:sp>
      <p:sp>
        <p:nvSpPr>
          <p:cNvPr id="1549326" name="AutoShape 14"/>
          <p:cNvSpPr>
            <a:spLocks noChangeArrowheads="1"/>
          </p:cNvSpPr>
          <p:nvPr/>
        </p:nvSpPr>
        <p:spPr bwMode="auto">
          <a:xfrm rot="-27000000">
            <a:off x="4457700" y="4229100"/>
            <a:ext cx="9906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549327" name="Rectangle 15"/>
          <p:cNvSpPr>
            <a:spLocks noChangeArrowheads="1"/>
          </p:cNvSpPr>
          <p:nvPr/>
        </p:nvSpPr>
        <p:spPr bwMode="auto">
          <a:xfrm>
            <a:off x="3733800" y="3810000"/>
            <a:ext cx="9144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800">
                <a:latin typeface="Calibri"/>
                <a:cs typeface="Calibri"/>
              </a:rPr>
              <a:t>Stream</a:t>
            </a:r>
          </a:p>
          <a:p>
            <a:pPr>
              <a:spcBef>
                <a:spcPct val="0"/>
              </a:spcBef>
            </a:pPr>
            <a:r>
              <a:rPr lang="en-US" sz="1800">
                <a:latin typeface="Calibri"/>
                <a:cs typeface="Calibri"/>
              </a:rPr>
              <a:t>Buffer</a:t>
            </a:r>
          </a:p>
        </p:txBody>
      </p:sp>
      <p:sp>
        <p:nvSpPr>
          <p:cNvPr id="1549328" name="Text Box 16"/>
          <p:cNvSpPr txBox="1">
            <a:spLocks noChangeArrowheads="1"/>
          </p:cNvSpPr>
          <p:nvPr/>
        </p:nvSpPr>
        <p:spPr bwMode="auto">
          <a:xfrm>
            <a:off x="5143755" y="3581400"/>
            <a:ext cx="159175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err="1">
                <a:latin typeface="Calibri"/>
                <a:cs typeface="Calibri"/>
              </a:rPr>
              <a:t>Prefetched</a:t>
            </a:r>
            <a:endParaRPr lang="en-US" sz="1800" dirty="0"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latin typeface="Calibri"/>
                <a:cs typeface="Calibri"/>
              </a:rPr>
              <a:t>instruction </a:t>
            </a:r>
            <a:r>
              <a:rPr lang="en-US" sz="1800" dirty="0" smtClean="0">
                <a:latin typeface="Calibri"/>
                <a:cs typeface="Calibri"/>
              </a:rPr>
              <a:t>line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549329" name="AutoShape 17"/>
          <p:cNvSpPr>
            <a:spLocks noChangeArrowheads="1"/>
          </p:cNvSpPr>
          <p:nvPr/>
        </p:nvSpPr>
        <p:spPr bwMode="auto">
          <a:xfrm rot="-10800000">
            <a:off x="3200400" y="4191000"/>
            <a:ext cx="5334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549330" name="Text Box 18"/>
          <p:cNvSpPr txBox="1">
            <a:spLocks noChangeArrowheads="1"/>
          </p:cNvSpPr>
          <p:nvPr/>
        </p:nvSpPr>
        <p:spPr bwMode="auto">
          <a:xfrm>
            <a:off x="2648998" y="3810000"/>
            <a:ext cx="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err="1">
                <a:latin typeface="Calibri"/>
                <a:cs typeface="Calibri"/>
              </a:rPr>
              <a:t>Req</a:t>
            </a:r>
            <a:endParaRPr lang="en-US" sz="1800" dirty="0"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smtClean="0">
                <a:latin typeface="Calibri"/>
                <a:cs typeface="Calibri"/>
              </a:rPr>
              <a:t>line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549331" name="Text Box 19"/>
          <p:cNvSpPr txBox="1">
            <a:spLocks noChangeArrowheads="1"/>
          </p:cNvSpPr>
          <p:nvPr/>
        </p:nvSpPr>
        <p:spPr bwMode="auto">
          <a:xfrm>
            <a:off x="4896898" y="5257800"/>
            <a:ext cx="57893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err="1">
                <a:latin typeface="Calibri"/>
                <a:cs typeface="Calibri"/>
              </a:rPr>
              <a:t>Req</a:t>
            </a:r>
            <a:endParaRPr lang="en-US" sz="1800" dirty="0"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smtClean="0">
                <a:latin typeface="Calibri"/>
                <a:cs typeface="Calibri"/>
              </a:rPr>
              <a:t>line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314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Hardware Data Prefetching</a:t>
            </a:r>
            <a:endParaRPr lang="en-US" altLang="ko-KR"/>
          </a:p>
        </p:txBody>
      </p:sp>
      <p:sp>
        <p:nvSpPr>
          <p:cNvPr id="1551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 smtClean="0"/>
              <a:t>Prefetch</a:t>
            </a:r>
            <a:r>
              <a:rPr lang="en-US" altLang="ko-KR" dirty="0" smtClean="0"/>
              <a:t>-on-miss:</a:t>
            </a:r>
          </a:p>
          <a:p>
            <a:pPr lvl="1"/>
            <a:r>
              <a:rPr lang="en-US" altLang="ko-KR" dirty="0" err="1" smtClean="0"/>
              <a:t>Prefetch</a:t>
            </a:r>
            <a:r>
              <a:rPr lang="en-US" altLang="ko-KR" dirty="0" smtClean="0"/>
              <a:t> b + 1 upon miss on b</a:t>
            </a:r>
          </a:p>
          <a:p>
            <a:r>
              <a:rPr lang="en-US" altLang="ko-KR" dirty="0" smtClean="0"/>
              <a:t>One-Block </a:t>
            </a:r>
            <a:r>
              <a:rPr lang="en-US" altLang="ko-KR" dirty="0" err="1" smtClean="0"/>
              <a:t>Lookahead</a:t>
            </a:r>
            <a:r>
              <a:rPr lang="en-US" altLang="ko-KR" dirty="0" smtClean="0"/>
              <a:t> (OBL) scheme </a:t>
            </a:r>
          </a:p>
          <a:p>
            <a:pPr lvl="1"/>
            <a:r>
              <a:rPr lang="en-US" altLang="ko-KR" dirty="0" smtClean="0"/>
              <a:t>Initiate </a:t>
            </a:r>
            <a:r>
              <a:rPr lang="en-US" altLang="ko-KR" dirty="0" err="1" smtClean="0"/>
              <a:t>prefetch</a:t>
            </a:r>
            <a:r>
              <a:rPr lang="en-US" altLang="ko-KR" dirty="0" smtClean="0"/>
              <a:t> for block b + 1 when block b is accessed</a:t>
            </a:r>
          </a:p>
          <a:p>
            <a:pPr lvl="1"/>
            <a:r>
              <a:rPr lang="en-US" altLang="ko-KR" dirty="0" smtClean="0"/>
              <a:t>Why is this different from doubling block size?</a:t>
            </a:r>
          </a:p>
          <a:p>
            <a:pPr lvl="1"/>
            <a:r>
              <a:rPr lang="en-US" altLang="ko-KR" dirty="0" smtClean="0"/>
              <a:t>Can extend to N-block </a:t>
            </a:r>
            <a:r>
              <a:rPr lang="en-US" altLang="ko-KR" dirty="0" err="1" smtClean="0"/>
              <a:t>lookahead</a:t>
            </a:r>
            <a:endParaRPr lang="en-US" altLang="ko-KR" dirty="0" smtClean="0"/>
          </a:p>
          <a:p>
            <a:r>
              <a:rPr lang="en-US" altLang="ko-KR" dirty="0" err="1" smtClean="0"/>
              <a:t>Strided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prefetch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If observe sequence of accesses to line b, </a:t>
            </a:r>
            <a:r>
              <a:rPr lang="en-US" altLang="ko-KR" dirty="0" err="1" smtClean="0"/>
              <a:t>b+N</a:t>
            </a:r>
            <a:r>
              <a:rPr lang="en-US" altLang="ko-KR" dirty="0" smtClean="0"/>
              <a:t>, b+2N, then </a:t>
            </a:r>
            <a:r>
              <a:rPr lang="en-US" altLang="ko-KR" dirty="0" err="1" smtClean="0"/>
              <a:t>prefetch</a:t>
            </a:r>
            <a:r>
              <a:rPr lang="en-US" altLang="ko-KR" dirty="0" smtClean="0"/>
              <a:t> b+3N etc.</a:t>
            </a:r>
          </a:p>
          <a:p>
            <a:r>
              <a:rPr lang="en-US" altLang="ko-KR" dirty="0" err="1" smtClean="0"/>
              <a:t>Probablistic</a:t>
            </a:r>
            <a:r>
              <a:rPr lang="en-US" altLang="ko-KR" dirty="0" smtClean="0"/>
              <a:t> prefetching (Markov prefetching)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Example: IBM Power 5 [2003] supports eight independent streams of </a:t>
            </a:r>
            <a:r>
              <a:rPr lang="en-US" altLang="ko-KR" dirty="0" err="1" smtClean="0"/>
              <a:t>strided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prefetch</a:t>
            </a:r>
            <a:r>
              <a:rPr lang="en-US" altLang="ko-KR" dirty="0" smtClean="0"/>
              <a:t> per processor, prefetching 12 lines ahead of current access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0C46-7C1D-C240-8D89-8439AF47882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Put </a:t>
            </a:r>
            <a:r>
              <a:rPr lang="en-US" dirty="0" err="1" smtClean="0"/>
              <a:t>Prefetched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Inside the cache, or in a separate </a:t>
            </a:r>
            <a:r>
              <a:rPr lang="en-US" dirty="0" err="1" smtClean="0"/>
              <a:t>prefetch</a:t>
            </a:r>
            <a:r>
              <a:rPr lang="en-US" dirty="0" smtClean="0"/>
              <a:t> buffer</a:t>
            </a:r>
          </a:p>
          <a:p>
            <a:endParaRPr lang="en-US" dirty="0"/>
          </a:p>
          <a:p>
            <a:r>
              <a:rPr lang="en-US" dirty="0" smtClean="0"/>
              <a:t>Why would we want to do this?</a:t>
            </a:r>
          </a:p>
          <a:p>
            <a:endParaRPr lang="en-US" dirty="0"/>
          </a:p>
          <a:p>
            <a:r>
              <a:rPr lang="en-US" dirty="0" smtClean="0"/>
              <a:t>Also, what about interaction of prefetching and replacement policy?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0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Software Prefetching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55341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7399338" cy="4252913"/>
          </a:xfrm>
          <a:noFill/>
          <a:ln/>
        </p:spPr>
        <p:txBody>
          <a:bodyPr/>
          <a:lstStyle/>
          <a:p>
            <a:pPr lvl="1"/>
            <a:endParaRPr lang="ko-KR" altLang="en-US" smtClean="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lvl="1">
              <a:buFontTx/>
              <a:buNone/>
            </a:pPr>
            <a:r>
              <a:rPr lang="ko-KR" altLang="en-US" b="1" smtClean="0">
                <a:solidFill>
                  <a:schemeClr val="tx2"/>
                </a:solidFill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800" b="1" smtClean="0">
                <a:latin typeface="Courier New" charset="0"/>
                <a:ea typeface="굴림" charset="-127"/>
                <a:cs typeface="굴림" charset="-127"/>
              </a:rPr>
              <a:t>for(i=0; i &lt; N; i++) {</a:t>
            </a:r>
            <a:br>
              <a:rPr lang="en-US" altLang="ko-KR" sz="2800" b="1" smtClean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 smtClean="0">
                <a:latin typeface="Courier New" charset="0"/>
                <a:ea typeface="굴림" charset="-127"/>
                <a:cs typeface="굴림" charset="-127"/>
              </a:rPr>
              <a:t>    prefetch( &amp;a[i + 1] );</a:t>
            </a:r>
            <a:br>
              <a:rPr lang="en-US" altLang="ko-KR" sz="2800" b="1" smtClean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 smtClean="0">
                <a:latin typeface="Courier New" charset="0"/>
                <a:ea typeface="굴림" charset="-127"/>
                <a:cs typeface="굴림" charset="-127"/>
              </a:rPr>
              <a:t>    prefetch( &amp;b[i + 1] );</a:t>
            </a:r>
            <a:br>
              <a:rPr lang="en-US" altLang="ko-KR" sz="2800" b="1" smtClean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 smtClean="0">
                <a:latin typeface="Courier New" charset="0"/>
                <a:ea typeface="굴림" charset="-127"/>
                <a:cs typeface="굴림" charset="-127"/>
              </a:rPr>
              <a:t>    SUM = SUM + a[i] * b[i];</a:t>
            </a:r>
            <a:br>
              <a:rPr lang="en-US" altLang="ko-KR" sz="2800" b="1" smtClean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 smtClean="0">
                <a:latin typeface="Courier New" charset="0"/>
                <a:ea typeface="굴림" charset="-127"/>
                <a:cs typeface="굴림" charset="-127"/>
              </a:rPr>
              <a:t> }</a:t>
            </a:r>
          </a:p>
          <a:p>
            <a:endParaRPr lang="en-US" altLang="ko-KR" sz="3600" dirty="0">
              <a:ea typeface="굴림" charset="-127"/>
              <a:cs typeface="굴림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4A05-5350-604A-860D-2BECFAB5A584}" type="slidenum">
              <a:rPr lang="en-US" smtClean="0"/>
              <a:pPr/>
              <a:t>34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Software Prefetching Issues</a:t>
            </a:r>
          </a:p>
        </p:txBody>
      </p:sp>
      <p:sp>
        <p:nvSpPr>
          <p:cNvPr id="1555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001000" cy="4419600"/>
          </a:xfrm>
          <a:ln/>
        </p:spPr>
        <p:txBody>
          <a:bodyPr/>
          <a:lstStyle/>
          <a:p>
            <a:pPr marL="342900" indent="-342900"/>
            <a:r>
              <a:rPr lang="en-US" altLang="ko-KR" dirty="0">
                <a:ea typeface="굴림" charset="-127"/>
                <a:cs typeface="굴림" charset="-127"/>
              </a:rPr>
              <a:t>Timing is the biggest issue, not predictability</a:t>
            </a:r>
          </a:p>
          <a:p>
            <a:pPr marL="742950" lvl="1" indent="-285750"/>
            <a:r>
              <a:rPr lang="en-US" altLang="ko-KR" sz="2000" dirty="0">
                <a:ea typeface="굴림" charset="-127"/>
                <a:cs typeface="굴림" charset="-127"/>
              </a:rPr>
              <a:t>If you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very close to when the data is required, you might be too late</a:t>
            </a:r>
          </a:p>
          <a:p>
            <a:pPr marL="742950" lvl="1" indent="-285750"/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too early, cause pollution</a:t>
            </a:r>
          </a:p>
          <a:p>
            <a:pPr marL="742950" lvl="1" indent="-285750"/>
            <a:r>
              <a:rPr lang="en-US" altLang="ko-KR" sz="2000" dirty="0">
                <a:ea typeface="굴림" charset="-127"/>
                <a:cs typeface="굴림" charset="-127"/>
              </a:rPr>
              <a:t>Estimate how long it will take for the data to come into L1, so we can set P appropriately</a:t>
            </a:r>
          </a:p>
          <a:p>
            <a:pPr marL="742950" lvl="1" indent="-285750"/>
            <a:r>
              <a:rPr lang="en-US" altLang="ko-KR" sz="2000" i="1" dirty="0">
                <a:solidFill>
                  <a:schemeClr val="tx2"/>
                </a:solidFill>
                <a:ea typeface="굴림" charset="-127"/>
                <a:cs typeface="굴림" charset="-127"/>
              </a:rPr>
              <a:t> Why is this hard to do?</a:t>
            </a:r>
            <a:r>
              <a:rPr lang="en-US" altLang="ko-KR" i="1" dirty="0">
                <a:solidFill>
                  <a:schemeClr val="tx2"/>
                </a:solidFill>
                <a:ea typeface="굴림" charset="-127"/>
                <a:cs typeface="굴림" charset="-127"/>
              </a:rPr>
              <a:t/>
            </a:r>
            <a:br>
              <a:rPr lang="en-US" altLang="ko-KR" i="1" dirty="0">
                <a:solidFill>
                  <a:schemeClr val="tx2"/>
                </a:solidFill>
                <a:ea typeface="굴림" charset="-127"/>
                <a:cs typeface="굴림" charset="-127"/>
              </a:rPr>
            </a:br>
            <a:endParaRPr lang="en-US" altLang="ko-KR" i="1" dirty="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marL="742950" lvl="1" indent="-285750">
              <a:buFontTx/>
              <a:buNone/>
            </a:pPr>
            <a:r>
              <a:rPr lang="en-US" altLang="ko-KR" sz="1600" b="1" dirty="0"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prefetch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( &amp;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a[i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sz="2000" b="1" dirty="0">
                <a:ea typeface="굴림" charset="-127"/>
                <a:cs typeface="굴림" charset="-127"/>
              </a:rPr>
              <a:t>P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);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prefetch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( &amp;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b[i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sz="2000" b="1" dirty="0">
                <a:ea typeface="굴림" charset="-127"/>
                <a:cs typeface="굴림" charset="-127"/>
              </a:rPr>
              <a:t>P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);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SUM = SUM +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a[i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b[i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}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5F0A-2FFC-3144-BA6F-0144DB5F0F3C}" type="slidenum">
              <a:rPr lang="en-US"/>
              <a:pPr/>
              <a:t>35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5460" name="Text Box 4"/>
          <p:cNvSpPr txBox="1">
            <a:spLocks noChangeArrowheads="1"/>
          </p:cNvSpPr>
          <p:nvPr/>
        </p:nvSpPr>
        <p:spPr bwMode="auto">
          <a:xfrm>
            <a:off x="1905000" y="5257800"/>
            <a:ext cx="6478587" cy="430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100000"/>
            </a:pPr>
            <a:r>
              <a:rPr lang="en-US" altLang="ko-KR" sz="2400" b="1" i="1" dirty="0">
                <a:latin typeface="Calibri"/>
                <a:ea typeface="굴림" charset="-127"/>
                <a:cs typeface="Calibri"/>
              </a:rPr>
              <a:t>Must consider cost of </a:t>
            </a:r>
            <a:r>
              <a:rPr lang="en-US" altLang="ko-KR" sz="2400" b="1" i="1" dirty="0" err="1">
                <a:latin typeface="Calibri"/>
                <a:ea typeface="굴림" charset="-127"/>
                <a:cs typeface="Calibri"/>
              </a:rPr>
              <a:t>prefetch</a:t>
            </a:r>
            <a:r>
              <a:rPr lang="en-US" altLang="ko-KR" sz="2400" b="1" i="1" dirty="0">
                <a:latin typeface="Calibri"/>
                <a:ea typeface="굴림" charset="-127"/>
                <a:cs typeface="Calibri"/>
              </a:rPr>
              <a:t> instructions</a:t>
            </a:r>
            <a:endParaRPr lang="en-US" altLang="ko-KR" sz="2000" b="1" i="1" dirty="0">
              <a:latin typeface="Calibri"/>
              <a:ea typeface="굴림" charset="-127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Compiler Optimizations</a:t>
            </a:r>
            <a:endParaRPr lang="en-US" altLang="ko-KR"/>
          </a:p>
        </p:txBody>
      </p:sp>
      <p:sp>
        <p:nvSpPr>
          <p:cNvPr id="1557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Restructuring code affects the data access sequence </a:t>
            </a:r>
          </a:p>
          <a:p>
            <a:pPr lvl="1"/>
            <a:r>
              <a:rPr lang="en-US" altLang="ko-KR" dirty="0" smtClean="0"/>
              <a:t>Group data accesses together to improve spatial locality</a:t>
            </a:r>
          </a:p>
          <a:p>
            <a:pPr lvl="1"/>
            <a:r>
              <a:rPr lang="en-US" altLang="ko-KR" dirty="0" smtClean="0"/>
              <a:t>Re-order data accesses to improve temporal locality</a:t>
            </a:r>
          </a:p>
          <a:p>
            <a:r>
              <a:rPr lang="en-US" altLang="ko-KR" dirty="0" smtClean="0"/>
              <a:t>Prevent data from entering the cache</a:t>
            </a:r>
          </a:p>
          <a:p>
            <a:pPr lvl="1"/>
            <a:r>
              <a:rPr lang="en-US" altLang="ko-KR" dirty="0" smtClean="0"/>
              <a:t>Useful for variables that will only be accessed once before being replaced</a:t>
            </a:r>
          </a:p>
          <a:p>
            <a:pPr lvl="1"/>
            <a:r>
              <a:rPr lang="en-US" altLang="ko-KR" dirty="0" smtClean="0"/>
              <a:t>Needs mechanism for software to tell hardware not to cache data (“no-allocate” instruction hints or page table bits)</a:t>
            </a:r>
          </a:p>
          <a:p>
            <a:r>
              <a:rPr lang="en-US" altLang="ko-KR" dirty="0" smtClean="0"/>
              <a:t>Kill data that will never be used again</a:t>
            </a:r>
          </a:p>
          <a:p>
            <a:pPr lvl="1"/>
            <a:r>
              <a:rPr lang="en-US" altLang="ko-KR" dirty="0" smtClean="0"/>
              <a:t>Streaming data exploits spatial locality but not temporal locality</a:t>
            </a:r>
          </a:p>
          <a:p>
            <a:pPr lvl="1"/>
            <a:r>
              <a:rPr lang="en-US" altLang="ko-KR" dirty="0" smtClean="0"/>
              <a:t>Replace into dead cache locations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3208-9B71-644B-A4A2-6C5E3A8050A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Loop Interchange</a:t>
            </a:r>
          </a:p>
        </p:txBody>
      </p:sp>
      <p:sp>
        <p:nvSpPr>
          <p:cNvPr id="1559555" name="Rectangle 3"/>
          <p:cNvSpPr>
            <a:spLocks noGrp="1" noChangeArrowheads="1"/>
          </p:cNvSpPr>
          <p:nvPr>
            <p:ph idx="1"/>
          </p:nvPr>
        </p:nvSpPr>
        <p:spPr>
          <a:xfrm>
            <a:off x="355600" y="1295400"/>
            <a:ext cx="8788400" cy="4953000"/>
          </a:xfrm>
          <a:ln/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400" b="1" dirty="0">
                <a:solidFill>
                  <a:schemeClr val="tx2"/>
                </a:solidFill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for(j=0; j &lt; N; j++) {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for(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&lt; M;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   x[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][j] = 2 * x[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][j];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}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}</a:t>
            </a: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for(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&lt; M; 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for(j=0; j &lt; N; j++) {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   x[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][j] = 2 * x[</a:t>
            </a:r>
            <a:r>
              <a:rPr lang="en-US" altLang="ko-KR" sz="24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][j];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   }</a:t>
            </a:r>
            <a:b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 dirty="0">
                <a:latin typeface="Courier New" charset="0"/>
                <a:ea typeface="굴림" charset="-127"/>
                <a:cs typeface="굴림" charset="-127"/>
              </a:rPr>
              <a:t> }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ko-KR" sz="2400" dirty="0">
              <a:latin typeface="Courier New" charset="0"/>
              <a:ea typeface="굴림" charset="-127"/>
              <a:cs typeface="굴림" charset="-127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3200" i="1" dirty="0">
                <a:solidFill>
                  <a:schemeClr val="tx2"/>
                </a:solidFill>
                <a:ea typeface="굴림" charset="-127"/>
                <a:cs typeface="굴림" charset="-127"/>
              </a:rPr>
              <a:t>What type of locality does this improve?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8053-CEA7-BF48-8C32-63618981A0AE}" type="slidenum">
              <a:rPr lang="en-US"/>
              <a:pPr/>
              <a:t>37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9556" name="AutoShape 4"/>
          <p:cNvSpPr>
            <a:spLocks noChangeArrowheads="1"/>
          </p:cNvSpPr>
          <p:nvPr/>
        </p:nvSpPr>
        <p:spPr bwMode="auto">
          <a:xfrm>
            <a:off x="3810000" y="2806700"/>
            <a:ext cx="485775" cy="4429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Loop Fusion</a:t>
            </a:r>
          </a:p>
        </p:txBody>
      </p:sp>
      <p:sp>
        <p:nvSpPr>
          <p:cNvPr id="156160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5257800" cy="1752600"/>
          </a:xfrm>
          <a:ln/>
        </p:spPr>
        <p:txBody>
          <a:bodyPr/>
          <a:lstStyle/>
          <a:p>
            <a:pPr lvl="1">
              <a:buFontTx/>
              <a:buNone/>
            </a:pP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for(i=0; i &lt; N; i++)</a:t>
            </a:r>
            <a:b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    a[i] = b[i] * c[i];</a:t>
            </a:r>
            <a:b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</a:br>
            <a:endParaRPr lang="en-US" altLang="ko-KR" sz="2000" b="1">
              <a:latin typeface="Courier New" charset="0"/>
              <a:ea typeface="굴림" charset="-127"/>
              <a:cs typeface="굴림" charset="-127"/>
            </a:endParaRPr>
          </a:p>
          <a:p>
            <a:pPr lvl="1">
              <a:buFontTx/>
              <a:buNone/>
            </a:pP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for(i=0; i &lt; N; i++)</a:t>
            </a:r>
          </a:p>
          <a:p>
            <a:pPr lvl="1">
              <a:buFontTx/>
              <a:buNone/>
            </a:pP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     d[i] = a[i] * c[i];</a:t>
            </a:r>
            <a:endParaRPr lang="en-US" altLang="ko-KR" sz="2000" i="1">
              <a:ea typeface="굴림" charset="-127"/>
              <a:cs typeface="굴림" charset="-127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2AAA-6BC1-9844-8435-F36EB3841011}" type="slidenum">
              <a:rPr lang="en-US"/>
              <a:pPr/>
              <a:t>38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61604" name="AutoShape 4"/>
          <p:cNvSpPr>
            <a:spLocks noChangeArrowheads="1"/>
          </p:cNvSpPr>
          <p:nvPr/>
        </p:nvSpPr>
        <p:spPr bwMode="auto">
          <a:xfrm>
            <a:off x="3657600" y="3048000"/>
            <a:ext cx="485775" cy="4429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1605" name="Rectangle 5"/>
          <p:cNvSpPr>
            <a:spLocks noChangeArrowheads="1"/>
          </p:cNvSpPr>
          <p:nvPr/>
        </p:nvSpPr>
        <p:spPr bwMode="auto">
          <a:xfrm>
            <a:off x="1219200" y="3733800"/>
            <a:ext cx="525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  for(i=0; i &lt; N; i++)</a:t>
            </a:r>
            <a:b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{</a:t>
            </a:r>
            <a:b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       a[i] = b[i] * c[i]; </a:t>
            </a:r>
            <a:b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       d[i] = a[i] * c[i];</a:t>
            </a:r>
            <a:endParaRPr lang="en-US" altLang="ko-KR" sz="2000" b="1">
              <a:ea typeface="굴림" charset="-127"/>
              <a:cs typeface="굴림" charset="-127"/>
            </a:endParaRP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  }</a:t>
            </a:r>
            <a:endParaRPr lang="en-US" altLang="ko-KR" sz="2000" i="1">
              <a:ea typeface="굴림" charset="-127"/>
              <a:cs typeface="굴림" charset="-127"/>
            </a:endParaRPr>
          </a:p>
        </p:txBody>
      </p:sp>
      <p:sp>
        <p:nvSpPr>
          <p:cNvPr id="1561606" name="Text Box 6"/>
          <p:cNvSpPr txBox="1">
            <a:spLocks noChangeArrowheads="1"/>
          </p:cNvSpPr>
          <p:nvPr/>
        </p:nvSpPr>
        <p:spPr bwMode="auto">
          <a:xfrm>
            <a:off x="1159916" y="5560547"/>
            <a:ext cx="611138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latin typeface="Calibri"/>
                <a:cs typeface="Calibri"/>
              </a:rPr>
              <a:t>What type of locality does this improve?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160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Matrix Multiply, Naïve Code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563650" name="Rectangle 2"/>
          <p:cNvSpPr>
            <a:spLocks noGrp="1" noChangeArrowheads="1"/>
          </p:cNvSpPr>
          <p:nvPr>
            <p:ph idx="1"/>
          </p:nvPr>
        </p:nvSpPr>
        <p:spPr>
          <a:xfrm>
            <a:off x="-304800" y="1295400"/>
            <a:ext cx="6400800" cy="1893888"/>
          </a:xfrm>
          <a:ln/>
        </p:spPr>
        <p:txBody>
          <a:bodyPr/>
          <a:lstStyle/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ko-KR" altLang="en-US" sz="2000" b="1" dirty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= 0;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  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=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y[i][k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z[k][j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x[i][j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=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}</a:t>
            </a:r>
            <a:endParaRPr lang="en-US" altLang="ko-KR" sz="2000" b="1" dirty="0">
              <a:ea typeface="굴림" charset="-127"/>
              <a:cs typeface="굴림" charset="-127"/>
            </a:endParaRPr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214D-E6DF-A74D-B298-FEEFFDA8B584}" type="slidenum">
              <a:rPr lang="en-US"/>
              <a:pPr/>
              <a:t>39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63709" name="Rectangle 61"/>
          <p:cNvSpPr>
            <a:spLocks noChangeAspect="1" noChangeArrowheads="1"/>
          </p:cNvSpPr>
          <p:nvPr/>
        </p:nvSpPr>
        <p:spPr bwMode="auto">
          <a:xfrm>
            <a:off x="974725" y="6200775"/>
            <a:ext cx="228600" cy="220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563710" name="Text Box 62"/>
          <p:cNvSpPr txBox="1">
            <a:spLocks noChangeArrowheads="1"/>
          </p:cNvSpPr>
          <p:nvPr/>
        </p:nvSpPr>
        <p:spPr bwMode="auto">
          <a:xfrm>
            <a:off x="1339850" y="6019800"/>
            <a:ext cx="183361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 b="1" i="1" dirty="0">
                <a:latin typeface="Calibri"/>
                <a:ea typeface="굴림" charset="-127"/>
                <a:cs typeface="Calibri"/>
              </a:rPr>
              <a:t>Not touched</a:t>
            </a:r>
          </a:p>
        </p:txBody>
      </p:sp>
      <p:sp>
        <p:nvSpPr>
          <p:cNvPr id="1563711" name="Rectangle 63"/>
          <p:cNvSpPr>
            <a:spLocks noChangeAspect="1" noChangeArrowheads="1"/>
          </p:cNvSpPr>
          <p:nvPr/>
        </p:nvSpPr>
        <p:spPr bwMode="auto">
          <a:xfrm>
            <a:off x="3352800" y="6200775"/>
            <a:ext cx="228600" cy="2206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563712" name="Text Box 64"/>
          <p:cNvSpPr txBox="1">
            <a:spLocks noChangeArrowheads="1"/>
          </p:cNvSpPr>
          <p:nvPr/>
        </p:nvSpPr>
        <p:spPr bwMode="auto">
          <a:xfrm>
            <a:off x="3717925" y="6019800"/>
            <a:ext cx="158204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 b="1" i="1">
                <a:latin typeface="Calibri"/>
                <a:ea typeface="굴림" charset="-127"/>
                <a:cs typeface="Calibri"/>
              </a:rPr>
              <a:t>Old access</a:t>
            </a:r>
          </a:p>
        </p:txBody>
      </p:sp>
      <p:sp>
        <p:nvSpPr>
          <p:cNvPr id="1563713" name="Rectangle 65"/>
          <p:cNvSpPr>
            <a:spLocks noChangeAspect="1" noChangeArrowheads="1"/>
          </p:cNvSpPr>
          <p:nvPr/>
        </p:nvSpPr>
        <p:spPr bwMode="auto">
          <a:xfrm>
            <a:off x="5730875" y="6200775"/>
            <a:ext cx="228600" cy="22066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/>
              <a:cs typeface="Calibri"/>
            </a:endParaRPr>
          </a:p>
        </p:txBody>
      </p:sp>
      <p:sp>
        <p:nvSpPr>
          <p:cNvPr id="1563714" name="Text Box 66"/>
          <p:cNvSpPr txBox="1">
            <a:spLocks noChangeArrowheads="1"/>
          </p:cNvSpPr>
          <p:nvPr/>
        </p:nvSpPr>
        <p:spPr bwMode="auto">
          <a:xfrm>
            <a:off x="6096000" y="6019800"/>
            <a:ext cx="172075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400" b="1" i="1">
                <a:latin typeface="Calibri"/>
                <a:ea typeface="굴림" charset="-127"/>
                <a:cs typeface="Calibri"/>
              </a:rPr>
              <a:t>New access</a:t>
            </a:r>
          </a:p>
        </p:txBody>
      </p:sp>
      <p:grpSp>
        <p:nvGrpSpPr>
          <p:cNvPr id="2" name="Group 130"/>
          <p:cNvGrpSpPr/>
          <p:nvPr/>
        </p:nvGrpSpPr>
        <p:grpSpPr>
          <a:xfrm>
            <a:off x="6261100" y="3505200"/>
            <a:ext cx="2425700" cy="2349500"/>
            <a:chOff x="457200" y="3581400"/>
            <a:chExt cx="2425700" cy="2349500"/>
          </a:xfrm>
        </p:grpSpPr>
        <p:sp>
          <p:nvSpPr>
            <p:cNvPr id="1563652" name="Rectangle 4"/>
            <p:cNvSpPr>
              <a:spLocks noChangeAspect="1" noChangeArrowheads="1"/>
            </p:cNvSpPr>
            <p:nvPr/>
          </p:nvSpPr>
          <p:spPr bwMode="auto">
            <a:xfrm>
              <a:off x="1066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3" name="Rectangle 5"/>
            <p:cNvSpPr>
              <a:spLocks noChangeAspect="1" noChangeArrowheads="1"/>
            </p:cNvSpPr>
            <p:nvPr/>
          </p:nvSpPr>
          <p:spPr bwMode="auto">
            <a:xfrm>
              <a:off x="1371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4" name="Rectangle 6"/>
            <p:cNvSpPr>
              <a:spLocks noChangeAspect="1" noChangeArrowheads="1"/>
            </p:cNvSpPr>
            <p:nvPr/>
          </p:nvSpPr>
          <p:spPr bwMode="auto">
            <a:xfrm>
              <a:off x="1676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5" name="Rectangle 7"/>
            <p:cNvSpPr>
              <a:spLocks noChangeAspect="1" noChangeArrowheads="1"/>
            </p:cNvSpPr>
            <p:nvPr/>
          </p:nvSpPr>
          <p:spPr bwMode="auto">
            <a:xfrm>
              <a:off x="1981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6" name="Rectangle 8"/>
            <p:cNvSpPr>
              <a:spLocks noChangeAspect="1" noChangeArrowheads="1"/>
            </p:cNvSpPr>
            <p:nvPr/>
          </p:nvSpPr>
          <p:spPr bwMode="auto">
            <a:xfrm>
              <a:off x="10668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7" name="Rectangle 9"/>
            <p:cNvSpPr>
              <a:spLocks noChangeAspect="1" noChangeArrowheads="1"/>
            </p:cNvSpPr>
            <p:nvPr/>
          </p:nvSpPr>
          <p:spPr bwMode="auto">
            <a:xfrm>
              <a:off x="13716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8" name="Rectangle 10"/>
            <p:cNvSpPr>
              <a:spLocks noChangeAspect="1" noChangeArrowheads="1"/>
            </p:cNvSpPr>
            <p:nvPr/>
          </p:nvSpPr>
          <p:spPr bwMode="auto">
            <a:xfrm>
              <a:off x="16764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9" name="Rectangle 11"/>
            <p:cNvSpPr>
              <a:spLocks noChangeAspect="1" noChangeArrowheads="1"/>
            </p:cNvSpPr>
            <p:nvPr/>
          </p:nvSpPr>
          <p:spPr bwMode="auto">
            <a:xfrm>
              <a:off x="19812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0" name="Rectangle 12"/>
            <p:cNvSpPr>
              <a:spLocks noChangeAspect="1" noChangeArrowheads="1"/>
            </p:cNvSpPr>
            <p:nvPr/>
          </p:nvSpPr>
          <p:spPr bwMode="auto">
            <a:xfrm>
              <a:off x="1066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1" name="Rectangle 13"/>
            <p:cNvSpPr>
              <a:spLocks noChangeAspect="1" noChangeArrowheads="1"/>
            </p:cNvSpPr>
            <p:nvPr/>
          </p:nvSpPr>
          <p:spPr bwMode="auto">
            <a:xfrm>
              <a:off x="1371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2" name="Rectangle 14"/>
            <p:cNvSpPr>
              <a:spLocks noChangeAspect="1" noChangeArrowheads="1"/>
            </p:cNvSpPr>
            <p:nvPr/>
          </p:nvSpPr>
          <p:spPr bwMode="auto">
            <a:xfrm>
              <a:off x="16764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3" name="Rectangle 15"/>
            <p:cNvSpPr>
              <a:spLocks noChangeAspect="1" noChangeArrowheads="1"/>
            </p:cNvSpPr>
            <p:nvPr/>
          </p:nvSpPr>
          <p:spPr bwMode="auto">
            <a:xfrm>
              <a:off x="19812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4" name="Rectangle 16"/>
            <p:cNvSpPr>
              <a:spLocks noChangeAspect="1" noChangeArrowheads="1"/>
            </p:cNvSpPr>
            <p:nvPr/>
          </p:nvSpPr>
          <p:spPr bwMode="auto">
            <a:xfrm>
              <a:off x="1066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5" name="Rectangle 17"/>
            <p:cNvSpPr>
              <a:spLocks noChangeAspect="1" noChangeArrowheads="1"/>
            </p:cNvSpPr>
            <p:nvPr/>
          </p:nvSpPr>
          <p:spPr bwMode="auto">
            <a:xfrm>
              <a:off x="1371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6" name="Rectangle 18"/>
            <p:cNvSpPr>
              <a:spLocks noChangeAspect="1" noChangeArrowheads="1"/>
            </p:cNvSpPr>
            <p:nvPr/>
          </p:nvSpPr>
          <p:spPr bwMode="auto">
            <a:xfrm>
              <a:off x="16764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7" name="Rectangle 19"/>
            <p:cNvSpPr>
              <a:spLocks noChangeAspect="1" noChangeArrowheads="1"/>
            </p:cNvSpPr>
            <p:nvPr/>
          </p:nvSpPr>
          <p:spPr bwMode="auto">
            <a:xfrm>
              <a:off x="19812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8" name="Text Box 20"/>
            <p:cNvSpPr txBox="1">
              <a:spLocks noChangeArrowheads="1"/>
            </p:cNvSpPr>
            <p:nvPr/>
          </p:nvSpPr>
          <p:spPr bwMode="auto">
            <a:xfrm>
              <a:off x="6096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x</a:t>
              </a:r>
            </a:p>
          </p:txBody>
        </p:sp>
        <p:sp>
          <p:nvSpPr>
            <p:cNvPr id="1563671" name="Text Box 23"/>
            <p:cNvSpPr txBox="1">
              <a:spLocks noChangeArrowheads="1"/>
            </p:cNvSpPr>
            <p:nvPr/>
          </p:nvSpPr>
          <p:spPr bwMode="auto">
            <a:xfrm>
              <a:off x="17526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j</a:t>
              </a:r>
            </a:p>
          </p:txBody>
        </p:sp>
        <p:sp>
          <p:nvSpPr>
            <p:cNvPr id="1563674" name="Text Box 26"/>
            <p:cNvSpPr txBox="1">
              <a:spLocks noChangeArrowheads="1"/>
            </p:cNvSpPr>
            <p:nvPr/>
          </p:nvSpPr>
          <p:spPr bwMode="auto">
            <a:xfrm>
              <a:off x="457200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</a:p>
          </p:txBody>
        </p:sp>
        <p:sp>
          <p:nvSpPr>
            <p:cNvPr id="1563715" name="Rectangle 67"/>
            <p:cNvSpPr>
              <a:spLocks noChangeAspect="1" noChangeArrowheads="1"/>
            </p:cNvSpPr>
            <p:nvPr/>
          </p:nvSpPr>
          <p:spPr bwMode="auto">
            <a:xfrm>
              <a:off x="1066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16" name="Rectangle 68"/>
            <p:cNvSpPr>
              <a:spLocks noChangeAspect="1" noChangeArrowheads="1"/>
            </p:cNvSpPr>
            <p:nvPr/>
          </p:nvSpPr>
          <p:spPr bwMode="auto">
            <a:xfrm>
              <a:off x="1371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17" name="Rectangle 69"/>
            <p:cNvSpPr>
              <a:spLocks noChangeAspect="1" noChangeArrowheads="1"/>
            </p:cNvSpPr>
            <p:nvPr/>
          </p:nvSpPr>
          <p:spPr bwMode="auto">
            <a:xfrm>
              <a:off x="16764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18" name="Rectangle 70"/>
            <p:cNvSpPr>
              <a:spLocks noChangeAspect="1" noChangeArrowheads="1"/>
            </p:cNvSpPr>
            <p:nvPr/>
          </p:nvSpPr>
          <p:spPr bwMode="auto">
            <a:xfrm>
              <a:off x="19812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19" name="Rectangle 71"/>
            <p:cNvSpPr>
              <a:spLocks noChangeAspect="1" noChangeArrowheads="1"/>
            </p:cNvSpPr>
            <p:nvPr/>
          </p:nvSpPr>
          <p:spPr bwMode="auto">
            <a:xfrm>
              <a:off x="1066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0" name="Rectangle 72"/>
            <p:cNvSpPr>
              <a:spLocks noChangeAspect="1" noChangeArrowheads="1"/>
            </p:cNvSpPr>
            <p:nvPr/>
          </p:nvSpPr>
          <p:spPr bwMode="auto">
            <a:xfrm>
              <a:off x="1371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1" name="Rectangle 73"/>
            <p:cNvSpPr>
              <a:spLocks noChangeAspect="1" noChangeArrowheads="1"/>
            </p:cNvSpPr>
            <p:nvPr/>
          </p:nvSpPr>
          <p:spPr bwMode="auto">
            <a:xfrm>
              <a:off x="16764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2" name="Rectangle 74"/>
            <p:cNvSpPr>
              <a:spLocks noChangeAspect="1" noChangeArrowheads="1"/>
            </p:cNvSpPr>
            <p:nvPr/>
          </p:nvSpPr>
          <p:spPr bwMode="auto">
            <a:xfrm>
              <a:off x="19812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3" name="Rectangle 75"/>
            <p:cNvSpPr>
              <a:spLocks noChangeAspect="1" noChangeArrowheads="1"/>
            </p:cNvSpPr>
            <p:nvPr/>
          </p:nvSpPr>
          <p:spPr bwMode="auto">
            <a:xfrm>
              <a:off x="2286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4" name="Rectangle 76"/>
            <p:cNvSpPr>
              <a:spLocks noChangeAspect="1" noChangeArrowheads="1"/>
            </p:cNvSpPr>
            <p:nvPr/>
          </p:nvSpPr>
          <p:spPr bwMode="auto">
            <a:xfrm>
              <a:off x="2590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5" name="Rectangle 77"/>
            <p:cNvSpPr>
              <a:spLocks noChangeAspect="1" noChangeArrowheads="1"/>
            </p:cNvSpPr>
            <p:nvPr/>
          </p:nvSpPr>
          <p:spPr bwMode="auto">
            <a:xfrm>
              <a:off x="22860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6" name="Rectangle 78"/>
            <p:cNvSpPr>
              <a:spLocks noChangeAspect="1" noChangeArrowheads="1"/>
            </p:cNvSpPr>
            <p:nvPr/>
          </p:nvSpPr>
          <p:spPr bwMode="auto">
            <a:xfrm>
              <a:off x="2590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7" name="Rectangle 79"/>
            <p:cNvSpPr>
              <a:spLocks noChangeAspect="1" noChangeArrowheads="1"/>
            </p:cNvSpPr>
            <p:nvPr/>
          </p:nvSpPr>
          <p:spPr bwMode="auto">
            <a:xfrm>
              <a:off x="22860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8" name="Rectangle 80"/>
            <p:cNvSpPr>
              <a:spLocks noChangeAspect="1" noChangeArrowheads="1"/>
            </p:cNvSpPr>
            <p:nvPr/>
          </p:nvSpPr>
          <p:spPr bwMode="auto">
            <a:xfrm>
              <a:off x="2590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9" name="Rectangle 81"/>
            <p:cNvSpPr>
              <a:spLocks noChangeAspect="1" noChangeArrowheads="1"/>
            </p:cNvSpPr>
            <p:nvPr/>
          </p:nvSpPr>
          <p:spPr bwMode="auto">
            <a:xfrm>
              <a:off x="22860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0" name="Rectangle 82"/>
            <p:cNvSpPr>
              <a:spLocks noChangeAspect="1" noChangeArrowheads="1"/>
            </p:cNvSpPr>
            <p:nvPr/>
          </p:nvSpPr>
          <p:spPr bwMode="auto">
            <a:xfrm>
              <a:off x="2590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1" name="Rectangle 83"/>
            <p:cNvSpPr>
              <a:spLocks noChangeAspect="1" noChangeArrowheads="1"/>
            </p:cNvSpPr>
            <p:nvPr/>
          </p:nvSpPr>
          <p:spPr bwMode="auto">
            <a:xfrm>
              <a:off x="22860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2" name="Rectangle 84"/>
            <p:cNvSpPr>
              <a:spLocks noChangeAspect="1" noChangeArrowheads="1"/>
            </p:cNvSpPr>
            <p:nvPr/>
          </p:nvSpPr>
          <p:spPr bwMode="auto">
            <a:xfrm>
              <a:off x="2590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3" name="Rectangle 85"/>
            <p:cNvSpPr>
              <a:spLocks noChangeAspect="1" noChangeArrowheads="1"/>
            </p:cNvSpPr>
            <p:nvPr/>
          </p:nvSpPr>
          <p:spPr bwMode="auto">
            <a:xfrm>
              <a:off x="22860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4" name="Rectangle 86"/>
            <p:cNvSpPr>
              <a:spLocks noChangeAspect="1" noChangeArrowheads="1"/>
            </p:cNvSpPr>
            <p:nvPr/>
          </p:nvSpPr>
          <p:spPr bwMode="auto">
            <a:xfrm>
              <a:off x="2590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29"/>
          <p:cNvGrpSpPr/>
          <p:nvPr/>
        </p:nvGrpSpPr>
        <p:grpSpPr>
          <a:xfrm>
            <a:off x="3746500" y="3505200"/>
            <a:ext cx="2273300" cy="2349500"/>
            <a:chOff x="3200400" y="3581400"/>
            <a:chExt cx="2273300" cy="2349500"/>
          </a:xfrm>
        </p:grpSpPr>
        <p:sp>
          <p:nvSpPr>
            <p:cNvPr id="1563669" name="Text Box 21"/>
            <p:cNvSpPr txBox="1">
              <a:spLocks noChangeArrowheads="1"/>
            </p:cNvSpPr>
            <p:nvPr/>
          </p:nvSpPr>
          <p:spPr bwMode="auto">
            <a:xfrm>
              <a:off x="32004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y</a:t>
              </a:r>
            </a:p>
          </p:txBody>
        </p:sp>
        <p:sp>
          <p:nvSpPr>
            <p:cNvPr id="1563672" name="Text Box 24"/>
            <p:cNvSpPr txBox="1">
              <a:spLocks noChangeArrowheads="1"/>
            </p:cNvSpPr>
            <p:nvPr/>
          </p:nvSpPr>
          <p:spPr bwMode="auto">
            <a:xfrm>
              <a:off x="44196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k</a:t>
              </a:r>
            </a:p>
          </p:txBody>
        </p:sp>
        <p:sp>
          <p:nvSpPr>
            <p:cNvPr id="1563675" name="Text Box 27"/>
            <p:cNvSpPr txBox="1">
              <a:spLocks noChangeArrowheads="1"/>
            </p:cNvSpPr>
            <p:nvPr/>
          </p:nvSpPr>
          <p:spPr bwMode="auto">
            <a:xfrm>
              <a:off x="3200400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</a:p>
          </p:txBody>
        </p:sp>
        <p:sp>
          <p:nvSpPr>
            <p:cNvPr id="1563677" name="Rectangle 29"/>
            <p:cNvSpPr>
              <a:spLocks noChangeAspect="1" noChangeArrowheads="1"/>
            </p:cNvSpPr>
            <p:nvPr/>
          </p:nvSpPr>
          <p:spPr bwMode="auto">
            <a:xfrm>
              <a:off x="3657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78" name="Rectangle 30"/>
            <p:cNvSpPr>
              <a:spLocks noChangeAspect="1" noChangeArrowheads="1"/>
            </p:cNvSpPr>
            <p:nvPr/>
          </p:nvSpPr>
          <p:spPr bwMode="auto">
            <a:xfrm>
              <a:off x="3962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79" name="Rectangle 31"/>
            <p:cNvSpPr>
              <a:spLocks noChangeAspect="1" noChangeArrowheads="1"/>
            </p:cNvSpPr>
            <p:nvPr/>
          </p:nvSpPr>
          <p:spPr bwMode="auto">
            <a:xfrm>
              <a:off x="4267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0" name="Rectangle 32"/>
            <p:cNvSpPr>
              <a:spLocks noChangeAspect="1" noChangeArrowheads="1"/>
            </p:cNvSpPr>
            <p:nvPr/>
          </p:nvSpPr>
          <p:spPr bwMode="auto">
            <a:xfrm>
              <a:off x="4572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1" name="Rectangle 33"/>
            <p:cNvSpPr>
              <a:spLocks noChangeAspect="1" noChangeArrowheads="1"/>
            </p:cNvSpPr>
            <p:nvPr/>
          </p:nvSpPr>
          <p:spPr bwMode="auto">
            <a:xfrm>
              <a:off x="3657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2" name="Rectangle 34"/>
            <p:cNvSpPr>
              <a:spLocks noChangeAspect="1" noChangeArrowheads="1"/>
            </p:cNvSpPr>
            <p:nvPr/>
          </p:nvSpPr>
          <p:spPr bwMode="auto">
            <a:xfrm>
              <a:off x="39624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3" name="Rectangle 35"/>
            <p:cNvSpPr>
              <a:spLocks noChangeAspect="1" noChangeArrowheads="1"/>
            </p:cNvSpPr>
            <p:nvPr/>
          </p:nvSpPr>
          <p:spPr bwMode="auto">
            <a:xfrm>
              <a:off x="42672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4" name="Rectangle 36"/>
            <p:cNvSpPr>
              <a:spLocks noChangeAspect="1" noChangeArrowheads="1"/>
            </p:cNvSpPr>
            <p:nvPr/>
          </p:nvSpPr>
          <p:spPr bwMode="auto">
            <a:xfrm>
              <a:off x="45720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5" name="Rectangle 37"/>
            <p:cNvSpPr>
              <a:spLocks noChangeAspect="1" noChangeArrowheads="1"/>
            </p:cNvSpPr>
            <p:nvPr/>
          </p:nvSpPr>
          <p:spPr bwMode="auto">
            <a:xfrm>
              <a:off x="3657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6" name="Rectangle 38"/>
            <p:cNvSpPr>
              <a:spLocks noChangeAspect="1" noChangeArrowheads="1"/>
            </p:cNvSpPr>
            <p:nvPr/>
          </p:nvSpPr>
          <p:spPr bwMode="auto">
            <a:xfrm>
              <a:off x="39624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7" name="Rectangle 39"/>
            <p:cNvSpPr>
              <a:spLocks noChangeAspect="1" noChangeArrowheads="1"/>
            </p:cNvSpPr>
            <p:nvPr/>
          </p:nvSpPr>
          <p:spPr bwMode="auto">
            <a:xfrm>
              <a:off x="42672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8" name="Rectangle 40"/>
            <p:cNvSpPr>
              <a:spLocks noChangeAspect="1" noChangeArrowheads="1"/>
            </p:cNvSpPr>
            <p:nvPr/>
          </p:nvSpPr>
          <p:spPr bwMode="auto">
            <a:xfrm>
              <a:off x="45720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9" name="Rectangle 41"/>
            <p:cNvSpPr>
              <a:spLocks noChangeAspect="1" noChangeArrowheads="1"/>
            </p:cNvSpPr>
            <p:nvPr/>
          </p:nvSpPr>
          <p:spPr bwMode="auto">
            <a:xfrm>
              <a:off x="3657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0" name="Rectangle 42"/>
            <p:cNvSpPr>
              <a:spLocks noChangeAspect="1" noChangeArrowheads="1"/>
            </p:cNvSpPr>
            <p:nvPr/>
          </p:nvSpPr>
          <p:spPr bwMode="auto">
            <a:xfrm>
              <a:off x="39624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1" name="Rectangle 43"/>
            <p:cNvSpPr>
              <a:spLocks noChangeAspect="1" noChangeArrowheads="1"/>
            </p:cNvSpPr>
            <p:nvPr/>
          </p:nvSpPr>
          <p:spPr bwMode="auto">
            <a:xfrm>
              <a:off x="42672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2" name="Rectangle 44"/>
            <p:cNvSpPr>
              <a:spLocks noChangeAspect="1" noChangeArrowheads="1"/>
            </p:cNvSpPr>
            <p:nvPr/>
          </p:nvSpPr>
          <p:spPr bwMode="auto">
            <a:xfrm>
              <a:off x="45720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5" name="Rectangle 87"/>
            <p:cNvSpPr>
              <a:spLocks noChangeAspect="1" noChangeArrowheads="1"/>
            </p:cNvSpPr>
            <p:nvPr/>
          </p:nvSpPr>
          <p:spPr bwMode="auto">
            <a:xfrm>
              <a:off x="3657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6" name="Rectangle 88"/>
            <p:cNvSpPr>
              <a:spLocks noChangeAspect="1" noChangeArrowheads="1"/>
            </p:cNvSpPr>
            <p:nvPr/>
          </p:nvSpPr>
          <p:spPr bwMode="auto">
            <a:xfrm>
              <a:off x="39624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7" name="Rectangle 89"/>
            <p:cNvSpPr>
              <a:spLocks noChangeAspect="1" noChangeArrowheads="1"/>
            </p:cNvSpPr>
            <p:nvPr/>
          </p:nvSpPr>
          <p:spPr bwMode="auto">
            <a:xfrm>
              <a:off x="42672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8" name="Rectangle 90"/>
            <p:cNvSpPr>
              <a:spLocks noChangeAspect="1" noChangeArrowheads="1"/>
            </p:cNvSpPr>
            <p:nvPr/>
          </p:nvSpPr>
          <p:spPr bwMode="auto">
            <a:xfrm>
              <a:off x="45720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9" name="Rectangle 91"/>
            <p:cNvSpPr>
              <a:spLocks noChangeAspect="1" noChangeArrowheads="1"/>
            </p:cNvSpPr>
            <p:nvPr/>
          </p:nvSpPr>
          <p:spPr bwMode="auto">
            <a:xfrm>
              <a:off x="3657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0" name="Rectangle 92"/>
            <p:cNvSpPr>
              <a:spLocks noChangeAspect="1" noChangeArrowheads="1"/>
            </p:cNvSpPr>
            <p:nvPr/>
          </p:nvSpPr>
          <p:spPr bwMode="auto">
            <a:xfrm>
              <a:off x="39624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1" name="Rectangle 93"/>
            <p:cNvSpPr>
              <a:spLocks noChangeAspect="1" noChangeArrowheads="1"/>
            </p:cNvSpPr>
            <p:nvPr/>
          </p:nvSpPr>
          <p:spPr bwMode="auto">
            <a:xfrm>
              <a:off x="42672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2" name="Rectangle 94"/>
            <p:cNvSpPr>
              <a:spLocks noChangeAspect="1" noChangeArrowheads="1"/>
            </p:cNvSpPr>
            <p:nvPr/>
          </p:nvSpPr>
          <p:spPr bwMode="auto">
            <a:xfrm>
              <a:off x="45720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3" name="Rectangle 95"/>
            <p:cNvSpPr>
              <a:spLocks noChangeAspect="1" noChangeArrowheads="1"/>
            </p:cNvSpPr>
            <p:nvPr/>
          </p:nvSpPr>
          <p:spPr bwMode="auto">
            <a:xfrm>
              <a:off x="4876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4" name="Rectangle 96"/>
            <p:cNvSpPr>
              <a:spLocks noChangeAspect="1" noChangeArrowheads="1"/>
            </p:cNvSpPr>
            <p:nvPr/>
          </p:nvSpPr>
          <p:spPr bwMode="auto">
            <a:xfrm>
              <a:off x="5181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5" name="Rectangle 97"/>
            <p:cNvSpPr>
              <a:spLocks noChangeAspect="1" noChangeArrowheads="1"/>
            </p:cNvSpPr>
            <p:nvPr/>
          </p:nvSpPr>
          <p:spPr bwMode="auto">
            <a:xfrm>
              <a:off x="4876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6" name="Rectangle 98"/>
            <p:cNvSpPr>
              <a:spLocks noChangeAspect="1" noChangeArrowheads="1"/>
            </p:cNvSpPr>
            <p:nvPr/>
          </p:nvSpPr>
          <p:spPr bwMode="auto">
            <a:xfrm>
              <a:off x="5181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7" name="Rectangle 99"/>
            <p:cNvSpPr>
              <a:spLocks noChangeAspect="1" noChangeArrowheads="1"/>
            </p:cNvSpPr>
            <p:nvPr/>
          </p:nvSpPr>
          <p:spPr bwMode="auto">
            <a:xfrm>
              <a:off x="4876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8" name="Rectangle 100"/>
            <p:cNvSpPr>
              <a:spLocks noChangeAspect="1" noChangeArrowheads="1"/>
            </p:cNvSpPr>
            <p:nvPr/>
          </p:nvSpPr>
          <p:spPr bwMode="auto">
            <a:xfrm>
              <a:off x="5181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9" name="Rectangle 101"/>
            <p:cNvSpPr>
              <a:spLocks noChangeAspect="1" noChangeArrowheads="1"/>
            </p:cNvSpPr>
            <p:nvPr/>
          </p:nvSpPr>
          <p:spPr bwMode="auto">
            <a:xfrm>
              <a:off x="4876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0" name="Rectangle 102"/>
            <p:cNvSpPr>
              <a:spLocks noChangeAspect="1" noChangeArrowheads="1"/>
            </p:cNvSpPr>
            <p:nvPr/>
          </p:nvSpPr>
          <p:spPr bwMode="auto">
            <a:xfrm>
              <a:off x="5181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1" name="Rectangle 103"/>
            <p:cNvSpPr>
              <a:spLocks noChangeAspect="1" noChangeArrowheads="1"/>
            </p:cNvSpPr>
            <p:nvPr/>
          </p:nvSpPr>
          <p:spPr bwMode="auto">
            <a:xfrm>
              <a:off x="4876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2" name="Rectangle 104"/>
            <p:cNvSpPr>
              <a:spLocks noChangeAspect="1" noChangeArrowheads="1"/>
            </p:cNvSpPr>
            <p:nvPr/>
          </p:nvSpPr>
          <p:spPr bwMode="auto">
            <a:xfrm>
              <a:off x="5181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3" name="Rectangle 105"/>
            <p:cNvSpPr>
              <a:spLocks noChangeAspect="1" noChangeArrowheads="1"/>
            </p:cNvSpPr>
            <p:nvPr/>
          </p:nvSpPr>
          <p:spPr bwMode="auto">
            <a:xfrm>
              <a:off x="4876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4" name="Rectangle 106"/>
            <p:cNvSpPr>
              <a:spLocks noChangeAspect="1" noChangeArrowheads="1"/>
            </p:cNvSpPr>
            <p:nvPr/>
          </p:nvSpPr>
          <p:spPr bwMode="auto">
            <a:xfrm>
              <a:off x="5181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27"/>
          <p:cNvGrpSpPr/>
          <p:nvPr/>
        </p:nvGrpSpPr>
        <p:grpSpPr>
          <a:xfrm>
            <a:off x="6413500" y="1066800"/>
            <a:ext cx="2273300" cy="2349500"/>
            <a:chOff x="5791200" y="3581400"/>
            <a:chExt cx="2273300" cy="2349500"/>
          </a:xfrm>
        </p:grpSpPr>
        <p:sp>
          <p:nvSpPr>
            <p:cNvPr id="1563670" name="Text Box 22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z</a:t>
              </a:r>
            </a:p>
          </p:txBody>
        </p:sp>
        <p:sp>
          <p:nvSpPr>
            <p:cNvPr id="1563673" name="Text Box 25"/>
            <p:cNvSpPr txBox="1">
              <a:spLocks noChangeArrowheads="1"/>
            </p:cNvSpPr>
            <p:nvPr/>
          </p:nvSpPr>
          <p:spPr bwMode="auto">
            <a:xfrm>
              <a:off x="69342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j</a:t>
              </a:r>
            </a:p>
          </p:txBody>
        </p:sp>
        <p:sp>
          <p:nvSpPr>
            <p:cNvPr id="1563676" name="Text Box 28"/>
            <p:cNvSpPr txBox="1">
              <a:spLocks noChangeArrowheads="1"/>
            </p:cNvSpPr>
            <p:nvPr/>
          </p:nvSpPr>
          <p:spPr bwMode="auto">
            <a:xfrm>
              <a:off x="5791200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k</a:t>
              </a:r>
            </a:p>
          </p:txBody>
        </p:sp>
        <p:sp>
          <p:nvSpPr>
            <p:cNvPr id="1563693" name="Rectangle 45"/>
            <p:cNvSpPr>
              <a:spLocks noChangeAspect="1" noChangeArrowheads="1"/>
            </p:cNvSpPr>
            <p:nvPr/>
          </p:nvSpPr>
          <p:spPr bwMode="auto">
            <a:xfrm>
              <a:off x="6248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4" name="Rectangle 46"/>
            <p:cNvSpPr>
              <a:spLocks noChangeAspect="1" noChangeArrowheads="1"/>
            </p:cNvSpPr>
            <p:nvPr/>
          </p:nvSpPr>
          <p:spPr bwMode="auto">
            <a:xfrm>
              <a:off x="6553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5" name="Rectangle 47"/>
            <p:cNvSpPr>
              <a:spLocks noChangeAspect="1" noChangeArrowheads="1"/>
            </p:cNvSpPr>
            <p:nvPr/>
          </p:nvSpPr>
          <p:spPr bwMode="auto">
            <a:xfrm>
              <a:off x="6858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6" name="Rectangle 48"/>
            <p:cNvSpPr>
              <a:spLocks noChangeAspect="1" noChangeArrowheads="1"/>
            </p:cNvSpPr>
            <p:nvPr/>
          </p:nvSpPr>
          <p:spPr bwMode="auto">
            <a:xfrm>
              <a:off x="71628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7" name="Rectangle 49"/>
            <p:cNvSpPr>
              <a:spLocks noChangeAspect="1" noChangeArrowheads="1"/>
            </p:cNvSpPr>
            <p:nvPr/>
          </p:nvSpPr>
          <p:spPr bwMode="auto">
            <a:xfrm>
              <a:off x="62484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8" name="Rectangle 50"/>
            <p:cNvSpPr>
              <a:spLocks noChangeAspect="1" noChangeArrowheads="1"/>
            </p:cNvSpPr>
            <p:nvPr/>
          </p:nvSpPr>
          <p:spPr bwMode="auto">
            <a:xfrm>
              <a:off x="65532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9" name="Rectangle 51"/>
            <p:cNvSpPr>
              <a:spLocks noChangeAspect="1" noChangeArrowheads="1"/>
            </p:cNvSpPr>
            <p:nvPr/>
          </p:nvSpPr>
          <p:spPr bwMode="auto">
            <a:xfrm>
              <a:off x="68580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0" name="Rectangle 52"/>
            <p:cNvSpPr>
              <a:spLocks noChangeAspect="1" noChangeArrowheads="1"/>
            </p:cNvSpPr>
            <p:nvPr/>
          </p:nvSpPr>
          <p:spPr bwMode="auto">
            <a:xfrm>
              <a:off x="7162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1" name="Rectangle 53"/>
            <p:cNvSpPr>
              <a:spLocks noChangeAspect="1" noChangeArrowheads="1"/>
            </p:cNvSpPr>
            <p:nvPr/>
          </p:nvSpPr>
          <p:spPr bwMode="auto">
            <a:xfrm>
              <a:off x="62484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2" name="Rectangle 54"/>
            <p:cNvSpPr>
              <a:spLocks noChangeAspect="1" noChangeArrowheads="1"/>
            </p:cNvSpPr>
            <p:nvPr/>
          </p:nvSpPr>
          <p:spPr bwMode="auto">
            <a:xfrm>
              <a:off x="65532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3" name="Rectangle 55"/>
            <p:cNvSpPr>
              <a:spLocks noChangeAspect="1" noChangeArrowheads="1"/>
            </p:cNvSpPr>
            <p:nvPr/>
          </p:nvSpPr>
          <p:spPr bwMode="auto">
            <a:xfrm>
              <a:off x="68580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4" name="Rectangle 56"/>
            <p:cNvSpPr>
              <a:spLocks noChangeAspect="1" noChangeArrowheads="1"/>
            </p:cNvSpPr>
            <p:nvPr/>
          </p:nvSpPr>
          <p:spPr bwMode="auto">
            <a:xfrm>
              <a:off x="71628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5" name="Rectangle 57"/>
            <p:cNvSpPr>
              <a:spLocks noChangeAspect="1" noChangeArrowheads="1"/>
            </p:cNvSpPr>
            <p:nvPr/>
          </p:nvSpPr>
          <p:spPr bwMode="auto">
            <a:xfrm>
              <a:off x="62484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6" name="Rectangle 58"/>
            <p:cNvSpPr>
              <a:spLocks noChangeAspect="1" noChangeArrowheads="1"/>
            </p:cNvSpPr>
            <p:nvPr/>
          </p:nvSpPr>
          <p:spPr bwMode="auto">
            <a:xfrm>
              <a:off x="65532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7" name="Rectangle 59"/>
            <p:cNvSpPr>
              <a:spLocks noChangeAspect="1" noChangeArrowheads="1"/>
            </p:cNvSpPr>
            <p:nvPr/>
          </p:nvSpPr>
          <p:spPr bwMode="auto">
            <a:xfrm>
              <a:off x="68580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8" name="Rectangle 60"/>
            <p:cNvSpPr>
              <a:spLocks noChangeAspect="1" noChangeArrowheads="1"/>
            </p:cNvSpPr>
            <p:nvPr/>
          </p:nvSpPr>
          <p:spPr bwMode="auto">
            <a:xfrm>
              <a:off x="71628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5" name="Rectangle 107"/>
            <p:cNvSpPr>
              <a:spLocks noChangeAspect="1" noChangeArrowheads="1"/>
            </p:cNvSpPr>
            <p:nvPr/>
          </p:nvSpPr>
          <p:spPr bwMode="auto">
            <a:xfrm>
              <a:off x="62484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6" name="Rectangle 108"/>
            <p:cNvSpPr>
              <a:spLocks noChangeAspect="1" noChangeArrowheads="1"/>
            </p:cNvSpPr>
            <p:nvPr/>
          </p:nvSpPr>
          <p:spPr bwMode="auto">
            <a:xfrm>
              <a:off x="65532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7" name="Rectangle 109"/>
            <p:cNvSpPr>
              <a:spLocks noChangeAspect="1" noChangeArrowheads="1"/>
            </p:cNvSpPr>
            <p:nvPr/>
          </p:nvSpPr>
          <p:spPr bwMode="auto">
            <a:xfrm>
              <a:off x="68580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8" name="Rectangle 110"/>
            <p:cNvSpPr>
              <a:spLocks noChangeAspect="1" noChangeArrowheads="1"/>
            </p:cNvSpPr>
            <p:nvPr/>
          </p:nvSpPr>
          <p:spPr bwMode="auto">
            <a:xfrm>
              <a:off x="71628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9" name="Rectangle 111"/>
            <p:cNvSpPr>
              <a:spLocks noChangeAspect="1" noChangeArrowheads="1"/>
            </p:cNvSpPr>
            <p:nvPr/>
          </p:nvSpPr>
          <p:spPr bwMode="auto">
            <a:xfrm>
              <a:off x="62484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0" name="Rectangle 112"/>
            <p:cNvSpPr>
              <a:spLocks noChangeAspect="1" noChangeArrowheads="1"/>
            </p:cNvSpPr>
            <p:nvPr/>
          </p:nvSpPr>
          <p:spPr bwMode="auto">
            <a:xfrm>
              <a:off x="65532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1" name="Rectangle 113"/>
            <p:cNvSpPr>
              <a:spLocks noChangeAspect="1" noChangeArrowheads="1"/>
            </p:cNvSpPr>
            <p:nvPr/>
          </p:nvSpPr>
          <p:spPr bwMode="auto">
            <a:xfrm>
              <a:off x="68580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2" name="Rectangle 114"/>
            <p:cNvSpPr>
              <a:spLocks noChangeAspect="1" noChangeArrowheads="1"/>
            </p:cNvSpPr>
            <p:nvPr/>
          </p:nvSpPr>
          <p:spPr bwMode="auto">
            <a:xfrm>
              <a:off x="71628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3" name="Rectangle 115"/>
            <p:cNvSpPr>
              <a:spLocks noChangeAspect="1" noChangeArrowheads="1"/>
            </p:cNvSpPr>
            <p:nvPr/>
          </p:nvSpPr>
          <p:spPr bwMode="auto">
            <a:xfrm>
              <a:off x="74676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4" name="Rectangle 116"/>
            <p:cNvSpPr>
              <a:spLocks noChangeAspect="1" noChangeArrowheads="1"/>
            </p:cNvSpPr>
            <p:nvPr/>
          </p:nvSpPr>
          <p:spPr bwMode="auto">
            <a:xfrm>
              <a:off x="77724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5" name="Rectangle 117"/>
            <p:cNvSpPr>
              <a:spLocks noChangeAspect="1" noChangeArrowheads="1"/>
            </p:cNvSpPr>
            <p:nvPr/>
          </p:nvSpPr>
          <p:spPr bwMode="auto">
            <a:xfrm>
              <a:off x="7467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6" name="Rectangle 118"/>
            <p:cNvSpPr>
              <a:spLocks noChangeAspect="1" noChangeArrowheads="1"/>
            </p:cNvSpPr>
            <p:nvPr/>
          </p:nvSpPr>
          <p:spPr bwMode="auto">
            <a:xfrm>
              <a:off x="77724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7" name="Rectangle 119"/>
            <p:cNvSpPr>
              <a:spLocks noChangeAspect="1" noChangeArrowheads="1"/>
            </p:cNvSpPr>
            <p:nvPr/>
          </p:nvSpPr>
          <p:spPr bwMode="auto">
            <a:xfrm>
              <a:off x="74676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8" name="Rectangle 120"/>
            <p:cNvSpPr>
              <a:spLocks noChangeAspect="1" noChangeArrowheads="1"/>
            </p:cNvSpPr>
            <p:nvPr/>
          </p:nvSpPr>
          <p:spPr bwMode="auto">
            <a:xfrm>
              <a:off x="77724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9" name="Rectangle 121"/>
            <p:cNvSpPr>
              <a:spLocks noChangeAspect="1" noChangeArrowheads="1"/>
            </p:cNvSpPr>
            <p:nvPr/>
          </p:nvSpPr>
          <p:spPr bwMode="auto">
            <a:xfrm>
              <a:off x="74676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70" name="Rectangle 122"/>
            <p:cNvSpPr>
              <a:spLocks noChangeAspect="1" noChangeArrowheads="1"/>
            </p:cNvSpPr>
            <p:nvPr/>
          </p:nvSpPr>
          <p:spPr bwMode="auto">
            <a:xfrm>
              <a:off x="77724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71" name="Rectangle 123"/>
            <p:cNvSpPr>
              <a:spLocks noChangeAspect="1" noChangeArrowheads="1"/>
            </p:cNvSpPr>
            <p:nvPr/>
          </p:nvSpPr>
          <p:spPr bwMode="auto">
            <a:xfrm>
              <a:off x="74676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72" name="Rectangle 124"/>
            <p:cNvSpPr>
              <a:spLocks noChangeAspect="1" noChangeArrowheads="1"/>
            </p:cNvSpPr>
            <p:nvPr/>
          </p:nvSpPr>
          <p:spPr bwMode="auto">
            <a:xfrm>
              <a:off x="77724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73" name="Rectangle 125"/>
            <p:cNvSpPr>
              <a:spLocks noChangeAspect="1" noChangeArrowheads="1"/>
            </p:cNvSpPr>
            <p:nvPr/>
          </p:nvSpPr>
          <p:spPr bwMode="auto">
            <a:xfrm>
              <a:off x="74676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74" name="Rectangle 126"/>
            <p:cNvSpPr>
              <a:spLocks noChangeAspect="1" noChangeArrowheads="1"/>
            </p:cNvSpPr>
            <p:nvPr/>
          </p:nvSpPr>
          <p:spPr bwMode="auto">
            <a:xfrm>
              <a:off x="77724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33" name="Straight Arrow Connector 132"/>
          <p:cNvCxnSpPr>
            <a:stCxn id="1563774" idx="2"/>
            <a:endCxn id="1563724" idx="2"/>
          </p:cNvCxnSpPr>
          <p:nvPr/>
        </p:nvCxnSpPr>
        <p:spPr bwMode="auto">
          <a:xfrm rot="5400000">
            <a:off x="8083550" y="3873500"/>
            <a:ext cx="9144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>
            <a:stCxn id="1563746" idx="3"/>
            <a:endCxn id="1563725" idx="3"/>
          </p:cNvCxnSpPr>
          <p:nvPr/>
        </p:nvCxnSpPr>
        <p:spPr bwMode="auto">
          <a:xfrm>
            <a:off x="6019800" y="4489450"/>
            <a:ext cx="23622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had a limited area/power budget, would </a:t>
            </a:r>
            <a:r>
              <a:rPr lang="en-US" dirty="0" smtClean="0"/>
              <a:t>you invest it in larger caches or a </a:t>
            </a:r>
            <a:r>
              <a:rPr lang="en-US" dirty="0" err="1" smtClean="0"/>
              <a:t>prefetcher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5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292975" cy="736600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Matrix Multiply with Cache Tiling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565698" name="Rectangle 2"/>
          <p:cNvSpPr>
            <a:spLocks noGrp="1" noChangeArrowheads="1"/>
          </p:cNvSpPr>
          <p:nvPr>
            <p:ph idx="1"/>
          </p:nvPr>
        </p:nvSpPr>
        <p:spPr>
          <a:xfrm>
            <a:off x="-304800" y="914400"/>
            <a:ext cx="7162800" cy="3124200"/>
          </a:xfrm>
          <a:ln/>
        </p:spPr>
        <p:txBody>
          <a:bodyPr/>
          <a:lstStyle/>
          <a:p>
            <a:pPr marL="742950" lvl="1" indent="-2857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b="1" dirty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jj+B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kk+B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++)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min(jj+B,N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= 0;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min(kk+B,N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++) 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=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y[i][k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z[k][j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x[i][j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 =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x[i][j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 +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;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}</a:t>
            </a:r>
            <a:endParaRPr lang="en-US" altLang="ko-KR" b="1" dirty="0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BFB9-2091-BB44-A4AD-860776076243}" type="slidenum">
              <a:rPr lang="en-US"/>
              <a:pPr/>
              <a:t>40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65757" name="Text Box 61"/>
          <p:cNvSpPr txBox="1">
            <a:spLocks noChangeArrowheads="1"/>
          </p:cNvSpPr>
          <p:nvPr/>
        </p:nvSpPr>
        <p:spPr bwMode="auto">
          <a:xfrm>
            <a:off x="1676400" y="5867400"/>
            <a:ext cx="5398896" cy="806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SzPct val="100000"/>
            </a:pPr>
            <a:r>
              <a:rPr lang="en-US" sz="2400" b="1" i="1" dirty="0">
                <a:solidFill>
                  <a:schemeClr val="tx2"/>
                </a:solidFill>
                <a:latin typeface="Calibri"/>
                <a:cs typeface="Calibri"/>
              </a:rPr>
              <a:t>What type of locality does this improve</a:t>
            </a:r>
            <a:r>
              <a:rPr lang="en-US" sz="2400" b="1" i="1" dirty="0" smtClean="0">
                <a:solidFill>
                  <a:schemeClr val="tx2"/>
                </a:solidFill>
                <a:latin typeface="Calibri"/>
                <a:cs typeface="Calibri"/>
              </a:rPr>
              <a:t>?</a:t>
            </a:r>
          </a:p>
          <a:p>
            <a:pPr algn="l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SzPct val="100000"/>
            </a:pPr>
            <a:r>
              <a:rPr lang="en-US" sz="2400" b="1" i="1" dirty="0" smtClean="0">
                <a:solidFill>
                  <a:schemeClr val="tx2"/>
                </a:solidFill>
                <a:latin typeface="Calibri"/>
                <a:cs typeface="Calibri"/>
              </a:rPr>
              <a:t>Assuming row-major order</a:t>
            </a:r>
            <a:endParaRPr lang="en-US" sz="2000" b="1" i="1" dirty="0">
              <a:latin typeface="Calibri"/>
              <a:cs typeface="Calibri"/>
            </a:endParaRPr>
          </a:p>
        </p:txBody>
      </p:sp>
      <p:grpSp>
        <p:nvGrpSpPr>
          <p:cNvPr id="2" name="Group 124"/>
          <p:cNvGrpSpPr/>
          <p:nvPr/>
        </p:nvGrpSpPr>
        <p:grpSpPr>
          <a:xfrm>
            <a:off x="4051300" y="3517900"/>
            <a:ext cx="2273300" cy="2349500"/>
            <a:chOff x="3505200" y="3657600"/>
            <a:chExt cx="2273300" cy="2349500"/>
          </a:xfrm>
        </p:grpSpPr>
        <p:sp>
          <p:nvSpPr>
            <p:cNvPr id="1565717" name="Text Box 21"/>
            <p:cNvSpPr txBox="1">
              <a:spLocks noChangeArrowheads="1"/>
            </p:cNvSpPr>
            <p:nvPr/>
          </p:nvSpPr>
          <p:spPr bwMode="auto">
            <a:xfrm>
              <a:off x="35052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 dirty="0">
                  <a:solidFill>
                    <a:schemeClr val="accent2"/>
                  </a:solidFill>
                  <a:latin typeface="Courier New" charset="0"/>
                </a:rPr>
                <a:t>y</a:t>
              </a:r>
            </a:p>
          </p:txBody>
        </p:sp>
        <p:sp>
          <p:nvSpPr>
            <p:cNvPr id="1565720" name="Text Box 24"/>
            <p:cNvSpPr txBox="1">
              <a:spLocks noChangeArrowheads="1"/>
            </p:cNvSpPr>
            <p:nvPr/>
          </p:nvSpPr>
          <p:spPr bwMode="auto">
            <a:xfrm>
              <a:off x="47244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k</a:t>
              </a:r>
            </a:p>
          </p:txBody>
        </p:sp>
        <p:sp>
          <p:nvSpPr>
            <p:cNvPr id="1565723" name="Text Box 27"/>
            <p:cNvSpPr txBox="1">
              <a:spLocks noChangeArrowheads="1"/>
            </p:cNvSpPr>
            <p:nvPr/>
          </p:nvSpPr>
          <p:spPr bwMode="auto">
            <a:xfrm>
              <a:off x="3505200" y="46482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i</a:t>
              </a:r>
            </a:p>
          </p:txBody>
        </p:sp>
        <p:sp>
          <p:nvSpPr>
            <p:cNvPr id="1565725" name="Rectangle 29"/>
            <p:cNvSpPr>
              <a:spLocks noChangeAspect="1" noChangeArrowheads="1"/>
            </p:cNvSpPr>
            <p:nvPr/>
          </p:nvSpPr>
          <p:spPr bwMode="auto">
            <a:xfrm>
              <a:off x="39624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26" name="Rectangle 30"/>
            <p:cNvSpPr>
              <a:spLocks noChangeAspect="1" noChangeArrowheads="1"/>
            </p:cNvSpPr>
            <p:nvPr/>
          </p:nvSpPr>
          <p:spPr bwMode="auto">
            <a:xfrm>
              <a:off x="42672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27" name="Rectangle 31"/>
            <p:cNvSpPr>
              <a:spLocks noChangeAspect="1" noChangeArrowheads="1"/>
            </p:cNvSpPr>
            <p:nvPr/>
          </p:nvSpPr>
          <p:spPr bwMode="auto">
            <a:xfrm>
              <a:off x="45720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28" name="Rectangle 32"/>
            <p:cNvSpPr>
              <a:spLocks noChangeAspect="1" noChangeArrowheads="1"/>
            </p:cNvSpPr>
            <p:nvPr/>
          </p:nvSpPr>
          <p:spPr bwMode="auto">
            <a:xfrm>
              <a:off x="48768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29" name="Rectangle 33"/>
            <p:cNvSpPr>
              <a:spLocks noChangeAspect="1" noChangeArrowheads="1"/>
            </p:cNvSpPr>
            <p:nvPr/>
          </p:nvSpPr>
          <p:spPr bwMode="auto">
            <a:xfrm>
              <a:off x="39624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0" name="Rectangle 34"/>
            <p:cNvSpPr>
              <a:spLocks noChangeAspect="1" noChangeArrowheads="1"/>
            </p:cNvSpPr>
            <p:nvPr/>
          </p:nvSpPr>
          <p:spPr bwMode="auto">
            <a:xfrm>
              <a:off x="42672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1" name="Rectangle 35"/>
            <p:cNvSpPr>
              <a:spLocks noChangeAspect="1" noChangeArrowheads="1"/>
            </p:cNvSpPr>
            <p:nvPr/>
          </p:nvSpPr>
          <p:spPr bwMode="auto">
            <a:xfrm>
              <a:off x="45720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2" name="Rectangle 36"/>
            <p:cNvSpPr>
              <a:spLocks noChangeAspect="1" noChangeArrowheads="1"/>
            </p:cNvSpPr>
            <p:nvPr/>
          </p:nvSpPr>
          <p:spPr bwMode="auto">
            <a:xfrm>
              <a:off x="48768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3" name="Rectangle 37"/>
            <p:cNvSpPr>
              <a:spLocks noChangeAspect="1" noChangeArrowheads="1"/>
            </p:cNvSpPr>
            <p:nvPr/>
          </p:nvSpPr>
          <p:spPr bwMode="auto">
            <a:xfrm>
              <a:off x="3962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4" name="Rectangle 38"/>
            <p:cNvSpPr>
              <a:spLocks noChangeAspect="1" noChangeArrowheads="1"/>
            </p:cNvSpPr>
            <p:nvPr/>
          </p:nvSpPr>
          <p:spPr bwMode="auto">
            <a:xfrm>
              <a:off x="42672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5" name="Rectangle 39"/>
            <p:cNvSpPr>
              <a:spLocks noChangeAspect="1" noChangeArrowheads="1"/>
            </p:cNvSpPr>
            <p:nvPr/>
          </p:nvSpPr>
          <p:spPr bwMode="auto">
            <a:xfrm>
              <a:off x="45720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6" name="Rectangle 40"/>
            <p:cNvSpPr>
              <a:spLocks noChangeAspect="1" noChangeArrowheads="1"/>
            </p:cNvSpPr>
            <p:nvPr/>
          </p:nvSpPr>
          <p:spPr bwMode="auto">
            <a:xfrm>
              <a:off x="48768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7" name="Rectangle 41"/>
            <p:cNvSpPr>
              <a:spLocks noChangeAspect="1" noChangeArrowheads="1"/>
            </p:cNvSpPr>
            <p:nvPr/>
          </p:nvSpPr>
          <p:spPr bwMode="auto">
            <a:xfrm>
              <a:off x="3962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8" name="Rectangle 42"/>
            <p:cNvSpPr>
              <a:spLocks noChangeAspect="1" noChangeArrowheads="1"/>
            </p:cNvSpPr>
            <p:nvPr/>
          </p:nvSpPr>
          <p:spPr bwMode="auto">
            <a:xfrm>
              <a:off x="42672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9" name="Rectangle 43"/>
            <p:cNvSpPr>
              <a:spLocks noChangeAspect="1" noChangeArrowheads="1"/>
            </p:cNvSpPr>
            <p:nvPr/>
          </p:nvSpPr>
          <p:spPr bwMode="auto">
            <a:xfrm>
              <a:off x="45720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0" name="Rectangle 44"/>
            <p:cNvSpPr>
              <a:spLocks noChangeAspect="1" noChangeArrowheads="1"/>
            </p:cNvSpPr>
            <p:nvPr/>
          </p:nvSpPr>
          <p:spPr bwMode="auto">
            <a:xfrm>
              <a:off x="48768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6" name="Rectangle 70"/>
            <p:cNvSpPr>
              <a:spLocks noChangeAspect="1" noChangeArrowheads="1"/>
            </p:cNvSpPr>
            <p:nvPr/>
          </p:nvSpPr>
          <p:spPr bwMode="auto">
            <a:xfrm>
              <a:off x="3962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7" name="Rectangle 71"/>
            <p:cNvSpPr>
              <a:spLocks noChangeAspect="1" noChangeArrowheads="1"/>
            </p:cNvSpPr>
            <p:nvPr/>
          </p:nvSpPr>
          <p:spPr bwMode="auto">
            <a:xfrm>
              <a:off x="4267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8" name="Rectangle 72"/>
            <p:cNvSpPr>
              <a:spLocks noChangeAspect="1" noChangeArrowheads="1"/>
            </p:cNvSpPr>
            <p:nvPr/>
          </p:nvSpPr>
          <p:spPr bwMode="auto">
            <a:xfrm>
              <a:off x="45720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9" name="Rectangle 73"/>
            <p:cNvSpPr>
              <a:spLocks noChangeAspect="1" noChangeArrowheads="1"/>
            </p:cNvSpPr>
            <p:nvPr/>
          </p:nvSpPr>
          <p:spPr bwMode="auto">
            <a:xfrm>
              <a:off x="48768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0" name="Rectangle 74"/>
            <p:cNvSpPr>
              <a:spLocks noChangeAspect="1" noChangeArrowheads="1"/>
            </p:cNvSpPr>
            <p:nvPr/>
          </p:nvSpPr>
          <p:spPr bwMode="auto">
            <a:xfrm>
              <a:off x="3962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1" name="Rectangle 75"/>
            <p:cNvSpPr>
              <a:spLocks noChangeAspect="1" noChangeArrowheads="1"/>
            </p:cNvSpPr>
            <p:nvPr/>
          </p:nvSpPr>
          <p:spPr bwMode="auto">
            <a:xfrm>
              <a:off x="4267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2" name="Rectangle 76"/>
            <p:cNvSpPr>
              <a:spLocks noChangeAspect="1" noChangeArrowheads="1"/>
            </p:cNvSpPr>
            <p:nvPr/>
          </p:nvSpPr>
          <p:spPr bwMode="auto">
            <a:xfrm>
              <a:off x="45720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3" name="Rectangle 77"/>
            <p:cNvSpPr>
              <a:spLocks noChangeAspect="1" noChangeArrowheads="1"/>
            </p:cNvSpPr>
            <p:nvPr/>
          </p:nvSpPr>
          <p:spPr bwMode="auto">
            <a:xfrm>
              <a:off x="48768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2" name="Rectangle 86"/>
            <p:cNvSpPr>
              <a:spLocks noChangeAspect="1" noChangeArrowheads="1"/>
            </p:cNvSpPr>
            <p:nvPr/>
          </p:nvSpPr>
          <p:spPr bwMode="auto">
            <a:xfrm>
              <a:off x="51816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3" name="Rectangle 87"/>
            <p:cNvSpPr>
              <a:spLocks noChangeAspect="1" noChangeArrowheads="1"/>
            </p:cNvSpPr>
            <p:nvPr/>
          </p:nvSpPr>
          <p:spPr bwMode="auto">
            <a:xfrm>
              <a:off x="54864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4" name="Rectangle 88"/>
            <p:cNvSpPr>
              <a:spLocks noChangeAspect="1" noChangeArrowheads="1"/>
            </p:cNvSpPr>
            <p:nvPr/>
          </p:nvSpPr>
          <p:spPr bwMode="auto">
            <a:xfrm>
              <a:off x="51816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5" name="Rectangle 89"/>
            <p:cNvSpPr>
              <a:spLocks noChangeAspect="1" noChangeArrowheads="1"/>
            </p:cNvSpPr>
            <p:nvPr/>
          </p:nvSpPr>
          <p:spPr bwMode="auto">
            <a:xfrm>
              <a:off x="54864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6" name="Rectangle 90"/>
            <p:cNvSpPr>
              <a:spLocks noChangeAspect="1" noChangeArrowheads="1"/>
            </p:cNvSpPr>
            <p:nvPr/>
          </p:nvSpPr>
          <p:spPr bwMode="auto">
            <a:xfrm>
              <a:off x="51816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7" name="Rectangle 91"/>
            <p:cNvSpPr>
              <a:spLocks noChangeAspect="1" noChangeArrowheads="1"/>
            </p:cNvSpPr>
            <p:nvPr/>
          </p:nvSpPr>
          <p:spPr bwMode="auto">
            <a:xfrm>
              <a:off x="5486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8" name="Rectangle 92"/>
            <p:cNvSpPr>
              <a:spLocks noChangeAspect="1" noChangeArrowheads="1"/>
            </p:cNvSpPr>
            <p:nvPr/>
          </p:nvSpPr>
          <p:spPr bwMode="auto">
            <a:xfrm>
              <a:off x="51816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9" name="Rectangle 93"/>
            <p:cNvSpPr>
              <a:spLocks noChangeAspect="1" noChangeArrowheads="1"/>
            </p:cNvSpPr>
            <p:nvPr/>
          </p:nvSpPr>
          <p:spPr bwMode="auto">
            <a:xfrm>
              <a:off x="5486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0" name="Rectangle 94"/>
            <p:cNvSpPr>
              <a:spLocks noChangeAspect="1" noChangeArrowheads="1"/>
            </p:cNvSpPr>
            <p:nvPr/>
          </p:nvSpPr>
          <p:spPr bwMode="auto">
            <a:xfrm>
              <a:off x="5181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1" name="Rectangle 95"/>
            <p:cNvSpPr>
              <a:spLocks noChangeAspect="1" noChangeArrowheads="1"/>
            </p:cNvSpPr>
            <p:nvPr/>
          </p:nvSpPr>
          <p:spPr bwMode="auto">
            <a:xfrm>
              <a:off x="5486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2" name="Rectangle 96"/>
            <p:cNvSpPr>
              <a:spLocks noChangeAspect="1" noChangeArrowheads="1"/>
            </p:cNvSpPr>
            <p:nvPr/>
          </p:nvSpPr>
          <p:spPr bwMode="auto">
            <a:xfrm>
              <a:off x="5181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3" name="Rectangle 97"/>
            <p:cNvSpPr>
              <a:spLocks noChangeAspect="1" noChangeArrowheads="1"/>
            </p:cNvSpPr>
            <p:nvPr/>
          </p:nvSpPr>
          <p:spPr bwMode="auto">
            <a:xfrm>
              <a:off x="5486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22"/>
          <p:cNvGrpSpPr/>
          <p:nvPr/>
        </p:nvGrpSpPr>
        <p:grpSpPr>
          <a:xfrm>
            <a:off x="6642100" y="1155700"/>
            <a:ext cx="2273300" cy="2349500"/>
            <a:chOff x="6096000" y="3657600"/>
            <a:chExt cx="2273300" cy="2349500"/>
          </a:xfrm>
        </p:grpSpPr>
        <p:sp>
          <p:nvSpPr>
            <p:cNvPr id="1565718" name="Text Box 22"/>
            <p:cNvSpPr txBox="1">
              <a:spLocks noChangeArrowheads="1"/>
            </p:cNvSpPr>
            <p:nvPr/>
          </p:nvSpPr>
          <p:spPr bwMode="auto">
            <a:xfrm>
              <a:off x="60960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z</a:t>
              </a:r>
            </a:p>
          </p:txBody>
        </p:sp>
        <p:sp>
          <p:nvSpPr>
            <p:cNvPr id="1565721" name="Text Box 25"/>
            <p:cNvSpPr txBox="1">
              <a:spLocks noChangeArrowheads="1"/>
            </p:cNvSpPr>
            <p:nvPr/>
          </p:nvSpPr>
          <p:spPr bwMode="auto">
            <a:xfrm>
              <a:off x="72390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j</a:t>
              </a:r>
            </a:p>
          </p:txBody>
        </p:sp>
        <p:sp>
          <p:nvSpPr>
            <p:cNvPr id="1565724" name="Text Box 28"/>
            <p:cNvSpPr txBox="1">
              <a:spLocks noChangeArrowheads="1"/>
            </p:cNvSpPr>
            <p:nvPr/>
          </p:nvSpPr>
          <p:spPr bwMode="auto">
            <a:xfrm>
              <a:off x="6096000" y="46482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k</a:t>
              </a:r>
            </a:p>
          </p:txBody>
        </p:sp>
        <p:sp>
          <p:nvSpPr>
            <p:cNvPr id="1565741" name="Rectangle 45"/>
            <p:cNvSpPr>
              <a:spLocks noChangeAspect="1" noChangeArrowheads="1"/>
            </p:cNvSpPr>
            <p:nvPr/>
          </p:nvSpPr>
          <p:spPr bwMode="auto">
            <a:xfrm>
              <a:off x="65532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2" name="Rectangle 46"/>
            <p:cNvSpPr>
              <a:spLocks noChangeAspect="1" noChangeArrowheads="1"/>
            </p:cNvSpPr>
            <p:nvPr/>
          </p:nvSpPr>
          <p:spPr bwMode="auto">
            <a:xfrm>
              <a:off x="6858000" y="4191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3" name="Rectangle 47"/>
            <p:cNvSpPr>
              <a:spLocks noChangeAspect="1" noChangeArrowheads="1"/>
            </p:cNvSpPr>
            <p:nvPr/>
          </p:nvSpPr>
          <p:spPr bwMode="auto">
            <a:xfrm>
              <a:off x="7162800" y="4191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4" name="Rectangle 48"/>
            <p:cNvSpPr>
              <a:spLocks noChangeAspect="1" noChangeArrowheads="1"/>
            </p:cNvSpPr>
            <p:nvPr/>
          </p:nvSpPr>
          <p:spPr bwMode="auto">
            <a:xfrm>
              <a:off x="74676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5" name="Rectangle 49"/>
            <p:cNvSpPr>
              <a:spLocks noChangeAspect="1" noChangeArrowheads="1"/>
            </p:cNvSpPr>
            <p:nvPr/>
          </p:nvSpPr>
          <p:spPr bwMode="auto">
            <a:xfrm>
              <a:off x="6553200" y="4495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6" name="Rectangle 50"/>
            <p:cNvSpPr>
              <a:spLocks noChangeAspect="1" noChangeArrowheads="1"/>
            </p:cNvSpPr>
            <p:nvPr/>
          </p:nvSpPr>
          <p:spPr bwMode="auto">
            <a:xfrm>
              <a:off x="68580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7" name="Rectangle 51"/>
            <p:cNvSpPr>
              <a:spLocks noChangeAspect="1" noChangeArrowheads="1"/>
            </p:cNvSpPr>
            <p:nvPr/>
          </p:nvSpPr>
          <p:spPr bwMode="auto">
            <a:xfrm>
              <a:off x="71628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8" name="Rectangle 52"/>
            <p:cNvSpPr>
              <a:spLocks noChangeAspect="1" noChangeArrowheads="1"/>
            </p:cNvSpPr>
            <p:nvPr/>
          </p:nvSpPr>
          <p:spPr bwMode="auto">
            <a:xfrm>
              <a:off x="74676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9" name="Rectangle 53"/>
            <p:cNvSpPr>
              <a:spLocks noChangeAspect="1" noChangeArrowheads="1"/>
            </p:cNvSpPr>
            <p:nvPr/>
          </p:nvSpPr>
          <p:spPr bwMode="auto">
            <a:xfrm>
              <a:off x="6553200" y="4800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0" name="Rectangle 54"/>
            <p:cNvSpPr>
              <a:spLocks noChangeAspect="1" noChangeArrowheads="1"/>
            </p:cNvSpPr>
            <p:nvPr/>
          </p:nvSpPr>
          <p:spPr bwMode="auto">
            <a:xfrm>
              <a:off x="6858000" y="4800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1" name="Rectangle 55"/>
            <p:cNvSpPr>
              <a:spLocks noChangeAspect="1" noChangeArrowheads="1"/>
            </p:cNvSpPr>
            <p:nvPr/>
          </p:nvSpPr>
          <p:spPr bwMode="auto">
            <a:xfrm>
              <a:off x="7162800" y="4800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2" name="Rectangle 56"/>
            <p:cNvSpPr>
              <a:spLocks noChangeAspect="1" noChangeArrowheads="1"/>
            </p:cNvSpPr>
            <p:nvPr/>
          </p:nvSpPr>
          <p:spPr bwMode="auto">
            <a:xfrm>
              <a:off x="7467600" y="48006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3" name="Rectangle 57"/>
            <p:cNvSpPr>
              <a:spLocks noChangeAspect="1" noChangeArrowheads="1"/>
            </p:cNvSpPr>
            <p:nvPr/>
          </p:nvSpPr>
          <p:spPr bwMode="auto">
            <a:xfrm>
              <a:off x="65532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4" name="Rectangle 58"/>
            <p:cNvSpPr>
              <a:spLocks noChangeAspect="1" noChangeArrowheads="1"/>
            </p:cNvSpPr>
            <p:nvPr/>
          </p:nvSpPr>
          <p:spPr bwMode="auto">
            <a:xfrm>
              <a:off x="68580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5" name="Rectangle 59"/>
            <p:cNvSpPr>
              <a:spLocks noChangeAspect="1" noChangeArrowheads="1"/>
            </p:cNvSpPr>
            <p:nvPr/>
          </p:nvSpPr>
          <p:spPr bwMode="auto">
            <a:xfrm>
              <a:off x="71628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6" name="Rectangle 60"/>
            <p:cNvSpPr>
              <a:spLocks noChangeAspect="1" noChangeArrowheads="1"/>
            </p:cNvSpPr>
            <p:nvPr/>
          </p:nvSpPr>
          <p:spPr bwMode="auto">
            <a:xfrm>
              <a:off x="74676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4" name="Rectangle 78"/>
            <p:cNvSpPr>
              <a:spLocks noChangeAspect="1" noChangeArrowheads="1"/>
            </p:cNvSpPr>
            <p:nvPr/>
          </p:nvSpPr>
          <p:spPr bwMode="auto">
            <a:xfrm>
              <a:off x="6553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5" name="Rectangle 79"/>
            <p:cNvSpPr>
              <a:spLocks noChangeAspect="1" noChangeArrowheads="1"/>
            </p:cNvSpPr>
            <p:nvPr/>
          </p:nvSpPr>
          <p:spPr bwMode="auto">
            <a:xfrm>
              <a:off x="68580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6" name="Rectangle 80"/>
            <p:cNvSpPr>
              <a:spLocks noChangeAspect="1" noChangeArrowheads="1"/>
            </p:cNvSpPr>
            <p:nvPr/>
          </p:nvSpPr>
          <p:spPr bwMode="auto">
            <a:xfrm>
              <a:off x="71628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7" name="Rectangle 81"/>
            <p:cNvSpPr>
              <a:spLocks noChangeAspect="1" noChangeArrowheads="1"/>
            </p:cNvSpPr>
            <p:nvPr/>
          </p:nvSpPr>
          <p:spPr bwMode="auto">
            <a:xfrm>
              <a:off x="7467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8" name="Rectangle 82"/>
            <p:cNvSpPr>
              <a:spLocks noChangeAspect="1" noChangeArrowheads="1"/>
            </p:cNvSpPr>
            <p:nvPr/>
          </p:nvSpPr>
          <p:spPr bwMode="auto">
            <a:xfrm>
              <a:off x="6553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9" name="Rectangle 83"/>
            <p:cNvSpPr>
              <a:spLocks noChangeAspect="1" noChangeArrowheads="1"/>
            </p:cNvSpPr>
            <p:nvPr/>
          </p:nvSpPr>
          <p:spPr bwMode="auto">
            <a:xfrm>
              <a:off x="68580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0" name="Rectangle 84"/>
            <p:cNvSpPr>
              <a:spLocks noChangeAspect="1" noChangeArrowheads="1"/>
            </p:cNvSpPr>
            <p:nvPr/>
          </p:nvSpPr>
          <p:spPr bwMode="auto">
            <a:xfrm>
              <a:off x="71628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1" name="Rectangle 85"/>
            <p:cNvSpPr>
              <a:spLocks noChangeAspect="1" noChangeArrowheads="1"/>
            </p:cNvSpPr>
            <p:nvPr/>
          </p:nvSpPr>
          <p:spPr bwMode="auto">
            <a:xfrm>
              <a:off x="7467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4" name="Rectangle 98"/>
            <p:cNvSpPr>
              <a:spLocks noChangeAspect="1" noChangeArrowheads="1"/>
            </p:cNvSpPr>
            <p:nvPr/>
          </p:nvSpPr>
          <p:spPr bwMode="auto">
            <a:xfrm>
              <a:off x="77724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5" name="Rectangle 99"/>
            <p:cNvSpPr>
              <a:spLocks noChangeAspect="1" noChangeArrowheads="1"/>
            </p:cNvSpPr>
            <p:nvPr/>
          </p:nvSpPr>
          <p:spPr bwMode="auto">
            <a:xfrm>
              <a:off x="80772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6" name="Rectangle 100"/>
            <p:cNvSpPr>
              <a:spLocks noChangeAspect="1" noChangeArrowheads="1"/>
            </p:cNvSpPr>
            <p:nvPr/>
          </p:nvSpPr>
          <p:spPr bwMode="auto">
            <a:xfrm>
              <a:off x="77724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7" name="Rectangle 101"/>
            <p:cNvSpPr>
              <a:spLocks noChangeAspect="1" noChangeArrowheads="1"/>
            </p:cNvSpPr>
            <p:nvPr/>
          </p:nvSpPr>
          <p:spPr bwMode="auto">
            <a:xfrm>
              <a:off x="80772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8" name="Rectangle 102"/>
            <p:cNvSpPr>
              <a:spLocks noChangeAspect="1" noChangeArrowheads="1"/>
            </p:cNvSpPr>
            <p:nvPr/>
          </p:nvSpPr>
          <p:spPr bwMode="auto">
            <a:xfrm>
              <a:off x="7772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9" name="Rectangle 103"/>
            <p:cNvSpPr>
              <a:spLocks noChangeAspect="1" noChangeArrowheads="1"/>
            </p:cNvSpPr>
            <p:nvPr/>
          </p:nvSpPr>
          <p:spPr bwMode="auto">
            <a:xfrm>
              <a:off x="80772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0" name="Rectangle 104"/>
            <p:cNvSpPr>
              <a:spLocks noChangeAspect="1" noChangeArrowheads="1"/>
            </p:cNvSpPr>
            <p:nvPr/>
          </p:nvSpPr>
          <p:spPr bwMode="auto">
            <a:xfrm>
              <a:off x="7772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1" name="Rectangle 105"/>
            <p:cNvSpPr>
              <a:spLocks noChangeAspect="1" noChangeArrowheads="1"/>
            </p:cNvSpPr>
            <p:nvPr/>
          </p:nvSpPr>
          <p:spPr bwMode="auto">
            <a:xfrm>
              <a:off x="80772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2" name="Rectangle 106"/>
            <p:cNvSpPr>
              <a:spLocks noChangeAspect="1" noChangeArrowheads="1"/>
            </p:cNvSpPr>
            <p:nvPr/>
          </p:nvSpPr>
          <p:spPr bwMode="auto">
            <a:xfrm>
              <a:off x="7772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3" name="Rectangle 107"/>
            <p:cNvSpPr>
              <a:spLocks noChangeAspect="1" noChangeArrowheads="1"/>
            </p:cNvSpPr>
            <p:nvPr/>
          </p:nvSpPr>
          <p:spPr bwMode="auto">
            <a:xfrm>
              <a:off x="8077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4" name="Rectangle 108"/>
            <p:cNvSpPr>
              <a:spLocks noChangeAspect="1" noChangeArrowheads="1"/>
            </p:cNvSpPr>
            <p:nvPr/>
          </p:nvSpPr>
          <p:spPr bwMode="auto">
            <a:xfrm>
              <a:off x="7772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5" name="Rectangle 109"/>
            <p:cNvSpPr>
              <a:spLocks noChangeAspect="1" noChangeArrowheads="1"/>
            </p:cNvSpPr>
            <p:nvPr/>
          </p:nvSpPr>
          <p:spPr bwMode="auto">
            <a:xfrm>
              <a:off x="8077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25"/>
          <p:cNvGrpSpPr/>
          <p:nvPr/>
        </p:nvGrpSpPr>
        <p:grpSpPr>
          <a:xfrm>
            <a:off x="6489700" y="3517900"/>
            <a:ext cx="2425700" cy="2349500"/>
            <a:chOff x="762000" y="3657600"/>
            <a:chExt cx="2425700" cy="2349500"/>
          </a:xfrm>
        </p:grpSpPr>
        <p:sp>
          <p:nvSpPr>
            <p:cNvPr id="1565700" name="Rectangle 4"/>
            <p:cNvSpPr>
              <a:spLocks noChangeAspect="1" noChangeArrowheads="1"/>
            </p:cNvSpPr>
            <p:nvPr/>
          </p:nvSpPr>
          <p:spPr bwMode="auto">
            <a:xfrm>
              <a:off x="13716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1" name="Rectangle 5"/>
            <p:cNvSpPr>
              <a:spLocks noChangeAspect="1" noChangeArrowheads="1"/>
            </p:cNvSpPr>
            <p:nvPr/>
          </p:nvSpPr>
          <p:spPr bwMode="auto">
            <a:xfrm>
              <a:off x="16764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2" name="Rectangle 6"/>
            <p:cNvSpPr>
              <a:spLocks noChangeAspect="1" noChangeArrowheads="1"/>
            </p:cNvSpPr>
            <p:nvPr/>
          </p:nvSpPr>
          <p:spPr bwMode="auto">
            <a:xfrm>
              <a:off x="19812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3" name="Rectangle 7"/>
            <p:cNvSpPr>
              <a:spLocks noChangeAspect="1" noChangeArrowheads="1"/>
            </p:cNvSpPr>
            <p:nvPr/>
          </p:nvSpPr>
          <p:spPr bwMode="auto">
            <a:xfrm>
              <a:off x="22860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4" name="Rectangle 8"/>
            <p:cNvSpPr>
              <a:spLocks noChangeAspect="1" noChangeArrowheads="1"/>
            </p:cNvSpPr>
            <p:nvPr/>
          </p:nvSpPr>
          <p:spPr bwMode="auto">
            <a:xfrm>
              <a:off x="13716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5" name="Rectangle 9"/>
            <p:cNvSpPr>
              <a:spLocks noChangeAspect="1" noChangeArrowheads="1"/>
            </p:cNvSpPr>
            <p:nvPr/>
          </p:nvSpPr>
          <p:spPr bwMode="auto">
            <a:xfrm>
              <a:off x="16764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6" name="Rectangle 10"/>
            <p:cNvSpPr>
              <a:spLocks noChangeAspect="1" noChangeArrowheads="1"/>
            </p:cNvSpPr>
            <p:nvPr/>
          </p:nvSpPr>
          <p:spPr bwMode="auto">
            <a:xfrm>
              <a:off x="19812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7" name="Rectangle 11"/>
            <p:cNvSpPr>
              <a:spLocks noChangeAspect="1" noChangeArrowheads="1"/>
            </p:cNvSpPr>
            <p:nvPr/>
          </p:nvSpPr>
          <p:spPr bwMode="auto">
            <a:xfrm>
              <a:off x="22860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8" name="Rectangle 12"/>
            <p:cNvSpPr>
              <a:spLocks noChangeAspect="1" noChangeArrowheads="1"/>
            </p:cNvSpPr>
            <p:nvPr/>
          </p:nvSpPr>
          <p:spPr bwMode="auto">
            <a:xfrm>
              <a:off x="13716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9" name="Rectangle 13"/>
            <p:cNvSpPr>
              <a:spLocks noChangeAspect="1" noChangeArrowheads="1"/>
            </p:cNvSpPr>
            <p:nvPr/>
          </p:nvSpPr>
          <p:spPr bwMode="auto">
            <a:xfrm>
              <a:off x="1676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0" name="Rectangle 14"/>
            <p:cNvSpPr>
              <a:spLocks noChangeAspect="1" noChangeArrowheads="1"/>
            </p:cNvSpPr>
            <p:nvPr/>
          </p:nvSpPr>
          <p:spPr bwMode="auto">
            <a:xfrm>
              <a:off x="19812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1" name="Rectangle 15"/>
            <p:cNvSpPr>
              <a:spLocks noChangeAspect="1" noChangeArrowheads="1"/>
            </p:cNvSpPr>
            <p:nvPr/>
          </p:nvSpPr>
          <p:spPr bwMode="auto">
            <a:xfrm>
              <a:off x="22860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2" name="Rectangle 16"/>
            <p:cNvSpPr>
              <a:spLocks noChangeAspect="1" noChangeArrowheads="1"/>
            </p:cNvSpPr>
            <p:nvPr/>
          </p:nvSpPr>
          <p:spPr bwMode="auto">
            <a:xfrm>
              <a:off x="13716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3" name="Rectangle 17"/>
            <p:cNvSpPr>
              <a:spLocks noChangeAspect="1" noChangeArrowheads="1"/>
            </p:cNvSpPr>
            <p:nvPr/>
          </p:nvSpPr>
          <p:spPr bwMode="auto">
            <a:xfrm>
              <a:off x="1676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4" name="Rectangle 18"/>
            <p:cNvSpPr>
              <a:spLocks noChangeAspect="1" noChangeArrowheads="1"/>
            </p:cNvSpPr>
            <p:nvPr/>
          </p:nvSpPr>
          <p:spPr bwMode="auto">
            <a:xfrm>
              <a:off x="19812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5" name="Rectangle 19"/>
            <p:cNvSpPr>
              <a:spLocks noChangeAspect="1" noChangeArrowheads="1"/>
            </p:cNvSpPr>
            <p:nvPr/>
          </p:nvSpPr>
          <p:spPr bwMode="auto">
            <a:xfrm>
              <a:off x="22860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6" name="Text Box 20"/>
            <p:cNvSpPr txBox="1">
              <a:spLocks noChangeArrowheads="1"/>
            </p:cNvSpPr>
            <p:nvPr/>
          </p:nvSpPr>
          <p:spPr bwMode="auto">
            <a:xfrm>
              <a:off x="9144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x</a:t>
              </a:r>
            </a:p>
          </p:txBody>
        </p:sp>
        <p:sp>
          <p:nvSpPr>
            <p:cNvPr id="1565719" name="Text Box 23"/>
            <p:cNvSpPr txBox="1">
              <a:spLocks noChangeArrowheads="1"/>
            </p:cNvSpPr>
            <p:nvPr/>
          </p:nvSpPr>
          <p:spPr bwMode="auto">
            <a:xfrm>
              <a:off x="20574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j</a:t>
              </a:r>
            </a:p>
          </p:txBody>
        </p:sp>
        <p:sp>
          <p:nvSpPr>
            <p:cNvPr id="1565722" name="Text Box 26"/>
            <p:cNvSpPr txBox="1">
              <a:spLocks noChangeArrowheads="1"/>
            </p:cNvSpPr>
            <p:nvPr/>
          </p:nvSpPr>
          <p:spPr bwMode="auto">
            <a:xfrm>
              <a:off x="762000" y="46482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i</a:t>
              </a:r>
            </a:p>
          </p:txBody>
        </p:sp>
        <p:sp>
          <p:nvSpPr>
            <p:cNvPr id="1565758" name="Rectangle 62"/>
            <p:cNvSpPr>
              <a:spLocks noChangeAspect="1" noChangeArrowheads="1"/>
            </p:cNvSpPr>
            <p:nvPr/>
          </p:nvSpPr>
          <p:spPr bwMode="auto">
            <a:xfrm>
              <a:off x="1371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9" name="Rectangle 63"/>
            <p:cNvSpPr>
              <a:spLocks noChangeAspect="1" noChangeArrowheads="1"/>
            </p:cNvSpPr>
            <p:nvPr/>
          </p:nvSpPr>
          <p:spPr bwMode="auto">
            <a:xfrm>
              <a:off x="1676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0" name="Rectangle 64"/>
            <p:cNvSpPr>
              <a:spLocks noChangeAspect="1" noChangeArrowheads="1"/>
            </p:cNvSpPr>
            <p:nvPr/>
          </p:nvSpPr>
          <p:spPr bwMode="auto">
            <a:xfrm>
              <a:off x="1981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1" name="Rectangle 65"/>
            <p:cNvSpPr>
              <a:spLocks noChangeAspect="1" noChangeArrowheads="1"/>
            </p:cNvSpPr>
            <p:nvPr/>
          </p:nvSpPr>
          <p:spPr bwMode="auto">
            <a:xfrm>
              <a:off x="22860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2" name="Rectangle 66"/>
            <p:cNvSpPr>
              <a:spLocks noChangeAspect="1" noChangeArrowheads="1"/>
            </p:cNvSpPr>
            <p:nvPr/>
          </p:nvSpPr>
          <p:spPr bwMode="auto">
            <a:xfrm>
              <a:off x="1371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3" name="Rectangle 67"/>
            <p:cNvSpPr>
              <a:spLocks noChangeAspect="1" noChangeArrowheads="1"/>
            </p:cNvSpPr>
            <p:nvPr/>
          </p:nvSpPr>
          <p:spPr bwMode="auto">
            <a:xfrm>
              <a:off x="1676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4" name="Rectangle 68"/>
            <p:cNvSpPr>
              <a:spLocks noChangeAspect="1" noChangeArrowheads="1"/>
            </p:cNvSpPr>
            <p:nvPr/>
          </p:nvSpPr>
          <p:spPr bwMode="auto">
            <a:xfrm>
              <a:off x="1981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5" name="Rectangle 69"/>
            <p:cNvSpPr>
              <a:spLocks noChangeAspect="1" noChangeArrowheads="1"/>
            </p:cNvSpPr>
            <p:nvPr/>
          </p:nvSpPr>
          <p:spPr bwMode="auto">
            <a:xfrm>
              <a:off x="22860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6" name="Rectangle 110"/>
            <p:cNvSpPr>
              <a:spLocks noChangeAspect="1" noChangeArrowheads="1"/>
            </p:cNvSpPr>
            <p:nvPr/>
          </p:nvSpPr>
          <p:spPr bwMode="auto">
            <a:xfrm>
              <a:off x="25908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7" name="Rectangle 111"/>
            <p:cNvSpPr>
              <a:spLocks noChangeAspect="1" noChangeArrowheads="1"/>
            </p:cNvSpPr>
            <p:nvPr/>
          </p:nvSpPr>
          <p:spPr bwMode="auto">
            <a:xfrm>
              <a:off x="28956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8" name="Rectangle 112"/>
            <p:cNvSpPr>
              <a:spLocks noChangeAspect="1" noChangeArrowheads="1"/>
            </p:cNvSpPr>
            <p:nvPr/>
          </p:nvSpPr>
          <p:spPr bwMode="auto">
            <a:xfrm>
              <a:off x="25908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9" name="Rectangle 113"/>
            <p:cNvSpPr>
              <a:spLocks noChangeAspect="1" noChangeArrowheads="1"/>
            </p:cNvSpPr>
            <p:nvPr/>
          </p:nvSpPr>
          <p:spPr bwMode="auto">
            <a:xfrm>
              <a:off x="28956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0" name="Rectangle 114"/>
            <p:cNvSpPr>
              <a:spLocks noChangeAspect="1" noChangeArrowheads="1"/>
            </p:cNvSpPr>
            <p:nvPr/>
          </p:nvSpPr>
          <p:spPr bwMode="auto">
            <a:xfrm>
              <a:off x="25908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1" name="Rectangle 115"/>
            <p:cNvSpPr>
              <a:spLocks noChangeAspect="1" noChangeArrowheads="1"/>
            </p:cNvSpPr>
            <p:nvPr/>
          </p:nvSpPr>
          <p:spPr bwMode="auto">
            <a:xfrm>
              <a:off x="28956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2" name="Rectangle 116"/>
            <p:cNvSpPr>
              <a:spLocks noChangeAspect="1" noChangeArrowheads="1"/>
            </p:cNvSpPr>
            <p:nvPr/>
          </p:nvSpPr>
          <p:spPr bwMode="auto">
            <a:xfrm>
              <a:off x="25908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3" name="Rectangle 117"/>
            <p:cNvSpPr>
              <a:spLocks noChangeAspect="1" noChangeArrowheads="1"/>
            </p:cNvSpPr>
            <p:nvPr/>
          </p:nvSpPr>
          <p:spPr bwMode="auto">
            <a:xfrm>
              <a:off x="28956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4" name="Rectangle 118"/>
            <p:cNvSpPr>
              <a:spLocks noChangeAspect="1" noChangeArrowheads="1"/>
            </p:cNvSpPr>
            <p:nvPr/>
          </p:nvSpPr>
          <p:spPr bwMode="auto">
            <a:xfrm>
              <a:off x="25908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5" name="Rectangle 119"/>
            <p:cNvSpPr>
              <a:spLocks noChangeAspect="1" noChangeArrowheads="1"/>
            </p:cNvSpPr>
            <p:nvPr/>
          </p:nvSpPr>
          <p:spPr bwMode="auto">
            <a:xfrm>
              <a:off x="2895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6" name="Rectangle 120"/>
            <p:cNvSpPr>
              <a:spLocks noChangeAspect="1" noChangeArrowheads="1"/>
            </p:cNvSpPr>
            <p:nvPr/>
          </p:nvSpPr>
          <p:spPr bwMode="auto">
            <a:xfrm>
              <a:off x="25908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7" name="Rectangle 121"/>
            <p:cNvSpPr>
              <a:spLocks noChangeAspect="1" noChangeArrowheads="1"/>
            </p:cNvSpPr>
            <p:nvPr/>
          </p:nvSpPr>
          <p:spPr bwMode="auto">
            <a:xfrm>
              <a:off x="2895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had a limited area/power budget, would </a:t>
            </a:r>
            <a:r>
              <a:rPr lang="en-US" dirty="0" smtClean="0"/>
              <a:t>you invest it in larger caches or a </a:t>
            </a:r>
            <a:r>
              <a:rPr lang="en-US" dirty="0" err="1" smtClean="0"/>
              <a:t>prefetcher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3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slides contain material developed and copyright by:</a:t>
            </a:r>
          </a:p>
          <a:p>
            <a:pPr lvl="1"/>
            <a:r>
              <a:rPr lang="en-US"/>
              <a:t>Arvind (MIT)</a:t>
            </a:r>
          </a:p>
          <a:p>
            <a:pPr lvl="1"/>
            <a:r>
              <a:rPr lang="en-US"/>
              <a:t>Krste Asanovic (MIT/UCB)</a:t>
            </a:r>
          </a:p>
          <a:p>
            <a:pPr lvl="1"/>
            <a:r>
              <a:rPr lang="en-US"/>
              <a:t>Joel Emer (Intel/MIT)</a:t>
            </a:r>
          </a:p>
          <a:p>
            <a:pPr lvl="1"/>
            <a:r>
              <a:rPr lang="en-US"/>
              <a:t>James Hoe (CMU)</a:t>
            </a:r>
          </a:p>
          <a:p>
            <a:pPr lvl="1"/>
            <a:r>
              <a:rPr lang="en-US"/>
              <a:t>John Kubiatowicz (UCB)</a:t>
            </a:r>
          </a:p>
          <a:p>
            <a:pPr lvl="1"/>
            <a:r>
              <a:rPr lang="en-US"/>
              <a:t>David Patterson (UCB)</a:t>
            </a:r>
          </a:p>
          <a:p>
            <a:pPr lvl="1"/>
            <a:endParaRPr lang="en-US"/>
          </a:p>
          <a:p>
            <a:r>
              <a:rPr lang="en-US"/>
              <a:t>MIT material derived from course 6.823</a:t>
            </a:r>
          </a:p>
          <a:p>
            <a:r>
              <a:rPr lang="en-US"/>
              <a:t>UCB material derived from course CS252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49BC-A904-6E45-9B73-597D477890DD}" type="slidenum">
              <a:rPr lang="en-US"/>
              <a:pPr/>
              <a:t>42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894" name="Rectangle 6"/>
          <p:cNvSpPr>
            <a:spLocks noGrp="1" noChangeArrowheads="1"/>
          </p:cNvSpPr>
          <p:nvPr>
            <p:ph type="title"/>
          </p:nvPr>
        </p:nvSpPr>
        <p:spPr>
          <a:xfrm>
            <a:off x="279400" y="-76200"/>
            <a:ext cx="80010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L</a:t>
            </a:r>
            <a:r>
              <a:rPr lang="en-US" dirty="0" smtClean="0"/>
              <a:t>ine </a:t>
            </a:r>
            <a:r>
              <a:rPr lang="en-US" dirty="0"/>
              <a:t>Size and Spatial Locality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1D7-D45B-4D4D-A774-64B2692D6213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45890" name="Rectangle 2"/>
          <p:cNvSpPr>
            <a:spLocks noChangeArrowheads="1"/>
          </p:cNvSpPr>
          <p:nvPr/>
        </p:nvSpPr>
        <p:spPr bwMode="auto">
          <a:xfrm>
            <a:off x="5800725" y="1516063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Calibri"/>
                <a:cs typeface="Calibri"/>
              </a:rPr>
              <a:t>Word3</a:t>
            </a:r>
          </a:p>
        </p:txBody>
      </p:sp>
      <p:sp>
        <p:nvSpPr>
          <p:cNvPr id="1445891" name="Rectangle 3"/>
          <p:cNvSpPr>
            <a:spLocks noChangeArrowheads="1"/>
          </p:cNvSpPr>
          <p:nvPr/>
        </p:nvSpPr>
        <p:spPr bwMode="auto">
          <a:xfrm>
            <a:off x="2133600" y="1516063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latin typeface="Calibri"/>
                <a:cs typeface="Calibri"/>
              </a:rPr>
              <a:t>Word0</a:t>
            </a:r>
          </a:p>
        </p:txBody>
      </p:sp>
      <p:sp>
        <p:nvSpPr>
          <p:cNvPr id="1445892" name="Rectangle 4"/>
          <p:cNvSpPr>
            <a:spLocks noChangeArrowheads="1"/>
          </p:cNvSpPr>
          <p:nvPr/>
        </p:nvSpPr>
        <p:spPr bwMode="auto">
          <a:xfrm>
            <a:off x="3355975" y="1516063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Calibri"/>
                <a:cs typeface="Calibri"/>
              </a:rPr>
              <a:t>Word1</a:t>
            </a:r>
          </a:p>
        </p:txBody>
      </p:sp>
      <p:sp>
        <p:nvSpPr>
          <p:cNvPr id="1445893" name="Rectangle 5"/>
          <p:cNvSpPr>
            <a:spLocks noChangeArrowheads="1"/>
          </p:cNvSpPr>
          <p:nvPr/>
        </p:nvSpPr>
        <p:spPr bwMode="auto">
          <a:xfrm>
            <a:off x="4578350" y="1516063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latin typeface="Calibri"/>
                <a:cs typeface="Calibri"/>
              </a:rPr>
              <a:t>Word2</a:t>
            </a:r>
          </a:p>
        </p:txBody>
      </p:sp>
      <p:sp>
        <p:nvSpPr>
          <p:cNvPr id="1445895" name="Rectangle 7"/>
          <p:cNvSpPr>
            <a:spLocks noChangeArrowheads="1"/>
          </p:cNvSpPr>
          <p:nvPr/>
        </p:nvSpPr>
        <p:spPr bwMode="auto">
          <a:xfrm>
            <a:off x="228600" y="4000500"/>
            <a:ext cx="8518525" cy="17970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Larger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line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size has distinct hardware advantages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 less tag overhead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 exploit fast burst transfers from DRAM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 exploit fast burst transfers over wide busses</a:t>
            </a:r>
            <a:r>
              <a:rPr lang="en-US" sz="1800" dirty="0">
                <a:solidFill>
                  <a:schemeClr val="accent2"/>
                </a:solidFill>
                <a:latin typeface="Calibri"/>
                <a:cs typeface="Calibri"/>
              </a:rPr>
              <a:t/>
            </a:r>
            <a:br>
              <a:rPr lang="en-US" sz="1800" dirty="0">
                <a:solidFill>
                  <a:schemeClr val="accent2"/>
                </a:solidFill>
                <a:latin typeface="Calibri"/>
                <a:cs typeface="Calibri"/>
              </a:rPr>
            </a:br>
            <a:endParaRPr lang="en-US" sz="18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algn="l">
              <a:spcBef>
                <a:spcPct val="0"/>
              </a:spcBef>
            </a:pPr>
            <a:r>
              <a:rPr lang="en-US" sz="2000" i="1" dirty="0">
                <a:solidFill>
                  <a:schemeClr val="tx2"/>
                </a:solidFill>
                <a:latin typeface="Calibri"/>
                <a:cs typeface="Calibri"/>
              </a:rPr>
              <a:t>What are the disadvantages of increasing </a:t>
            </a:r>
            <a:r>
              <a:rPr lang="en-US" sz="2000" i="1" dirty="0" smtClean="0">
                <a:solidFill>
                  <a:schemeClr val="tx2"/>
                </a:solidFill>
                <a:latin typeface="Calibri"/>
                <a:cs typeface="Calibri"/>
              </a:rPr>
              <a:t>line </a:t>
            </a:r>
            <a:r>
              <a:rPr lang="en-US" sz="2000" i="1" dirty="0">
                <a:solidFill>
                  <a:schemeClr val="tx2"/>
                </a:solidFill>
                <a:latin typeface="Calibri"/>
                <a:cs typeface="Calibri"/>
              </a:rPr>
              <a:t>size?</a:t>
            </a:r>
          </a:p>
        </p:txBody>
      </p:sp>
      <p:sp>
        <p:nvSpPr>
          <p:cNvPr id="1445896" name="Rectangle 8"/>
          <p:cNvSpPr>
            <a:spLocks noChangeArrowheads="1"/>
          </p:cNvSpPr>
          <p:nvPr/>
        </p:nvSpPr>
        <p:spPr bwMode="auto">
          <a:xfrm>
            <a:off x="1752600" y="2286000"/>
            <a:ext cx="4584700" cy="4953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dirty="0">
                <a:latin typeface="Calibri"/>
                <a:cs typeface="Calibri"/>
              </a:rPr>
              <a:t>L</a:t>
            </a:r>
            <a:r>
              <a:rPr lang="en-US" sz="2000" dirty="0" smtClean="0">
                <a:latin typeface="Calibri"/>
                <a:cs typeface="Calibri"/>
              </a:rPr>
              <a:t>ine Address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445899" name="Rectangle 11"/>
          <p:cNvSpPr>
            <a:spLocks noChangeArrowheads="1"/>
          </p:cNvSpPr>
          <p:nvPr/>
        </p:nvSpPr>
        <p:spPr bwMode="auto">
          <a:xfrm>
            <a:off x="2871788" y="3446463"/>
            <a:ext cx="3954225" cy="3718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sz="2000" baseline="3000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=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line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size </a:t>
            </a:r>
            <a:r>
              <a:rPr lang="en-US" sz="2000" i="1" dirty="0" err="1">
                <a:solidFill>
                  <a:srgbClr val="000000"/>
                </a:solidFill>
                <a:latin typeface="Calibri"/>
                <a:cs typeface="Calibri"/>
              </a:rPr>
              <a:t>a.k.a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line size (in bytes)</a:t>
            </a:r>
          </a:p>
        </p:txBody>
      </p:sp>
      <p:sp>
        <p:nvSpPr>
          <p:cNvPr id="1445900" name="Rectangle 12"/>
          <p:cNvSpPr>
            <a:spLocks noChangeArrowheads="1"/>
          </p:cNvSpPr>
          <p:nvPr/>
        </p:nvSpPr>
        <p:spPr bwMode="auto">
          <a:xfrm>
            <a:off x="320675" y="2311400"/>
            <a:ext cx="1431925" cy="6488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Split CPU address</a:t>
            </a:r>
          </a:p>
        </p:txBody>
      </p:sp>
      <p:sp>
        <p:nvSpPr>
          <p:cNvPr id="1445901" name="AutoShape 13"/>
          <p:cNvSpPr>
            <a:spLocks/>
          </p:cNvSpPr>
          <p:nvPr/>
        </p:nvSpPr>
        <p:spPr bwMode="auto">
          <a:xfrm rot="16200000">
            <a:off x="7077869" y="2124869"/>
            <a:ext cx="271462" cy="1778000"/>
          </a:xfrm>
          <a:prstGeom prst="leftBrace">
            <a:avLst>
              <a:gd name="adj1" fmla="val 5068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45902" name="Text Box 14"/>
          <p:cNvSpPr txBox="1">
            <a:spLocks noChangeArrowheads="1"/>
          </p:cNvSpPr>
          <p:nvPr/>
        </p:nvSpPr>
        <p:spPr bwMode="auto">
          <a:xfrm>
            <a:off x="6884193" y="3062288"/>
            <a:ext cx="75723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b bits</a:t>
            </a:r>
          </a:p>
        </p:txBody>
      </p:sp>
      <p:sp>
        <p:nvSpPr>
          <p:cNvPr id="1445903" name="AutoShape 15"/>
          <p:cNvSpPr>
            <a:spLocks/>
          </p:cNvSpPr>
          <p:nvPr/>
        </p:nvSpPr>
        <p:spPr bwMode="auto">
          <a:xfrm rot="16200000">
            <a:off x="3882232" y="751681"/>
            <a:ext cx="271462" cy="4556125"/>
          </a:xfrm>
          <a:prstGeom prst="leftBrace">
            <a:avLst>
              <a:gd name="adj1" fmla="val 13986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45904" name="Text Box 16"/>
          <p:cNvSpPr txBox="1">
            <a:spLocks noChangeArrowheads="1"/>
          </p:cNvSpPr>
          <p:nvPr/>
        </p:nvSpPr>
        <p:spPr bwMode="auto">
          <a:xfrm>
            <a:off x="3431988" y="3078163"/>
            <a:ext cx="109574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32-b bits</a:t>
            </a:r>
          </a:p>
        </p:txBody>
      </p:sp>
      <p:sp>
        <p:nvSpPr>
          <p:cNvPr id="1445905" name="Rectangle 17"/>
          <p:cNvSpPr>
            <a:spLocks noChangeArrowheads="1"/>
          </p:cNvSpPr>
          <p:nvPr/>
        </p:nvSpPr>
        <p:spPr bwMode="auto">
          <a:xfrm>
            <a:off x="608013" y="1525588"/>
            <a:ext cx="1222375" cy="2841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latin typeface="Calibri"/>
                <a:cs typeface="Calibri"/>
              </a:rPr>
              <a:t>Tag</a:t>
            </a:r>
          </a:p>
        </p:txBody>
      </p:sp>
      <p:sp>
        <p:nvSpPr>
          <p:cNvPr id="1445906" name="Text Box 18"/>
          <p:cNvSpPr txBox="1">
            <a:spLocks noChangeArrowheads="1"/>
          </p:cNvSpPr>
          <p:nvPr/>
        </p:nvSpPr>
        <p:spPr bwMode="auto">
          <a:xfrm>
            <a:off x="328613" y="830263"/>
            <a:ext cx="857567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A line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is unit of transfer between the cache and memory</a:t>
            </a:r>
          </a:p>
        </p:txBody>
      </p:sp>
      <p:sp>
        <p:nvSpPr>
          <p:cNvPr id="1445907" name="Text Box 19"/>
          <p:cNvSpPr txBox="1">
            <a:spLocks noChangeArrowheads="1"/>
          </p:cNvSpPr>
          <p:nvPr/>
        </p:nvSpPr>
        <p:spPr bwMode="auto">
          <a:xfrm>
            <a:off x="7032625" y="1371600"/>
            <a:ext cx="202247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4 word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line,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b=2</a:t>
            </a:r>
          </a:p>
        </p:txBody>
      </p:sp>
      <p:sp>
        <p:nvSpPr>
          <p:cNvPr id="1445908" name="Text Box 20"/>
          <p:cNvSpPr txBox="1">
            <a:spLocks noChangeArrowheads="1"/>
          </p:cNvSpPr>
          <p:nvPr/>
        </p:nvSpPr>
        <p:spPr bwMode="auto">
          <a:xfrm>
            <a:off x="1331148" y="5712768"/>
            <a:ext cx="70643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solidFill>
                  <a:schemeClr val="hlink"/>
                </a:solidFill>
                <a:latin typeface="Calibri"/>
                <a:cs typeface="Calibri"/>
              </a:rPr>
              <a:t>Fewer </a:t>
            </a:r>
            <a:r>
              <a:rPr lang="en-US" sz="2400" i="1" dirty="0" smtClean="0">
                <a:solidFill>
                  <a:schemeClr val="hlink"/>
                </a:solidFill>
                <a:latin typeface="Calibri"/>
                <a:cs typeface="Calibri"/>
              </a:rPr>
              <a:t>lines </a:t>
            </a:r>
            <a:r>
              <a:rPr lang="en-US" sz="2400" i="1" dirty="0">
                <a:solidFill>
                  <a:schemeClr val="hlink"/>
                </a:solidFill>
                <a:latin typeface="Calibri"/>
                <a:cs typeface="Calibri"/>
              </a:rPr>
              <a:t>=&gt; more conflicts.  Can waste bandwidth.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324600" y="2286000"/>
            <a:ext cx="1752600" cy="4953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Offset</a:t>
            </a: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590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74" name="Line 2"/>
          <p:cNvSpPr>
            <a:spLocks noChangeShapeType="1"/>
          </p:cNvSpPr>
          <p:nvPr/>
        </p:nvSpPr>
        <p:spPr bwMode="auto">
          <a:xfrm>
            <a:off x="2438400" y="48006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675" name="Rectangle 3" descr="Large confetti"/>
          <p:cNvSpPr>
            <a:spLocks noChangeArrowheads="1"/>
          </p:cNvSpPr>
          <p:nvPr/>
        </p:nvSpPr>
        <p:spPr bwMode="auto">
          <a:xfrm>
            <a:off x="1758950" y="3206750"/>
            <a:ext cx="4864100" cy="36830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6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Direct-Mapped Cache</a:t>
            </a:r>
          </a:p>
        </p:txBody>
      </p:sp>
      <p:sp>
        <p:nvSpPr>
          <p:cNvPr id="1436677" name="Rectangle 5"/>
          <p:cNvSpPr>
            <a:spLocks noChangeArrowheads="1"/>
          </p:cNvSpPr>
          <p:nvPr/>
        </p:nvSpPr>
        <p:spPr bwMode="auto">
          <a:xfrm>
            <a:off x="1765300" y="2451100"/>
            <a:ext cx="48514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678" name="Line 6"/>
          <p:cNvSpPr>
            <a:spLocks noChangeShapeType="1"/>
          </p:cNvSpPr>
          <p:nvPr/>
        </p:nvSpPr>
        <p:spPr bwMode="auto">
          <a:xfrm>
            <a:off x="1752600" y="28194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679" name="Line 7"/>
          <p:cNvSpPr>
            <a:spLocks noChangeShapeType="1"/>
          </p:cNvSpPr>
          <p:nvPr/>
        </p:nvSpPr>
        <p:spPr bwMode="auto">
          <a:xfrm>
            <a:off x="1752600" y="32004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680" name="Line 8"/>
          <p:cNvSpPr>
            <a:spLocks noChangeShapeType="1"/>
          </p:cNvSpPr>
          <p:nvPr/>
        </p:nvSpPr>
        <p:spPr bwMode="auto">
          <a:xfrm>
            <a:off x="1752600" y="3581400"/>
            <a:ext cx="487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681" name="Line 9"/>
          <p:cNvSpPr>
            <a:spLocks noChangeShapeType="1"/>
          </p:cNvSpPr>
          <p:nvPr/>
        </p:nvSpPr>
        <p:spPr bwMode="auto">
          <a:xfrm>
            <a:off x="2971800" y="22860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682" name="Line 10"/>
          <p:cNvSpPr>
            <a:spLocks noChangeShapeType="1"/>
          </p:cNvSpPr>
          <p:nvPr/>
        </p:nvSpPr>
        <p:spPr bwMode="auto">
          <a:xfrm>
            <a:off x="38862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683" name="Line 11"/>
          <p:cNvSpPr>
            <a:spLocks noChangeShapeType="1"/>
          </p:cNvSpPr>
          <p:nvPr/>
        </p:nvSpPr>
        <p:spPr bwMode="auto">
          <a:xfrm>
            <a:off x="2057400" y="22860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684" name="Rectangle 12"/>
          <p:cNvSpPr>
            <a:spLocks noChangeArrowheads="1"/>
          </p:cNvSpPr>
          <p:nvPr/>
        </p:nvSpPr>
        <p:spPr bwMode="auto">
          <a:xfrm>
            <a:off x="2041525" y="2087563"/>
            <a:ext cx="67048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  Tag</a:t>
            </a:r>
          </a:p>
        </p:txBody>
      </p:sp>
      <p:sp>
        <p:nvSpPr>
          <p:cNvPr id="1436685" name="Rectangle 13"/>
          <p:cNvSpPr>
            <a:spLocks noChangeArrowheads="1"/>
          </p:cNvSpPr>
          <p:nvPr/>
        </p:nvSpPr>
        <p:spPr bwMode="auto">
          <a:xfrm>
            <a:off x="4407253" y="2087563"/>
            <a:ext cx="67536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Data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436686" name="Rectangle 14"/>
          <p:cNvSpPr>
            <a:spLocks noChangeArrowheads="1"/>
          </p:cNvSpPr>
          <p:nvPr/>
        </p:nvSpPr>
        <p:spPr bwMode="auto">
          <a:xfrm>
            <a:off x="1584325" y="2087563"/>
            <a:ext cx="45525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  V</a:t>
            </a:r>
          </a:p>
        </p:txBody>
      </p:sp>
      <p:sp>
        <p:nvSpPr>
          <p:cNvPr id="1436687" name="Line 15"/>
          <p:cNvSpPr>
            <a:spLocks noChangeShapeType="1"/>
          </p:cNvSpPr>
          <p:nvPr/>
        </p:nvSpPr>
        <p:spPr bwMode="auto">
          <a:xfrm>
            <a:off x="48006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688" name="Line 16"/>
          <p:cNvSpPr>
            <a:spLocks noChangeShapeType="1"/>
          </p:cNvSpPr>
          <p:nvPr/>
        </p:nvSpPr>
        <p:spPr bwMode="auto">
          <a:xfrm>
            <a:off x="57150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689" name="Rectangle 17"/>
          <p:cNvSpPr>
            <a:spLocks noChangeArrowheads="1"/>
          </p:cNvSpPr>
          <p:nvPr/>
        </p:nvSpPr>
        <p:spPr bwMode="auto">
          <a:xfrm>
            <a:off x="1079500" y="1003300"/>
            <a:ext cx="4318000" cy="50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1436690" name="Group 18"/>
          <p:cNvGrpSpPr>
            <a:grpSpLocks/>
          </p:cNvGrpSpPr>
          <p:nvPr/>
        </p:nvGrpSpPr>
        <p:grpSpPr bwMode="auto">
          <a:xfrm>
            <a:off x="1827213" y="5114925"/>
            <a:ext cx="325437" cy="473075"/>
            <a:chOff x="1151" y="3414"/>
            <a:chExt cx="205" cy="298"/>
          </a:xfrm>
        </p:grpSpPr>
        <p:sp>
          <p:nvSpPr>
            <p:cNvPr id="1436691" name="Line 19"/>
            <p:cNvSpPr>
              <a:spLocks noChangeShapeType="1"/>
            </p:cNvSpPr>
            <p:nvPr/>
          </p:nvSpPr>
          <p:spPr bwMode="auto">
            <a:xfrm>
              <a:off x="1354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36692" name="Line 20"/>
            <p:cNvSpPr>
              <a:spLocks noChangeShapeType="1"/>
            </p:cNvSpPr>
            <p:nvPr/>
          </p:nvSpPr>
          <p:spPr bwMode="auto">
            <a:xfrm>
              <a:off x="1152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36693" name="Line 21"/>
            <p:cNvSpPr>
              <a:spLocks noChangeShapeType="1"/>
            </p:cNvSpPr>
            <p:nvPr/>
          </p:nvSpPr>
          <p:spPr bwMode="auto">
            <a:xfrm flipH="1">
              <a:off x="1153" y="3416"/>
              <a:ext cx="2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36694" name="Arc 22"/>
            <p:cNvSpPr>
              <a:spLocks/>
            </p:cNvSpPr>
            <p:nvPr/>
          </p:nvSpPr>
          <p:spPr bwMode="auto">
            <a:xfrm>
              <a:off x="1249" y="3617"/>
              <a:ext cx="107" cy="94"/>
            </a:xfrm>
            <a:custGeom>
              <a:avLst/>
              <a:gdLst>
                <a:gd name="G0" fmla="+- 205 0 0"/>
                <a:gd name="G1" fmla="+- 0 0 0"/>
                <a:gd name="G2" fmla="+- 21600 0 0"/>
                <a:gd name="T0" fmla="*/ 21805 w 21805"/>
                <a:gd name="T1" fmla="*/ 0 h 21600"/>
                <a:gd name="T2" fmla="*/ 0 w 21805"/>
                <a:gd name="T3" fmla="*/ 21599 h 21600"/>
                <a:gd name="T4" fmla="*/ 205 w 2180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05" h="21600" fill="none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</a:path>
                <a:path w="21805" h="21600" stroke="0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  <a:lnTo>
                    <a:pt x="205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36695" name="Arc 23"/>
            <p:cNvSpPr>
              <a:spLocks/>
            </p:cNvSpPr>
            <p:nvPr/>
          </p:nvSpPr>
          <p:spPr bwMode="auto">
            <a:xfrm>
              <a:off x="1151" y="3618"/>
              <a:ext cx="106" cy="9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395 w 21600"/>
                <a:gd name="T1" fmla="*/ 21599 h 21599"/>
                <a:gd name="T2" fmla="*/ 0 w 21600"/>
                <a:gd name="T3" fmla="*/ 0 h 21599"/>
                <a:gd name="T4" fmla="*/ 21600 w 21600"/>
                <a:gd name="T5" fmla="*/ 0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</a:path>
                <a:path w="21600" h="21599" stroke="0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1436696" name="AutoShape 24"/>
          <p:cNvSpPr>
            <a:spLocks noChangeArrowheads="1"/>
          </p:cNvSpPr>
          <p:nvPr/>
        </p:nvSpPr>
        <p:spPr bwMode="auto">
          <a:xfrm rot="-10800000" flipH="1" flipV="1">
            <a:off x="4279900" y="5272088"/>
            <a:ext cx="1117600" cy="277812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697" name="Oval 25"/>
          <p:cNvSpPr>
            <a:spLocks noChangeArrowheads="1"/>
          </p:cNvSpPr>
          <p:nvPr/>
        </p:nvSpPr>
        <p:spPr bwMode="auto">
          <a:xfrm>
            <a:off x="2173288" y="4356100"/>
            <a:ext cx="508000" cy="5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698" name="Rectangle 26"/>
          <p:cNvSpPr>
            <a:spLocks noChangeArrowheads="1"/>
          </p:cNvSpPr>
          <p:nvPr/>
        </p:nvSpPr>
        <p:spPr bwMode="auto">
          <a:xfrm>
            <a:off x="2206625" y="4411663"/>
            <a:ext cx="37167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 =</a:t>
            </a:r>
          </a:p>
        </p:txBody>
      </p:sp>
      <p:sp>
        <p:nvSpPr>
          <p:cNvPr id="1436699" name="Rectangle 27"/>
          <p:cNvSpPr>
            <a:spLocks noChangeArrowheads="1"/>
          </p:cNvSpPr>
          <p:nvPr/>
        </p:nvSpPr>
        <p:spPr bwMode="auto">
          <a:xfrm>
            <a:off x="4648200" y="1066800"/>
            <a:ext cx="692597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Offset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436700" name="Line 28"/>
          <p:cNvSpPr>
            <a:spLocks noChangeShapeType="1"/>
          </p:cNvSpPr>
          <p:nvPr/>
        </p:nvSpPr>
        <p:spPr bwMode="auto">
          <a:xfrm>
            <a:off x="4648200" y="990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01" name="Line 29"/>
          <p:cNvSpPr>
            <a:spLocks noChangeShapeType="1"/>
          </p:cNvSpPr>
          <p:nvPr/>
        </p:nvSpPr>
        <p:spPr bwMode="auto">
          <a:xfrm>
            <a:off x="2514600" y="990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02" name="Rectangle 30"/>
          <p:cNvSpPr>
            <a:spLocks noChangeArrowheads="1"/>
          </p:cNvSpPr>
          <p:nvPr/>
        </p:nvSpPr>
        <p:spPr bwMode="auto">
          <a:xfrm>
            <a:off x="1355725" y="1033463"/>
            <a:ext cx="67048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  Tag</a:t>
            </a:r>
          </a:p>
        </p:txBody>
      </p:sp>
      <p:sp>
        <p:nvSpPr>
          <p:cNvPr id="1436703" name="Rectangle 31"/>
          <p:cNvSpPr>
            <a:spLocks noChangeArrowheads="1"/>
          </p:cNvSpPr>
          <p:nvPr/>
        </p:nvSpPr>
        <p:spPr bwMode="auto">
          <a:xfrm>
            <a:off x="3057525" y="1033463"/>
            <a:ext cx="75877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Index</a:t>
            </a:r>
          </a:p>
        </p:txBody>
      </p:sp>
      <p:sp>
        <p:nvSpPr>
          <p:cNvPr id="1436704" name="Line 32"/>
          <p:cNvSpPr>
            <a:spLocks noChangeShapeType="1"/>
          </p:cNvSpPr>
          <p:nvPr/>
        </p:nvSpPr>
        <p:spPr bwMode="auto">
          <a:xfrm>
            <a:off x="1905000" y="34290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05" name="Line 33"/>
          <p:cNvSpPr>
            <a:spLocks noChangeShapeType="1"/>
          </p:cNvSpPr>
          <p:nvPr/>
        </p:nvSpPr>
        <p:spPr bwMode="auto">
          <a:xfrm>
            <a:off x="2438400" y="34290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06" name="Line 34"/>
          <p:cNvSpPr>
            <a:spLocks noChangeShapeType="1"/>
          </p:cNvSpPr>
          <p:nvPr/>
        </p:nvSpPr>
        <p:spPr bwMode="auto">
          <a:xfrm>
            <a:off x="1981200" y="55626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07" name="Line 35"/>
          <p:cNvSpPr>
            <a:spLocks noChangeShapeType="1"/>
          </p:cNvSpPr>
          <p:nvPr/>
        </p:nvSpPr>
        <p:spPr bwMode="auto">
          <a:xfrm flipH="1">
            <a:off x="1447800" y="57150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08" name="Line 36"/>
          <p:cNvSpPr>
            <a:spLocks noChangeShapeType="1"/>
          </p:cNvSpPr>
          <p:nvPr/>
        </p:nvSpPr>
        <p:spPr bwMode="auto">
          <a:xfrm flipH="1">
            <a:off x="2057400" y="49530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09" name="Line 37"/>
          <p:cNvSpPr>
            <a:spLocks noChangeShapeType="1"/>
          </p:cNvSpPr>
          <p:nvPr/>
        </p:nvSpPr>
        <p:spPr bwMode="auto">
          <a:xfrm>
            <a:off x="2057400" y="49530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10" name="Line 38"/>
          <p:cNvSpPr>
            <a:spLocks noChangeShapeType="1"/>
          </p:cNvSpPr>
          <p:nvPr/>
        </p:nvSpPr>
        <p:spPr bwMode="auto">
          <a:xfrm>
            <a:off x="3440113" y="34290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11" name="Line 39"/>
          <p:cNvSpPr>
            <a:spLocks noChangeShapeType="1"/>
          </p:cNvSpPr>
          <p:nvPr/>
        </p:nvSpPr>
        <p:spPr bwMode="auto">
          <a:xfrm flipH="1">
            <a:off x="3429000" y="48006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12" name="Line 40"/>
          <p:cNvSpPr>
            <a:spLocks noChangeShapeType="1"/>
          </p:cNvSpPr>
          <p:nvPr/>
        </p:nvSpPr>
        <p:spPr bwMode="auto">
          <a:xfrm>
            <a:off x="4343400" y="4800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13" name="Line 41"/>
          <p:cNvSpPr>
            <a:spLocks noChangeShapeType="1"/>
          </p:cNvSpPr>
          <p:nvPr/>
        </p:nvSpPr>
        <p:spPr bwMode="auto">
          <a:xfrm>
            <a:off x="4327525" y="34290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14" name="Line 42"/>
          <p:cNvSpPr>
            <a:spLocks noChangeShapeType="1"/>
          </p:cNvSpPr>
          <p:nvPr/>
        </p:nvSpPr>
        <p:spPr bwMode="auto">
          <a:xfrm flipH="1">
            <a:off x="4343400" y="45720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15" name="Line 43"/>
          <p:cNvSpPr>
            <a:spLocks noChangeShapeType="1"/>
          </p:cNvSpPr>
          <p:nvPr/>
        </p:nvSpPr>
        <p:spPr bwMode="auto">
          <a:xfrm>
            <a:off x="4648200" y="45720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16" name="Line 44"/>
          <p:cNvSpPr>
            <a:spLocks noChangeShapeType="1"/>
          </p:cNvSpPr>
          <p:nvPr/>
        </p:nvSpPr>
        <p:spPr bwMode="auto">
          <a:xfrm>
            <a:off x="5029200" y="45720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17" name="Line 45"/>
          <p:cNvSpPr>
            <a:spLocks noChangeShapeType="1"/>
          </p:cNvSpPr>
          <p:nvPr/>
        </p:nvSpPr>
        <p:spPr bwMode="auto">
          <a:xfrm>
            <a:off x="5334000" y="4800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18" name="Line 46"/>
          <p:cNvSpPr>
            <a:spLocks noChangeShapeType="1"/>
          </p:cNvSpPr>
          <p:nvPr/>
        </p:nvSpPr>
        <p:spPr bwMode="auto">
          <a:xfrm flipH="1">
            <a:off x="5029200" y="45720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19" name="Line 47"/>
          <p:cNvSpPr>
            <a:spLocks noChangeShapeType="1"/>
          </p:cNvSpPr>
          <p:nvPr/>
        </p:nvSpPr>
        <p:spPr bwMode="auto">
          <a:xfrm flipH="1">
            <a:off x="5334000" y="48006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20" name="Line 48"/>
          <p:cNvSpPr>
            <a:spLocks noChangeShapeType="1"/>
          </p:cNvSpPr>
          <p:nvPr/>
        </p:nvSpPr>
        <p:spPr bwMode="auto">
          <a:xfrm>
            <a:off x="5357813" y="34290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21" name="Line 49"/>
          <p:cNvSpPr>
            <a:spLocks noChangeShapeType="1"/>
          </p:cNvSpPr>
          <p:nvPr/>
        </p:nvSpPr>
        <p:spPr bwMode="auto">
          <a:xfrm>
            <a:off x="6178550" y="3429000"/>
            <a:ext cx="0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22" name="Line 50"/>
          <p:cNvSpPr>
            <a:spLocks noChangeShapeType="1"/>
          </p:cNvSpPr>
          <p:nvPr/>
        </p:nvSpPr>
        <p:spPr bwMode="auto">
          <a:xfrm>
            <a:off x="4876800" y="55626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23" name="Line 51"/>
          <p:cNvSpPr>
            <a:spLocks noChangeShapeType="1"/>
          </p:cNvSpPr>
          <p:nvPr/>
        </p:nvSpPr>
        <p:spPr bwMode="auto">
          <a:xfrm flipH="1">
            <a:off x="4876800" y="57912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24" name="Line 52"/>
          <p:cNvSpPr>
            <a:spLocks noChangeShapeType="1"/>
          </p:cNvSpPr>
          <p:nvPr/>
        </p:nvSpPr>
        <p:spPr bwMode="auto">
          <a:xfrm>
            <a:off x="3581400" y="1524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25" name="Line 53"/>
          <p:cNvSpPr>
            <a:spLocks noChangeShapeType="1"/>
          </p:cNvSpPr>
          <p:nvPr/>
        </p:nvSpPr>
        <p:spPr bwMode="auto">
          <a:xfrm flipH="1">
            <a:off x="1524000" y="18288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26" name="Line 54"/>
          <p:cNvSpPr>
            <a:spLocks noChangeShapeType="1"/>
          </p:cNvSpPr>
          <p:nvPr/>
        </p:nvSpPr>
        <p:spPr bwMode="auto">
          <a:xfrm>
            <a:off x="1752600" y="15240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27" name="Line 55"/>
          <p:cNvSpPr>
            <a:spLocks noChangeShapeType="1"/>
          </p:cNvSpPr>
          <p:nvPr/>
        </p:nvSpPr>
        <p:spPr bwMode="auto">
          <a:xfrm>
            <a:off x="1524000" y="18288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28" name="Line 56"/>
          <p:cNvSpPr>
            <a:spLocks noChangeShapeType="1"/>
          </p:cNvSpPr>
          <p:nvPr/>
        </p:nvSpPr>
        <p:spPr bwMode="auto">
          <a:xfrm flipH="1">
            <a:off x="1524000" y="33528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29" name="Line 57"/>
          <p:cNvSpPr>
            <a:spLocks noChangeShapeType="1"/>
          </p:cNvSpPr>
          <p:nvPr/>
        </p:nvSpPr>
        <p:spPr bwMode="auto">
          <a:xfrm flipH="1">
            <a:off x="1066800" y="1676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30" name="Line 58"/>
          <p:cNvSpPr>
            <a:spLocks noChangeShapeType="1"/>
          </p:cNvSpPr>
          <p:nvPr/>
        </p:nvSpPr>
        <p:spPr bwMode="auto">
          <a:xfrm>
            <a:off x="1066800" y="16764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31" name="Line 59"/>
          <p:cNvSpPr>
            <a:spLocks noChangeShapeType="1"/>
          </p:cNvSpPr>
          <p:nvPr/>
        </p:nvSpPr>
        <p:spPr bwMode="auto">
          <a:xfrm flipH="1">
            <a:off x="1066800" y="45720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32" name="Line 60"/>
          <p:cNvSpPr>
            <a:spLocks noChangeShapeType="1"/>
          </p:cNvSpPr>
          <p:nvPr/>
        </p:nvSpPr>
        <p:spPr bwMode="auto">
          <a:xfrm flipH="1">
            <a:off x="1752600" y="45720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33" name="Oval 61"/>
          <p:cNvSpPr>
            <a:spLocks noChangeArrowheads="1"/>
          </p:cNvSpPr>
          <p:nvPr/>
        </p:nvSpPr>
        <p:spPr bwMode="auto">
          <a:xfrm>
            <a:off x="1874838" y="33655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34" name="Oval 62"/>
          <p:cNvSpPr>
            <a:spLocks noChangeArrowheads="1"/>
          </p:cNvSpPr>
          <p:nvPr/>
        </p:nvSpPr>
        <p:spPr bwMode="auto">
          <a:xfrm>
            <a:off x="2403475" y="33655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35" name="Oval 63"/>
          <p:cNvSpPr>
            <a:spLocks noChangeArrowheads="1"/>
          </p:cNvSpPr>
          <p:nvPr/>
        </p:nvSpPr>
        <p:spPr bwMode="auto">
          <a:xfrm>
            <a:off x="3408363" y="33655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36" name="Oval 64"/>
          <p:cNvSpPr>
            <a:spLocks noChangeArrowheads="1"/>
          </p:cNvSpPr>
          <p:nvPr/>
        </p:nvSpPr>
        <p:spPr bwMode="auto">
          <a:xfrm>
            <a:off x="4295775" y="33655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37" name="Oval 65"/>
          <p:cNvSpPr>
            <a:spLocks noChangeArrowheads="1"/>
          </p:cNvSpPr>
          <p:nvPr/>
        </p:nvSpPr>
        <p:spPr bwMode="auto">
          <a:xfrm>
            <a:off x="5326063" y="33655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38" name="Oval 66"/>
          <p:cNvSpPr>
            <a:spLocks noChangeArrowheads="1"/>
          </p:cNvSpPr>
          <p:nvPr/>
        </p:nvSpPr>
        <p:spPr bwMode="auto">
          <a:xfrm>
            <a:off x="6146800" y="33655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39" name="Line 67"/>
          <p:cNvSpPr>
            <a:spLocks noChangeShapeType="1"/>
          </p:cNvSpPr>
          <p:nvPr/>
        </p:nvSpPr>
        <p:spPr bwMode="auto">
          <a:xfrm>
            <a:off x="1905000" y="4648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40" name="Line 68"/>
          <p:cNvSpPr>
            <a:spLocks noChangeShapeType="1"/>
          </p:cNvSpPr>
          <p:nvPr/>
        </p:nvSpPr>
        <p:spPr bwMode="auto">
          <a:xfrm>
            <a:off x="5029200" y="1524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41" name="Line 69"/>
          <p:cNvSpPr>
            <a:spLocks noChangeShapeType="1"/>
          </p:cNvSpPr>
          <p:nvPr/>
        </p:nvSpPr>
        <p:spPr bwMode="auto">
          <a:xfrm flipH="1">
            <a:off x="5029200" y="1828800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42" name="Line 70"/>
          <p:cNvSpPr>
            <a:spLocks noChangeShapeType="1"/>
          </p:cNvSpPr>
          <p:nvPr/>
        </p:nvSpPr>
        <p:spPr bwMode="auto">
          <a:xfrm>
            <a:off x="7620000" y="18288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43" name="Line 71"/>
          <p:cNvSpPr>
            <a:spLocks noChangeShapeType="1"/>
          </p:cNvSpPr>
          <p:nvPr/>
        </p:nvSpPr>
        <p:spPr bwMode="auto">
          <a:xfrm flipH="1">
            <a:off x="5257800" y="54102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44" name="Line 72"/>
          <p:cNvSpPr>
            <a:spLocks noChangeShapeType="1"/>
          </p:cNvSpPr>
          <p:nvPr/>
        </p:nvSpPr>
        <p:spPr bwMode="auto">
          <a:xfrm flipH="1">
            <a:off x="1143000" y="16002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45" name="Line 73"/>
          <p:cNvSpPr>
            <a:spLocks noChangeShapeType="1"/>
          </p:cNvSpPr>
          <p:nvPr/>
        </p:nvSpPr>
        <p:spPr bwMode="auto">
          <a:xfrm flipH="1">
            <a:off x="3200400" y="17526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46" name="Line 74"/>
          <p:cNvSpPr>
            <a:spLocks noChangeShapeType="1"/>
          </p:cNvSpPr>
          <p:nvPr/>
        </p:nvSpPr>
        <p:spPr bwMode="auto">
          <a:xfrm flipH="1">
            <a:off x="5715000" y="17526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47" name="Line 75"/>
          <p:cNvSpPr>
            <a:spLocks noChangeShapeType="1"/>
          </p:cNvSpPr>
          <p:nvPr/>
        </p:nvSpPr>
        <p:spPr bwMode="auto">
          <a:xfrm flipH="1">
            <a:off x="2362200" y="40386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48" name="Rectangle 76"/>
          <p:cNvSpPr>
            <a:spLocks noChangeArrowheads="1"/>
          </p:cNvSpPr>
          <p:nvPr/>
        </p:nvSpPr>
        <p:spPr bwMode="auto">
          <a:xfrm>
            <a:off x="1050925" y="1706563"/>
            <a:ext cx="3298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 t</a:t>
            </a:r>
          </a:p>
        </p:txBody>
      </p:sp>
      <p:sp>
        <p:nvSpPr>
          <p:cNvPr id="1436749" name="Rectangle 77"/>
          <p:cNvSpPr>
            <a:spLocks noChangeArrowheads="1"/>
          </p:cNvSpPr>
          <p:nvPr/>
        </p:nvSpPr>
        <p:spPr bwMode="auto">
          <a:xfrm>
            <a:off x="3108325" y="1858963"/>
            <a:ext cx="36548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 k</a:t>
            </a:r>
          </a:p>
        </p:txBody>
      </p:sp>
      <p:sp>
        <p:nvSpPr>
          <p:cNvPr id="1436750" name="Rectangle 78"/>
          <p:cNvSpPr>
            <a:spLocks noChangeArrowheads="1"/>
          </p:cNvSpPr>
          <p:nvPr/>
        </p:nvSpPr>
        <p:spPr bwMode="auto">
          <a:xfrm>
            <a:off x="5622925" y="1858963"/>
            <a:ext cx="37868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 b</a:t>
            </a:r>
          </a:p>
        </p:txBody>
      </p:sp>
      <p:sp>
        <p:nvSpPr>
          <p:cNvPr id="1436751" name="Rectangle 79"/>
          <p:cNvSpPr>
            <a:spLocks noChangeArrowheads="1"/>
          </p:cNvSpPr>
          <p:nvPr/>
        </p:nvSpPr>
        <p:spPr bwMode="auto">
          <a:xfrm>
            <a:off x="2498725" y="3992563"/>
            <a:ext cx="32984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 t</a:t>
            </a:r>
          </a:p>
        </p:txBody>
      </p:sp>
      <p:sp>
        <p:nvSpPr>
          <p:cNvPr id="1436752" name="Rectangle 80"/>
          <p:cNvSpPr>
            <a:spLocks noChangeArrowheads="1"/>
          </p:cNvSpPr>
          <p:nvPr/>
        </p:nvSpPr>
        <p:spPr bwMode="auto">
          <a:xfrm>
            <a:off x="898525" y="5516563"/>
            <a:ext cx="54502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1436753" name="Rectangle 81"/>
          <p:cNvSpPr>
            <a:spLocks noChangeArrowheads="1"/>
          </p:cNvSpPr>
          <p:nvPr/>
        </p:nvSpPr>
        <p:spPr bwMode="auto">
          <a:xfrm>
            <a:off x="5851525" y="5592763"/>
            <a:ext cx="213071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Data Word or Byte</a:t>
            </a:r>
          </a:p>
        </p:txBody>
      </p:sp>
      <p:sp>
        <p:nvSpPr>
          <p:cNvPr id="1436754" name="Line 82"/>
          <p:cNvSpPr>
            <a:spLocks noChangeShapeType="1"/>
          </p:cNvSpPr>
          <p:nvPr/>
        </p:nvSpPr>
        <p:spPr bwMode="auto">
          <a:xfrm>
            <a:off x="6781800" y="24384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36755" name="Rectangle 83"/>
          <p:cNvSpPr>
            <a:spLocks noChangeArrowheads="1"/>
          </p:cNvSpPr>
          <p:nvPr/>
        </p:nvSpPr>
        <p:spPr bwMode="auto">
          <a:xfrm>
            <a:off x="6765925" y="3001963"/>
            <a:ext cx="666348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  2</a:t>
            </a:r>
            <a:r>
              <a:rPr lang="en-US" sz="2000" baseline="30000">
                <a:solidFill>
                  <a:schemeClr val="tx1"/>
                </a:solidFill>
                <a:latin typeface="Calibri"/>
                <a:cs typeface="Calibri"/>
              </a:rPr>
              <a:t>k</a:t>
            </a:r>
          </a:p>
          <a:p>
            <a:pPr>
              <a:spcBef>
                <a:spcPct val="0"/>
              </a:spcBef>
            </a:pPr>
            <a:r>
              <a:rPr lang="en-US" sz="2000">
                <a:solidFill>
                  <a:schemeClr val="tx1"/>
                </a:solidFill>
                <a:latin typeface="Calibri"/>
                <a:cs typeface="Calibri"/>
              </a:rPr>
              <a:t>lines</a:t>
            </a:r>
          </a:p>
        </p:txBody>
      </p:sp>
    </p:spTree>
    <p:extLst>
      <p:ext uri="{BB962C8B-B14F-4D97-AF65-F5344CB8AC3E}">
        <p14:creationId xmlns:p14="http://schemas.microsoft.com/office/powerpoint/2010/main" val="253774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76200"/>
            <a:ext cx="8624887" cy="862013"/>
          </a:xfrm>
          <a:noFill/>
          <a:ln/>
        </p:spPr>
        <p:txBody>
          <a:bodyPr/>
          <a:lstStyle/>
          <a:p>
            <a:r>
              <a:rPr lang="en-US"/>
              <a:t>2-Way Set-Associative Cache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982730" y="914400"/>
            <a:ext cx="7323070" cy="5208588"/>
            <a:chOff x="974725" y="1295400"/>
            <a:chExt cx="7323070" cy="5208588"/>
          </a:xfrm>
        </p:grpSpPr>
        <p:sp>
          <p:nvSpPr>
            <p:cNvPr id="1440771" name="Line 3"/>
            <p:cNvSpPr>
              <a:spLocks noChangeShapeType="1"/>
            </p:cNvSpPr>
            <p:nvPr/>
          </p:nvSpPr>
          <p:spPr bwMode="auto">
            <a:xfrm>
              <a:off x="6324600" y="48006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772" name="Line 4"/>
            <p:cNvSpPr>
              <a:spLocks noChangeShapeType="1"/>
            </p:cNvSpPr>
            <p:nvPr/>
          </p:nvSpPr>
          <p:spPr bwMode="auto">
            <a:xfrm>
              <a:off x="6324600" y="50292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773" name="Line 5"/>
            <p:cNvSpPr>
              <a:spLocks noChangeShapeType="1"/>
            </p:cNvSpPr>
            <p:nvPr/>
          </p:nvSpPr>
          <p:spPr bwMode="auto">
            <a:xfrm>
              <a:off x="6324600" y="52578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774" name="Line 6"/>
            <p:cNvSpPr>
              <a:spLocks noChangeShapeType="1"/>
            </p:cNvSpPr>
            <p:nvPr/>
          </p:nvSpPr>
          <p:spPr bwMode="auto">
            <a:xfrm>
              <a:off x="6324600" y="54864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775" name="Line 7"/>
            <p:cNvSpPr>
              <a:spLocks noChangeShapeType="1"/>
            </p:cNvSpPr>
            <p:nvPr/>
          </p:nvSpPr>
          <p:spPr bwMode="auto">
            <a:xfrm>
              <a:off x="2286000" y="5181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776" name="Line 8"/>
            <p:cNvSpPr>
              <a:spLocks noChangeShapeType="1"/>
            </p:cNvSpPr>
            <p:nvPr/>
          </p:nvSpPr>
          <p:spPr bwMode="auto">
            <a:xfrm flipH="1">
              <a:off x="6934200" y="51054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777" name="Rectangle 9" descr="Large confetti"/>
            <p:cNvSpPr>
              <a:spLocks noChangeArrowheads="1"/>
            </p:cNvSpPr>
            <p:nvPr/>
          </p:nvSpPr>
          <p:spPr bwMode="auto">
            <a:xfrm>
              <a:off x="1606550" y="3435350"/>
              <a:ext cx="2349500" cy="292100"/>
            </a:xfrm>
            <a:prstGeom prst="rect">
              <a:avLst/>
            </a:prstGeom>
            <a:pattFill prst="lgConfetti">
              <a:fgClr>
                <a:schemeClr val="hlink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778" name="Rectangle 10"/>
            <p:cNvSpPr>
              <a:spLocks noChangeArrowheads="1"/>
            </p:cNvSpPr>
            <p:nvPr/>
          </p:nvSpPr>
          <p:spPr bwMode="auto">
            <a:xfrm>
              <a:off x="1612900" y="2832100"/>
              <a:ext cx="2336800" cy="1193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779" name="Line 11"/>
            <p:cNvSpPr>
              <a:spLocks noChangeShapeType="1"/>
            </p:cNvSpPr>
            <p:nvPr/>
          </p:nvSpPr>
          <p:spPr bwMode="auto">
            <a:xfrm>
              <a:off x="1600200" y="3124200"/>
              <a:ext cx="2362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780" name="Line 12"/>
            <p:cNvSpPr>
              <a:spLocks noChangeShapeType="1"/>
            </p:cNvSpPr>
            <p:nvPr/>
          </p:nvSpPr>
          <p:spPr bwMode="auto">
            <a:xfrm>
              <a:off x="1600200" y="3429000"/>
              <a:ext cx="2362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781" name="Line 13"/>
            <p:cNvSpPr>
              <a:spLocks noChangeShapeType="1"/>
            </p:cNvSpPr>
            <p:nvPr/>
          </p:nvSpPr>
          <p:spPr bwMode="auto">
            <a:xfrm>
              <a:off x="1600200" y="3733800"/>
              <a:ext cx="2362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782" name="Line 14"/>
            <p:cNvSpPr>
              <a:spLocks noChangeShapeType="1"/>
            </p:cNvSpPr>
            <p:nvPr/>
          </p:nvSpPr>
          <p:spPr bwMode="auto">
            <a:xfrm>
              <a:off x="2590800" y="2667000"/>
              <a:ext cx="0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783" name="Line 15"/>
            <p:cNvSpPr>
              <a:spLocks noChangeShapeType="1"/>
            </p:cNvSpPr>
            <p:nvPr/>
          </p:nvSpPr>
          <p:spPr bwMode="auto">
            <a:xfrm>
              <a:off x="1905000" y="2667000"/>
              <a:ext cx="0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784" name="Rectangle 16"/>
            <p:cNvSpPr>
              <a:spLocks noChangeArrowheads="1"/>
            </p:cNvSpPr>
            <p:nvPr/>
          </p:nvSpPr>
          <p:spPr bwMode="auto">
            <a:xfrm>
              <a:off x="1736725" y="2468563"/>
              <a:ext cx="73735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 Calibri"/>
                  <a:cs typeface=" Calibri"/>
                </a:rPr>
                <a:t>  Tag</a:t>
              </a:r>
            </a:p>
          </p:txBody>
        </p:sp>
        <p:sp>
          <p:nvSpPr>
            <p:cNvPr id="1440785" name="Rectangle 17"/>
            <p:cNvSpPr>
              <a:spLocks noChangeArrowheads="1"/>
            </p:cNvSpPr>
            <p:nvPr/>
          </p:nvSpPr>
          <p:spPr bwMode="auto">
            <a:xfrm>
              <a:off x="2926007" y="2468563"/>
              <a:ext cx="727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 smtClean="0">
                  <a:solidFill>
                    <a:schemeClr val="tx1"/>
                  </a:solidFill>
                  <a:latin typeface=" Calibri"/>
                  <a:cs typeface=" Calibri"/>
                </a:rPr>
                <a:t>Data</a:t>
              </a:r>
              <a:endParaRPr lang="en-US" sz="2000" dirty="0">
                <a:solidFill>
                  <a:schemeClr val="tx1"/>
                </a:solidFill>
                <a:latin typeface=" Calibri"/>
                <a:cs typeface=" Calibri"/>
              </a:endParaRPr>
            </a:p>
          </p:txBody>
        </p:sp>
        <p:sp>
          <p:nvSpPr>
            <p:cNvPr id="1440786" name="Rectangle 18"/>
            <p:cNvSpPr>
              <a:spLocks noChangeArrowheads="1"/>
            </p:cNvSpPr>
            <p:nvPr/>
          </p:nvSpPr>
          <p:spPr bwMode="auto">
            <a:xfrm>
              <a:off x="1431925" y="2468563"/>
              <a:ext cx="506549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 Calibri"/>
                  <a:cs typeface=" Calibri"/>
                </a:rPr>
                <a:t>  V</a:t>
              </a:r>
            </a:p>
          </p:txBody>
        </p:sp>
        <p:sp>
          <p:nvSpPr>
            <p:cNvPr id="1440787" name="Rectangle 19"/>
            <p:cNvSpPr>
              <a:spLocks noChangeArrowheads="1"/>
            </p:cNvSpPr>
            <p:nvPr/>
          </p:nvSpPr>
          <p:spPr bwMode="auto">
            <a:xfrm>
              <a:off x="1003300" y="1308100"/>
              <a:ext cx="4241800" cy="508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grpSp>
          <p:nvGrpSpPr>
            <p:cNvPr id="1440788" name="Group 20"/>
            <p:cNvGrpSpPr>
              <a:grpSpLocks/>
            </p:cNvGrpSpPr>
            <p:nvPr/>
          </p:nvGrpSpPr>
          <p:grpSpPr bwMode="auto">
            <a:xfrm>
              <a:off x="2436813" y="5416550"/>
              <a:ext cx="473075" cy="327025"/>
              <a:chOff x="1535" y="3412"/>
              <a:chExt cx="298" cy="206"/>
            </a:xfrm>
          </p:grpSpPr>
          <p:sp>
            <p:nvSpPr>
              <p:cNvPr id="1440789" name="Line 21"/>
              <p:cNvSpPr>
                <a:spLocks noChangeShapeType="1"/>
              </p:cNvSpPr>
              <p:nvPr/>
            </p:nvSpPr>
            <p:spPr bwMode="auto">
              <a:xfrm>
                <a:off x="1535" y="3413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 Calibri"/>
                  <a:cs typeface=" Calibri"/>
                </a:endParaRPr>
              </a:p>
            </p:txBody>
          </p:sp>
          <p:sp>
            <p:nvSpPr>
              <p:cNvPr id="1440790" name="Line 22"/>
              <p:cNvSpPr>
                <a:spLocks noChangeShapeType="1"/>
              </p:cNvSpPr>
              <p:nvPr/>
            </p:nvSpPr>
            <p:spPr bwMode="auto">
              <a:xfrm>
                <a:off x="1535" y="3615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 Calibri"/>
                  <a:cs typeface=" Calibri"/>
                </a:endParaRPr>
              </a:p>
            </p:txBody>
          </p:sp>
          <p:sp>
            <p:nvSpPr>
              <p:cNvPr id="1440791" name="Line 23"/>
              <p:cNvSpPr>
                <a:spLocks noChangeShapeType="1"/>
              </p:cNvSpPr>
              <p:nvPr/>
            </p:nvSpPr>
            <p:spPr bwMode="auto">
              <a:xfrm>
                <a:off x="1537" y="3412"/>
                <a:ext cx="0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 Calibri"/>
                  <a:cs typeface=" Calibri"/>
                </a:endParaRPr>
              </a:p>
            </p:txBody>
          </p:sp>
          <p:sp>
            <p:nvSpPr>
              <p:cNvPr id="1440792" name="Arc 24"/>
              <p:cNvSpPr>
                <a:spLocks/>
              </p:cNvSpPr>
              <p:nvPr/>
            </p:nvSpPr>
            <p:spPr bwMode="auto">
              <a:xfrm>
                <a:off x="1738" y="3413"/>
                <a:ext cx="94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9"/>
                  <a:gd name="T1" fmla="*/ 0 h 21600"/>
                  <a:gd name="T2" fmla="*/ 21599 w 21599"/>
                  <a:gd name="T3" fmla="*/ 21395 h 21600"/>
                  <a:gd name="T4" fmla="*/ 0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</a:path>
                  <a:path w="21599" h="21600" stroke="0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 Calibri"/>
                  <a:cs typeface=" Calibri"/>
                </a:endParaRPr>
              </a:p>
            </p:txBody>
          </p:sp>
          <p:sp>
            <p:nvSpPr>
              <p:cNvPr id="1440793" name="Arc 25"/>
              <p:cNvSpPr>
                <a:spLocks/>
              </p:cNvSpPr>
              <p:nvPr/>
            </p:nvSpPr>
            <p:spPr bwMode="auto">
              <a:xfrm>
                <a:off x="1739" y="3511"/>
                <a:ext cx="94" cy="107"/>
              </a:xfrm>
              <a:custGeom>
                <a:avLst/>
                <a:gdLst>
                  <a:gd name="G0" fmla="+- 0 0 0"/>
                  <a:gd name="G1" fmla="+- 205 0 0"/>
                  <a:gd name="G2" fmla="+- 21600 0 0"/>
                  <a:gd name="T0" fmla="*/ 21599 w 21600"/>
                  <a:gd name="T1" fmla="*/ 0 h 21805"/>
                  <a:gd name="T2" fmla="*/ 0 w 21600"/>
                  <a:gd name="T3" fmla="*/ 21805 h 21805"/>
                  <a:gd name="T4" fmla="*/ 0 w 21600"/>
                  <a:gd name="T5" fmla="*/ 205 h 2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05" fill="none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</a:path>
                  <a:path w="21600" h="21805" stroke="0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  <a:lnTo>
                      <a:pt x="0" y="205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 Calibri"/>
                  <a:cs typeface=" Calibri"/>
                </a:endParaRPr>
              </a:p>
            </p:txBody>
          </p:sp>
        </p:grpSp>
        <p:sp>
          <p:nvSpPr>
            <p:cNvPr id="1440794" name="Oval 26"/>
            <p:cNvSpPr>
              <a:spLocks noChangeArrowheads="1"/>
            </p:cNvSpPr>
            <p:nvPr/>
          </p:nvSpPr>
          <p:spPr bwMode="auto">
            <a:xfrm>
              <a:off x="2020888" y="4737100"/>
              <a:ext cx="508000" cy="50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795" name="Rectangle 27"/>
            <p:cNvSpPr>
              <a:spLocks noChangeArrowheads="1"/>
            </p:cNvSpPr>
            <p:nvPr/>
          </p:nvSpPr>
          <p:spPr bwMode="auto">
            <a:xfrm>
              <a:off x="2054225" y="4792663"/>
              <a:ext cx="406987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 Calibri"/>
                  <a:cs typeface=" Calibri"/>
                </a:rPr>
                <a:t> =</a:t>
              </a:r>
            </a:p>
          </p:txBody>
        </p:sp>
        <p:sp>
          <p:nvSpPr>
            <p:cNvPr id="1440796" name="Rectangle 28"/>
            <p:cNvSpPr>
              <a:spLocks noChangeArrowheads="1"/>
            </p:cNvSpPr>
            <p:nvPr/>
          </p:nvSpPr>
          <p:spPr bwMode="auto">
            <a:xfrm>
              <a:off x="4495800" y="1409700"/>
              <a:ext cx="729567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smtClean="0">
                  <a:solidFill>
                    <a:schemeClr val="tx1"/>
                  </a:solidFill>
                  <a:latin typeface=" Calibri"/>
                  <a:cs typeface=" Calibri"/>
                </a:rPr>
                <a:t>Offset</a:t>
              </a:r>
              <a:endParaRPr lang="en-US" dirty="0">
                <a:solidFill>
                  <a:schemeClr val="tx1"/>
                </a:solidFill>
                <a:latin typeface=" Calibri"/>
                <a:cs typeface=" Calibri"/>
              </a:endParaRPr>
            </a:p>
          </p:txBody>
        </p:sp>
        <p:sp>
          <p:nvSpPr>
            <p:cNvPr id="1440797" name="Line 29"/>
            <p:cNvSpPr>
              <a:spLocks noChangeShapeType="1"/>
            </p:cNvSpPr>
            <p:nvPr/>
          </p:nvSpPr>
          <p:spPr bwMode="auto">
            <a:xfrm>
              <a:off x="4495800" y="1295400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798" name="Line 30"/>
            <p:cNvSpPr>
              <a:spLocks noChangeShapeType="1"/>
            </p:cNvSpPr>
            <p:nvPr/>
          </p:nvSpPr>
          <p:spPr bwMode="auto">
            <a:xfrm>
              <a:off x="2362200" y="1295400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799" name="Rectangle 31"/>
            <p:cNvSpPr>
              <a:spLocks noChangeArrowheads="1"/>
            </p:cNvSpPr>
            <p:nvPr/>
          </p:nvSpPr>
          <p:spPr bwMode="auto">
            <a:xfrm>
              <a:off x="1127125" y="1325563"/>
              <a:ext cx="73735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 Calibri"/>
                  <a:cs typeface=" Calibri"/>
                </a:rPr>
                <a:t>  Tag</a:t>
              </a:r>
            </a:p>
          </p:txBody>
        </p:sp>
        <p:sp>
          <p:nvSpPr>
            <p:cNvPr id="1440800" name="Rectangle 32"/>
            <p:cNvSpPr>
              <a:spLocks noChangeArrowheads="1"/>
            </p:cNvSpPr>
            <p:nvPr/>
          </p:nvSpPr>
          <p:spPr bwMode="auto">
            <a:xfrm>
              <a:off x="2955925" y="1325563"/>
              <a:ext cx="814325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 Calibri"/>
                  <a:cs typeface=" Calibri"/>
                </a:rPr>
                <a:t>Index</a:t>
              </a:r>
            </a:p>
          </p:txBody>
        </p:sp>
        <p:sp>
          <p:nvSpPr>
            <p:cNvPr id="1440801" name="Line 33"/>
            <p:cNvSpPr>
              <a:spLocks noChangeShapeType="1"/>
            </p:cNvSpPr>
            <p:nvPr/>
          </p:nvSpPr>
          <p:spPr bwMode="auto">
            <a:xfrm>
              <a:off x="1752600" y="3581400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02" name="Line 34"/>
            <p:cNvSpPr>
              <a:spLocks noChangeShapeType="1"/>
            </p:cNvSpPr>
            <p:nvPr/>
          </p:nvSpPr>
          <p:spPr bwMode="auto">
            <a:xfrm>
              <a:off x="2286000" y="3581400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03" name="Line 35"/>
            <p:cNvSpPr>
              <a:spLocks noChangeShapeType="1"/>
            </p:cNvSpPr>
            <p:nvPr/>
          </p:nvSpPr>
          <p:spPr bwMode="auto">
            <a:xfrm>
              <a:off x="3252788" y="5627688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04" name="Line 36"/>
            <p:cNvSpPr>
              <a:spLocks noChangeShapeType="1"/>
            </p:cNvSpPr>
            <p:nvPr/>
          </p:nvSpPr>
          <p:spPr bwMode="auto">
            <a:xfrm flipH="1">
              <a:off x="1752600" y="5638800"/>
              <a:ext cx="685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05" name="Line 37"/>
            <p:cNvSpPr>
              <a:spLocks noChangeShapeType="1"/>
            </p:cNvSpPr>
            <p:nvPr/>
          </p:nvSpPr>
          <p:spPr bwMode="auto">
            <a:xfrm>
              <a:off x="3429000" y="1828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06" name="Line 38"/>
            <p:cNvSpPr>
              <a:spLocks noChangeShapeType="1"/>
            </p:cNvSpPr>
            <p:nvPr/>
          </p:nvSpPr>
          <p:spPr bwMode="auto">
            <a:xfrm flipH="1">
              <a:off x="1371600" y="2133600"/>
              <a:ext cx="2057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07" name="Line 39"/>
            <p:cNvSpPr>
              <a:spLocks noChangeShapeType="1"/>
            </p:cNvSpPr>
            <p:nvPr/>
          </p:nvSpPr>
          <p:spPr bwMode="auto">
            <a:xfrm>
              <a:off x="1600200" y="18288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08" name="Line 40"/>
            <p:cNvSpPr>
              <a:spLocks noChangeShapeType="1"/>
            </p:cNvSpPr>
            <p:nvPr/>
          </p:nvSpPr>
          <p:spPr bwMode="auto">
            <a:xfrm>
              <a:off x="1371600" y="2133600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09" name="Line 41"/>
            <p:cNvSpPr>
              <a:spLocks noChangeShapeType="1"/>
            </p:cNvSpPr>
            <p:nvPr/>
          </p:nvSpPr>
          <p:spPr bwMode="auto">
            <a:xfrm flipH="1">
              <a:off x="1371600" y="35814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10" name="Line 42"/>
            <p:cNvSpPr>
              <a:spLocks noChangeShapeType="1"/>
            </p:cNvSpPr>
            <p:nvPr/>
          </p:nvSpPr>
          <p:spPr bwMode="auto">
            <a:xfrm flipH="1">
              <a:off x="990600" y="1981200"/>
              <a:ext cx="60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11" name="Line 43"/>
            <p:cNvSpPr>
              <a:spLocks noChangeShapeType="1"/>
            </p:cNvSpPr>
            <p:nvPr/>
          </p:nvSpPr>
          <p:spPr bwMode="auto">
            <a:xfrm>
              <a:off x="990600" y="1981200"/>
              <a:ext cx="0" cy="297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12" name="Line 44"/>
            <p:cNvSpPr>
              <a:spLocks noChangeShapeType="1"/>
            </p:cNvSpPr>
            <p:nvPr/>
          </p:nvSpPr>
          <p:spPr bwMode="auto">
            <a:xfrm flipH="1">
              <a:off x="990600" y="4953000"/>
              <a:ext cx="685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13" name="Line 45"/>
            <p:cNvSpPr>
              <a:spLocks noChangeShapeType="1"/>
            </p:cNvSpPr>
            <p:nvPr/>
          </p:nvSpPr>
          <p:spPr bwMode="auto">
            <a:xfrm flipH="1">
              <a:off x="1600200" y="49530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14" name="Oval 46"/>
            <p:cNvSpPr>
              <a:spLocks noChangeArrowheads="1"/>
            </p:cNvSpPr>
            <p:nvPr/>
          </p:nvSpPr>
          <p:spPr bwMode="auto">
            <a:xfrm>
              <a:off x="1722438" y="35480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15" name="Oval 47"/>
            <p:cNvSpPr>
              <a:spLocks noChangeArrowheads="1"/>
            </p:cNvSpPr>
            <p:nvPr/>
          </p:nvSpPr>
          <p:spPr bwMode="auto">
            <a:xfrm>
              <a:off x="2257425" y="35480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16" name="Oval 48"/>
            <p:cNvSpPr>
              <a:spLocks noChangeArrowheads="1"/>
            </p:cNvSpPr>
            <p:nvPr/>
          </p:nvSpPr>
          <p:spPr bwMode="auto">
            <a:xfrm>
              <a:off x="3241675" y="35480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17" name="Line 49"/>
            <p:cNvSpPr>
              <a:spLocks noChangeShapeType="1"/>
            </p:cNvSpPr>
            <p:nvPr/>
          </p:nvSpPr>
          <p:spPr bwMode="auto">
            <a:xfrm>
              <a:off x="1752600" y="50292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18" name="Line 50"/>
            <p:cNvSpPr>
              <a:spLocks noChangeShapeType="1"/>
            </p:cNvSpPr>
            <p:nvPr/>
          </p:nvSpPr>
          <p:spPr bwMode="auto">
            <a:xfrm flipH="1">
              <a:off x="5257800" y="1524000"/>
              <a:ext cx="1600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19" name="Line 51"/>
            <p:cNvSpPr>
              <a:spLocks noChangeShapeType="1"/>
            </p:cNvSpPr>
            <p:nvPr/>
          </p:nvSpPr>
          <p:spPr bwMode="auto">
            <a:xfrm flipH="1">
              <a:off x="1066800" y="1905000"/>
              <a:ext cx="1524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20" name="Line 52"/>
            <p:cNvSpPr>
              <a:spLocks noChangeShapeType="1"/>
            </p:cNvSpPr>
            <p:nvPr/>
          </p:nvSpPr>
          <p:spPr bwMode="auto">
            <a:xfrm flipH="1">
              <a:off x="2590800" y="2057400"/>
              <a:ext cx="1524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21" name="Line 53"/>
            <p:cNvSpPr>
              <a:spLocks noChangeShapeType="1"/>
            </p:cNvSpPr>
            <p:nvPr/>
          </p:nvSpPr>
          <p:spPr bwMode="auto">
            <a:xfrm flipH="1">
              <a:off x="5562600" y="1447800"/>
              <a:ext cx="1524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22" name="Rectangle 54"/>
            <p:cNvSpPr>
              <a:spLocks noChangeArrowheads="1"/>
            </p:cNvSpPr>
            <p:nvPr/>
          </p:nvSpPr>
          <p:spPr bwMode="auto">
            <a:xfrm>
              <a:off x="974725" y="2011363"/>
              <a:ext cx="328465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 Calibri"/>
                  <a:cs typeface=" Calibri"/>
                </a:rPr>
                <a:t> t</a:t>
              </a:r>
            </a:p>
          </p:txBody>
        </p:sp>
        <p:sp>
          <p:nvSpPr>
            <p:cNvPr id="1440823" name="Rectangle 55"/>
            <p:cNvSpPr>
              <a:spLocks noChangeArrowheads="1"/>
            </p:cNvSpPr>
            <p:nvPr/>
          </p:nvSpPr>
          <p:spPr bwMode="auto">
            <a:xfrm>
              <a:off x="2574925" y="2163763"/>
              <a:ext cx="39113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 Calibri"/>
                  <a:cs typeface=" Calibri"/>
                </a:rPr>
                <a:t> k</a:t>
              </a:r>
            </a:p>
          </p:txBody>
        </p:sp>
        <p:sp>
          <p:nvSpPr>
            <p:cNvPr id="1440824" name="Rectangle 56"/>
            <p:cNvSpPr>
              <a:spLocks noChangeArrowheads="1"/>
            </p:cNvSpPr>
            <p:nvPr/>
          </p:nvSpPr>
          <p:spPr bwMode="auto">
            <a:xfrm>
              <a:off x="5470525" y="1554163"/>
              <a:ext cx="399849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 Calibri"/>
                  <a:cs typeface=" Calibri"/>
                </a:rPr>
                <a:t> b</a:t>
              </a:r>
            </a:p>
          </p:txBody>
        </p:sp>
        <p:sp>
          <p:nvSpPr>
            <p:cNvPr id="1440825" name="Rectangle 57"/>
            <p:cNvSpPr>
              <a:spLocks noChangeArrowheads="1"/>
            </p:cNvSpPr>
            <p:nvPr/>
          </p:nvSpPr>
          <p:spPr bwMode="auto">
            <a:xfrm>
              <a:off x="7615238" y="6049963"/>
              <a:ext cx="596317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 Calibri"/>
                  <a:cs typeface=" Calibri"/>
                </a:rPr>
                <a:t>HIT</a:t>
              </a:r>
            </a:p>
          </p:txBody>
        </p:sp>
        <p:sp>
          <p:nvSpPr>
            <p:cNvPr id="1440826" name="Line 58"/>
            <p:cNvSpPr>
              <a:spLocks noChangeShapeType="1"/>
            </p:cNvSpPr>
            <p:nvPr/>
          </p:nvSpPr>
          <p:spPr bwMode="auto">
            <a:xfrm flipH="1">
              <a:off x="990600" y="4495800"/>
              <a:ext cx="3124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27" name="Line 59"/>
            <p:cNvSpPr>
              <a:spLocks noChangeShapeType="1"/>
            </p:cNvSpPr>
            <p:nvPr/>
          </p:nvSpPr>
          <p:spPr bwMode="auto">
            <a:xfrm>
              <a:off x="4114800" y="44958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28" name="Rectangle 60" descr="Large confetti"/>
            <p:cNvSpPr>
              <a:spLocks noChangeArrowheads="1"/>
            </p:cNvSpPr>
            <p:nvPr/>
          </p:nvSpPr>
          <p:spPr bwMode="auto">
            <a:xfrm>
              <a:off x="4273550" y="3435350"/>
              <a:ext cx="2349500" cy="292100"/>
            </a:xfrm>
            <a:prstGeom prst="rect">
              <a:avLst/>
            </a:prstGeom>
            <a:pattFill prst="lgConfetti">
              <a:fgClr>
                <a:schemeClr val="hlink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29" name="Rectangle 61"/>
            <p:cNvSpPr>
              <a:spLocks noChangeArrowheads="1"/>
            </p:cNvSpPr>
            <p:nvPr/>
          </p:nvSpPr>
          <p:spPr bwMode="auto">
            <a:xfrm>
              <a:off x="4279900" y="2832100"/>
              <a:ext cx="2336800" cy="1193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30" name="Line 62"/>
            <p:cNvSpPr>
              <a:spLocks noChangeShapeType="1"/>
            </p:cNvSpPr>
            <p:nvPr/>
          </p:nvSpPr>
          <p:spPr bwMode="auto">
            <a:xfrm>
              <a:off x="4267200" y="3124200"/>
              <a:ext cx="2362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31" name="Line 63"/>
            <p:cNvSpPr>
              <a:spLocks noChangeShapeType="1"/>
            </p:cNvSpPr>
            <p:nvPr/>
          </p:nvSpPr>
          <p:spPr bwMode="auto">
            <a:xfrm>
              <a:off x="4267200" y="3429000"/>
              <a:ext cx="2362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32" name="Line 64"/>
            <p:cNvSpPr>
              <a:spLocks noChangeShapeType="1"/>
            </p:cNvSpPr>
            <p:nvPr/>
          </p:nvSpPr>
          <p:spPr bwMode="auto">
            <a:xfrm>
              <a:off x="4267200" y="3733800"/>
              <a:ext cx="2362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33" name="Line 65"/>
            <p:cNvSpPr>
              <a:spLocks noChangeShapeType="1"/>
            </p:cNvSpPr>
            <p:nvPr/>
          </p:nvSpPr>
          <p:spPr bwMode="auto">
            <a:xfrm>
              <a:off x="5257800" y="2667000"/>
              <a:ext cx="0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34" name="Rectangle 66"/>
            <p:cNvSpPr>
              <a:spLocks noChangeArrowheads="1"/>
            </p:cNvSpPr>
            <p:nvPr/>
          </p:nvSpPr>
          <p:spPr bwMode="auto">
            <a:xfrm>
              <a:off x="4708525" y="3351213"/>
              <a:ext cx="185948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  <a:latin typeface=" Calibri"/>
                  <a:cs typeface=" Calibri"/>
                </a:rPr>
                <a:t> </a:t>
              </a:r>
            </a:p>
          </p:txBody>
        </p:sp>
        <p:sp>
          <p:nvSpPr>
            <p:cNvPr id="1440835" name="Line 67"/>
            <p:cNvSpPr>
              <a:spLocks noChangeShapeType="1"/>
            </p:cNvSpPr>
            <p:nvPr/>
          </p:nvSpPr>
          <p:spPr bwMode="auto">
            <a:xfrm>
              <a:off x="4572000" y="2667000"/>
              <a:ext cx="0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36" name="Rectangle 68"/>
            <p:cNvSpPr>
              <a:spLocks noChangeArrowheads="1"/>
            </p:cNvSpPr>
            <p:nvPr/>
          </p:nvSpPr>
          <p:spPr bwMode="auto">
            <a:xfrm>
              <a:off x="4403725" y="2468563"/>
              <a:ext cx="737356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 Calibri"/>
                  <a:cs typeface=" Calibri"/>
                </a:rPr>
                <a:t>  Tag</a:t>
              </a:r>
            </a:p>
          </p:txBody>
        </p:sp>
        <p:sp>
          <p:nvSpPr>
            <p:cNvPr id="1440837" name="Rectangle 69"/>
            <p:cNvSpPr>
              <a:spLocks noChangeArrowheads="1"/>
            </p:cNvSpPr>
            <p:nvPr/>
          </p:nvSpPr>
          <p:spPr bwMode="auto">
            <a:xfrm>
              <a:off x="5593007" y="2468563"/>
              <a:ext cx="727713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 smtClean="0">
                  <a:solidFill>
                    <a:schemeClr val="tx1"/>
                  </a:solidFill>
                  <a:latin typeface=" Calibri"/>
                  <a:cs typeface=" Calibri"/>
                </a:rPr>
                <a:t>Data</a:t>
              </a:r>
              <a:endParaRPr lang="en-US" sz="2000" dirty="0">
                <a:solidFill>
                  <a:schemeClr val="tx1"/>
                </a:solidFill>
                <a:latin typeface=" Calibri"/>
                <a:cs typeface=" Calibri"/>
              </a:endParaRPr>
            </a:p>
          </p:txBody>
        </p:sp>
        <p:sp>
          <p:nvSpPr>
            <p:cNvPr id="1440838" name="Oval 70"/>
            <p:cNvSpPr>
              <a:spLocks noChangeArrowheads="1"/>
            </p:cNvSpPr>
            <p:nvPr/>
          </p:nvSpPr>
          <p:spPr bwMode="auto">
            <a:xfrm>
              <a:off x="4389438" y="35480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39" name="Oval 71"/>
            <p:cNvSpPr>
              <a:spLocks noChangeArrowheads="1"/>
            </p:cNvSpPr>
            <p:nvPr/>
          </p:nvSpPr>
          <p:spPr bwMode="auto">
            <a:xfrm>
              <a:off x="4911725" y="35480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40" name="Oval 72"/>
            <p:cNvSpPr>
              <a:spLocks noChangeArrowheads="1"/>
            </p:cNvSpPr>
            <p:nvPr/>
          </p:nvSpPr>
          <p:spPr bwMode="auto">
            <a:xfrm>
              <a:off x="5905500" y="35480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41" name="Rectangle 73"/>
            <p:cNvSpPr>
              <a:spLocks noChangeArrowheads="1"/>
            </p:cNvSpPr>
            <p:nvPr/>
          </p:nvSpPr>
          <p:spPr bwMode="auto">
            <a:xfrm>
              <a:off x="4098925" y="2468563"/>
              <a:ext cx="506549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 Calibri"/>
                  <a:cs typeface=" Calibri"/>
                </a:rPr>
                <a:t>  V</a:t>
              </a:r>
            </a:p>
          </p:txBody>
        </p:sp>
        <p:sp>
          <p:nvSpPr>
            <p:cNvPr id="1440842" name="Line 74"/>
            <p:cNvSpPr>
              <a:spLocks noChangeShapeType="1"/>
            </p:cNvSpPr>
            <p:nvPr/>
          </p:nvSpPr>
          <p:spPr bwMode="auto">
            <a:xfrm>
              <a:off x="4419600" y="3581400"/>
              <a:ext cx="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43" name="Line 75"/>
            <p:cNvSpPr>
              <a:spLocks noChangeShapeType="1"/>
            </p:cNvSpPr>
            <p:nvPr/>
          </p:nvSpPr>
          <p:spPr bwMode="auto">
            <a:xfrm>
              <a:off x="4953000" y="3581400"/>
              <a:ext cx="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44" name="Line 76"/>
            <p:cNvSpPr>
              <a:spLocks noChangeShapeType="1"/>
            </p:cNvSpPr>
            <p:nvPr/>
          </p:nvSpPr>
          <p:spPr bwMode="auto">
            <a:xfrm>
              <a:off x="3276600" y="3581400"/>
              <a:ext cx="0" cy="1828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45" name="Line 77"/>
            <p:cNvSpPr>
              <a:spLocks noChangeShapeType="1"/>
            </p:cNvSpPr>
            <p:nvPr/>
          </p:nvSpPr>
          <p:spPr bwMode="auto">
            <a:xfrm>
              <a:off x="5943600" y="3581400"/>
              <a:ext cx="0" cy="1828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46" name="Line 78"/>
            <p:cNvSpPr>
              <a:spLocks noChangeShapeType="1"/>
            </p:cNvSpPr>
            <p:nvPr/>
          </p:nvSpPr>
          <p:spPr bwMode="auto">
            <a:xfrm flipH="1">
              <a:off x="3124200" y="5943600"/>
              <a:ext cx="32004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47" name="AutoShape 79"/>
            <p:cNvSpPr>
              <a:spLocks noChangeArrowheads="1"/>
            </p:cNvSpPr>
            <p:nvPr/>
          </p:nvSpPr>
          <p:spPr bwMode="auto">
            <a:xfrm rot="5400000" flipV="1">
              <a:off x="6261101" y="4967287"/>
              <a:ext cx="1117600" cy="276225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48" name="Line 80"/>
            <p:cNvSpPr>
              <a:spLocks noChangeShapeType="1"/>
            </p:cNvSpPr>
            <p:nvPr/>
          </p:nvSpPr>
          <p:spPr bwMode="auto">
            <a:xfrm>
              <a:off x="6858000" y="1524000"/>
              <a:ext cx="0" cy="320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49" name="Rectangle 81"/>
            <p:cNvSpPr>
              <a:spLocks noChangeArrowheads="1"/>
            </p:cNvSpPr>
            <p:nvPr/>
          </p:nvSpPr>
          <p:spPr bwMode="auto">
            <a:xfrm>
              <a:off x="7299325" y="4678363"/>
              <a:ext cx="998470" cy="1016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 Calibri"/>
                  <a:cs typeface=" Calibri"/>
                </a:rPr>
                <a:t>Data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 Calibri"/>
                  <a:cs typeface=" Calibri"/>
                </a:rPr>
                <a:t>Word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 Calibri"/>
                  <a:cs typeface=" Calibri"/>
                </a:rPr>
                <a:t>or Byte</a:t>
              </a:r>
            </a:p>
          </p:txBody>
        </p:sp>
        <p:sp>
          <p:nvSpPr>
            <p:cNvPr id="1440850" name="Line 82"/>
            <p:cNvSpPr>
              <a:spLocks noChangeShapeType="1"/>
            </p:cNvSpPr>
            <p:nvPr/>
          </p:nvSpPr>
          <p:spPr bwMode="auto">
            <a:xfrm>
              <a:off x="1752600" y="4572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51" name="Line 83"/>
            <p:cNvSpPr>
              <a:spLocks noChangeShapeType="1"/>
            </p:cNvSpPr>
            <p:nvPr/>
          </p:nvSpPr>
          <p:spPr bwMode="auto">
            <a:xfrm>
              <a:off x="2286000" y="45720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52" name="Line 84"/>
            <p:cNvSpPr>
              <a:spLocks noChangeShapeType="1"/>
            </p:cNvSpPr>
            <p:nvPr/>
          </p:nvSpPr>
          <p:spPr bwMode="auto">
            <a:xfrm>
              <a:off x="4419600" y="4191000"/>
              <a:ext cx="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53" name="Line 85"/>
            <p:cNvSpPr>
              <a:spLocks noChangeShapeType="1"/>
            </p:cNvSpPr>
            <p:nvPr/>
          </p:nvSpPr>
          <p:spPr bwMode="auto">
            <a:xfrm>
              <a:off x="4953000" y="42672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grpSp>
          <p:nvGrpSpPr>
            <p:cNvPr id="1440854" name="Group 86"/>
            <p:cNvGrpSpPr>
              <a:grpSpLocks/>
            </p:cNvGrpSpPr>
            <p:nvPr/>
          </p:nvGrpSpPr>
          <p:grpSpPr bwMode="auto">
            <a:xfrm>
              <a:off x="3100388" y="5434013"/>
              <a:ext cx="279400" cy="215900"/>
              <a:chOff x="1953" y="3423"/>
              <a:chExt cx="176" cy="136"/>
            </a:xfrm>
          </p:grpSpPr>
          <p:sp>
            <p:nvSpPr>
              <p:cNvPr id="1440855" name="Line 87"/>
              <p:cNvSpPr>
                <a:spLocks noChangeShapeType="1"/>
              </p:cNvSpPr>
              <p:nvPr/>
            </p:nvSpPr>
            <p:spPr bwMode="auto">
              <a:xfrm flipH="1">
                <a:off x="2037" y="3426"/>
                <a:ext cx="92" cy="13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 Calibri"/>
                  <a:cs typeface=" Calibri"/>
                </a:endParaRPr>
              </a:p>
            </p:txBody>
          </p:sp>
          <p:sp>
            <p:nvSpPr>
              <p:cNvPr id="1440856" name="Line 88"/>
              <p:cNvSpPr>
                <a:spLocks noChangeShapeType="1"/>
              </p:cNvSpPr>
              <p:nvPr/>
            </p:nvSpPr>
            <p:spPr bwMode="auto">
              <a:xfrm>
                <a:off x="1953" y="3426"/>
                <a:ext cx="92" cy="13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 Calibri"/>
                  <a:cs typeface=" Calibri"/>
                </a:endParaRPr>
              </a:p>
            </p:txBody>
          </p:sp>
          <p:sp>
            <p:nvSpPr>
              <p:cNvPr id="1440857" name="Line 89"/>
              <p:cNvSpPr>
                <a:spLocks noChangeShapeType="1"/>
              </p:cNvSpPr>
              <p:nvPr/>
            </p:nvSpPr>
            <p:spPr bwMode="auto">
              <a:xfrm flipH="1">
                <a:off x="1958" y="3423"/>
                <a:ext cx="1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 Calibri"/>
                  <a:cs typeface=" Calibri"/>
                </a:endParaRPr>
              </a:p>
            </p:txBody>
          </p:sp>
        </p:grpSp>
        <p:sp>
          <p:nvSpPr>
            <p:cNvPr id="1440858" name="Line 90"/>
            <p:cNvSpPr>
              <a:spLocks noChangeShapeType="1"/>
            </p:cNvSpPr>
            <p:nvPr/>
          </p:nvSpPr>
          <p:spPr bwMode="auto">
            <a:xfrm flipH="1">
              <a:off x="2286000" y="5486400"/>
              <a:ext cx="15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59" name="Line 91"/>
            <p:cNvSpPr>
              <a:spLocks noChangeShapeType="1"/>
            </p:cNvSpPr>
            <p:nvPr/>
          </p:nvSpPr>
          <p:spPr bwMode="auto">
            <a:xfrm flipH="1">
              <a:off x="2895600" y="5562600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60" name="Line 92"/>
            <p:cNvSpPr>
              <a:spLocks noChangeShapeType="1"/>
            </p:cNvSpPr>
            <p:nvPr/>
          </p:nvSpPr>
          <p:spPr bwMode="auto">
            <a:xfrm>
              <a:off x="4953000" y="5181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grpSp>
          <p:nvGrpSpPr>
            <p:cNvPr id="1440861" name="Group 93"/>
            <p:cNvGrpSpPr>
              <a:grpSpLocks/>
            </p:cNvGrpSpPr>
            <p:nvPr/>
          </p:nvGrpSpPr>
          <p:grpSpPr bwMode="auto">
            <a:xfrm>
              <a:off x="5103813" y="5416550"/>
              <a:ext cx="473075" cy="327025"/>
              <a:chOff x="3215" y="3412"/>
              <a:chExt cx="298" cy="206"/>
            </a:xfrm>
          </p:grpSpPr>
          <p:sp>
            <p:nvSpPr>
              <p:cNvPr id="1440862" name="Line 94"/>
              <p:cNvSpPr>
                <a:spLocks noChangeShapeType="1"/>
              </p:cNvSpPr>
              <p:nvPr/>
            </p:nvSpPr>
            <p:spPr bwMode="auto">
              <a:xfrm>
                <a:off x="3215" y="3413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 Calibri"/>
                  <a:cs typeface=" Calibri"/>
                </a:endParaRPr>
              </a:p>
            </p:txBody>
          </p:sp>
          <p:sp>
            <p:nvSpPr>
              <p:cNvPr id="1440863" name="Line 95"/>
              <p:cNvSpPr>
                <a:spLocks noChangeShapeType="1"/>
              </p:cNvSpPr>
              <p:nvPr/>
            </p:nvSpPr>
            <p:spPr bwMode="auto">
              <a:xfrm>
                <a:off x="3215" y="3615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 Calibri"/>
                  <a:cs typeface=" Calibri"/>
                </a:endParaRPr>
              </a:p>
            </p:txBody>
          </p:sp>
          <p:sp>
            <p:nvSpPr>
              <p:cNvPr id="1440864" name="Line 96"/>
              <p:cNvSpPr>
                <a:spLocks noChangeShapeType="1"/>
              </p:cNvSpPr>
              <p:nvPr/>
            </p:nvSpPr>
            <p:spPr bwMode="auto">
              <a:xfrm>
                <a:off x="3217" y="3412"/>
                <a:ext cx="0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 Calibri"/>
                  <a:cs typeface=" Calibri"/>
                </a:endParaRPr>
              </a:p>
            </p:txBody>
          </p:sp>
          <p:sp>
            <p:nvSpPr>
              <p:cNvPr id="1440865" name="Arc 97"/>
              <p:cNvSpPr>
                <a:spLocks/>
              </p:cNvSpPr>
              <p:nvPr/>
            </p:nvSpPr>
            <p:spPr bwMode="auto">
              <a:xfrm>
                <a:off x="3418" y="3413"/>
                <a:ext cx="94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9"/>
                  <a:gd name="T1" fmla="*/ 0 h 21600"/>
                  <a:gd name="T2" fmla="*/ 21599 w 21599"/>
                  <a:gd name="T3" fmla="*/ 21395 h 21600"/>
                  <a:gd name="T4" fmla="*/ 0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</a:path>
                  <a:path w="21599" h="21600" stroke="0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 Calibri"/>
                  <a:cs typeface=" Calibri"/>
                </a:endParaRPr>
              </a:p>
            </p:txBody>
          </p:sp>
          <p:sp>
            <p:nvSpPr>
              <p:cNvPr id="1440866" name="Arc 98"/>
              <p:cNvSpPr>
                <a:spLocks/>
              </p:cNvSpPr>
              <p:nvPr/>
            </p:nvSpPr>
            <p:spPr bwMode="auto">
              <a:xfrm>
                <a:off x="3419" y="3511"/>
                <a:ext cx="94" cy="107"/>
              </a:xfrm>
              <a:custGeom>
                <a:avLst/>
                <a:gdLst>
                  <a:gd name="G0" fmla="+- 0 0 0"/>
                  <a:gd name="G1" fmla="+- 205 0 0"/>
                  <a:gd name="G2" fmla="+- 21600 0 0"/>
                  <a:gd name="T0" fmla="*/ 21599 w 21600"/>
                  <a:gd name="T1" fmla="*/ 0 h 21805"/>
                  <a:gd name="T2" fmla="*/ 0 w 21600"/>
                  <a:gd name="T3" fmla="*/ 21805 h 21805"/>
                  <a:gd name="T4" fmla="*/ 0 w 21600"/>
                  <a:gd name="T5" fmla="*/ 205 h 2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05" fill="none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</a:path>
                  <a:path w="21600" h="21805" stroke="0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  <a:lnTo>
                      <a:pt x="0" y="205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 Calibri"/>
                  <a:cs typeface=" Calibri"/>
                </a:endParaRPr>
              </a:p>
            </p:txBody>
          </p:sp>
        </p:grpSp>
        <p:sp>
          <p:nvSpPr>
            <p:cNvPr id="1440867" name="Oval 99"/>
            <p:cNvSpPr>
              <a:spLocks noChangeArrowheads="1"/>
            </p:cNvSpPr>
            <p:nvPr/>
          </p:nvSpPr>
          <p:spPr bwMode="auto">
            <a:xfrm>
              <a:off x="4687888" y="4737100"/>
              <a:ext cx="508000" cy="50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68" name="Rectangle 100"/>
            <p:cNvSpPr>
              <a:spLocks noChangeArrowheads="1"/>
            </p:cNvSpPr>
            <p:nvPr/>
          </p:nvSpPr>
          <p:spPr bwMode="auto">
            <a:xfrm>
              <a:off x="4721225" y="4792663"/>
              <a:ext cx="406987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 Calibri"/>
                  <a:cs typeface=" Calibri"/>
                </a:rPr>
                <a:t> =</a:t>
              </a:r>
            </a:p>
          </p:txBody>
        </p:sp>
        <p:sp>
          <p:nvSpPr>
            <p:cNvPr id="1440869" name="Line 101"/>
            <p:cNvSpPr>
              <a:spLocks noChangeShapeType="1"/>
            </p:cNvSpPr>
            <p:nvPr/>
          </p:nvSpPr>
          <p:spPr bwMode="auto">
            <a:xfrm>
              <a:off x="5919788" y="5638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70" name="Line 102"/>
            <p:cNvSpPr>
              <a:spLocks noChangeShapeType="1"/>
            </p:cNvSpPr>
            <p:nvPr/>
          </p:nvSpPr>
          <p:spPr bwMode="auto">
            <a:xfrm flipH="1">
              <a:off x="4419600" y="5638800"/>
              <a:ext cx="685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71" name="Line 103"/>
            <p:cNvSpPr>
              <a:spLocks noChangeShapeType="1"/>
            </p:cNvSpPr>
            <p:nvPr/>
          </p:nvSpPr>
          <p:spPr bwMode="auto">
            <a:xfrm flipH="1">
              <a:off x="4114800" y="4953000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72" name="Line 104"/>
            <p:cNvSpPr>
              <a:spLocks noChangeShapeType="1"/>
            </p:cNvSpPr>
            <p:nvPr/>
          </p:nvSpPr>
          <p:spPr bwMode="auto">
            <a:xfrm>
              <a:off x="4419600" y="50292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grpSp>
          <p:nvGrpSpPr>
            <p:cNvPr id="1440873" name="Group 105"/>
            <p:cNvGrpSpPr>
              <a:grpSpLocks/>
            </p:cNvGrpSpPr>
            <p:nvPr/>
          </p:nvGrpSpPr>
          <p:grpSpPr bwMode="auto">
            <a:xfrm>
              <a:off x="5767388" y="5434013"/>
              <a:ext cx="279400" cy="215900"/>
              <a:chOff x="3633" y="3423"/>
              <a:chExt cx="176" cy="136"/>
            </a:xfrm>
          </p:grpSpPr>
          <p:sp>
            <p:nvSpPr>
              <p:cNvPr id="1440874" name="Line 106"/>
              <p:cNvSpPr>
                <a:spLocks noChangeShapeType="1"/>
              </p:cNvSpPr>
              <p:nvPr/>
            </p:nvSpPr>
            <p:spPr bwMode="auto">
              <a:xfrm flipH="1">
                <a:off x="3717" y="3426"/>
                <a:ext cx="92" cy="13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 Calibri"/>
                  <a:cs typeface=" Calibri"/>
                </a:endParaRPr>
              </a:p>
            </p:txBody>
          </p:sp>
          <p:sp>
            <p:nvSpPr>
              <p:cNvPr id="1440875" name="Line 107"/>
              <p:cNvSpPr>
                <a:spLocks noChangeShapeType="1"/>
              </p:cNvSpPr>
              <p:nvPr/>
            </p:nvSpPr>
            <p:spPr bwMode="auto">
              <a:xfrm>
                <a:off x="3633" y="3426"/>
                <a:ext cx="92" cy="13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 Calibri"/>
                  <a:cs typeface=" Calibri"/>
                </a:endParaRPr>
              </a:p>
            </p:txBody>
          </p:sp>
          <p:sp>
            <p:nvSpPr>
              <p:cNvPr id="1440876" name="Line 108"/>
              <p:cNvSpPr>
                <a:spLocks noChangeShapeType="1"/>
              </p:cNvSpPr>
              <p:nvPr/>
            </p:nvSpPr>
            <p:spPr bwMode="auto">
              <a:xfrm flipH="1">
                <a:off x="3638" y="3423"/>
                <a:ext cx="1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 Calibri"/>
                  <a:cs typeface=" Calibri"/>
                </a:endParaRPr>
              </a:p>
            </p:txBody>
          </p:sp>
        </p:grpSp>
        <p:sp>
          <p:nvSpPr>
            <p:cNvPr id="1440877" name="Line 109"/>
            <p:cNvSpPr>
              <a:spLocks noChangeShapeType="1"/>
            </p:cNvSpPr>
            <p:nvPr/>
          </p:nvSpPr>
          <p:spPr bwMode="auto">
            <a:xfrm flipH="1">
              <a:off x="4953000" y="5486400"/>
              <a:ext cx="15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78" name="Line 110"/>
            <p:cNvSpPr>
              <a:spLocks noChangeShapeType="1"/>
            </p:cNvSpPr>
            <p:nvPr/>
          </p:nvSpPr>
          <p:spPr bwMode="auto">
            <a:xfrm flipH="1">
              <a:off x="5562600" y="5562600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79" name="Line 111"/>
            <p:cNvSpPr>
              <a:spLocks noChangeShapeType="1"/>
            </p:cNvSpPr>
            <p:nvPr/>
          </p:nvSpPr>
          <p:spPr bwMode="auto">
            <a:xfrm flipV="1">
              <a:off x="6324600" y="4724400"/>
              <a:ext cx="0" cy="1219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80" name="Line 112"/>
            <p:cNvSpPr>
              <a:spLocks noChangeShapeType="1"/>
            </p:cNvSpPr>
            <p:nvPr/>
          </p:nvSpPr>
          <p:spPr bwMode="auto">
            <a:xfrm>
              <a:off x="2971800" y="5562600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grpSp>
          <p:nvGrpSpPr>
            <p:cNvPr id="1440881" name="Group 113"/>
            <p:cNvGrpSpPr>
              <a:grpSpLocks/>
            </p:cNvGrpSpPr>
            <p:nvPr/>
          </p:nvGrpSpPr>
          <p:grpSpPr bwMode="auto">
            <a:xfrm>
              <a:off x="6535738" y="6027738"/>
              <a:ext cx="758825" cy="476250"/>
              <a:chOff x="4117" y="3797"/>
              <a:chExt cx="478" cy="300"/>
            </a:xfrm>
          </p:grpSpPr>
          <p:sp>
            <p:nvSpPr>
              <p:cNvPr id="1440882" name="Arc 114"/>
              <p:cNvSpPr>
                <a:spLocks/>
              </p:cNvSpPr>
              <p:nvPr/>
            </p:nvSpPr>
            <p:spPr bwMode="auto">
              <a:xfrm>
                <a:off x="4117" y="3797"/>
                <a:ext cx="70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 Calibri"/>
                  <a:cs typeface=" Calibri"/>
                </a:endParaRPr>
              </a:p>
            </p:txBody>
          </p:sp>
          <p:sp>
            <p:nvSpPr>
              <p:cNvPr id="1440883" name="Arc 115"/>
              <p:cNvSpPr>
                <a:spLocks/>
              </p:cNvSpPr>
              <p:nvPr/>
            </p:nvSpPr>
            <p:spPr bwMode="auto">
              <a:xfrm>
                <a:off x="4117" y="3797"/>
                <a:ext cx="478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 Calibri"/>
                  <a:cs typeface=" Calibri"/>
                </a:endParaRPr>
              </a:p>
            </p:txBody>
          </p:sp>
          <p:sp>
            <p:nvSpPr>
              <p:cNvPr id="1440884" name="Arc 116"/>
              <p:cNvSpPr>
                <a:spLocks/>
              </p:cNvSpPr>
              <p:nvPr/>
            </p:nvSpPr>
            <p:spPr bwMode="auto">
              <a:xfrm>
                <a:off x="4141" y="3940"/>
                <a:ext cx="453" cy="15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 Calibri"/>
                  <a:cs typeface=" Calibri"/>
                </a:endParaRPr>
              </a:p>
            </p:txBody>
          </p:sp>
          <p:sp>
            <p:nvSpPr>
              <p:cNvPr id="1440885" name="Arc 117"/>
              <p:cNvSpPr>
                <a:spLocks/>
              </p:cNvSpPr>
              <p:nvPr/>
            </p:nvSpPr>
            <p:spPr bwMode="auto">
              <a:xfrm>
                <a:off x="4117" y="3940"/>
                <a:ext cx="70" cy="15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 Calibri"/>
                  <a:cs typeface=" Calibri"/>
                </a:endParaRPr>
              </a:p>
            </p:txBody>
          </p:sp>
        </p:grpSp>
        <p:sp>
          <p:nvSpPr>
            <p:cNvPr id="1440886" name="Line 118"/>
            <p:cNvSpPr>
              <a:spLocks noChangeShapeType="1"/>
            </p:cNvSpPr>
            <p:nvPr/>
          </p:nvSpPr>
          <p:spPr bwMode="auto">
            <a:xfrm flipH="1">
              <a:off x="7273925" y="6248400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87" name="Line 119"/>
            <p:cNvSpPr>
              <a:spLocks noChangeShapeType="1"/>
            </p:cNvSpPr>
            <p:nvPr/>
          </p:nvSpPr>
          <p:spPr bwMode="auto">
            <a:xfrm>
              <a:off x="5638800" y="5562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88" name="Line 120"/>
            <p:cNvSpPr>
              <a:spLocks noChangeShapeType="1"/>
            </p:cNvSpPr>
            <p:nvPr/>
          </p:nvSpPr>
          <p:spPr bwMode="auto">
            <a:xfrm>
              <a:off x="5638800" y="60198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89" name="Line 121"/>
            <p:cNvSpPr>
              <a:spLocks noChangeShapeType="1"/>
            </p:cNvSpPr>
            <p:nvPr/>
          </p:nvSpPr>
          <p:spPr bwMode="auto">
            <a:xfrm flipH="1">
              <a:off x="5638800" y="6172200"/>
              <a:ext cx="990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90" name="Line 122"/>
            <p:cNvSpPr>
              <a:spLocks noChangeShapeType="1"/>
            </p:cNvSpPr>
            <p:nvPr/>
          </p:nvSpPr>
          <p:spPr bwMode="auto">
            <a:xfrm flipH="1">
              <a:off x="2971800" y="6324600"/>
              <a:ext cx="3657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91" name="Line 123"/>
            <p:cNvSpPr>
              <a:spLocks noChangeShapeType="1"/>
            </p:cNvSpPr>
            <p:nvPr/>
          </p:nvSpPr>
          <p:spPr bwMode="auto">
            <a:xfrm flipH="1">
              <a:off x="2197100" y="4154488"/>
              <a:ext cx="1524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92" name="Rectangle 124"/>
            <p:cNvSpPr>
              <a:spLocks noChangeArrowheads="1"/>
            </p:cNvSpPr>
            <p:nvPr/>
          </p:nvSpPr>
          <p:spPr bwMode="auto">
            <a:xfrm>
              <a:off x="2309813" y="4060825"/>
              <a:ext cx="328465" cy="400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 Calibri"/>
                  <a:cs typeface=" Calibri"/>
                </a:rPr>
                <a:t> t</a:t>
              </a:r>
            </a:p>
          </p:txBody>
        </p:sp>
        <p:sp>
          <p:nvSpPr>
            <p:cNvPr id="1440893" name="Line 125"/>
            <p:cNvSpPr>
              <a:spLocks noChangeShapeType="1"/>
            </p:cNvSpPr>
            <p:nvPr/>
          </p:nvSpPr>
          <p:spPr bwMode="auto">
            <a:xfrm>
              <a:off x="3962400" y="3429000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  <p:sp>
          <p:nvSpPr>
            <p:cNvPr id="1440894" name="Line 126"/>
            <p:cNvSpPr>
              <a:spLocks noChangeShapeType="1"/>
            </p:cNvSpPr>
            <p:nvPr/>
          </p:nvSpPr>
          <p:spPr bwMode="auto">
            <a:xfrm>
              <a:off x="3962400" y="3733800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 Calibri"/>
                <a:cs typeface=" 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565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23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-152400"/>
            <a:ext cx="7162800" cy="1143000"/>
          </a:xfrm>
          <a:noFill/>
          <a:ln/>
        </p:spPr>
        <p:txBody>
          <a:bodyPr/>
          <a:lstStyle/>
          <a:p>
            <a:r>
              <a:rPr lang="en-US" dirty="0"/>
              <a:t>Fully Associative Cache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901700" y="762000"/>
            <a:ext cx="7298866" cy="5151437"/>
            <a:chOff x="1066800" y="1173163"/>
            <a:chExt cx="7298866" cy="5151437"/>
          </a:xfrm>
        </p:grpSpPr>
        <p:sp>
          <p:nvSpPr>
            <p:cNvPr id="1442818" name="Line 2"/>
            <p:cNvSpPr>
              <a:spLocks noChangeShapeType="1"/>
            </p:cNvSpPr>
            <p:nvPr/>
          </p:nvSpPr>
          <p:spPr bwMode="auto">
            <a:xfrm flipH="1">
              <a:off x="5410200" y="548640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19" name="Line 3"/>
            <p:cNvSpPr>
              <a:spLocks noChangeShapeType="1"/>
            </p:cNvSpPr>
            <p:nvPr/>
          </p:nvSpPr>
          <p:spPr bwMode="auto">
            <a:xfrm flipH="1">
              <a:off x="5410200" y="480060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20" name="Line 4"/>
            <p:cNvSpPr>
              <a:spLocks noChangeShapeType="1"/>
            </p:cNvSpPr>
            <p:nvPr/>
          </p:nvSpPr>
          <p:spPr bwMode="auto">
            <a:xfrm flipH="1">
              <a:off x="5410200" y="502920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21" name="Line 5"/>
            <p:cNvSpPr>
              <a:spLocks noChangeShapeType="1"/>
            </p:cNvSpPr>
            <p:nvPr/>
          </p:nvSpPr>
          <p:spPr bwMode="auto">
            <a:xfrm flipH="1">
              <a:off x="5410200" y="5257800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22" name="Line 6"/>
            <p:cNvSpPr>
              <a:spLocks noChangeShapeType="1"/>
            </p:cNvSpPr>
            <p:nvPr/>
          </p:nvSpPr>
          <p:spPr bwMode="auto">
            <a:xfrm flipH="1">
              <a:off x="6096000" y="5181600"/>
              <a:ext cx="685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24" name="Rectangle 8" descr="Large confetti"/>
            <p:cNvSpPr>
              <a:spLocks noChangeArrowheads="1"/>
            </p:cNvSpPr>
            <p:nvPr/>
          </p:nvSpPr>
          <p:spPr bwMode="auto">
            <a:xfrm>
              <a:off x="2298700" y="1612900"/>
              <a:ext cx="2413000" cy="355600"/>
            </a:xfrm>
            <a:prstGeom prst="rect">
              <a:avLst/>
            </a:prstGeom>
            <a:pattFill prst="lgConfetti">
              <a:fgClr>
                <a:schemeClr val="hlink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25" name="Line 9"/>
            <p:cNvSpPr>
              <a:spLocks noChangeShapeType="1"/>
            </p:cNvSpPr>
            <p:nvPr/>
          </p:nvSpPr>
          <p:spPr bwMode="auto">
            <a:xfrm>
              <a:off x="3276600" y="1447800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27" name="Line 11"/>
            <p:cNvSpPr>
              <a:spLocks noChangeShapeType="1"/>
            </p:cNvSpPr>
            <p:nvPr/>
          </p:nvSpPr>
          <p:spPr bwMode="auto">
            <a:xfrm>
              <a:off x="2590800" y="1447800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28" name="Rectangle 12"/>
            <p:cNvSpPr>
              <a:spLocks noChangeArrowheads="1"/>
            </p:cNvSpPr>
            <p:nvPr/>
          </p:nvSpPr>
          <p:spPr bwMode="auto">
            <a:xfrm>
              <a:off x="2422525" y="1173163"/>
              <a:ext cx="767388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alibri"/>
                  <a:cs typeface="Calibri"/>
                </a:rPr>
                <a:t>  Tag</a:t>
              </a:r>
            </a:p>
          </p:txBody>
        </p:sp>
        <p:sp>
          <p:nvSpPr>
            <p:cNvPr id="1442829" name="Rectangle 13"/>
            <p:cNvSpPr>
              <a:spLocks noChangeArrowheads="1"/>
            </p:cNvSpPr>
            <p:nvPr/>
          </p:nvSpPr>
          <p:spPr bwMode="auto">
            <a:xfrm>
              <a:off x="3710124" y="1173163"/>
              <a:ext cx="773249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dirty="0" smtClean="0">
                  <a:solidFill>
                    <a:schemeClr val="tx1"/>
                  </a:solidFill>
                  <a:latin typeface="Calibri"/>
                  <a:cs typeface="Calibri"/>
                </a:rPr>
                <a:t>Data</a:t>
              </a:r>
              <a:endParaRPr lang="en-US" sz="24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442830" name="Rectangle 14"/>
            <p:cNvSpPr>
              <a:spLocks noChangeArrowheads="1"/>
            </p:cNvSpPr>
            <p:nvPr/>
          </p:nvSpPr>
          <p:spPr bwMode="auto">
            <a:xfrm>
              <a:off x="2117725" y="1173163"/>
              <a:ext cx="506549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"/>
                  <a:cs typeface="Calibri"/>
                </a:rPr>
                <a:t>  V</a:t>
              </a:r>
            </a:p>
          </p:txBody>
        </p:sp>
        <p:sp>
          <p:nvSpPr>
            <p:cNvPr id="1442831" name="Rectangle 15"/>
            <p:cNvSpPr>
              <a:spLocks noChangeArrowheads="1"/>
            </p:cNvSpPr>
            <p:nvPr/>
          </p:nvSpPr>
          <p:spPr bwMode="auto">
            <a:xfrm>
              <a:off x="1079500" y="1460500"/>
              <a:ext cx="508000" cy="4318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grpSp>
          <p:nvGrpSpPr>
            <p:cNvPr id="1442832" name="Group 16"/>
            <p:cNvGrpSpPr>
              <a:grpSpLocks/>
            </p:cNvGrpSpPr>
            <p:nvPr/>
          </p:nvGrpSpPr>
          <p:grpSpPr bwMode="auto">
            <a:xfrm>
              <a:off x="3744913" y="2493963"/>
              <a:ext cx="473075" cy="327025"/>
              <a:chOff x="2359" y="1571"/>
              <a:chExt cx="298" cy="206"/>
            </a:xfrm>
          </p:grpSpPr>
          <p:sp>
            <p:nvSpPr>
              <p:cNvPr id="1442833" name="Line 17"/>
              <p:cNvSpPr>
                <a:spLocks noChangeShapeType="1"/>
              </p:cNvSpPr>
              <p:nvPr/>
            </p:nvSpPr>
            <p:spPr bwMode="auto">
              <a:xfrm>
                <a:off x="2359" y="1572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42834" name="Line 18"/>
              <p:cNvSpPr>
                <a:spLocks noChangeShapeType="1"/>
              </p:cNvSpPr>
              <p:nvPr/>
            </p:nvSpPr>
            <p:spPr bwMode="auto">
              <a:xfrm>
                <a:off x="2359" y="1774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42835" name="Line 19"/>
              <p:cNvSpPr>
                <a:spLocks noChangeShapeType="1"/>
              </p:cNvSpPr>
              <p:nvPr/>
            </p:nvSpPr>
            <p:spPr bwMode="auto">
              <a:xfrm>
                <a:off x="2361" y="1571"/>
                <a:ext cx="0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42836" name="Arc 20"/>
              <p:cNvSpPr>
                <a:spLocks/>
              </p:cNvSpPr>
              <p:nvPr/>
            </p:nvSpPr>
            <p:spPr bwMode="auto">
              <a:xfrm>
                <a:off x="2562" y="1572"/>
                <a:ext cx="94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9"/>
                  <a:gd name="T1" fmla="*/ 0 h 21600"/>
                  <a:gd name="T2" fmla="*/ 21599 w 21599"/>
                  <a:gd name="T3" fmla="*/ 21395 h 21600"/>
                  <a:gd name="T4" fmla="*/ 0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</a:path>
                  <a:path w="21599" h="21600" stroke="0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42837" name="Arc 21"/>
              <p:cNvSpPr>
                <a:spLocks/>
              </p:cNvSpPr>
              <p:nvPr/>
            </p:nvSpPr>
            <p:spPr bwMode="auto">
              <a:xfrm>
                <a:off x="2563" y="1670"/>
                <a:ext cx="94" cy="107"/>
              </a:xfrm>
              <a:custGeom>
                <a:avLst/>
                <a:gdLst>
                  <a:gd name="G0" fmla="+- 0 0 0"/>
                  <a:gd name="G1" fmla="+- 205 0 0"/>
                  <a:gd name="G2" fmla="+- 21600 0 0"/>
                  <a:gd name="T0" fmla="*/ 21599 w 21600"/>
                  <a:gd name="T1" fmla="*/ 0 h 21805"/>
                  <a:gd name="T2" fmla="*/ 0 w 21600"/>
                  <a:gd name="T3" fmla="*/ 21805 h 21805"/>
                  <a:gd name="T4" fmla="*/ 0 w 21600"/>
                  <a:gd name="T5" fmla="*/ 205 h 2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05" fill="none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</a:path>
                  <a:path w="21600" h="21805" stroke="0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  <a:lnTo>
                      <a:pt x="0" y="205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sp>
          <p:nvSpPr>
            <p:cNvPr id="1442838" name="Oval 22"/>
            <p:cNvSpPr>
              <a:spLocks noChangeArrowheads="1"/>
            </p:cNvSpPr>
            <p:nvPr/>
          </p:nvSpPr>
          <p:spPr bwMode="auto">
            <a:xfrm>
              <a:off x="2706688" y="2298700"/>
              <a:ext cx="508000" cy="50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39" name="Rectangle 23"/>
            <p:cNvSpPr>
              <a:spLocks noChangeArrowheads="1"/>
            </p:cNvSpPr>
            <p:nvPr/>
          </p:nvSpPr>
          <p:spPr bwMode="auto">
            <a:xfrm>
              <a:off x="2740025" y="2354263"/>
              <a:ext cx="408816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alibri"/>
                  <a:cs typeface="Calibri"/>
                </a:rPr>
                <a:t> =</a:t>
              </a:r>
            </a:p>
          </p:txBody>
        </p:sp>
        <p:sp>
          <p:nvSpPr>
            <p:cNvPr id="1442840" name="Rectangle 24"/>
            <p:cNvSpPr>
              <a:spLocks noChangeArrowheads="1"/>
            </p:cNvSpPr>
            <p:nvPr/>
          </p:nvSpPr>
          <p:spPr bwMode="auto">
            <a:xfrm rot="16200000">
              <a:off x="969823" y="5187113"/>
              <a:ext cx="75592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 smtClean="0">
                  <a:solidFill>
                    <a:schemeClr val="tx1"/>
                  </a:solidFill>
                  <a:latin typeface="Calibri"/>
                  <a:cs typeface="Calibri"/>
                </a:rPr>
                <a:t>Offset</a:t>
              </a:r>
              <a:endParaRPr lang="en-US" sz="1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1442841" name="Rectangle 25"/>
            <p:cNvSpPr>
              <a:spLocks noChangeArrowheads="1"/>
            </p:cNvSpPr>
            <p:nvPr/>
          </p:nvSpPr>
          <p:spPr bwMode="auto">
            <a:xfrm rot="16200000">
              <a:off x="926961" y="3230703"/>
              <a:ext cx="767388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alibri"/>
                  <a:cs typeface="Calibri"/>
                </a:rPr>
                <a:t>  Tag</a:t>
              </a:r>
            </a:p>
          </p:txBody>
        </p:sp>
        <p:sp>
          <p:nvSpPr>
            <p:cNvPr id="1442842" name="Line 26"/>
            <p:cNvSpPr>
              <a:spLocks noChangeShapeType="1"/>
            </p:cNvSpPr>
            <p:nvPr/>
          </p:nvSpPr>
          <p:spPr bwMode="auto">
            <a:xfrm>
              <a:off x="2438400" y="18288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43" name="Line 27"/>
            <p:cNvSpPr>
              <a:spLocks noChangeShapeType="1"/>
            </p:cNvSpPr>
            <p:nvPr/>
          </p:nvSpPr>
          <p:spPr bwMode="auto">
            <a:xfrm>
              <a:off x="2971800" y="18288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44" name="Line 28"/>
            <p:cNvSpPr>
              <a:spLocks noChangeShapeType="1"/>
            </p:cNvSpPr>
            <p:nvPr/>
          </p:nvSpPr>
          <p:spPr bwMode="auto">
            <a:xfrm>
              <a:off x="2057400" y="2514600"/>
              <a:ext cx="0" cy="3200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45" name="Line 29"/>
            <p:cNvSpPr>
              <a:spLocks noChangeShapeType="1"/>
            </p:cNvSpPr>
            <p:nvPr/>
          </p:nvSpPr>
          <p:spPr bwMode="auto">
            <a:xfrm flipH="1">
              <a:off x="2057400" y="2514600"/>
              <a:ext cx="60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46" name="Oval 30"/>
            <p:cNvSpPr>
              <a:spLocks noChangeArrowheads="1"/>
            </p:cNvSpPr>
            <p:nvPr/>
          </p:nvSpPr>
          <p:spPr bwMode="auto">
            <a:xfrm>
              <a:off x="2408238" y="17954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47" name="Oval 31"/>
            <p:cNvSpPr>
              <a:spLocks noChangeArrowheads="1"/>
            </p:cNvSpPr>
            <p:nvPr/>
          </p:nvSpPr>
          <p:spPr bwMode="auto">
            <a:xfrm>
              <a:off x="2943225" y="17954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48" name="Oval 32"/>
            <p:cNvSpPr>
              <a:spLocks noChangeArrowheads="1"/>
            </p:cNvSpPr>
            <p:nvPr/>
          </p:nvSpPr>
          <p:spPr bwMode="auto">
            <a:xfrm>
              <a:off x="3775075" y="17954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49" name="Line 33"/>
            <p:cNvSpPr>
              <a:spLocks noChangeShapeType="1"/>
            </p:cNvSpPr>
            <p:nvPr/>
          </p:nvSpPr>
          <p:spPr bwMode="auto">
            <a:xfrm flipH="1">
              <a:off x="1752600" y="4038600"/>
              <a:ext cx="1524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50" name="Line 34"/>
            <p:cNvSpPr>
              <a:spLocks noChangeShapeType="1"/>
            </p:cNvSpPr>
            <p:nvPr/>
          </p:nvSpPr>
          <p:spPr bwMode="auto">
            <a:xfrm flipH="1">
              <a:off x="1219200" y="5943600"/>
              <a:ext cx="1524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51" name="Rectangle 35"/>
            <p:cNvSpPr>
              <a:spLocks noChangeArrowheads="1"/>
            </p:cNvSpPr>
            <p:nvPr/>
          </p:nvSpPr>
          <p:spPr bwMode="auto">
            <a:xfrm>
              <a:off x="1660525" y="3687763"/>
              <a:ext cx="358622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alibri"/>
                  <a:cs typeface="Calibri"/>
                </a:rPr>
                <a:t> t</a:t>
              </a:r>
            </a:p>
          </p:txBody>
        </p:sp>
        <p:sp>
          <p:nvSpPr>
            <p:cNvPr id="1442852" name="Rectangle 36"/>
            <p:cNvSpPr>
              <a:spLocks noChangeArrowheads="1"/>
            </p:cNvSpPr>
            <p:nvPr/>
          </p:nvSpPr>
          <p:spPr bwMode="auto">
            <a:xfrm>
              <a:off x="1279525" y="5821363"/>
              <a:ext cx="417232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alibri"/>
                  <a:cs typeface="Calibri"/>
                </a:rPr>
                <a:t> b</a:t>
              </a:r>
            </a:p>
          </p:txBody>
        </p:sp>
        <p:sp>
          <p:nvSpPr>
            <p:cNvPr id="1442853" name="Rectangle 37"/>
            <p:cNvSpPr>
              <a:spLocks noChangeArrowheads="1"/>
            </p:cNvSpPr>
            <p:nvPr/>
          </p:nvSpPr>
          <p:spPr bwMode="auto">
            <a:xfrm>
              <a:off x="7756525" y="4449763"/>
              <a:ext cx="609141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alibri"/>
                  <a:cs typeface="Calibri"/>
                </a:rPr>
                <a:t>HIT</a:t>
              </a:r>
            </a:p>
          </p:txBody>
        </p:sp>
        <p:sp>
          <p:nvSpPr>
            <p:cNvPr id="1442854" name="Line 38"/>
            <p:cNvSpPr>
              <a:spLocks noChangeShapeType="1"/>
            </p:cNvSpPr>
            <p:nvPr/>
          </p:nvSpPr>
          <p:spPr bwMode="auto">
            <a:xfrm flipH="1">
              <a:off x="5486400" y="2667000"/>
              <a:ext cx="1600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55" name="Rectangle 39"/>
            <p:cNvSpPr>
              <a:spLocks noChangeArrowheads="1"/>
            </p:cNvSpPr>
            <p:nvPr/>
          </p:nvSpPr>
          <p:spPr bwMode="auto">
            <a:xfrm>
              <a:off x="6184900" y="5059363"/>
              <a:ext cx="1088088" cy="1200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"/>
                  <a:cs typeface="Calibri"/>
                </a:rPr>
                <a:t>Data</a:t>
              </a:r>
            </a:p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"/>
                  <a:cs typeface="Calibri"/>
                </a:rPr>
                <a:t>Word</a:t>
              </a:r>
            </a:p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chemeClr val="tx1"/>
                  </a:solidFill>
                  <a:latin typeface="Calibri"/>
                  <a:cs typeface="Calibri"/>
                </a:rPr>
                <a:t>or Byte</a:t>
              </a:r>
            </a:p>
          </p:txBody>
        </p:sp>
        <p:sp>
          <p:nvSpPr>
            <p:cNvPr id="1442856" name="Line 40"/>
            <p:cNvSpPr>
              <a:spLocks noChangeShapeType="1"/>
            </p:cNvSpPr>
            <p:nvPr/>
          </p:nvSpPr>
          <p:spPr bwMode="auto">
            <a:xfrm flipH="1">
              <a:off x="3200400" y="2514600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57" name="Line 41"/>
            <p:cNvSpPr>
              <a:spLocks noChangeShapeType="1"/>
            </p:cNvSpPr>
            <p:nvPr/>
          </p:nvSpPr>
          <p:spPr bwMode="auto">
            <a:xfrm flipH="1">
              <a:off x="2438400" y="2895600"/>
              <a:ext cx="1066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58" name="Line 42"/>
            <p:cNvSpPr>
              <a:spLocks noChangeShapeType="1"/>
            </p:cNvSpPr>
            <p:nvPr/>
          </p:nvSpPr>
          <p:spPr bwMode="auto">
            <a:xfrm>
              <a:off x="2438400" y="2590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59" name="Line 43"/>
            <p:cNvSpPr>
              <a:spLocks noChangeShapeType="1"/>
            </p:cNvSpPr>
            <p:nvPr/>
          </p:nvSpPr>
          <p:spPr bwMode="auto">
            <a:xfrm>
              <a:off x="3505200" y="2514600"/>
              <a:ext cx="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60" name="Line 44"/>
            <p:cNvSpPr>
              <a:spLocks noChangeShapeType="1"/>
            </p:cNvSpPr>
            <p:nvPr/>
          </p:nvSpPr>
          <p:spPr bwMode="auto">
            <a:xfrm flipH="1">
              <a:off x="3505200" y="25908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61" name="Line 45"/>
            <p:cNvSpPr>
              <a:spLocks noChangeShapeType="1"/>
            </p:cNvSpPr>
            <p:nvPr/>
          </p:nvSpPr>
          <p:spPr bwMode="auto">
            <a:xfrm flipH="1">
              <a:off x="3505200" y="27432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62" name="Line 46"/>
            <p:cNvSpPr>
              <a:spLocks noChangeShapeType="1"/>
            </p:cNvSpPr>
            <p:nvPr/>
          </p:nvSpPr>
          <p:spPr bwMode="auto">
            <a:xfrm>
              <a:off x="3505200" y="27432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63" name="Rectangle 47" descr="Large confetti"/>
            <p:cNvSpPr>
              <a:spLocks noChangeArrowheads="1"/>
            </p:cNvSpPr>
            <p:nvPr/>
          </p:nvSpPr>
          <p:spPr bwMode="auto">
            <a:xfrm>
              <a:off x="2298700" y="3213100"/>
              <a:ext cx="2413000" cy="355600"/>
            </a:xfrm>
            <a:prstGeom prst="rect">
              <a:avLst/>
            </a:prstGeom>
            <a:pattFill prst="lgConfetti">
              <a:fgClr>
                <a:schemeClr val="hlink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grpSp>
          <p:nvGrpSpPr>
            <p:cNvPr id="1442865" name="Group 49"/>
            <p:cNvGrpSpPr>
              <a:grpSpLocks/>
            </p:cNvGrpSpPr>
            <p:nvPr/>
          </p:nvGrpSpPr>
          <p:grpSpPr bwMode="auto">
            <a:xfrm>
              <a:off x="3744913" y="4094163"/>
              <a:ext cx="473075" cy="327025"/>
              <a:chOff x="2359" y="2579"/>
              <a:chExt cx="298" cy="206"/>
            </a:xfrm>
          </p:grpSpPr>
          <p:sp>
            <p:nvSpPr>
              <p:cNvPr id="1442866" name="Line 50"/>
              <p:cNvSpPr>
                <a:spLocks noChangeShapeType="1"/>
              </p:cNvSpPr>
              <p:nvPr/>
            </p:nvSpPr>
            <p:spPr bwMode="auto">
              <a:xfrm>
                <a:off x="2359" y="2580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42867" name="Line 51"/>
              <p:cNvSpPr>
                <a:spLocks noChangeShapeType="1"/>
              </p:cNvSpPr>
              <p:nvPr/>
            </p:nvSpPr>
            <p:spPr bwMode="auto">
              <a:xfrm>
                <a:off x="2359" y="2782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42868" name="Line 52"/>
              <p:cNvSpPr>
                <a:spLocks noChangeShapeType="1"/>
              </p:cNvSpPr>
              <p:nvPr/>
            </p:nvSpPr>
            <p:spPr bwMode="auto">
              <a:xfrm>
                <a:off x="2361" y="2579"/>
                <a:ext cx="0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42869" name="Arc 53"/>
              <p:cNvSpPr>
                <a:spLocks/>
              </p:cNvSpPr>
              <p:nvPr/>
            </p:nvSpPr>
            <p:spPr bwMode="auto">
              <a:xfrm>
                <a:off x="2562" y="2580"/>
                <a:ext cx="94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9"/>
                  <a:gd name="T1" fmla="*/ 0 h 21600"/>
                  <a:gd name="T2" fmla="*/ 21599 w 21599"/>
                  <a:gd name="T3" fmla="*/ 21395 h 21600"/>
                  <a:gd name="T4" fmla="*/ 0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</a:path>
                  <a:path w="21599" h="21600" stroke="0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42870" name="Arc 54"/>
              <p:cNvSpPr>
                <a:spLocks/>
              </p:cNvSpPr>
              <p:nvPr/>
            </p:nvSpPr>
            <p:spPr bwMode="auto">
              <a:xfrm>
                <a:off x="2563" y="2678"/>
                <a:ext cx="94" cy="107"/>
              </a:xfrm>
              <a:custGeom>
                <a:avLst/>
                <a:gdLst>
                  <a:gd name="G0" fmla="+- 0 0 0"/>
                  <a:gd name="G1" fmla="+- 205 0 0"/>
                  <a:gd name="G2" fmla="+- 21600 0 0"/>
                  <a:gd name="T0" fmla="*/ 21599 w 21600"/>
                  <a:gd name="T1" fmla="*/ 0 h 21805"/>
                  <a:gd name="T2" fmla="*/ 0 w 21600"/>
                  <a:gd name="T3" fmla="*/ 21805 h 21805"/>
                  <a:gd name="T4" fmla="*/ 0 w 21600"/>
                  <a:gd name="T5" fmla="*/ 205 h 2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05" fill="none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</a:path>
                  <a:path w="21600" h="21805" stroke="0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  <a:lnTo>
                      <a:pt x="0" y="205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sp>
          <p:nvSpPr>
            <p:cNvPr id="1442871" name="Oval 55"/>
            <p:cNvSpPr>
              <a:spLocks noChangeArrowheads="1"/>
            </p:cNvSpPr>
            <p:nvPr/>
          </p:nvSpPr>
          <p:spPr bwMode="auto">
            <a:xfrm>
              <a:off x="2706688" y="3898900"/>
              <a:ext cx="508000" cy="50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72" name="Rectangle 56"/>
            <p:cNvSpPr>
              <a:spLocks noChangeArrowheads="1"/>
            </p:cNvSpPr>
            <p:nvPr/>
          </p:nvSpPr>
          <p:spPr bwMode="auto">
            <a:xfrm>
              <a:off x="2740025" y="3954463"/>
              <a:ext cx="408816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alibri"/>
                  <a:cs typeface="Calibri"/>
                </a:rPr>
                <a:t> =</a:t>
              </a:r>
            </a:p>
          </p:txBody>
        </p:sp>
        <p:sp>
          <p:nvSpPr>
            <p:cNvPr id="1442873" name="Line 57"/>
            <p:cNvSpPr>
              <a:spLocks noChangeShapeType="1"/>
            </p:cNvSpPr>
            <p:nvPr/>
          </p:nvSpPr>
          <p:spPr bwMode="auto">
            <a:xfrm>
              <a:off x="2438400" y="3429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74" name="Line 58"/>
            <p:cNvSpPr>
              <a:spLocks noChangeShapeType="1"/>
            </p:cNvSpPr>
            <p:nvPr/>
          </p:nvSpPr>
          <p:spPr bwMode="auto">
            <a:xfrm>
              <a:off x="2971800" y="34290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75" name="Line 59"/>
            <p:cNvSpPr>
              <a:spLocks noChangeShapeType="1"/>
            </p:cNvSpPr>
            <p:nvPr/>
          </p:nvSpPr>
          <p:spPr bwMode="auto">
            <a:xfrm flipH="1">
              <a:off x="1600200" y="4114800"/>
              <a:ext cx="1066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76" name="Oval 60"/>
            <p:cNvSpPr>
              <a:spLocks noChangeArrowheads="1"/>
            </p:cNvSpPr>
            <p:nvPr/>
          </p:nvSpPr>
          <p:spPr bwMode="auto">
            <a:xfrm>
              <a:off x="2408238" y="33956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77" name="Oval 61"/>
            <p:cNvSpPr>
              <a:spLocks noChangeArrowheads="1"/>
            </p:cNvSpPr>
            <p:nvPr/>
          </p:nvSpPr>
          <p:spPr bwMode="auto">
            <a:xfrm>
              <a:off x="2943225" y="33956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78" name="Oval 62"/>
            <p:cNvSpPr>
              <a:spLocks noChangeArrowheads="1"/>
            </p:cNvSpPr>
            <p:nvPr/>
          </p:nvSpPr>
          <p:spPr bwMode="auto">
            <a:xfrm>
              <a:off x="3775075" y="33956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79" name="Line 63"/>
            <p:cNvSpPr>
              <a:spLocks noChangeShapeType="1"/>
            </p:cNvSpPr>
            <p:nvPr/>
          </p:nvSpPr>
          <p:spPr bwMode="auto">
            <a:xfrm flipH="1">
              <a:off x="5486400" y="4267200"/>
              <a:ext cx="1828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80" name="Line 64"/>
            <p:cNvSpPr>
              <a:spLocks noChangeShapeType="1"/>
            </p:cNvSpPr>
            <p:nvPr/>
          </p:nvSpPr>
          <p:spPr bwMode="auto">
            <a:xfrm flipH="1">
              <a:off x="3200400" y="4114800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81" name="Line 65"/>
            <p:cNvSpPr>
              <a:spLocks noChangeShapeType="1"/>
            </p:cNvSpPr>
            <p:nvPr/>
          </p:nvSpPr>
          <p:spPr bwMode="auto">
            <a:xfrm flipH="1">
              <a:off x="2438400" y="4495800"/>
              <a:ext cx="1066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82" name="Line 66"/>
            <p:cNvSpPr>
              <a:spLocks noChangeShapeType="1"/>
            </p:cNvSpPr>
            <p:nvPr/>
          </p:nvSpPr>
          <p:spPr bwMode="auto">
            <a:xfrm>
              <a:off x="2438400" y="4191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83" name="Line 67"/>
            <p:cNvSpPr>
              <a:spLocks noChangeShapeType="1"/>
            </p:cNvSpPr>
            <p:nvPr/>
          </p:nvSpPr>
          <p:spPr bwMode="auto">
            <a:xfrm>
              <a:off x="3505200" y="4114800"/>
              <a:ext cx="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84" name="Line 68"/>
            <p:cNvSpPr>
              <a:spLocks noChangeShapeType="1"/>
            </p:cNvSpPr>
            <p:nvPr/>
          </p:nvSpPr>
          <p:spPr bwMode="auto">
            <a:xfrm flipH="1">
              <a:off x="3505200" y="41910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85" name="Line 69"/>
            <p:cNvSpPr>
              <a:spLocks noChangeShapeType="1"/>
            </p:cNvSpPr>
            <p:nvPr/>
          </p:nvSpPr>
          <p:spPr bwMode="auto">
            <a:xfrm flipH="1">
              <a:off x="3505200" y="43434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86" name="Line 70"/>
            <p:cNvSpPr>
              <a:spLocks noChangeShapeType="1"/>
            </p:cNvSpPr>
            <p:nvPr/>
          </p:nvSpPr>
          <p:spPr bwMode="auto">
            <a:xfrm>
              <a:off x="3505200" y="43434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87" name="Line 71"/>
            <p:cNvSpPr>
              <a:spLocks noChangeShapeType="1"/>
            </p:cNvSpPr>
            <p:nvPr/>
          </p:nvSpPr>
          <p:spPr bwMode="auto">
            <a:xfrm>
              <a:off x="3276600" y="3200400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88" name="Line 72"/>
            <p:cNvSpPr>
              <a:spLocks noChangeShapeType="1"/>
            </p:cNvSpPr>
            <p:nvPr/>
          </p:nvSpPr>
          <p:spPr bwMode="auto">
            <a:xfrm>
              <a:off x="2590800" y="3200400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89" name="Rectangle 73" descr="Large confetti"/>
            <p:cNvSpPr>
              <a:spLocks noChangeArrowheads="1"/>
            </p:cNvSpPr>
            <p:nvPr/>
          </p:nvSpPr>
          <p:spPr bwMode="auto">
            <a:xfrm>
              <a:off x="2298700" y="4813300"/>
              <a:ext cx="2413000" cy="355600"/>
            </a:xfrm>
            <a:prstGeom prst="rect">
              <a:avLst/>
            </a:prstGeom>
            <a:pattFill prst="lgConfetti">
              <a:fgClr>
                <a:schemeClr val="hlink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grpSp>
          <p:nvGrpSpPr>
            <p:cNvPr id="1442891" name="Group 75"/>
            <p:cNvGrpSpPr>
              <a:grpSpLocks/>
            </p:cNvGrpSpPr>
            <p:nvPr/>
          </p:nvGrpSpPr>
          <p:grpSpPr bwMode="auto">
            <a:xfrm>
              <a:off x="3744913" y="5694363"/>
              <a:ext cx="473075" cy="327025"/>
              <a:chOff x="2359" y="3587"/>
              <a:chExt cx="298" cy="206"/>
            </a:xfrm>
          </p:grpSpPr>
          <p:sp>
            <p:nvSpPr>
              <p:cNvPr id="1442892" name="Line 76"/>
              <p:cNvSpPr>
                <a:spLocks noChangeShapeType="1"/>
              </p:cNvSpPr>
              <p:nvPr/>
            </p:nvSpPr>
            <p:spPr bwMode="auto">
              <a:xfrm>
                <a:off x="2359" y="3588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42893" name="Line 77"/>
              <p:cNvSpPr>
                <a:spLocks noChangeShapeType="1"/>
              </p:cNvSpPr>
              <p:nvPr/>
            </p:nvSpPr>
            <p:spPr bwMode="auto">
              <a:xfrm>
                <a:off x="2359" y="3790"/>
                <a:ext cx="2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42894" name="Line 78"/>
              <p:cNvSpPr>
                <a:spLocks noChangeShapeType="1"/>
              </p:cNvSpPr>
              <p:nvPr/>
            </p:nvSpPr>
            <p:spPr bwMode="auto">
              <a:xfrm>
                <a:off x="2361" y="3587"/>
                <a:ext cx="0" cy="2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42895" name="Arc 79"/>
              <p:cNvSpPr>
                <a:spLocks/>
              </p:cNvSpPr>
              <p:nvPr/>
            </p:nvSpPr>
            <p:spPr bwMode="auto">
              <a:xfrm>
                <a:off x="2562" y="3588"/>
                <a:ext cx="94" cy="10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99"/>
                  <a:gd name="T1" fmla="*/ 0 h 21600"/>
                  <a:gd name="T2" fmla="*/ 21599 w 21599"/>
                  <a:gd name="T3" fmla="*/ 21395 h 21600"/>
                  <a:gd name="T4" fmla="*/ 0 w 215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9" h="21600" fill="none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</a:path>
                  <a:path w="21599" h="21600" stroke="0" extrusionOk="0">
                    <a:moveTo>
                      <a:pt x="0" y="-1"/>
                    </a:moveTo>
                    <a:cubicBezTo>
                      <a:pt x="11849" y="-1"/>
                      <a:pt x="21486" y="9546"/>
                      <a:pt x="21599" y="213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42896" name="Arc 80"/>
              <p:cNvSpPr>
                <a:spLocks/>
              </p:cNvSpPr>
              <p:nvPr/>
            </p:nvSpPr>
            <p:spPr bwMode="auto">
              <a:xfrm>
                <a:off x="2563" y="3686"/>
                <a:ext cx="94" cy="107"/>
              </a:xfrm>
              <a:custGeom>
                <a:avLst/>
                <a:gdLst>
                  <a:gd name="G0" fmla="+- 0 0 0"/>
                  <a:gd name="G1" fmla="+- 205 0 0"/>
                  <a:gd name="G2" fmla="+- 21600 0 0"/>
                  <a:gd name="T0" fmla="*/ 21599 w 21600"/>
                  <a:gd name="T1" fmla="*/ 0 h 21805"/>
                  <a:gd name="T2" fmla="*/ 0 w 21600"/>
                  <a:gd name="T3" fmla="*/ 21805 h 21805"/>
                  <a:gd name="T4" fmla="*/ 0 w 21600"/>
                  <a:gd name="T5" fmla="*/ 205 h 2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05" fill="none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</a:path>
                  <a:path w="21600" h="21805" stroke="0" extrusionOk="0">
                    <a:moveTo>
                      <a:pt x="21599" y="-1"/>
                    </a:moveTo>
                    <a:cubicBezTo>
                      <a:pt x="21599" y="68"/>
                      <a:pt x="21600" y="136"/>
                      <a:pt x="21600" y="205"/>
                    </a:cubicBezTo>
                    <a:cubicBezTo>
                      <a:pt x="21600" y="12134"/>
                      <a:pt x="11929" y="21805"/>
                      <a:pt x="-1" y="21805"/>
                    </a:cubicBezTo>
                    <a:lnTo>
                      <a:pt x="0" y="205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sp>
          <p:nvSpPr>
            <p:cNvPr id="1442897" name="Oval 81"/>
            <p:cNvSpPr>
              <a:spLocks noChangeArrowheads="1"/>
            </p:cNvSpPr>
            <p:nvPr/>
          </p:nvSpPr>
          <p:spPr bwMode="auto">
            <a:xfrm>
              <a:off x="2706688" y="5499100"/>
              <a:ext cx="508000" cy="508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898" name="Rectangle 82"/>
            <p:cNvSpPr>
              <a:spLocks noChangeArrowheads="1"/>
            </p:cNvSpPr>
            <p:nvPr/>
          </p:nvSpPr>
          <p:spPr bwMode="auto">
            <a:xfrm>
              <a:off x="2740025" y="5554663"/>
              <a:ext cx="408816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alibri"/>
                  <a:cs typeface="Calibri"/>
                </a:rPr>
                <a:t> =</a:t>
              </a:r>
            </a:p>
          </p:txBody>
        </p:sp>
        <p:sp>
          <p:nvSpPr>
            <p:cNvPr id="1442899" name="Line 83"/>
            <p:cNvSpPr>
              <a:spLocks noChangeShapeType="1"/>
            </p:cNvSpPr>
            <p:nvPr/>
          </p:nvSpPr>
          <p:spPr bwMode="auto">
            <a:xfrm>
              <a:off x="2438400" y="50292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00" name="Line 84"/>
            <p:cNvSpPr>
              <a:spLocks noChangeShapeType="1"/>
            </p:cNvSpPr>
            <p:nvPr/>
          </p:nvSpPr>
          <p:spPr bwMode="auto">
            <a:xfrm>
              <a:off x="2971800" y="5029200"/>
              <a:ext cx="0" cy="457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01" name="Line 85"/>
            <p:cNvSpPr>
              <a:spLocks noChangeShapeType="1"/>
            </p:cNvSpPr>
            <p:nvPr/>
          </p:nvSpPr>
          <p:spPr bwMode="auto">
            <a:xfrm flipH="1">
              <a:off x="2057400" y="5715000"/>
              <a:ext cx="60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02" name="Oval 86"/>
            <p:cNvSpPr>
              <a:spLocks noChangeArrowheads="1"/>
            </p:cNvSpPr>
            <p:nvPr/>
          </p:nvSpPr>
          <p:spPr bwMode="auto">
            <a:xfrm>
              <a:off x="2408238" y="49958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03" name="Oval 87"/>
            <p:cNvSpPr>
              <a:spLocks noChangeArrowheads="1"/>
            </p:cNvSpPr>
            <p:nvPr/>
          </p:nvSpPr>
          <p:spPr bwMode="auto">
            <a:xfrm>
              <a:off x="2943225" y="49958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04" name="Oval 88"/>
            <p:cNvSpPr>
              <a:spLocks noChangeArrowheads="1"/>
            </p:cNvSpPr>
            <p:nvPr/>
          </p:nvSpPr>
          <p:spPr bwMode="auto">
            <a:xfrm>
              <a:off x="3775075" y="4995863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05" name="Line 89"/>
            <p:cNvSpPr>
              <a:spLocks noChangeShapeType="1"/>
            </p:cNvSpPr>
            <p:nvPr/>
          </p:nvSpPr>
          <p:spPr bwMode="auto">
            <a:xfrm flipH="1">
              <a:off x="6096000" y="5867400"/>
              <a:ext cx="990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06" name="Line 90"/>
            <p:cNvSpPr>
              <a:spLocks noChangeShapeType="1"/>
            </p:cNvSpPr>
            <p:nvPr/>
          </p:nvSpPr>
          <p:spPr bwMode="auto">
            <a:xfrm flipH="1">
              <a:off x="3200400" y="5715000"/>
              <a:ext cx="304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07" name="Line 91"/>
            <p:cNvSpPr>
              <a:spLocks noChangeShapeType="1"/>
            </p:cNvSpPr>
            <p:nvPr/>
          </p:nvSpPr>
          <p:spPr bwMode="auto">
            <a:xfrm flipH="1">
              <a:off x="2438400" y="6096000"/>
              <a:ext cx="10668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08" name="Line 92"/>
            <p:cNvSpPr>
              <a:spLocks noChangeShapeType="1"/>
            </p:cNvSpPr>
            <p:nvPr/>
          </p:nvSpPr>
          <p:spPr bwMode="auto">
            <a:xfrm>
              <a:off x="2438400" y="57912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09" name="Line 93"/>
            <p:cNvSpPr>
              <a:spLocks noChangeShapeType="1"/>
            </p:cNvSpPr>
            <p:nvPr/>
          </p:nvSpPr>
          <p:spPr bwMode="auto">
            <a:xfrm>
              <a:off x="3505200" y="5715000"/>
              <a:ext cx="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10" name="Line 94"/>
            <p:cNvSpPr>
              <a:spLocks noChangeShapeType="1"/>
            </p:cNvSpPr>
            <p:nvPr/>
          </p:nvSpPr>
          <p:spPr bwMode="auto">
            <a:xfrm flipH="1">
              <a:off x="3505200" y="57912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11" name="Line 95"/>
            <p:cNvSpPr>
              <a:spLocks noChangeShapeType="1"/>
            </p:cNvSpPr>
            <p:nvPr/>
          </p:nvSpPr>
          <p:spPr bwMode="auto">
            <a:xfrm flipH="1">
              <a:off x="3505200" y="5943600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12" name="Line 96"/>
            <p:cNvSpPr>
              <a:spLocks noChangeShapeType="1"/>
            </p:cNvSpPr>
            <p:nvPr/>
          </p:nvSpPr>
          <p:spPr bwMode="auto">
            <a:xfrm>
              <a:off x="3505200" y="5943600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13" name="Line 97"/>
            <p:cNvSpPr>
              <a:spLocks noChangeShapeType="1"/>
            </p:cNvSpPr>
            <p:nvPr/>
          </p:nvSpPr>
          <p:spPr bwMode="auto">
            <a:xfrm>
              <a:off x="3276600" y="4800600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14" name="Line 98"/>
            <p:cNvSpPr>
              <a:spLocks noChangeShapeType="1"/>
            </p:cNvSpPr>
            <p:nvPr/>
          </p:nvSpPr>
          <p:spPr bwMode="auto">
            <a:xfrm>
              <a:off x="2590800" y="4800600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15" name="Line 99"/>
            <p:cNvSpPr>
              <a:spLocks noChangeShapeType="1"/>
            </p:cNvSpPr>
            <p:nvPr/>
          </p:nvSpPr>
          <p:spPr bwMode="auto">
            <a:xfrm>
              <a:off x="1066800" y="4953000"/>
              <a:ext cx="53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16" name="Line 100"/>
            <p:cNvSpPr>
              <a:spLocks noChangeShapeType="1"/>
            </p:cNvSpPr>
            <p:nvPr/>
          </p:nvSpPr>
          <p:spPr bwMode="auto">
            <a:xfrm flipH="1">
              <a:off x="3810000" y="34290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17" name="Line 101"/>
            <p:cNvSpPr>
              <a:spLocks noChangeShapeType="1"/>
            </p:cNvSpPr>
            <p:nvPr/>
          </p:nvSpPr>
          <p:spPr bwMode="auto">
            <a:xfrm flipH="1">
              <a:off x="3810000" y="50292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18" name="Line 102"/>
            <p:cNvSpPr>
              <a:spLocks noChangeShapeType="1"/>
            </p:cNvSpPr>
            <p:nvPr/>
          </p:nvSpPr>
          <p:spPr bwMode="auto">
            <a:xfrm>
              <a:off x="5410200" y="1676400"/>
              <a:ext cx="0" cy="3886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19" name="AutoShape 103"/>
            <p:cNvSpPr>
              <a:spLocks noChangeArrowheads="1"/>
            </p:cNvSpPr>
            <p:nvPr/>
          </p:nvSpPr>
          <p:spPr bwMode="auto">
            <a:xfrm rot="5400000" flipV="1">
              <a:off x="5422901" y="5043487"/>
              <a:ext cx="1117600" cy="276225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20" name="Line 104"/>
            <p:cNvSpPr>
              <a:spLocks noChangeShapeType="1"/>
            </p:cNvSpPr>
            <p:nvPr/>
          </p:nvSpPr>
          <p:spPr bwMode="auto">
            <a:xfrm>
              <a:off x="1295400" y="5791200"/>
              <a:ext cx="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21" name="Line 105"/>
            <p:cNvSpPr>
              <a:spLocks noChangeShapeType="1"/>
            </p:cNvSpPr>
            <p:nvPr/>
          </p:nvSpPr>
          <p:spPr bwMode="auto">
            <a:xfrm>
              <a:off x="1295400" y="6324600"/>
              <a:ext cx="4724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22" name="Line 106"/>
            <p:cNvSpPr>
              <a:spLocks noChangeShapeType="1"/>
            </p:cNvSpPr>
            <p:nvPr/>
          </p:nvSpPr>
          <p:spPr bwMode="auto">
            <a:xfrm flipV="1">
              <a:off x="6019800" y="5562600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23" name="Line 107"/>
            <p:cNvSpPr>
              <a:spLocks noChangeShapeType="1"/>
            </p:cNvSpPr>
            <p:nvPr/>
          </p:nvSpPr>
          <p:spPr bwMode="auto">
            <a:xfrm flipH="1">
              <a:off x="3810000" y="18288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grpSp>
          <p:nvGrpSpPr>
            <p:cNvPr id="1442924" name="Group 108"/>
            <p:cNvGrpSpPr>
              <a:grpSpLocks/>
            </p:cNvGrpSpPr>
            <p:nvPr/>
          </p:nvGrpSpPr>
          <p:grpSpPr bwMode="auto">
            <a:xfrm>
              <a:off x="4960938" y="3268663"/>
              <a:ext cx="215900" cy="279400"/>
              <a:chOff x="3125" y="2059"/>
              <a:chExt cx="136" cy="176"/>
            </a:xfrm>
          </p:grpSpPr>
          <p:sp>
            <p:nvSpPr>
              <p:cNvPr id="1442925" name="Line 109"/>
              <p:cNvSpPr>
                <a:spLocks noChangeShapeType="1"/>
              </p:cNvSpPr>
              <p:nvPr/>
            </p:nvSpPr>
            <p:spPr bwMode="auto">
              <a:xfrm>
                <a:off x="3128" y="2059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42926" name="Line 110"/>
              <p:cNvSpPr>
                <a:spLocks noChangeShapeType="1"/>
              </p:cNvSpPr>
              <p:nvPr/>
            </p:nvSpPr>
            <p:spPr bwMode="auto">
              <a:xfrm flipV="1">
                <a:off x="3128" y="2143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42927" name="Line 111"/>
              <p:cNvSpPr>
                <a:spLocks noChangeShapeType="1"/>
              </p:cNvSpPr>
              <p:nvPr/>
            </p:nvSpPr>
            <p:spPr bwMode="auto">
              <a:xfrm>
                <a:off x="3125" y="2062"/>
                <a:ext cx="0" cy="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42928" name="Group 112"/>
            <p:cNvGrpSpPr>
              <a:grpSpLocks/>
            </p:cNvGrpSpPr>
            <p:nvPr/>
          </p:nvGrpSpPr>
          <p:grpSpPr bwMode="auto">
            <a:xfrm>
              <a:off x="4960938" y="1668463"/>
              <a:ext cx="215900" cy="279400"/>
              <a:chOff x="3125" y="1051"/>
              <a:chExt cx="136" cy="176"/>
            </a:xfrm>
          </p:grpSpPr>
          <p:sp>
            <p:nvSpPr>
              <p:cNvPr id="1442929" name="Line 113"/>
              <p:cNvSpPr>
                <a:spLocks noChangeShapeType="1"/>
              </p:cNvSpPr>
              <p:nvPr/>
            </p:nvSpPr>
            <p:spPr bwMode="auto">
              <a:xfrm>
                <a:off x="3128" y="1051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42930" name="Line 114"/>
              <p:cNvSpPr>
                <a:spLocks noChangeShapeType="1"/>
              </p:cNvSpPr>
              <p:nvPr/>
            </p:nvSpPr>
            <p:spPr bwMode="auto">
              <a:xfrm flipV="1">
                <a:off x="3128" y="1135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42931" name="Line 115"/>
              <p:cNvSpPr>
                <a:spLocks noChangeShapeType="1"/>
              </p:cNvSpPr>
              <p:nvPr/>
            </p:nvSpPr>
            <p:spPr bwMode="auto">
              <a:xfrm>
                <a:off x="3125" y="1054"/>
                <a:ext cx="0" cy="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grpSp>
          <p:nvGrpSpPr>
            <p:cNvPr id="1442932" name="Group 116"/>
            <p:cNvGrpSpPr>
              <a:grpSpLocks/>
            </p:cNvGrpSpPr>
            <p:nvPr/>
          </p:nvGrpSpPr>
          <p:grpSpPr bwMode="auto">
            <a:xfrm>
              <a:off x="4960938" y="4868863"/>
              <a:ext cx="215900" cy="279400"/>
              <a:chOff x="3125" y="3067"/>
              <a:chExt cx="136" cy="176"/>
            </a:xfrm>
          </p:grpSpPr>
          <p:sp>
            <p:nvSpPr>
              <p:cNvPr id="1442933" name="Line 117"/>
              <p:cNvSpPr>
                <a:spLocks noChangeShapeType="1"/>
              </p:cNvSpPr>
              <p:nvPr/>
            </p:nvSpPr>
            <p:spPr bwMode="auto">
              <a:xfrm>
                <a:off x="3128" y="3067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42934" name="Line 118"/>
              <p:cNvSpPr>
                <a:spLocks noChangeShapeType="1"/>
              </p:cNvSpPr>
              <p:nvPr/>
            </p:nvSpPr>
            <p:spPr bwMode="auto">
              <a:xfrm flipV="1">
                <a:off x="3128" y="3151"/>
                <a:ext cx="133" cy="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42935" name="Line 119"/>
              <p:cNvSpPr>
                <a:spLocks noChangeShapeType="1"/>
              </p:cNvSpPr>
              <p:nvPr/>
            </p:nvSpPr>
            <p:spPr bwMode="auto">
              <a:xfrm>
                <a:off x="3125" y="3070"/>
                <a:ext cx="0" cy="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</p:grpSp>
        <p:sp>
          <p:nvSpPr>
            <p:cNvPr id="1442936" name="Line 120"/>
            <p:cNvSpPr>
              <a:spLocks noChangeShapeType="1"/>
            </p:cNvSpPr>
            <p:nvPr/>
          </p:nvSpPr>
          <p:spPr bwMode="auto">
            <a:xfrm flipH="1">
              <a:off x="5181600" y="1804988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37" name="Line 121"/>
            <p:cNvSpPr>
              <a:spLocks noChangeShapeType="1"/>
            </p:cNvSpPr>
            <p:nvPr/>
          </p:nvSpPr>
          <p:spPr bwMode="auto">
            <a:xfrm flipH="1">
              <a:off x="5168900" y="3405188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38" name="Line 122"/>
            <p:cNvSpPr>
              <a:spLocks noChangeShapeType="1"/>
            </p:cNvSpPr>
            <p:nvPr/>
          </p:nvSpPr>
          <p:spPr bwMode="auto">
            <a:xfrm flipH="1">
              <a:off x="5181600" y="5005388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39" name="Line 123"/>
            <p:cNvSpPr>
              <a:spLocks noChangeShapeType="1"/>
            </p:cNvSpPr>
            <p:nvPr/>
          </p:nvSpPr>
          <p:spPr bwMode="auto">
            <a:xfrm>
              <a:off x="5029200" y="1905000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40" name="Line 124"/>
            <p:cNvSpPr>
              <a:spLocks noChangeShapeType="1"/>
            </p:cNvSpPr>
            <p:nvPr/>
          </p:nvSpPr>
          <p:spPr bwMode="auto">
            <a:xfrm>
              <a:off x="5029200" y="3505200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41" name="Line 125"/>
            <p:cNvSpPr>
              <a:spLocks noChangeShapeType="1"/>
            </p:cNvSpPr>
            <p:nvPr/>
          </p:nvSpPr>
          <p:spPr bwMode="auto">
            <a:xfrm>
              <a:off x="5029200" y="5105400"/>
              <a:ext cx="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42" name="Line 126"/>
            <p:cNvSpPr>
              <a:spLocks noChangeShapeType="1"/>
            </p:cNvSpPr>
            <p:nvPr/>
          </p:nvSpPr>
          <p:spPr bwMode="auto">
            <a:xfrm flipH="1">
              <a:off x="4191000" y="42672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43" name="Line 127"/>
            <p:cNvSpPr>
              <a:spLocks noChangeShapeType="1"/>
            </p:cNvSpPr>
            <p:nvPr/>
          </p:nvSpPr>
          <p:spPr bwMode="auto">
            <a:xfrm flipH="1">
              <a:off x="4191000" y="2667000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44" name="Line 128"/>
            <p:cNvSpPr>
              <a:spLocks noChangeShapeType="1"/>
            </p:cNvSpPr>
            <p:nvPr/>
          </p:nvSpPr>
          <p:spPr bwMode="auto">
            <a:xfrm flipH="1">
              <a:off x="4191000" y="5867400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grpSp>
          <p:nvGrpSpPr>
            <p:cNvPr id="1442945" name="Group 129"/>
            <p:cNvGrpSpPr>
              <a:grpSpLocks/>
            </p:cNvGrpSpPr>
            <p:nvPr/>
          </p:nvGrpSpPr>
          <p:grpSpPr bwMode="auto">
            <a:xfrm>
              <a:off x="7221538" y="4046538"/>
              <a:ext cx="758825" cy="476250"/>
              <a:chOff x="4549" y="2549"/>
              <a:chExt cx="478" cy="300"/>
            </a:xfrm>
          </p:grpSpPr>
          <p:sp>
            <p:nvSpPr>
              <p:cNvPr id="1442946" name="Arc 130"/>
              <p:cNvSpPr>
                <a:spLocks/>
              </p:cNvSpPr>
              <p:nvPr/>
            </p:nvSpPr>
            <p:spPr bwMode="auto">
              <a:xfrm>
                <a:off x="4549" y="2549"/>
                <a:ext cx="70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42949" name="Arc 133"/>
              <p:cNvSpPr>
                <a:spLocks/>
              </p:cNvSpPr>
              <p:nvPr/>
            </p:nvSpPr>
            <p:spPr bwMode="auto">
              <a:xfrm>
                <a:off x="4549" y="2692"/>
                <a:ext cx="70" cy="15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latin typeface="Calibri"/>
                  <a:cs typeface="Calibri"/>
                </a:endParaRPr>
              </a:p>
            </p:txBody>
          </p:sp>
          <p:sp>
            <p:nvSpPr>
              <p:cNvPr id="1442948" name="Arc 132"/>
              <p:cNvSpPr>
                <a:spLocks/>
              </p:cNvSpPr>
              <p:nvPr/>
            </p:nvSpPr>
            <p:spPr bwMode="auto">
              <a:xfrm>
                <a:off x="4573" y="2692"/>
                <a:ext cx="453" cy="15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42947" name="Arc 131"/>
              <p:cNvSpPr>
                <a:spLocks/>
              </p:cNvSpPr>
              <p:nvPr/>
            </p:nvSpPr>
            <p:spPr bwMode="auto">
              <a:xfrm>
                <a:off x="4549" y="2549"/>
                <a:ext cx="478" cy="15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schemeClr val="bg1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442950" name="Line 134"/>
            <p:cNvSpPr>
              <a:spLocks noChangeShapeType="1"/>
            </p:cNvSpPr>
            <p:nvPr/>
          </p:nvSpPr>
          <p:spPr bwMode="auto">
            <a:xfrm>
              <a:off x="7086600" y="4419600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51" name="Line 135"/>
            <p:cNvSpPr>
              <a:spLocks noChangeShapeType="1"/>
            </p:cNvSpPr>
            <p:nvPr/>
          </p:nvSpPr>
          <p:spPr bwMode="auto">
            <a:xfrm flipH="1">
              <a:off x="7086600" y="4418013"/>
              <a:ext cx="212725" cy="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52" name="Line 136"/>
            <p:cNvSpPr>
              <a:spLocks noChangeShapeType="1"/>
            </p:cNvSpPr>
            <p:nvPr/>
          </p:nvSpPr>
          <p:spPr bwMode="auto">
            <a:xfrm flipH="1" flipV="1">
              <a:off x="7086600" y="4114800"/>
              <a:ext cx="188913" cy="63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54" name="Line 138"/>
            <p:cNvSpPr>
              <a:spLocks noChangeShapeType="1"/>
            </p:cNvSpPr>
            <p:nvPr/>
          </p:nvSpPr>
          <p:spPr bwMode="auto">
            <a:xfrm flipH="1">
              <a:off x="7937500" y="4297363"/>
              <a:ext cx="381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53" name="Line 137"/>
            <p:cNvSpPr>
              <a:spLocks noChangeShapeType="1"/>
            </p:cNvSpPr>
            <p:nvPr/>
          </p:nvSpPr>
          <p:spPr bwMode="auto">
            <a:xfrm>
              <a:off x="7086600" y="2667000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55" name="Oval 139"/>
            <p:cNvSpPr>
              <a:spLocks noChangeArrowheads="1"/>
            </p:cNvSpPr>
            <p:nvPr/>
          </p:nvSpPr>
          <p:spPr bwMode="auto">
            <a:xfrm>
              <a:off x="2024063" y="4083050"/>
              <a:ext cx="63500" cy="63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56" name="Line 140"/>
            <p:cNvSpPr>
              <a:spLocks noChangeShapeType="1"/>
            </p:cNvSpPr>
            <p:nvPr/>
          </p:nvSpPr>
          <p:spPr bwMode="auto">
            <a:xfrm flipH="1">
              <a:off x="2895600" y="2009775"/>
              <a:ext cx="152400" cy="123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alibri"/>
                <a:cs typeface="Calibri"/>
              </a:endParaRPr>
            </a:p>
          </p:txBody>
        </p:sp>
        <p:sp>
          <p:nvSpPr>
            <p:cNvPr id="1442957" name="Rectangle 141"/>
            <p:cNvSpPr>
              <a:spLocks noChangeArrowheads="1"/>
            </p:cNvSpPr>
            <p:nvPr/>
          </p:nvSpPr>
          <p:spPr bwMode="auto">
            <a:xfrm>
              <a:off x="2955925" y="1935163"/>
              <a:ext cx="358622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chemeClr val="tx1"/>
                  </a:solidFill>
                  <a:latin typeface="Calibri"/>
                  <a:cs typeface="Calibri"/>
                </a:rPr>
                <a:t>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546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0"/>
            <a:ext cx="71628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Replacement Policy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BDFC-F26D-E646-9275-5FD5A32FBFC6}" type="slidenum">
              <a:rPr lang="en-US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43843" name="Rectangle 3"/>
          <p:cNvSpPr>
            <a:spLocks noChangeArrowheads="1"/>
          </p:cNvSpPr>
          <p:nvPr/>
        </p:nvSpPr>
        <p:spPr bwMode="auto">
          <a:xfrm>
            <a:off x="381000" y="838200"/>
            <a:ext cx="8370888" cy="433708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In an associative cache, which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line from 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a set should be evicted when the set becomes full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?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sz="2800" i="1" dirty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Random</a:t>
            </a:r>
            <a:endParaRPr lang="en-US" dirty="0">
              <a:solidFill>
                <a:srgbClr val="56127A"/>
              </a:solidFill>
              <a:latin typeface="Calibri"/>
              <a:cs typeface="Calibri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Least-Recently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Used (LRU)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LRU cache state must be updated on every access</a:t>
            </a:r>
            <a:endParaRPr lang="en-US" sz="2400" dirty="0">
              <a:solidFill>
                <a:srgbClr val="56127A"/>
              </a:solidFill>
              <a:latin typeface="Calibri"/>
              <a:cs typeface="Calibri"/>
            </a:endParaRP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True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implementation only feasible for small sets (2-way)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Pseudo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-LRU binary tree often used for 4-8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way</a:t>
            </a:r>
            <a:endParaRPr lang="en-US" dirty="0">
              <a:solidFill>
                <a:srgbClr val="56127A"/>
              </a:solidFill>
              <a:latin typeface="Calibri"/>
              <a:cs typeface="Calibri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First-In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,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First-Out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(FIFO) a.k.a. Round-Robin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Used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in highly associative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caches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Not-Most-Recently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Used (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NMRU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)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FIFO with exception for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most-recently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used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line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or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lines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 lvl="1" algn="l"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73305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3820</TotalTime>
  <Pages>12</Pages>
  <Words>3033</Words>
  <Application>Microsoft Macintosh PowerPoint</Application>
  <PresentationFormat>Letter Paper (8.5x11 in)</PresentationFormat>
  <Paragraphs>626</Paragraphs>
  <Slides>42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1_CS252-template</vt:lpstr>
      <vt:lpstr>CS 152 Computer Architecture and Engineering   Lecture 7 - Memory Hierarchy-II</vt:lpstr>
      <vt:lpstr>Logistics</vt:lpstr>
      <vt:lpstr>Last time in Lecture 6</vt:lpstr>
      <vt:lpstr>Question of the Day</vt:lpstr>
      <vt:lpstr>Line Size and Spatial Locality</vt:lpstr>
      <vt:lpstr>Direct-Mapped Cache</vt:lpstr>
      <vt:lpstr>2-Way Set-Associative Cache</vt:lpstr>
      <vt:lpstr>Fully Associative Cache</vt:lpstr>
      <vt:lpstr>Replacement Policy</vt:lpstr>
      <vt:lpstr>CPU-Cache Interaction Caches instead of memory blocks (5-stage pipeline)</vt:lpstr>
      <vt:lpstr>AMAT</vt:lpstr>
      <vt:lpstr>Improving Cache Performance</vt:lpstr>
      <vt:lpstr>Causes of Cache Misses: The 3 C’s</vt:lpstr>
      <vt:lpstr>Effect of Cache Parameters on Performance</vt:lpstr>
      <vt:lpstr>What About Writes?</vt:lpstr>
      <vt:lpstr>Write Policy Choices </vt:lpstr>
      <vt:lpstr>Write Performance</vt:lpstr>
      <vt:lpstr>Reducing Write Hit Time</vt:lpstr>
      <vt:lpstr>Pipelining Cache Writes</vt:lpstr>
      <vt:lpstr>Write Buffer to Reduce Read Miss Penalty</vt:lpstr>
      <vt:lpstr>Reducing Tag Overhead with Sub-Blocks</vt:lpstr>
      <vt:lpstr>Multilevel Caches</vt:lpstr>
      <vt:lpstr>Presence of L2 influences L1 design</vt:lpstr>
      <vt:lpstr>Inclusion Policy</vt:lpstr>
      <vt:lpstr>Itanium-2 On-Chip Caches (Intel/HP, 2002)</vt:lpstr>
      <vt:lpstr>Power 7 On-Chip Caches [IBM 2009]</vt:lpstr>
      <vt:lpstr>IBM z196 Mainframe Caches 2010</vt:lpstr>
      <vt:lpstr>Prefetching</vt:lpstr>
      <vt:lpstr>Issues in Prefetching</vt:lpstr>
      <vt:lpstr>Hardware Instruction Prefetching</vt:lpstr>
      <vt:lpstr>Hardware Instruction Prefetching</vt:lpstr>
      <vt:lpstr>Hardware Data Prefetching</vt:lpstr>
      <vt:lpstr>Where to Put Prefetched Data</vt:lpstr>
      <vt:lpstr>Software Prefetching</vt:lpstr>
      <vt:lpstr>Software Prefetching Issues</vt:lpstr>
      <vt:lpstr>Compiler Optimizations</vt:lpstr>
      <vt:lpstr>Loop Interchange</vt:lpstr>
      <vt:lpstr>Loop Fusion</vt:lpstr>
      <vt:lpstr>Matrix Multiply, Naïve Code</vt:lpstr>
      <vt:lpstr>Matrix Multiply with Cache Tiling</vt:lpstr>
      <vt:lpstr>Question of the Day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252 Graduate Computer Architecture   Lec 01 - Introduction  </dc:title>
  <dc:subject/>
  <dc:creator> </dc:creator>
  <cp:keywords/>
  <dc:description/>
  <cp:lastModifiedBy>George Michelogiannakis</cp:lastModifiedBy>
  <cp:revision>324</cp:revision>
  <cp:lastPrinted>2008-02-12T04:07:55Z</cp:lastPrinted>
  <dcterms:created xsi:type="dcterms:W3CDTF">2012-02-08T06:22:05Z</dcterms:created>
  <dcterms:modified xsi:type="dcterms:W3CDTF">2016-02-09T19:41:57Z</dcterms:modified>
  <cp:category/>
</cp:coreProperties>
</file>