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322" r:id="rId2"/>
    <p:sldId id="570" r:id="rId3"/>
    <p:sldId id="687" r:id="rId4"/>
    <p:sldId id="679" r:id="rId5"/>
    <p:sldId id="673" r:id="rId6"/>
    <p:sldId id="684" r:id="rId7"/>
    <p:sldId id="646" r:id="rId8"/>
    <p:sldId id="680" r:id="rId9"/>
    <p:sldId id="681" r:id="rId10"/>
    <p:sldId id="688" r:id="rId11"/>
    <p:sldId id="648" r:id="rId12"/>
    <p:sldId id="675" r:id="rId13"/>
    <p:sldId id="650" r:id="rId14"/>
    <p:sldId id="689" r:id="rId15"/>
    <p:sldId id="676" r:id="rId16"/>
    <p:sldId id="652" r:id="rId17"/>
    <p:sldId id="653" r:id="rId18"/>
    <p:sldId id="677" r:id="rId19"/>
    <p:sldId id="655" r:id="rId20"/>
    <p:sldId id="685" r:id="rId21"/>
    <p:sldId id="657" r:id="rId22"/>
    <p:sldId id="660" r:id="rId23"/>
    <p:sldId id="661" r:id="rId24"/>
    <p:sldId id="662" r:id="rId25"/>
    <p:sldId id="683" r:id="rId26"/>
    <p:sldId id="663" r:id="rId27"/>
    <p:sldId id="664" r:id="rId28"/>
    <p:sldId id="690" r:id="rId29"/>
    <p:sldId id="678" r:id="rId30"/>
    <p:sldId id="668" r:id="rId31"/>
    <p:sldId id="669" r:id="rId32"/>
    <p:sldId id="682" r:id="rId33"/>
    <p:sldId id="671" r:id="rId34"/>
    <p:sldId id="686" r:id="rId35"/>
    <p:sldId id="531" r:id="rId36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>
      <p:cViewPr varScale="1">
        <p:scale>
          <a:sx n="69" d="100"/>
          <a:sy n="69" d="100"/>
        </p:scale>
        <p:origin x="1368" y="48"/>
      </p:cViewPr>
      <p:guideLst>
        <p:guide orient="horz" pos="139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 dirty="0">
                <a:latin typeface="Calibri"/>
              </a:rPr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F9A3AC7A-A54C-9646-AC61-C95CE430B2EF}" type="slidenum">
              <a:rPr lang="en-US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778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061D8238-5A38-594F-8690-A7B7BD6753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80049" y="9148763"/>
            <a:ext cx="756689" cy="27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 dirty="0">
                <a:latin typeface="Calibri"/>
              </a:rPr>
              <a:t>Page </a:t>
            </a:r>
            <a:fld id="{98D03571-62CF-464A-BC26-348CED756EE9}" type="slidenum">
              <a:rPr lang="en-US" sz="1300">
                <a:latin typeface="Calibri"/>
              </a:rPr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 dirty="0">
              <a:latin typeface="Calibri"/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0449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1BF47-FC07-004B-9833-82B4B97A611B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C15E8-B496-BA4B-B12F-E1D84853A2C3}" type="slidenum">
              <a:rPr lang="en-US"/>
              <a:pPr/>
              <a:t>11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Called Burping the memory.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12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13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OS ensures that the page tables are disjoint.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15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16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7430A-9942-634D-ADCB-383ADCE55D87}" type="slidenum">
              <a:rPr lang="en-US"/>
              <a:pPr/>
              <a:t>17</a:t>
            </a:fld>
            <a:endParaRPr lang="en-US"/>
          </a:p>
        </p:txBody>
      </p:sp>
      <p:sp>
        <p:nvSpPr>
          <p:cNvPr id="160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F8007-BEC9-D94F-A945-B9D02FC18961}" type="slidenum">
              <a:rPr lang="en-US"/>
              <a:pPr/>
              <a:t>18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British Firm Ferranti, did Mercury and then Atlas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1 too difficult for users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Method 2 too slow.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/>
              <a:pPr/>
              <a:t>19</a:t>
            </a:fld>
            <a:endParaRPr lang="en-US"/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/>
              <a:pPr/>
              <a:t>20</a:t>
            </a:fld>
            <a:endParaRPr lang="en-US"/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/>
              <a:pPr/>
              <a:t>21</a:t>
            </a:fld>
            <a:endParaRPr lang="en-US"/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4873-704D-D944-B4D4-AB2358E8E32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22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/>
              <a:pPr/>
              <a:t>23</a:t>
            </a:fld>
            <a:endParaRPr lang="en-US"/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24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/>
              <a:pPr/>
              <a:t>25</a:t>
            </a:fld>
            <a:endParaRPr lang="en-US"/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26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27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/>
              <a:pPr/>
              <a:t>29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/>
              <a:pPr/>
              <a:t>30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/>
              <a:pPr/>
              <a:t>31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32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E3312-B0F8-8E47-8BEC-B969D1A9917A}" type="slidenum">
              <a:rPr lang="en-US"/>
              <a:pPr/>
              <a:t>3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96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33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E3312-B0F8-8E47-8BEC-B969D1A9917A}" type="slidenum">
              <a:rPr lang="en-US"/>
              <a:pPr/>
              <a:t>34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175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E3312-B0F8-8E47-8BEC-B969D1A9917A}" type="slidenum">
              <a:rPr lang="en-US"/>
              <a:pPr/>
              <a:t>35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/>
              <a:pPr/>
              <a:t>4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E89D8-B077-D248-9270-0214275F7911}" type="slidenum">
              <a:rPr lang="en-US"/>
              <a:pPr/>
              <a:t>5</a:t>
            </a:fld>
            <a:endParaRPr lang="en-US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Location independence: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Load time rewriting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PC relative branches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	PC relative data access or base pointer on entry to routine.</a:t>
            </a:r>
          </a:p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/>
              <a:pPr/>
              <a:t>6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/>
              <a:pPr/>
              <a:t>7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/>
              <a:pPr/>
              <a:t>8</a:t>
            </a:fld>
            <a:endParaRPr lang="en-US"/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/>
              <a:pPr/>
              <a:t>9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5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0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5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2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6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0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2/22/2016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052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8 </a:t>
            </a:r>
            <a:r>
              <a:rPr lang="en-US" dirty="0"/>
              <a:t>- Address Translation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171575" y="4289425"/>
            <a:ext cx="6900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None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457200" indent="0" algn="ctr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914400" indent="0" algn="ctr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None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371600" indent="0" algn="ctr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None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1828800" indent="0" algn="ctr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2860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</a:pPr>
            <a:r>
              <a:rPr lang="en-US" dirty="0" smtClean="0"/>
              <a:t>Dr. George Michelogiannakis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EECS, University of California at Berkeley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CRD, Lawrence Berkeley National Laboratory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r>
              <a:rPr lang="en-US" sz="2000" b="1" dirty="0" smtClean="0">
                <a:latin typeface="Courier" charset="0"/>
              </a:rPr>
              <a:t>http://</a:t>
            </a:r>
            <a:r>
              <a:rPr lang="en-US" sz="2000" b="1" dirty="0" err="1" smtClean="0">
                <a:latin typeface="Courier" charset="0"/>
              </a:rPr>
              <a:t>inst.eecs.berkeley.edu</a:t>
            </a:r>
            <a:r>
              <a:rPr lang="en-US" sz="2000" b="1" dirty="0" smtClean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memory to allocate to each program?</a:t>
            </a:r>
          </a:p>
          <a:p>
            <a:pPr lvl="1"/>
            <a:r>
              <a:rPr lang="en-US" dirty="0" smtClean="0"/>
              <a:t>I.e., How to set the upper bound?</a:t>
            </a:r>
          </a:p>
          <a:p>
            <a:pPr lvl="1"/>
            <a:endParaRPr lang="en-US" dirty="0"/>
          </a:p>
          <a:p>
            <a:r>
              <a:rPr lang="en-US" dirty="0" smtClean="0"/>
              <a:t>What if we allocate not enough?</a:t>
            </a:r>
          </a:p>
          <a:p>
            <a:endParaRPr lang="en-US" dirty="0"/>
          </a:p>
          <a:p>
            <a:r>
              <a:rPr lang="en-US" dirty="0" smtClean="0"/>
              <a:t>What if we allocate too much?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0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762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Memory Fragmentation</a:t>
            </a:r>
          </a:p>
        </p:txBody>
      </p:sp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7D7-0D29-4449-A22C-3A60592C722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5395" name="Rectangle 3"/>
          <p:cNvSpPr>
            <a:spLocks noChangeArrowheads="1"/>
          </p:cNvSpPr>
          <p:nvPr/>
        </p:nvSpPr>
        <p:spPr bwMode="auto">
          <a:xfrm>
            <a:off x="315913" y="4989513"/>
            <a:ext cx="5630260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 dirty="0">
                <a:latin typeface="Calibri"/>
                <a:ea typeface="굴림" charset="-127"/>
                <a:cs typeface="굴림" charset="-127"/>
              </a:rPr>
              <a:t>  </a:t>
            </a:r>
            <a:r>
              <a:rPr lang="en-US" altLang="ko-KR" sz="24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What if the next request is for 32K?</a:t>
            </a:r>
            <a:endParaRPr lang="en-US" altLang="ko-KR" sz="24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 At </a:t>
            </a: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some stage programs have to be moved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 around to compact the storage.</a:t>
            </a:r>
            <a:r>
              <a:rPr lang="en-US" altLang="ko-KR" sz="2400" b="1" dirty="0">
                <a:latin typeface="Calibri"/>
                <a:ea typeface="굴림" charset="-127"/>
                <a:cs typeface="굴림" charset="-127"/>
              </a:rPr>
              <a:t> </a:t>
            </a:r>
          </a:p>
        </p:txBody>
      </p:sp>
      <p:grpSp>
        <p:nvGrpSpPr>
          <p:cNvPr id="1595396" name="Group 4"/>
          <p:cNvGrpSpPr>
            <a:grpSpLocks/>
          </p:cNvGrpSpPr>
          <p:nvPr/>
        </p:nvGrpSpPr>
        <p:grpSpPr bwMode="auto">
          <a:xfrm>
            <a:off x="304800" y="1498600"/>
            <a:ext cx="1944688" cy="3384550"/>
            <a:chOff x="176" y="1104"/>
            <a:chExt cx="1225" cy="2132"/>
          </a:xfrm>
        </p:grpSpPr>
        <p:sp>
          <p:nvSpPr>
            <p:cNvPr id="1595397" name="Rectangle 5" descr="90%"/>
            <p:cNvSpPr>
              <a:spLocks noChangeArrowheads="1"/>
            </p:cNvSpPr>
            <p:nvPr/>
          </p:nvSpPr>
          <p:spPr bwMode="auto">
            <a:xfrm>
              <a:off x="672" y="1565"/>
              <a:ext cx="720" cy="213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398" name="Rectangle 6" descr="Dark downward diagonal"/>
            <p:cNvSpPr>
              <a:spLocks noChangeArrowheads="1"/>
            </p:cNvSpPr>
            <p:nvPr/>
          </p:nvSpPr>
          <p:spPr bwMode="auto">
            <a:xfrm>
              <a:off x="672" y="2437"/>
              <a:ext cx="720" cy="213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399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76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0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1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2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3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4" name="Rectangle 12"/>
            <p:cNvSpPr>
              <a:spLocks noChangeArrowheads="1"/>
            </p:cNvSpPr>
            <p:nvPr/>
          </p:nvSpPr>
          <p:spPr bwMode="auto">
            <a:xfrm>
              <a:off x="783" y="1104"/>
              <a:ext cx="462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05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6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7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8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09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10" name="Rectangle 18"/>
            <p:cNvSpPr>
              <a:spLocks noChangeArrowheads="1"/>
            </p:cNvSpPr>
            <p:nvPr/>
          </p:nvSpPr>
          <p:spPr bwMode="auto">
            <a:xfrm>
              <a:off x="816" y="1536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11" name="Rectangle 19"/>
            <p:cNvSpPr>
              <a:spLocks noChangeArrowheads="1"/>
            </p:cNvSpPr>
            <p:nvPr/>
          </p:nvSpPr>
          <p:spPr bwMode="auto">
            <a:xfrm>
              <a:off x="816" y="1776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2" name="Rectangle 20"/>
            <p:cNvSpPr>
              <a:spLocks noChangeArrowheads="1"/>
            </p:cNvSpPr>
            <p:nvPr/>
          </p:nvSpPr>
          <p:spPr bwMode="auto">
            <a:xfrm>
              <a:off x="816" y="2064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3" name="Rectangle 21"/>
            <p:cNvSpPr>
              <a:spLocks noChangeArrowheads="1"/>
            </p:cNvSpPr>
            <p:nvPr/>
          </p:nvSpPr>
          <p:spPr bwMode="auto">
            <a:xfrm>
              <a:off x="816" y="2400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14" name="Rectangle 22"/>
            <p:cNvSpPr>
              <a:spLocks noChangeArrowheads="1"/>
            </p:cNvSpPr>
            <p:nvPr/>
          </p:nvSpPr>
          <p:spPr bwMode="auto">
            <a:xfrm>
              <a:off x="816" y="2736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15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16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17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18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595419" name="Group 27"/>
          <p:cNvGrpSpPr>
            <a:grpSpLocks/>
          </p:cNvGrpSpPr>
          <p:nvPr/>
        </p:nvGrpSpPr>
        <p:grpSpPr bwMode="auto">
          <a:xfrm>
            <a:off x="3403600" y="1476375"/>
            <a:ext cx="1970088" cy="3384550"/>
            <a:chOff x="2128" y="1090"/>
            <a:chExt cx="1241" cy="2132"/>
          </a:xfrm>
        </p:grpSpPr>
        <p:sp>
          <p:nvSpPr>
            <p:cNvPr id="1595420" name="Rectangle 28" descr="75%"/>
            <p:cNvSpPr>
              <a:spLocks noChangeArrowheads="1"/>
            </p:cNvSpPr>
            <p:nvPr/>
          </p:nvSpPr>
          <p:spPr bwMode="auto">
            <a:xfrm>
              <a:off x="2640" y="2013"/>
              <a:ext cx="720" cy="21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1" name="Rectangle 29" descr="90%"/>
            <p:cNvSpPr>
              <a:spLocks noChangeArrowheads="1"/>
            </p:cNvSpPr>
            <p:nvPr/>
          </p:nvSpPr>
          <p:spPr bwMode="auto">
            <a:xfrm>
              <a:off x="2640" y="1541"/>
              <a:ext cx="720" cy="213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2" name="Rectangle 30" descr="Dark downward diagonal"/>
            <p:cNvSpPr>
              <a:spLocks noChangeArrowheads="1"/>
            </p:cNvSpPr>
            <p:nvPr/>
          </p:nvSpPr>
          <p:spPr bwMode="auto">
            <a:xfrm>
              <a:off x="2640" y="2413"/>
              <a:ext cx="720" cy="213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3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4" name="Rectangle 32" descr="Dark vertical"/>
            <p:cNvSpPr>
              <a:spLocks noChangeArrowheads="1"/>
            </p:cNvSpPr>
            <p:nvPr/>
          </p:nvSpPr>
          <p:spPr bwMode="auto">
            <a:xfrm>
              <a:off x="2640" y="2688"/>
              <a:ext cx="720" cy="28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5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6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7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8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29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30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31" name="Rectangle 39"/>
            <p:cNvSpPr>
              <a:spLocks noChangeArrowheads="1"/>
            </p:cNvSpPr>
            <p:nvPr/>
          </p:nvSpPr>
          <p:spPr bwMode="auto">
            <a:xfrm>
              <a:off x="2775" y="1090"/>
              <a:ext cx="462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32" name="Line 40"/>
            <p:cNvSpPr>
              <a:spLocks noChangeShapeType="1"/>
            </p:cNvSpPr>
            <p:nvPr/>
          </p:nvSpPr>
          <p:spPr bwMode="auto">
            <a:xfrm>
              <a:off x="2656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33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34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35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36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7" name="Rectangle 45"/>
            <p:cNvSpPr>
              <a:spLocks noChangeArrowheads="1"/>
            </p:cNvSpPr>
            <p:nvPr/>
          </p:nvSpPr>
          <p:spPr bwMode="auto">
            <a:xfrm>
              <a:off x="2808" y="1762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38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9" name="Rectangle 47"/>
            <p:cNvSpPr>
              <a:spLocks noChangeArrowheads="1"/>
            </p:cNvSpPr>
            <p:nvPr/>
          </p:nvSpPr>
          <p:spPr bwMode="auto">
            <a:xfrm>
              <a:off x="2808" y="2386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40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41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42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43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44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1595445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46" name="Rectangle 54"/>
            <p:cNvSpPr>
              <a:spLocks noChangeArrowheads="1"/>
            </p:cNvSpPr>
            <p:nvPr/>
          </p:nvSpPr>
          <p:spPr bwMode="auto">
            <a:xfrm>
              <a:off x="2856" y="2171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1595447" name="Group 55"/>
          <p:cNvGrpSpPr>
            <a:grpSpLocks/>
          </p:cNvGrpSpPr>
          <p:nvPr/>
        </p:nvGrpSpPr>
        <p:grpSpPr bwMode="auto">
          <a:xfrm>
            <a:off x="2640014" y="1193800"/>
            <a:ext cx="1135063" cy="1066800"/>
            <a:chOff x="1647" y="912"/>
            <a:chExt cx="715" cy="672"/>
          </a:xfrm>
        </p:grpSpPr>
        <p:sp>
          <p:nvSpPr>
            <p:cNvPr id="1595448" name="Rectangle 56"/>
            <p:cNvSpPr>
              <a:spLocks noChangeArrowheads="1"/>
            </p:cNvSpPr>
            <p:nvPr/>
          </p:nvSpPr>
          <p:spPr bwMode="auto">
            <a:xfrm>
              <a:off x="1647" y="912"/>
              <a:ext cx="71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Users 4 &amp; 5 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1595449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595450" name="Group 58"/>
          <p:cNvGrpSpPr>
            <a:grpSpLocks/>
          </p:cNvGrpSpPr>
          <p:nvPr/>
        </p:nvGrpSpPr>
        <p:grpSpPr bwMode="auto">
          <a:xfrm>
            <a:off x="5846763" y="1193800"/>
            <a:ext cx="1135062" cy="1066800"/>
            <a:chOff x="3547" y="912"/>
            <a:chExt cx="715" cy="672"/>
          </a:xfrm>
        </p:grpSpPr>
        <p:sp>
          <p:nvSpPr>
            <p:cNvPr id="1595451" name="Rectangle 59"/>
            <p:cNvSpPr>
              <a:spLocks noChangeArrowheads="1"/>
            </p:cNvSpPr>
            <p:nvPr/>
          </p:nvSpPr>
          <p:spPr bwMode="auto">
            <a:xfrm>
              <a:off x="3547" y="912"/>
              <a:ext cx="715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Users 2 &amp; 5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1595452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595453" name="Group 61"/>
          <p:cNvGrpSpPr>
            <a:grpSpLocks/>
          </p:cNvGrpSpPr>
          <p:nvPr/>
        </p:nvGrpSpPr>
        <p:grpSpPr bwMode="auto">
          <a:xfrm>
            <a:off x="6616700" y="1574800"/>
            <a:ext cx="1957388" cy="3200400"/>
            <a:chOff x="4152" y="1152"/>
            <a:chExt cx="1233" cy="2016"/>
          </a:xfrm>
        </p:grpSpPr>
        <p:sp>
          <p:nvSpPr>
            <p:cNvPr id="1595454" name="Rectangle 62" descr="75%"/>
            <p:cNvSpPr>
              <a:spLocks noChangeArrowheads="1"/>
            </p:cNvSpPr>
            <p:nvPr/>
          </p:nvSpPr>
          <p:spPr bwMode="auto">
            <a:xfrm>
              <a:off x="4656" y="2085"/>
              <a:ext cx="720" cy="21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55" name="Rectangle 63" descr="90%"/>
            <p:cNvSpPr>
              <a:spLocks noChangeArrowheads="1"/>
            </p:cNvSpPr>
            <p:nvPr/>
          </p:nvSpPr>
          <p:spPr bwMode="auto">
            <a:xfrm>
              <a:off x="4656" y="1605"/>
              <a:ext cx="720" cy="213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56" name="Rectangle 64" descr="Dark downward diagonal"/>
            <p:cNvSpPr>
              <a:spLocks noChangeArrowheads="1"/>
            </p:cNvSpPr>
            <p:nvPr/>
          </p:nvSpPr>
          <p:spPr bwMode="auto">
            <a:xfrm>
              <a:off x="4656" y="2485"/>
              <a:ext cx="720" cy="213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57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58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59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0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1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2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3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4" name="Rectangle 72"/>
            <p:cNvSpPr>
              <a:spLocks noChangeArrowheads="1"/>
            </p:cNvSpPr>
            <p:nvPr/>
          </p:nvSpPr>
          <p:spPr bwMode="auto">
            <a:xfrm>
              <a:off x="4767" y="1152"/>
              <a:ext cx="462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65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6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7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8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69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0" name="Rectangle 78"/>
            <p:cNvSpPr>
              <a:spLocks noChangeArrowheads="1"/>
            </p:cNvSpPr>
            <p:nvPr/>
          </p:nvSpPr>
          <p:spPr bwMode="auto">
            <a:xfrm>
              <a:off x="4848" y="1824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1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2" name="Rectangle 80"/>
            <p:cNvSpPr>
              <a:spLocks noChangeArrowheads="1"/>
            </p:cNvSpPr>
            <p:nvPr/>
          </p:nvSpPr>
          <p:spPr bwMode="auto">
            <a:xfrm>
              <a:off x="4848" y="2460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73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1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4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75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76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77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5478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1595479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438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1595480" name="Rectangle 88" descr="20%"/>
          <p:cNvSpPr>
            <a:spLocks noChangeArrowheads="1"/>
          </p:cNvSpPr>
          <p:nvPr/>
        </p:nvSpPr>
        <p:spPr bwMode="auto">
          <a:xfrm>
            <a:off x="7783513" y="10350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5481" name="Text Box 89"/>
          <p:cNvSpPr txBox="1">
            <a:spLocks noChangeArrowheads="1"/>
          </p:cNvSpPr>
          <p:nvPr/>
        </p:nvSpPr>
        <p:spPr bwMode="auto">
          <a:xfrm>
            <a:off x="8055190" y="1047750"/>
            <a:ext cx="6075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9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914890" y="4413250"/>
            <a:ext cx="153730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46306" y="447675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189" cy="1408"/>
              <a:chOff x="4523" y="2119"/>
              <a:chExt cx="189" cy="1408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189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189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189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189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altLang="ko-KR" sz="2400" kern="0" dirty="0" smtClean="0">
                <a:latin typeface="Calibri"/>
                <a:ea typeface="굴림" charset="-127"/>
                <a:cs typeface="굴림" charset="-127"/>
              </a:rPr>
              <a:t>A Page Table contains the physical address at the start of each page</a:t>
            </a:r>
            <a:endParaRPr kumimoji="0" lang="en-US" altLang="ko-K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33600" y="1447800"/>
            <a:ext cx="3886200" cy="381000"/>
            <a:chOff x="5257800" y="457200"/>
            <a:chExt cx="3429000" cy="381000"/>
          </a:xfrm>
        </p:grpSpPr>
        <p:sp>
          <p:nvSpPr>
            <p:cNvPr id="2" name="Rectangle 1"/>
            <p:cNvSpPr/>
            <p:nvPr/>
          </p:nvSpPr>
          <p:spPr>
            <a:xfrm>
              <a:off x="5257800" y="457200"/>
              <a:ext cx="2286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Page Number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43800" y="457200"/>
              <a:ext cx="1143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Offset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778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</a:t>
            </a:r>
            <a:r>
              <a:rPr lang="en-US" altLang="ko-KR" dirty="0" smtClean="0">
                <a:ea typeface="굴림" charset="-127"/>
                <a:cs typeface="굴림" charset="-127"/>
              </a:rPr>
              <a:t>Process (User)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EAA8-CAA0-EF4B-B3C1-ABB37D263657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304800" y="5524500"/>
            <a:ext cx="67833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Each user 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(process) has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page table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Page table contains an entry for each user page</a:t>
            </a: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317500" y="1092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49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368"/>
              <a:ext cx="75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02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49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75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12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49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75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grpSp>
          <p:nvGrpSpPr>
            <p:cNvPr id="1599536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grpSp>
          <p:nvGrpSpPr>
            <p:cNvPr id="1599542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522" y="1000"/>
                <a:ext cx="462" cy="40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grpSp>
            <p:nvGrpSpPr>
              <p:cNvPr id="1599561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</p:grpSp>
        </p:grp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large do we make pages?</a:t>
            </a:r>
          </a:p>
          <a:p>
            <a:pPr lvl="1"/>
            <a:r>
              <a:rPr lang="en-US" dirty="0" smtClean="0"/>
              <a:t>Why make them large?</a:t>
            </a:r>
          </a:p>
          <a:p>
            <a:pPr lvl="1"/>
            <a:r>
              <a:rPr lang="en-US" dirty="0" smtClean="0"/>
              <a:t>Why make them small?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29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4894263"/>
          </a:xfrm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 ...</a:t>
            </a:r>
          </a:p>
          <a:p>
            <a:pPr marL="1200150" lvl="2" indent="-342900">
              <a:buFontTx/>
              <a:buNone/>
            </a:pPr>
            <a:r>
              <a:rPr lang="en-US" altLang="ko-KR" sz="2400" i="1" dirty="0" err="1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sz="2400" i="1" dirty="0" err="1" smtClean="0">
                <a:solidFill>
                  <a:srgbClr val="000000"/>
                </a:solidFill>
                <a:ea typeface="굴림" charset="-127"/>
                <a:cs typeface="굴림" charset="-127"/>
              </a:rPr>
              <a:t>Too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 large to </a:t>
            </a:r>
            <a:r>
              <a:rPr lang="en-US" altLang="ko-KR" sz="2400" i="1" dirty="0">
                <a:solidFill>
                  <a:srgbClr val="000000"/>
                </a:solidFill>
                <a:ea typeface="굴림" charset="-127"/>
                <a:cs typeface="굴림" charset="-127"/>
              </a:rPr>
              <a:t>keep in registers</a:t>
            </a: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PTs</a:t>
            </a:r>
            <a:r>
              <a:rPr lang="en-US" altLang="ko-KR" sz="2800" dirty="0">
                <a:ea typeface="굴림" charset="-127"/>
                <a:cs typeface="굴림" charset="-127"/>
              </a:rPr>
              <a:t> 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needs 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	</a:t>
            </a:r>
            <a:r>
              <a:rPr lang="en-US" altLang="ko-KR" sz="2400" dirty="0" err="1" smtClean="0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references!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Page Tables in Physical Memory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603587" name="Group 3"/>
          <p:cNvGrpSpPr>
            <a:grpSpLocks/>
          </p:cNvGrpSpPr>
          <p:nvPr/>
        </p:nvGrpSpPr>
        <p:grpSpPr bwMode="auto">
          <a:xfrm>
            <a:off x="609600" y="914400"/>
            <a:ext cx="7491413" cy="5270500"/>
            <a:chOff x="632" y="848"/>
            <a:chExt cx="4719" cy="3320"/>
          </a:xfrm>
        </p:grpSpPr>
        <p:grpSp>
          <p:nvGrpSpPr>
            <p:cNvPr id="1603588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35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 dirty="0">
                    <a:latin typeface="Calibri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Calibri"/>
                    <a:ea typeface="굴림" charset="-127"/>
                    <a:cs typeface="굴림" charset="-127"/>
                  </a:rPr>
                  <a:t>User 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Calibri"/>
                    <a:ea typeface="굴림" charset="-127"/>
                    <a:cs typeface="굴림" charset="-127"/>
                  </a:rPr>
                  <a:t>1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56127A"/>
                    </a:solidFill>
                    <a:latin typeface="Calibri"/>
                    <a:ea typeface="굴림" charset="-127"/>
                    <a:cs typeface="굴림" charset="-127"/>
                  </a:rPr>
                  <a:t>User</a:t>
                </a:r>
                <a:r>
                  <a:rPr lang="en-US" altLang="ko-KR" sz="2000" dirty="0" smtClean="0">
                    <a:solidFill>
                      <a:srgbClr val="56127A"/>
                    </a:solidFill>
                    <a:latin typeface="Calibri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PT User 1 </a:t>
              </a: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 dirty="0"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56127A"/>
                  </a:solidFill>
                  <a:latin typeface="Calibri"/>
                  <a:ea typeface="굴림" charset="-127"/>
                  <a:cs typeface="굴림" charset="-127"/>
                </a:rPr>
                <a:t>PT User 2 </a:t>
              </a: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1115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5017" y="5939423"/>
            <a:ext cx="4334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Did we just increase memory access latency?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A Problem in the Early Sixties</a:t>
            </a:r>
          </a:p>
        </p:txBody>
      </p:sp>
      <p:sp>
        <p:nvSpPr>
          <p:cNvPr id="1605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707312" cy="467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3200" dirty="0">
                <a:ea typeface="굴림" charset="-127"/>
                <a:cs typeface="굴림" charset="-127"/>
              </a:rPr>
              <a:t>There were many applications whose data could not fit in the main memory, e.g., payroll</a:t>
            </a:r>
          </a:p>
          <a:p>
            <a:pPr lvl="1">
              <a:lnSpc>
                <a:spcPct val="80000"/>
              </a:lnSpc>
            </a:pPr>
            <a:r>
              <a:rPr lang="en-US" altLang="ko-KR" sz="2800" i="1" dirty="0">
                <a:ea typeface="굴림" charset="-127"/>
                <a:cs typeface="굴림" charset="-127"/>
              </a:rPr>
              <a:t>Paged memory system reduced fragmentation but still required the whole program to be resident in the main memory</a:t>
            </a:r>
            <a:endParaRPr lang="en-US" altLang="ko-KR" sz="2800" i="1" dirty="0" smtClean="0">
              <a:ea typeface="굴림" charset="-127"/>
              <a:cs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3200" dirty="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784-13AC-F34A-8DAA-8660867687B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Manual Overlays</a:t>
            </a:r>
            <a:r>
              <a:rPr lang="en-US" altLang="ko-KR" i="1"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54794" name="Rectangle 10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6096000" cy="4411663"/>
          </a:xfrm>
          <a:noFill/>
          <a:ln/>
        </p:spPr>
        <p:txBody>
          <a:bodyPr/>
          <a:lstStyle/>
          <a:p>
            <a:pPr marL="288925" indent="-288925"/>
            <a:r>
              <a:rPr lang="en-US" altLang="ko-KR" dirty="0">
                <a:ea typeface="굴림" charset="-127"/>
                <a:cs typeface="굴림" charset="-127"/>
              </a:rPr>
              <a:t>Assume an instruction can address all the storage on the drum</a:t>
            </a:r>
          </a:p>
          <a:p>
            <a:pPr marL="288925" indent="-288925"/>
            <a:endParaRPr lang="en-US" altLang="ko-KR" dirty="0">
              <a:ea typeface="굴림" charset="-127"/>
              <a:cs typeface="굴림" charset="-127"/>
            </a:endParaRP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1: </a:t>
            </a:r>
            <a:r>
              <a:rPr lang="en-US" altLang="ko-KR" dirty="0">
                <a:ea typeface="굴림" charset="-127"/>
                <a:cs typeface="굴림" charset="-127"/>
              </a:rPr>
              <a:t>programmer keeps track of addresses in the main memory and initiates an I/O transfer when </a:t>
            </a:r>
            <a:r>
              <a:rPr lang="en-US" altLang="ko-KR" dirty="0" smtClean="0">
                <a:ea typeface="굴림" charset="-127"/>
                <a:cs typeface="굴림" charset="-127"/>
              </a:rPr>
              <a:t>required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Difficult, error-prone!</a:t>
            </a:r>
          </a:p>
          <a:p>
            <a:pPr marL="288925" indent="-288925"/>
            <a:r>
              <a:rPr lang="en-US" altLang="ko-KR" i="1" dirty="0">
                <a:ea typeface="굴림" charset="-127"/>
                <a:cs typeface="굴림" charset="-127"/>
              </a:rPr>
              <a:t>Method 2: </a:t>
            </a:r>
            <a:r>
              <a:rPr lang="en-US" altLang="ko-KR" dirty="0">
                <a:ea typeface="굴림" charset="-127"/>
                <a:cs typeface="굴림" charset="-127"/>
              </a:rPr>
              <a:t>automatic initiation of I/O transfers by software address </a:t>
            </a:r>
            <a:r>
              <a:rPr lang="en-US" altLang="ko-KR" dirty="0" smtClean="0">
                <a:ea typeface="굴림" charset="-127"/>
                <a:cs typeface="굴림" charset="-127"/>
              </a:rPr>
              <a:t>translation</a:t>
            </a:r>
          </a:p>
          <a:p>
            <a:pPr marL="688975" lvl="1" indent="-288925"/>
            <a:r>
              <a:rPr lang="en-US" altLang="ko-KR" sz="2400" i="1" dirty="0" err="1" smtClean="0">
                <a:solidFill>
                  <a:srgbClr val="56127A"/>
                </a:solidFill>
                <a:ea typeface="굴림" charset="-127"/>
                <a:cs typeface="굴림" charset="-127"/>
              </a:rPr>
              <a:t>Brooker’s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interpretive coding, </a:t>
            </a:r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1960</a:t>
            </a:r>
          </a:p>
          <a:p>
            <a:pPr marL="688975" lvl="1" indent="-288925"/>
            <a:r>
              <a:rPr lang="en-US" altLang="ko-KR" sz="2400" i="1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Inefficient!</a:t>
            </a:r>
            <a:endParaRPr lang="en-US" altLang="ko-KR" sz="2400" i="1" dirty="0">
              <a:solidFill>
                <a:srgbClr val="56127A"/>
              </a:solidFill>
              <a:ea typeface="굴림" charset="-127"/>
              <a:cs typeface="굴림" charset="-127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3468-04AB-8F44-B916-86F96C5153B8}" type="slidenum">
              <a:rPr lang="en-US"/>
              <a:pPr/>
              <a:t>18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654787" name="Rectangle 3"/>
          <p:cNvSpPr>
            <a:spLocks noChangeArrowheads="1"/>
          </p:cNvSpPr>
          <p:nvPr/>
        </p:nvSpPr>
        <p:spPr bwMode="auto">
          <a:xfrm>
            <a:off x="2384425" y="1347788"/>
            <a:ext cx="717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54788" name="Rectangle 4"/>
          <p:cNvSpPr>
            <a:spLocks noChangeArrowheads="1"/>
          </p:cNvSpPr>
          <p:nvPr/>
        </p:nvSpPr>
        <p:spPr bwMode="auto">
          <a:xfrm>
            <a:off x="6556458" y="4292600"/>
            <a:ext cx="195245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Ferranti Mercury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1956</a:t>
            </a:r>
          </a:p>
        </p:txBody>
      </p:sp>
      <p:sp>
        <p:nvSpPr>
          <p:cNvPr id="1654789" name="Rectangle 5"/>
          <p:cNvSpPr>
            <a:spLocks noChangeArrowheads="1"/>
          </p:cNvSpPr>
          <p:nvPr/>
        </p:nvSpPr>
        <p:spPr bwMode="auto">
          <a:xfrm>
            <a:off x="7035703" y="1819275"/>
            <a:ext cx="997144" cy="70532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40k bits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main</a:t>
            </a:r>
          </a:p>
        </p:txBody>
      </p:sp>
      <p:sp>
        <p:nvSpPr>
          <p:cNvPr id="1654790" name="Rectangle 6"/>
          <p:cNvSpPr>
            <a:spLocks noChangeArrowheads="1"/>
          </p:cNvSpPr>
          <p:nvPr/>
        </p:nvSpPr>
        <p:spPr bwMode="auto">
          <a:xfrm>
            <a:off x="6970706" y="3101975"/>
            <a:ext cx="1127137" cy="70532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640k bits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drum</a:t>
            </a:r>
          </a:p>
        </p:txBody>
      </p:sp>
      <p:sp>
        <p:nvSpPr>
          <p:cNvPr id="1654791" name="Line 7"/>
          <p:cNvSpPr>
            <a:spLocks noChangeShapeType="1"/>
          </p:cNvSpPr>
          <p:nvPr/>
        </p:nvSpPr>
        <p:spPr bwMode="auto">
          <a:xfrm>
            <a:off x="7534275" y="2552700"/>
            <a:ext cx="0" cy="482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54792" name="Rectangle 8"/>
          <p:cNvSpPr>
            <a:spLocks noChangeArrowheads="1"/>
          </p:cNvSpPr>
          <p:nvPr/>
        </p:nvSpPr>
        <p:spPr bwMode="auto">
          <a:xfrm>
            <a:off x="6381750" y="1708150"/>
            <a:ext cx="2305050" cy="24257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54793" name="Rectangle 9"/>
          <p:cNvSpPr>
            <a:spLocks noChangeArrowheads="1"/>
          </p:cNvSpPr>
          <p:nvPr/>
        </p:nvSpPr>
        <p:spPr bwMode="auto">
          <a:xfrm>
            <a:off x="6656388" y="3784600"/>
            <a:ext cx="19415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Central Store</a:t>
            </a:r>
          </a:p>
        </p:txBody>
      </p:sp>
      <p:sp>
        <p:nvSpPr>
          <p:cNvPr id="1654795" name="Text Box 11"/>
          <p:cNvSpPr txBox="1">
            <a:spLocks noChangeArrowheads="1"/>
          </p:cNvSpPr>
          <p:nvPr/>
        </p:nvSpPr>
        <p:spPr bwMode="auto">
          <a:xfrm>
            <a:off x="624535" y="5480050"/>
            <a:ext cx="3257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54797" name="Text Box 13"/>
          <p:cNvSpPr txBox="1">
            <a:spLocks noChangeArrowheads="1"/>
          </p:cNvSpPr>
          <p:nvPr/>
        </p:nvSpPr>
        <p:spPr bwMode="auto">
          <a:xfrm>
            <a:off x="304800" y="5518665"/>
            <a:ext cx="85344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latin typeface="Calibri"/>
              </a:rPr>
              <a:t>Not just an ancient black art, e.g., IBM Cell microprocessor</a:t>
            </a:r>
            <a:r>
              <a:rPr lang="en-US" sz="2400" i="1" dirty="0" smtClean="0">
                <a:latin typeface="Calibri"/>
              </a:rPr>
              <a:t> using in Playstation-3 has explicitly </a:t>
            </a:r>
            <a:r>
              <a:rPr lang="en-US" sz="2400" i="1" dirty="0">
                <a:latin typeface="Calibri"/>
              </a:rPr>
              <a:t>managed local </a:t>
            </a:r>
            <a:r>
              <a:rPr lang="en-US" sz="2400" i="1" dirty="0" smtClean="0">
                <a:latin typeface="Calibri"/>
              </a:rPr>
              <a:t>store!</a:t>
            </a:r>
            <a:endParaRPr lang="en-US" sz="2400" i="1" dirty="0"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4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794" grpId="0" build="p"/>
      <p:bldP spid="165479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38700" y="1460500"/>
            <a:ext cx="3860800" cy="4013200"/>
            <a:chOff x="440" y="920"/>
            <a:chExt cx="2432" cy="2528"/>
          </a:xfrm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2009" y="2784"/>
              <a:ext cx="778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>
                  <a:latin typeface="Calibri"/>
                  <a:ea typeface="굴림" charset="-127"/>
                  <a:cs typeface="굴림" charset="-127"/>
                </a:rPr>
                <a:t>Secondary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dirty="0">
                  <a:latin typeface="Calibri"/>
                  <a:ea typeface="굴림" charset="-127"/>
                  <a:cs typeface="굴림" charset="-127"/>
                </a:rPr>
                <a:t>(Drum)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dirty="0">
                  <a:latin typeface="Calibri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Calibri"/>
                </a:endParaRPr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523" y="1872"/>
              <a:ext cx="1077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>
                  <a:latin typeface="Calibri"/>
                  <a:ea typeface="굴림" charset="-127"/>
                  <a:cs typeface="굴림" charset="-127"/>
                </a:rPr>
                <a:t>Primary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dirty="0">
                  <a:latin typeface="Calibri"/>
                  <a:ea typeface="굴림" charset="-127"/>
                  <a:cs typeface="굴림" charset="-127"/>
                </a:rPr>
                <a:t>32 Pages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dirty="0">
                  <a:latin typeface="Calibri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99" y="2919"/>
              <a:ext cx="794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 dirty="0">
                  <a:latin typeface="Calibri"/>
                  <a:ea typeface="굴림" charset="-127"/>
                  <a:cs typeface="굴림" charset="-127"/>
                </a:rPr>
                <a:t>Central 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 dirty="0">
                  <a:latin typeface="Calibri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17159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sees 32 x 6 x 512 words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page from secondary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1031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secondary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time in Lecture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207000"/>
          </a:xfrm>
        </p:spPr>
        <p:txBody>
          <a:bodyPr/>
          <a:lstStyle/>
          <a:p>
            <a:r>
              <a:rPr lang="en-US" sz="2800" dirty="0" smtClean="0"/>
              <a:t>3 C’s of cache misses</a:t>
            </a:r>
          </a:p>
          <a:p>
            <a:pPr lvl="1"/>
            <a:r>
              <a:rPr lang="en-US" sz="2200" dirty="0" smtClean="0"/>
              <a:t>Compulsory, Capacity, Conflict</a:t>
            </a:r>
          </a:p>
          <a:p>
            <a:r>
              <a:rPr lang="en-US" sz="2800" dirty="0" smtClean="0"/>
              <a:t>Write policies</a:t>
            </a:r>
          </a:p>
          <a:p>
            <a:pPr lvl="1"/>
            <a:r>
              <a:rPr lang="en-US" sz="2200" dirty="0" smtClean="0"/>
              <a:t>Write back, write-through, write-allocate, no write allocate</a:t>
            </a:r>
          </a:p>
          <a:p>
            <a:r>
              <a:rPr lang="en-US" sz="2800" dirty="0" smtClean="0"/>
              <a:t>Multi</a:t>
            </a:r>
            <a:r>
              <a:rPr lang="en-US" sz="2800" dirty="0"/>
              <a:t>-level cache hierarchies</a:t>
            </a:r>
            <a:r>
              <a:rPr lang="en-US" sz="2800" dirty="0" smtClean="0"/>
              <a:t> reduce </a:t>
            </a:r>
            <a:r>
              <a:rPr lang="en-US" sz="2800" dirty="0"/>
              <a:t>miss penalty</a:t>
            </a:r>
          </a:p>
          <a:p>
            <a:pPr lvl="1"/>
            <a:r>
              <a:rPr lang="en-US" sz="2000" dirty="0"/>
              <a:t>3 levels common in modern </a:t>
            </a:r>
            <a:r>
              <a:rPr lang="en-US" sz="2000" dirty="0" smtClean="0"/>
              <a:t>systems (some have 4!)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change design tradeoffs of L1 cache if known to have L2</a:t>
            </a:r>
            <a:endParaRPr lang="en-US" sz="2000" dirty="0" smtClean="0"/>
          </a:p>
          <a:p>
            <a:r>
              <a:rPr lang="en-US" sz="2800" dirty="0" err="1" smtClean="0"/>
              <a:t>Prefetching</a:t>
            </a:r>
            <a:r>
              <a:rPr lang="en-US" sz="2800" dirty="0"/>
              <a:t>: retrieve</a:t>
            </a:r>
            <a:r>
              <a:rPr lang="en-US" sz="2800" dirty="0" smtClean="0"/>
              <a:t> memory data before </a:t>
            </a:r>
            <a:r>
              <a:rPr lang="en-US" sz="2800" dirty="0"/>
              <a:t>CPU request</a:t>
            </a:r>
          </a:p>
          <a:p>
            <a:pPr lvl="1"/>
            <a:r>
              <a:rPr lang="en-US" sz="2000" dirty="0" err="1"/>
              <a:t>Prefetching</a:t>
            </a:r>
            <a:r>
              <a:rPr lang="en-US" sz="2000" dirty="0"/>
              <a:t> can waste bandwidth and cause cache pollution</a:t>
            </a:r>
          </a:p>
          <a:p>
            <a:pPr lvl="1"/>
            <a:r>
              <a:rPr lang="en-US" sz="2000" dirty="0"/>
              <a:t>Software </a:t>
            </a:r>
            <a:r>
              <a:rPr lang="en-US" sz="2000" dirty="0" err="1"/>
              <a:t>vs</a:t>
            </a:r>
            <a:r>
              <a:rPr lang="en-US" sz="2000" dirty="0"/>
              <a:t> hardware </a:t>
            </a:r>
            <a:r>
              <a:rPr lang="en-US" sz="2000" dirty="0" err="1" smtClean="0"/>
              <a:t>prefetching</a:t>
            </a:r>
            <a:endParaRPr lang="en-US" sz="2000" dirty="0" smtClean="0"/>
          </a:p>
          <a:p>
            <a:r>
              <a:rPr lang="en-US" sz="2800" dirty="0" smtClean="0"/>
              <a:t>Software memory hierarchy optimizations</a:t>
            </a:r>
          </a:p>
          <a:p>
            <a:pPr lvl="1"/>
            <a:r>
              <a:rPr lang="en-US" sz="2000" dirty="0" smtClean="0"/>
              <a:t>Loop interchange, loop fusion, cache tiling</a:t>
            </a:r>
          </a:p>
          <a:p>
            <a:pPr lvl="1">
              <a:buFontTx/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E2E1-F3E4-A14C-AA4F-55A5FB46BF03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450095" y="1611313"/>
            <a:ext cx="838372" cy="82202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Initial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16 ROM pages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 smtClean="0">
                <a:latin typeface="Calibri"/>
                <a:ea typeface="굴림" charset="-127"/>
                <a:cs typeface="굴림" charset="-127"/>
              </a:rPr>
              <a:t>0.4-1 </a:t>
            </a:r>
            <a:r>
              <a:rPr lang="en-US" altLang="ko-KR" dirty="0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1692472" cy="57579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2 subsidiary pages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       1.4 </a:t>
            </a:r>
            <a:r>
              <a:rPr lang="en-US" altLang="ko-KR" dirty="0"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644" cy="51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Main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  32 pages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  1.4 </a:t>
              </a:r>
              <a:r>
                <a:rPr lang="en-US" altLang="ko-KR" dirty="0"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 dirty="0">
                  <a:latin typeface="Calibri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3736" y="2008"/>
              <a:ext cx="1056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lIns="84138" tIns="41275" rIns="84138" bIns="41275">
              <a:prstTxWarp prst="textNoShape">
                <a:avLst/>
              </a:prstTxWarp>
              <a:noAutofit/>
            </a:bodyPr>
            <a:lstStyle/>
            <a:p>
              <a:pPr algn="l" defTabSz="774700">
                <a:spcBef>
                  <a:spcPct val="0"/>
                </a:spcBef>
              </a:pPr>
              <a:r>
                <a:rPr lang="en-US" altLang="ko-KR" dirty="0" smtClean="0">
                  <a:latin typeface="Calibri"/>
                  <a:ea typeface="굴림" charset="-127"/>
                  <a:cs typeface="굴림" charset="-127"/>
                </a:rPr>
                <a:t>Drum (4)</a:t>
              </a:r>
            </a:p>
            <a:p>
              <a:pPr algn="l" defTabSz="774700">
                <a:spcBef>
                  <a:spcPct val="0"/>
                </a:spcBef>
              </a:pPr>
              <a:r>
                <a:rPr lang="en-US" altLang="ko-KR" dirty="0" smtClean="0">
                  <a:latin typeface="Calibri"/>
                  <a:ea typeface="굴림" charset="-127"/>
                  <a:cs typeface="굴림" charset="-127"/>
                </a:rPr>
                <a:t>192 pages </a:t>
              </a:r>
              <a:endParaRPr lang="en-US" altLang="ko-KR" dirty="0">
                <a:latin typeface="Calibri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b="1" dirty="0">
                <a:latin typeface="Calibri"/>
                <a:ea typeface="굴림" charset="-127"/>
                <a:cs typeface="굴림" charset="-127"/>
              </a:rPr>
              <a:t>8 </a:t>
            </a: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Tape decks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l" defTabSz="774700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48-bit words</a:t>
            </a:r>
          </a:p>
          <a:p>
            <a:pPr algn="l" defTabSz="774700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512-word pages</a:t>
            </a:r>
          </a:p>
          <a:p>
            <a:pPr algn="l" defTabSz="774700">
              <a:spcBef>
                <a:spcPct val="0"/>
              </a:spcBef>
            </a:pPr>
            <a:endParaRPr lang="en-US" altLang="ko-KR" sz="1800" dirty="0">
              <a:latin typeface="Calibri"/>
              <a:ea typeface="굴림" charset="-127"/>
              <a:cs typeface="굴림" charset="-127"/>
            </a:endParaRPr>
          </a:p>
          <a:p>
            <a:pPr algn="l" defTabSz="774700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1 </a:t>
            </a: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304800" y="4572000"/>
            <a:ext cx="8709516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match 	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</a:t>
            </a:r>
            <a:r>
              <a:rPr lang="en-US" altLang="ko-KR" sz="2000" dirty="0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normal access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	     save the state of the partially 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executed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99031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Effective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309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system code</a:t>
            </a:r>
          </a:p>
          <a:p>
            <a:pPr algn="l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(not swapped)</a:t>
            </a:r>
          </a:p>
          <a:p>
            <a:pPr algn="l">
              <a:spcBef>
                <a:spcPct val="0"/>
              </a:spcBef>
            </a:pPr>
            <a:endParaRPr lang="en-US" altLang="ko-KR" sz="1200" dirty="0">
              <a:latin typeface="Calibri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system data</a:t>
            </a:r>
          </a:p>
          <a:p>
            <a:pPr algn="l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60739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 dirty="0"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38736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200" dirty="0"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100864" y="2228850"/>
            <a:ext cx="59912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387600" y="1644650"/>
            <a:ext cx="2617788" cy="192088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374900" y="2305050"/>
            <a:ext cx="623888" cy="109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07748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i="1" dirty="0">
                <a:latin typeface="Calibri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 flipV="1">
            <a:off x="2387600" y="2089150"/>
            <a:ext cx="256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758567" y="6637923"/>
            <a:ext cx="184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660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Atlas Demand Paging Scheme</a:t>
            </a:r>
            <a:endParaRPr lang="en-US" altLang="ko-KR"/>
          </a:p>
        </p:txBody>
      </p:sp>
      <p:sp>
        <p:nvSpPr>
          <p:cNvPr id="161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On a page fault: </a:t>
            </a:r>
          </a:p>
          <a:p>
            <a:r>
              <a:rPr lang="en-US" altLang="ko-KR" dirty="0" smtClean="0"/>
              <a:t>Input transfer into a free page is initiated</a:t>
            </a:r>
          </a:p>
          <a:p>
            <a:r>
              <a:rPr lang="en-US" altLang="ko-KR" dirty="0" smtClean="0"/>
              <a:t>The Page Address Register (PAR) is updated</a:t>
            </a:r>
          </a:p>
          <a:p>
            <a:r>
              <a:rPr lang="en-US" altLang="ko-KR" dirty="0" smtClean="0"/>
              <a:t>If no free page is left, a page is selected to be replaced (based on usage)</a:t>
            </a:r>
          </a:p>
          <a:p>
            <a:r>
              <a:rPr lang="en-US" altLang="ko-KR" dirty="0" smtClean="0"/>
              <a:t>The replaced page is written on the drum</a:t>
            </a:r>
          </a:p>
          <a:p>
            <a:pPr lvl="1"/>
            <a:r>
              <a:rPr lang="en-US" altLang="ko-KR" dirty="0" smtClean="0"/>
              <a:t>to minimize drum latency effect, the first empty page on the drum was selected</a:t>
            </a:r>
          </a:p>
          <a:p>
            <a:r>
              <a:rPr lang="en-US" altLang="ko-KR" dirty="0" smtClean="0"/>
              <a:t>The page table is updated to point to the new location of the page on the drum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Linear Page Table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0006" name="Rectangle 38"/>
          <p:cNvSpPr>
            <a:spLocks noGrp="1" noChangeArrowheads="1"/>
          </p:cNvSpPr>
          <p:nvPr>
            <p:ph idx="4294967295"/>
          </p:nvPr>
        </p:nvSpPr>
        <p:spPr>
          <a:xfrm>
            <a:off x="382587" y="990600"/>
            <a:ext cx="4189413" cy="4754563"/>
          </a:xfrm>
          <a:noFill/>
          <a:ln/>
        </p:spPr>
        <p:txBody>
          <a:bodyPr/>
          <a:lstStyle/>
          <a:p>
            <a:pPr marL="342900" indent="-342900"/>
            <a:r>
              <a:rPr lang="en-US" altLang="ko-KR" dirty="0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A bit to indicate if a page exists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 dirty="0">
                <a:ea typeface="굴림" charset="-127"/>
                <a:cs typeface="굴림" charset="-127"/>
              </a:rPr>
              <a:t>Status bits for protection and usage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ko-KR" dirty="0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 dirty="0">
              <a:ea typeface="굴림" charset="-127"/>
              <a:cs typeface="굴림" charset="-127"/>
            </a:endParaRPr>
          </a:p>
        </p:txBody>
      </p:sp>
      <p:grpSp>
        <p:nvGrpSpPr>
          <p:cNvPr id="1619971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VPN</a:t>
              </a:r>
              <a:endPara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Offset</a:t>
              </a:r>
              <a:endPara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5867400" y="6096000"/>
            <a:ext cx="2457962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 from CPU Execute Stage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2286000" y="54864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VPN</a:t>
            </a:r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1619978" name="Group 10"/>
          <p:cNvGrpSpPr>
            <a:grpSpLocks/>
          </p:cNvGrpSpPr>
          <p:nvPr/>
        </p:nvGrpSpPr>
        <p:grpSpPr bwMode="auto">
          <a:xfrm>
            <a:off x="7464425" y="922338"/>
            <a:ext cx="1384300" cy="4779963"/>
            <a:chOff x="4416" y="757"/>
            <a:chExt cx="872" cy="3011"/>
          </a:xfrm>
        </p:grpSpPr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 dirty="0">
                  <a:solidFill>
                    <a:schemeClr val="bg1"/>
                  </a:solidFill>
                  <a:latin typeface="Calibri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446" y="757"/>
              <a:ext cx="84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Data Pages</a:t>
              </a:r>
              <a:endPara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723565" y="2753003"/>
            <a:ext cx="7546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156514" y="1073121"/>
            <a:ext cx="131540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685800" y="2040523"/>
            <a:ext cx="184666" cy="338554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685800" y="2590800"/>
            <a:ext cx="184666" cy="338554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Calibri"/>
            </a:endParaRPr>
          </a:p>
        </p:txBody>
      </p:sp>
      <p:cxnSp>
        <p:nvCxnSpPr>
          <p:cNvPr id="3" name="Straight Arrow Connector 2"/>
          <p:cNvCxnSpPr>
            <a:stCxn id="1619976" idx="3"/>
            <a:endCxn id="1619988" idx="1"/>
          </p:cNvCxnSpPr>
          <p:nvPr/>
        </p:nvCxnSpPr>
        <p:spPr bwMode="auto">
          <a:xfrm flipV="1">
            <a:off x="4302125" y="5607050"/>
            <a:ext cx="723900" cy="1905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1733038" y="5715000"/>
            <a:ext cx="2838962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Supervisor Accessible Control Register inside CPU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Size of Linear Page Table</a:t>
            </a:r>
            <a:endParaRPr lang="en-US" altLang="ko-KR" dirty="0"/>
          </a:p>
        </p:txBody>
      </p:sp>
      <p:sp>
        <p:nvSpPr>
          <p:cNvPr id="162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With 32-bit addresses, 4-KB pages &amp; 4-byte PTEs:</a:t>
            </a:r>
          </a:p>
          <a:p>
            <a:pPr lvl="1"/>
            <a:r>
              <a:rPr lang="en-US" altLang="ko-KR" sz="2000" dirty="0" smtClean="0"/>
              <a:t>  220 PTEs, </a:t>
            </a:r>
            <a:r>
              <a:rPr lang="en-US" altLang="ko-KR" sz="2000" dirty="0" err="1" smtClean="0"/>
              <a:t>i.e</a:t>
            </a:r>
            <a:r>
              <a:rPr lang="en-US" altLang="ko-KR" sz="2000" dirty="0" smtClean="0"/>
              <a:t>, 4 MB page table per user</a:t>
            </a:r>
          </a:p>
          <a:p>
            <a:pPr lvl="1"/>
            <a:r>
              <a:rPr lang="en-US" altLang="ko-KR" sz="2000" dirty="0" smtClean="0"/>
              <a:t> 4 GB of swap needed to back up full virtual address</a:t>
            </a:r>
            <a:br>
              <a:rPr lang="en-US" altLang="ko-KR" sz="2000" dirty="0" smtClean="0"/>
            </a:br>
            <a:r>
              <a:rPr lang="en-US" altLang="ko-KR" sz="2000" dirty="0" smtClean="0"/>
              <a:t>   space</a:t>
            </a:r>
          </a:p>
          <a:p>
            <a:r>
              <a:rPr lang="en-US" altLang="ko-KR" sz="2800" dirty="0" smtClean="0"/>
              <a:t>Larger pages?</a:t>
            </a:r>
          </a:p>
          <a:p>
            <a:pPr lvl="1"/>
            <a:r>
              <a:rPr lang="en-US" altLang="ko-KR" sz="2000" dirty="0" smtClean="0"/>
              <a:t>Internal fragmentation (Not all memory in page is used)</a:t>
            </a:r>
          </a:p>
          <a:p>
            <a:pPr lvl="1"/>
            <a:r>
              <a:rPr lang="en-US" altLang="ko-KR" sz="2000" dirty="0" smtClean="0"/>
              <a:t>Larger page fault penalty (more time to read from disk)</a:t>
            </a:r>
          </a:p>
          <a:p>
            <a:r>
              <a:rPr lang="en-US" altLang="ko-KR" sz="2800" dirty="0" smtClean="0"/>
              <a:t>What about 64-bit virtual address space???</a:t>
            </a:r>
          </a:p>
          <a:p>
            <a:pPr lvl="1"/>
            <a:r>
              <a:rPr lang="en-US" altLang="ko-KR" sz="2000" dirty="0" smtClean="0"/>
              <a:t>How many page table entries (PTEs)?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800" dirty="0" smtClean="0"/>
              <a:t>                          What is the “saving grace” ? </a:t>
            </a:r>
            <a:endParaRPr lang="en-US" altLang="ko-KR" sz="2800" dirty="0">
              <a:sym typeface="Symbol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410200" y="1600200"/>
            <a:ext cx="838199" cy="4572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410200" y="1066800"/>
            <a:ext cx="838200" cy="533399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244719" y="3719512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273646" y="4633912"/>
            <a:ext cx="1290694" cy="6745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 dirty="0">
                <a:latin typeface="Calibri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12510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latin typeface="Calibri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27219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369086" y="2627312"/>
            <a:ext cx="200979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39684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latin typeface="Calibri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67256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0075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latin typeface="Calibri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1600200" y="762000"/>
            <a:ext cx="283007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Virtual </a:t>
            </a:r>
            <a:r>
              <a:rPr lang="en-US" altLang="ko-KR" sz="2000" dirty="0" smtClean="0">
                <a:latin typeface="Calibri"/>
                <a:ea typeface="굴림" charset="-127"/>
                <a:cs typeface="굴림" charset="-127"/>
              </a:rPr>
              <a:t>Address from CPU</a:t>
            </a:r>
            <a:endParaRPr lang="en-US" altLang="ko-KR" sz="20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813726" y="3678237"/>
            <a:ext cx="128560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26071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63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p1          </a:t>
            </a:r>
            <a:r>
              <a:rPr lang="en-US" altLang="ko-KR" sz="1800" dirty="0" smtClean="0">
                <a:latin typeface="Calibri"/>
                <a:ea typeface="굴림" charset="-127"/>
                <a:cs typeface="굴림" charset="-127"/>
              </a:rPr>
              <a:t>    p2              offset</a:t>
            </a:r>
            <a:endParaRPr lang="en-US" altLang="ko-KR" sz="18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28866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dirty="0"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4802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5470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latin typeface="Calibri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latin typeface="Calibri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2609" y="5527258"/>
            <a:ext cx="2247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What is the downside?</a:t>
            </a:r>
            <a:endParaRPr lang="en-US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1A-3664-544B-9B55-CD12CA246149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1"/>
            <a:ext cx="1117600" cy="1512888"/>
            <a:chOff x="632" y="1352"/>
            <a:chExt cx="704" cy="953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2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5642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98659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5029"/>
            <a:ext cx="115887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3323"/>
            <a:ext cx="11588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Memory</a:t>
            </a: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4549486" y="3632489"/>
            <a:ext cx="144303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 PT User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 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990600" y="4419600"/>
            <a:ext cx="727710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5486400" y="4038600"/>
            <a:ext cx="19089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5638800" y="762000"/>
            <a:ext cx="177247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73332" y="2325688"/>
            <a:ext cx="1381737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2000" dirty="0">
                <a:solidFill>
                  <a:schemeClr val="bg1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2000" dirty="0">
                <a:solidFill>
                  <a:schemeClr val="bg1"/>
                </a:solidFill>
                <a:latin typeface="Calibri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685800" y="3352800"/>
            <a:ext cx="13260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42999" y="2514600"/>
            <a:ext cx="561975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1905000" y="18288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11202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295400" y="2819400"/>
            <a:ext cx="990600" cy="6096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600200" y="2057400"/>
            <a:ext cx="27432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286000" y="2231658"/>
            <a:ext cx="1430626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2000" dirty="0" smtClean="0">
                <a:solidFill>
                  <a:schemeClr val="bg1"/>
                </a:solidFill>
                <a:latin typeface="Calibri"/>
                <a:ea typeface="굴림" charset="-127"/>
                <a:cs typeface="굴림" charset="-127"/>
              </a:rPr>
              <a:t>Protection Check</a:t>
            </a:r>
            <a:endParaRPr lang="en-US" altLang="ko-KR" sz="2000" dirty="0">
              <a:solidFill>
                <a:schemeClr val="bg1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442200" cy="533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 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Calibri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latin typeface="Calibri"/>
                <a:ea typeface="굴림" charset="-127"/>
                <a:cs typeface="굴림" charset="-127"/>
              </a:rPr>
              <a:t>In a two-level page table, each reference becomes </a:t>
            </a:r>
            <a:r>
              <a:rPr lang="en-US" altLang="ko-KR" sz="2400" dirty="0" smtClean="0">
                <a:latin typeface="Calibri"/>
                <a:ea typeface="굴림" charset="-127"/>
                <a:cs typeface="굴림" charset="-127"/>
              </a:rPr>
              <a:t>several memory </a:t>
            </a:r>
            <a:r>
              <a:rPr lang="en-US" altLang="ko-KR" sz="2400" dirty="0">
                <a:latin typeface="Calibri"/>
                <a:ea typeface="굴림" charset="-127"/>
                <a:cs typeface="굴림" charset="-127"/>
              </a:rPr>
              <a:t>accesses</a:t>
            </a:r>
            <a:endParaRPr lang="en-US" altLang="ko-KR" sz="2000" i="1" dirty="0">
              <a:latin typeface="Calibri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latin typeface="Calibri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latin typeface="Calibri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latin typeface="Calibri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latin typeface="Calibri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latin typeface="Calibri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latin typeface="Calibri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latin typeface="Calibri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latin typeface="Calibri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02974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chemeClr val="accent2"/>
                </a:solidFill>
                <a:latin typeface="Calibri"/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314039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R   W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D 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  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tag       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         PPN</a:t>
            </a:r>
            <a:endParaRPr lang="en-US" altLang="ko-KR" sz="18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18856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19058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61914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242737" y="3042455"/>
            <a:ext cx="2346476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W, R: Read and write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permission bits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D: Dirty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V: Valid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29862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(PPN = physical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Design the TLB?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Associativity?</a:t>
            </a:r>
          </a:p>
          <a:p>
            <a:endParaRPr lang="en-US" dirty="0"/>
          </a:p>
          <a:p>
            <a:r>
              <a:rPr lang="en-US" dirty="0" smtClean="0"/>
              <a:t>Replacement policy?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01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39700"/>
            <a:ext cx="6829425" cy="6064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102600" cy="5257800"/>
          </a:xfrm>
          <a:noFill/>
          <a:ln/>
        </p:spPr>
        <p:txBody>
          <a:bodyPr/>
          <a:lstStyle/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Each entry maps a large page, hence less spatial locality across pages </a:t>
            </a:r>
            <a:r>
              <a:rPr lang="en-US" altLang="ko-KR" dirty="0" err="1">
                <a:ea typeface="굴림" charset="-127"/>
                <a:cs typeface="굴림" charset="-127"/>
                <a:sym typeface="Wingdings" charset="2"/>
              </a:rPr>
              <a:t></a:t>
            </a:r>
            <a:r>
              <a:rPr lang="en-US" altLang="ko-KR" dirty="0">
                <a:ea typeface="굴림" charset="-127"/>
                <a:cs typeface="굴림" charset="-127"/>
              </a:rPr>
              <a:t> more likely that two entries conflict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Sometimes larger </a:t>
            </a:r>
            <a:r>
              <a:rPr lang="en-US" altLang="ko-KR" dirty="0" err="1">
                <a:ea typeface="굴림" charset="-127"/>
                <a:cs typeface="굴림" charset="-127"/>
              </a:rPr>
              <a:t>TLBs</a:t>
            </a:r>
            <a:r>
              <a:rPr lang="en-US" altLang="ko-KR" dirty="0">
                <a:ea typeface="굴림" charset="-127"/>
                <a:cs typeface="굴림" charset="-127"/>
              </a:rPr>
              <a:t> (256-512 entries) are 4-8 way set-</a:t>
            </a:r>
            <a:r>
              <a:rPr lang="en-US" altLang="ko-KR" dirty="0" smtClean="0">
                <a:ea typeface="굴림" charset="-127"/>
                <a:cs typeface="굴림" charset="-127"/>
              </a:rPr>
              <a:t>associative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Larger systems sometimes have multi-level (L1 and L2) 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TLBs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Random or FIFO replacement policy</a:t>
            </a:r>
          </a:p>
          <a:p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No process information in TLB</a:t>
            </a:r>
            <a:r>
              <a:rPr lang="en-US" altLang="ko-KR" sz="2800" i="1" dirty="0">
                <a:solidFill>
                  <a:srgbClr val="56127A"/>
                </a:solidFill>
                <a:ea typeface="굴림" charset="-127"/>
                <a:cs typeface="굴림" charset="-127"/>
              </a:rPr>
              <a:t>?</a:t>
            </a:r>
            <a:endParaRPr lang="en-US" altLang="ko-KR" sz="1000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r>
              <a:rPr lang="en-US" altLang="ko-KR" b="1" dirty="0">
                <a:solidFill>
                  <a:srgbClr val="56127A"/>
                </a:solidFill>
                <a:ea typeface="굴림" charset="-127"/>
                <a:cs typeface="굴림" charset="-127"/>
              </a:rPr>
              <a:t>TLB Reach</a:t>
            </a:r>
            <a:r>
              <a:rPr lang="en-US" altLang="ko-KR" dirty="0">
                <a:solidFill>
                  <a:srgbClr val="56127A"/>
                </a:solidFill>
                <a:ea typeface="굴림" charset="-127"/>
                <a:cs typeface="굴림" charset="-127"/>
              </a:rPr>
              <a:t>: Size of largest virtual address space that can be simultaneously mapped by </a:t>
            </a:r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TLB</a:t>
            </a:r>
          </a:p>
          <a:p>
            <a:pPr lvl="1"/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How much of the physical address space is the TLB mapping to?</a:t>
            </a: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2000" dirty="0">
                <a:ea typeface="굴림" charset="-127"/>
                <a:cs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TLB Reach = _____________________________________________</a:t>
            </a:r>
            <a:r>
              <a:rPr lang="en-US" altLang="ko-KR" i="1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895600" y="5029200"/>
            <a:ext cx="406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srgbClr val="FF0000"/>
                </a:solidFill>
                <a:latin typeface="Calibri"/>
              </a:rPr>
              <a:t>64 entries * 4 KB = 256 KB (if contiguous)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  <a:endParaRPr lang="en-US" dirty="0"/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talking about virtual addresses, what challenge does this mean for caches (especially L1)?</a:t>
            </a:r>
          </a:p>
          <a:p>
            <a:pPr lvl="1"/>
            <a:r>
              <a:rPr lang="en-US" dirty="0" smtClean="0"/>
              <a:t>And what to do about it?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9424-84C0-CF40-B706-6432F73A7DD1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90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Handling a TLB Miss</a:t>
            </a:r>
            <a:endParaRPr lang="en-US" altLang="ko-K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200" dirty="0" smtClean="0"/>
              <a:t>Software (MIPS, Alpha)</a:t>
            </a:r>
          </a:p>
          <a:p>
            <a:pPr lvl="1"/>
            <a:r>
              <a:rPr lang="en-US" altLang="ko-KR" sz="2400" dirty="0" smtClean="0"/>
              <a:t>TLB miss causes an exception and the operating system walks the page tables and reloads TLB. A privileged “</a:t>
            </a:r>
            <a:r>
              <a:rPr lang="en-US" altLang="ko-KR" sz="2400" dirty="0" err="1" smtClean="0"/>
              <a:t>untranslated</a:t>
            </a:r>
            <a:r>
              <a:rPr lang="en-US" altLang="ko-KR" sz="2400" dirty="0" smtClean="0"/>
              <a:t>”  addressing mode used for walk.</a:t>
            </a:r>
          </a:p>
          <a:p>
            <a:r>
              <a:rPr lang="en-US" altLang="ko-KR" sz="3200" dirty="0" smtClean="0"/>
              <a:t>Hardware (SPARC v8, x86, PowerPC, RISC-V)</a:t>
            </a:r>
          </a:p>
          <a:p>
            <a:pPr lvl="1"/>
            <a:r>
              <a:rPr lang="en-US" altLang="ko-KR" sz="2400" dirty="0" smtClean="0"/>
              <a:t>A memory management unit (MMU) walks the page tables and reloads the TLB.</a:t>
            </a:r>
          </a:p>
          <a:p>
            <a:pPr lvl="1"/>
            <a:r>
              <a:rPr lang="en-US" altLang="ko-KR" sz="2400" dirty="0" smtClean="0"/>
              <a:t>If a missing (data or PT) page is encountered during the TLB reloading, MMU gives up and signals a Page Fault exception for the original instruction.</a:t>
            </a:r>
          </a:p>
          <a:p>
            <a:r>
              <a:rPr lang="en-US" altLang="ko-KR" sz="3000" dirty="0" smtClean="0"/>
              <a:t>Tradeoffs?</a:t>
            </a:r>
          </a:p>
          <a:p>
            <a:pPr lvl="1"/>
            <a:r>
              <a:rPr lang="en-US" altLang="ko-KR" sz="2400" dirty="0" smtClean="0"/>
              <a:t>The hardware needs to know the structure of the page table for hardware handling.</a:t>
            </a:r>
            <a:endParaRPr lang="en-US" altLang="ko-KR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D445-73B8-1346-9524-1F6FAD58DE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Hierarchical </a:t>
            </a:r>
            <a:r>
              <a:rPr lang="en-US" altLang="ko-KR" dirty="0" smtClean="0">
                <a:ea typeface="굴림" charset="-127"/>
                <a:cs typeface="굴림" charset="-127"/>
              </a:rPr>
              <a:t>H/W </a:t>
            </a:r>
            <a:r>
              <a:rPr lang="en-US" altLang="ko-KR" dirty="0" smtClean="0">
                <a:ea typeface="굴림" charset="-127"/>
                <a:cs typeface="굴림" charset="-127"/>
              </a:rPr>
              <a:t>Page </a:t>
            </a:r>
            <a:r>
              <a:rPr lang="en-US" altLang="ko-KR" dirty="0">
                <a:ea typeface="굴림" charset="-127"/>
                <a:cs typeface="굴림" charset="-127"/>
              </a:rPr>
              <a:t>Table Walk: SPARC v8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09550" y="990600"/>
            <a:ext cx="8724900" cy="4588545"/>
            <a:chOff x="190500" y="1295400"/>
            <a:chExt cx="8724900" cy="4588545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			      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11            0</a:t>
              </a:r>
              <a:endPara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914400" y="1295400"/>
              <a:ext cx="177247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40715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Index 1	    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Index </a:t>
              </a: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2     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</a:t>
              </a: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Index 3       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Offset</a:t>
              </a:r>
              <a:endPara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783262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              23                       17                  11                </a:t>
              </a: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862517" cy="828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Table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862517" cy="58221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833863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root </a:t>
              </a:r>
              <a:r>
                <a:rPr lang="en-US" altLang="ko-KR" dirty="0" err="1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ptr</a:t>
              </a:r>
              <a:endPara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 flipV="1">
              <a:off x="1066800" y="24304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 flipV="1">
              <a:off x="1066800" y="30400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48891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33820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663023" y="5486400"/>
              <a:ext cx="19089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231855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PPN	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</a:t>
              </a: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	         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Offset</a:t>
              </a:r>
              <a:endPara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76250" y="5715000"/>
            <a:ext cx="67834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/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82" name="Rectangle 34"/>
          <p:cNvSpPr>
            <a:spLocks noGrp="1" noChangeArrowheads="1"/>
          </p:cNvSpPr>
          <p:nvPr>
            <p:ph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Assumes page tables held in </a:t>
            </a:r>
            <a:r>
              <a:rPr lang="en-US" sz="2000" dirty="0" err="1">
                <a:solidFill>
                  <a:srgbClr val="000000"/>
                </a:solidFill>
              </a:rPr>
              <a:t>untranslated</a:t>
            </a:r>
            <a:r>
              <a:rPr lang="en-US" sz="2000" dirty="0">
                <a:solidFill>
                  <a:srgbClr val="000000"/>
                </a:solidFill>
              </a:rPr>
              <a:t> physical memory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106965" y="2690296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429211" y="952128"/>
            <a:ext cx="2134556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Fault?</a:t>
            </a:r>
          </a:p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82211" y="1028328"/>
            <a:ext cx="2134556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Fault?</a:t>
            </a:r>
          </a:p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71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33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40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8288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Page-Table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Register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26046" y="16002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12034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683434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94789" y="33149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900189" y="32387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81450" y="1844675"/>
            <a:ext cx="1100062" cy="8284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483212" y="3300413"/>
            <a:ext cx="1274789" cy="70532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562838" y="5021263"/>
            <a:ext cx="1166837" cy="9823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60593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3922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529951" cy="6488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b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</a:t>
            </a:r>
            <a:r>
              <a:rPr lang="ko-KR" altLang="en-US" sz="2000" b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 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memory	         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82925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1192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391470" y="4964113"/>
            <a:ext cx="1493198" cy="828432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218870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000000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9284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Where?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  <a:endParaRPr lang="en-US" dirty="0"/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talking about virtual addresses, what challenge does this mean for caches (especially L1)?</a:t>
            </a:r>
          </a:p>
          <a:p>
            <a:pPr lvl="1"/>
            <a:r>
              <a:rPr lang="en-US" dirty="0" smtClean="0"/>
              <a:t>And what to do about it?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9424-84C0-CF40-B706-6432F73A7DD1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90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/>
              <a:t>Arvind (MIT)</a:t>
            </a:r>
          </a:p>
          <a:p>
            <a:pPr lvl="1"/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r>
              <a:rPr lang="en-US" dirty="0"/>
              <a:t>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9424-84C0-CF40-B706-6432F73A7DD1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Bare Machine</a:t>
            </a:r>
          </a:p>
        </p:txBody>
      </p:sp>
      <p:sp>
        <p:nvSpPr>
          <p:cNvPr id="17438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876800"/>
            <a:ext cx="7683500" cy="1016000"/>
          </a:xfrm>
        </p:spPr>
        <p:txBody>
          <a:bodyPr/>
          <a:lstStyle/>
          <a:p>
            <a:r>
              <a:rPr lang="en-US"/>
              <a:t>In a bare machine, the only kind of address is a physical address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>
                <a:latin typeface="Calibri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41977" y="1675398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Calibri"/>
                <a:cs typeface="Calibri"/>
              </a:rPr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>
                <a:latin typeface="Calibri"/>
                <a:cs typeface="Calibri"/>
              </a:rPr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>
                <a:latin typeface="Calibri"/>
                <a:cs typeface="Calibri"/>
              </a:rPr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71287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215737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47687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47687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4724400" y="3304966"/>
            <a:ext cx="2438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Physical Address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  <a:cs typeface="굴림" charset="-127"/>
              </a:rPr>
              <a:t>Absolute Addresses</a:t>
            </a:r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16465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97050"/>
            <a:ext cx="7696200" cy="2825750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Only one program ran at a time, with unrestricted access to entire machine (RAM + I/O devices)</a:t>
            </a:r>
          </a:p>
          <a:p>
            <a:r>
              <a:rPr lang="en-US" altLang="ko-KR" dirty="0" smtClean="0">
                <a:ea typeface="굴림" charset="-127"/>
                <a:cs typeface="굴림" charset="-127"/>
              </a:rPr>
              <a:t>Addresses in a program depended upon where the program was to be loaded in memory</a:t>
            </a:r>
          </a:p>
          <a:p>
            <a:r>
              <a:rPr lang="en-US" altLang="ko-KR" i="1" dirty="0" smtClean="0">
                <a:ea typeface="굴림" charset="-127"/>
                <a:cs typeface="굴림" charset="-127"/>
              </a:rPr>
              <a:t>But</a:t>
            </a:r>
            <a:r>
              <a:rPr lang="en-US" altLang="ko-KR" dirty="0" smtClean="0">
                <a:ea typeface="굴림" charset="-127"/>
                <a:cs typeface="굴림" charset="-127"/>
              </a:rPr>
              <a:t> it was more convenient for programmers to write location-independent subroutines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720A-5439-604E-9D72-B585F9F3E15C}" type="slidenum">
              <a:rPr lang="en-US" smtClean="0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659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3341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i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EDSAC, early 50’s</a:t>
            </a:r>
            <a:endParaRPr lang="en-US" altLang="ko-KR" sz="2800" dirty="0">
              <a:latin typeface="Calibri"/>
              <a:ea typeface="굴림" charset="-127"/>
              <a:cs typeface="Calibri"/>
            </a:endParaRPr>
          </a:p>
        </p:txBody>
      </p:sp>
      <p:sp>
        <p:nvSpPr>
          <p:cNvPr id="1646597" name="Rectangle 5"/>
          <p:cNvSpPr>
            <a:spLocks noChangeArrowheads="1"/>
          </p:cNvSpPr>
          <p:nvPr/>
        </p:nvSpPr>
        <p:spPr bwMode="auto">
          <a:xfrm>
            <a:off x="1346637" y="4267200"/>
            <a:ext cx="7136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800" i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How could location independence be achieved?</a:t>
            </a:r>
          </a:p>
        </p:txBody>
      </p:sp>
      <p:sp>
        <p:nvSpPr>
          <p:cNvPr id="1646598" name="Rectangle 6"/>
          <p:cNvSpPr>
            <a:spLocks noChangeArrowheads="1"/>
          </p:cNvSpPr>
          <p:nvPr/>
        </p:nvSpPr>
        <p:spPr bwMode="auto">
          <a:xfrm>
            <a:off x="381000" y="4921250"/>
            <a:ext cx="862806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800" i="1" dirty="0">
                <a:solidFill>
                  <a:srgbClr val="FF0000"/>
                </a:solidFill>
                <a:latin typeface="Calibri"/>
                <a:ea typeface="굴림" charset="-127"/>
                <a:cs typeface="Calibri"/>
              </a:rPr>
              <a:t>Linker and/or loader modify addresses of subroutines and callers when building a program memory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595" grpId="0" build="p" autoUpdateAnimBg="0"/>
      <p:bldP spid="1646597" grpId="0" autoUpdateAnimBg="0"/>
      <p:bldP spid="16465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Dynamic Address Translation</a:t>
            </a:r>
            <a:endParaRPr lang="en-US" altLang="ko-KR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01700"/>
            <a:ext cx="6540500" cy="5054600"/>
          </a:xfrm>
        </p:spPr>
        <p:txBody>
          <a:bodyPr/>
          <a:lstStyle/>
          <a:p>
            <a:r>
              <a:rPr lang="en-US" altLang="ko-KR" dirty="0" smtClean="0"/>
              <a:t>Motivation</a:t>
            </a:r>
          </a:p>
          <a:p>
            <a:pPr lvl="1"/>
            <a:r>
              <a:rPr lang="en-US" altLang="ko-KR" dirty="0" smtClean="0"/>
              <a:t>In early machines, I/O was slow and each I/O transfer involved the CPU (programmed I/O)</a:t>
            </a:r>
          </a:p>
          <a:p>
            <a:pPr lvl="1"/>
            <a:r>
              <a:rPr lang="en-US" altLang="ko-KR" dirty="0" smtClean="0"/>
              <a:t>Higher throughput possible if CPU and I/O of 2 or more programs were overlapped, how?</a:t>
            </a:r>
          </a:p>
          <a:p>
            <a:pPr marL="457200" lvl="1" indent="0">
              <a:buNone/>
            </a:pPr>
            <a:r>
              <a:rPr lang="en-US" altLang="ko-KR" dirty="0" smtClean="0"/>
              <a:t>=&gt;multiprogramming with DMA I/O devices, interrupts</a:t>
            </a:r>
          </a:p>
          <a:p>
            <a:r>
              <a:rPr lang="en-US" altLang="ko-KR" dirty="0" smtClean="0"/>
              <a:t>Location-independent programs</a:t>
            </a:r>
          </a:p>
          <a:p>
            <a:pPr lvl="1"/>
            <a:r>
              <a:rPr lang="en-US" altLang="ko-KR" dirty="0" smtClean="0"/>
              <a:t>Programming and storage management ease	</a:t>
            </a:r>
          </a:p>
          <a:p>
            <a:pPr marL="457200" lvl="1" indent="0">
              <a:buNone/>
            </a:pPr>
            <a:r>
              <a:rPr lang="en-US" altLang="ko-KR" dirty="0" smtClean="0"/>
              <a:t>=&gt; need for a </a:t>
            </a:r>
            <a:r>
              <a:rPr lang="en-US" altLang="ko-KR" b="1" i="1" dirty="0" smtClean="0"/>
              <a:t>base</a:t>
            </a:r>
            <a:r>
              <a:rPr lang="en-US" altLang="ko-KR" dirty="0" smtClean="0"/>
              <a:t> register</a:t>
            </a:r>
          </a:p>
          <a:p>
            <a:r>
              <a:rPr lang="en-US" altLang="ko-KR" dirty="0" smtClean="0"/>
              <a:t>Protection</a:t>
            </a:r>
          </a:p>
          <a:p>
            <a:pPr lvl="1"/>
            <a:r>
              <a:rPr lang="en-US" altLang="ko-KR" dirty="0" smtClean="0"/>
              <a:t>Independent programs should not affect each other inadvertently</a:t>
            </a:r>
          </a:p>
          <a:p>
            <a:pPr marL="457200" lvl="1" indent="0">
              <a:buNone/>
            </a:pPr>
            <a:r>
              <a:rPr lang="en-US" altLang="ko-KR" dirty="0" smtClean="0"/>
              <a:t>=&gt; need for a </a:t>
            </a:r>
            <a:r>
              <a:rPr lang="en-US" altLang="ko-KR" b="1" i="1" dirty="0" smtClean="0"/>
              <a:t>bound</a:t>
            </a:r>
            <a:r>
              <a:rPr lang="en-US" altLang="ko-KR" dirty="0" smtClean="0"/>
              <a:t> register	</a:t>
            </a:r>
          </a:p>
          <a:p>
            <a:r>
              <a:rPr lang="en-US" altLang="ko-KR" dirty="0" smtClean="0"/>
              <a:t>Multiprogramming drives requirement for resident supervisor software to manage context switches between multiple programs</a:t>
            </a:r>
            <a:endParaRPr lang="en-US" altLang="ko-KR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449694" y="3294506"/>
            <a:ext cx="23262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Calibri"/>
                <a:ea typeface="굴림" charset="-127"/>
                <a:cs typeface="Calibri"/>
              </a:rPr>
              <a:t>Physical Memory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7391400" y="1905000"/>
            <a:ext cx="1066800" cy="5334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Program 1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3733800"/>
            <a:ext cx="10668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Program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91400" y="5334000"/>
            <a:ext cx="1066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OS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91400" y="1066800"/>
            <a:ext cx="1066800" cy="50292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4079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Simple Base and Bound Translation</a:t>
            </a:r>
            <a:endParaRPr lang="en-US" altLang="ko-KR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360362" y="2859087"/>
            <a:ext cx="839974" cy="3815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290512" y="4476750"/>
            <a:ext cx="1157288" cy="997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Program Address Space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17805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93841" y="14747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Bound</a:t>
            </a:r>
          </a:p>
          <a:p>
            <a:pPr defTabSz="585788"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00574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543050" y="2635966"/>
            <a:ext cx="2289088" cy="4430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24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 Memory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311842" y="2509837"/>
            <a:ext cx="1102091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C</a:t>
            </a:r>
            <a:r>
              <a:rPr lang="en-US" altLang="ko-KR" sz="2000" dirty="0" smtClean="0">
                <a:latin typeface="Calibri"/>
                <a:ea typeface="굴림" charset="-127"/>
                <a:cs typeface="Calibri"/>
              </a:rPr>
              <a:t>urrent</a:t>
            </a:r>
            <a:endParaRPr lang="en-US" altLang="ko-KR" sz="2000" dirty="0">
              <a:latin typeface="Calibri"/>
              <a:ea typeface="굴림" charset="-127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2000" dirty="0" smtClean="0">
                <a:latin typeface="Calibri"/>
                <a:ea typeface="굴림" charset="-127"/>
                <a:cs typeface="Calibri"/>
              </a:rPr>
              <a:t>egment</a:t>
            </a:r>
            <a:endParaRPr lang="en-US" altLang="ko-KR" sz="2000" dirty="0"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417641" y="36972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>
                <a:latin typeface="Calibri"/>
                <a:ea typeface="굴림" charset="-127"/>
                <a:cs typeface="Calibri"/>
              </a:rPr>
              <a:t>Base</a:t>
            </a:r>
          </a:p>
          <a:p>
            <a:pPr defTabSz="585788">
              <a:spcBef>
                <a:spcPct val="0"/>
              </a:spcBef>
            </a:pPr>
            <a:r>
              <a:rPr lang="en-US" altLang="ko-KR" sz="2000"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6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514600" y="2743200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 dirty="0" smtClean="0">
                <a:latin typeface="Calibri"/>
                <a:ea typeface="굴림" charset="-127"/>
                <a:cs typeface="Calibri"/>
              </a:rPr>
              <a:t>Logical</a:t>
            </a:r>
          </a:p>
          <a:p>
            <a:pPr defTabSz="585788">
              <a:spcBef>
                <a:spcPct val="0"/>
              </a:spcBef>
            </a:pPr>
            <a:r>
              <a:rPr lang="en-US" altLang="ko-KR" sz="2000" dirty="0"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609600" y="5486400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and bounds registers are visible/accessible only when processor is running in the 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supervisor mode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91000" y="41148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Segment Length</a:t>
            </a: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4572000" y="16002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0"/>
            <a:ext cx="8859837" cy="919162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396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</a:rPr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494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</a:rPr>
              <a:t>Physical Address</a:t>
            </a:r>
          </a:p>
        </p:txBody>
      </p:sp>
      <p:sp>
        <p:nvSpPr>
          <p:cNvPr id="1593349" name="Rectangle 5"/>
          <p:cNvSpPr>
            <a:spLocks noChangeArrowheads="1"/>
          </p:cNvSpPr>
          <p:nvPr/>
        </p:nvSpPr>
        <p:spPr bwMode="auto">
          <a:xfrm>
            <a:off x="1981200" y="3586162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1300162"/>
            <a:ext cx="1371600" cy="3054350"/>
            <a:chOff x="48" y="864"/>
            <a:chExt cx="864" cy="1924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464" cy="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7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864" cy="6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20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Program Address Space</a:t>
              </a:r>
              <a:endPara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593359" name="Line 15"/>
          <p:cNvSpPr>
            <a:spLocks noChangeShapeType="1"/>
          </p:cNvSpPr>
          <p:nvPr/>
        </p:nvSpPr>
        <p:spPr bwMode="auto">
          <a:xfrm>
            <a:off x="1331913" y="2138362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861641" y="2780800"/>
            <a:ext cx="1570943" cy="366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9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391400" y="1754187"/>
            <a:ext cx="91440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dirty="0" smtClean="0">
                <a:latin typeface="Calibri"/>
                <a:ea typeface="굴림" charset="-127"/>
                <a:cs typeface="굴림" charset="-127"/>
              </a:rPr>
              <a:t>Data Segment</a:t>
            </a:r>
            <a:endParaRPr lang="en-US" altLang="ko-KR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latin typeface="Calibri"/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70" name="Rectangle 26"/>
          <p:cNvSpPr>
            <a:spLocks noChangeArrowheads="1"/>
          </p:cNvSpPr>
          <p:nvPr/>
        </p:nvSpPr>
        <p:spPr bwMode="auto">
          <a:xfrm>
            <a:off x="2057400" y="1905000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err="1">
                <a:latin typeface="Calibri"/>
                <a:ea typeface="굴림" charset="-127"/>
                <a:cs typeface="굴림" charset="-127"/>
              </a:rPr>
              <a:t>Mem</a:t>
            </a:r>
            <a:r>
              <a:rPr lang="en-US" altLang="ko-KR" sz="1600" dirty="0">
                <a:latin typeface="Calibri"/>
                <a:ea typeface="굴림" charset="-127"/>
                <a:cs typeface="굴림" charset="-127"/>
              </a:rPr>
              <a:t>. Address Register</a:t>
            </a:r>
          </a:p>
        </p:txBody>
      </p:sp>
      <p:sp>
        <p:nvSpPr>
          <p:cNvPr id="1593371" name="Rectangle 27"/>
          <p:cNvSpPr>
            <a:spLocks noChangeArrowheads="1"/>
          </p:cNvSpPr>
          <p:nvPr/>
        </p:nvSpPr>
        <p:spPr bwMode="auto">
          <a:xfrm>
            <a:off x="1981200" y="19494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10200" y="12954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 flipV="1">
            <a:off x="3694113" y="27479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81" name="Freeform 37"/>
          <p:cNvSpPr>
            <a:spLocks/>
          </p:cNvSpPr>
          <p:nvPr/>
        </p:nvSpPr>
        <p:spPr bwMode="auto">
          <a:xfrm>
            <a:off x="3694113" y="21383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532313" y="17573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199" y="3586162"/>
            <a:ext cx="1676401" cy="4247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latin typeface="Calibri"/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latin typeface="Calibri"/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86" name="Rectangle 42"/>
          <p:cNvSpPr>
            <a:spLocks noChangeArrowheads="1"/>
          </p:cNvSpPr>
          <p:nvPr/>
        </p:nvSpPr>
        <p:spPr bwMode="auto">
          <a:xfrm>
            <a:off x="2054447" y="4164012"/>
            <a:ext cx="1585470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smtClean="0">
                <a:latin typeface="Calibri"/>
                <a:ea typeface="굴림" charset="-127"/>
                <a:cs typeface="굴림" charset="-127"/>
              </a:rPr>
              <a:t>Program Counter</a:t>
            </a:r>
            <a:endParaRPr lang="en-US" altLang="ko-KR" sz="16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592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latin typeface="Calibri"/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94113" y="37385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 flipV="1">
            <a:off x="3694113" y="49577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95" name="Freeform 51"/>
          <p:cNvSpPr>
            <a:spLocks/>
          </p:cNvSpPr>
          <p:nvPr/>
        </p:nvSpPr>
        <p:spPr bwMode="auto">
          <a:xfrm>
            <a:off x="3694113" y="43481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32313" y="39671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 dirty="0"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Calibri"/>
                <a:ea typeface="굴림" charset="-127"/>
                <a:cs typeface="굴림" charset="-127"/>
              </a:rPr>
              <a:t>Program Segment</a:t>
            </a:r>
            <a:endParaRPr lang="en-US" altLang="ko-KR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257800" y="3810000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300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</a:rPr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398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</a:rPr>
              <a:t>Logical </a:t>
            </a:r>
            <a:r>
              <a:rPr lang="en-US" dirty="0" smtClean="0">
                <a:latin typeface="Calibri"/>
              </a:rPr>
              <a:t>Address</a:t>
            </a:r>
            <a:endParaRPr lang="en-US" dirty="0">
              <a:latin typeface="Calibri"/>
            </a:endParaRP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86400"/>
            <a:ext cx="542999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is an advantage of this separation</a:t>
            </a:r>
            <a:r>
              <a:rPr lang="en-US" altLang="ko-KR" sz="24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  <a:endParaRPr lang="en-US" altLang="ko-KR" sz="24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914400" y="609600"/>
            <a:ext cx="715906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Scheme used on all Cray vector supercomputers prior to X1, 2002)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0" name="Oval 25"/>
          <p:cNvSpPr>
            <a:spLocks noChangeArrowheads="1"/>
          </p:cNvSpPr>
          <p:nvPr/>
        </p:nvSpPr>
        <p:spPr bwMode="auto">
          <a:xfrm>
            <a:off x="4800600" y="1447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71" name="Oval 25"/>
          <p:cNvSpPr>
            <a:spLocks noChangeArrowheads="1"/>
          </p:cNvSpPr>
          <p:nvPr/>
        </p:nvSpPr>
        <p:spPr bwMode="auto">
          <a:xfrm>
            <a:off x="4800600" y="35814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72" name="Rectangle 35"/>
          <p:cNvSpPr>
            <a:spLocks noChangeArrowheads="1"/>
          </p:cNvSpPr>
          <p:nvPr/>
        </p:nvSpPr>
        <p:spPr bwMode="auto">
          <a:xfrm>
            <a:off x="5410200" y="35052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292975" cy="736600"/>
          </a:xfrm>
        </p:spPr>
        <p:txBody>
          <a:bodyPr/>
          <a:lstStyle/>
          <a:p>
            <a:r>
              <a:rPr lang="en-US"/>
              <a:t>Base and Bound Machine</a:t>
            </a: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idx="1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 smtClean="0"/>
              <a:t>Can </a:t>
            </a:r>
            <a:r>
              <a:rPr lang="en-US" sz="2000" i="1" dirty="0"/>
              <a:t>fold addition of base register into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register+immediate</a:t>
            </a:r>
            <a:r>
              <a:rPr lang="en-US" sz="2000" i="1" dirty="0" smtClean="0"/>
              <a:t>) address calculation </a:t>
            </a:r>
            <a:r>
              <a:rPr lang="en-US" sz="2000" i="1" dirty="0"/>
              <a:t>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latin typeface="Calibri"/>
                </a:rPr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latin typeface="Calibri"/>
                </a:rPr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latin typeface="Calibri"/>
                </a:rPr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latin typeface="Calibri"/>
                </a:rPr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>
                <a:latin typeface="Calibri"/>
              </a:rPr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 dirty="0">
                  <a:latin typeface="Calibri"/>
                </a:rPr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41977" y="2284998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Calibri"/>
              </a:rPr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>
                <a:latin typeface="Calibri"/>
              </a:rPr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dirty="0">
                <a:latin typeface="Calibri"/>
              </a:rPr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5908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"/>
              </a:rPr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7056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</a:rPr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2860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</a:rPr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4724400" y="4600366"/>
            <a:ext cx="2438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</a:rPr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105399" y="762009"/>
            <a:ext cx="1240397" cy="498476"/>
            <a:chOff x="337" y="3052"/>
            <a:chExt cx="1095" cy="314"/>
          </a:xfrm>
        </p:grpSpPr>
        <p:sp>
          <p:nvSpPr>
            <p:cNvPr id="1748008" name="Rectangle 40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748010" name="Rectangle 42"/>
            <p:cNvSpPr>
              <a:spLocks noChangeArrowheads="1"/>
            </p:cNvSpPr>
            <p:nvPr/>
          </p:nvSpPr>
          <p:spPr bwMode="auto">
            <a:xfrm>
              <a:off x="337" y="3052"/>
              <a:ext cx="1076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latin typeface="Calibri"/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latin typeface="Calibri"/>
                  <a:ea typeface="굴림" charset="-127"/>
                  <a:cs typeface="굴림" charset="-127"/>
                </a:rPr>
                <a:t>Bound Register</a:t>
              </a:r>
              <a:endParaRPr lang="en-US" altLang="ko-KR" sz="1600" dirty="0">
                <a:latin typeface="Calibri"/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10199" y="3276600"/>
            <a:ext cx="1294939" cy="498475"/>
            <a:chOff x="2016" y="816"/>
            <a:chExt cx="1058" cy="314"/>
          </a:xfrm>
        </p:grpSpPr>
        <p:sp>
          <p:nvSpPr>
            <p:cNvPr id="1748014" name="Rectangle 46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748015" name="Rectangle 47"/>
            <p:cNvSpPr>
              <a:spLocks noChangeArrowheads="1"/>
            </p:cNvSpPr>
            <p:nvPr/>
          </p:nvSpPr>
          <p:spPr bwMode="auto">
            <a:xfrm>
              <a:off x="2016" y="816"/>
              <a:ext cx="1058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latin typeface="Calibri"/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latin typeface="Calibri"/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latin typeface="Calibri"/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665787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"/>
              </a:rPr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77043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"/>
              </a:rPr>
              <a:t>Physical Address</a:t>
            </a: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76200" y="762000"/>
            <a:ext cx="1448110" cy="498475"/>
            <a:chOff x="359" y="3052"/>
            <a:chExt cx="1190" cy="314"/>
          </a:xfrm>
        </p:grpSpPr>
        <p:sp>
          <p:nvSpPr>
            <p:cNvPr id="1748036" name="Rectangle 68"/>
            <p:cNvSpPr>
              <a:spLocks noChangeArrowheads="1"/>
            </p:cNvSpPr>
            <p:nvPr/>
          </p:nvSpPr>
          <p:spPr bwMode="auto">
            <a:xfrm>
              <a:off x="384" y="3055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748037" name="Rectangle 69"/>
            <p:cNvSpPr>
              <a:spLocks noChangeArrowheads="1"/>
            </p:cNvSpPr>
            <p:nvPr/>
          </p:nvSpPr>
          <p:spPr bwMode="auto">
            <a:xfrm>
              <a:off x="359" y="3052"/>
              <a:ext cx="1190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 smtClean="0">
                  <a:latin typeface="Calibri"/>
                  <a:ea typeface="굴림" charset="-127"/>
                  <a:cs typeface="굴림" charset="-127"/>
                </a:rPr>
                <a:t>Prog</a:t>
              </a:r>
              <a:r>
                <a:rPr lang="en-US" altLang="ko-KR" dirty="0" smtClean="0">
                  <a:latin typeface="Calibri"/>
                  <a:ea typeface="굴림" charset="-127"/>
                  <a:cs typeface="굴림" charset="-127"/>
                </a:rPr>
                <a:t>ram</a:t>
              </a:r>
              <a:r>
                <a:rPr lang="en-US" altLang="ko-KR" sz="1600" dirty="0" smtClean="0">
                  <a:latin typeface="Calibri"/>
                  <a:ea typeface="굴림" charset="-127"/>
                  <a:cs typeface="굴림" charset="-127"/>
                </a:rPr>
                <a:t> Bound Register</a:t>
              </a:r>
              <a:endParaRPr lang="en-US" altLang="ko-KR" sz="1600" dirty="0">
                <a:latin typeface="Calibri"/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28323" y="3276600"/>
            <a:ext cx="1447907" cy="498475"/>
            <a:chOff x="2001" y="816"/>
            <a:chExt cx="1065" cy="314"/>
          </a:xfrm>
        </p:grpSpPr>
        <p:sp>
          <p:nvSpPr>
            <p:cNvPr id="1748039" name="Rectangle 71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748040" name="Rectangle 72"/>
            <p:cNvSpPr>
              <a:spLocks noChangeArrowheads="1"/>
            </p:cNvSpPr>
            <p:nvPr/>
          </p:nvSpPr>
          <p:spPr bwMode="auto">
            <a:xfrm>
              <a:off x="2001" y="816"/>
              <a:ext cx="1065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latin typeface="Calibri"/>
                  <a:ea typeface="굴림" charset="-127"/>
                  <a:cs typeface="굴림" charset="-127"/>
                </a:rPr>
                <a:t>Program </a:t>
              </a:r>
              <a:r>
                <a:rPr lang="en-US" altLang="ko-KR" sz="1600" dirty="0" smtClean="0">
                  <a:latin typeface="Calibri"/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latin typeface="Calibri"/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"/>
              </a:rPr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libri"/>
            </a:endParaRPr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93111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72" name="Oval 74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3805</TotalTime>
  <Pages>12</Pages>
  <Words>2326</Words>
  <Application>Microsoft Office PowerPoint</Application>
  <PresentationFormat>Letter Paper (8.5x11 in)</PresentationFormat>
  <Paragraphs>677</Paragraphs>
  <Slides>35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AppleMyungjo</vt:lpstr>
      <vt:lpstr>Arial</vt:lpstr>
      <vt:lpstr>Calibri</vt:lpstr>
      <vt:lpstr>Courier</vt:lpstr>
      <vt:lpstr>Courier New</vt:lpstr>
      <vt:lpstr>굴림</vt:lpstr>
      <vt:lpstr>ＭＳ Ｐゴシック</vt:lpstr>
      <vt:lpstr>Symbol</vt:lpstr>
      <vt:lpstr>Times New Roman</vt:lpstr>
      <vt:lpstr>Wingdings</vt:lpstr>
      <vt:lpstr>1_CS252-template</vt:lpstr>
      <vt:lpstr>CS 152 Computer Architecture and Engineering   Lecture 8 - Address Translation</vt:lpstr>
      <vt:lpstr>Last time in Lecture 7</vt:lpstr>
      <vt:lpstr>Question of the Day</vt:lpstr>
      <vt:lpstr>Bare Machine</vt:lpstr>
      <vt:lpstr>Absolute Addresses</vt:lpstr>
      <vt:lpstr>Dynamic Address Translation</vt:lpstr>
      <vt:lpstr>Simple Base and Bound Translation</vt:lpstr>
      <vt:lpstr>Separate Areas for Program and Data</vt:lpstr>
      <vt:lpstr>Base and Bound Machine</vt:lpstr>
      <vt:lpstr>Question</vt:lpstr>
      <vt:lpstr>Memory Fragmentation</vt:lpstr>
      <vt:lpstr>Paged Memory Systems</vt:lpstr>
      <vt:lpstr>Private Address Space per Process (User)</vt:lpstr>
      <vt:lpstr>Question (2)</vt:lpstr>
      <vt:lpstr>Where Should Page Tables Reside?</vt:lpstr>
      <vt:lpstr>Page Tables in Physical Memory</vt:lpstr>
      <vt:lpstr>A Problem in the Early Sixties</vt:lpstr>
      <vt:lpstr>Manual Overlays </vt:lpstr>
      <vt:lpstr>Demand Paging in Atlas (1962)</vt:lpstr>
      <vt:lpstr>Hardware Organization of Atlas </vt:lpstr>
      <vt:lpstr>Atlas Demand Paging Scheme</vt:lpstr>
      <vt:lpstr>Linear Page Table</vt:lpstr>
      <vt:lpstr>Size of Linear Page Table</vt:lpstr>
      <vt:lpstr>Hierarchical Page Table</vt:lpstr>
      <vt:lpstr>Two-Level Page Tables in Physical Memory</vt:lpstr>
      <vt:lpstr>Address Translation &amp; Protection</vt:lpstr>
      <vt:lpstr>Translation Lookaside Buffers (TLB)</vt:lpstr>
      <vt:lpstr>How Would You Design the TLB?</vt:lpstr>
      <vt:lpstr>TLB Designs</vt:lpstr>
      <vt:lpstr>Handling a TLB Miss</vt:lpstr>
      <vt:lpstr>Hierarchical H/W Page Table Walk: SPARC v8</vt:lpstr>
      <vt:lpstr>Page-Based Virtual-Memory Machine (Hardware Page-Table Walk)</vt:lpstr>
      <vt:lpstr>Address Translation: putting it all together</vt:lpstr>
      <vt:lpstr>Question of the Day</vt:lpstr>
      <vt:lpstr>Acknowledgements</vt:lpstr>
    </vt:vector>
  </TitlesOfParts>
  <Company>UC Berkeley-EECS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mihelog</cp:lastModifiedBy>
  <cp:revision>336</cp:revision>
  <cp:lastPrinted>2013-02-13T15:51:40Z</cp:lastPrinted>
  <dcterms:created xsi:type="dcterms:W3CDTF">2012-02-16T01:24:59Z</dcterms:created>
  <dcterms:modified xsi:type="dcterms:W3CDTF">2016-02-22T02:39:29Z</dcterms:modified>
</cp:coreProperties>
</file>