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411" r:id="rId2"/>
    <p:sldId id="696" r:id="rId3"/>
    <p:sldId id="688" r:id="rId4"/>
    <p:sldId id="693" r:id="rId5"/>
    <p:sldId id="694" r:id="rId6"/>
    <p:sldId id="689" r:id="rId7"/>
    <p:sldId id="690" r:id="rId8"/>
    <p:sldId id="695" r:id="rId9"/>
    <p:sldId id="691" r:id="rId10"/>
    <p:sldId id="692" r:id="rId11"/>
    <p:sldId id="650" r:id="rId12"/>
    <p:sldId id="665" r:id="rId13"/>
    <p:sldId id="666" r:id="rId14"/>
    <p:sldId id="667" r:id="rId15"/>
    <p:sldId id="668" r:id="rId16"/>
    <p:sldId id="687" r:id="rId17"/>
    <p:sldId id="697" r:id="rId18"/>
    <p:sldId id="670" r:id="rId19"/>
    <p:sldId id="671" r:id="rId20"/>
    <p:sldId id="672" r:id="rId21"/>
    <p:sldId id="673" r:id="rId22"/>
    <p:sldId id="674" r:id="rId23"/>
    <p:sldId id="669" r:id="rId24"/>
    <p:sldId id="675" r:id="rId25"/>
    <p:sldId id="676" r:id="rId26"/>
    <p:sldId id="677" r:id="rId27"/>
    <p:sldId id="678" r:id="rId28"/>
    <p:sldId id="679" r:id="rId29"/>
    <p:sldId id="680" r:id="rId30"/>
    <p:sldId id="681" r:id="rId31"/>
    <p:sldId id="682" r:id="rId32"/>
    <p:sldId id="684" r:id="rId33"/>
    <p:sldId id="686" r:id="rId34"/>
    <p:sldId id="617" r:id="rId35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73" d="100"/>
          <a:sy n="173" d="100"/>
        </p:scale>
        <p:origin x="-18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E33DD769-13A9-3B40-A8AC-16B7B10330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35263" y="9147175"/>
            <a:ext cx="18446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NOW Handout Page </a:t>
            </a:r>
            <a:fld id="{CAC925B2-DBA7-4748-82A9-230F3969D543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696933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D74267FC-9F26-C040-8D32-E9A598D9EB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8E01420B-D7A8-A948-A6A5-BA99E9E8FBEB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8670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F0BE52-FF67-274B-94BB-BCD4BEA2B760}" type="slidenum">
              <a:rPr lang="en-US"/>
              <a:pPr/>
              <a:t>1</a:t>
            </a:fld>
            <a:endParaRPr lang="en-US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980A2-6FE0-4141-9BB5-6876A23ADD8D}" type="slidenum">
              <a:rPr lang="en-US"/>
              <a:pPr/>
              <a:t>15</a:t>
            </a:fld>
            <a:endParaRPr lang="en-US"/>
          </a:p>
        </p:txBody>
      </p:sp>
      <p:sp>
        <p:nvSpPr>
          <p:cNvPr id="1566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6C4CF-EA4C-D843-827A-D610A83A9375}" type="slidenum">
              <a:rPr lang="en-US"/>
              <a:pPr/>
              <a:t>18</a:t>
            </a:fld>
            <a:endParaRPr lang="en-US"/>
          </a:p>
        </p:txBody>
      </p:sp>
      <p:sp>
        <p:nvSpPr>
          <p:cNvPr id="1570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C6AC4B-5503-7343-9A49-EA8E828B1216}" type="slidenum">
              <a:rPr lang="en-US"/>
              <a:pPr/>
              <a:t>19</a:t>
            </a:fld>
            <a:endParaRPr lang="en-US"/>
          </a:p>
        </p:txBody>
      </p:sp>
      <p:sp>
        <p:nvSpPr>
          <p:cNvPr id="1572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2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96425-20D2-CC44-86FB-F9CE864EF6F5}" type="slidenum">
              <a:rPr lang="en-US"/>
              <a:pPr/>
              <a:t>20</a:t>
            </a:fld>
            <a:endParaRPr lang="en-US"/>
          </a:p>
        </p:txBody>
      </p:sp>
      <p:sp>
        <p:nvSpPr>
          <p:cNvPr id="1574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4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30D0D-E4D3-BB44-A072-4DD11EA70800}" type="slidenum">
              <a:rPr lang="en-US"/>
              <a:pPr/>
              <a:t>21</a:t>
            </a:fld>
            <a:endParaRPr lang="en-US"/>
          </a:p>
        </p:txBody>
      </p:sp>
      <p:sp>
        <p:nvSpPr>
          <p:cNvPr id="1576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6654A-78B0-C446-92CD-35C6F08BAE8C}" type="slidenum">
              <a:rPr lang="en-US"/>
              <a:pPr/>
              <a:t>22</a:t>
            </a:fld>
            <a:endParaRPr lang="en-US"/>
          </a:p>
        </p:txBody>
      </p:sp>
      <p:sp>
        <p:nvSpPr>
          <p:cNvPr id="1579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9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5FE307-49E5-3D45-8534-B1A736D242C4}" type="slidenum">
              <a:rPr lang="en-US"/>
              <a:pPr/>
              <a:t>23</a:t>
            </a:fld>
            <a:endParaRPr lang="en-US"/>
          </a:p>
        </p:txBody>
      </p:sp>
      <p:sp>
        <p:nvSpPr>
          <p:cNvPr id="156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8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9300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8" tIns="47524" rIns="95048" bIns="47524">
            <a:prstTxWarp prst="textNoShape">
              <a:avLst/>
            </a:prstTxWarp>
          </a:bodyPr>
          <a:lstStyle/>
          <a:p>
            <a:r>
              <a:rPr lang="en-US"/>
              <a:t>Update protocols, or write broadcast.  Latency between writing a word in one processor</a:t>
            </a:r>
          </a:p>
          <a:p>
            <a:r>
              <a:rPr lang="en-US"/>
              <a:t>and reading it in another is usually smaller in a write update scheme.</a:t>
            </a:r>
          </a:p>
          <a:p>
            <a:r>
              <a:rPr lang="en-US"/>
              <a:t>But since bandwidth is more precious, most multiprocessors use a write invalidate scheme.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20036-1E86-1745-8F70-6C7AE8D49C1F}" type="slidenum">
              <a:rPr lang="en-US"/>
              <a:pPr/>
              <a:t>24</a:t>
            </a:fld>
            <a:endParaRPr lang="en-US"/>
          </a:p>
        </p:txBody>
      </p:sp>
      <p:sp>
        <p:nvSpPr>
          <p:cNvPr id="1581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10C6E-57E1-DB4D-AD99-544660EA6ED9}" type="slidenum">
              <a:rPr lang="en-US"/>
              <a:pPr/>
              <a:t>25</a:t>
            </a:fld>
            <a:endParaRPr lang="en-US"/>
          </a:p>
        </p:txBody>
      </p:sp>
      <p:sp>
        <p:nvSpPr>
          <p:cNvPr id="1583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3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31BA81-2AC1-2041-AA6C-629F67F74E35}" type="slidenum">
              <a:rPr lang="en-US"/>
              <a:pPr/>
              <a:t>26</a:t>
            </a:fld>
            <a:endParaRPr lang="en-US"/>
          </a:p>
        </p:txBody>
      </p:sp>
      <p:sp>
        <p:nvSpPr>
          <p:cNvPr id="1585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5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5E27E-5CAC-FD4B-8458-0B85A68497FD}" type="slidenum">
              <a:rPr lang="en-US"/>
              <a:pPr/>
              <a:t>5</a:t>
            </a:fld>
            <a:endParaRPr lang="en-US"/>
          </a:p>
        </p:txBody>
      </p:sp>
      <p:sp>
        <p:nvSpPr>
          <p:cNvPr id="1521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514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43810-DC55-4B42-8B95-43413A782DF4}" type="slidenum">
              <a:rPr lang="en-US"/>
              <a:pPr/>
              <a:t>27</a:t>
            </a:fld>
            <a:endParaRPr lang="en-US"/>
          </a:p>
        </p:txBody>
      </p:sp>
      <p:sp>
        <p:nvSpPr>
          <p:cNvPr id="1587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290C5-F8A8-2D45-AC05-197BAB173352}" type="slidenum">
              <a:rPr lang="en-US"/>
              <a:pPr/>
              <a:t>28</a:t>
            </a:fld>
            <a:endParaRPr lang="en-US"/>
          </a:p>
        </p:txBody>
      </p:sp>
      <p:sp>
        <p:nvSpPr>
          <p:cNvPr id="158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9300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8" tIns="47524" rIns="95048" bIns="47524">
            <a:prstTxWarp prst="textNoShape">
              <a:avLst/>
            </a:prstTxWarp>
          </a:bodyPr>
          <a:lstStyle/>
          <a:p>
            <a:r>
              <a:rPr lang="en-US" dirty="0"/>
              <a:t>Interlocks are required when both CPU-L1 and L2-Bus interactions involve </a:t>
            </a:r>
          </a:p>
          <a:p>
            <a:r>
              <a:rPr lang="en-US" dirty="0"/>
              <a:t>the same address.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64AB8-A3A7-F04E-997D-085C7425025A}" type="slidenum">
              <a:rPr lang="en-US"/>
              <a:pPr/>
              <a:t>29</a:t>
            </a:fld>
            <a:endParaRPr lang="en-US"/>
          </a:p>
        </p:txBody>
      </p:sp>
      <p:sp>
        <p:nvSpPr>
          <p:cNvPr id="1591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EBC1C-575C-BF47-8D26-8D3B4E7C5421}" type="slidenum">
              <a:rPr lang="en-US"/>
              <a:pPr/>
              <a:t>30</a:t>
            </a:fld>
            <a:endParaRPr lang="en-US"/>
          </a:p>
        </p:txBody>
      </p:sp>
      <p:sp>
        <p:nvSpPr>
          <p:cNvPr id="159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3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9300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8" tIns="47524" rIns="95048" bIns="47524">
            <a:prstTxWarp prst="textNoShape">
              <a:avLst/>
            </a:prstTxWarp>
          </a:bodyPr>
          <a:lstStyle/>
          <a:p>
            <a:r>
              <a:rPr lang="en-US" dirty="0"/>
              <a:t>The block may be invalidated many times unnecessarily because</a:t>
            </a:r>
          </a:p>
          <a:p>
            <a:r>
              <a:rPr lang="en-US" dirty="0"/>
              <a:t>the addresses share a common block.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BE300-82CA-D347-A587-BAF2B0122ECE}" type="slidenum">
              <a:rPr lang="en-US"/>
              <a:pPr/>
              <a:t>31</a:t>
            </a:fld>
            <a:endParaRPr lang="en-US"/>
          </a:p>
        </p:txBody>
      </p:sp>
      <p:sp>
        <p:nvSpPr>
          <p:cNvPr id="1595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424BE-0B5F-9148-A09C-742A2C4E83F8}" type="slidenum">
              <a:rPr lang="en-US"/>
              <a:pPr/>
              <a:t>32</a:t>
            </a:fld>
            <a:endParaRPr lang="en-US"/>
          </a:p>
        </p:txBody>
      </p:sp>
      <p:sp>
        <p:nvSpPr>
          <p:cNvPr id="1599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9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latin typeface="Verdana" charset="0"/>
              </a:rPr>
              <a:t>Can implement reservation by using cache hit/miss, no additional hardware required (problems?)</a:t>
            </a:r>
            <a:endParaRPr lang="en-US" sz="1200" smtClean="0">
              <a:solidFill>
                <a:srgbClr val="56127A"/>
              </a:solidFill>
              <a:latin typeface="Verdana" charset="0"/>
            </a:endParaRPr>
          </a:p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40AEDC-F72E-884B-A48D-16A7E20CFABA}" type="slidenum">
              <a:rPr lang="en-US"/>
              <a:pPr/>
              <a:t>33</a:t>
            </a:fld>
            <a:endParaRPr lang="en-US"/>
          </a:p>
        </p:txBody>
      </p:sp>
      <p:sp>
        <p:nvSpPr>
          <p:cNvPr id="1603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3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8D1876-65FE-2443-AEF9-A08743543812}" type="slidenum">
              <a:rPr lang="en-US"/>
              <a:pPr/>
              <a:t>34</a:t>
            </a:fld>
            <a:endParaRPr lang="en-US"/>
          </a:p>
        </p:txBody>
      </p:sp>
      <p:sp>
        <p:nvSpPr>
          <p:cNvPr id="1462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DF762-48DB-D44D-9EE3-3A297BA236D5}" type="slidenum">
              <a:rPr lang="en-US"/>
              <a:pPr/>
              <a:t>6</a:t>
            </a:fld>
            <a:endParaRPr lang="en-US"/>
          </a:p>
        </p:txBody>
      </p:sp>
      <p:sp>
        <p:nvSpPr>
          <p:cNvPr id="149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1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260E01-87B1-B741-BB55-F8DE4D74C992}" type="slidenum">
              <a:rPr lang="en-US"/>
              <a:pPr/>
              <a:t>7</a:t>
            </a:fld>
            <a:endParaRPr lang="en-US"/>
          </a:p>
        </p:txBody>
      </p:sp>
      <p:sp>
        <p:nvSpPr>
          <p:cNvPr id="1495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83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260E01-87B1-B741-BB55-F8DE4D74C992}" type="slidenum">
              <a:rPr lang="en-US"/>
              <a:pPr/>
              <a:t>8</a:t>
            </a:fld>
            <a:endParaRPr lang="en-US"/>
          </a:p>
        </p:txBody>
      </p:sp>
      <p:sp>
        <p:nvSpPr>
          <p:cNvPr id="1495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18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F8BFB3-0CCB-AC4C-AF5A-822FB71C229E}" type="slidenum">
              <a:rPr lang="en-US"/>
              <a:pPr/>
              <a:t>11</a:t>
            </a:fld>
            <a:endParaRPr lang="en-US"/>
          </a:p>
        </p:txBody>
      </p:sp>
      <p:sp>
        <p:nvSpPr>
          <p:cNvPr id="1529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3A265-D370-E343-8470-E71159648681}" type="slidenum">
              <a:rPr lang="en-US"/>
              <a:pPr/>
              <a:t>12</a:t>
            </a:fld>
            <a:endParaRPr lang="en-US"/>
          </a:p>
        </p:txBody>
      </p:sp>
      <p:sp>
        <p:nvSpPr>
          <p:cNvPr id="1560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73EB2-DA50-D046-B8F5-DA3925330711}" type="slidenum">
              <a:rPr lang="en-US"/>
              <a:pPr/>
              <a:t>13</a:t>
            </a:fld>
            <a:endParaRPr lang="en-US"/>
          </a:p>
        </p:txBody>
      </p:sp>
      <p:sp>
        <p:nvSpPr>
          <p:cNvPr id="1562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47035-37A4-4240-9D22-78D2EEA24FE1}" type="slidenum">
              <a:rPr lang="en-US"/>
              <a:pPr/>
              <a:t>14</a:t>
            </a:fld>
            <a:endParaRPr lang="en-US"/>
          </a:p>
        </p:txBody>
      </p:sp>
      <p:sp>
        <p:nvSpPr>
          <p:cNvPr id="156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11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88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31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9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70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4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87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73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4/13/2016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</a:t>
            </a:r>
            <a:r>
              <a:rPr lang="en-US" baseline="0" dirty="0">
                <a:solidFill>
                  <a:srgbClr val="000000"/>
                </a:solidFill>
                <a:latin typeface="Calibri"/>
                <a:cs typeface="Calibri"/>
              </a:rPr>
              <a:t> 2016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863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98650"/>
            <a:ext cx="805815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</a:t>
            </a:r>
            <a:br>
              <a:rPr lang="en-US" dirty="0"/>
            </a:br>
            <a:r>
              <a:rPr lang="en-US" dirty="0"/>
              <a:t>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18: Snoopy Caches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88243" y="4114800"/>
            <a:ext cx="69008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en-US" sz="2400" dirty="0"/>
              <a:t>Dr. George Michelogiannakis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EECS, University of California at Berkeley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CRD, Lawrence Berkeley National Laboratory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Quiescent </a:t>
            </a:r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505200"/>
            <a:ext cx="7797800" cy="19431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74900" y="122760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An execution is quiescently consistent if the method calls can be correctly arranged retaining the mutual order of calls separated by quiescence, a period of time where no method is being called in any thread.</a:t>
            </a:r>
          </a:p>
        </p:txBody>
      </p:sp>
    </p:spTree>
    <p:extLst>
      <p:ext uri="{BB962C8B-B14F-4D97-AF65-F5344CB8AC3E}">
        <p14:creationId xmlns:p14="http://schemas.microsoft.com/office/powerpoint/2010/main" val="3877384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521575" cy="736600"/>
          </a:xfrm>
        </p:spPr>
        <p:txBody>
          <a:bodyPr/>
          <a:lstStyle/>
          <a:p>
            <a:r>
              <a:rPr lang="en-US" dirty="0"/>
              <a:t>Relaxed Memory Models Need Fences</a:t>
            </a:r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1EA3-4CE1-0C4F-8E8B-5B0DB1FB0891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28835" name="Rectangle 3"/>
          <p:cNvSpPr>
            <a:spLocks noChangeArrowheads="1"/>
          </p:cNvSpPr>
          <p:nvPr/>
        </p:nvSpPr>
        <p:spPr bwMode="auto">
          <a:xfrm>
            <a:off x="1284288" y="4056063"/>
            <a:ext cx="2039937" cy="295275"/>
          </a:xfrm>
          <a:prstGeom prst="rect">
            <a:avLst/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1528836" name="Text Box 4"/>
          <p:cNvSpPr txBox="1">
            <a:spLocks noChangeArrowheads="1"/>
          </p:cNvSpPr>
          <p:nvPr/>
        </p:nvSpPr>
        <p:spPr bwMode="auto">
          <a:xfrm>
            <a:off x="388938" y="3070225"/>
            <a:ext cx="3382962" cy="1920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Producer posting Item x: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Load 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Store (R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), x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Membar</a:t>
            </a:r>
            <a:r>
              <a:rPr lang="en-US" sz="2000" baseline="-25000">
                <a:latin typeface="Verdana" charset="0"/>
              </a:rPr>
              <a:t>SS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=R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Store (tail), R</a:t>
            </a:r>
            <a:r>
              <a:rPr lang="en-US" sz="2000" baseline="-25000">
                <a:latin typeface="Verdana" charset="0"/>
              </a:rPr>
              <a:t>tail</a:t>
            </a:r>
            <a:endParaRPr lang="en-US" sz="2000">
              <a:latin typeface="Verdana" charset="0"/>
            </a:endParaRPr>
          </a:p>
        </p:txBody>
      </p:sp>
      <p:sp>
        <p:nvSpPr>
          <p:cNvPr id="1528837" name="Rectangle 5"/>
          <p:cNvSpPr>
            <a:spLocks noChangeArrowheads="1"/>
          </p:cNvSpPr>
          <p:nvPr/>
        </p:nvSpPr>
        <p:spPr bwMode="auto">
          <a:xfrm>
            <a:off x="5818188" y="4233863"/>
            <a:ext cx="2039937" cy="295275"/>
          </a:xfrm>
          <a:prstGeom prst="rect">
            <a:avLst/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1528838" name="Text Box 6"/>
          <p:cNvSpPr txBox="1">
            <a:spLocks noChangeArrowheads="1"/>
          </p:cNvSpPr>
          <p:nvPr/>
        </p:nvSpPr>
        <p:spPr bwMode="auto">
          <a:xfrm>
            <a:off x="4897438" y="2955925"/>
            <a:ext cx="4010025" cy="2835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Consumer: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Load 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, (head)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spin:	Load 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if 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==R</a:t>
            </a:r>
            <a:r>
              <a:rPr lang="en-US" sz="2000" baseline="-25000">
                <a:latin typeface="Verdana" charset="0"/>
              </a:rPr>
              <a:t>tail </a:t>
            </a:r>
            <a:r>
              <a:rPr lang="en-US" sz="2000">
                <a:latin typeface="Verdana" charset="0"/>
              </a:rPr>
              <a:t>goto spin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Membar</a:t>
            </a:r>
            <a:r>
              <a:rPr lang="en-US" sz="2000" baseline="-25000">
                <a:latin typeface="Verdana" charset="0"/>
              </a:rPr>
              <a:t>LL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Load R, (R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=R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Store (head), R</a:t>
            </a:r>
            <a:r>
              <a:rPr lang="en-US" sz="2000" baseline="-25000">
                <a:latin typeface="Verdana" charset="0"/>
              </a:rPr>
              <a:t>head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process(R)</a:t>
            </a:r>
          </a:p>
        </p:txBody>
      </p:sp>
      <p:grpSp>
        <p:nvGrpSpPr>
          <p:cNvPr id="1528839" name="Group 7"/>
          <p:cNvGrpSpPr>
            <a:grpSpLocks/>
          </p:cNvGrpSpPr>
          <p:nvPr/>
        </p:nvGrpSpPr>
        <p:grpSpPr bwMode="auto">
          <a:xfrm>
            <a:off x="1739900" y="914400"/>
            <a:ext cx="6383338" cy="1993900"/>
            <a:chOff x="1096" y="856"/>
            <a:chExt cx="4021" cy="1256"/>
          </a:xfrm>
        </p:grpSpPr>
        <p:sp>
          <p:nvSpPr>
            <p:cNvPr id="1528840" name="Rectangle 8"/>
            <p:cNvSpPr>
              <a:spLocks noChangeArrowheads="1"/>
            </p:cNvSpPr>
            <p:nvPr/>
          </p:nvSpPr>
          <p:spPr bwMode="auto">
            <a:xfrm>
              <a:off x="1968" y="856"/>
              <a:ext cx="1488" cy="1256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1" name="Rectangle 9" descr="75%"/>
            <p:cNvSpPr>
              <a:spLocks noChangeArrowheads="1"/>
            </p:cNvSpPr>
            <p:nvPr/>
          </p:nvSpPr>
          <p:spPr bwMode="auto">
            <a:xfrm>
              <a:off x="2544" y="1488"/>
              <a:ext cx="480" cy="528"/>
            </a:xfrm>
            <a:prstGeom prst="rect">
              <a:avLst/>
            </a:prstGeom>
            <a:pattFill prst="pct75">
              <a:fgClr>
                <a:srgbClr val="FF0000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2" name="Oval 10"/>
            <p:cNvSpPr>
              <a:spLocks noChangeArrowheads="1"/>
            </p:cNvSpPr>
            <p:nvPr/>
          </p:nvSpPr>
          <p:spPr bwMode="auto">
            <a:xfrm>
              <a:off x="1096" y="864"/>
              <a:ext cx="736" cy="60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Producer</a:t>
              </a:r>
            </a:p>
          </p:txBody>
        </p:sp>
        <p:sp>
          <p:nvSpPr>
            <p:cNvPr id="1528843" name="Oval 11"/>
            <p:cNvSpPr>
              <a:spLocks noChangeArrowheads="1"/>
            </p:cNvSpPr>
            <p:nvPr/>
          </p:nvSpPr>
          <p:spPr bwMode="auto">
            <a:xfrm>
              <a:off x="3808" y="856"/>
              <a:ext cx="762" cy="62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Consumer</a:t>
              </a:r>
            </a:p>
          </p:txBody>
        </p:sp>
        <p:sp>
          <p:nvSpPr>
            <p:cNvPr id="1528844" name="Line 12"/>
            <p:cNvSpPr>
              <a:spLocks noChangeShapeType="1"/>
            </p:cNvSpPr>
            <p:nvPr/>
          </p:nvSpPr>
          <p:spPr bwMode="auto">
            <a:xfrm>
              <a:off x="2208" y="1488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5" name="Line 13"/>
            <p:cNvSpPr>
              <a:spLocks noChangeShapeType="1"/>
            </p:cNvSpPr>
            <p:nvPr/>
          </p:nvSpPr>
          <p:spPr bwMode="auto">
            <a:xfrm>
              <a:off x="2208" y="2016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6" name="Line 14"/>
            <p:cNvSpPr>
              <a:spLocks noChangeShapeType="1"/>
            </p:cNvSpPr>
            <p:nvPr/>
          </p:nvSpPr>
          <p:spPr bwMode="auto">
            <a:xfrm>
              <a:off x="2544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7" name="Line 15"/>
            <p:cNvSpPr>
              <a:spLocks noChangeShapeType="1"/>
            </p:cNvSpPr>
            <p:nvPr/>
          </p:nvSpPr>
          <p:spPr bwMode="auto">
            <a:xfrm>
              <a:off x="2640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8" name="Line 16"/>
            <p:cNvSpPr>
              <a:spLocks noChangeShapeType="1"/>
            </p:cNvSpPr>
            <p:nvPr/>
          </p:nvSpPr>
          <p:spPr bwMode="auto">
            <a:xfrm>
              <a:off x="2736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9" name="Line 17"/>
            <p:cNvSpPr>
              <a:spLocks noChangeShapeType="1"/>
            </p:cNvSpPr>
            <p:nvPr/>
          </p:nvSpPr>
          <p:spPr bwMode="auto">
            <a:xfrm>
              <a:off x="2832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0" name="Line 18"/>
            <p:cNvSpPr>
              <a:spLocks noChangeShapeType="1"/>
            </p:cNvSpPr>
            <p:nvPr/>
          </p:nvSpPr>
          <p:spPr bwMode="auto">
            <a:xfrm>
              <a:off x="2928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1" name="Line 19"/>
            <p:cNvSpPr>
              <a:spLocks noChangeShapeType="1"/>
            </p:cNvSpPr>
            <p:nvPr/>
          </p:nvSpPr>
          <p:spPr bwMode="auto">
            <a:xfrm>
              <a:off x="3024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2" name="Rectangle 20"/>
            <p:cNvSpPr>
              <a:spLocks noChangeArrowheads="1"/>
            </p:cNvSpPr>
            <p:nvPr/>
          </p:nvSpPr>
          <p:spPr bwMode="auto">
            <a:xfrm>
              <a:off x="2112" y="912"/>
              <a:ext cx="3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tail</a:t>
              </a:r>
            </a:p>
          </p:txBody>
        </p:sp>
        <p:sp>
          <p:nvSpPr>
            <p:cNvPr id="1528853" name="Line 21"/>
            <p:cNvSpPr>
              <a:spLocks noChangeShapeType="1"/>
            </p:cNvSpPr>
            <p:nvPr/>
          </p:nvSpPr>
          <p:spPr bwMode="auto">
            <a:xfrm>
              <a:off x="2304" y="115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4" name="Rectangle 22"/>
            <p:cNvSpPr>
              <a:spLocks noChangeArrowheads="1"/>
            </p:cNvSpPr>
            <p:nvPr/>
          </p:nvSpPr>
          <p:spPr bwMode="auto">
            <a:xfrm>
              <a:off x="2952" y="912"/>
              <a:ext cx="4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head</a:t>
              </a:r>
            </a:p>
          </p:txBody>
        </p:sp>
        <p:sp>
          <p:nvSpPr>
            <p:cNvPr id="1528855" name="Line 23"/>
            <p:cNvSpPr>
              <a:spLocks noChangeShapeType="1"/>
            </p:cNvSpPr>
            <p:nvPr/>
          </p:nvSpPr>
          <p:spPr bwMode="auto">
            <a:xfrm>
              <a:off x="2448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6" name="Line 24"/>
            <p:cNvSpPr>
              <a:spLocks noChangeShapeType="1"/>
            </p:cNvSpPr>
            <p:nvPr/>
          </p:nvSpPr>
          <p:spPr bwMode="auto">
            <a:xfrm flipH="1">
              <a:off x="2976" y="115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7" name="Rectangle 25"/>
            <p:cNvSpPr>
              <a:spLocks noChangeArrowheads="1"/>
            </p:cNvSpPr>
            <p:nvPr/>
          </p:nvSpPr>
          <p:spPr bwMode="auto">
            <a:xfrm>
              <a:off x="1098" y="1541"/>
              <a:ext cx="507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R</a:t>
              </a:r>
              <a:r>
                <a:rPr lang="en-US" sz="1800" baseline="-25000">
                  <a:latin typeface="Verdana" charset="0"/>
                </a:rPr>
                <a:t>tail</a:t>
              </a:r>
            </a:p>
          </p:txBody>
        </p:sp>
        <p:sp>
          <p:nvSpPr>
            <p:cNvPr id="1528858" name="Rectangle 26"/>
            <p:cNvSpPr>
              <a:spLocks noChangeArrowheads="1"/>
            </p:cNvSpPr>
            <p:nvPr/>
          </p:nvSpPr>
          <p:spPr bwMode="auto">
            <a:xfrm>
              <a:off x="3558" y="1521"/>
              <a:ext cx="499" cy="24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9" name="Rectangle 27"/>
            <p:cNvSpPr>
              <a:spLocks noChangeArrowheads="1"/>
            </p:cNvSpPr>
            <p:nvPr/>
          </p:nvSpPr>
          <p:spPr bwMode="auto">
            <a:xfrm>
              <a:off x="4618" y="1521"/>
              <a:ext cx="499" cy="2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60" name="Rectangle 28"/>
            <p:cNvSpPr>
              <a:spLocks noChangeArrowheads="1"/>
            </p:cNvSpPr>
            <p:nvPr/>
          </p:nvSpPr>
          <p:spPr bwMode="auto">
            <a:xfrm>
              <a:off x="3664" y="1526"/>
              <a:ext cx="36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r>
                <a:rPr lang="en-US" sz="1800" baseline="-25000">
                  <a:latin typeface="Verdana" charset="0"/>
                </a:rPr>
                <a:t>tail</a:t>
              </a:r>
            </a:p>
          </p:txBody>
        </p:sp>
        <p:sp>
          <p:nvSpPr>
            <p:cNvPr id="1528861" name="Rectangle 29"/>
            <p:cNvSpPr>
              <a:spLocks noChangeArrowheads="1"/>
            </p:cNvSpPr>
            <p:nvPr/>
          </p:nvSpPr>
          <p:spPr bwMode="auto">
            <a:xfrm>
              <a:off x="4079" y="1521"/>
              <a:ext cx="508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r>
                <a:rPr lang="en-US" sz="1800" baseline="-25000">
                  <a:latin typeface="Verdana" charset="0"/>
                </a:rPr>
                <a:t>head</a:t>
              </a:r>
            </a:p>
          </p:txBody>
        </p:sp>
        <p:sp>
          <p:nvSpPr>
            <p:cNvPr id="1528862" name="Rectangle 30"/>
            <p:cNvSpPr>
              <a:spLocks noChangeArrowheads="1"/>
            </p:cNvSpPr>
            <p:nvPr/>
          </p:nvSpPr>
          <p:spPr bwMode="auto">
            <a:xfrm>
              <a:off x="4706" y="1526"/>
              <a:ext cx="21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endParaRPr lang="en-US" sz="1800" baseline="-25000">
                <a:latin typeface="Verdana" charset="0"/>
              </a:endParaRPr>
            </a:p>
          </p:txBody>
        </p:sp>
      </p:grpSp>
      <p:grpSp>
        <p:nvGrpSpPr>
          <p:cNvPr id="1528863" name="Group 31"/>
          <p:cNvGrpSpPr>
            <a:grpSpLocks/>
          </p:cNvGrpSpPr>
          <p:nvPr/>
        </p:nvGrpSpPr>
        <p:grpSpPr bwMode="auto">
          <a:xfrm>
            <a:off x="160338" y="4264025"/>
            <a:ext cx="3009900" cy="1831975"/>
            <a:chOff x="101" y="2966"/>
            <a:chExt cx="1896" cy="1154"/>
          </a:xfrm>
        </p:grpSpPr>
        <p:sp>
          <p:nvSpPr>
            <p:cNvPr id="1528864" name="Text Box 32"/>
            <p:cNvSpPr txBox="1">
              <a:spLocks noChangeArrowheads="1"/>
            </p:cNvSpPr>
            <p:nvPr/>
          </p:nvSpPr>
          <p:spPr bwMode="auto">
            <a:xfrm>
              <a:off x="101" y="3486"/>
              <a:ext cx="1896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ensures that tail ptr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is not updated before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x has been stored</a:t>
              </a: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528865" name="Line 33"/>
            <p:cNvSpPr>
              <a:spLocks noChangeShapeType="1"/>
            </p:cNvSpPr>
            <p:nvPr/>
          </p:nvSpPr>
          <p:spPr bwMode="auto">
            <a:xfrm flipV="1">
              <a:off x="396" y="2966"/>
              <a:ext cx="393" cy="517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28866" name="Group 34"/>
          <p:cNvGrpSpPr>
            <a:grpSpLocks/>
          </p:cNvGrpSpPr>
          <p:nvPr/>
        </p:nvGrpSpPr>
        <p:grpSpPr bwMode="auto">
          <a:xfrm>
            <a:off x="3381375" y="4375150"/>
            <a:ext cx="2524125" cy="1855788"/>
            <a:chOff x="2130" y="3036"/>
            <a:chExt cx="1590" cy="1169"/>
          </a:xfrm>
        </p:grpSpPr>
        <p:sp>
          <p:nvSpPr>
            <p:cNvPr id="1528867" name="Text Box 35"/>
            <p:cNvSpPr txBox="1">
              <a:spLocks noChangeArrowheads="1"/>
            </p:cNvSpPr>
            <p:nvPr/>
          </p:nvSpPr>
          <p:spPr bwMode="auto">
            <a:xfrm>
              <a:off x="2130" y="3571"/>
              <a:ext cx="1590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ensures that R is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not loaded before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x has been stored</a:t>
              </a:r>
            </a:p>
          </p:txBody>
        </p:sp>
        <p:sp>
          <p:nvSpPr>
            <p:cNvPr id="1528868" name="Line 36"/>
            <p:cNvSpPr>
              <a:spLocks noChangeShapeType="1"/>
            </p:cNvSpPr>
            <p:nvPr/>
          </p:nvSpPr>
          <p:spPr bwMode="auto">
            <a:xfrm flipV="1">
              <a:off x="3191" y="3036"/>
              <a:ext cx="489" cy="533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04800"/>
            <a:ext cx="71628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Memory Coherence in </a:t>
            </a:r>
            <a:r>
              <a:rPr lang="en-US" dirty="0" err="1"/>
              <a:t>SMPs</a:t>
            </a:r>
            <a:endParaRPr lang="en-US" dirty="0"/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4876-C30B-E84F-94B3-024C4F3F5861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59555" name="Rectangle 3"/>
          <p:cNvSpPr>
            <a:spLocks noChangeArrowheads="1"/>
          </p:cNvSpPr>
          <p:nvPr/>
        </p:nvSpPr>
        <p:spPr bwMode="auto">
          <a:xfrm>
            <a:off x="444500" y="4191000"/>
            <a:ext cx="8521700" cy="2159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Suppose CPU-1 updates </a:t>
            </a:r>
            <a:r>
              <a:rPr lang="en-US" sz="2400" dirty="0">
                <a:solidFill>
                  <a:srgbClr val="FF0000"/>
                </a:solidFill>
                <a:latin typeface="Verdana" charset="0"/>
              </a:rPr>
              <a:t>A </a:t>
            </a:r>
            <a:r>
              <a:rPr lang="en-US" sz="2400" dirty="0">
                <a:latin typeface="Verdana" charset="0"/>
              </a:rPr>
              <a:t>to </a:t>
            </a:r>
            <a:r>
              <a:rPr lang="en-US" sz="2400" dirty="0">
                <a:solidFill>
                  <a:srgbClr val="FF0000"/>
                </a:solidFill>
                <a:latin typeface="Verdana" charset="0"/>
              </a:rPr>
              <a:t>200</a:t>
            </a:r>
            <a:r>
              <a:rPr lang="en-US" sz="2400" dirty="0">
                <a:latin typeface="Verdana" charset="0"/>
              </a:rPr>
              <a:t>. 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Verdana" charset="0"/>
              </a:rPr>
              <a:t>  </a:t>
            </a: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write-back</a:t>
            </a:r>
            <a:r>
              <a:rPr lang="en-US" sz="2400" i="1" dirty="0">
                <a:latin typeface="Verdana" charset="0"/>
              </a:rPr>
              <a:t>:  </a:t>
            </a:r>
            <a:r>
              <a:rPr lang="en-US" sz="2400" dirty="0">
                <a:latin typeface="Verdana" charset="0"/>
              </a:rPr>
              <a:t>memory and cache-2 have stale values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Verdana" charset="0"/>
              </a:rPr>
              <a:t>  </a:t>
            </a: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write-through</a:t>
            </a:r>
            <a:r>
              <a:rPr lang="en-US" sz="2400" i="1" dirty="0">
                <a:latin typeface="Verdana" charset="0"/>
              </a:rPr>
              <a:t>:  </a:t>
            </a:r>
            <a:r>
              <a:rPr lang="en-US" sz="2400" dirty="0">
                <a:latin typeface="Verdana" charset="0"/>
              </a:rPr>
              <a:t>cache-2 has a stale value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chemeClr val="tx2"/>
                </a:solidFill>
                <a:latin typeface="Verdana" charset="0"/>
              </a:rPr>
              <a:t>Do these stale values matter?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chemeClr val="tx2"/>
                </a:solidFill>
                <a:latin typeface="Verdana" charset="0"/>
              </a:rPr>
              <a:t>What is the view of shared memory for programming?</a:t>
            </a:r>
          </a:p>
        </p:txBody>
      </p:sp>
      <p:grpSp>
        <p:nvGrpSpPr>
          <p:cNvPr id="1559556" name="Group 4"/>
          <p:cNvGrpSpPr>
            <a:grpSpLocks/>
          </p:cNvGrpSpPr>
          <p:nvPr/>
        </p:nvGrpSpPr>
        <p:grpSpPr bwMode="auto">
          <a:xfrm>
            <a:off x="1066800" y="1244600"/>
            <a:ext cx="7777163" cy="2851150"/>
            <a:chOff x="672" y="784"/>
            <a:chExt cx="4899" cy="1796"/>
          </a:xfrm>
        </p:grpSpPr>
        <p:sp>
          <p:nvSpPr>
            <p:cNvPr id="1559557" name="Rectangle 5"/>
            <p:cNvSpPr>
              <a:spLocks noChangeArrowheads="1"/>
            </p:cNvSpPr>
            <p:nvPr/>
          </p:nvSpPr>
          <p:spPr bwMode="auto">
            <a:xfrm>
              <a:off x="2152" y="1275"/>
              <a:ext cx="87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cache-1</a:t>
              </a:r>
            </a:p>
          </p:txBody>
        </p:sp>
        <p:sp>
          <p:nvSpPr>
            <p:cNvPr id="1559558" name="Rectangle 6"/>
            <p:cNvSpPr>
              <a:spLocks noChangeArrowheads="1"/>
            </p:cNvSpPr>
            <p:nvPr/>
          </p:nvSpPr>
          <p:spPr bwMode="auto">
            <a:xfrm>
              <a:off x="897" y="1212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59" name="Line 7"/>
            <p:cNvSpPr>
              <a:spLocks noChangeShapeType="1"/>
            </p:cNvSpPr>
            <p:nvPr/>
          </p:nvSpPr>
          <p:spPr bwMode="auto">
            <a:xfrm>
              <a:off x="1493" y="1104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0" name="Line 8"/>
            <p:cNvSpPr>
              <a:spLocks noChangeShapeType="1"/>
            </p:cNvSpPr>
            <p:nvPr/>
          </p:nvSpPr>
          <p:spPr bwMode="auto">
            <a:xfrm>
              <a:off x="897" y="1328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1" name="Line 9"/>
            <p:cNvSpPr>
              <a:spLocks noChangeShapeType="1"/>
            </p:cNvSpPr>
            <p:nvPr/>
          </p:nvSpPr>
          <p:spPr bwMode="auto">
            <a:xfrm>
              <a:off x="912" y="1536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2" name="Rectangle 10"/>
            <p:cNvSpPr>
              <a:spLocks noChangeArrowheads="1"/>
            </p:cNvSpPr>
            <p:nvPr/>
          </p:nvSpPr>
          <p:spPr bwMode="auto">
            <a:xfrm>
              <a:off x="672" y="1287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  <p:sp>
          <p:nvSpPr>
            <p:cNvPr id="1559563" name="Rectangle 11"/>
            <p:cNvSpPr>
              <a:spLocks noChangeArrowheads="1"/>
            </p:cNvSpPr>
            <p:nvPr/>
          </p:nvSpPr>
          <p:spPr bwMode="auto">
            <a:xfrm>
              <a:off x="844" y="1780"/>
              <a:ext cx="3908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4" name="Rectangle 12"/>
            <p:cNvSpPr>
              <a:spLocks noChangeArrowheads="1"/>
            </p:cNvSpPr>
            <p:nvPr/>
          </p:nvSpPr>
          <p:spPr bwMode="auto">
            <a:xfrm>
              <a:off x="2139" y="1760"/>
              <a:ext cx="1498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CPU-Memory bus</a:t>
              </a:r>
            </a:p>
          </p:txBody>
        </p:sp>
        <p:sp>
          <p:nvSpPr>
            <p:cNvPr id="1559565" name="Rectangle 13"/>
            <p:cNvSpPr>
              <a:spLocks noChangeArrowheads="1"/>
            </p:cNvSpPr>
            <p:nvPr/>
          </p:nvSpPr>
          <p:spPr bwMode="auto">
            <a:xfrm>
              <a:off x="965" y="784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6" name="Rectangle 14"/>
            <p:cNvSpPr>
              <a:spLocks noChangeArrowheads="1"/>
            </p:cNvSpPr>
            <p:nvPr/>
          </p:nvSpPr>
          <p:spPr bwMode="auto">
            <a:xfrm>
              <a:off x="1228" y="828"/>
              <a:ext cx="614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CPU-1</a:t>
              </a:r>
            </a:p>
          </p:txBody>
        </p:sp>
        <p:sp>
          <p:nvSpPr>
            <p:cNvPr id="1559567" name="Line 15"/>
            <p:cNvSpPr>
              <a:spLocks noChangeShapeType="1"/>
            </p:cNvSpPr>
            <p:nvPr/>
          </p:nvSpPr>
          <p:spPr bwMode="auto">
            <a:xfrm>
              <a:off x="1481" y="1680"/>
              <a:ext cx="0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8" name="Rectangle 16"/>
            <p:cNvSpPr>
              <a:spLocks noChangeArrowheads="1"/>
            </p:cNvSpPr>
            <p:nvPr/>
          </p:nvSpPr>
          <p:spPr bwMode="auto">
            <a:xfrm>
              <a:off x="3457" y="796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9" name="Rectangle 17"/>
            <p:cNvSpPr>
              <a:spLocks noChangeArrowheads="1"/>
            </p:cNvSpPr>
            <p:nvPr/>
          </p:nvSpPr>
          <p:spPr bwMode="auto">
            <a:xfrm>
              <a:off x="3696" y="840"/>
              <a:ext cx="614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CPU-2</a:t>
              </a:r>
            </a:p>
          </p:txBody>
        </p:sp>
        <p:sp>
          <p:nvSpPr>
            <p:cNvPr id="1559570" name="Line 18"/>
            <p:cNvSpPr>
              <a:spLocks noChangeShapeType="1"/>
            </p:cNvSpPr>
            <p:nvPr/>
          </p:nvSpPr>
          <p:spPr bwMode="auto">
            <a:xfrm>
              <a:off x="4045" y="1696"/>
              <a:ext cx="0" cy="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1" name="Rectangle 19"/>
            <p:cNvSpPr>
              <a:spLocks noChangeArrowheads="1"/>
            </p:cNvSpPr>
            <p:nvPr/>
          </p:nvSpPr>
          <p:spPr bwMode="auto">
            <a:xfrm>
              <a:off x="4696" y="1299"/>
              <a:ext cx="87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cache-2</a:t>
              </a:r>
            </a:p>
          </p:txBody>
        </p:sp>
        <p:sp>
          <p:nvSpPr>
            <p:cNvPr id="1559572" name="Rectangle 20"/>
            <p:cNvSpPr>
              <a:spLocks noChangeArrowheads="1"/>
            </p:cNvSpPr>
            <p:nvPr/>
          </p:nvSpPr>
          <p:spPr bwMode="auto">
            <a:xfrm>
              <a:off x="3441" y="1236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3" name="Line 21"/>
            <p:cNvSpPr>
              <a:spLocks noChangeShapeType="1"/>
            </p:cNvSpPr>
            <p:nvPr/>
          </p:nvSpPr>
          <p:spPr bwMode="auto">
            <a:xfrm>
              <a:off x="4037" y="1128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4" name="Line 22"/>
            <p:cNvSpPr>
              <a:spLocks noChangeShapeType="1"/>
            </p:cNvSpPr>
            <p:nvPr/>
          </p:nvSpPr>
          <p:spPr bwMode="auto">
            <a:xfrm>
              <a:off x="3441" y="1352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5" name="Line 23"/>
            <p:cNvSpPr>
              <a:spLocks noChangeShapeType="1"/>
            </p:cNvSpPr>
            <p:nvPr/>
          </p:nvSpPr>
          <p:spPr bwMode="auto">
            <a:xfrm>
              <a:off x="3449" y="1552"/>
              <a:ext cx="1204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6" name="Rectangle 24"/>
            <p:cNvSpPr>
              <a:spLocks noChangeArrowheads="1"/>
            </p:cNvSpPr>
            <p:nvPr/>
          </p:nvSpPr>
          <p:spPr bwMode="auto">
            <a:xfrm>
              <a:off x="3216" y="1311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  <p:sp>
          <p:nvSpPr>
            <p:cNvPr id="1559577" name="Rectangle 25"/>
            <p:cNvSpPr>
              <a:spLocks noChangeArrowheads="1"/>
            </p:cNvSpPr>
            <p:nvPr/>
          </p:nvSpPr>
          <p:spPr bwMode="auto">
            <a:xfrm>
              <a:off x="3487" y="2187"/>
              <a:ext cx="914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559578" name="Rectangle 26"/>
            <p:cNvSpPr>
              <a:spLocks noChangeArrowheads="1"/>
            </p:cNvSpPr>
            <p:nvPr/>
          </p:nvSpPr>
          <p:spPr bwMode="auto">
            <a:xfrm>
              <a:off x="2232" y="2124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9" name="Line 27"/>
            <p:cNvSpPr>
              <a:spLocks noChangeShapeType="1"/>
            </p:cNvSpPr>
            <p:nvPr/>
          </p:nvSpPr>
          <p:spPr bwMode="auto">
            <a:xfrm>
              <a:off x="2828" y="201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0" name="Line 28"/>
            <p:cNvSpPr>
              <a:spLocks noChangeShapeType="1"/>
            </p:cNvSpPr>
            <p:nvPr/>
          </p:nvSpPr>
          <p:spPr bwMode="auto">
            <a:xfrm>
              <a:off x="2232" y="2240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1" name="Line 29"/>
            <p:cNvSpPr>
              <a:spLocks noChangeShapeType="1"/>
            </p:cNvSpPr>
            <p:nvPr/>
          </p:nvSpPr>
          <p:spPr bwMode="auto">
            <a:xfrm>
              <a:off x="2240" y="2440"/>
              <a:ext cx="1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2" name="Rectangle 30"/>
            <p:cNvSpPr>
              <a:spLocks noChangeArrowheads="1"/>
            </p:cNvSpPr>
            <p:nvPr/>
          </p:nvSpPr>
          <p:spPr bwMode="auto">
            <a:xfrm>
              <a:off x="2007" y="2199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1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Write-back Caches &amp; SC</a:t>
            </a:r>
          </a:p>
        </p:txBody>
      </p:sp>
      <p:sp>
        <p:nvSpPr>
          <p:cNvPr id="5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3617-612C-0042-8707-185AA73E16A1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1603" name="Rectangle 3"/>
          <p:cNvSpPr>
            <a:spLocks noChangeArrowheads="1"/>
          </p:cNvSpPr>
          <p:nvPr/>
        </p:nvSpPr>
        <p:spPr bwMode="auto">
          <a:xfrm>
            <a:off x="533400" y="1422400"/>
            <a:ext cx="27876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T1 is executed </a:t>
            </a:r>
          </a:p>
        </p:txBody>
      </p:sp>
      <p:sp>
        <p:nvSpPr>
          <p:cNvPr id="1561604" name="Rectangle 4"/>
          <p:cNvSpPr>
            <a:spLocks noChangeArrowheads="1"/>
          </p:cNvSpPr>
          <p:nvPr/>
        </p:nvSpPr>
        <p:spPr bwMode="auto">
          <a:xfrm>
            <a:off x="7818438" y="1212850"/>
            <a:ext cx="952500" cy="1003300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1605" name="Rectangle 5"/>
          <p:cNvSpPr>
            <a:spLocks noChangeArrowheads="1"/>
          </p:cNvSpPr>
          <p:nvPr/>
        </p:nvSpPr>
        <p:spPr bwMode="auto">
          <a:xfrm flipH="1">
            <a:off x="7764463" y="917575"/>
            <a:ext cx="1111250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prog T2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LD Y, R1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ST Y’, R1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LD X, R2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ST X’,R2</a:t>
            </a:r>
          </a:p>
        </p:txBody>
      </p:sp>
      <p:grpSp>
        <p:nvGrpSpPr>
          <p:cNvPr id="1561606" name="Group 6"/>
          <p:cNvGrpSpPr>
            <a:grpSpLocks/>
          </p:cNvGrpSpPr>
          <p:nvPr/>
        </p:nvGrpSpPr>
        <p:grpSpPr bwMode="auto">
          <a:xfrm>
            <a:off x="3016250" y="927100"/>
            <a:ext cx="1116013" cy="822325"/>
            <a:chOff x="1900" y="992"/>
            <a:chExt cx="703" cy="518"/>
          </a:xfrm>
        </p:grpSpPr>
        <p:sp>
          <p:nvSpPr>
            <p:cNvPr id="1561607" name="Rectangle 7"/>
            <p:cNvSpPr>
              <a:spLocks noChangeArrowheads="1"/>
            </p:cNvSpPr>
            <p:nvPr/>
          </p:nvSpPr>
          <p:spPr bwMode="auto">
            <a:xfrm flipH="1">
              <a:off x="1900" y="992"/>
              <a:ext cx="703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prog T1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ST X,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ST Y,11</a:t>
              </a:r>
            </a:p>
          </p:txBody>
        </p:sp>
        <p:sp>
          <p:nvSpPr>
            <p:cNvPr id="1561608" name="Rectangle 8"/>
            <p:cNvSpPr>
              <a:spLocks noChangeArrowheads="1"/>
            </p:cNvSpPr>
            <p:nvPr/>
          </p:nvSpPr>
          <p:spPr bwMode="auto">
            <a:xfrm>
              <a:off x="1994" y="1170"/>
              <a:ext cx="566" cy="320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61609" name="Group 9"/>
          <p:cNvGrpSpPr>
            <a:grpSpLocks/>
          </p:cNvGrpSpPr>
          <p:nvPr/>
        </p:nvGrpSpPr>
        <p:grpSpPr bwMode="auto">
          <a:xfrm>
            <a:off x="4181475" y="876300"/>
            <a:ext cx="3436938" cy="336550"/>
            <a:chOff x="2634" y="624"/>
            <a:chExt cx="2165" cy="212"/>
          </a:xfrm>
        </p:grpSpPr>
        <p:sp>
          <p:nvSpPr>
            <p:cNvPr id="1561610" name="Rectangle 10"/>
            <p:cNvSpPr>
              <a:spLocks noChangeArrowheads="1"/>
            </p:cNvSpPr>
            <p:nvPr/>
          </p:nvSpPr>
          <p:spPr bwMode="auto">
            <a:xfrm flipH="1">
              <a:off x="4178" y="626"/>
              <a:ext cx="621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cache-2</a:t>
              </a:r>
            </a:p>
          </p:txBody>
        </p:sp>
        <p:sp>
          <p:nvSpPr>
            <p:cNvPr id="1561611" name="Rectangle 11"/>
            <p:cNvSpPr>
              <a:spLocks noChangeArrowheads="1"/>
            </p:cNvSpPr>
            <p:nvPr/>
          </p:nvSpPr>
          <p:spPr bwMode="auto">
            <a:xfrm flipH="1">
              <a:off x="2634" y="624"/>
              <a:ext cx="621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cache-1</a:t>
              </a:r>
            </a:p>
          </p:txBody>
        </p:sp>
        <p:sp>
          <p:nvSpPr>
            <p:cNvPr id="1561612" name="Rectangle 12"/>
            <p:cNvSpPr>
              <a:spLocks noChangeArrowheads="1"/>
            </p:cNvSpPr>
            <p:nvPr/>
          </p:nvSpPr>
          <p:spPr bwMode="auto">
            <a:xfrm flipH="1">
              <a:off x="3450" y="624"/>
              <a:ext cx="647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</p:txBody>
        </p:sp>
      </p:grpSp>
      <p:grpSp>
        <p:nvGrpSpPr>
          <p:cNvPr id="1561613" name="Group 13"/>
          <p:cNvGrpSpPr>
            <a:grpSpLocks/>
          </p:cNvGrpSpPr>
          <p:nvPr/>
        </p:nvGrpSpPr>
        <p:grpSpPr bwMode="auto">
          <a:xfrm>
            <a:off x="4179888" y="1143000"/>
            <a:ext cx="3311525" cy="1066800"/>
            <a:chOff x="2633" y="920"/>
            <a:chExt cx="2086" cy="672"/>
          </a:xfrm>
        </p:grpSpPr>
        <p:sp>
          <p:nvSpPr>
            <p:cNvPr id="1561614" name="Rectangle 14"/>
            <p:cNvSpPr>
              <a:spLocks noChangeArrowheads="1"/>
            </p:cNvSpPr>
            <p:nvPr/>
          </p:nvSpPr>
          <p:spPr bwMode="auto">
            <a:xfrm>
              <a:off x="3476" y="95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15" name="Rectangle 15"/>
            <p:cNvSpPr>
              <a:spLocks noChangeArrowheads="1"/>
            </p:cNvSpPr>
            <p:nvPr/>
          </p:nvSpPr>
          <p:spPr bwMode="auto">
            <a:xfrm flipH="1">
              <a:off x="3403" y="920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1616" name="Rectangle 16"/>
            <p:cNvSpPr>
              <a:spLocks noChangeArrowheads="1"/>
            </p:cNvSpPr>
            <p:nvPr/>
          </p:nvSpPr>
          <p:spPr bwMode="auto">
            <a:xfrm>
              <a:off x="2680" y="968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17" name="Rectangle 17"/>
            <p:cNvSpPr>
              <a:spLocks noChangeArrowheads="1"/>
            </p:cNvSpPr>
            <p:nvPr/>
          </p:nvSpPr>
          <p:spPr bwMode="auto">
            <a:xfrm flipH="1">
              <a:off x="2633" y="936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</p:txBody>
        </p:sp>
        <p:sp>
          <p:nvSpPr>
            <p:cNvPr id="1561618" name="Rectangle 18"/>
            <p:cNvSpPr>
              <a:spLocks noChangeArrowheads="1"/>
            </p:cNvSpPr>
            <p:nvPr/>
          </p:nvSpPr>
          <p:spPr bwMode="auto">
            <a:xfrm>
              <a:off x="4223" y="95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19" name="Rectangle 19"/>
            <p:cNvSpPr>
              <a:spLocks noChangeArrowheads="1"/>
            </p:cNvSpPr>
            <p:nvPr/>
          </p:nvSpPr>
          <p:spPr bwMode="auto">
            <a:xfrm flipH="1">
              <a:off x="4138" y="920"/>
              <a:ext cx="521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 </a:t>
              </a:r>
            </a:p>
          </p:txBody>
        </p:sp>
      </p:grpSp>
      <p:grpSp>
        <p:nvGrpSpPr>
          <p:cNvPr id="1561620" name="Group 20"/>
          <p:cNvGrpSpPr>
            <a:grpSpLocks/>
          </p:cNvGrpSpPr>
          <p:nvPr/>
        </p:nvGrpSpPr>
        <p:grpSpPr bwMode="auto">
          <a:xfrm>
            <a:off x="457200" y="2184400"/>
            <a:ext cx="7046913" cy="1066800"/>
            <a:chOff x="288" y="1576"/>
            <a:chExt cx="4439" cy="672"/>
          </a:xfrm>
        </p:grpSpPr>
        <p:sp>
          <p:nvSpPr>
            <p:cNvPr id="1561621" name="Rectangle 21"/>
            <p:cNvSpPr>
              <a:spLocks noChangeArrowheads="1"/>
            </p:cNvSpPr>
            <p:nvPr/>
          </p:nvSpPr>
          <p:spPr bwMode="auto">
            <a:xfrm>
              <a:off x="288" y="1680"/>
              <a:ext cx="2398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400">
                  <a:latin typeface="Verdana" charset="0"/>
                </a:rPr>
                <a:t> cache-1 writes back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Y</a:t>
              </a:r>
            </a:p>
          </p:txBody>
        </p:sp>
        <p:sp>
          <p:nvSpPr>
            <p:cNvPr id="1561622" name="Rectangle 22"/>
            <p:cNvSpPr>
              <a:spLocks noChangeArrowheads="1"/>
            </p:cNvSpPr>
            <p:nvPr/>
          </p:nvSpPr>
          <p:spPr bwMode="auto">
            <a:xfrm>
              <a:off x="3484" y="161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23" name="Rectangle 23"/>
            <p:cNvSpPr>
              <a:spLocks noChangeArrowheads="1"/>
            </p:cNvSpPr>
            <p:nvPr/>
          </p:nvSpPr>
          <p:spPr bwMode="auto">
            <a:xfrm flipH="1">
              <a:off x="3411" y="1576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1624" name="Rectangle 24"/>
            <p:cNvSpPr>
              <a:spLocks noChangeArrowheads="1"/>
            </p:cNvSpPr>
            <p:nvPr/>
          </p:nvSpPr>
          <p:spPr bwMode="auto">
            <a:xfrm>
              <a:off x="2688" y="162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25" name="Rectangle 25"/>
            <p:cNvSpPr>
              <a:spLocks noChangeArrowheads="1"/>
            </p:cNvSpPr>
            <p:nvPr/>
          </p:nvSpPr>
          <p:spPr bwMode="auto">
            <a:xfrm flipH="1">
              <a:off x="2633" y="1584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  <p:sp>
          <p:nvSpPr>
            <p:cNvPr id="1561626" name="Rectangle 26"/>
            <p:cNvSpPr>
              <a:spLocks noChangeArrowheads="1"/>
            </p:cNvSpPr>
            <p:nvPr/>
          </p:nvSpPr>
          <p:spPr bwMode="auto">
            <a:xfrm>
              <a:off x="4231" y="161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27" name="Rectangle 27"/>
            <p:cNvSpPr>
              <a:spLocks noChangeArrowheads="1"/>
            </p:cNvSpPr>
            <p:nvPr/>
          </p:nvSpPr>
          <p:spPr bwMode="auto">
            <a:xfrm flipH="1">
              <a:off x="4146" y="1576"/>
              <a:ext cx="521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 </a:t>
              </a:r>
            </a:p>
          </p:txBody>
        </p:sp>
      </p:grpSp>
      <p:grpSp>
        <p:nvGrpSpPr>
          <p:cNvPr id="1561628" name="Group 28"/>
          <p:cNvGrpSpPr>
            <a:grpSpLocks/>
          </p:cNvGrpSpPr>
          <p:nvPr/>
        </p:nvGrpSpPr>
        <p:grpSpPr bwMode="auto">
          <a:xfrm>
            <a:off x="381000" y="4254500"/>
            <a:ext cx="7213600" cy="1066800"/>
            <a:chOff x="240" y="2880"/>
            <a:chExt cx="4544" cy="672"/>
          </a:xfrm>
        </p:grpSpPr>
        <p:sp>
          <p:nvSpPr>
            <p:cNvPr id="1561629" name="Rectangle 29"/>
            <p:cNvSpPr>
              <a:spLocks noChangeArrowheads="1"/>
            </p:cNvSpPr>
            <p:nvPr/>
          </p:nvSpPr>
          <p:spPr bwMode="auto">
            <a:xfrm>
              <a:off x="3484" y="291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30" name="Rectangle 30"/>
            <p:cNvSpPr>
              <a:spLocks noChangeArrowheads="1"/>
            </p:cNvSpPr>
            <p:nvPr/>
          </p:nvSpPr>
          <p:spPr bwMode="auto">
            <a:xfrm flipH="1">
              <a:off x="3411" y="2880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1631" name="Rectangle 31"/>
            <p:cNvSpPr>
              <a:spLocks noChangeArrowheads="1"/>
            </p:cNvSpPr>
            <p:nvPr/>
          </p:nvSpPr>
          <p:spPr bwMode="auto">
            <a:xfrm>
              <a:off x="2688" y="2928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32" name="Rectangle 32"/>
            <p:cNvSpPr>
              <a:spLocks noChangeArrowheads="1"/>
            </p:cNvSpPr>
            <p:nvPr/>
          </p:nvSpPr>
          <p:spPr bwMode="auto">
            <a:xfrm flipH="1">
              <a:off x="2633" y="2888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  <p:sp>
          <p:nvSpPr>
            <p:cNvPr id="1561633" name="Rectangle 33"/>
            <p:cNvSpPr>
              <a:spLocks noChangeArrowheads="1"/>
            </p:cNvSpPr>
            <p:nvPr/>
          </p:nvSpPr>
          <p:spPr bwMode="auto">
            <a:xfrm>
              <a:off x="4231" y="291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34" name="Rectangle 34"/>
            <p:cNvSpPr>
              <a:spLocks noChangeArrowheads="1"/>
            </p:cNvSpPr>
            <p:nvPr/>
          </p:nvSpPr>
          <p:spPr bwMode="auto">
            <a:xfrm flipH="1">
              <a:off x="4144" y="2880"/>
              <a:ext cx="640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0</a:t>
              </a:r>
            </a:p>
          </p:txBody>
        </p:sp>
        <p:sp>
          <p:nvSpPr>
            <p:cNvPr id="1561635" name="Rectangle 35"/>
            <p:cNvSpPr>
              <a:spLocks noChangeArrowheads="1"/>
            </p:cNvSpPr>
            <p:nvPr/>
          </p:nvSpPr>
          <p:spPr bwMode="auto">
            <a:xfrm>
              <a:off x="240" y="3024"/>
              <a:ext cx="2411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400">
                  <a:latin typeface="Verdana" charset="0"/>
                </a:rPr>
                <a:t> cache-1 writes back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X</a:t>
              </a:r>
            </a:p>
          </p:txBody>
        </p:sp>
      </p:grpSp>
      <p:grpSp>
        <p:nvGrpSpPr>
          <p:cNvPr id="1561636" name="Group 36"/>
          <p:cNvGrpSpPr>
            <a:grpSpLocks/>
          </p:cNvGrpSpPr>
          <p:nvPr/>
        </p:nvGrpSpPr>
        <p:grpSpPr bwMode="auto">
          <a:xfrm>
            <a:off x="457200" y="3225800"/>
            <a:ext cx="7137400" cy="1066800"/>
            <a:chOff x="288" y="2232"/>
            <a:chExt cx="4496" cy="672"/>
          </a:xfrm>
        </p:grpSpPr>
        <p:sp>
          <p:nvSpPr>
            <p:cNvPr id="1561637" name="Rectangle 37"/>
            <p:cNvSpPr>
              <a:spLocks noChangeArrowheads="1"/>
            </p:cNvSpPr>
            <p:nvPr/>
          </p:nvSpPr>
          <p:spPr bwMode="auto">
            <a:xfrm>
              <a:off x="3484" y="2266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38" name="Rectangle 38"/>
            <p:cNvSpPr>
              <a:spLocks noChangeArrowheads="1"/>
            </p:cNvSpPr>
            <p:nvPr/>
          </p:nvSpPr>
          <p:spPr bwMode="auto">
            <a:xfrm flipH="1">
              <a:off x="3411" y="2232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1639" name="Rectangle 39"/>
            <p:cNvSpPr>
              <a:spLocks noChangeArrowheads="1"/>
            </p:cNvSpPr>
            <p:nvPr/>
          </p:nvSpPr>
          <p:spPr bwMode="auto">
            <a:xfrm>
              <a:off x="2688" y="228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40" name="Rectangle 40"/>
            <p:cNvSpPr>
              <a:spLocks noChangeArrowheads="1"/>
            </p:cNvSpPr>
            <p:nvPr/>
          </p:nvSpPr>
          <p:spPr bwMode="auto">
            <a:xfrm flipH="1">
              <a:off x="2633" y="2240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  <p:sp>
          <p:nvSpPr>
            <p:cNvPr id="1561641" name="Rectangle 41"/>
            <p:cNvSpPr>
              <a:spLocks noChangeArrowheads="1"/>
            </p:cNvSpPr>
            <p:nvPr/>
          </p:nvSpPr>
          <p:spPr bwMode="auto">
            <a:xfrm>
              <a:off x="4231" y="2266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42" name="Rectangle 42"/>
            <p:cNvSpPr>
              <a:spLocks noChangeArrowheads="1"/>
            </p:cNvSpPr>
            <p:nvPr/>
          </p:nvSpPr>
          <p:spPr bwMode="auto">
            <a:xfrm flipH="1">
              <a:off x="4144" y="2232"/>
              <a:ext cx="640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</p:txBody>
        </p:sp>
        <p:sp>
          <p:nvSpPr>
            <p:cNvPr id="1561643" name="Rectangle 43"/>
            <p:cNvSpPr>
              <a:spLocks noChangeArrowheads="1"/>
            </p:cNvSpPr>
            <p:nvPr/>
          </p:nvSpPr>
          <p:spPr bwMode="auto">
            <a:xfrm>
              <a:off x="288" y="2400"/>
              <a:ext cx="1468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400">
                  <a:latin typeface="Verdana" charset="0"/>
                </a:rPr>
                <a:t> T2 executed</a:t>
              </a:r>
            </a:p>
          </p:txBody>
        </p:sp>
      </p:grpSp>
      <p:grpSp>
        <p:nvGrpSpPr>
          <p:cNvPr id="1561644" name="Group 44"/>
          <p:cNvGrpSpPr>
            <a:grpSpLocks/>
          </p:cNvGrpSpPr>
          <p:nvPr/>
        </p:nvGrpSpPr>
        <p:grpSpPr bwMode="auto">
          <a:xfrm>
            <a:off x="381000" y="5321300"/>
            <a:ext cx="7200900" cy="1066800"/>
            <a:chOff x="240" y="3552"/>
            <a:chExt cx="4536" cy="672"/>
          </a:xfrm>
        </p:grpSpPr>
        <p:sp>
          <p:nvSpPr>
            <p:cNvPr id="1561645" name="Rectangle 45"/>
            <p:cNvSpPr>
              <a:spLocks noChangeArrowheads="1"/>
            </p:cNvSpPr>
            <p:nvPr/>
          </p:nvSpPr>
          <p:spPr bwMode="auto">
            <a:xfrm>
              <a:off x="3484" y="3586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46" name="Rectangle 46"/>
            <p:cNvSpPr>
              <a:spLocks noChangeArrowheads="1"/>
            </p:cNvSpPr>
            <p:nvPr/>
          </p:nvSpPr>
          <p:spPr bwMode="auto">
            <a:xfrm flipH="1">
              <a:off x="3412" y="3552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</p:txBody>
        </p:sp>
        <p:sp>
          <p:nvSpPr>
            <p:cNvPr id="1561647" name="Rectangle 47"/>
            <p:cNvSpPr>
              <a:spLocks noChangeArrowheads="1"/>
            </p:cNvSpPr>
            <p:nvPr/>
          </p:nvSpPr>
          <p:spPr bwMode="auto">
            <a:xfrm>
              <a:off x="2688" y="360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48" name="Rectangle 48"/>
            <p:cNvSpPr>
              <a:spLocks noChangeArrowheads="1"/>
            </p:cNvSpPr>
            <p:nvPr/>
          </p:nvSpPr>
          <p:spPr bwMode="auto">
            <a:xfrm flipH="1">
              <a:off x="2633" y="3560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  <p:sp>
          <p:nvSpPr>
            <p:cNvPr id="1561649" name="Rectangle 49"/>
            <p:cNvSpPr>
              <a:spLocks noChangeArrowheads="1"/>
            </p:cNvSpPr>
            <p:nvPr/>
          </p:nvSpPr>
          <p:spPr bwMode="auto">
            <a:xfrm>
              <a:off x="4231" y="3586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50" name="Rectangle 50"/>
            <p:cNvSpPr>
              <a:spLocks noChangeArrowheads="1"/>
            </p:cNvSpPr>
            <p:nvPr/>
          </p:nvSpPr>
          <p:spPr bwMode="auto">
            <a:xfrm flipH="1">
              <a:off x="4146" y="3552"/>
              <a:ext cx="630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Y’=11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0 </a:t>
              </a:r>
            </a:p>
          </p:txBody>
        </p:sp>
        <p:sp>
          <p:nvSpPr>
            <p:cNvPr id="1561651" name="Rectangle 51"/>
            <p:cNvSpPr>
              <a:spLocks noChangeArrowheads="1"/>
            </p:cNvSpPr>
            <p:nvPr/>
          </p:nvSpPr>
          <p:spPr bwMode="auto">
            <a:xfrm>
              <a:off x="240" y="3648"/>
              <a:ext cx="2280" cy="5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400">
                  <a:latin typeface="Verdana" charset="0"/>
                </a:rPr>
                <a:t> cache-2 writes back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</a:p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   </a:t>
              </a: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X’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  <a:r>
                <a:rPr lang="en-US" sz="2400">
                  <a:latin typeface="Verdana" charset="0"/>
                </a:rPr>
                <a:t>&amp;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Y’</a:t>
              </a:r>
            </a:p>
          </p:txBody>
        </p:sp>
      </p:grpSp>
      <p:sp>
        <p:nvSpPr>
          <p:cNvPr id="1561652" name="Text Box 52"/>
          <p:cNvSpPr txBox="1">
            <a:spLocks noChangeArrowheads="1"/>
          </p:cNvSpPr>
          <p:nvPr/>
        </p:nvSpPr>
        <p:spPr bwMode="auto">
          <a:xfrm rot="-2654579">
            <a:off x="7327900" y="5153025"/>
            <a:ext cx="2044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inconsistent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165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3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Write-through Caches &amp; SC</a:t>
            </a: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92EE-DAC6-7C41-B929-489BE20A75A0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563651" name="Group 3"/>
          <p:cNvGrpSpPr>
            <a:grpSpLocks/>
          </p:cNvGrpSpPr>
          <p:nvPr/>
        </p:nvGrpSpPr>
        <p:grpSpPr bwMode="auto">
          <a:xfrm>
            <a:off x="3479800" y="1104900"/>
            <a:ext cx="3300413" cy="1311275"/>
            <a:chOff x="2192" y="864"/>
            <a:chExt cx="2079" cy="826"/>
          </a:xfrm>
        </p:grpSpPr>
        <p:sp>
          <p:nvSpPr>
            <p:cNvPr id="1563652" name="Rectangle 4"/>
            <p:cNvSpPr>
              <a:spLocks noChangeArrowheads="1"/>
            </p:cNvSpPr>
            <p:nvPr/>
          </p:nvSpPr>
          <p:spPr bwMode="auto">
            <a:xfrm>
              <a:off x="3743" y="104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53" name="Rectangle 5"/>
            <p:cNvSpPr>
              <a:spLocks noChangeArrowheads="1"/>
            </p:cNvSpPr>
            <p:nvPr/>
          </p:nvSpPr>
          <p:spPr bwMode="auto">
            <a:xfrm flipH="1">
              <a:off x="3650" y="864"/>
              <a:ext cx="621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cache-2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 </a:t>
              </a:r>
            </a:p>
          </p:txBody>
        </p:sp>
        <p:sp>
          <p:nvSpPr>
            <p:cNvPr id="1563654" name="Rectangle 6"/>
            <p:cNvSpPr>
              <a:spLocks noChangeArrowheads="1"/>
            </p:cNvSpPr>
            <p:nvPr/>
          </p:nvSpPr>
          <p:spPr bwMode="auto">
            <a:xfrm>
              <a:off x="2996" y="104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55" name="Rectangle 7"/>
            <p:cNvSpPr>
              <a:spLocks noChangeArrowheads="1"/>
            </p:cNvSpPr>
            <p:nvPr/>
          </p:nvSpPr>
          <p:spPr bwMode="auto">
            <a:xfrm flipH="1">
              <a:off x="2882" y="864"/>
              <a:ext cx="647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3656" name="Rectangle 8"/>
            <p:cNvSpPr>
              <a:spLocks noChangeArrowheads="1"/>
            </p:cNvSpPr>
            <p:nvPr/>
          </p:nvSpPr>
          <p:spPr bwMode="auto">
            <a:xfrm>
              <a:off x="2285" y="104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57" name="Rectangle 9"/>
            <p:cNvSpPr>
              <a:spLocks noChangeArrowheads="1"/>
            </p:cNvSpPr>
            <p:nvPr/>
          </p:nvSpPr>
          <p:spPr bwMode="auto">
            <a:xfrm flipH="1">
              <a:off x="2192" y="864"/>
              <a:ext cx="621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cache-1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Y=10</a:t>
              </a:r>
            </a:p>
          </p:txBody>
        </p:sp>
      </p:grpSp>
      <p:grpSp>
        <p:nvGrpSpPr>
          <p:cNvPr id="1563658" name="Group 10"/>
          <p:cNvGrpSpPr>
            <a:grpSpLocks/>
          </p:cNvGrpSpPr>
          <p:nvPr/>
        </p:nvGrpSpPr>
        <p:grpSpPr bwMode="auto">
          <a:xfrm>
            <a:off x="7243763" y="1028700"/>
            <a:ext cx="1111250" cy="1311275"/>
            <a:chOff x="1706" y="1646"/>
            <a:chExt cx="700" cy="826"/>
          </a:xfrm>
        </p:grpSpPr>
        <p:sp>
          <p:nvSpPr>
            <p:cNvPr id="1563659" name="Rectangle 11"/>
            <p:cNvSpPr>
              <a:spLocks noChangeArrowheads="1"/>
            </p:cNvSpPr>
            <p:nvPr/>
          </p:nvSpPr>
          <p:spPr bwMode="auto">
            <a:xfrm>
              <a:off x="1740" y="1832"/>
              <a:ext cx="600" cy="632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60" name="Rectangle 12"/>
            <p:cNvSpPr>
              <a:spLocks noChangeArrowheads="1"/>
            </p:cNvSpPr>
            <p:nvPr/>
          </p:nvSpPr>
          <p:spPr bwMode="auto">
            <a:xfrm flipH="1">
              <a:off x="1706" y="1646"/>
              <a:ext cx="700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prog T2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LD Y, R1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ST Y’, R1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LD X, R2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ST X’,R2</a:t>
              </a:r>
            </a:p>
          </p:txBody>
        </p:sp>
      </p:grpSp>
      <p:grpSp>
        <p:nvGrpSpPr>
          <p:cNvPr id="1563661" name="Group 13"/>
          <p:cNvGrpSpPr>
            <a:grpSpLocks/>
          </p:cNvGrpSpPr>
          <p:nvPr/>
        </p:nvGrpSpPr>
        <p:grpSpPr bwMode="auto">
          <a:xfrm>
            <a:off x="2198688" y="1155700"/>
            <a:ext cx="1116012" cy="822325"/>
            <a:chOff x="1385" y="896"/>
            <a:chExt cx="703" cy="518"/>
          </a:xfrm>
        </p:grpSpPr>
        <p:sp>
          <p:nvSpPr>
            <p:cNvPr id="1563662" name="Rectangle 14"/>
            <p:cNvSpPr>
              <a:spLocks noChangeArrowheads="1"/>
            </p:cNvSpPr>
            <p:nvPr/>
          </p:nvSpPr>
          <p:spPr bwMode="auto">
            <a:xfrm flipH="1">
              <a:off x="1385" y="896"/>
              <a:ext cx="703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prog T1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ST X,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ST Y,11</a:t>
              </a:r>
            </a:p>
          </p:txBody>
        </p:sp>
        <p:sp>
          <p:nvSpPr>
            <p:cNvPr id="1563663" name="Rectangle 15"/>
            <p:cNvSpPr>
              <a:spLocks noChangeArrowheads="1"/>
            </p:cNvSpPr>
            <p:nvPr/>
          </p:nvSpPr>
          <p:spPr bwMode="auto">
            <a:xfrm>
              <a:off x="1495" y="1074"/>
              <a:ext cx="566" cy="320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63664" name="Rectangle 16"/>
          <p:cNvSpPr>
            <a:spLocks noChangeArrowheads="1"/>
          </p:cNvSpPr>
          <p:nvPr/>
        </p:nvSpPr>
        <p:spPr bwMode="auto">
          <a:xfrm>
            <a:off x="2374900" y="5341938"/>
            <a:ext cx="6070600" cy="95154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i="1">
                <a:solidFill>
                  <a:srgbClr val="56127A"/>
                </a:solidFill>
                <a:latin typeface="Calibri"/>
                <a:cs typeface="Calibri"/>
              </a:rPr>
              <a:t>Write-through caches don’t preserve sequential consistency either</a:t>
            </a:r>
          </a:p>
        </p:txBody>
      </p:sp>
      <p:sp>
        <p:nvSpPr>
          <p:cNvPr id="1563665" name="Rectangle 17"/>
          <p:cNvSpPr>
            <a:spLocks noChangeArrowheads="1"/>
          </p:cNvSpPr>
          <p:nvPr/>
        </p:nvSpPr>
        <p:spPr bwMode="auto">
          <a:xfrm>
            <a:off x="533400" y="3030538"/>
            <a:ext cx="23304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T1 executed</a:t>
            </a:r>
          </a:p>
        </p:txBody>
      </p:sp>
      <p:grpSp>
        <p:nvGrpSpPr>
          <p:cNvPr id="1563666" name="Group 18"/>
          <p:cNvGrpSpPr>
            <a:grpSpLocks/>
          </p:cNvGrpSpPr>
          <p:nvPr/>
        </p:nvGrpSpPr>
        <p:grpSpPr bwMode="auto">
          <a:xfrm>
            <a:off x="3505200" y="2476500"/>
            <a:ext cx="3252788" cy="1311275"/>
            <a:chOff x="2208" y="1728"/>
            <a:chExt cx="2049" cy="826"/>
          </a:xfrm>
        </p:grpSpPr>
        <p:sp>
          <p:nvSpPr>
            <p:cNvPr id="1563667" name="Rectangle 19"/>
            <p:cNvSpPr>
              <a:spLocks noChangeArrowheads="1"/>
            </p:cNvSpPr>
            <p:nvPr/>
          </p:nvSpPr>
          <p:spPr bwMode="auto">
            <a:xfrm>
              <a:off x="3761" y="190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68" name="Rectangle 20"/>
            <p:cNvSpPr>
              <a:spLocks noChangeArrowheads="1"/>
            </p:cNvSpPr>
            <p:nvPr/>
          </p:nvSpPr>
          <p:spPr bwMode="auto">
            <a:xfrm flipH="1">
              <a:off x="3668" y="1728"/>
              <a:ext cx="568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 </a:t>
              </a:r>
            </a:p>
          </p:txBody>
        </p:sp>
        <p:sp>
          <p:nvSpPr>
            <p:cNvPr id="1563669" name="Rectangle 21"/>
            <p:cNvSpPr>
              <a:spLocks noChangeArrowheads="1"/>
            </p:cNvSpPr>
            <p:nvPr/>
          </p:nvSpPr>
          <p:spPr bwMode="auto">
            <a:xfrm>
              <a:off x="3014" y="190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70" name="Rectangle 22"/>
            <p:cNvSpPr>
              <a:spLocks noChangeArrowheads="1"/>
            </p:cNvSpPr>
            <p:nvPr/>
          </p:nvSpPr>
          <p:spPr bwMode="auto">
            <a:xfrm flipH="1">
              <a:off x="2901" y="1728"/>
              <a:ext cx="595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3671" name="Rectangle 23"/>
            <p:cNvSpPr>
              <a:spLocks noChangeArrowheads="1"/>
            </p:cNvSpPr>
            <p:nvPr/>
          </p:nvSpPr>
          <p:spPr bwMode="auto">
            <a:xfrm>
              <a:off x="2303" y="190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72" name="Rectangle 24"/>
            <p:cNvSpPr>
              <a:spLocks noChangeArrowheads="1"/>
            </p:cNvSpPr>
            <p:nvPr/>
          </p:nvSpPr>
          <p:spPr bwMode="auto">
            <a:xfrm flipH="1">
              <a:off x="2208" y="1728"/>
              <a:ext cx="550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</p:txBody>
        </p:sp>
      </p:grpSp>
      <p:sp>
        <p:nvSpPr>
          <p:cNvPr id="1563673" name="Rectangle 25"/>
          <p:cNvSpPr>
            <a:spLocks noChangeArrowheads="1"/>
          </p:cNvSpPr>
          <p:nvPr/>
        </p:nvSpPr>
        <p:spPr bwMode="auto">
          <a:xfrm>
            <a:off x="533400" y="4097338"/>
            <a:ext cx="23304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T2 executed</a:t>
            </a:r>
          </a:p>
        </p:txBody>
      </p:sp>
      <p:grpSp>
        <p:nvGrpSpPr>
          <p:cNvPr id="1563674" name="Group 26"/>
          <p:cNvGrpSpPr>
            <a:grpSpLocks/>
          </p:cNvGrpSpPr>
          <p:nvPr/>
        </p:nvGrpSpPr>
        <p:grpSpPr bwMode="auto">
          <a:xfrm>
            <a:off x="3533775" y="3779838"/>
            <a:ext cx="3332163" cy="1311275"/>
            <a:chOff x="2226" y="2549"/>
            <a:chExt cx="2099" cy="826"/>
          </a:xfrm>
        </p:grpSpPr>
        <p:sp>
          <p:nvSpPr>
            <p:cNvPr id="1563675" name="Rectangle 27"/>
            <p:cNvSpPr>
              <a:spLocks noChangeArrowheads="1"/>
            </p:cNvSpPr>
            <p:nvPr/>
          </p:nvSpPr>
          <p:spPr bwMode="auto">
            <a:xfrm>
              <a:off x="3779" y="2725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76" name="Rectangle 28"/>
            <p:cNvSpPr>
              <a:spLocks noChangeArrowheads="1"/>
            </p:cNvSpPr>
            <p:nvPr/>
          </p:nvSpPr>
          <p:spPr bwMode="auto">
            <a:xfrm flipH="1">
              <a:off x="3685" y="2549"/>
              <a:ext cx="640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</p:txBody>
        </p:sp>
        <p:sp>
          <p:nvSpPr>
            <p:cNvPr id="1563677" name="Rectangle 29"/>
            <p:cNvSpPr>
              <a:spLocks noChangeArrowheads="1"/>
            </p:cNvSpPr>
            <p:nvPr/>
          </p:nvSpPr>
          <p:spPr bwMode="auto">
            <a:xfrm>
              <a:off x="3032" y="2725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78" name="Rectangle 30"/>
            <p:cNvSpPr>
              <a:spLocks noChangeArrowheads="1"/>
            </p:cNvSpPr>
            <p:nvPr/>
          </p:nvSpPr>
          <p:spPr bwMode="auto">
            <a:xfrm flipH="1">
              <a:off x="2919" y="2549"/>
              <a:ext cx="595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</p:txBody>
        </p:sp>
        <p:sp>
          <p:nvSpPr>
            <p:cNvPr id="1563679" name="Rectangle 31"/>
            <p:cNvSpPr>
              <a:spLocks noChangeArrowheads="1"/>
            </p:cNvSpPr>
            <p:nvPr/>
          </p:nvSpPr>
          <p:spPr bwMode="auto">
            <a:xfrm>
              <a:off x="2321" y="2725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80" name="Rectangle 32"/>
            <p:cNvSpPr>
              <a:spLocks noChangeArrowheads="1"/>
            </p:cNvSpPr>
            <p:nvPr/>
          </p:nvSpPr>
          <p:spPr bwMode="auto">
            <a:xfrm flipH="1">
              <a:off x="2226" y="2549"/>
              <a:ext cx="550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6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Maintaining Cache Coherence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Hardware support is required such that</a:t>
            </a:r>
          </a:p>
          <a:p>
            <a:pPr lvl="1"/>
            <a:r>
              <a:rPr lang="en-US" sz="2400" dirty="0"/>
              <a:t> only one processor at a time has write permission for a location</a:t>
            </a:r>
          </a:p>
          <a:p>
            <a:pPr lvl="1"/>
            <a:r>
              <a:rPr lang="en-US" sz="2400" dirty="0"/>
              <a:t> no processor can load a stale copy of the location after a write</a:t>
            </a:r>
          </a:p>
          <a:p>
            <a:pPr marL="457200" lvl="1" indent="0">
              <a:buNone/>
            </a:pPr>
            <a:r>
              <a:rPr lang="en-US" sz="2400" dirty="0"/>
              <a:t>-&gt;  cache coherence protocols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271A-89B0-C048-8833-74504AEB8E3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Coherence vs. Memory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cache coherence protocol ensures that all writes by one processor are </a:t>
            </a:r>
            <a:r>
              <a:rPr lang="en-US" i="1" dirty="0"/>
              <a:t>eventually</a:t>
            </a:r>
            <a:r>
              <a:rPr lang="en-US" dirty="0"/>
              <a:t> visible to other processors, </a:t>
            </a:r>
            <a:r>
              <a:rPr lang="en-US" b="1" dirty="0"/>
              <a:t>for one memory address</a:t>
            </a:r>
          </a:p>
          <a:p>
            <a:pPr lvl="1"/>
            <a:r>
              <a:rPr lang="en-US" dirty="0"/>
              <a:t>i.e., updates are not lost</a:t>
            </a:r>
          </a:p>
          <a:p>
            <a:endParaRPr lang="en-US" dirty="0"/>
          </a:p>
          <a:p>
            <a:r>
              <a:rPr lang="en-US" dirty="0"/>
              <a:t>No guarantee of </a:t>
            </a:r>
            <a:r>
              <a:rPr lang="en-US" b="1" dirty="0"/>
              <a:t>when </a:t>
            </a:r>
            <a:r>
              <a:rPr lang="en-US" dirty="0"/>
              <a:t>an update should be seen</a:t>
            </a:r>
          </a:p>
          <a:p>
            <a:r>
              <a:rPr lang="en-US" dirty="0"/>
              <a:t>No guarantee of what </a:t>
            </a:r>
            <a:r>
              <a:rPr lang="en-US" b="1" dirty="0"/>
              <a:t>order</a:t>
            </a:r>
            <a:r>
              <a:rPr lang="en-US" dirty="0"/>
              <a:t> of </a:t>
            </a:r>
            <a:r>
              <a:rPr lang="en-US" dirty="0" smtClean="0"/>
              <a:t>updates (of different addresses) </a:t>
            </a:r>
            <a:r>
              <a:rPr lang="en-US" dirty="0"/>
              <a:t>should be seen</a:t>
            </a:r>
          </a:p>
          <a:p>
            <a:endParaRPr lang="en-US" dirty="0"/>
          </a:p>
          <a:p>
            <a:r>
              <a:rPr lang="en-US" dirty="0"/>
              <a:t>A cache coherence protocol is not enough to ensure sequential consistency</a:t>
            </a:r>
          </a:p>
          <a:p>
            <a:pPr lvl="1"/>
            <a:r>
              <a:rPr lang="en-US" dirty="0"/>
              <a:t>But if sequentially consistent, then caches must be coherent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BE52-A1BA-5049-B46D-8DDF0C19AF0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Coherence vs. Memory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memory consistency model gives the rules on when a write by one processor can be observed by a read on another, </a:t>
            </a:r>
            <a:r>
              <a:rPr lang="en-US" b="1" dirty="0"/>
              <a:t>across different addresses</a:t>
            </a:r>
          </a:p>
          <a:p>
            <a:pPr lvl="1"/>
            <a:r>
              <a:rPr lang="en-US" dirty="0"/>
              <a:t>As previously seen with examples</a:t>
            </a:r>
          </a:p>
          <a:p>
            <a:endParaRPr lang="en-US" dirty="0"/>
          </a:p>
          <a:p>
            <a:r>
              <a:rPr lang="en-US" dirty="0"/>
              <a:t>Combination of cache coherence protocol plus processor memory reorder buffer used to implement a given architecture’s memory consistency model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BE52-A1BA-5049-B46D-8DDF0C19AF0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07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Warmup: Parallel I/O</a:t>
            </a:r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BF59-0CC9-ED4C-BED6-78CE55722A40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9795" name="Rectangle 3"/>
          <p:cNvSpPr>
            <a:spLocks noChangeArrowheads="1"/>
          </p:cNvSpPr>
          <p:nvPr/>
        </p:nvSpPr>
        <p:spPr bwMode="auto">
          <a:xfrm>
            <a:off x="381000" y="5245100"/>
            <a:ext cx="8458199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(DMA stands for “Direct Memory Access”, means the I/O device can read/write memory autonomous from the CPU)</a:t>
            </a:r>
            <a:endParaRPr lang="en-US" sz="2000" u="sng" dirty="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569796" name="Rectangle 4"/>
          <p:cNvSpPr>
            <a:spLocks noChangeArrowheads="1"/>
          </p:cNvSpPr>
          <p:nvPr/>
        </p:nvSpPr>
        <p:spPr bwMode="auto">
          <a:xfrm>
            <a:off x="1041400" y="3848100"/>
            <a:ext cx="33575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Either Cache or DMA can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be the Bus Master and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effect transfers</a:t>
            </a:r>
          </a:p>
        </p:txBody>
      </p:sp>
      <p:sp>
        <p:nvSpPr>
          <p:cNvPr id="1569797" name="Rectangle 5"/>
          <p:cNvSpPr>
            <a:spLocks noChangeArrowheads="1"/>
          </p:cNvSpPr>
          <p:nvPr/>
        </p:nvSpPr>
        <p:spPr bwMode="auto">
          <a:xfrm>
            <a:off x="6829425" y="4271963"/>
            <a:ext cx="925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DISK</a:t>
            </a:r>
          </a:p>
        </p:txBody>
      </p:sp>
      <p:sp>
        <p:nvSpPr>
          <p:cNvPr id="1569798" name="Rectangle 6"/>
          <p:cNvSpPr>
            <a:spLocks noChangeArrowheads="1"/>
          </p:cNvSpPr>
          <p:nvPr/>
        </p:nvSpPr>
        <p:spPr bwMode="auto">
          <a:xfrm>
            <a:off x="5610225" y="3870325"/>
            <a:ext cx="857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DMA</a:t>
            </a:r>
          </a:p>
        </p:txBody>
      </p:sp>
      <p:sp>
        <p:nvSpPr>
          <p:cNvPr id="1569799" name="Rectangle 7"/>
          <p:cNvSpPr>
            <a:spLocks noChangeArrowheads="1"/>
          </p:cNvSpPr>
          <p:nvPr/>
        </p:nvSpPr>
        <p:spPr bwMode="auto">
          <a:xfrm>
            <a:off x="5457825" y="1223963"/>
            <a:ext cx="1209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Physical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569800" name="Rectangle 8"/>
          <p:cNvSpPr>
            <a:spLocks noChangeArrowheads="1"/>
          </p:cNvSpPr>
          <p:nvPr/>
        </p:nvSpPr>
        <p:spPr bwMode="auto">
          <a:xfrm>
            <a:off x="1079500" y="1676400"/>
            <a:ext cx="889000" cy="1041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1" name="Rectangle 9"/>
          <p:cNvSpPr>
            <a:spLocks noChangeArrowheads="1"/>
          </p:cNvSpPr>
          <p:nvPr/>
        </p:nvSpPr>
        <p:spPr bwMode="auto">
          <a:xfrm>
            <a:off x="1127125" y="1949450"/>
            <a:ext cx="931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Proc.</a:t>
            </a:r>
            <a:r>
              <a:rPr lang="en-US" sz="2400">
                <a:latin typeface="Verdana" charset="0"/>
              </a:rPr>
              <a:t> </a:t>
            </a:r>
          </a:p>
        </p:txBody>
      </p:sp>
      <p:sp>
        <p:nvSpPr>
          <p:cNvPr id="1569802" name="Line 10"/>
          <p:cNvSpPr>
            <a:spLocks noChangeShapeType="1"/>
          </p:cNvSpPr>
          <p:nvPr/>
        </p:nvSpPr>
        <p:spPr bwMode="auto">
          <a:xfrm>
            <a:off x="4495800" y="18161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3" name="Oval 11"/>
          <p:cNvSpPr>
            <a:spLocks noChangeArrowheads="1"/>
          </p:cNvSpPr>
          <p:nvPr/>
        </p:nvSpPr>
        <p:spPr bwMode="auto">
          <a:xfrm>
            <a:off x="6870700" y="4724400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4" name="Oval 12"/>
          <p:cNvSpPr>
            <a:spLocks noChangeArrowheads="1"/>
          </p:cNvSpPr>
          <p:nvPr/>
        </p:nvSpPr>
        <p:spPr bwMode="auto">
          <a:xfrm>
            <a:off x="6870700" y="3505200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5" name="Line 13"/>
          <p:cNvSpPr>
            <a:spLocks noChangeShapeType="1"/>
          </p:cNvSpPr>
          <p:nvPr/>
        </p:nvSpPr>
        <p:spPr bwMode="auto">
          <a:xfrm>
            <a:off x="6858000" y="36449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6" name="Line 14"/>
          <p:cNvSpPr>
            <a:spLocks noChangeShapeType="1"/>
          </p:cNvSpPr>
          <p:nvPr/>
        </p:nvSpPr>
        <p:spPr bwMode="auto">
          <a:xfrm>
            <a:off x="7772400" y="36449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7" name="Rectangle 15"/>
          <p:cNvSpPr>
            <a:spLocks noChangeArrowheads="1"/>
          </p:cNvSpPr>
          <p:nvPr/>
        </p:nvSpPr>
        <p:spPr bwMode="auto">
          <a:xfrm>
            <a:off x="5499100" y="1066800"/>
            <a:ext cx="1193800" cy="157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8" name="Rectangle 16"/>
          <p:cNvSpPr>
            <a:spLocks noChangeArrowheads="1"/>
          </p:cNvSpPr>
          <p:nvPr/>
        </p:nvSpPr>
        <p:spPr bwMode="auto">
          <a:xfrm>
            <a:off x="5575300" y="3657600"/>
            <a:ext cx="9652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9" name="Rectangle 17"/>
          <p:cNvSpPr>
            <a:spLocks noChangeArrowheads="1"/>
          </p:cNvSpPr>
          <p:nvPr/>
        </p:nvSpPr>
        <p:spPr bwMode="auto">
          <a:xfrm>
            <a:off x="3441700" y="1752600"/>
            <a:ext cx="10414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0" name="Line 18"/>
          <p:cNvSpPr>
            <a:spLocks noChangeShapeType="1"/>
          </p:cNvSpPr>
          <p:nvPr/>
        </p:nvSpPr>
        <p:spPr bwMode="auto">
          <a:xfrm>
            <a:off x="4495800" y="20447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1" name="Line 19"/>
          <p:cNvSpPr>
            <a:spLocks noChangeShapeType="1"/>
          </p:cNvSpPr>
          <p:nvPr/>
        </p:nvSpPr>
        <p:spPr bwMode="auto">
          <a:xfrm>
            <a:off x="4495800" y="25781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2" name="Rectangle 20"/>
          <p:cNvSpPr>
            <a:spLocks noChangeArrowheads="1"/>
          </p:cNvSpPr>
          <p:nvPr/>
        </p:nvSpPr>
        <p:spPr bwMode="auto">
          <a:xfrm>
            <a:off x="2336800" y="2571750"/>
            <a:ext cx="690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R/W </a:t>
            </a:r>
          </a:p>
        </p:txBody>
      </p:sp>
      <p:sp>
        <p:nvSpPr>
          <p:cNvPr id="1569813" name="Rectangle 21"/>
          <p:cNvSpPr>
            <a:spLocks noChangeArrowheads="1"/>
          </p:cNvSpPr>
          <p:nvPr/>
        </p:nvSpPr>
        <p:spPr bwMode="auto">
          <a:xfrm>
            <a:off x="2260600" y="2063750"/>
            <a:ext cx="107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Data (D)</a:t>
            </a:r>
          </a:p>
        </p:txBody>
      </p:sp>
      <p:sp>
        <p:nvSpPr>
          <p:cNvPr id="1569814" name="Line 22"/>
          <p:cNvSpPr>
            <a:spLocks noChangeShapeType="1"/>
          </p:cNvSpPr>
          <p:nvPr/>
        </p:nvSpPr>
        <p:spPr bwMode="auto">
          <a:xfrm>
            <a:off x="5029200" y="31115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5" name="Line 23"/>
          <p:cNvSpPr>
            <a:spLocks noChangeShapeType="1"/>
          </p:cNvSpPr>
          <p:nvPr/>
        </p:nvSpPr>
        <p:spPr bwMode="auto">
          <a:xfrm>
            <a:off x="5029200" y="37973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6" name="Line 24"/>
          <p:cNvSpPr>
            <a:spLocks noChangeShapeType="1"/>
          </p:cNvSpPr>
          <p:nvPr/>
        </p:nvSpPr>
        <p:spPr bwMode="auto">
          <a:xfrm>
            <a:off x="4876800" y="31115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7" name="Line 25"/>
          <p:cNvSpPr>
            <a:spLocks noChangeShapeType="1"/>
          </p:cNvSpPr>
          <p:nvPr/>
        </p:nvSpPr>
        <p:spPr bwMode="auto">
          <a:xfrm>
            <a:off x="4876800" y="41021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8" name="Line 26"/>
          <p:cNvSpPr>
            <a:spLocks noChangeShapeType="1"/>
          </p:cNvSpPr>
          <p:nvPr/>
        </p:nvSpPr>
        <p:spPr bwMode="auto">
          <a:xfrm>
            <a:off x="6553200" y="4102100"/>
            <a:ext cx="304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9" name="Line 27"/>
          <p:cNvSpPr>
            <a:spLocks noChangeShapeType="1"/>
          </p:cNvSpPr>
          <p:nvPr/>
        </p:nvSpPr>
        <p:spPr bwMode="auto">
          <a:xfrm>
            <a:off x="1981200" y="25781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0" name="Line 28"/>
          <p:cNvSpPr>
            <a:spLocks noChangeShapeType="1"/>
          </p:cNvSpPr>
          <p:nvPr/>
        </p:nvSpPr>
        <p:spPr bwMode="auto">
          <a:xfrm>
            <a:off x="1981200" y="20447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1" name="Line 29"/>
          <p:cNvSpPr>
            <a:spLocks noChangeShapeType="1"/>
          </p:cNvSpPr>
          <p:nvPr/>
        </p:nvSpPr>
        <p:spPr bwMode="auto">
          <a:xfrm>
            <a:off x="1981200" y="18161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2" name="Line 30"/>
          <p:cNvSpPr>
            <a:spLocks noChangeShapeType="1"/>
          </p:cNvSpPr>
          <p:nvPr/>
        </p:nvSpPr>
        <p:spPr bwMode="auto">
          <a:xfrm>
            <a:off x="4724400" y="31115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3" name="Line 31"/>
          <p:cNvSpPr>
            <a:spLocks noChangeShapeType="1"/>
          </p:cNvSpPr>
          <p:nvPr/>
        </p:nvSpPr>
        <p:spPr bwMode="auto">
          <a:xfrm>
            <a:off x="4724400" y="43307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4" name="Rectangle 32"/>
          <p:cNvSpPr>
            <a:spLocks noChangeArrowheads="1"/>
          </p:cNvSpPr>
          <p:nvPr/>
        </p:nvSpPr>
        <p:spPr bwMode="auto">
          <a:xfrm>
            <a:off x="3482975" y="1978025"/>
            <a:ext cx="958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Cache</a:t>
            </a:r>
          </a:p>
        </p:txBody>
      </p:sp>
      <p:sp>
        <p:nvSpPr>
          <p:cNvPr id="1569825" name="Rectangle 33"/>
          <p:cNvSpPr>
            <a:spLocks noChangeArrowheads="1"/>
          </p:cNvSpPr>
          <p:nvPr/>
        </p:nvSpPr>
        <p:spPr bwMode="auto">
          <a:xfrm>
            <a:off x="2032000" y="1454150"/>
            <a:ext cx="139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Address (A)</a:t>
            </a:r>
          </a:p>
        </p:txBody>
      </p:sp>
      <p:sp>
        <p:nvSpPr>
          <p:cNvPr id="1569826" name="Rectangle 34"/>
          <p:cNvSpPr>
            <a:spLocks noChangeArrowheads="1"/>
          </p:cNvSpPr>
          <p:nvPr/>
        </p:nvSpPr>
        <p:spPr bwMode="auto">
          <a:xfrm>
            <a:off x="5080000" y="3511550"/>
            <a:ext cx="323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A</a:t>
            </a:r>
          </a:p>
        </p:txBody>
      </p:sp>
      <p:sp>
        <p:nvSpPr>
          <p:cNvPr id="1569827" name="Rectangle 35"/>
          <p:cNvSpPr>
            <a:spLocks noChangeArrowheads="1"/>
          </p:cNvSpPr>
          <p:nvPr/>
        </p:nvSpPr>
        <p:spPr bwMode="auto">
          <a:xfrm>
            <a:off x="5080000" y="3816350"/>
            <a:ext cx="341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D</a:t>
            </a:r>
          </a:p>
        </p:txBody>
      </p:sp>
      <p:sp>
        <p:nvSpPr>
          <p:cNvPr id="1569828" name="Rectangle 36"/>
          <p:cNvSpPr>
            <a:spLocks noChangeArrowheads="1"/>
          </p:cNvSpPr>
          <p:nvPr/>
        </p:nvSpPr>
        <p:spPr bwMode="auto">
          <a:xfrm>
            <a:off x="4902200" y="4337050"/>
            <a:ext cx="690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R/W </a:t>
            </a:r>
          </a:p>
        </p:txBody>
      </p:sp>
      <p:sp>
        <p:nvSpPr>
          <p:cNvPr id="1569829" name="Rectangle 37"/>
          <p:cNvSpPr>
            <a:spLocks noChangeArrowheads="1"/>
          </p:cNvSpPr>
          <p:nvPr/>
        </p:nvSpPr>
        <p:spPr bwMode="auto">
          <a:xfrm>
            <a:off x="5640388" y="2762250"/>
            <a:ext cx="2252662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Page transfers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occur while the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Processor is running</a:t>
            </a:r>
          </a:p>
        </p:txBody>
      </p:sp>
      <p:sp>
        <p:nvSpPr>
          <p:cNvPr id="1569830" name="Rectangle 38"/>
          <p:cNvSpPr>
            <a:spLocks noChangeArrowheads="1"/>
          </p:cNvSpPr>
          <p:nvPr/>
        </p:nvSpPr>
        <p:spPr bwMode="auto">
          <a:xfrm>
            <a:off x="4410075" y="1287463"/>
            <a:ext cx="100488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Memory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  Bus</a:t>
            </a:r>
          </a:p>
        </p:txBody>
      </p:sp>
      <p:sp>
        <p:nvSpPr>
          <p:cNvPr id="1569831" name="Line 39"/>
          <p:cNvSpPr>
            <a:spLocks noChangeShapeType="1"/>
          </p:cNvSpPr>
          <p:nvPr/>
        </p:nvSpPr>
        <p:spPr bwMode="auto">
          <a:xfrm>
            <a:off x="4724400" y="25781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2" name="Line 40"/>
          <p:cNvSpPr>
            <a:spLocks noChangeShapeType="1"/>
          </p:cNvSpPr>
          <p:nvPr/>
        </p:nvSpPr>
        <p:spPr bwMode="auto">
          <a:xfrm>
            <a:off x="4876800" y="20447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3" name="Line 41"/>
          <p:cNvSpPr>
            <a:spLocks noChangeShapeType="1"/>
          </p:cNvSpPr>
          <p:nvPr/>
        </p:nvSpPr>
        <p:spPr bwMode="auto">
          <a:xfrm>
            <a:off x="5029200" y="1816100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4" name="Freeform 42"/>
          <p:cNvSpPr>
            <a:spLocks/>
          </p:cNvSpPr>
          <p:nvPr/>
        </p:nvSpPr>
        <p:spPr bwMode="auto">
          <a:xfrm>
            <a:off x="5002213" y="2413000"/>
            <a:ext cx="2097087" cy="1562100"/>
          </a:xfrm>
          <a:custGeom>
            <a:avLst/>
            <a:gdLst/>
            <a:ahLst/>
            <a:cxnLst>
              <a:cxn ang="0">
                <a:pos x="489" y="0"/>
              </a:cxn>
              <a:cxn ang="0">
                <a:pos x="161" y="192"/>
              </a:cxn>
              <a:cxn ang="0">
                <a:pos x="193" y="672"/>
              </a:cxn>
              <a:cxn ang="0">
                <a:pos x="1321" y="984"/>
              </a:cxn>
            </a:cxnLst>
            <a:rect l="0" t="0" r="r" b="b"/>
            <a:pathLst>
              <a:path w="1321" h="984">
                <a:moveTo>
                  <a:pt x="489" y="0"/>
                </a:moveTo>
                <a:cubicBezTo>
                  <a:pt x="349" y="40"/>
                  <a:pt x="210" y="80"/>
                  <a:pt x="161" y="192"/>
                </a:cubicBezTo>
                <a:cubicBezTo>
                  <a:pt x="112" y="304"/>
                  <a:pt x="0" y="540"/>
                  <a:pt x="193" y="672"/>
                </a:cubicBezTo>
                <a:cubicBezTo>
                  <a:pt x="386" y="804"/>
                  <a:pt x="853" y="894"/>
                  <a:pt x="1321" y="984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5" name="Rectangle 43"/>
          <p:cNvSpPr>
            <a:spLocks noChangeArrowheads="1"/>
          </p:cNvSpPr>
          <p:nvPr/>
        </p:nvSpPr>
        <p:spPr bwMode="auto">
          <a:xfrm>
            <a:off x="7200900" y="3892550"/>
            <a:ext cx="203200" cy="20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6" name="Rectangle 44"/>
          <p:cNvSpPr>
            <a:spLocks noChangeArrowheads="1"/>
          </p:cNvSpPr>
          <p:nvPr/>
        </p:nvSpPr>
        <p:spPr bwMode="auto">
          <a:xfrm>
            <a:off x="5873750" y="2336800"/>
            <a:ext cx="203200" cy="20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Parallel I/O</a:t>
            </a:r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EC36-0784-0D4F-B510-596ADD7E428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571843" name="Rectangle 3"/>
          <p:cNvSpPr>
            <a:spLocks noChangeArrowheads="1"/>
          </p:cNvSpPr>
          <p:nvPr/>
        </p:nvSpPr>
        <p:spPr bwMode="auto">
          <a:xfrm>
            <a:off x="1041400" y="4167187"/>
            <a:ext cx="6986588" cy="163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Memory      Disk: Physical memory may be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                             stale if cache copy is dirty</a:t>
            </a:r>
            <a:endParaRPr lang="en-US" sz="2000" u="sng" dirty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/>
            </a:r>
            <a:br>
              <a:rPr lang="en-US" sz="2000" dirty="0">
                <a:solidFill>
                  <a:srgbClr val="56127A"/>
                </a:solidFill>
                <a:latin typeface="Verdana" charset="0"/>
              </a:rPr>
            </a:b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Disk     Memory:  Cache may hold stale data and not 			see memory writes </a:t>
            </a:r>
            <a:endParaRPr lang="en-US" sz="2000" u="sng" dirty="0">
              <a:solidFill>
                <a:srgbClr val="56127A"/>
              </a:solidFill>
              <a:latin typeface="Verdana" charset="0"/>
            </a:endParaRPr>
          </a:p>
        </p:txBody>
      </p:sp>
      <p:grpSp>
        <p:nvGrpSpPr>
          <p:cNvPr id="1571844" name="Group 4"/>
          <p:cNvGrpSpPr>
            <a:grpSpLocks/>
          </p:cNvGrpSpPr>
          <p:nvPr/>
        </p:nvGrpSpPr>
        <p:grpSpPr bwMode="auto">
          <a:xfrm>
            <a:off x="1079500" y="990600"/>
            <a:ext cx="6769100" cy="3494087"/>
            <a:chOff x="680" y="911"/>
            <a:chExt cx="4264" cy="2201"/>
          </a:xfrm>
        </p:grpSpPr>
        <p:sp>
          <p:nvSpPr>
            <p:cNvPr id="1571845" name="Rectangle 5"/>
            <p:cNvSpPr>
              <a:spLocks noChangeArrowheads="1"/>
            </p:cNvSpPr>
            <p:nvPr/>
          </p:nvSpPr>
          <p:spPr bwMode="auto">
            <a:xfrm>
              <a:off x="4350" y="2699"/>
              <a:ext cx="5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DISK</a:t>
              </a:r>
            </a:p>
          </p:txBody>
        </p:sp>
        <p:sp>
          <p:nvSpPr>
            <p:cNvPr id="1571846" name="Rectangle 6"/>
            <p:cNvSpPr>
              <a:spLocks noChangeArrowheads="1"/>
            </p:cNvSpPr>
            <p:nvPr/>
          </p:nvSpPr>
          <p:spPr bwMode="auto">
            <a:xfrm>
              <a:off x="2830" y="2366"/>
              <a:ext cx="5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latin typeface="Verdana" charset="0"/>
                </a:rPr>
                <a:t> </a:t>
              </a:r>
              <a:r>
                <a:rPr lang="en-US" sz="2000">
                  <a:latin typeface="Verdana" charset="0"/>
                </a:rPr>
                <a:t>DMA</a:t>
              </a:r>
            </a:p>
          </p:txBody>
        </p:sp>
        <p:sp>
          <p:nvSpPr>
            <p:cNvPr id="1571847" name="Rectangle 7"/>
            <p:cNvSpPr>
              <a:spLocks noChangeArrowheads="1"/>
            </p:cNvSpPr>
            <p:nvPr/>
          </p:nvSpPr>
          <p:spPr bwMode="auto">
            <a:xfrm>
              <a:off x="3630" y="1067"/>
              <a:ext cx="76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Physical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Memory</a:t>
              </a:r>
            </a:p>
          </p:txBody>
        </p:sp>
        <p:sp>
          <p:nvSpPr>
            <p:cNvPr id="1571848" name="Rectangle 8"/>
            <p:cNvSpPr>
              <a:spLocks noChangeArrowheads="1"/>
            </p:cNvSpPr>
            <p:nvPr/>
          </p:nvSpPr>
          <p:spPr bwMode="auto">
            <a:xfrm>
              <a:off x="680" y="1400"/>
              <a:ext cx="560" cy="6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49" name="Rectangle 9"/>
            <p:cNvSpPr>
              <a:spLocks noChangeArrowheads="1"/>
            </p:cNvSpPr>
            <p:nvPr/>
          </p:nvSpPr>
          <p:spPr bwMode="auto">
            <a:xfrm>
              <a:off x="702" y="1596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Proc.</a:t>
              </a:r>
              <a:endParaRPr lang="en-US" sz="2400">
                <a:latin typeface="Verdana" charset="0"/>
              </a:endParaRPr>
            </a:p>
          </p:txBody>
        </p:sp>
        <p:sp>
          <p:nvSpPr>
            <p:cNvPr id="1571850" name="Oval 10"/>
            <p:cNvSpPr>
              <a:spLocks noChangeArrowheads="1"/>
            </p:cNvSpPr>
            <p:nvPr/>
          </p:nvSpPr>
          <p:spPr bwMode="auto">
            <a:xfrm>
              <a:off x="4376" y="2936"/>
              <a:ext cx="560" cy="1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1" name="Oval 11"/>
            <p:cNvSpPr>
              <a:spLocks noChangeArrowheads="1"/>
            </p:cNvSpPr>
            <p:nvPr/>
          </p:nvSpPr>
          <p:spPr bwMode="auto">
            <a:xfrm>
              <a:off x="4376" y="2120"/>
              <a:ext cx="560" cy="1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2" name="Line 12"/>
            <p:cNvSpPr>
              <a:spLocks noChangeShapeType="1"/>
            </p:cNvSpPr>
            <p:nvPr/>
          </p:nvSpPr>
          <p:spPr bwMode="auto">
            <a:xfrm>
              <a:off x="4368" y="2208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3" name="Line 13"/>
            <p:cNvSpPr>
              <a:spLocks noChangeShapeType="1"/>
            </p:cNvSpPr>
            <p:nvPr/>
          </p:nvSpPr>
          <p:spPr bwMode="auto">
            <a:xfrm>
              <a:off x="4944" y="2208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4" name="Rectangle 14"/>
            <p:cNvSpPr>
              <a:spLocks noChangeArrowheads="1"/>
            </p:cNvSpPr>
            <p:nvPr/>
          </p:nvSpPr>
          <p:spPr bwMode="auto">
            <a:xfrm>
              <a:off x="3656" y="1016"/>
              <a:ext cx="752" cy="9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5" name="Rectangle 15"/>
            <p:cNvSpPr>
              <a:spLocks noChangeArrowheads="1"/>
            </p:cNvSpPr>
            <p:nvPr/>
          </p:nvSpPr>
          <p:spPr bwMode="auto">
            <a:xfrm>
              <a:off x="2840" y="2312"/>
              <a:ext cx="608" cy="4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6" name="Rectangle 16"/>
            <p:cNvSpPr>
              <a:spLocks noChangeArrowheads="1"/>
            </p:cNvSpPr>
            <p:nvPr/>
          </p:nvSpPr>
          <p:spPr bwMode="auto">
            <a:xfrm>
              <a:off x="1784" y="1304"/>
              <a:ext cx="656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7" name="Line 17"/>
            <p:cNvSpPr>
              <a:spLocks noChangeShapeType="1"/>
            </p:cNvSpPr>
            <p:nvPr/>
          </p:nvSpPr>
          <p:spPr bwMode="auto">
            <a:xfrm>
              <a:off x="3456" y="2496"/>
              <a:ext cx="912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8" name="Rectangle 18"/>
            <p:cNvSpPr>
              <a:spLocks noChangeArrowheads="1"/>
            </p:cNvSpPr>
            <p:nvPr/>
          </p:nvSpPr>
          <p:spPr bwMode="auto">
            <a:xfrm>
              <a:off x="1810" y="1750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Cache</a:t>
              </a:r>
            </a:p>
          </p:txBody>
        </p:sp>
        <p:sp>
          <p:nvSpPr>
            <p:cNvPr id="1571859" name="Arc 19"/>
            <p:cNvSpPr>
              <a:spLocks/>
            </p:cNvSpPr>
            <p:nvPr/>
          </p:nvSpPr>
          <p:spPr bwMode="auto">
            <a:xfrm>
              <a:off x="3397" y="2064"/>
              <a:ext cx="1200" cy="384"/>
            </a:xfrm>
            <a:custGeom>
              <a:avLst/>
              <a:gdLst>
                <a:gd name="G0" fmla="+- 18899 0 0"/>
                <a:gd name="G1" fmla="+- 0 0 0"/>
                <a:gd name="G2" fmla="+- 21600 0 0"/>
                <a:gd name="T0" fmla="*/ 18899 w 18899"/>
                <a:gd name="T1" fmla="*/ 21600 h 21600"/>
                <a:gd name="T2" fmla="*/ 0 w 18899"/>
                <a:gd name="T3" fmla="*/ 10459 h 21600"/>
                <a:gd name="T4" fmla="*/ 18899 w 1889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899" h="21600" fill="none" extrusionOk="0">
                  <a:moveTo>
                    <a:pt x="18899" y="21599"/>
                  </a:moveTo>
                  <a:cubicBezTo>
                    <a:pt x="11041" y="21599"/>
                    <a:pt x="3804" y="17333"/>
                    <a:pt x="0" y="10458"/>
                  </a:cubicBezTo>
                </a:path>
                <a:path w="18899" h="21600" stroke="0" extrusionOk="0">
                  <a:moveTo>
                    <a:pt x="18899" y="21599"/>
                  </a:moveTo>
                  <a:cubicBezTo>
                    <a:pt x="11041" y="21599"/>
                    <a:pt x="3804" y="17333"/>
                    <a:pt x="0" y="10458"/>
                  </a:cubicBezTo>
                  <a:lnTo>
                    <a:pt x="18899" y="0"/>
                  </a:lnTo>
                  <a:close/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0" name="Arc 20"/>
            <p:cNvSpPr>
              <a:spLocks/>
            </p:cNvSpPr>
            <p:nvPr/>
          </p:nvSpPr>
          <p:spPr bwMode="auto">
            <a:xfrm>
              <a:off x="3361" y="1777"/>
              <a:ext cx="576" cy="288"/>
            </a:xfrm>
            <a:custGeom>
              <a:avLst/>
              <a:gdLst>
                <a:gd name="G0" fmla="+- 17114 0 0"/>
                <a:gd name="G1" fmla="+- 21600 0 0"/>
                <a:gd name="G2" fmla="+- 21600 0 0"/>
                <a:gd name="T0" fmla="*/ 0 w 17114"/>
                <a:gd name="T1" fmla="*/ 8422 h 21600"/>
                <a:gd name="T2" fmla="*/ 17084 w 17114"/>
                <a:gd name="T3" fmla="*/ 0 h 21600"/>
                <a:gd name="T4" fmla="*/ 17114 w 1711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4" h="21600" fill="none" extrusionOk="0">
                  <a:moveTo>
                    <a:pt x="-1" y="8421"/>
                  </a:moveTo>
                  <a:cubicBezTo>
                    <a:pt x="4082" y="3119"/>
                    <a:pt x="10392" y="9"/>
                    <a:pt x="17084" y="0"/>
                  </a:cubicBezTo>
                </a:path>
                <a:path w="17114" h="21600" stroke="0" extrusionOk="0">
                  <a:moveTo>
                    <a:pt x="-1" y="8421"/>
                  </a:moveTo>
                  <a:cubicBezTo>
                    <a:pt x="4082" y="3119"/>
                    <a:pt x="10392" y="9"/>
                    <a:pt x="17084" y="0"/>
                  </a:cubicBezTo>
                  <a:lnTo>
                    <a:pt x="17114" y="21600"/>
                  </a:lnTo>
                  <a:close/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1" name="Rectangle 21"/>
            <p:cNvSpPr>
              <a:spLocks noChangeArrowheads="1"/>
            </p:cNvSpPr>
            <p:nvPr/>
          </p:nvSpPr>
          <p:spPr bwMode="auto">
            <a:xfrm>
              <a:off x="3892" y="1544"/>
              <a:ext cx="276" cy="36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2" name="Rectangle 22"/>
            <p:cNvSpPr>
              <a:spLocks noChangeArrowheads="1"/>
            </p:cNvSpPr>
            <p:nvPr/>
          </p:nvSpPr>
          <p:spPr bwMode="auto">
            <a:xfrm>
              <a:off x="2778" y="1299"/>
              <a:ext cx="69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Memory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Bus</a:t>
              </a:r>
            </a:p>
          </p:txBody>
        </p:sp>
        <p:sp>
          <p:nvSpPr>
            <p:cNvPr id="1571863" name="Line 23"/>
            <p:cNvSpPr>
              <a:spLocks noChangeShapeType="1"/>
            </p:cNvSpPr>
            <p:nvPr/>
          </p:nvSpPr>
          <p:spPr bwMode="auto">
            <a:xfrm>
              <a:off x="1248" y="1728"/>
              <a:ext cx="528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4" name="Rectangle 24" descr="Light vertical"/>
            <p:cNvSpPr>
              <a:spLocks noChangeArrowheads="1"/>
            </p:cNvSpPr>
            <p:nvPr/>
          </p:nvSpPr>
          <p:spPr bwMode="auto">
            <a:xfrm>
              <a:off x="3896" y="1592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5" name="Rectangle 25" descr="Light vertical"/>
            <p:cNvSpPr>
              <a:spLocks noChangeArrowheads="1"/>
            </p:cNvSpPr>
            <p:nvPr/>
          </p:nvSpPr>
          <p:spPr bwMode="auto">
            <a:xfrm>
              <a:off x="3896" y="1784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6" name="Rectangle 26" descr="Light vertical"/>
            <p:cNvSpPr>
              <a:spLocks noChangeArrowheads="1"/>
            </p:cNvSpPr>
            <p:nvPr/>
          </p:nvSpPr>
          <p:spPr bwMode="auto">
            <a:xfrm>
              <a:off x="1976" y="1400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7" name="Rectangle 27" descr="Light vertical"/>
            <p:cNvSpPr>
              <a:spLocks noChangeArrowheads="1"/>
            </p:cNvSpPr>
            <p:nvPr/>
          </p:nvSpPr>
          <p:spPr bwMode="auto">
            <a:xfrm>
              <a:off x="1976" y="1592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8" name="Line 28"/>
            <p:cNvSpPr>
              <a:spLocks noChangeShapeType="1"/>
            </p:cNvSpPr>
            <p:nvPr/>
          </p:nvSpPr>
          <p:spPr bwMode="auto">
            <a:xfrm>
              <a:off x="2448" y="1680"/>
              <a:ext cx="120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9" name="Rectangle 29"/>
            <p:cNvSpPr>
              <a:spLocks noChangeArrowheads="1"/>
            </p:cNvSpPr>
            <p:nvPr/>
          </p:nvSpPr>
          <p:spPr bwMode="auto">
            <a:xfrm>
              <a:off x="4564" y="2360"/>
              <a:ext cx="276" cy="3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0" name="Line 30"/>
            <p:cNvSpPr>
              <a:spLocks noChangeShapeType="1"/>
            </p:cNvSpPr>
            <p:nvPr/>
          </p:nvSpPr>
          <p:spPr bwMode="auto">
            <a:xfrm>
              <a:off x="3072" y="1680"/>
              <a:ext cx="0" cy="624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1" name="Arc 31"/>
            <p:cNvSpPr>
              <a:spLocks/>
            </p:cNvSpPr>
            <p:nvPr/>
          </p:nvSpPr>
          <p:spPr bwMode="auto">
            <a:xfrm>
              <a:off x="3313" y="1897"/>
              <a:ext cx="96" cy="360"/>
            </a:xfrm>
            <a:custGeom>
              <a:avLst/>
              <a:gdLst>
                <a:gd name="G0" fmla="+- 21600 0 0"/>
                <a:gd name="G1" fmla="+- 18877 0 0"/>
                <a:gd name="G2" fmla="+- 21600 0 0"/>
                <a:gd name="T0" fmla="*/ 21600 w 21600"/>
                <a:gd name="T1" fmla="*/ 40477 h 40477"/>
                <a:gd name="T2" fmla="*/ 11101 w 21600"/>
                <a:gd name="T3" fmla="*/ 0 h 40477"/>
                <a:gd name="T4" fmla="*/ 21600 w 21600"/>
                <a:gd name="T5" fmla="*/ 18877 h 40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0477" fill="none" extrusionOk="0">
                  <a:moveTo>
                    <a:pt x="21600" y="40476"/>
                  </a:moveTo>
                  <a:cubicBezTo>
                    <a:pt x="9670" y="40477"/>
                    <a:pt x="0" y="30806"/>
                    <a:pt x="0" y="18877"/>
                  </a:cubicBezTo>
                  <a:cubicBezTo>
                    <a:pt x="0" y="11036"/>
                    <a:pt x="4248" y="3811"/>
                    <a:pt x="11101" y="0"/>
                  </a:cubicBezTo>
                </a:path>
                <a:path w="21600" h="40477" stroke="0" extrusionOk="0">
                  <a:moveTo>
                    <a:pt x="21600" y="40476"/>
                  </a:moveTo>
                  <a:cubicBezTo>
                    <a:pt x="9670" y="40477"/>
                    <a:pt x="0" y="30806"/>
                    <a:pt x="0" y="18877"/>
                  </a:cubicBezTo>
                  <a:cubicBezTo>
                    <a:pt x="0" y="11036"/>
                    <a:pt x="4248" y="3811"/>
                    <a:pt x="11101" y="0"/>
                  </a:cubicBezTo>
                  <a:lnTo>
                    <a:pt x="21600" y="18877"/>
                  </a:lnTo>
                  <a:close/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2" name="Rectangle 32"/>
            <p:cNvSpPr>
              <a:spLocks noChangeArrowheads="1"/>
            </p:cNvSpPr>
            <p:nvPr/>
          </p:nvSpPr>
          <p:spPr bwMode="auto">
            <a:xfrm>
              <a:off x="1910" y="911"/>
              <a:ext cx="115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Cached portions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     of page</a:t>
              </a:r>
            </a:p>
          </p:txBody>
        </p:sp>
        <p:sp>
          <p:nvSpPr>
            <p:cNvPr id="1571873" name="Arc 33"/>
            <p:cNvSpPr>
              <a:spLocks/>
            </p:cNvSpPr>
            <p:nvPr/>
          </p:nvSpPr>
          <p:spPr bwMode="auto">
            <a:xfrm>
              <a:off x="1681" y="1009"/>
              <a:ext cx="240" cy="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967 w 21967"/>
                <a:gd name="T1" fmla="*/ 43197 h 43200"/>
                <a:gd name="T2" fmla="*/ 21508 w 21967"/>
                <a:gd name="T3" fmla="*/ 0 h 43200"/>
                <a:gd name="T4" fmla="*/ 21600 w 2196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67" h="43200" fill="none" extrusionOk="0">
                  <a:moveTo>
                    <a:pt x="21966" y="43196"/>
                  </a:moveTo>
                  <a:cubicBezTo>
                    <a:pt x="21844" y="43198"/>
                    <a:pt x="21722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6"/>
                    <a:pt x="9614" y="50"/>
                    <a:pt x="21508" y="0"/>
                  </a:cubicBezTo>
                </a:path>
                <a:path w="21967" h="43200" stroke="0" extrusionOk="0">
                  <a:moveTo>
                    <a:pt x="21966" y="43196"/>
                  </a:moveTo>
                  <a:cubicBezTo>
                    <a:pt x="21844" y="43198"/>
                    <a:pt x="21722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6"/>
                    <a:pt x="9614" y="50"/>
                    <a:pt x="21508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4" name="Arc 34"/>
            <p:cNvSpPr>
              <a:spLocks/>
            </p:cNvSpPr>
            <p:nvPr/>
          </p:nvSpPr>
          <p:spPr bwMode="auto">
            <a:xfrm>
              <a:off x="1681" y="1344"/>
              <a:ext cx="240" cy="9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</a:path>
                <a:path w="21600" h="21600" stroke="0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5" name="Rectangle 35"/>
            <p:cNvSpPr>
              <a:spLocks noChangeArrowheads="1"/>
            </p:cNvSpPr>
            <p:nvPr/>
          </p:nvSpPr>
          <p:spPr bwMode="auto">
            <a:xfrm>
              <a:off x="3350" y="2015"/>
              <a:ext cx="10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DMA transfers</a:t>
              </a:r>
            </a:p>
          </p:txBody>
        </p:sp>
        <p:sp>
          <p:nvSpPr>
            <p:cNvPr id="1571876" name="Line 36"/>
            <p:cNvSpPr>
              <a:spLocks noChangeShapeType="1"/>
            </p:cNvSpPr>
            <p:nvPr/>
          </p:nvSpPr>
          <p:spPr bwMode="auto">
            <a:xfrm>
              <a:off x="1440" y="3034"/>
              <a:ext cx="144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71877" name="Line 37"/>
          <p:cNvSpPr>
            <a:spLocks noChangeShapeType="1"/>
          </p:cNvSpPr>
          <p:nvPr/>
        </p:nvSpPr>
        <p:spPr bwMode="auto">
          <a:xfrm>
            <a:off x="1782763" y="5275262"/>
            <a:ext cx="2286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4 due now</a:t>
            </a:r>
          </a:p>
          <a:p>
            <a:endParaRPr lang="en-US" dirty="0"/>
          </a:p>
          <a:p>
            <a:r>
              <a:rPr lang="en-US" dirty="0"/>
              <a:t>PS 5 due next week Wednesday (20</a:t>
            </a:r>
            <a:r>
              <a:rPr lang="en-US" baseline="30000" dirty="0"/>
              <a:t>th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Lecture 20 will be on datacenters</a:t>
            </a:r>
          </a:p>
          <a:p>
            <a:endParaRPr lang="en-US" dirty="0"/>
          </a:p>
          <a:p>
            <a:r>
              <a:rPr lang="en-US" dirty="0"/>
              <a:t>Quiz 4 and PS 3 will be returned tomorrow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231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Snoopy Cache,</a:t>
            </a:r>
            <a:r>
              <a:rPr lang="en-US" sz="3600" i="1" dirty="0"/>
              <a:t> </a:t>
            </a:r>
            <a:r>
              <a:rPr lang="en-US" sz="2800" i="1" dirty="0"/>
              <a:t>Goodman 1983</a:t>
            </a:r>
          </a:p>
        </p:txBody>
      </p:sp>
      <p:sp>
        <p:nvSpPr>
          <p:cNvPr id="1573891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990600"/>
            <a:ext cx="7683500" cy="1890713"/>
          </a:xfrm>
        </p:spPr>
        <p:txBody>
          <a:bodyPr/>
          <a:lstStyle/>
          <a:p>
            <a:r>
              <a:rPr lang="en-US" dirty="0"/>
              <a:t>Idea: Have cache watch (or snoop upon) DMA transfers, and then “do the right thing”</a:t>
            </a:r>
          </a:p>
          <a:p>
            <a:r>
              <a:rPr lang="en-US" dirty="0"/>
              <a:t>Snoopy cache tags are dual-ported</a:t>
            </a: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8884-EFCC-7C4C-8296-C859A3286BF4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573892" name="Group 4"/>
          <p:cNvGrpSpPr>
            <a:grpSpLocks/>
          </p:cNvGrpSpPr>
          <p:nvPr/>
        </p:nvGrpSpPr>
        <p:grpSpPr bwMode="auto">
          <a:xfrm>
            <a:off x="1447800" y="2490788"/>
            <a:ext cx="6602413" cy="2919412"/>
            <a:chOff x="1054" y="1993"/>
            <a:chExt cx="4159" cy="1839"/>
          </a:xfrm>
        </p:grpSpPr>
        <p:sp>
          <p:nvSpPr>
            <p:cNvPr id="1573893" name="Rectangle 5"/>
            <p:cNvSpPr>
              <a:spLocks noChangeArrowheads="1"/>
            </p:cNvSpPr>
            <p:nvPr/>
          </p:nvSpPr>
          <p:spPr bwMode="auto">
            <a:xfrm>
              <a:off x="1064" y="2648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894" name="Rectangle 6"/>
            <p:cNvSpPr>
              <a:spLocks noChangeArrowheads="1"/>
            </p:cNvSpPr>
            <p:nvPr/>
          </p:nvSpPr>
          <p:spPr bwMode="auto">
            <a:xfrm>
              <a:off x="1054" y="2844"/>
              <a:ext cx="6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Proc.</a:t>
              </a:r>
              <a:r>
                <a:rPr lang="en-US" sz="2400">
                  <a:latin typeface="Verdana" charset="0"/>
                </a:rPr>
                <a:t> </a:t>
              </a:r>
            </a:p>
          </p:txBody>
        </p:sp>
        <p:sp>
          <p:nvSpPr>
            <p:cNvPr id="1573895" name="Rectangle 7"/>
            <p:cNvSpPr>
              <a:spLocks noChangeArrowheads="1"/>
            </p:cNvSpPr>
            <p:nvPr/>
          </p:nvSpPr>
          <p:spPr bwMode="auto">
            <a:xfrm>
              <a:off x="2120" y="2552"/>
              <a:ext cx="944" cy="12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896" name="Rectangle 8"/>
            <p:cNvSpPr>
              <a:spLocks noChangeArrowheads="1"/>
            </p:cNvSpPr>
            <p:nvPr/>
          </p:nvSpPr>
          <p:spPr bwMode="auto">
            <a:xfrm>
              <a:off x="2250" y="3534"/>
              <a:ext cx="6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Cache</a:t>
              </a:r>
            </a:p>
          </p:txBody>
        </p:sp>
        <p:sp>
          <p:nvSpPr>
            <p:cNvPr id="1573897" name="Rectangle 9"/>
            <p:cNvSpPr>
              <a:spLocks noChangeArrowheads="1"/>
            </p:cNvSpPr>
            <p:nvPr/>
          </p:nvSpPr>
          <p:spPr bwMode="auto">
            <a:xfrm>
              <a:off x="3642" y="2665"/>
              <a:ext cx="1571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Snoopy read port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attached to Memory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Bus</a:t>
              </a:r>
            </a:p>
          </p:txBody>
        </p:sp>
        <p:sp>
          <p:nvSpPr>
            <p:cNvPr id="1573898" name="Line 10"/>
            <p:cNvSpPr>
              <a:spLocks noChangeShapeType="1"/>
            </p:cNvSpPr>
            <p:nvPr/>
          </p:nvSpPr>
          <p:spPr bwMode="auto">
            <a:xfrm>
              <a:off x="1632" y="278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899" name="Line 11"/>
            <p:cNvSpPr>
              <a:spLocks noChangeShapeType="1"/>
            </p:cNvSpPr>
            <p:nvPr/>
          </p:nvSpPr>
          <p:spPr bwMode="auto">
            <a:xfrm>
              <a:off x="1632" y="2880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0" name="Line 12"/>
            <p:cNvSpPr>
              <a:spLocks noChangeShapeType="1"/>
            </p:cNvSpPr>
            <p:nvPr/>
          </p:nvSpPr>
          <p:spPr bwMode="auto">
            <a:xfrm>
              <a:off x="1632" y="326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1" name="Rectangle 13"/>
            <p:cNvSpPr>
              <a:spLocks noChangeArrowheads="1"/>
            </p:cNvSpPr>
            <p:nvPr/>
          </p:nvSpPr>
          <p:spPr bwMode="auto">
            <a:xfrm>
              <a:off x="2264" y="3128"/>
              <a:ext cx="656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2" name="Rectangle 14"/>
            <p:cNvSpPr>
              <a:spLocks noChangeArrowheads="1"/>
            </p:cNvSpPr>
            <p:nvPr/>
          </p:nvSpPr>
          <p:spPr bwMode="auto">
            <a:xfrm>
              <a:off x="2264" y="2696"/>
              <a:ext cx="656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3" name="Rectangle 15"/>
            <p:cNvSpPr>
              <a:spLocks noChangeArrowheads="1"/>
            </p:cNvSpPr>
            <p:nvPr/>
          </p:nvSpPr>
          <p:spPr bwMode="auto">
            <a:xfrm>
              <a:off x="2346" y="3123"/>
              <a:ext cx="52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 Data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(lines)</a:t>
              </a:r>
            </a:p>
          </p:txBody>
        </p:sp>
        <p:sp>
          <p:nvSpPr>
            <p:cNvPr id="1573904" name="Rectangle 16"/>
            <p:cNvSpPr>
              <a:spLocks noChangeArrowheads="1"/>
            </p:cNvSpPr>
            <p:nvPr/>
          </p:nvSpPr>
          <p:spPr bwMode="auto">
            <a:xfrm>
              <a:off x="2250" y="2691"/>
              <a:ext cx="70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Tags and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    State</a:t>
              </a:r>
            </a:p>
          </p:txBody>
        </p:sp>
        <p:sp>
          <p:nvSpPr>
            <p:cNvPr id="1573905" name="Line 17"/>
            <p:cNvSpPr>
              <a:spLocks noChangeShapeType="1"/>
            </p:cNvSpPr>
            <p:nvPr/>
          </p:nvSpPr>
          <p:spPr bwMode="auto">
            <a:xfrm>
              <a:off x="2928" y="278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6" name="Line 18"/>
            <p:cNvSpPr>
              <a:spLocks noChangeShapeType="1"/>
            </p:cNvSpPr>
            <p:nvPr/>
          </p:nvSpPr>
          <p:spPr bwMode="auto">
            <a:xfrm>
              <a:off x="2928" y="2880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7" name="Rectangle 19"/>
            <p:cNvSpPr>
              <a:spLocks noChangeArrowheads="1"/>
            </p:cNvSpPr>
            <p:nvPr/>
          </p:nvSpPr>
          <p:spPr bwMode="auto">
            <a:xfrm>
              <a:off x="1712" y="2556"/>
              <a:ext cx="2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A</a:t>
              </a:r>
            </a:p>
          </p:txBody>
        </p:sp>
        <p:sp>
          <p:nvSpPr>
            <p:cNvPr id="1573908" name="Rectangle 20"/>
            <p:cNvSpPr>
              <a:spLocks noChangeArrowheads="1"/>
            </p:cNvSpPr>
            <p:nvPr/>
          </p:nvSpPr>
          <p:spPr bwMode="auto">
            <a:xfrm>
              <a:off x="1760" y="3276"/>
              <a:ext cx="21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D</a:t>
              </a:r>
            </a:p>
          </p:txBody>
        </p:sp>
        <p:sp>
          <p:nvSpPr>
            <p:cNvPr id="1573909" name="Rectangle 21"/>
            <p:cNvSpPr>
              <a:spLocks noChangeArrowheads="1"/>
            </p:cNvSpPr>
            <p:nvPr/>
          </p:nvSpPr>
          <p:spPr bwMode="auto">
            <a:xfrm>
              <a:off x="1672" y="2852"/>
              <a:ext cx="4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R/W </a:t>
              </a:r>
            </a:p>
          </p:txBody>
        </p:sp>
        <p:sp>
          <p:nvSpPr>
            <p:cNvPr id="1573910" name="Line 22"/>
            <p:cNvSpPr>
              <a:spLocks noChangeShapeType="1"/>
            </p:cNvSpPr>
            <p:nvPr/>
          </p:nvSpPr>
          <p:spPr bwMode="auto">
            <a:xfrm flipV="1">
              <a:off x="1920" y="2112"/>
              <a:ext cx="0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11" name="Line 23"/>
            <p:cNvSpPr>
              <a:spLocks noChangeShapeType="1"/>
            </p:cNvSpPr>
            <p:nvPr/>
          </p:nvSpPr>
          <p:spPr bwMode="auto">
            <a:xfrm>
              <a:off x="1920" y="2112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12" name="Line 24"/>
            <p:cNvSpPr>
              <a:spLocks noChangeShapeType="1"/>
            </p:cNvSpPr>
            <p:nvPr/>
          </p:nvSpPr>
          <p:spPr bwMode="auto">
            <a:xfrm flipV="1">
              <a:off x="2016" y="2256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13" name="Line 25"/>
            <p:cNvSpPr>
              <a:spLocks noChangeShapeType="1"/>
            </p:cNvSpPr>
            <p:nvPr/>
          </p:nvSpPr>
          <p:spPr bwMode="auto">
            <a:xfrm>
              <a:off x="2016" y="2256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14" name="Rectangle 26"/>
            <p:cNvSpPr>
              <a:spLocks noChangeArrowheads="1"/>
            </p:cNvSpPr>
            <p:nvPr/>
          </p:nvSpPr>
          <p:spPr bwMode="auto">
            <a:xfrm>
              <a:off x="2682" y="1993"/>
              <a:ext cx="202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Used to drive Memory Bus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when Cache is Bus Master</a:t>
              </a:r>
            </a:p>
          </p:txBody>
        </p:sp>
        <p:sp>
          <p:nvSpPr>
            <p:cNvPr id="1573915" name="Rectangle 27"/>
            <p:cNvSpPr>
              <a:spLocks noChangeArrowheads="1"/>
            </p:cNvSpPr>
            <p:nvPr/>
          </p:nvSpPr>
          <p:spPr bwMode="auto">
            <a:xfrm>
              <a:off x="3248" y="2556"/>
              <a:ext cx="2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A</a:t>
              </a:r>
            </a:p>
          </p:txBody>
        </p:sp>
        <p:sp>
          <p:nvSpPr>
            <p:cNvPr id="1573916" name="Rectangle 28"/>
            <p:cNvSpPr>
              <a:spLocks noChangeArrowheads="1"/>
            </p:cNvSpPr>
            <p:nvPr/>
          </p:nvSpPr>
          <p:spPr bwMode="auto">
            <a:xfrm>
              <a:off x="3168" y="2860"/>
              <a:ext cx="4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R/W 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Snoopy Cache Actions for DMA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DF41-6897-8049-831F-D0AB3D39587B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75939" name="Rectangle 3"/>
          <p:cNvSpPr>
            <a:spLocks noChangeArrowheads="1"/>
          </p:cNvSpPr>
          <p:nvPr/>
        </p:nvSpPr>
        <p:spPr bwMode="auto">
          <a:xfrm>
            <a:off x="685800" y="1447800"/>
            <a:ext cx="7162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dirty="0">
                <a:solidFill>
                  <a:srgbClr val="56127A"/>
                </a:solidFill>
              </a:rPr>
              <a:t>Observed Bus       </a:t>
            </a:r>
            <a:br>
              <a:rPr lang="en-US" sz="2000" dirty="0">
                <a:solidFill>
                  <a:srgbClr val="56127A"/>
                </a:solidFill>
              </a:rPr>
            </a:br>
            <a:r>
              <a:rPr lang="en-US" sz="2000" dirty="0">
                <a:solidFill>
                  <a:srgbClr val="56127A"/>
                </a:solidFill>
              </a:rPr>
              <a:t>   Cycle                 Cache State                    Cache Action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400" dirty="0">
              <a:solidFill>
                <a:srgbClr val="56127A"/>
              </a:solidFill>
            </a:endParaRP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800" dirty="0"/>
              <a:t>                      </a:t>
            </a:r>
            <a:r>
              <a:rPr lang="en-US" sz="2000" dirty="0"/>
              <a:t>Address not cached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dirty="0">
                <a:solidFill>
                  <a:srgbClr val="56127A"/>
                </a:solidFill>
              </a:rPr>
              <a:t>DMA Read</a:t>
            </a:r>
            <a:r>
              <a:rPr lang="en-US" sz="2800" dirty="0"/>
              <a:t>         </a:t>
            </a:r>
            <a:r>
              <a:rPr lang="en-US" sz="2000" dirty="0"/>
              <a:t>Cached, unmodified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dirty="0">
                <a:solidFill>
                  <a:srgbClr val="56127A"/>
                </a:solidFill>
              </a:rPr>
              <a:t>Memory      Disk</a:t>
            </a:r>
            <a:r>
              <a:rPr lang="en-US" sz="2400" dirty="0">
                <a:solidFill>
                  <a:schemeClr val="accent2"/>
                </a:solidFill>
              </a:rPr>
              <a:t>    </a:t>
            </a:r>
            <a:r>
              <a:rPr lang="en-US" sz="2000" dirty="0"/>
              <a:t>Cached, modified</a:t>
            </a:r>
            <a:endParaRPr lang="en-US" sz="2800" dirty="0"/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800" dirty="0"/>
              <a:t>                      </a:t>
            </a:r>
            <a:r>
              <a:rPr lang="en-US" sz="2000" dirty="0"/>
              <a:t>Address not cached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dirty="0">
                <a:solidFill>
                  <a:srgbClr val="56127A"/>
                </a:solidFill>
              </a:rPr>
              <a:t>DMA Write </a:t>
            </a:r>
            <a:r>
              <a:rPr lang="en-US" sz="2800" dirty="0"/>
              <a:t>         </a:t>
            </a:r>
            <a:r>
              <a:rPr lang="en-US" sz="2000" dirty="0"/>
              <a:t>Cached, unmodified</a:t>
            </a:r>
            <a:endParaRPr lang="en-US" sz="2800" dirty="0"/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dirty="0">
                <a:solidFill>
                  <a:srgbClr val="56127A"/>
                </a:solidFill>
              </a:rPr>
              <a:t>Disk     Memory</a:t>
            </a:r>
            <a:r>
              <a:rPr lang="en-US" sz="2400" dirty="0">
                <a:solidFill>
                  <a:schemeClr val="accent2"/>
                </a:solidFill>
              </a:rPr>
              <a:t>     </a:t>
            </a:r>
            <a:r>
              <a:rPr lang="en-US" sz="2000" dirty="0"/>
              <a:t>Cached, modified</a:t>
            </a:r>
            <a:endParaRPr lang="en-US" sz="100" u="sng" dirty="0"/>
          </a:p>
        </p:txBody>
      </p:sp>
      <p:sp>
        <p:nvSpPr>
          <p:cNvPr id="1575940" name="Line 4"/>
          <p:cNvSpPr>
            <a:spLocks noChangeShapeType="1"/>
          </p:cNvSpPr>
          <p:nvPr/>
        </p:nvSpPr>
        <p:spPr bwMode="auto">
          <a:xfrm>
            <a:off x="685800" y="2209800"/>
            <a:ext cx="71628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1" name="Line 5"/>
          <p:cNvSpPr>
            <a:spLocks noChangeShapeType="1"/>
          </p:cNvSpPr>
          <p:nvPr/>
        </p:nvSpPr>
        <p:spPr bwMode="auto">
          <a:xfrm>
            <a:off x="2819400" y="1371600"/>
            <a:ext cx="0" cy="472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2" name="Line 6"/>
          <p:cNvSpPr>
            <a:spLocks noChangeShapeType="1"/>
          </p:cNvSpPr>
          <p:nvPr/>
        </p:nvSpPr>
        <p:spPr bwMode="auto">
          <a:xfrm>
            <a:off x="5715000" y="1371600"/>
            <a:ext cx="0" cy="472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3" name="Line 7"/>
          <p:cNvSpPr>
            <a:spLocks noChangeShapeType="1"/>
          </p:cNvSpPr>
          <p:nvPr/>
        </p:nvSpPr>
        <p:spPr bwMode="auto">
          <a:xfrm>
            <a:off x="762000" y="6096000"/>
            <a:ext cx="70866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4" name="Line 8"/>
          <p:cNvSpPr>
            <a:spLocks noChangeShapeType="1"/>
          </p:cNvSpPr>
          <p:nvPr/>
        </p:nvSpPr>
        <p:spPr bwMode="auto">
          <a:xfrm>
            <a:off x="762000" y="1371600"/>
            <a:ext cx="71628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5" name="Line 9"/>
          <p:cNvSpPr>
            <a:spLocks noChangeShapeType="1"/>
          </p:cNvSpPr>
          <p:nvPr/>
        </p:nvSpPr>
        <p:spPr bwMode="auto">
          <a:xfrm>
            <a:off x="1828800" y="38862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7" name="Rectangle 11"/>
          <p:cNvSpPr>
            <a:spLocks noChangeArrowheads="1"/>
          </p:cNvSpPr>
          <p:nvPr/>
        </p:nvSpPr>
        <p:spPr bwMode="auto">
          <a:xfrm>
            <a:off x="5867400" y="2590800"/>
            <a:ext cx="1387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No action</a:t>
            </a:r>
          </a:p>
        </p:txBody>
      </p:sp>
      <p:sp>
        <p:nvSpPr>
          <p:cNvPr id="1575948" name="Rectangle 12"/>
          <p:cNvSpPr>
            <a:spLocks noChangeArrowheads="1"/>
          </p:cNvSpPr>
          <p:nvPr/>
        </p:nvSpPr>
        <p:spPr bwMode="auto">
          <a:xfrm>
            <a:off x="5867400" y="4114800"/>
            <a:ext cx="1387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No action</a:t>
            </a:r>
          </a:p>
        </p:txBody>
      </p:sp>
      <p:sp>
        <p:nvSpPr>
          <p:cNvPr id="1575949" name="Rectangle 13"/>
          <p:cNvSpPr>
            <a:spLocks noChangeArrowheads="1"/>
          </p:cNvSpPr>
          <p:nvPr/>
        </p:nvSpPr>
        <p:spPr bwMode="auto">
          <a:xfrm>
            <a:off x="5867400" y="3124200"/>
            <a:ext cx="1387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No action</a:t>
            </a:r>
          </a:p>
        </p:txBody>
      </p:sp>
      <p:sp>
        <p:nvSpPr>
          <p:cNvPr id="1575950" name="Rectangle 14"/>
          <p:cNvSpPr>
            <a:spLocks noChangeArrowheads="1"/>
          </p:cNvSpPr>
          <p:nvPr/>
        </p:nvSpPr>
        <p:spPr bwMode="auto">
          <a:xfrm>
            <a:off x="5867400" y="3581400"/>
            <a:ext cx="2384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Cache intervenes</a:t>
            </a:r>
          </a:p>
        </p:txBody>
      </p:sp>
      <p:sp>
        <p:nvSpPr>
          <p:cNvPr id="1575951" name="Rectangle 15"/>
          <p:cNvSpPr>
            <a:spLocks noChangeArrowheads="1"/>
          </p:cNvSpPr>
          <p:nvPr/>
        </p:nvSpPr>
        <p:spPr bwMode="auto">
          <a:xfrm>
            <a:off x="5867400" y="4572000"/>
            <a:ext cx="2992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Cache purges its copy</a:t>
            </a:r>
          </a:p>
        </p:txBody>
      </p:sp>
      <p:sp>
        <p:nvSpPr>
          <p:cNvPr id="1575952" name="Rectangle 16"/>
          <p:cNvSpPr>
            <a:spLocks noChangeArrowheads="1"/>
          </p:cNvSpPr>
          <p:nvPr/>
        </p:nvSpPr>
        <p:spPr bwMode="auto">
          <a:xfrm>
            <a:off x="5943600" y="5105400"/>
            <a:ext cx="600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???</a:t>
            </a:r>
          </a:p>
        </p:txBody>
      </p:sp>
      <p:sp>
        <p:nvSpPr>
          <p:cNvPr id="1575953" name="Line 17"/>
          <p:cNvSpPr>
            <a:spLocks noChangeShapeType="1"/>
          </p:cNvSpPr>
          <p:nvPr/>
        </p:nvSpPr>
        <p:spPr bwMode="auto">
          <a:xfrm>
            <a:off x="711200" y="41275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1371600" y="53340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5947" grpId="0" autoUpdateAnimBg="0"/>
      <p:bldP spid="1575948" grpId="0" autoUpdateAnimBg="0"/>
      <p:bldP spid="1575949" grpId="0" autoUpdateAnimBg="0"/>
      <p:bldP spid="1575950" grpId="0" autoUpdateAnimBg="0"/>
      <p:bldP spid="1575951" grpId="0" autoUpdateAnimBg="0"/>
      <p:bldP spid="157595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Memory Multiprocessor</a:t>
            </a:r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9240-9C24-5A4F-93B6-429AE758A1C3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77987" name="Rectangle 3"/>
          <p:cNvSpPr>
            <a:spLocks noChangeArrowheads="1"/>
          </p:cNvSpPr>
          <p:nvPr/>
        </p:nvSpPr>
        <p:spPr bwMode="auto">
          <a:xfrm>
            <a:off x="1765300" y="2374900"/>
            <a:ext cx="7366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88" name="Rectangle 4"/>
          <p:cNvSpPr>
            <a:spLocks noChangeArrowheads="1"/>
          </p:cNvSpPr>
          <p:nvPr/>
        </p:nvSpPr>
        <p:spPr bwMode="auto">
          <a:xfrm>
            <a:off x="1524000" y="54864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400"/>
              <a:t>   Use snoopy mechanism to keep all processors’ view of memory coherent</a:t>
            </a:r>
          </a:p>
        </p:txBody>
      </p:sp>
      <p:sp>
        <p:nvSpPr>
          <p:cNvPr id="1577989" name="Rectangle 5"/>
          <p:cNvSpPr>
            <a:spLocks noChangeArrowheads="1"/>
          </p:cNvSpPr>
          <p:nvPr/>
        </p:nvSpPr>
        <p:spPr bwMode="auto">
          <a:xfrm>
            <a:off x="1858963" y="24765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1</a:t>
            </a:r>
          </a:p>
        </p:txBody>
      </p:sp>
      <p:sp>
        <p:nvSpPr>
          <p:cNvPr id="1577990" name="Rectangle 6"/>
          <p:cNvSpPr>
            <a:spLocks noChangeArrowheads="1"/>
          </p:cNvSpPr>
          <p:nvPr/>
        </p:nvSpPr>
        <p:spPr bwMode="auto">
          <a:xfrm>
            <a:off x="1765300" y="3365500"/>
            <a:ext cx="7366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1" name="Rectangle 7"/>
          <p:cNvSpPr>
            <a:spLocks noChangeArrowheads="1"/>
          </p:cNvSpPr>
          <p:nvPr/>
        </p:nvSpPr>
        <p:spPr bwMode="auto">
          <a:xfrm>
            <a:off x="1858963" y="34671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2</a:t>
            </a:r>
          </a:p>
        </p:txBody>
      </p:sp>
      <p:sp>
        <p:nvSpPr>
          <p:cNvPr id="1577992" name="Rectangle 8"/>
          <p:cNvSpPr>
            <a:spLocks noChangeArrowheads="1"/>
          </p:cNvSpPr>
          <p:nvPr/>
        </p:nvSpPr>
        <p:spPr bwMode="auto">
          <a:xfrm>
            <a:off x="1765300" y="4356100"/>
            <a:ext cx="7366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3" name="Rectangle 9"/>
          <p:cNvSpPr>
            <a:spLocks noChangeArrowheads="1"/>
          </p:cNvSpPr>
          <p:nvPr/>
        </p:nvSpPr>
        <p:spPr bwMode="auto">
          <a:xfrm>
            <a:off x="1858963" y="44577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3</a:t>
            </a:r>
          </a:p>
        </p:txBody>
      </p:sp>
      <p:sp>
        <p:nvSpPr>
          <p:cNvPr id="1577994" name="Rectangle 10"/>
          <p:cNvSpPr>
            <a:spLocks noChangeArrowheads="1"/>
          </p:cNvSpPr>
          <p:nvPr/>
        </p:nvSpPr>
        <p:spPr bwMode="auto">
          <a:xfrm>
            <a:off x="3289300" y="2374900"/>
            <a:ext cx="8128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5" name="Rectangle 11"/>
          <p:cNvSpPr>
            <a:spLocks noChangeArrowheads="1"/>
          </p:cNvSpPr>
          <p:nvPr/>
        </p:nvSpPr>
        <p:spPr bwMode="auto">
          <a:xfrm>
            <a:off x="3232150" y="2427288"/>
            <a:ext cx="944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Snoopy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Cache</a:t>
            </a:r>
          </a:p>
        </p:txBody>
      </p:sp>
      <p:sp>
        <p:nvSpPr>
          <p:cNvPr id="1577996" name="Rectangle 12"/>
          <p:cNvSpPr>
            <a:spLocks noChangeArrowheads="1"/>
          </p:cNvSpPr>
          <p:nvPr/>
        </p:nvSpPr>
        <p:spPr bwMode="auto">
          <a:xfrm>
            <a:off x="3289300" y="3365500"/>
            <a:ext cx="8128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7" name="Rectangle 13"/>
          <p:cNvSpPr>
            <a:spLocks noChangeArrowheads="1"/>
          </p:cNvSpPr>
          <p:nvPr/>
        </p:nvSpPr>
        <p:spPr bwMode="auto">
          <a:xfrm>
            <a:off x="3289300" y="4356100"/>
            <a:ext cx="8128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8" name="Rectangle 14"/>
          <p:cNvSpPr>
            <a:spLocks noChangeArrowheads="1"/>
          </p:cNvSpPr>
          <p:nvPr/>
        </p:nvSpPr>
        <p:spPr bwMode="auto">
          <a:xfrm>
            <a:off x="5727700" y="2222500"/>
            <a:ext cx="1574800" cy="1422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9" name="Rectangle 15"/>
          <p:cNvSpPr>
            <a:spLocks noChangeArrowheads="1"/>
          </p:cNvSpPr>
          <p:nvPr/>
        </p:nvSpPr>
        <p:spPr bwMode="auto">
          <a:xfrm>
            <a:off x="5956300" y="4051300"/>
            <a:ext cx="1041400" cy="1041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0" name="Rectangle 16"/>
          <p:cNvSpPr>
            <a:spLocks noChangeArrowheads="1"/>
          </p:cNvSpPr>
          <p:nvPr/>
        </p:nvSpPr>
        <p:spPr bwMode="auto">
          <a:xfrm>
            <a:off x="6049963" y="4381500"/>
            <a:ext cx="884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DMA</a:t>
            </a:r>
          </a:p>
        </p:txBody>
      </p:sp>
      <p:sp>
        <p:nvSpPr>
          <p:cNvPr id="1578001" name="Rectangle 17"/>
          <p:cNvSpPr>
            <a:spLocks noChangeArrowheads="1"/>
          </p:cNvSpPr>
          <p:nvPr/>
        </p:nvSpPr>
        <p:spPr bwMode="auto">
          <a:xfrm>
            <a:off x="5821363" y="2552700"/>
            <a:ext cx="15224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Physical</a:t>
            </a:r>
          </a:p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 Memory</a:t>
            </a:r>
          </a:p>
        </p:txBody>
      </p:sp>
      <p:sp>
        <p:nvSpPr>
          <p:cNvPr id="1578002" name="Line 18"/>
          <p:cNvSpPr>
            <a:spLocks noChangeShapeType="1"/>
          </p:cNvSpPr>
          <p:nvPr/>
        </p:nvSpPr>
        <p:spPr bwMode="auto">
          <a:xfrm>
            <a:off x="2514600" y="27432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3" name="Line 19"/>
          <p:cNvSpPr>
            <a:spLocks noChangeShapeType="1"/>
          </p:cNvSpPr>
          <p:nvPr/>
        </p:nvSpPr>
        <p:spPr bwMode="auto">
          <a:xfrm>
            <a:off x="2514600" y="37338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4" name="Line 20"/>
          <p:cNvSpPr>
            <a:spLocks noChangeShapeType="1"/>
          </p:cNvSpPr>
          <p:nvPr/>
        </p:nvSpPr>
        <p:spPr bwMode="auto">
          <a:xfrm>
            <a:off x="2514600" y="47244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5" name="Line 21"/>
          <p:cNvSpPr>
            <a:spLocks noChangeShapeType="1"/>
          </p:cNvSpPr>
          <p:nvPr/>
        </p:nvSpPr>
        <p:spPr bwMode="auto">
          <a:xfrm>
            <a:off x="4876800" y="1905000"/>
            <a:ext cx="0" cy="335280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6" name="Line 22"/>
          <p:cNvSpPr>
            <a:spLocks noChangeShapeType="1"/>
          </p:cNvSpPr>
          <p:nvPr/>
        </p:nvSpPr>
        <p:spPr bwMode="auto">
          <a:xfrm>
            <a:off x="4114800" y="27432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7" name="Line 23"/>
          <p:cNvSpPr>
            <a:spLocks noChangeShapeType="1"/>
          </p:cNvSpPr>
          <p:nvPr/>
        </p:nvSpPr>
        <p:spPr bwMode="auto">
          <a:xfrm>
            <a:off x="4114800" y="37338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8" name="Line 24"/>
          <p:cNvSpPr>
            <a:spLocks noChangeShapeType="1"/>
          </p:cNvSpPr>
          <p:nvPr/>
        </p:nvSpPr>
        <p:spPr bwMode="auto">
          <a:xfrm>
            <a:off x="4114800" y="47244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9" name="Line 25"/>
          <p:cNvSpPr>
            <a:spLocks noChangeShapeType="1"/>
          </p:cNvSpPr>
          <p:nvPr/>
        </p:nvSpPr>
        <p:spPr bwMode="auto">
          <a:xfrm>
            <a:off x="4876800" y="4495800"/>
            <a:ext cx="10668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0" name="Line 26"/>
          <p:cNvSpPr>
            <a:spLocks noChangeShapeType="1"/>
          </p:cNvSpPr>
          <p:nvPr/>
        </p:nvSpPr>
        <p:spPr bwMode="auto">
          <a:xfrm>
            <a:off x="4876800" y="2971800"/>
            <a:ext cx="8382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1" name="Rectangle 27"/>
          <p:cNvSpPr>
            <a:spLocks noChangeArrowheads="1"/>
          </p:cNvSpPr>
          <p:nvPr/>
        </p:nvSpPr>
        <p:spPr bwMode="auto">
          <a:xfrm>
            <a:off x="4333875" y="1357313"/>
            <a:ext cx="12096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Memory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Bus</a:t>
            </a:r>
          </a:p>
        </p:txBody>
      </p:sp>
      <p:sp>
        <p:nvSpPr>
          <p:cNvPr id="1578012" name="Rectangle 28"/>
          <p:cNvSpPr>
            <a:spLocks noChangeArrowheads="1"/>
          </p:cNvSpPr>
          <p:nvPr/>
        </p:nvSpPr>
        <p:spPr bwMode="auto">
          <a:xfrm>
            <a:off x="3222625" y="3417888"/>
            <a:ext cx="944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Snoopy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Cache</a:t>
            </a:r>
          </a:p>
        </p:txBody>
      </p:sp>
      <p:sp>
        <p:nvSpPr>
          <p:cNvPr id="1578013" name="Rectangle 29"/>
          <p:cNvSpPr>
            <a:spLocks noChangeArrowheads="1"/>
          </p:cNvSpPr>
          <p:nvPr/>
        </p:nvSpPr>
        <p:spPr bwMode="auto">
          <a:xfrm>
            <a:off x="3216275" y="4410075"/>
            <a:ext cx="944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Snoopy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Cache</a:t>
            </a:r>
          </a:p>
        </p:txBody>
      </p:sp>
      <p:sp>
        <p:nvSpPr>
          <p:cNvPr id="1578014" name="Line 30"/>
          <p:cNvSpPr>
            <a:spLocks noChangeShapeType="1"/>
          </p:cNvSpPr>
          <p:nvPr/>
        </p:nvSpPr>
        <p:spPr bwMode="auto">
          <a:xfrm>
            <a:off x="7010400" y="4572000"/>
            <a:ext cx="4572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5" name="Rectangle 31"/>
          <p:cNvSpPr>
            <a:spLocks noChangeArrowheads="1"/>
          </p:cNvSpPr>
          <p:nvPr/>
        </p:nvSpPr>
        <p:spPr bwMode="auto">
          <a:xfrm>
            <a:off x="7362825" y="4437063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DISKS</a:t>
            </a:r>
          </a:p>
        </p:txBody>
      </p:sp>
      <p:sp>
        <p:nvSpPr>
          <p:cNvPr id="1578016" name="Oval 32"/>
          <p:cNvSpPr>
            <a:spLocks noChangeArrowheads="1"/>
          </p:cNvSpPr>
          <p:nvPr/>
        </p:nvSpPr>
        <p:spPr bwMode="auto">
          <a:xfrm>
            <a:off x="7480300" y="4889500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7" name="Oval 33"/>
          <p:cNvSpPr>
            <a:spLocks noChangeArrowheads="1"/>
          </p:cNvSpPr>
          <p:nvPr/>
        </p:nvSpPr>
        <p:spPr bwMode="auto">
          <a:xfrm>
            <a:off x="7480300" y="4051300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8" name="Line 34"/>
          <p:cNvSpPr>
            <a:spLocks noChangeShapeType="1"/>
          </p:cNvSpPr>
          <p:nvPr/>
        </p:nvSpPr>
        <p:spPr bwMode="auto">
          <a:xfrm>
            <a:off x="7467600" y="4191000"/>
            <a:ext cx="0" cy="838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9" name="Line 35"/>
          <p:cNvSpPr>
            <a:spLocks noChangeShapeType="1"/>
          </p:cNvSpPr>
          <p:nvPr/>
        </p:nvSpPr>
        <p:spPr bwMode="auto">
          <a:xfrm>
            <a:off x="8382000" y="4191000"/>
            <a:ext cx="0" cy="838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406400"/>
            <a:ext cx="8293100" cy="8890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Snoopy Cache Coherence Protocols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87FB-5CB8-A64C-AE19-3252980805D3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7747" name="Rectangle 3"/>
          <p:cNvSpPr>
            <a:spLocks noChangeArrowheads="1"/>
          </p:cNvSpPr>
          <p:nvPr/>
        </p:nvSpPr>
        <p:spPr bwMode="auto">
          <a:xfrm>
            <a:off x="685800" y="1600200"/>
            <a:ext cx="8050213" cy="34137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write miss:</a:t>
            </a:r>
            <a:r>
              <a:rPr lang="en-US" sz="2400" i="1" dirty="0">
                <a:latin typeface="Verdana" charset="0"/>
              </a:rPr>
              <a:t>  </a:t>
            </a:r>
          </a:p>
          <a:p>
            <a:pPr lvl="1"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the address is</a:t>
            </a:r>
            <a:r>
              <a:rPr lang="en-US" sz="2400" i="1" dirty="0">
                <a:latin typeface="Verdana" charset="0"/>
              </a:rPr>
              <a:t> invalidated </a:t>
            </a:r>
            <a:r>
              <a:rPr lang="en-US" sz="2400" dirty="0">
                <a:latin typeface="Verdana" charset="0"/>
              </a:rPr>
              <a:t>in all other</a:t>
            </a:r>
          </a:p>
          <a:p>
            <a:pPr lvl="1"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caches </a:t>
            </a:r>
            <a:r>
              <a:rPr lang="en-US" sz="2400" i="1" dirty="0">
                <a:latin typeface="Verdana" charset="0"/>
              </a:rPr>
              <a:t>before</a:t>
            </a:r>
            <a:r>
              <a:rPr lang="en-US" sz="2400" dirty="0">
                <a:latin typeface="Verdana" charset="0"/>
              </a:rPr>
              <a:t> the write is performed</a:t>
            </a:r>
          </a:p>
          <a:p>
            <a:pPr algn="l">
              <a:spcBef>
                <a:spcPct val="0"/>
              </a:spcBef>
            </a:pPr>
            <a:endParaRPr lang="en-US" sz="24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read miss:</a:t>
            </a:r>
            <a:r>
              <a:rPr lang="en-US" sz="2400" i="1" dirty="0">
                <a:latin typeface="Verdana" charset="0"/>
              </a:rPr>
              <a:t>  </a:t>
            </a:r>
          </a:p>
          <a:p>
            <a:pPr lvl="1"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if a dirty copy is found in some cache, a write-back is performed before the memory is read  </a:t>
            </a:r>
          </a:p>
          <a:p>
            <a:pPr lvl="1"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	</a:t>
            </a:r>
            <a:endParaRPr lang="en-US" sz="2400" dirty="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endParaRPr lang="en-US" sz="2400" dirty="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/>
              <a:t>Cache State Transition Diagram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The MSI protocol</a:t>
            </a:r>
            <a:endParaRPr lang="en-US"/>
          </a:p>
        </p:txBody>
      </p:sp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91D1-3774-A449-A842-0068DC89C93C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0035" name="Oval 3"/>
          <p:cNvSpPr>
            <a:spLocks noChangeArrowheads="1"/>
          </p:cNvSpPr>
          <p:nvPr/>
        </p:nvSpPr>
        <p:spPr bwMode="auto">
          <a:xfrm>
            <a:off x="57277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0036" name="Oval 4"/>
          <p:cNvSpPr>
            <a:spLocks noChangeArrowheads="1"/>
          </p:cNvSpPr>
          <p:nvPr/>
        </p:nvSpPr>
        <p:spPr bwMode="auto">
          <a:xfrm>
            <a:off x="29845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0037" name="Oval 5"/>
          <p:cNvSpPr>
            <a:spLocks noChangeArrowheads="1"/>
          </p:cNvSpPr>
          <p:nvPr/>
        </p:nvSpPr>
        <p:spPr bwMode="auto">
          <a:xfrm>
            <a:off x="57277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0038" name="Rectangle 6"/>
          <p:cNvSpPr>
            <a:spLocks noChangeArrowheads="1"/>
          </p:cNvSpPr>
          <p:nvPr/>
        </p:nvSpPr>
        <p:spPr bwMode="auto">
          <a:xfrm>
            <a:off x="5876925" y="30988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3159125" y="5080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0040" name="Rectangle 8"/>
          <p:cNvSpPr>
            <a:spLocks noChangeArrowheads="1"/>
          </p:cNvSpPr>
          <p:nvPr/>
        </p:nvSpPr>
        <p:spPr bwMode="auto">
          <a:xfrm>
            <a:off x="5962650" y="50800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grpSp>
        <p:nvGrpSpPr>
          <p:cNvPr id="1580041" name="Group 9"/>
          <p:cNvGrpSpPr>
            <a:grpSpLocks/>
          </p:cNvGrpSpPr>
          <p:nvPr/>
        </p:nvGrpSpPr>
        <p:grpSpPr bwMode="auto">
          <a:xfrm>
            <a:off x="949325" y="1160463"/>
            <a:ext cx="5772150" cy="1633537"/>
            <a:chOff x="614" y="835"/>
            <a:chExt cx="3636" cy="1029"/>
          </a:xfrm>
        </p:grpSpPr>
        <p:sp>
          <p:nvSpPr>
            <p:cNvPr id="1580042" name="Rectangle 10"/>
            <p:cNvSpPr>
              <a:spLocks noChangeArrowheads="1"/>
            </p:cNvSpPr>
            <p:nvPr/>
          </p:nvSpPr>
          <p:spPr bwMode="auto">
            <a:xfrm>
              <a:off x="3200" y="835"/>
              <a:ext cx="105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</a:t>
              </a:r>
              <a:r>
                <a:rPr lang="en-US" sz="2000">
                  <a:latin typeface="Verdana" charset="0"/>
                </a:rPr>
                <a:t>: Modified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S</a:t>
              </a:r>
              <a:r>
                <a:rPr lang="en-US" sz="2000">
                  <a:latin typeface="Verdana" charset="0"/>
                </a:rPr>
                <a:t>: Shared</a:t>
              </a:r>
              <a:r>
                <a:rPr lang="en-US" sz="2000">
                  <a:solidFill>
                    <a:schemeClr val="accent2"/>
                  </a:solidFill>
                  <a:latin typeface="Verdana" charset="0"/>
                </a:rPr>
                <a:t> </a:t>
              </a:r>
              <a:endParaRPr lang="en-US" sz="20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</a:t>
              </a:r>
              <a:r>
                <a:rPr lang="en-US" sz="2000">
                  <a:latin typeface="Verdana" charset="0"/>
                </a:rPr>
                <a:t>: Invalid</a:t>
              </a:r>
            </a:p>
          </p:txBody>
        </p:sp>
        <p:sp>
          <p:nvSpPr>
            <p:cNvPr id="1580043" name="Rectangle 11"/>
            <p:cNvSpPr>
              <a:spLocks noChangeArrowheads="1"/>
            </p:cNvSpPr>
            <p:nvPr/>
          </p:nvSpPr>
          <p:spPr bwMode="auto">
            <a:xfrm>
              <a:off x="614" y="854"/>
              <a:ext cx="25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 dirty="0">
                  <a:solidFill>
                    <a:srgbClr val="56127A"/>
                  </a:solidFill>
                  <a:latin typeface="Verdana" charset="0"/>
                </a:rPr>
                <a:t>Each 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cache line has state bits</a:t>
              </a:r>
            </a:p>
          </p:txBody>
        </p:sp>
        <p:sp>
          <p:nvSpPr>
            <p:cNvPr id="1580044" name="Rectangle 12"/>
            <p:cNvSpPr>
              <a:spLocks noChangeArrowheads="1"/>
            </p:cNvSpPr>
            <p:nvPr/>
          </p:nvSpPr>
          <p:spPr bwMode="auto">
            <a:xfrm>
              <a:off x="680" y="1256"/>
              <a:ext cx="2336" cy="2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45" name="Line 13"/>
            <p:cNvSpPr>
              <a:spLocks noChangeShapeType="1"/>
            </p:cNvSpPr>
            <p:nvPr/>
          </p:nvSpPr>
          <p:spPr bwMode="auto">
            <a:xfrm>
              <a:off x="864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46" name="Line 14"/>
            <p:cNvSpPr>
              <a:spLocks noChangeShapeType="1"/>
            </p:cNvSpPr>
            <p:nvPr/>
          </p:nvSpPr>
          <p:spPr bwMode="auto">
            <a:xfrm>
              <a:off x="1056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47" name="Rectangle 15"/>
            <p:cNvSpPr>
              <a:spLocks noChangeArrowheads="1"/>
            </p:cNvSpPr>
            <p:nvPr/>
          </p:nvSpPr>
          <p:spPr bwMode="auto">
            <a:xfrm>
              <a:off x="1382" y="1267"/>
              <a:ext cx="10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Address tag</a:t>
              </a:r>
            </a:p>
          </p:txBody>
        </p:sp>
        <p:sp>
          <p:nvSpPr>
            <p:cNvPr id="1580048" name="Rectangle 16"/>
            <p:cNvSpPr>
              <a:spLocks noChangeArrowheads="1"/>
            </p:cNvSpPr>
            <p:nvPr/>
          </p:nvSpPr>
          <p:spPr bwMode="auto">
            <a:xfrm>
              <a:off x="647" y="1530"/>
              <a:ext cx="47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state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bits</a:t>
              </a:r>
            </a:p>
          </p:txBody>
        </p:sp>
        <p:sp>
          <p:nvSpPr>
            <p:cNvPr id="1580049" name="Line 17"/>
            <p:cNvSpPr>
              <a:spLocks noChangeShapeType="1"/>
            </p:cNvSpPr>
            <p:nvPr/>
          </p:nvSpPr>
          <p:spPr bwMode="auto">
            <a:xfrm>
              <a:off x="672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0" name="Line 18"/>
            <p:cNvSpPr>
              <a:spLocks noChangeShapeType="1"/>
            </p:cNvSpPr>
            <p:nvPr/>
          </p:nvSpPr>
          <p:spPr bwMode="auto">
            <a:xfrm>
              <a:off x="1056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0051" name="Group 19"/>
          <p:cNvGrpSpPr>
            <a:grpSpLocks/>
          </p:cNvGrpSpPr>
          <p:nvPr/>
        </p:nvGrpSpPr>
        <p:grpSpPr bwMode="auto">
          <a:xfrm>
            <a:off x="2363042" y="2437423"/>
            <a:ext cx="3429650" cy="923300"/>
            <a:chOff x="2407" y="1938"/>
            <a:chExt cx="1376" cy="311"/>
          </a:xfrm>
        </p:grpSpPr>
        <p:sp>
          <p:nvSpPr>
            <p:cNvPr id="1580052" name="Line 20"/>
            <p:cNvSpPr>
              <a:spLocks noChangeShapeType="1"/>
            </p:cNvSpPr>
            <p:nvPr/>
          </p:nvSpPr>
          <p:spPr bwMode="auto">
            <a:xfrm>
              <a:off x="3691" y="2144"/>
              <a:ext cx="92" cy="2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3" name="Rectangle 21"/>
            <p:cNvSpPr>
              <a:spLocks noChangeArrowheads="1"/>
            </p:cNvSpPr>
            <p:nvPr/>
          </p:nvSpPr>
          <p:spPr bwMode="auto">
            <a:xfrm>
              <a:off x="2407" y="1938"/>
              <a:ext cx="1376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Write miss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(P1 gets line from memory)</a:t>
              </a:r>
            </a:p>
            <a:p>
              <a:pPr algn="l">
                <a:spcBef>
                  <a:spcPct val="0"/>
                </a:spcBef>
              </a:pPr>
              <a:endParaRPr lang="en-US" sz="1800" dirty="0">
                <a:latin typeface="Verdana" charset="0"/>
              </a:endParaRPr>
            </a:p>
          </p:txBody>
        </p:sp>
      </p:grpSp>
      <p:grpSp>
        <p:nvGrpSpPr>
          <p:cNvPr id="1580054" name="Group 22"/>
          <p:cNvGrpSpPr>
            <a:grpSpLocks/>
          </p:cNvGrpSpPr>
          <p:nvPr/>
        </p:nvGrpSpPr>
        <p:grpSpPr bwMode="auto">
          <a:xfrm>
            <a:off x="6096013" y="3708400"/>
            <a:ext cx="2454279" cy="1406525"/>
            <a:chOff x="3840" y="2448"/>
            <a:chExt cx="1546" cy="886"/>
          </a:xfrm>
        </p:grpSpPr>
        <p:sp>
          <p:nvSpPr>
            <p:cNvPr id="1580055" name="Line 23"/>
            <p:cNvSpPr>
              <a:spLocks noChangeShapeType="1"/>
            </p:cNvSpPr>
            <p:nvPr/>
          </p:nvSpPr>
          <p:spPr bwMode="auto">
            <a:xfrm>
              <a:off x="3840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6" name="Rectangle 24"/>
            <p:cNvSpPr>
              <a:spLocks noChangeArrowheads="1"/>
            </p:cNvSpPr>
            <p:nvPr/>
          </p:nvSpPr>
          <p:spPr bwMode="auto">
            <a:xfrm>
              <a:off x="3984" y="2752"/>
              <a:ext cx="1402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intents </a:t>
              </a:r>
              <a:r>
                <a:rPr lang="en-US" sz="1800" dirty="0">
                  <a:latin typeface="Verdana" charset="0"/>
                </a:rPr>
                <a:t>to write (P</a:t>
              </a:r>
              <a:r>
                <a:rPr lang="en-US" sz="1800" baseline="-25000" dirty="0">
                  <a:latin typeface="Verdana" charset="0"/>
                </a:rPr>
                <a:t>1</a:t>
              </a:r>
              <a:r>
                <a:rPr lang="en-US" sz="1800" dirty="0">
                  <a:latin typeface="Verdana" charset="0"/>
                </a:rPr>
                <a:t> writes back)</a:t>
              </a:r>
            </a:p>
          </p:txBody>
        </p:sp>
      </p:grpSp>
      <p:grpSp>
        <p:nvGrpSpPr>
          <p:cNvPr id="1580057" name="Group 25"/>
          <p:cNvGrpSpPr>
            <a:grpSpLocks/>
          </p:cNvGrpSpPr>
          <p:nvPr/>
        </p:nvGrpSpPr>
        <p:grpSpPr bwMode="auto">
          <a:xfrm>
            <a:off x="0" y="4267200"/>
            <a:ext cx="3429000" cy="762000"/>
            <a:chOff x="998" y="3118"/>
            <a:chExt cx="946" cy="480"/>
          </a:xfrm>
        </p:grpSpPr>
        <p:sp>
          <p:nvSpPr>
            <p:cNvPr id="1580058" name="Line 26"/>
            <p:cNvSpPr>
              <a:spLocks noChangeShapeType="1"/>
            </p:cNvSpPr>
            <p:nvPr/>
          </p:nvSpPr>
          <p:spPr bwMode="auto">
            <a:xfrm>
              <a:off x="1566" y="3454"/>
              <a:ext cx="294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9" name="Rectangle 27"/>
            <p:cNvSpPr>
              <a:spLocks noChangeArrowheads="1"/>
            </p:cNvSpPr>
            <p:nvPr/>
          </p:nvSpPr>
          <p:spPr bwMode="auto">
            <a:xfrm>
              <a:off x="998" y="3118"/>
              <a:ext cx="94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 Read miss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(P1 gets line from memory)</a:t>
              </a:r>
            </a:p>
          </p:txBody>
        </p:sp>
      </p:grpSp>
      <p:grpSp>
        <p:nvGrpSpPr>
          <p:cNvPr id="1580060" name="Group 28"/>
          <p:cNvGrpSpPr>
            <a:grpSpLocks/>
          </p:cNvGrpSpPr>
          <p:nvPr/>
        </p:nvGrpSpPr>
        <p:grpSpPr bwMode="auto">
          <a:xfrm>
            <a:off x="3581400" y="3479800"/>
            <a:ext cx="2373313" cy="1600200"/>
            <a:chOff x="2256" y="2304"/>
            <a:chExt cx="1495" cy="1008"/>
          </a:xfrm>
        </p:grpSpPr>
        <p:sp>
          <p:nvSpPr>
            <p:cNvPr id="1580061" name="Line 29"/>
            <p:cNvSpPr>
              <a:spLocks noChangeShapeType="1"/>
            </p:cNvSpPr>
            <p:nvPr/>
          </p:nvSpPr>
          <p:spPr bwMode="auto">
            <a:xfrm flipV="1">
              <a:off x="2256" y="2304"/>
              <a:ext cx="1392" cy="100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62" name="Rectangle 30"/>
            <p:cNvSpPr>
              <a:spLocks noChangeArrowheads="1"/>
            </p:cNvSpPr>
            <p:nvPr/>
          </p:nvSpPr>
          <p:spPr bwMode="auto">
            <a:xfrm rot="19440000">
              <a:off x="2409" y="2781"/>
              <a:ext cx="13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intent to write</a:t>
              </a:r>
            </a:p>
          </p:txBody>
        </p:sp>
      </p:grpSp>
      <p:grpSp>
        <p:nvGrpSpPr>
          <p:cNvPr id="1580063" name="Group 31"/>
          <p:cNvGrpSpPr>
            <a:grpSpLocks/>
          </p:cNvGrpSpPr>
          <p:nvPr/>
        </p:nvGrpSpPr>
        <p:grpSpPr bwMode="auto">
          <a:xfrm>
            <a:off x="3717926" y="5308600"/>
            <a:ext cx="2044701" cy="700088"/>
            <a:chOff x="2342" y="3456"/>
            <a:chExt cx="1288" cy="441"/>
          </a:xfrm>
        </p:grpSpPr>
        <p:sp>
          <p:nvSpPr>
            <p:cNvPr id="1580064" name="Line 32"/>
            <p:cNvSpPr>
              <a:spLocks noChangeShapeType="1"/>
            </p:cNvSpPr>
            <p:nvPr/>
          </p:nvSpPr>
          <p:spPr bwMode="auto">
            <a:xfrm>
              <a:off x="2352" y="3456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65" name="Rectangle 33"/>
            <p:cNvSpPr>
              <a:spLocks noChangeArrowheads="1"/>
            </p:cNvSpPr>
            <p:nvPr/>
          </p:nvSpPr>
          <p:spPr bwMode="auto">
            <a:xfrm>
              <a:off x="2342" y="3489"/>
              <a:ext cx="128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intents </a:t>
              </a:r>
              <a:r>
                <a:rPr lang="en-US" sz="1800" dirty="0">
                  <a:latin typeface="Verdana" charset="0"/>
                </a:rPr>
                <a:t>to write</a:t>
              </a:r>
            </a:p>
          </p:txBody>
        </p:sp>
      </p:grpSp>
      <p:grpSp>
        <p:nvGrpSpPr>
          <p:cNvPr id="1580066" name="Group 34"/>
          <p:cNvGrpSpPr>
            <a:grpSpLocks/>
          </p:cNvGrpSpPr>
          <p:nvPr/>
        </p:nvGrpSpPr>
        <p:grpSpPr bwMode="auto">
          <a:xfrm>
            <a:off x="1050925" y="5233988"/>
            <a:ext cx="2289175" cy="844550"/>
            <a:chOff x="662" y="3409"/>
            <a:chExt cx="1442" cy="532"/>
          </a:xfrm>
        </p:grpSpPr>
        <p:sp>
          <p:nvSpPr>
            <p:cNvPr id="1580067" name="Arc 35"/>
            <p:cNvSpPr>
              <a:spLocks/>
            </p:cNvSpPr>
            <p:nvPr/>
          </p:nvSpPr>
          <p:spPr bwMode="auto">
            <a:xfrm>
              <a:off x="1632" y="3409"/>
              <a:ext cx="472" cy="4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457 w 42457"/>
                <a:gd name="T1" fmla="*/ 27218 h 43200"/>
                <a:gd name="T2" fmla="*/ 21510 w 42457"/>
                <a:gd name="T3" fmla="*/ 0 h 43200"/>
                <a:gd name="T4" fmla="*/ 21600 w 424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57" h="43200" fill="none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</a:path>
                <a:path w="42457" h="43200" stroke="0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68" name="Rectangle 36"/>
            <p:cNvSpPr>
              <a:spLocks noChangeArrowheads="1"/>
            </p:cNvSpPr>
            <p:nvPr/>
          </p:nvSpPr>
          <p:spPr bwMode="auto">
            <a:xfrm>
              <a:off x="662" y="3537"/>
              <a:ext cx="10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Read by any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processor</a:t>
              </a:r>
            </a:p>
          </p:txBody>
        </p:sp>
      </p:grpSp>
      <p:grpSp>
        <p:nvGrpSpPr>
          <p:cNvPr id="1580069" name="Group 37"/>
          <p:cNvGrpSpPr>
            <a:grpSpLocks/>
          </p:cNvGrpSpPr>
          <p:nvPr/>
        </p:nvGrpSpPr>
        <p:grpSpPr bwMode="auto">
          <a:xfrm>
            <a:off x="6219825" y="2846388"/>
            <a:ext cx="1739900" cy="641350"/>
            <a:chOff x="3918" y="1905"/>
            <a:chExt cx="1096" cy="404"/>
          </a:xfrm>
        </p:grpSpPr>
        <p:sp>
          <p:nvSpPr>
            <p:cNvPr id="1580070" name="Arc 38"/>
            <p:cNvSpPr>
              <a:spLocks/>
            </p:cNvSpPr>
            <p:nvPr/>
          </p:nvSpPr>
          <p:spPr bwMode="auto">
            <a:xfrm>
              <a:off x="3918" y="1921"/>
              <a:ext cx="354" cy="288"/>
            </a:xfrm>
            <a:custGeom>
              <a:avLst/>
              <a:gdLst>
                <a:gd name="G0" fmla="+- 18277 0 0"/>
                <a:gd name="G1" fmla="+- 21600 0 0"/>
                <a:gd name="G2" fmla="+- 21600 0 0"/>
                <a:gd name="T0" fmla="*/ 0 w 39877"/>
                <a:gd name="T1" fmla="*/ 10088 h 43200"/>
                <a:gd name="T2" fmla="*/ 18277 w 39877"/>
                <a:gd name="T3" fmla="*/ 43200 h 43200"/>
                <a:gd name="T4" fmla="*/ 18277 w 3987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77" h="43200" fill="none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</a:path>
                <a:path w="39877" h="43200" stroke="0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  <a:lnTo>
                    <a:pt x="18277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71" name="Rectangle 39"/>
            <p:cNvSpPr>
              <a:spLocks noChangeArrowheads="1"/>
            </p:cNvSpPr>
            <p:nvPr/>
          </p:nvSpPr>
          <p:spPr bwMode="auto">
            <a:xfrm>
              <a:off x="4262" y="1905"/>
              <a:ext cx="7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reads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or writes</a:t>
              </a:r>
            </a:p>
          </p:txBody>
        </p:sp>
      </p:grpSp>
      <p:sp>
        <p:nvSpPr>
          <p:cNvPr id="1580072" name="Text Box 40"/>
          <p:cNvSpPr txBox="1">
            <a:spLocks noChangeArrowheads="1"/>
          </p:cNvSpPr>
          <p:nvPr/>
        </p:nvSpPr>
        <p:spPr bwMode="auto">
          <a:xfrm>
            <a:off x="6461125" y="5638800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Cache state in processor P</a:t>
            </a:r>
            <a:r>
              <a:rPr lang="en-US" sz="2000" baseline="-25000">
                <a:latin typeface="Verdana" charset="0"/>
              </a:rPr>
              <a:t>1</a:t>
            </a:r>
            <a:endParaRPr lang="en-US" sz="2000">
              <a:latin typeface="Verdana" charset="0"/>
            </a:endParaRPr>
          </a:p>
        </p:txBody>
      </p:sp>
      <p:grpSp>
        <p:nvGrpSpPr>
          <p:cNvPr id="1580073" name="Group 41"/>
          <p:cNvGrpSpPr>
            <a:grpSpLocks/>
          </p:cNvGrpSpPr>
          <p:nvPr/>
        </p:nvGrpSpPr>
        <p:grpSpPr bwMode="auto">
          <a:xfrm>
            <a:off x="2460625" y="3240088"/>
            <a:ext cx="3254375" cy="1725612"/>
            <a:chOff x="1550" y="2153"/>
            <a:chExt cx="2050" cy="1087"/>
          </a:xfrm>
        </p:grpSpPr>
        <p:sp>
          <p:nvSpPr>
            <p:cNvPr id="1580074" name="Rectangle 42"/>
            <p:cNvSpPr>
              <a:spLocks noChangeArrowheads="1"/>
            </p:cNvSpPr>
            <p:nvPr/>
          </p:nvSpPr>
          <p:spPr bwMode="auto">
            <a:xfrm>
              <a:off x="1550" y="2153"/>
              <a:ext cx="17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 reads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(P</a:t>
              </a:r>
              <a:r>
                <a:rPr lang="en-US" sz="1800" baseline="-25000" dirty="0">
                  <a:latin typeface="Verdana" charset="0"/>
                </a:rPr>
                <a:t>1</a:t>
              </a:r>
              <a:r>
                <a:rPr lang="en-US" sz="1800" dirty="0">
                  <a:latin typeface="Verdana" charset="0"/>
                </a:rPr>
                <a:t> writes back)</a:t>
              </a:r>
            </a:p>
          </p:txBody>
        </p:sp>
        <p:sp>
          <p:nvSpPr>
            <p:cNvPr id="1580075" name="Freeform 43"/>
            <p:cNvSpPr>
              <a:spLocks/>
            </p:cNvSpPr>
            <p:nvPr/>
          </p:nvSpPr>
          <p:spPr bwMode="auto">
            <a:xfrm>
              <a:off x="2192" y="2232"/>
              <a:ext cx="1408" cy="1008"/>
            </a:xfrm>
            <a:custGeom>
              <a:avLst/>
              <a:gdLst/>
              <a:ahLst/>
              <a:cxnLst>
                <a:cxn ang="0">
                  <a:pos x="0" y="1008"/>
                </a:cxn>
                <a:cxn ang="0">
                  <a:pos x="520" y="376"/>
                </a:cxn>
                <a:cxn ang="0">
                  <a:pos x="1408" y="0"/>
                </a:cxn>
              </a:cxnLst>
              <a:rect l="0" t="0" r="r" b="b"/>
              <a:pathLst>
                <a:path w="1408" h="1008">
                  <a:moveTo>
                    <a:pt x="0" y="1008"/>
                  </a:moveTo>
                  <a:cubicBezTo>
                    <a:pt x="142" y="776"/>
                    <a:pt x="285" y="544"/>
                    <a:pt x="520" y="376"/>
                  </a:cubicBezTo>
                  <a:cubicBezTo>
                    <a:pt x="755" y="208"/>
                    <a:pt x="1081" y="104"/>
                    <a:pt x="1408" y="0"/>
                  </a:cubicBezTo>
                </a:path>
              </a:pathLst>
            </a:custGeom>
            <a:noFill/>
            <a:ln w="28575" cap="flat" cmpd="sng">
              <a:solidFill>
                <a:srgbClr val="B69CA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58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Two Processor Example</a:t>
            </a:r>
            <a:br>
              <a:rPr lang="en-US"/>
            </a:br>
            <a:r>
              <a:rPr lang="en-US" sz="2000"/>
              <a:t>(Reading and writing the same cache line)</a:t>
            </a:r>
            <a:endParaRPr lang="en-US"/>
          </a:p>
        </p:txBody>
      </p:sp>
      <p:sp>
        <p:nvSpPr>
          <p:cNvPr id="5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9EFC-93FE-DB4D-857C-A272C7409456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2083" name="Arc 3"/>
          <p:cNvSpPr>
            <a:spLocks/>
          </p:cNvSpPr>
          <p:nvPr/>
        </p:nvSpPr>
        <p:spPr bwMode="auto">
          <a:xfrm>
            <a:off x="6518275" y="1055688"/>
            <a:ext cx="561975" cy="457200"/>
          </a:xfrm>
          <a:custGeom>
            <a:avLst/>
            <a:gdLst>
              <a:gd name="G0" fmla="+- 18277 0 0"/>
              <a:gd name="G1" fmla="+- 21600 0 0"/>
              <a:gd name="G2" fmla="+- 21600 0 0"/>
              <a:gd name="T0" fmla="*/ 0 w 39877"/>
              <a:gd name="T1" fmla="*/ 10088 h 43200"/>
              <a:gd name="T2" fmla="*/ 18277 w 39877"/>
              <a:gd name="T3" fmla="*/ 43200 h 43200"/>
              <a:gd name="T4" fmla="*/ 18277 w 3987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877" h="43200" fill="none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</a:path>
              <a:path w="39877" h="43200" stroke="0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  <a:lnTo>
                  <a:pt x="1827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stealth" w="lg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4" name="Line 4"/>
          <p:cNvSpPr>
            <a:spLocks noChangeShapeType="1"/>
          </p:cNvSpPr>
          <p:nvPr/>
        </p:nvSpPr>
        <p:spPr bwMode="auto">
          <a:xfrm flipH="1" flipV="1">
            <a:off x="6699250" y="1663700"/>
            <a:ext cx="533400" cy="228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5" name="Oval 5"/>
          <p:cNvSpPr>
            <a:spLocks noChangeArrowheads="1"/>
          </p:cNvSpPr>
          <p:nvPr/>
        </p:nvSpPr>
        <p:spPr bwMode="auto">
          <a:xfrm>
            <a:off x="6026150" y="11430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6" name="Oval 6"/>
          <p:cNvSpPr>
            <a:spLocks noChangeArrowheads="1"/>
          </p:cNvSpPr>
          <p:nvPr/>
        </p:nvSpPr>
        <p:spPr bwMode="auto">
          <a:xfrm>
            <a:off x="3282950" y="2767013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7" name="Oval 7"/>
          <p:cNvSpPr>
            <a:spLocks noChangeArrowheads="1"/>
          </p:cNvSpPr>
          <p:nvPr/>
        </p:nvSpPr>
        <p:spPr bwMode="auto">
          <a:xfrm>
            <a:off x="6026150" y="2767013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8" name="Rectangle 8"/>
          <p:cNvSpPr>
            <a:spLocks noChangeArrowheads="1"/>
          </p:cNvSpPr>
          <p:nvPr/>
        </p:nvSpPr>
        <p:spPr bwMode="auto">
          <a:xfrm>
            <a:off x="6175375" y="12827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2089" name="Rectangle 9"/>
          <p:cNvSpPr>
            <a:spLocks noChangeArrowheads="1"/>
          </p:cNvSpPr>
          <p:nvPr/>
        </p:nvSpPr>
        <p:spPr bwMode="auto">
          <a:xfrm>
            <a:off x="3457575" y="2906713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2090" name="Rectangle 10"/>
          <p:cNvSpPr>
            <a:spLocks noChangeArrowheads="1"/>
          </p:cNvSpPr>
          <p:nvPr/>
        </p:nvSpPr>
        <p:spPr bwMode="auto">
          <a:xfrm>
            <a:off x="6261100" y="2906713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sp>
        <p:nvSpPr>
          <p:cNvPr id="1582091" name="Line 11"/>
          <p:cNvSpPr>
            <a:spLocks noChangeShapeType="1"/>
          </p:cNvSpPr>
          <p:nvPr/>
        </p:nvSpPr>
        <p:spPr bwMode="auto">
          <a:xfrm>
            <a:off x="4032250" y="3135313"/>
            <a:ext cx="1981200" cy="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lgDashDot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92" name="Line 12"/>
          <p:cNvSpPr>
            <a:spLocks noChangeShapeType="1"/>
          </p:cNvSpPr>
          <p:nvPr/>
        </p:nvSpPr>
        <p:spPr bwMode="auto">
          <a:xfrm>
            <a:off x="6394450" y="1892300"/>
            <a:ext cx="0" cy="91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93" name="Rectangle 13"/>
          <p:cNvSpPr>
            <a:spLocks noChangeArrowheads="1"/>
          </p:cNvSpPr>
          <p:nvPr/>
        </p:nvSpPr>
        <p:spPr bwMode="auto">
          <a:xfrm>
            <a:off x="7216775" y="1716088"/>
            <a:ext cx="1265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Write miss</a:t>
            </a:r>
          </a:p>
        </p:txBody>
      </p:sp>
      <p:sp>
        <p:nvSpPr>
          <p:cNvPr id="1582094" name="Rectangle 14"/>
          <p:cNvSpPr>
            <a:spLocks noChangeArrowheads="1"/>
          </p:cNvSpPr>
          <p:nvPr/>
        </p:nvSpPr>
        <p:spPr bwMode="auto">
          <a:xfrm>
            <a:off x="1974850" y="2601913"/>
            <a:ext cx="7667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Read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miss</a:t>
            </a:r>
          </a:p>
        </p:txBody>
      </p:sp>
      <p:sp>
        <p:nvSpPr>
          <p:cNvPr id="1582095" name="Rectangle 15"/>
          <p:cNvSpPr>
            <a:spLocks noChangeArrowheads="1"/>
          </p:cNvSpPr>
          <p:nvPr/>
        </p:nvSpPr>
        <p:spPr bwMode="auto">
          <a:xfrm rot="19798330">
            <a:off x="4252913" y="2247900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096" name="Rectangle 16"/>
          <p:cNvSpPr>
            <a:spLocks noChangeArrowheads="1"/>
          </p:cNvSpPr>
          <p:nvPr/>
        </p:nvSpPr>
        <p:spPr bwMode="auto">
          <a:xfrm>
            <a:off x="4016375" y="3187700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097" name="Rectangle 17"/>
          <p:cNvSpPr>
            <a:spLocks noChangeArrowheads="1"/>
          </p:cNvSpPr>
          <p:nvPr/>
        </p:nvSpPr>
        <p:spPr bwMode="auto">
          <a:xfrm>
            <a:off x="3443288" y="1270000"/>
            <a:ext cx="1628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reads,</a:t>
            </a:r>
            <a:endParaRPr lang="en-US" sz="180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writes back</a:t>
            </a:r>
          </a:p>
        </p:txBody>
      </p:sp>
      <p:sp>
        <p:nvSpPr>
          <p:cNvPr id="1582098" name="Rectangle 18"/>
          <p:cNvSpPr>
            <a:spLocks noChangeArrowheads="1"/>
          </p:cNvSpPr>
          <p:nvPr/>
        </p:nvSpPr>
        <p:spPr bwMode="auto">
          <a:xfrm>
            <a:off x="7064375" y="1030288"/>
            <a:ext cx="10810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reads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or writes</a:t>
            </a:r>
          </a:p>
        </p:txBody>
      </p:sp>
      <p:sp>
        <p:nvSpPr>
          <p:cNvPr id="1582099" name="Rectangle 19"/>
          <p:cNvSpPr>
            <a:spLocks noChangeArrowheads="1"/>
          </p:cNvSpPr>
          <p:nvPr/>
        </p:nvSpPr>
        <p:spPr bwMode="auto">
          <a:xfrm>
            <a:off x="6394450" y="2197100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00" name="Rectangle 20"/>
          <p:cNvSpPr>
            <a:spLocks noChangeArrowheads="1"/>
          </p:cNvSpPr>
          <p:nvPr/>
        </p:nvSpPr>
        <p:spPr bwMode="auto">
          <a:xfrm>
            <a:off x="1878013" y="10318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P</a:t>
            </a:r>
            <a:r>
              <a:rPr lang="en-US" sz="2400" baseline="-25000">
                <a:latin typeface="Verdana" charset="0"/>
              </a:rPr>
              <a:t>1</a:t>
            </a:r>
            <a:endParaRPr lang="en-US" sz="2400">
              <a:latin typeface="Verdana" charset="0"/>
            </a:endParaRPr>
          </a:p>
        </p:txBody>
      </p:sp>
      <p:sp>
        <p:nvSpPr>
          <p:cNvPr id="1582101" name="Arc 21"/>
          <p:cNvSpPr>
            <a:spLocks/>
          </p:cNvSpPr>
          <p:nvPr/>
        </p:nvSpPr>
        <p:spPr bwMode="auto">
          <a:xfrm>
            <a:off x="6505575" y="3825875"/>
            <a:ext cx="561975" cy="457200"/>
          </a:xfrm>
          <a:custGeom>
            <a:avLst/>
            <a:gdLst>
              <a:gd name="G0" fmla="+- 18277 0 0"/>
              <a:gd name="G1" fmla="+- 21600 0 0"/>
              <a:gd name="G2" fmla="+- 21600 0 0"/>
              <a:gd name="T0" fmla="*/ 0 w 39877"/>
              <a:gd name="T1" fmla="*/ 10088 h 43200"/>
              <a:gd name="T2" fmla="*/ 18277 w 39877"/>
              <a:gd name="T3" fmla="*/ 43200 h 43200"/>
              <a:gd name="T4" fmla="*/ 18277 w 3987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877" h="43200" fill="none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</a:path>
              <a:path w="39877" h="43200" stroke="0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  <a:lnTo>
                  <a:pt x="1827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stealth" w="lg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2" name="Line 22"/>
          <p:cNvSpPr>
            <a:spLocks noChangeShapeType="1"/>
          </p:cNvSpPr>
          <p:nvPr/>
        </p:nvSpPr>
        <p:spPr bwMode="auto">
          <a:xfrm flipH="1" flipV="1">
            <a:off x="6686550" y="4433888"/>
            <a:ext cx="533400" cy="228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3" name="Oval 23"/>
          <p:cNvSpPr>
            <a:spLocks noChangeArrowheads="1"/>
          </p:cNvSpPr>
          <p:nvPr/>
        </p:nvSpPr>
        <p:spPr bwMode="auto">
          <a:xfrm>
            <a:off x="5988050" y="3913188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4" name="Oval 24"/>
          <p:cNvSpPr>
            <a:spLocks noChangeArrowheads="1"/>
          </p:cNvSpPr>
          <p:nvPr/>
        </p:nvSpPr>
        <p:spPr bwMode="auto">
          <a:xfrm>
            <a:off x="3270250" y="55372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5" name="Oval 25"/>
          <p:cNvSpPr>
            <a:spLocks noChangeArrowheads="1"/>
          </p:cNvSpPr>
          <p:nvPr/>
        </p:nvSpPr>
        <p:spPr bwMode="auto">
          <a:xfrm>
            <a:off x="6013450" y="55372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6" name="Rectangle 26"/>
          <p:cNvSpPr>
            <a:spLocks noChangeArrowheads="1"/>
          </p:cNvSpPr>
          <p:nvPr/>
        </p:nvSpPr>
        <p:spPr bwMode="auto">
          <a:xfrm>
            <a:off x="6162675" y="4052888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2107" name="Rectangle 27"/>
          <p:cNvSpPr>
            <a:spLocks noChangeArrowheads="1"/>
          </p:cNvSpPr>
          <p:nvPr/>
        </p:nvSpPr>
        <p:spPr bwMode="auto">
          <a:xfrm>
            <a:off x="3444875" y="56769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2108" name="Rectangle 28"/>
          <p:cNvSpPr>
            <a:spLocks noChangeArrowheads="1"/>
          </p:cNvSpPr>
          <p:nvPr/>
        </p:nvSpPr>
        <p:spPr bwMode="auto">
          <a:xfrm>
            <a:off x="6248400" y="56769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sp>
        <p:nvSpPr>
          <p:cNvPr id="1582109" name="Line 29"/>
          <p:cNvSpPr>
            <a:spLocks noChangeShapeType="1"/>
          </p:cNvSpPr>
          <p:nvPr/>
        </p:nvSpPr>
        <p:spPr bwMode="auto">
          <a:xfrm>
            <a:off x="4019550" y="5905500"/>
            <a:ext cx="1981200" cy="0"/>
          </a:xfrm>
          <a:prstGeom prst="line">
            <a:avLst/>
          </a:prstGeom>
          <a:noFill/>
          <a:ln w="25400" cap="rnd">
            <a:solidFill>
              <a:schemeClr val="bg2"/>
            </a:solidFill>
            <a:prstDash val="sys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10" name="Line 30"/>
          <p:cNvSpPr>
            <a:spLocks noChangeShapeType="1"/>
          </p:cNvSpPr>
          <p:nvPr/>
        </p:nvSpPr>
        <p:spPr bwMode="auto">
          <a:xfrm>
            <a:off x="6381750" y="4662488"/>
            <a:ext cx="0" cy="91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11" name="Rectangle 31"/>
          <p:cNvSpPr>
            <a:spLocks noChangeArrowheads="1"/>
          </p:cNvSpPr>
          <p:nvPr/>
        </p:nvSpPr>
        <p:spPr bwMode="auto">
          <a:xfrm>
            <a:off x="7204075" y="4486275"/>
            <a:ext cx="1265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Write miss</a:t>
            </a:r>
          </a:p>
        </p:txBody>
      </p:sp>
      <p:sp>
        <p:nvSpPr>
          <p:cNvPr id="1582112" name="Rectangle 32"/>
          <p:cNvSpPr>
            <a:spLocks noChangeArrowheads="1"/>
          </p:cNvSpPr>
          <p:nvPr/>
        </p:nvSpPr>
        <p:spPr bwMode="auto">
          <a:xfrm>
            <a:off x="1962150" y="5372100"/>
            <a:ext cx="7667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Read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miss</a:t>
            </a:r>
          </a:p>
        </p:txBody>
      </p:sp>
      <p:sp>
        <p:nvSpPr>
          <p:cNvPr id="1582113" name="Rectangle 33"/>
          <p:cNvSpPr>
            <a:spLocks noChangeArrowheads="1"/>
          </p:cNvSpPr>
          <p:nvPr/>
        </p:nvSpPr>
        <p:spPr bwMode="auto">
          <a:xfrm rot="19798330">
            <a:off x="4240213" y="5018088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14" name="Rectangle 34"/>
          <p:cNvSpPr>
            <a:spLocks noChangeArrowheads="1"/>
          </p:cNvSpPr>
          <p:nvPr/>
        </p:nvSpPr>
        <p:spPr bwMode="auto">
          <a:xfrm>
            <a:off x="4003675" y="5957888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15" name="Rectangle 35"/>
          <p:cNvSpPr>
            <a:spLocks noChangeArrowheads="1"/>
          </p:cNvSpPr>
          <p:nvPr/>
        </p:nvSpPr>
        <p:spPr bwMode="auto">
          <a:xfrm>
            <a:off x="3494088" y="3938588"/>
            <a:ext cx="1628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reads,</a:t>
            </a:r>
            <a:endParaRPr lang="en-US" sz="180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writes back</a:t>
            </a:r>
          </a:p>
        </p:txBody>
      </p:sp>
      <p:sp>
        <p:nvSpPr>
          <p:cNvPr id="1582116" name="Rectangle 36"/>
          <p:cNvSpPr>
            <a:spLocks noChangeArrowheads="1"/>
          </p:cNvSpPr>
          <p:nvPr/>
        </p:nvSpPr>
        <p:spPr bwMode="auto">
          <a:xfrm>
            <a:off x="7051675" y="3800475"/>
            <a:ext cx="10810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reads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or writes</a:t>
            </a:r>
          </a:p>
        </p:txBody>
      </p:sp>
      <p:sp>
        <p:nvSpPr>
          <p:cNvPr id="1582117" name="Rectangle 37"/>
          <p:cNvSpPr>
            <a:spLocks noChangeArrowheads="1"/>
          </p:cNvSpPr>
          <p:nvPr/>
        </p:nvSpPr>
        <p:spPr bwMode="auto">
          <a:xfrm>
            <a:off x="6381750" y="4967288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18" name="Freeform 38"/>
          <p:cNvSpPr>
            <a:spLocks/>
          </p:cNvSpPr>
          <p:nvPr/>
        </p:nvSpPr>
        <p:spPr bwMode="auto">
          <a:xfrm>
            <a:off x="3822700" y="1536700"/>
            <a:ext cx="2222500" cy="1270000"/>
          </a:xfrm>
          <a:custGeom>
            <a:avLst/>
            <a:gdLst/>
            <a:ahLst/>
            <a:cxnLst>
              <a:cxn ang="0">
                <a:pos x="1400" y="0"/>
              </a:cxn>
              <a:cxn ang="0">
                <a:pos x="560" y="240"/>
              </a:cxn>
              <a:cxn ang="0">
                <a:pos x="0" y="800"/>
              </a:cxn>
            </a:cxnLst>
            <a:rect l="0" t="0" r="r" b="b"/>
            <a:pathLst>
              <a:path w="1400" h="800">
                <a:moveTo>
                  <a:pt x="1400" y="0"/>
                </a:moveTo>
                <a:cubicBezTo>
                  <a:pt x="1096" y="53"/>
                  <a:pt x="793" y="107"/>
                  <a:pt x="560" y="240"/>
                </a:cubicBezTo>
                <a:cubicBezTo>
                  <a:pt x="327" y="373"/>
                  <a:pt x="163" y="586"/>
                  <a:pt x="0" y="80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lgDashDot"/>
            <a:round/>
            <a:headEnd type="none" w="med" len="med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19" name="Freeform 39"/>
          <p:cNvSpPr>
            <a:spLocks/>
          </p:cNvSpPr>
          <p:nvPr/>
        </p:nvSpPr>
        <p:spPr bwMode="auto">
          <a:xfrm>
            <a:off x="3733800" y="4241800"/>
            <a:ext cx="2222500" cy="1270000"/>
          </a:xfrm>
          <a:custGeom>
            <a:avLst/>
            <a:gdLst/>
            <a:ahLst/>
            <a:cxnLst>
              <a:cxn ang="0">
                <a:pos x="1400" y="0"/>
              </a:cxn>
              <a:cxn ang="0">
                <a:pos x="560" y="240"/>
              </a:cxn>
              <a:cxn ang="0">
                <a:pos x="0" y="800"/>
              </a:cxn>
            </a:cxnLst>
            <a:rect l="0" t="0" r="r" b="b"/>
            <a:pathLst>
              <a:path w="1400" h="800">
                <a:moveTo>
                  <a:pt x="1400" y="0"/>
                </a:moveTo>
                <a:cubicBezTo>
                  <a:pt x="1096" y="53"/>
                  <a:pt x="793" y="107"/>
                  <a:pt x="560" y="240"/>
                </a:cubicBezTo>
                <a:cubicBezTo>
                  <a:pt x="327" y="373"/>
                  <a:pt x="163" y="586"/>
                  <a:pt x="0" y="80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lgDashDot"/>
            <a:round/>
            <a:headEnd type="none" w="med" len="med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0" name="Line 40"/>
          <p:cNvSpPr>
            <a:spLocks noChangeShapeType="1"/>
          </p:cNvSpPr>
          <p:nvPr/>
        </p:nvSpPr>
        <p:spPr bwMode="auto">
          <a:xfrm flipV="1">
            <a:off x="3867150" y="4433888"/>
            <a:ext cx="2209800" cy="1295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lgDashDot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1" name="Line 41"/>
          <p:cNvSpPr>
            <a:spLocks noChangeShapeType="1"/>
          </p:cNvSpPr>
          <p:nvPr/>
        </p:nvSpPr>
        <p:spPr bwMode="auto">
          <a:xfrm>
            <a:off x="2647950" y="5600700"/>
            <a:ext cx="685800" cy="152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2" name="Line 42"/>
          <p:cNvSpPr>
            <a:spLocks noChangeShapeType="1"/>
          </p:cNvSpPr>
          <p:nvPr/>
        </p:nvSpPr>
        <p:spPr bwMode="auto">
          <a:xfrm flipV="1">
            <a:off x="3879850" y="1663700"/>
            <a:ext cx="2209800" cy="1295400"/>
          </a:xfrm>
          <a:prstGeom prst="line">
            <a:avLst/>
          </a:prstGeom>
          <a:noFill/>
          <a:ln w="25400" cap="rnd">
            <a:solidFill>
              <a:schemeClr val="bg2"/>
            </a:solidFill>
            <a:prstDash val="sys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3" name="Line 43"/>
          <p:cNvSpPr>
            <a:spLocks noChangeShapeType="1"/>
          </p:cNvSpPr>
          <p:nvPr/>
        </p:nvSpPr>
        <p:spPr bwMode="auto">
          <a:xfrm>
            <a:off x="2660650" y="2830513"/>
            <a:ext cx="6858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4" name="Rectangle 44"/>
          <p:cNvSpPr>
            <a:spLocks noChangeArrowheads="1"/>
          </p:cNvSpPr>
          <p:nvPr/>
        </p:nvSpPr>
        <p:spPr bwMode="auto">
          <a:xfrm>
            <a:off x="1866900" y="1006475"/>
            <a:ext cx="6642100" cy="2560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5" name="Rectangle 45"/>
          <p:cNvSpPr>
            <a:spLocks noChangeArrowheads="1"/>
          </p:cNvSpPr>
          <p:nvPr/>
        </p:nvSpPr>
        <p:spPr bwMode="auto">
          <a:xfrm>
            <a:off x="1885950" y="37877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P</a:t>
            </a:r>
            <a:r>
              <a:rPr lang="en-US" sz="2400" baseline="-25000">
                <a:latin typeface="Verdana" charset="0"/>
              </a:rPr>
              <a:t>2</a:t>
            </a:r>
            <a:endParaRPr lang="en-US" sz="2400">
              <a:latin typeface="Verdana" charset="0"/>
            </a:endParaRPr>
          </a:p>
        </p:txBody>
      </p:sp>
      <p:sp>
        <p:nvSpPr>
          <p:cNvPr id="1582126" name="Rectangle 46"/>
          <p:cNvSpPr>
            <a:spLocks noChangeArrowheads="1"/>
          </p:cNvSpPr>
          <p:nvPr/>
        </p:nvSpPr>
        <p:spPr bwMode="auto">
          <a:xfrm>
            <a:off x="1874838" y="3762375"/>
            <a:ext cx="6642100" cy="2560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7" name="Rectangle 47"/>
          <p:cNvSpPr>
            <a:spLocks noChangeArrowheads="1"/>
          </p:cNvSpPr>
          <p:nvPr/>
        </p:nvSpPr>
        <p:spPr bwMode="auto">
          <a:xfrm>
            <a:off x="355600" y="114617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reads</a:t>
            </a:r>
          </a:p>
        </p:txBody>
      </p:sp>
      <p:sp>
        <p:nvSpPr>
          <p:cNvPr id="1582128" name="Rectangle 48"/>
          <p:cNvSpPr>
            <a:spLocks noChangeArrowheads="1"/>
          </p:cNvSpPr>
          <p:nvPr/>
        </p:nvSpPr>
        <p:spPr bwMode="auto">
          <a:xfrm>
            <a:off x="355600" y="145097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29" name="Rectangle 49"/>
          <p:cNvSpPr>
            <a:spLocks noChangeArrowheads="1"/>
          </p:cNvSpPr>
          <p:nvPr/>
        </p:nvSpPr>
        <p:spPr bwMode="auto">
          <a:xfrm>
            <a:off x="355600" y="1765300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 </a:t>
            </a:r>
            <a:r>
              <a:rPr lang="en-US">
                <a:latin typeface="Verdana" charset="0"/>
              </a:rPr>
              <a:t>reads</a:t>
            </a:r>
          </a:p>
        </p:txBody>
      </p:sp>
      <p:sp>
        <p:nvSpPr>
          <p:cNvPr id="1582130" name="Rectangle 50"/>
          <p:cNvSpPr>
            <a:spLocks noChangeArrowheads="1"/>
          </p:cNvSpPr>
          <p:nvPr/>
        </p:nvSpPr>
        <p:spPr bwMode="auto">
          <a:xfrm>
            <a:off x="355600" y="204152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31" name="Rectangle 51"/>
          <p:cNvSpPr>
            <a:spLocks noChangeArrowheads="1"/>
          </p:cNvSpPr>
          <p:nvPr/>
        </p:nvSpPr>
        <p:spPr bwMode="auto">
          <a:xfrm>
            <a:off x="346075" y="2641600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32" name="Rectangle 52"/>
          <p:cNvSpPr>
            <a:spLocks noChangeArrowheads="1"/>
          </p:cNvSpPr>
          <p:nvPr/>
        </p:nvSpPr>
        <p:spPr bwMode="auto">
          <a:xfrm>
            <a:off x="346075" y="293687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33" name="Rectangle 53"/>
          <p:cNvSpPr>
            <a:spLocks noChangeArrowheads="1"/>
          </p:cNvSpPr>
          <p:nvPr/>
        </p:nvSpPr>
        <p:spPr bwMode="auto">
          <a:xfrm>
            <a:off x="361950" y="2338388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reads</a:t>
            </a:r>
          </a:p>
        </p:txBody>
      </p:sp>
      <p:sp>
        <p:nvSpPr>
          <p:cNvPr id="1582134" name="Rectangle 54"/>
          <p:cNvSpPr>
            <a:spLocks noChangeArrowheads="1"/>
          </p:cNvSpPr>
          <p:nvPr/>
        </p:nvSpPr>
        <p:spPr bwMode="auto">
          <a:xfrm>
            <a:off x="346075" y="3251200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writes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8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8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8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8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8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8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8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8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8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8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8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8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8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8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8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58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 tmFilter="0, 0; .2, .5; .8, .5; 1, 0"/>
                                        <p:tgtEl>
                                          <p:spTgt spid="15820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500" autoRev="1" fill="hold"/>
                                        <p:tgtEl>
                                          <p:spTgt spid="15820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 tmFilter="0, 0; .2, .5; .8, .5; 1, 0"/>
                                        <p:tgtEl>
                                          <p:spTgt spid="1582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500" autoRev="1" fill="hold"/>
                                        <p:tgtEl>
                                          <p:spTgt spid="1582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58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58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58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8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 tmFilter="0, 0; .2, .5; .8, .5; 1, 0"/>
                                        <p:tgtEl>
                                          <p:spTgt spid="1582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500" autoRev="1" fill="hold"/>
                                        <p:tgtEl>
                                          <p:spTgt spid="1582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000" tmFilter="0, 0; .2, .5; .8, .5; 1, 0"/>
                                        <p:tgtEl>
                                          <p:spTgt spid="15820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500" autoRev="1" fill="hold"/>
                                        <p:tgtEl>
                                          <p:spTgt spid="15820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58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58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58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58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58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58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58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58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2083" grpId="0" animBg="1"/>
      <p:bldP spid="1582084" grpId="0" animBg="1"/>
      <p:bldP spid="1582091" grpId="0" animBg="1"/>
      <p:bldP spid="1582092" grpId="0" animBg="1"/>
      <p:bldP spid="1582093" grpId="0"/>
      <p:bldP spid="1582094" grpId="0"/>
      <p:bldP spid="1582094" grpId="1"/>
      <p:bldP spid="1582095" grpId="0"/>
      <p:bldP spid="1582095" grpId="1"/>
      <p:bldP spid="1582096" grpId="0"/>
      <p:bldP spid="1582097" grpId="0"/>
      <p:bldP spid="1582098" grpId="0"/>
      <p:bldP spid="1582099" grpId="0"/>
      <p:bldP spid="1582101" grpId="0" animBg="1"/>
      <p:bldP spid="1582102" grpId="0" animBg="1"/>
      <p:bldP spid="1582109" grpId="0" animBg="1"/>
      <p:bldP spid="1582110" grpId="0" animBg="1"/>
      <p:bldP spid="1582111" grpId="0"/>
      <p:bldP spid="1582112" grpId="0"/>
      <p:bldP spid="1582113" grpId="0"/>
      <p:bldP spid="1582114" grpId="0"/>
      <p:bldP spid="1582115" grpId="0"/>
      <p:bldP spid="1582116" grpId="0"/>
      <p:bldP spid="1582117" grpId="0"/>
      <p:bldP spid="1582118" grpId="0" animBg="1"/>
      <p:bldP spid="1582119" grpId="0" animBg="1"/>
      <p:bldP spid="1582120" grpId="0" animBg="1"/>
      <p:bldP spid="1582121" grpId="0" animBg="1"/>
      <p:bldP spid="1582122" grpId="0" animBg="1"/>
      <p:bldP spid="1582122" grpId="1" animBg="1"/>
      <p:bldP spid="1582123" grpId="0" animBg="1"/>
      <p:bldP spid="1582123" grpId="1" animBg="1"/>
      <p:bldP spid="1582127" grpId="0"/>
      <p:bldP spid="1582128" grpId="0"/>
      <p:bldP spid="1582129" grpId="0"/>
      <p:bldP spid="1582130" grpId="0"/>
      <p:bldP spid="1582131" grpId="0"/>
      <p:bldP spid="1582132" grpId="0"/>
      <p:bldP spid="1582133" grpId="0"/>
      <p:bldP spid="15821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</a:t>
            </a:r>
          </a:p>
        </p:txBody>
      </p:sp>
      <p:sp>
        <p:nvSpPr>
          <p:cNvPr id="15841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4495800"/>
            <a:ext cx="8153400" cy="1541463"/>
          </a:xfrm>
        </p:spPr>
        <p:txBody>
          <a:bodyPr/>
          <a:lstStyle/>
          <a:p>
            <a:r>
              <a:rPr lang="en-US" dirty="0"/>
              <a:t>If a line is in the </a:t>
            </a:r>
            <a:r>
              <a:rPr lang="en-US" dirty="0">
                <a:solidFill>
                  <a:srgbClr val="56127A"/>
                </a:solidFill>
              </a:rPr>
              <a:t>M</a:t>
            </a:r>
            <a:r>
              <a:rPr lang="en-US" dirty="0"/>
              <a:t> state then no other cache can have a copy of the line!</a:t>
            </a:r>
          </a:p>
          <a:p>
            <a:r>
              <a:rPr lang="en-US" dirty="0"/>
              <a:t> Memory stays coherent, multiple differing copies cannot exist</a:t>
            </a:r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192E-9F7C-9F40-9174-01876195A016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584132" name="Group 4"/>
          <p:cNvGrpSpPr>
            <a:grpSpLocks/>
          </p:cNvGrpSpPr>
          <p:nvPr/>
        </p:nvGrpSpPr>
        <p:grpSpPr bwMode="auto">
          <a:xfrm>
            <a:off x="885825" y="1066800"/>
            <a:ext cx="7267575" cy="3232150"/>
            <a:chOff x="662" y="937"/>
            <a:chExt cx="4578" cy="2036"/>
          </a:xfrm>
        </p:grpSpPr>
        <p:sp>
          <p:nvSpPr>
            <p:cNvPr id="1584133" name="Oval 5"/>
            <p:cNvSpPr>
              <a:spLocks noChangeArrowheads="1"/>
            </p:cNvSpPr>
            <p:nvPr/>
          </p:nvSpPr>
          <p:spPr bwMode="auto">
            <a:xfrm>
              <a:off x="3608" y="1008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134" name="Oval 6"/>
            <p:cNvSpPr>
              <a:spLocks noChangeArrowheads="1"/>
            </p:cNvSpPr>
            <p:nvPr/>
          </p:nvSpPr>
          <p:spPr bwMode="auto">
            <a:xfrm>
              <a:off x="1880" y="2256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135" name="Oval 7"/>
            <p:cNvSpPr>
              <a:spLocks noChangeArrowheads="1"/>
            </p:cNvSpPr>
            <p:nvPr/>
          </p:nvSpPr>
          <p:spPr bwMode="auto">
            <a:xfrm>
              <a:off x="3608" y="2256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136" name="Rectangle 8"/>
            <p:cNvSpPr>
              <a:spLocks noChangeArrowheads="1"/>
            </p:cNvSpPr>
            <p:nvPr/>
          </p:nvSpPr>
          <p:spPr bwMode="auto">
            <a:xfrm>
              <a:off x="3702" y="1096"/>
              <a:ext cx="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584137" name="Rectangle 9"/>
            <p:cNvSpPr>
              <a:spLocks noChangeArrowheads="1"/>
            </p:cNvSpPr>
            <p:nvPr/>
          </p:nvSpPr>
          <p:spPr bwMode="auto">
            <a:xfrm>
              <a:off x="1990" y="2344"/>
              <a:ext cx="2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S</a:t>
              </a:r>
            </a:p>
          </p:txBody>
        </p:sp>
        <p:sp>
          <p:nvSpPr>
            <p:cNvPr id="1584138" name="Rectangle 10"/>
            <p:cNvSpPr>
              <a:spLocks noChangeArrowheads="1"/>
            </p:cNvSpPr>
            <p:nvPr/>
          </p:nvSpPr>
          <p:spPr bwMode="auto">
            <a:xfrm>
              <a:off x="3756" y="2344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I</a:t>
              </a:r>
            </a:p>
          </p:txBody>
        </p:sp>
        <p:grpSp>
          <p:nvGrpSpPr>
            <p:cNvPr id="1584139" name="Group 11"/>
            <p:cNvGrpSpPr>
              <a:grpSpLocks/>
            </p:cNvGrpSpPr>
            <p:nvPr/>
          </p:nvGrpSpPr>
          <p:grpSpPr bwMode="auto">
            <a:xfrm>
              <a:off x="4032" y="1336"/>
              <a:ext cx="1208" cy="264"/>
              <a:chOff x="4032" y="2304"/>
              <a:chExt cx="1208" cy="264"/>
            </a:xfrm>
          </p:grpSpPr>
          <p:sp>
            <p:nvSpPr>
              <p:cNvPr id="1584140" name="Line 12"/>
              <p:cNvSpPr>
                <a:spLocks noChangeShapeType="1"/>
              </p:cNvSpPr>
              <p:nvPr/>
            </p:nvSpPr>
            <p:spPr bwMode="auto">
              <a:xfrm flipH="1" flipV="1">
                <a:off x="4032" y="2304"/>
                <a:ext cx="336" cy="144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41" name="Rectangle 13"/>
              <p:cNvSpPr>
                <a:spLocks noChangeArrowheads="1"/>
              </p:cNvSpPr>
              <p:nvPr/>
            </p:nvSpPr>
            <p:spPr bwMode="auto">
              <a:xfrm>
                <a:off x="4358" y="2337"/>
                <a:ext cx="88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Write miss</a:t>
                </a:r>
              </a:p>
            </p:txBody>
          </p:sp>
        </p:grpSp>
        <p:grpSp>
          <p:nvGrpSpPr>
            <p:cNvPr id="1584142" name="Group 14"/>
            <p:cNvGrpSpPr>
              <a:grpSpLocks/>
            </p:cNvGrpSpPr>
            <p:nvPr/>
          </p:nvGrpSpPr>
          <p:grpSpPr bwMode="auto">
            <a:xfrm>
              <a:off x="3840" y="1480"/>
              <a:ext cx="1311" cy="768"/>
              <a:chOff x="3840" y="2448"/>
              <a:chExt cx="1311" cy="768"/>
            </a:xfrm>
          </p:grpSpPr>
          <p:sp>
            <p:nvSpPr>
              <p:cNvPr id="1584143" name="Line 15"/>
              <p:cNvSpPr>
                <a:spLocks noChangeShapeType="1"/>
              </p:cNvSpPr>
              <p:nvPr/>
            </p:nvSpPr>
            <p:spPr bwMode="auto">
              <a:xfrm>
                <a:off x="3840" y="2448"/>
                <a:ext cx="0" cy="76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44" name="Rectangle 16"/>
              <p:cNvSpPr>
                <a:spLocks noChangeArrowheads="1"/>
              </p:cNvSpPr>
              <p:nvPr/>
            </p:nvSpPr>
            <p:spPr bwMode="auto">
              <a:xfrm>
                <a:off x="3878" y="2625"/>
                <a:ext cx="127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Other processor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intent to write</a:t>
                </a:r>
              </a:p>
            </p:txBody>
          </p:sp>
        </p:grpSp>
        <p:grpSp>
          <p:nvGrpSpPr>
            <p:cNvPr id="1584145" name="Group 17"/>
            <p:cNvGrpSpPr>
              <a:grpSpLocks/>
            </p:cNvGrpSpPr>
            <p:nvPr/>
          </p:nvGrpSpPr>
          <p:grpSpPr bwMode="auto">
            <a:xfrm>
              <a:off x="998" y="2150"/>
              <a:ext cx="922" cy="370"/>
              <a:chOff x="998" y="3118"/>
              <a:chExt cx="922" cy="370"/>
            </a:xfrm>
          </p:grpSpPr>
          <p:sp>
            <p:nvSpPr>
              <p:cNvPr id="1584146" name="Line 18"/>
              <p:cNvSpPr>
                <a:spLocks noChangeShapeType="1"/>
              </p:cNvSpPr>
              <p:nvPr/>
            </p:nvSpPr>
            <p:spPr bwMode="auto">
              <a:xfrm>
                <a:off x="1488" y="3264"/>
                <a:ext cx="432" cy="9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47" name="Rectangle 19"/>
              <p:cNvSpPr>
                <a:spLocks noChangeArrowheads="1"/>
              </p:cNvSpPr>
              <p:nvPr/>
            </p:nvSpPr>
            <p:spPr bwMode="auto">
              <a:xfrm>
                <a:off x="998" y="3118"/>
                <a:ext cx="529" cy="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 Read</a:t>
                </a:r>
              </a:p>
              <a:p>
                <a:pPr algn="l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 miss</a:t>
                </a:r>
              </a:p>
            </p:txBody>
          </p:sp>
        </p:grpSp>
        <p:grpSp>
          <p:nvGrpSpPr>
            <p:cNvPr id="1584148" name="Group 20"/>
            <p:cNvGrpSpPr>
              <a:grpSpLocks/>
            </p:cNvGrpSpPr>
            <p:nvPr/>
          </p:nvGrpSpPr>
          <p:grpSpPr bwMode="auto">
            <a:xfrm>
              <a:off x="2256" y="1336"/>
              <a:ext cx="1495" cy="1008"/>
              <a:chOff x="2256" y="2304"/>
              <a:chExt cx="1495" cy="1008"/>
            </a:xfrm>
          </p:grpSpPr>
          <p:sp>
            <p:nvSpPr>
              <p:cNvPr id="1584149" name="Line 21"/>
              <p:cNvSpPr>
                <a:spLocks noChangeShapeType="1"/>
              </p:cNvSpPr>
              <p:nvPr/>
            </p:nvSpPr>
            <p:spPr bwMode="auto">
              <a:xfrm flipV="1">
                <a:off x="2256" y="2304"/>
                <a:ext cx="1392" cy="100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0" name="Rectangle 22"/>
              <p:cNvSpPr>
                <a:spLocks noChangeArrowheads="1"/>
              </p:cNvSpPr>
              <p:nvPr/>
            </p:nvSpPr>
            <p:spPr bwMode="auto">
              <a:xfrm rot="19440000">
                <a:off x="2409" y="2781"/>
                <a:ext cx="134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</a:t>
                </a:r>
                <a:r>
                  <a:rPr lang="en-US" sz="1800" baseline="-25000">
                    <a:latin typeface="Verdana" charset="0"/>
                  </a:rPr>
                  <a:t>1</a:t>
                </a:r>
                <a:r>
                  <a:rPr lang="en-US" sz="1800">
                    <a:latin typeface="Verdana" charset="0"/>
                  </a:rPr>
                  <a:t> intent to write</a:t>
                </a:r>
              </a:p>
            </p:txBody>
          </p:sp>
        </p:grpSp>
        <p:grpSp>
          <p:nvGrpSpPr>
            <p:cNvPr id="1584151" name="Group 23"/>
            <p:cNvGrpSpPr>
              <a:grpSpLocks/>
            </p:cNvGrpSpPr>
            <p:nvPr/>
          </p:nvGrpSpPr>
          <p:grpSpPr bwMode="auto">
            <a:xfrm>
              <a:off x="2342" y="2488"/>
              <a:ext cx="1273" cy="437"/>
              <a:chOff x="2342" y="3456"/>
              <a:chExt cx="1273" cy="437"/>
            </a:xfrm>
          </p:grpSpPr>
          <p:sp>
            <p:nvSpPr>
              <p:cNvPr id="1584152" name="Line 24"/>
              <p:cNvSpPr>
                <a:spLocks noChangeShapeType="1"/>
              </p:cNvSpPr>
              <p:nvPr/>
            </p:nvSpPr>
            <p:spPr bwMode="auto">
              <a:xfrm>
                <a:off x="2352" y="3456"/>
                <a:ext cx="1248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3" name="Rectangle 25"/>
              <p:cNvSpPr>
                <a:spLocks noChangeArrowheads="1"/>
              </p:cNvSpPr>
              <p:nvPr/>
            </p:nvSpPr>
            <p:spPr bwMode="auto">
              <a:xfrm>
                <a:off x="2342" y="3489"/>
                <a:ext cx="127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Other processor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intent to write</a:t>
                </a:r>
              </a:p>
            </p:txBody>
          </p:sp>
        </p:grpSp>
        <p:grpSp>
          <p:nvGrpSpPr>
            <p:cNvPr id="1584154" name="Group 26"/>
            <p:cNvGrpSpPr>
              <a:grpSpLocks/>
            </p:cNvGrpSpPr>
            <p:nvPr/>
          </p:nvGrpSpPr>
          <p:grpSpPr bwMode="auto">
            <a:xfrm>
              <a:off x="662" y="2441"/>
              <a:ext cx="1442" cy="532"/>
              <a:chOff x="662" y="3409"/>
              <a:chExt cx="1442" cy="532"/>
            </a:xfrm>
          </p:grpSpPr>
          <p:sp>
            <p:nvSpPr>
              <p:cNvPr id="1584155" name="Arc 27"/>
              <p:cNvSpPr>
                <a:spLocks/>
              </p:cNvSpPr>
              <p:nvPr/>
            </p:nvSpPr>
            <p:spPr bwMode="auto">
              <a:xfrm>
                <a:off x="1632" y="3409"/>
                <a:ext cx="472" cy="43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42457 w 42457"/>
                  <a:gd name="T1" fmla="*/ 27218 h 43200"/>
                  <a:gd name="T2" fmla="*/ 21510 w 42457"/>
                  <a:gd name="T3" fmla="*/ 0 h 43200"/>
                  <a:gd name="T4" fmla="*/ 21600 w 4245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457" h="43200" fill="none" extrusionOk="0">
                    <a:moveTo>
                      <a:pt x="42456" y="27217"/>
                    </a:moveTo>
                    <a:cubicBezTo>
                      <a:pt x="39916" y="36647"/>
                      <a:pt x="31365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705"/>
                      <a:pt x="9615" y="49"/>
                      <a:pt x="21510" y="0"/>
                    </a:cubicBezTo>
                  </a:path>
                  <a:path w="42457" h="43200" stroke="0" extrusionOk="0">
                    <a:moveTo>
                      <a:pt x="42456" y="27217"/>
                    </a:moveTo>
                    <a:cubicBezTo>
                      <a:pt x="39916" y="36647"/>
                      <a:pt x="31365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705"/>
                      <a:pt x="9615" y="49"/>
                      <a:pt x="2151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hlink"/>
                </a:solidFill>
                <a:round/>
                <a:headEnd type="stealth" w="lg" len="lg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6" name="Rectangle 28"/>
              <p:cNvSpPr>
                <a:spLocks noChangeArrowheads="1"/>
              </p:cNvSpPr>
              <p:nvPr/>
            </p:nvSpPr>
            <p:spPr bwMode="auto">
              <a:xfrm>
                <a:off x="662" y="3537"/>
                <a:ext cx="1017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dirty="0">
                    <a:latin typeface="Verdana" charset="0"/>
                  </a:rPr>
                  <a:t>Read by any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 dirty="0">
                    <a:latin typeface="Verdana" charset="0"/>
                  </a:rPr>
                  <a:t> processor</a:t>
                </a:r>
              </a:p>
            </p:txBody>
          </p:sp>
        </p:grpSp>
        <p:grpSp>
          <p:nvGrpSpPr>
            <p:cNvPr id="1584157" name="Group 29"/>
            <p:cNvGrpSpPr>
              <a:grpSpLocks/>
            </p:cNvGrpSpPr>
            <p:nvPr/>
          </p:nvGrpSpPr>
          <p:grpSpPr bwMode="auto">
            <a:xfrm>
              <a:off x="3918" y="937"/>
              <a:ext cx="1096" cy="404"/>
              <a:chOff x="3918" y="1905"/>
              <a:chExt cx="1096" cy="404"/>
            </a:xfrm>
          </p:grpSpPr>
          <p:sp>
            <p:nvSpPr>
              <p:cNvPr id="1584158" name="Arc 30"/>
              <p:cNvSpPr>
                <a:spLocks/>
              </p:cNvSpPr>
              <p:nvPr/>
            </p:nvSpPr>
            <p:spPr bwMode="auto">
              <a:xfrm>
                <a:off x="3918" y="1921"/>
                <a:ext cx="354" cy="288"/>
              </a:xfrm>
              <a:custGeom>
                <a:avLst/>
                <a:gdLst>
                  <a:gd name="G0" fmla="+- 18277 0 0"/>
                  <a:gd name="G1" fmla="+- 21600 0 0"/>
                  <a:gd name="G2" fmla="+- 21600 0 0"/>
                  <a:gd name="T0" fmla="*/ 0 w 39877"/>
                  <a:gd name="T1" fmla="*/ 10088 h 43200"/>
                  <a:gd name="T2" fmla="*/ 18277 w 39877"/>
                  <a:gd name="T3" fmla="*/ 43200 h 43200"/>
                  <a:gd name="T4" fmla="*/ 18277 w 3987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877" h="43200" fill="none" extrusionOk="0">
                    <a:moveTo>
                      <a:pt x="0" y="10088"/>
                    </a:moveTo>
                    <a:cubicBezTo>
                      <a:pt x="3955" y="3809"/>
                      <a:pt x="10856" y="-1"/>
                      <a:pt x="18277" y="-1"/>
                    </a:cubicBezTo>
                    <a:cubicBezTo>
                      <a:pt x="30206" y="0"/>
                      <a:pt x="39877" y="9670"/>
                      <a:pt x="39877" y="21600"/>
                    </a:cubicBezTo>
                    <a:cubicBezTo>
                      <a:pt x="39877" y="33529"/>
                      <a:pt x="30206" y="43200"/>
                      <a:pt x="18276" y="43200"/>
                    </a:cubicBezTo>
                  </a:path>
                  <a:path w="39877" h="43200" stroke="0" extrusionOk="0">
                    <a:moveTo>
                      <a:pt x="0" y="10088"/>
                    </a:moveTo>
                    <a:cubicBezTo>
                      <a:pt x="3955" y="3809"/>
                      <a:pt x="10856" y="-1"/>
                      <a:pt x="18277" y="-1"/>
                    </a:cubicBezTo>
                    <a:cubicBezTo>
                      <a:pt x="30206" y="0"/>
                      <a:pt x="39877" y="9670"/>
                      <a:pt x="39877" y="21600"/>
                    </a:cubicBezTo>
                    <a:cubicBezTo>
                      <a:pt x="39877" y="33529"/>
                      <a:pt x="30206" y="43200"/>
                      <a:pt x="18276" y="43200"/>
                    </a:cubicBezTo>
                    <a:lnTo>
                      <a:pt x="18277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hlink"/>
                </a:solidFill>
                <a:round/>
                <a:headEnd type="stealth" w="lg" len="lg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9" name="Rectangle 31"/>
              <p:cNvSpPr>
                <a:spLocks noChangeArrowheads="1"/>
              </p:cNvSpPr>
              <p:nvPr/>
            </p:nvSpPr>
            <p:spPr bwMode="auto">
              <a:xfrm>
                <a:off x="4262" y="1905"/>
                <a:ext cx="75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</a:t>
                </a:r>
                <a:r>
                  <a:rPr lang="en-US" sz="1800" baseline="-25000">
                    <a:latin typeface="Verdana" charset="0"/>
                  </a:rPr>
                  <a:t>1</a:t>
                </a:r>
                <a:r>
                  <a:rPr lang="en-US" sz="1800">
                    <a:latin typeface="Verdana" charset="0"/>
                  </a:rPr>
                  <a:t> reads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or writes</a:t>
                </a:r>
              </a:p>
            </p:txBody>
          </p:sp>
        </p:grpSp>
        <p:grpSp>
          <p:nvGrpSpPr>
            <p:cNvPr id="1584160" name="Group 32"/>
            <p:cNvGrpSpPr>
              <a:grpSpLocks/>
            </p:cNvGrpSpPr>
            <p:nvPr/>
          </p:nvGrpSpPr>
          <p:grpSpPr bwMode="auto">
            <a:xfrm>
              <a:off x="1550" y="1185"/>
              <a:ext cx="2050" cy="1087"/>
              <a:chOff x="1550" y="2153"/>
              <a:chExt cx="2050" cy="1087"/>
            </a:xfrm>
          </p:grpSpPr>
          <p:sp>
            <p:nvSpPr>
              <p:cNvPr id="1584161" name="Rectangle 33"/>
              <p:cNvSpPr>
                <a:spLocks noChangeArrowheads="1"/>
              </p:cNvSpPr>
              <p:nvPr/>
            </p:nvSpPr>
            <p:spPr bwMode="auto">
              <a:xfrm>
                <a:off x="1550" y="2153"/>
                <a:ext cx="172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Other processor reads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</a:t>
                </a:r>
                <a:r>
                  <a:rPr lang="en-US" sz="1800" baseline="-25000">
                    <a:latin typeface="Verdana" charset="0"/>
                  </a:rPr>
                  <a:t>1</a:t>
                </a:r>
                <a:r>
                  <a:rPr lang="en-US" sz="1800">
                    <a:latin typeface="Verdana" charset="0"/>
                  </a:rPr>
                  <a:t> writes back</a:t>
                </a:r>
              </a:p>
            </p:txBody>
          </p:sp>
          <p:sp>
            <p:nvSpPr>
              <p:cNvPr id="1584162" name="Freeform 34"/>
              <p:cNvSpPr>
                <a:spLocks/>
              </p:cNvSpPr>
              <p:nvPr/>
            </p:nvSpPr>
            <p:spPr bwMode="auto">
              <a:xfrm>
                <a:off x="2192" y="2232"/>
                <a:ext cx="1408" cy="1008"/>
              </a:xfrm>
              <a:custGeom>
                <a:avLst/>
                <a:gdLst/>
                <a:ahLst/>
                <a:cxnLst>
                  <a:cxn ang="0">
                    <a:pos x="0" y="1008"/>
                  </a:cxn>
                  <a:cxn ang="0">
                    <a:pos x="520" y="376"/>
                  </a:cxn>
                  <a:cxn ang="0">
                    <a:pos x="1408" y="0"/>
                  </a:cxn>
                </a:cxnLst>
                <a:rect l="0" t="0" r="r" b="b"/>
                <a:pathLst>
                  <a:path w="1408" h="1008">
                    <a:moveTo>
                      <a:pt x="0" y="1008"/>
                    </a:moveTo>
                    <a:cubicBezTo>
                      <a:pt x="142" y="776"/>
                      <a:pt x="285" y="544"/>
                      <a:pt x="520" y="376"/>
                    </a:cubicBezTo>
                    <a:cubicBezTo>
                      <a:pt x="755" y="208"/>
                      <a:pt x="1081" y="104"/>
                      <a:pt x="1408" y="0"/>
                    </a:cubicBezTo>
                  </a:path>
                </a:pathLst>
              </a:custGeom>
              <a:noFill/>
              <a:ln w="28575" cap="flat" cmpd="sng">
                <a:solidFill>
                  <a:srgbClr val="B69CAC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 sz="2800"/>
              <a:t>MESI: An Enhanced MSI protocol</a:t>
            </a:r>
            <a:br>
              <a:rPr lang="en-US" sz="2800"/>
            </a:br>
            <a:r>
              <a:rPr lang="en-US" sz="2800"/>
              <a:t> </a:t>
            </a:r>
            <a:r>
              <a:rPr lang="en-US" sz="2000"/>
              <a:t>increased performance for private data</a:t>
            </a:r>
            <a:endParaRPr lang="en-US" sz="2800"/>
          </a:p>
        </p:txBody>
      </p:sp>
      <p:sp>
        <p:nvSpPr>
          <p:cNvPr id="5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BDC0-8534-3640-B1D2-DF85C3420C2E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6179" name="Oval 3"/>
          <p:cNvSpPr>
            <a:spLocks noChangeArrowheads="1"/>
          </p:cNvSpPr>
          <p:nvPr/>
        </p:nvSpPr>
        <p:spPr bwMode="auto">
          <a:xfrm>
            <a:off x="29845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0" name="Oval 4"/>
          <p:cNvSpPr>
            <a:spLocks noChangeArrowheads="1"/>
          </p:cNvSpPr>
          <p:nvPr/>
        </p:nvSpPr>
        <p:spPr bwMode="auto">
          <a:xfrm>
            <a:off x="57277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1" name="Oval 5"/>
          <p:cNvSpPr>
            <a:spLocks noChangeArrowheads="1"/>
          </p:cNvSpPr>
          <p:nvPr/>
        </p:nvSpPr>
        <p:spPr bwMode="auto">
          <a:xfrm>
            <a:off x="29845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2" name="Oval 6"/>
          <p:cNvSpPr>
            <a:spLocks noChangeArrowheads="1"/>
          </p:cNvSpPr>
          <p:nvPr/>
        </p:nvSpPr>
        <p:spPr bwMode="auto">
          <a:xfrm>
            <a:off x="57277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3" name="Rectangle 7"/>
          <p:cNvSpPr>
            <a:spLocks noChangeArrowheads="1"/>
          </p:cNvSpPr>
          <p:nvPr/>
        </p:nvSpPr>
        <p:spPr bwMode="auto">
          <a:xfrm>
            <a:off x="3133725" y="30988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6184" name="Rectangle 8"/>
          <p:cNvSpPr>
            <a:spLocks noChangeArrowheads="1"/>
          </p:cNvSpPr>
          <p:nvPr/>
        </p:nvSpPr>
        <p:spPr bwMode="auto">
          <a:xfrm>
            <a:off x="5876925" y="3098800"/>
            <a:ext cx="37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E</a:t>
            </a:r>
          </a:p>
        </p:txBody>
      </p:sp>
      <p:sp>
        <p:nvSpPr>
          <p:cNvPr id="1586185" name="Rectangle 9"/>
          <p:cNvSpPr>
            <a:spLocks noChangeArrowheads="1"/>
          </p:cNvSpPr>
          <p:nvPr/>
        </p:nvSpPr>
        <p:spPr bwMode="auto">
          <a:xfrm>
            <a:off x="3159125" y="5080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6186" name="Rectangle 10"/>
          <p:cNvSpPr>
            <a:spLocks noChangeArrowheads="1"/>
          </p:cNvSpPr>
          <p:nvPr/>
        </p:nvSpPr>
        <p:spPr bwMode="auto">
          <a:xfrm>
            <a:off x="5962650" y="50800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grpSp>
        <p:nvGrpSpPr>
          <p:cNvPr id="1586187" name="Group 11"/>
          <p:cNvGrpSpPr>
            <a:grpSpLocks/>
          </p:cNvGrpSpPr>
          <p:nvPr/>
        </p:nvGrpSpPr>
        <p:grpSpPr bwMode="auto">
          <a:xfrm>
            <a:off x="974725" y="1147763"/>
            <a:ext cx="7885114" cy="1633537"/>
            <a:chOff x="614" y="835"/>
            <a:chExt cx="4967" cy="1029"/>
          </a:xfrm>
        </p:grpSpPr>
        <p:sp>
          <p:nvSpPr>
            <p:cNvPr id="1586188" name="Rectangle 12"/>
            <p:cNvSpPr>
              <a:spLocks noChangeArrowheads="1"/>
            </p:cNvSpPr>
            <p:nvPr/>
          </p:nvSpPr>
          <p:spPr bwMode="auto">
            <a:xfrm>
              <a:off x="3200" y="835"/>
              <a:ext cx="2381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M</a:t>
              </a:r>
              <a:r>
                <a:rPr lang="en-US" sz="2000" dirty="0">
                  <a:latin typeface="Verdana" charset="0"/>
                </a:rPr>
                <a:t>: Modified Exclusive</a:t>
              </a:r>
              <a:endParaRPr lang="en-US" sz="2000" dirty="0">
                <a:solidFill>
                  <a:schemeClr val="accent2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E</a:t>
              </a:r>
              <a:r>
                <a:rPr lang="en-US" sz="2000" dirty="0">
                  <a:latin typeface="Verdana" charset="0"/>
                </a:rPr>
                <a:t>: Exclusive but unmodified</a:t>
              </a: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S</a:t>
              </a:r>
              <a:r>
                <a:rPr lang="en-US" sz="2000" dirty="0">
                  <a:latin typeface="Verdana" charset="0"/>
                </a:rPr>
                <a:t>: Shared</a:t>
              </a:r>
              <a:r>
                <a:rPr lang="en-US" sz="2000" dirty="0">
                  <a:solidFill>
                    <a:schemeClr val="accent2"/>
                  </a:solidFill>
                  <a:latin typeface="Verdana" charset="0"/>
                </a:rPr>
                <a:t> </a:t>
              </a:r>
              <a:endParaRPr lang="en-US" sz="2000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I</a:t>
              </a:r>
              <a:r>
                <a:rPr lang="en-US" sz="2000" dirty="0">
                  <a:latin typeface="Verdana" charset="0"/>
                </a:rPr>
                <a:t>: Invalid</a:t>
              </a:r>
            </a:p>
          </p:txBody>
        </p:sp>
        <p:sp>
          <p:nvSpPr>
            <p:cNvPr id="1586189" name="Rectangle 13"/>
            <p:cNvSpPr>
              <a:spLocks noChangeArrowheads="1"/>
            </p:cNvSpPr>
            <p:nvPr/>
          </p:nvSpPr>
          <p:spPr bwMode="auto">
            <a:xfrm>
              <a:off x="614" y="854"/>
              <a:ext cx="25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Verdana" charset="0"/>
                </a:rPr>
                <a:t>Each </a:t>
              </a: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 line has a tag</a:t>
              </a:r>
            </a:p>
          </p:txBody>
        </p:sp>
        <p:sp>
          <p:nvSpPr>
            <p:cNvPr id="1586190" name="Rectangle 14"/>
            <p:cNvSpPr>
              <a:spLocks noChangeArrowheads="1"/>
            </p:cNvSpPr>
            <p:nvPr/>
          </p:nvSpPr>
          <p:spPr bwMode="auto">
            <a:xfrm>
              <a:off x="680" y="1256"/>
              <a:ext cx="2336" cy="2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1" name="Line 15"/>
            <p:cNvSpPr>
              <a:spLocks noChangeShapeType="1"/>
            </p:cNvSpPr>
            <p:nvPr/>
          </p:nvSpPr>
          <p:spPr bwMode="auto">
            <a:xfrm>
              <a:off x="864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2" name="Line 16"/>
            <p:cNvSpPr>
              <a:spLocks noChangeShapeType="1"/>
            </p:cNvSpPr>
            <p:nvPr/>
          </p:nvSpPr>
          <p:spPr bwMode="auto">
            <a:xfrm>
              <a:off x="1056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3" name="Rectangle 17"/>
            <p:cNvSpPr>
              <a:spLocks noChangeArrowheads="1"/>
            </p:cNvSpPr>
            <p:nvPr/>
          </p:nvSpPr>
          <p:spPr bwMode="auto">
            <a:xfrm>
              <a:off x="1382" y="1267"/>
              <a:ext cx="10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Address tag</a:t>
              </a:r>
            </a:p>
          </p:txBody>
        </p:sp>
        <p:sp>
          <p:nvSpPr>
            <p:cNvPr id="1586194" name="Rectangle 18"/>
            <p:cNvSpPr>
              <a:spLocks noChangeArrowheads="1"/>
            </p:cNvSpPr>
            <p:nvPr/>
          </p:nvSpPr>
          <p:spPr bwMode="auto">
            <a:xfrm>
              <a:off x="647" y="1530"/>
              <a:ext cx="47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state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bits</a:t>
              </a:r>
            </a:p>
          </p:txBody>
        </p:sp>
        <p:sp>
          <p:nvSpPr>
            <p:cNvPr id="1586195" name="Line 19"/>
            <p:cNvSpPr>
              <a:spLocks noChangeShapeType="1"/>
            </p:cNvSpPr>
            <p:nvPr/>
          </p:nvSpPr>
          <p:spPr bwMode="auto">
            <a:xfrm>
              <a:off x="672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6" name="Line 20"/>
            <p:cNvSpPr>
              <a:spLocks noChangeShapeType="1"/>
            </p:cNvSpPr>
            <p:nvPr/>
          </p:nvSpPr>
          <p:spPr bwMode="auto">
            <a:xfrm>
              <a:off x="1056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6197" name="Group 21"/>
          <p:cNvGrpSpPr>
            <a:grpSpLocks/>
          </p:cNvGrpSpPr>
          <p:nvPr/>
        </p:nvGrpSpPr>
        <p:grpSpPr bwMode="auto">
          <a:xfrm>
            <a:off x="1828801" y="2590800"/>
            <a:ext cx="1447800" cy="381000"/>
            <a:chOff x="1243" y="1641"/>
            <a:chExt cx="912" cy="240"/>
          </a:xfrm>
        </p:grpSpPr>
        <p:sp>
          <p:nvSpPr>
            <p:cNvPr id="1586198" name="Line 22"/>
            <p:cNvSpPr>
              <a:spLocks noChangeShapeType="1"/>
            </p:cNvSpPr>
            <p:nvPr/>
          </p:nvSpPr>
          <p:spPr bwMode="auto">
            <a:xfrm>
              <a:off x="2059" y="1833"/>
              <a:ext cx="96" cy="4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9" name="Rectangle 23"/>
            <p:cNvSpPr>
              <a:spLocks noChangeArrowheads="1"/>
            </p:cNvSpPr>
            <p:nvPr/>
          </p:nvSpPr>
          <p:spPr bwMode="auto">
            <a:xfrm>
              <a:off x="1243" y="1641"/>
              <a:ext cx="8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Write miss</a:t>
              </a:r>
            </a:p>
          </p:txBody>
        </p:sp>
      </p:grpSp>
      <p:grpSp>
        <p:nvGrpSpPr>
          <p:cNvPr id="1586200" name="Group 24"/>
          <p:cNvGrpSpPr>
            <a:grpSpLocks/>
          </p:cNvGrpSpPr>
          <p:nvPr/>
        </p:nvGrpSpPr>
        <p:grpSpPr bwMode="auto">
          <a:xfrm>
            <a:off x="6096000" y="3708400"/>
            <a:ext cx="2081213" cy="1219200"/>
            <a:chOff x="3840" y="2448"/>
            <a:chExt cx="1311" cy="768"/>
          </a:xfrm>
        </p:grpSpPr>
        <p:sp>
          <p:nvSpPr>
            <p:cNvPr id="1586201" name="Line 25"/>
            <p:cNvSpPr>
              <a:spLocks noChangeShapeType="1"/>
            </p:cNvSpPr>
            <p:nvPr/>
          </p:nvSpPr>
          <p:spPr bwMode="auto">
            <a:xfrm>
              <a:off x="3840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02" name="Rectangle 26"/>
            <p:cNvSpPr>
              <a:spLocks noChangeArrowheads="1"/>
            </p:cNvSpPr>
            <p:nvPr/>
          </p:nvSpPr>
          <p:spPr bwMode="auto">
            <a:xfrm>
              <a:off x="3878" y="2625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intent to write</a:t>
              </a:r>
            </a:p>
          </p:txBody>
        </p:sp>
      </p:grpSp>
      <p:sp>
        <p:nvSpPr>
          <p:cNvPr id="1586203" name="Line 27"/>
          <p:cNvSpPr>
            <a:spLocks noChangeShapeType="1"/>
          </p:cNvSpPr>
          <p:nvPr/>
        </p:nvSpPr>
        <p:spPr bwMode="auto">
          <a:xfrm>
            <a:off x="2362200" y="5003800"/>
            <a:ext cx="6858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204" name="Rectangle 28"/>
          <p:cNvSpPr>
            <a:spLocks noChangeArrowheads="1"/>
          </p:cNvSpPr>
          <p:nvPr/>
        </p:nvSpPr>
        <p:spPr bwMode="auto">
          <a:xfrm>
            <a:off x="1141413" y="4627563"/>
            <a:ext cx="144621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Read miss,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shared</a:t>
            </a:r>
          </a:p>
        </p:txBody>
      </p:sp>
      <p:grpSp>
        <p:nvGrpSpPr>
          <p:cNvPr id="1586205" name="Group 29"/>
          <p:cNvGrpSpPr>
            <a:grpSpLocks/>
          </p:cNvGrpSpPr>
          <p:nvPr/>
        </p:nvGrpSpPr>
        <p:grpSpPr bwMode="auto">
          <a:xfrm>
            <a:off x="3717925" y="5308600"/>
            <a:ext cx="2020888" cy="693738"/>
            <a:chOff x="2342" y="3456"/>
            <a:chExt cx="1273" cy="437"/>
          </a:xfrm>
        </p:grpSpPr>
        <p:sp>
          <p:nvSpPr>
            <p:cNvPr id="1586206" name="Line 30"/>
            <p:cNvSpPr>
              <a:spLocks noChangeShapeType="1"/>
            </p:cNvSpPr>
            <p:nvPr/>
          </p:nvSpPr>
          <p:spPr bwMode="auto">
            <a:xfrm>
              <a:off x="2352" y="3456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07" name="Rectangle 31"/>
            <p:cNvSpPr>
              <a:spLocks noChangeArrowheads="1"/>
            </p:cNvSpPr>
            <p:nvPr/>
          </p:nvSpPr>
          <p:spPr bwMode="auto">
            <a:xfrm>
              <a:off x="2342" y="3489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intent to write</a:t>
              </a:r>
            </a:p>
          </p:txBody>
        </p:sp>
      </p:grpSp>
      <p:grpSp>
        <p:nvGrpSpPr>
          <p:cNvPr id="1586208" name="Group 32"/>
          <p:cNvGrpSpPr>
            <a:grpSpLocks/>
          </p:cNvGrpSpPr>
          <p:nvPr/>
        </p:nvGrpSpPr>
        <p:grpSpPr bwMode="auto">
          <a:xfrm>
            <a:off x="3733800" y="2922588"/>
            <a:ext cx="1981200" cy="404812"/>
            <a:chOff x="2352" y="1953"/>
            <a:chExt cx="1248" cy="255"/>
          </a:xfrm>
        </p:grpSpPr>
        <p:sp>
          <p:nvSpPr>
            <p:cNvPr id="1586209" name="Line 33"/>
            <p:cNvSpPr>
              <a:spLocks noChangeShapeType="1"/>
            </p:cNvSpPr>
            <p:nvPr/>
          </p:nvSpPr>
          <p:spPr bwMode="auto">
            <a:xfrm flipH="1">
              <a:off x="2352" y="2208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0" name="Rectangle 34"/>
            <p:cNvSpPr>
              <a:spLocks noChangeArrowheads="1"/>
            </p:cNvSpPr>
            <p:nvPr/>
          </p:nvSpPr>
          <p:spPr bwMode="auto">
            <a:xfrm>
              <a:off x="2726" y="1953"/>
              <a:ext cx="6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write</a:t>
              </a:r>
            </a:p>
          </p:txBody>
        </p:sp>
      </p:grpSp>
      <p:grpSp>
        <p:nvGrpSpPr>
          <p:cNvPr id="1586211" name="Group 35"/>
          <p:cNvGrpSpPr>
            <a:grpSpLocks/>
          </p:cNvGrpSpPr>
          <p:nvPr/>
        </p:nvGrpSpPr>
        <p:grpSpPr bwMode="auto">
          <a:xfrm>
            <a:off x="1050925" y="5233988"/>
            <a:ext cx="2289175" cy="844550"/>
            <a:chOff x="662" y="3409"/>
            <a:chExt cx="1442" cy="532"/>
          </a:xfrm>
        </p:grpSpPr>
        <p:sp>
          <p:nvSpPr>
            <p:cNvPr id="1586212" name="Arc 36"/>
            <p:cNvSpPr>
              <a:spLocks/>
            </p:cNvSpPr>
            <p:nvPr/>
          </p:nvSpPr>
          <p:spPr bwMode="auto">
            <a:xfrm>
              <a:off x="1632" y="3409"/>
              <a:ext cx="472" cy="4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457 w 42457"/>
                <a:gd name="T1" fmla="*/ 27218 h 43200"/>
                <a:gd name="T2" fmla="*/ 21510 w 42457"/>
                <a:gd name="T3" fmla="*/ 0 h 43200"/>
                <a:gd name="T4" fmla="*/ 21600 w 424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57" h="43200" fill="none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</a:path>
                <a:path w="42457" h="43200" stroke="0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3" name="Rectangle 37"/>
            <p:cNvSpPr>
              <a:spLocks noChangeArrowheads="1"/>
            </p:cNvSpPr>
            <p:nvPr/>
          </p:nvSpPr>
          <p:spPr bwMode="auto">
            <a:xfrm>
              <a:off x="662" y="3537"/>
              <a:ext cx="10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Read by any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processor</a:t>
              </a:r>
            </a:p>
          </p:txBody>
        </p:sp>
      </p:grpSp>
      <p:grpSp>
        <p:nvGrpSpPr>
          <p:cNvPr id="1586214" name="Group 38"/>
          <p:cNvGrpSpPr>
            <a:grpSpLocks/>
          </p:cNvGrpSpPr>
          <p:nvPr/>
        </p:nvGrpSpPr>
        <p:grpSpPr bwMode="auto">
          <a:xfrm>
            <a:off x="681038" y="3708400"/>
            <a:ext cx="2733675" cy="1219200"/>
            <a:chOff x="429" y="2448"/>
            <a:chExt cx="1722" cy="768"/>
          </a:xfrm>
        </p:grpSpPr>
        <p:sp>
          <p:nvSpPr>
            <p:cNvPr id="1586215" name="Line 39"/>
            <p:cNvSpPr>
              <a:spLocks noChangeShapeType="1"/>
            </p:cNvSpPr>
            <p:nvPr/>
          </p:nvSpPr>
          <p:spPr bwMode="auto">
            <a:xfrm>
              <a:off x="2112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6" name="Rectangle 40"/>
            <p:cNvSpPr>
              <a:spLocks noChangeArrowheads="1"/>
            </p:cNvSpPr>
            <p:nvPr/>
          </p:nvSpPr>
          <p:spPr bwMode="auto">
            <a:xfrm>
              <a:off x="429" y="2577"/>
              <a:ext cx="1722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 reads</a:t>
              </a: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</a:t>
              </a:r>
              <a:r>
                <a:rPr lang="en-US" sz="2000" baseline="-25000">
                  <a:latin typeface="Verdana" charset="0"/>
                </a:rPr>
                <a:t>1</a:t>
              </a:r>
              <a:r>
                <a:rPr lang="en-US" sz="2000">
                  <a:latin typeface="Verdana" charset="0"/>
                </a:rPr>
                <a:t> </a:t>
              </a:r>
              <a:r>
                <a:rPr lang="en-US" sz="1800">
                  <a:latin typeface="Verdana" charset="0"/>
                </a:rPr>
                <a:t>writes back</a:t>
              </a:r>
            </a:p>
          </p:txBody>
        </p:sp>
      </p:grpSp>
      <p:grpSp>
        <p:nvGrpSpPr>
          <p:cNvPr id="1586217" name="Group 41"/>
          <p:cNvGrpSpPr>
            <a:grpSpLocks/>
          </p:cNvGrpSpPr>
          <p:nvPr/>
        </p:nvGrpSpPr>
        <p:grpSpPr bwMode="auto">
          <a:xfrm>
            <a:off x="6219825" y="2846388"/>
            <a:ext cx="1558925" cy="482600"/>
            <a:chOff x="3918" y="1905"/>
            <a:chExt cx="982" cy="304"/>
          </a:xfrm>
        </p:grpSpPr>
        <p:sp>
          <p:nvSpPr>
            <p:cNvPr id="1586218" name="Arc 42"/>
            <p:cNvSpPr>
              <a:spLocks/>
            </p:cNvSpPr>
            <p:nvPr/>
          </p:nvSpPr>
          <p:spPr bwMode="auto">
            <a:xfrm>
              <a:off x="3918" y="1921"/>
              <a:ext cx="354" cy="288"/>
            </a:xfrm>
            <a:custGeom>
              <a:avLst/>
              <a:gdLst>
                <a:gd name="G0" fmla="+- 18277 0 0"/>
                <a:gd name="G1" fmla="+- 21600 0 0"/>
                <a:gd name="G2" fmla="+- 21600 0 0"/>
                <a:gd name="T0" fmla="*/ 0 w 39877"/>
                <a:gd name="T1" fmla="*/ 10088 h 43200"/>
                <a:gd name="T2" fmla="*/ 18277 w 39877"/>
                <a:gd name="T3" fmla="*/ 43200 h 43200"/>
                <a:gd name="T4" fmla="*/ 18277 w 3987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77" h="43200" fill="none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</a:path>
                <a:path w="39877" h="43200" stroke="0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  <a:lnTo>
                    <a:pt x="18277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9" name="Rectangle 43"/>
            <p:cNvSpPr>
              <a:spLocks noChangeArrowheads="1"/>
            </p:cNvSpPr>
            <p:nvPr/>
          </p:nvSpPr>
          <p:spPr bwMode="auto">
            <a:xfrm>
              <a:off x="4262" y="1905"/>
              <a:ext cx="6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read</a:t>
              </a:r>
            </a:p>
          </p:txBody>
        </p:sp>
      </p:grpSp>
      <p:grpSp>
        <p:nvGrpSpPr>
          <p:cNvPr id="1586220" name="Group 44"/>
          <p:cNvGrpSpPr>
            <a:grpSpLocks/>
          </p:cNvGrpSpPr>
          <p:nvPr/>
        </p:nvGrpSpPr>
        <p:grpSpPr bwMode="auto">
          <a:xfrm>
            <a:off x="1508125" y="3074988"/>
            <a:ext cx="1550988" cy="641350"/>
            <a:chOff x="950" y="2049"/>
            <a:chExt cx="977" cy="404"/>
          </a:xfrm>
        </p:grpSpPr>
        <p:sp>
          <p:nvSpPr>
            <p:cNvPr id="1586221" name="Rectangle 45"/>
            <p:cNvSpPr>
              <a:spLocks noChangeArrowheads="1"/>
            </p:cNvSpPr>
            <p:nvPr/>
          </p:nvSpPr>
          <p:spPr bwMode="auto">
            <a:xfrm>
              <a:off x="950" y="2049"/>
              <a:ext cx="6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write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or read</a:t>
              </a:r>
            </a:p>
          </p:txBody>
        </p:sp>
        <p:sp>
          <p:nvSpPr>
            <p:cNvPr id="1586222" name="Arc 46"/>
            <p:cNvSpPr>
              <a:spLocks/>
            </p:cNvSpPr>
            <p:nvPr/>
          </p:nvSpPr>
          <p:spPr bwMode="auto">
            <a:xfrm>
              <a:off x="1633" y="2065"/>
              <a:ext cx="294" cy="28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2053 w 22053"/>
                <a:gd name="T1" fmla="*/ 43195 h 43200"/>
                <a:gd name="T2" fmla="*/ 21525 w 22053"/>
                <a:gd name="T3" fmla="*/ 0 h 43200"/>
                <a:gd name="T4" fmla="*/ 21600 w 2205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53" h="43200" fill="none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</a:path>
                <a:path w="22053" h="43200" stroke="0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86223" name="Text Box 47"/>
          <p:cNvSpPr txBox="1">
            <a:spLocks noChangeArrowheads="1"/>
          </p:cNvSpPr>
          <p:nvPr/>
        </p:nvSpPr>
        <p:spPr bwMode="auto">
          <a:xfrm>
            <a:off x="6461125" y="5815013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Cache state in processor P</a:t>
            </a:r>
            <a:r>
              <a:rPr lang="en-US" sz="2000" baseline="-25000">
                <a:latin typeface="Verdana" charset="0"/>
              </a:rPr>
              <a:t>1</a:t>
            </a:r>
            <a:endParaRPr lang="en-US" sz="2000">
              <a:latin typeface="Verdana" charset="0"/>
            </a:endParaRPr>
          </a:p>
        </p:txBody>
      </p:sp>
      <p:grpSp>
        <p:nvGrpSpPr>
          <p:cNvPr id="1586224" name="Group 48"/>
          <p:cNvGrpSpPr>
            <a:grpSpLocks/>
          </p:cNvGrpSpPr>
          <p:nvPr/>
        </p:nvGrpSpPr>
        <p:grpSpPr bwMode="auto">
          <a:xfrm>
            <a:off x="3505202" y="3581400"/>
            <a:ext cx="1371600" cy="1371600"/>
            <a:chOff x="2208" y="2368"/>
            <a:chExt cx="864" cy="864"/>
          </a:xfrm>
        </p:grpSpPr>
        <p:sp>
          <p:nvSpPr>
            <p:cNvPr id="1586225" name="Freeform 49"/>
            <p:cNvSpPr>
              <a:spLocks/>
            </p:cNvSpPr>
            <p:nvPr/>
          </p:nvSpPr>
          <p:spPr bwMode="auto">
            <a:xfrm>
              <a:off x="2227" y="2368"/>
              <a:ext cx="29" cy="864"/>
            </a:xfrm>
            <a:custGeom>
              <a:avLst/>
              <a:gdLst/>
              <a:ahLst/>
              <a:cxnLst>
                <a:cxn ang="0">
                  <a:pos x="1408" y="0"/>
                </a:cxn>
                <a:cxn ang="0">
                  <a:pos x="0" y="1008"/>
                </a:cxn>
              </a:cxnLst>
              <a:rect l="0" t="0" r="r" b="b"/>
              <a:pathLst>
                <a:path w="1408" h="1008">
                  <a:moveTo>
                    <a:pt x="1408" y="0"/>
                  </a:moveTo>
                  <a:cubicBezTo>
                    <a:pt x="1173" y="168"/>
                    <a:pt x="235" y="840"/>
                    <a:pt x="0" y="1008"/>
                  </a:cubicBezTo>
                </a:path>
              </a:pathLst>
            </a:custGeom>
            <a:noFill/>
            <a:ln w="28575" cap="flat" cmpd="sng">
              <a:solidFill>
                <a:srgbClr val="B69CA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26" name="Rectangle 50"/>
            <p:cNvSpPr>
              <a:spLocks noChangeArrowheads="1"/>
            </p:cNvSpPr>
            <p:nvPr/>
          </p:nvSpPr>
          <p:spPr bwMode="auto">
            <a:xfrm>
              <a:off x="2208" y="2368"/>
              <a:ext cx="864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P</a:t>
              </a:r>
              <a:r>
                <a:rPr lang="en-US" sz="1800" baseline="-25000" dirty="0">
                  <a:latin typeface="Verdana" charset="0"/>
                </a:rPr>
                <a:t>1</a:t>
              </a:r>
              <a:r>
                <a:rPr lang="en-US" sz="1800" dirty="0">
                  <a:latin typeface="Verdana" charset="0"/>
                </a:rPr>
                <a:t> intent to write</a:t>
              </a:r>
            </a:p>
          </p:txBody>
        </p:sp>
      </p:grpSp>
      <p:grpSp>
        <p:nvGrpSpPr>
          <p:cNvPr id="1586227" name="Group 51"/>
          <p:cNvGrpSpPr>
            <a:grpSpLocks/>
          </p:cNvGrpSpPr>
          <p:nvPr/>
        </p:nvGrpSpPr>
        <p:grpSpPr bwMode="auto">
          <a:xfrm>
            <a:off x="6437313" y="3124200"/>
            <a:ext cx="2571750" cy="641350"/>
            <a:chOff x="4055" y="2080"/>
            <a:chExt cx="1620" cy="404"/>
          </a:xfrm>
        </p:grpSpPr>
        <p:sp>
          <p:nvSpPr>
            <p:cNvPr id="1586228" name="Line 52"/>
            <p:cNvSpPr>
              <a:spLocks noChangeShapeType="1"/>
            </p:cNvSpPr>
            <p:nvPr/>
          </p:nvSpPr>
          <p:spPr bwMode="auto">
            <a:xfrm flipH="1">
              <a:off x="4055" y="2280"/>
              <a:ext cx="736" cy="3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29" name="Rectangle 53"/>
            <p:cNvSpPr>
              <a:spLocks noChangeArrowheads="1"/>
            </p:cNvSpPr>
            <p:nvPr/>
          </p:nvSpPr>
          <p:spPr bwMode="auto">
            <a:xfrm>
              <a:off x="4754" y="2080"/>
              <a:ext cx="92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Read miss, not shared</a:t>
              </a:r>
            </a:p>
          </p:txBody>
        </p:sp>
      </p:grpSp>
      <p:grpSp>
        <p:nvGrpSpPr>
          <p:cNvPr id="56" name="Group 29"/>
          <p:cNvGrpSpPr>
            <a:grpSpLocks/>
          </p:cNvGrpSpPr>
          <p:nvPr/>
        </p:nvGrpSpPr>
        <p:grpSpPr bwMode="auto">
          <a:xfrm>
            <a:off x="3581399" y="3428999"/>
            <a:ext cx="2667001" cy="1600201"/>
            <a:chOff x="182" y="2640"/>
            <a:chExt cx="1680" cy="1008"/>
          </a:xfrm>
        </p:grpSpPr>
        <p:sp>
          <p:nvSpPr>
            <p:cNvPr id="57" name="Line 30"/>
            <p:cNvSpPr>
              <a:spLocks noChangeShapeType="1"/>
            </p:cNvSpPr>
            <p:nvPr/>
          </p:nvSpPr>
          <p:spPr bwMode="auto">
            <a:xfrm flipH="1">
              <a:off x="182" y="2736"/>
              <a:ext cx="1440" cy="91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31"/>
            <p:cNvSpPr>
              <a:spLocks noChangeArrowheads="1"/>
            </p:cNvSpPr>
            <p:nvPr/>
          </p:nvSpPr>
          <p:spPr bwMode="auto">
            <a:xfrm>
              <a:off x="902" y="2640"/>
              <a:ext cx="960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reads</a:t>
              </a:r>
            </a:p>
          </p:txBody>
        </p:sp>
      </p:grpSp>
      <p:grpSp>
        <p:nvGrpSpPr>
          <p:cNvPr id="60" name="Group 29"/>
          <p:cNvGrpSpPr>
            <a:grpSpLocks/>
          </p:cNvGrpSpPr>
          <p:nvPr/>
        </p:nvGrpSpPr>
        <p:grpSpPr bwMode="auto">
          <a:xfrm>
            <a:off x="3657600" y="3429000"/>
            <a:ext cx="2590801" cy="1822451"/>
            <a:chOff x="38" y="2352"/>
            <a:chExt cx="1632" cy="1148"/>
          </a:xfrm>
        </p:grpSpPr>
        <p:sp>
          <p:nvSpPr>
            <p:cNvPr id="61" name="Line 30"/>
            <p:cNvSpPr>
              <a:spLocks noChangeShapeType="1"/>
            </p:cNvSpPr>
            <p:nvPr/>
          </p:nvSpPr>
          <p:spPr bwMode="auto">
            <a:xfrm>
              <a:off x="38" y="2352"/>
              <a:ext cx="1344" cy="110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31"/>
            <p:cNvSpPr>
              <a:spLocks noChangeArrowheads="1"/>
            </p:cNvSpPr>
            <p:nvPr/>
          </p:nvSpPr>
          <p:spPr bwMode="auto">
            <a:xfrm>
              <a:off x="326" y="2976"/>
              <a:ext cx="1344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dirty="0">
                  <a:latin typeface="Verdana" charset="0"/>
                </a:rPr>
                <a:t>Other processor intent to write, P1 writes back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6203" grpId="0" animBg="1"/>
      <p:bldP spid="158620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8230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620000" cy="66357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Optimized Snoop with Level-2 Caches</a:t>
            </a:r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C9CE-17F1-9641-92F4-B1AD500AA489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8226" name="Rectangle 2"/>
          <p:cNvSpPr>
            <a:spLocks noChangeArrowheads="1"/>
          </p:cNvSpPr>
          <p:nvPr/>
        </p:nvSpPr>
        <p:spPr bwMode="auto">
          <a:xfrm>
            <a:off x="1890713" y="2965450"/>
            <a:ext cx="9271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Snooper</a:t>
            </a:r>
          </a:p>
        </p:txBody>
      </p:sp>
      <p:sp>
        <p:nvSpPr>
          <p:cNvPr id="1588227" name="Rectangle 3"/>
          <p:cNvSpPr>
            <a:spLocks noChangeArrowheads="1"/>
          </p:cNvSpPr>
          <p:nvPr/>
        </p:nvSpPr>
        <p:spPr bwMode="auto">
          <a:xfrm>
            <a:off x="3279775" y="2962275"/>
            <a:ext cx="927100" cy="3159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Snooper</a:t>
            </a:r>
          </a:p>
        </p:txBody>
      </p:sp>
      <p:sp>
        <p:nvSpPr>
          <p:cNvPr id="1588228" name="Rectangle 4"/>
          <p:cNvSpPr>
            <a:spLocks noChangeArrowheads="1"/>
          </p:cNvSpPr>
          <p:nvPr/>
        </p:nvSpPr>
        <p:spPr bwMode="auto">
          <a:xfrm>
            <a:off x="4670425" y="2957513"/>
            <a:ext cx="927100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Snooper</a:t>
            </a:r>
          </a:p>
        </p:txBody>
      </p:sp>
      <p:sp>
        <p:nvSpPr>
          <p:cNvPr id="1588229" name="Rectangle 5"/>
          <p:cNvSpPr>
            <a:spLocks noChangeArrowheads="1"/>
          </p:cNvSpPr>
          <p:nvPr/>
        </p:nvSpPr>
        <p:spPr bwMode="auto">
          <a:xfrm>
            <a:off x="6059488" y="2954338"/>
            <a:ext cx="927100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Snooper</a:t>
            </a:r>
          </a:p>
        </p:txBody>
      </p:sp>
      <p:sp>
        <p:nvSpPr>
          <p:cNvPr id="1588231" name="Rectangle 7"/>
          <p:cNvSpPr>
            <a:spLocks noChangeArrowheads="1"/>
          </p:cNvSpPr>
          <p:nvPr/>
        </p:nvSpPr>
        <p:spPr bwMode="auto">
          <a:xfrm>
            <a:off x="609600" y="3505200"/>
            <a:ext cx="7730984" cy="29213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800" dirty="0">
                <a:latin typeface="Calibri"/>
                <a:cs typeface="Calibri"/>
              </a:rPr>
              <a:t> Processors often have two-level caches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800" dirty="0">
                <a:solidFill>
                  <a:srgbClr val="56127A"/>
                </a:solidFill>
                <a:latin typeface="Calibri"/>
                <a:cs typeface="Calibri"/>
              </a:rPr>
              <a:t> small L1, large L2 </a:t>
            </a:r>
            <a:r>
              <a:rPr lang="en-US" sz="2800" dirty="0" smtClean="0">
                <a:solidFill>
                  <a:srgbClr val="56127A"/>
                </a:solidFill>
                <a:latin typeface="Calibri"/>
                <a:cs typeface="Calibri"/>
              </a:rPr>
              <a:t>(on chip)</a:t>
            </a:r>
            <a:endParaRPr lang="en-US" sz="2800" dirty="0">
              <a:solidFill>
                <a:srgbClr val="56127A"/>
              </a:solidFill>
              <a:latin typeface="Calibri"/>
              <a:cs typeface="Calibri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800" i="1" dirty="0">
                <a:latin typeface="Calibri"/>
                <a:cs typeface="Calibri"/>
              </a:rPr>
              <a:t> Inclusion property: </a:t>
            </a:r>
            <a:r>
              <a:rPr lang="en-US" sz="2800" dirty="0">
                <a:latin typeface="Calibri"/>
                <a:cs typeface="Calibri"/>
              </a:rPr>
              <a:t>entries in L1 must be in L2</a:t>
            </a:r>
          </a:p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      </a:t>
            </a:r>
            <a:r>
              <a:rPr lang="en-US" sz="2800" dirty="0">
                <a:solidFill>
                  <a:srgbClr val="56127A"/>
                </a:solidFill>
                <a:latin typeface="Calibri"/>
                <a:cs typeface="Calibri"/>
              </a:rPr>
              <a:t>invalidation in L2 </a:t>
            </a:r>
            <a:r>
              <a:rPr lang="en-US" sz="2800" dirty="0">
                <a:latin typeface="Calibri"/>
                <a:cs typeface="Calibri"/>
              </a:rPr>
              <a:t></a:t>
            </a:r>
            <a:r>
              <a:rPr lang="en-US" sz="2800" dirty="0">
                <a:solidFill>
                  <a:srgbClr val="56127A"/>
                </a:solidFill>
                <a:latin typeface="Calibri"/>
                <a:cs typeface="Calibri"/>
              </a:rPr>
              <a:t>  invalidation in L1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800" dirty="0">
                <a:latin typeface="Calibri"/>
                <a:cs typeface="Calibri"/>
              </a:rPr>
              <a:t> Snooping on L2 does not affect CPU-L1 bandwidth</a:t>
            </a:r>
            <a:r>
              <a:rPr lang="en-US" dirty="0">
                <a:latin typeface="Calibri"/>
                <a:cs typeface="Calibri"/>
              </a:rPr>
              <a:t/>
            </a:r>
            <a:br>
              <a:rPr lang="en-US" dirty="0">
                <a:latin typeface="Calibri"/>
                <a:cs typeface="Calibri"/>
              </a:rPr>
            </a:br>
            <a:r>
              <a:rPr lang="en-US" dirty="0">
                <a:latin typeface="Calibri"/>
                <a:cs typeface="Calibri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800" i="1" dirty="0">
                <a:solidFill>
                  <a:schemeClr val="tx2"/>
                </a:solidFill>
                <a:latin typeface="Calibri"/>
                <a:cs typeface="Calibri"/>
              </a:rPr>
              <a:t> 			What problem could occur?</a:t>
            </a:r>
          </a:p>
        </p:txBody>
      </p:sp>
      <p:sp>
        <p:nvSpPr>
          <p:cNvPr id="1588232" name="Rectangle 8"/>
          <p:cNvSpPr>
            <a:spLocks noChangeArrowheads="1"/>
          </p:cNvSpPr>
          <p:nvPr/>
        </p:nvSpPr>
        <p:spPr bwMode="auto">
          <a:xfrm>
            <a:off x="2047875" y="1108075"/>
            <a:ext cx="592138" cy="4746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CPU</a:t>
            </a:r>
          </a:p>
        </p:txBody>
      </p:sp>
      <p:sp>
        <p:nvSpPr>
          <p:cNvPr id="1588233" name="Rectangle 9"/>
          <p:cNvSpPr>
            <a:spLocks noChangeArrowheads="1"/>
          </p:cNvSpPr>
          <p:nvPr/>
        </p:nvSpPr>
        <p:spPr bwMode="auto">
          <a:xfrm>
            <a:off x="2043113" y="1749425"/>
            <a:ext cx="593725" cy="3921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L1 $</a:t>
            </a:r>
          </a:p>
        </p:txBody>
      </p:sp>
      <p:sp>
        <p:nvSpPr>
          <p:cNvPr id="1588234" name="Rectangle 10"/>
          <p:cNvSpPr>
            <a:spLocks noChangeArrowheads="1"/>
          </p:cNvSpPr>
          <p:nvPr/>
        </p:nvSpPr>
        <p:spPr bwMode="auto">
          <a:xfrm>
            <a:off x="1895475" y="2332038"/>
            <a:ext cx="923925" cy="6143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L2 $</a:t>
            </a:r>
          </a:p>
        </p:txBody>
      </p:sp>
      <p:sp>
        <p:nvSpPr>
          <p:cNvPr id="1588235" name="Line 11"/>
          <p:cNvSpPr>
            <a:spLocks noChangeShapeType="1"/>
          </p:cNvSpPr>
          <p:nvPr/>
        </p:nvSpPr>
        <p:spPr bwMode="auto">
          <a:xfrm>
            <a:off x="2351088" y="1597025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36" name="Line 12"/>
          <p:cNvSpPr>
            <a:spLocks noChangeShapeType="1"/>
          </p:cNvSpPr>
          <p:nvPr/>
        </p:nvSpPr>
        <p:spPr bwMode="auto">
          <a:xfrm>
            <a:off x="2346325" y="2173288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37" name="Line 13"/>
          <p:cNvSpPr>
            <a:spLocks noChangeShapeType="1"/>
          </p:cNvSpPr>
          <p:nvPr/>
        </p:nvSpPr>
        <p:spPr bwMode="auto">
          <a:xfrm>
            <a:off x="2344738" y="33194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38" name="Line 14"/>
          <p:cNvSpPr>
            <a:spLocks noChangeShapeType="1"/>
          </p:cNvSpPr>
          <p:nvPr/>
        </p:nvSpPr>
        <p:spPr bwMode="auto">
          <a:xfrm>
            <a:off x="1600200" y="3468688"/>
            <a:ext cx="56578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39" name="Rectangle 15"/>
          <p:cNvSpPr>
            <a:spLocks noChangeArrowheads="1"/>
          </p:cNvSpPr>
          <p:nvPr/>
        </p:nvSpPr>
        <p:spPr bwMode="auto">
          <a:xfrm>
            <a:off x="3436938" y="1104900"/>
            <a:ext cx="592137" cy="4730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CPU</a:t>
            </a:r>
          </a:p>
        </p:txBody>
      </p:sp>
      <p:sp>
        <p:nvSpPr>
          <p:cNvPr id="1588240" name="Rectangle 16"/>
          <p:cNvSpPr>
            <a:spLocks noChangeArrowheads="1"/>
          </p:cNvSpPr>
          <p:nvPr/>
        </p:nvSpPr>
        <p:spPr bwMode="auto">
          <a:xfrm>
            <a:off x="3432175" y="1746250"/>
            <a:ext cx="593725" cy="393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L1 $</a:t>
            </a:r>
          </a:p>
        </p:txBody>
      </p:sp>
      <p:sp>
        <p:nvSpPr>
          <p:cNvPr id="1588241" name="Rectangle 17"/>
          <p:cNvSpPr>
            <a:spLocks noChangeArrowheads="1"/>
          </p:cNvSpPr>
          <p:nvPr/>
        </p:nvSpPr>
        <p:spPr bwMode="auto">
          <a:xfrm>
            <a:off x="3284538" y="2328863"/>
            <a:ext cx="923925" cy="6143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L2 $</a:t>
            </a:r>
          </a:p>
        </p:txBody>
      </p:sp>
      <p:sp>
        <p:nvSpPr>
          <p:cNvPr id="1588242" name="Line 18"/>
          <p:cNvSpPr>
            <a:spLocks noChangeShapeType="1"/>
          </p:cNvSpPr>
          <p:nvPr/>
        </p:nvSpPr>
        <p:spPr bwMode="auto">
          <a:xfrm>
            <a:off x="3740150" y="1593850"/>
            <a:ext cx="0" cy="13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43" name="Line 19"/>
          <p:cNvSpPr>
            <a:spLocks noChangeShapeType="1"/>
          </p:cNvSpPr>
          <p:nvPr/>
        </p:nvSpPr>
        <p:spPr bwMode="auto">
          <a:xfrm>
            <a:off x="3736975" y="217011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44" name="Line 20"/>
          <p:cNvSpPr>
            <a:spLocks noChangeShapeType="1"/>
          </p:cNvSpPr>
          <p:nvPr/>
        </p:nvSpPr>
        <p:spPr bwMode="auto">
          <a:xfrm>
            <a:off x="3733800" y="3316288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45" name="Rectangle 21"/>
          <p:cNvSpPr>
            <a:spLocks noChangeArrowheads="1"/>
          </p:cNvSpPr>
          <p:nvPr/>
        </p:nvSpPr>
        <p:spPr bwMode="auto">
          <a:xfrm>
            <a:off x="4826000" y="1104900"/>
            <a:ext cx="593725" cy="469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CPU</a:t>
            </a:r>
          </a:p>
        </p:txBody>
      </p:sp>
      <p:sp>
        <p:nvSpPr>
          <p:cNvPr id="1588246" name="Rectangle 22"/>
          <p:cNvSpPr>
            <a:spLocks noChangeArrowheads="1"/>
          </p:cNvSpPr>
          <p:nvPr/>
        </p:nvSpPr>
        <p:spPr bwMode="auto">
          <a:xfrm>
            <a:off x="4822825" y="1741488"/>
            <a:ext cx="592138" cy="3952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L1 $</a:t>
            </a:r>
          </a:p>
        </p:txBody>
      </p:sp>
      <p:sp>
        <p:nvSpPr>
          <p:cNvPr id="1588247" name="Rectangle 23"/>
          <p:cNvSpPr>
            <a:spLocks noChangeArrowheads="1"/>
          </p:cNvSpPr>
          <p:nvPr/>
        </p:nvSpPr>
        <p:spPr bwMode="auto">
          <a:xfrm>
            <a:off x="4673600" y="2325688"/>
            <a:ext cx="923925" cy="615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L2 $</a:t>
            </a:r>
          </a:p>
        </p:txBody>
      </p:sp>
      <p:sp>
        <p:nvSpPr>
          <p:cNvPr id="1588248" name="Line 24"/>
          <p:cNvSpPr>
            <a:spLocks noChangeShapeType="1"/>
          </p:cNvSpPr>
          <p:nvPr/>
        </p:nvSpPr>
        <p:spPr bwMode="auto">
          <a:xfrm>
            <a:off x="5129213" y="15922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49" name="Line 25"/>
          <p:cNvSpPr>
            <a:spLocks noChangeShapeType="1"/>
          </p:cNvSpPr>
          <p:nvPr/>
        </p:nvSpPr>
        <p:spPr bwMode="auto">
          <a:xfrm>
            <a:off x="5126038" y="2166938"/>
            <a:ext cx="0" cy="13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50" name="Line 26"/>
          <p:cNvSpPr>
            <a:spLocks noChangeShapeType="1"/>
          </p:cNvSpPr>
          <p:nvPr/>
        </p:nvSpPr>
        <p:spPr bwMode="auto">
          <a:xfrm>
            <a:off x="5122863" y="331311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51" name="Rectangle 27"/>
          <p:cNvSpPr>
            <a:spLocks noChangeArrowheads="1"/>
          </p:cNvSpPr>
          <p:nvPr/>
        </p:nvSpPr>
        <p:spPr bwMode="auto">
          <a:xfrm>
            <a:off x="6215063" y="1100138"/>
            <a:ext cx="593725" cy="4714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CPU</a:t>
            </a:r>
          </a:p>
        </p:txBody>
      </p:sp>
      <p:sp>
        <p:nvSpPr>
          <p:cNvPr id="1588252" name="Rectangle 28"/>
          <p:cNvSpPr>
            <a:spLocks noChangeArrowheads="1"/>
          </p:cNvSpPr>
          <p:nvPr/>
        </p:nvSpPr>
        <p:spPr bwMode="auto">
          <a:xfrm>
            <a:off x="6211888" y="1738313"/>
            <a:ext cx="592137" cy="393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L1 $</a:t>
            </a:r>
          </a:p>
        </p:txBody>
      </p:sp>
      <p:sp>
        <p:nvSpPr>
          <p:cNvPr id="1588253" name="Rectangle 29"/>
          <p:cNvSpPr>
            <a:spLocks noChangeArrowheads="1"/>
          </p:cNvSpPr>
          <p:nvPr/>
        </p:nvSpPr>
        <p:spPr bwMode="auto">
          <a:xfrm>
            <a:off x="6062663" y="2324100"/>
            <a:ext cx="925512" cy="614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L2 $</a:t>
            </a:r>
          </a:p>
        </p:txBody>
      </p:sp>
      <p:sp>
        <p:nvSpPr>
          <p:cNvPr id="1588254" name="Line 30"/>
          <p:cNvSpPr>
            <a:spLocks noChangeShapeType="1"/>
          </p:cNvSpPr>
          <p:nvPr/>
        </p:nvSpPr>
        <p:spPr bwMode="auto">
          <a:xfrm>
            <a:off x="6518275" y="1587500"/>
            <a:ext cx="0" cy="128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55" name="Line 31"/>
          <p:cNvSpPr>
            <a:spLocks noChangeShapeType="1"/>
          </p:cNvSpPr>
          <p:nvPr/>
        </p:nvSpPr>
        <p:spPr bwMode="auto">
          <a:xfrm>
            <a:off x="6515100" y="21637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56" name="Line 32"/>
          <p:cNvSpPr>
            <a:spLocks noChangeShapeType="1"/>
          </p:cNvSpPr>
          <p:nvPr/>
        </p:nvSpPr>
        <p:spPr bwMode="auto">
          <a:xfrm>
            <a:off x="6511925" y="3308350"/>
            <a:ext cx="0" cy="128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57" name="Rectangle 33"/>
          <p:cNvSpPr>
            <a:spLocks noChangeArrowheads="1"/>
          </p:cNvSpPr>
          <p:nvPr/>
        </p:nvSpPr>
        <p:spPr bwMode="auto">
          <a:xfrm>
            <a:off x="1884363" y="977900"/>
            <a:ext cx="919162" cy="1254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8" name="Rectangle 34"/>
          <p:cNvSpPr>
            <a:spLocks noChangeArrowheads="1"/>
          </p:cNvSpPr>
          <p:nvPr/>
        </p:nvSpPr>
        <p:spPr bwMode="auto">
          <a:xfrm>
            <a:off x="3273425" y="976313"/>
            <a:ext cx="920750" cy="1252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9" name="Rectangle 35"/>
          <p:cNvSpPr>
            <a:spLocks noChangeArrowheads="1"/>
          </p:cNvSpPr>
          <p:nvPr/>
        </p:nvSpPr>
        <p:spPr bwMode="auto">
          <a:xfrm>
            <a:off x="4664075" y="971550"/>
            <a:ext cx="919163" cy="1254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60" name="Rectangle 36"/>
          <p:cNvSpPr>
            <a:spLocks noChangeArrowheads="1"/>
          </p:cNvSpPr>
          <p:nvPr/>
        </p:nvSpPr>
        <p:spPr bwMode="auto">
          <a:xfrm>
            <a:off x="6053138" y="968375"/>
            <a:ext cx="919162" cy="1252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3588" y="76200"/>
            <a:ext cx="6827837" cy="736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Intervention</a:t>
            </a: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021D-840E-FA4E-A150-1E3DB65F3400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0275" name="Rectangle 3"/>
          <p:cNvSpPr>
            <a:spLocks noChangeArrowheads="1"/>
          </p:cNvSpPr>
          <p:nvPr/>
        </p:nvSpPr>
        <p:spPr bwMode="auto">
          <a:xfrm>
            <a:off x="673100" y="3532188"/>
            <a:ext cx="8242300" cy="304442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When a read-miss for </a:t>
            </a:r>
            <a:r>
              <a:rPr lang="en-US" sz="28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lang="en-US" sz="2800" dirty="0">
                <a:latin typeface="Calibri"/>
                <a:cs typeface="Calibri"/>
              </a:rPr>
              <a:t> occurs in cache-2, </a:t>
            </a:r>
          </a:p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a read request for </a:t>
            </a:r>
            <a:r>
              <a:rPr lang="en-US" sz="28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lang="en-US" sz="2800" dirty="0">
                <a:latin typeface="Calibri"/>
                <a:cs typeface="Calibri"/>
              </a:rPr>
              <a:t> is placed on the bus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Cache-1 needs to supply &amp; change its state to shared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The memory may </a:t>
            </a:r>
            <a:r>
              <a:rPr lang="en-US" sz="2800" dirty="0">
                <a:solidFill>
                  <a:srgbClr val="56127A"/>
                </a:solidFill>
                <a:latin typeface="Calibri"/>
                <a:cs typeface="Calibri"/>
              </a:rPr>
              <a:t>respond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to the request also!</a:t>
            </a:r>
            <a:endParaRPr lang="en-US" sz="2800" i="1" dirty="0">
              <a:solidFill>
                <a:schemeClr val="tx2"/>
              </a:solidFill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800" i="1" dirty="0">
                <a:solidFill>
                  <a:schemeClr val="tx2"/>
                </a:solidFill>
                <a:latin typeface="Calibri"/>
                <a:cs typeface="Calibri"/>
              </a:rPr>
              <a:t>Does memory know it has stale data?</a:t>
            </a:r>
          </a:p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Cache-1 needs to intervene through memory controller to supply correct data to cache-2</a:t>
            </a:r>
          </a:p>
        </p:txBody>
      </p:sp>
      <p:sp>
        <p:nvSpPr>
          <p:cNvPr id="1590276" name="Rectangle 4"/>
          <p:cNvSpPr>
            <a:spLocks noChangeArrowheads="1"/>
          </p:cNvSpPr>
          <p:nvPr/>
        </p:nvSpPr>
        <p:spPr bwMode="auto">
          <a:xfrm>
            <a:off x="3416300" y="1781175"/>
            <a:ext cx="11555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cache-1</a:t>
            </a:r>
          </a:p>
        </p:txBody>
      </p:sp>
      <p:sp>
        <p:nvSpPr>
          <p:cNvPr id="1590277" name="Rectangle 5"/>
          <p:cNvSpPr>
            <a:spLocks noChangeArrowheads="1"/>
          </p:cNvSpPr>
          <p:nvPr/>
        </p:nvSpPr>
        <p:spPr bwMode="auto">
          <a:xfrm>
            <a:off x="1423988" y="1701800"/>
            <a:ext cx="1943100" cy="5699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78" name="Line 6"/>
          <p:cNvSpPr>
            <a:spLocks noChangeShapeType="1"/>
          </p:cNvSpPr>
          <p:nvPr/>
        </p:nvSpPr>
        <p:spPr bwMode="auto">
          <a:xfrm>
            <a:off x="2370138" y="1568450"/>
            <a:ext cx="0" cy="119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79" name="Line 7"/>
          <p:cNvSpPr>
            <a:spLocks noChangeShapeType="1"/>
          </p:cNvSpPr>
          <p:nvPr/>
        </p:nvSpPr>
        <p:spPr bwMode="auto">
          <a:xfrm>
            <a:off x="1423988" y="1847850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80" name="Line 8"/>
          <p:cNvSpPr>
            <a:spLocks noChangeShapeType="1"/>
          </p:cNvSpPr>
          <p:nvPr/>
        </p:nvSpPr>
        <p:spPr bwMode="auto">
          <a:xfrm>
            <a:off x="1447800" y="2106613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81" name="Rectangle 9"/>
          <p:cNvSpPr>
            <a:spLocks noChangeArrowheads="1"/>
          </p:cNvSpPr>
          <p:nvPr/>
        </p:nvSpPr>
        <p:spPr bwMode="auto">
          <a:xfrm>
            <a:off x="1066800" y="1720446"/>
            <a:ext cx="157405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A	200</a:t>
            </a:r>
          </a:p>
        </p:txBody>
      </p:sp>
      <p:sp>
        <p:nvSpPr>
          <p:cNvPr id="1590282" name="Rectangle 10"/>
          <p:cNvSpPr>
            <a:spLocks noChangeArrowheads="1"/>
          </p:cNvSpPr>
          <p:nvPr/>
        </p:nvSpPr>
        <p:spPr bwMode="auto">
          <a:xfrm>
            <a:off x="1339850" y="2411413"/>
            <a:ext cx="6203950" cy="269875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83" name="Rectangle 11"/>
          <p:cNvSpPr>
            <a:spLocks noChangeArrowheads="1"/>
          </p:cNvSpPr>
          <p:nvPr/>
        </p:nvSpPr>
        <p:spPr bwMode="auto">
          <a:xfrm>
            <a:off x="3395663" y="2360613"/>
            <a:ext cx="201542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CPU-Memory bus</a:t>
            </a:r>
          </a:p>
        </p:txBody>
      </p:sp>
      <p:sp>
        <p:nvSpPr>
          <p:cNvPr id="1590284" name="Rectangle 12"/>
          <p:cNvSpPr>
            <a:spLocks noChangeArrowheads="1"/>
          </p:cNvSpPr>
          <p:nvPr/>
        </p:nvSpPr>
        <p:spPr bwMode="auto">
          <a:xfrm>
            <a:off x="1531938" y="1168400"/>
            <a:ext cx="1587500" cy="3889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85" name="Rectangle 13"/>
          <p:cNvSpPr>
            <a:spLocks noChangeArrowheads="1"/>
          </p:cNvSpPr>
          <p:nvPr/>
        </p:nvSpPr>
        <p:spPr bwMode="auto">
          <a:xfrm>
            <a:off x="1949450" y="1223963"/>
            <a:ext cx="82507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CPU-1</a:t>
            </a:r>
          </a:p>
        </p:txBody>
      </p:sp>
      <p:sp>
        <p:nvSpPr>
          <p:cNvPr id="1590286" name="Line 14"/>
          <p:cNvSpPr>
            <a:spLocks noChangeShapeType="1"/>
          </p:cNvSpPr>
          <p:nvPr/>
        </p:nvSpPr>
        <p:spPr bwMode="auto">
          <a:xfrm>
            <a:off x="2351088" y="2286000"/>
            <a:ext cx="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87" name="Rectangle 15"/>
          <p:cNvSpPr>
            <a:spLocks noChangeArrowheads="1"/>
          </p:cNvSpPr>
          <p:nvPr/>
        </p:nvSpPr>
        <p:spPr bwMode="auto">
          <a:xfrm>
            <a:off x="5487988" y="1182688"/>
            <a:ext cx="1587500" cy="3905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88" name="Rectangle 16"/>
          <p:cNvSpPr>
            <a:spLocks noChangeArrowheads="1"/>
          </p:cNvSpPr>
          <p:nvPr/>
        </p:nvSpPr>
        <p:spPr bwMode="auto">
          <a:xfrm>
            <a:off x="5867400" y="1238250"/>
            <a:ext cx="82507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CPU-2</a:t>
            </a:r>
          </a:p>
        </p:txBody>
      </p:sp>
      <p:sp>
        <p:nvSpPr>
          <p:cNvPr id="1590289" name="Line 17"/>
          <p:cNvSpPr>
            <a:spLocks noChangeShapeType="1"/>
          </p:cNvSpPr>
          <p:nvPr/>
        </p:nvSpPr>
        <p:spPr bwMode="auto">
          <a:xfrm>
            <a:off x="6421438" y="2306638"/>
            <a:ext cx="0" cy="84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90" name="Rectangle 18"/>
          <p:cNvSpPr>
            <a:spLocks noChangeArrowheads="1"/>
          </p:cNvSpPr>
          <p:nvPr/>
        </p:nvSpPr>
        <p:spPr bwMode="auto">
          <a:xfrm>
            <a:off x="7454900" y="1811338"/>
            <a:ext cx="11555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cache-2</a:t>
            </a:r>
          </a:p>
        </p:txBody>
      </p:sp>
      <p:sp>
        <p:nvSpPr>
          <p:cNvPr id="1590291" name="Rectangle 19"/>
          <p:cNvSpPr>
            <a:spLocks noChangeArrowheads="1"/>
          </p:cNvSpPr>
          <p:nvPr/>
        </p:nvSpPr>
        <p:spPr bwMode="auto">
          <a:xfrm>
            <a:off x="5462588" y="1731963"/>
            <a:ext cx="1943100" cy="5699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92" name="Line 20"/>
          <p:cNvSpPr>
            <a:spLocks noChangeShapeType="1"/>
          </p:cNvSpPr>
          <p:nvPr/>
        </p:nvSpPr>
        <p:spPr bwMode="auto">
          <a:xfrm>
            <a:off x="6408738" y="1597025"/>
            <a:ext cx="0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93" name="Line 21"/>
          <p:cNvSpPr>
            <a:spLocks noChangeShapeType="1"/>
          </p:cNvSpPr>
          <p:nvPr/>
        </p:nvSpPr>
        <p:spPr bwMode="auto">
          <a:xfrm>
            <a:off x="5462588" y="1878013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94" name="Line 22"/>
          <p:cNvSpPr>
            <a:spLocks noChangeShapeType="1"/>
          </p:cNvSpPr>
          <p:nvPr/>
        </p:nvSpPr>
        <p:spPr bwMode="auto">
          <a:xfrm>
            <a:off x="5475288" y="2127250"/>
            <a:ext cx="1911350" cy="4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95" name="Rectangle 23"/>
          <p:cNvSpPr>
            <a:spLocks noChangeArrowheads="1"/>
          </p:cNvSpPr>
          <p:nvPr/>
        </p:nvSpPr>
        <p:spPr bwMode="auto">
          <a:xfrm>
            <a:off x="5573713" y="2919413"/>
            <a:ext cx="271664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memory (stale data)</a:t>
            </a:r>
          </a:p>
        </p:txBody>
      </p:sp>
      <p:sp>
        <p:nvSpPr>
          <p:cNvPr id="1590296" name="Rectangle 24"/>
          <p:cNvSpPr>
            <a:spLocks noChangeArrowheads="1"/>
          </p:cNvSpPr>
          <p:nvPr/>
        </p:nvSpPr>
        <p:spPr bwMode="auto">
          <a:xfrm>
            <a:off x="3543300" y="2840038"/>
            <a:ext cx="1943100" cy="5699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97" name="Line 25"/>
          <p:cNvSpPr>
            <a:spLocks noChangeShapeType="1"/>
          </p:cNvSpPr>
          <p:nvPr/>
        </p:nvSpPr>
        <p:spPr bwMode="auto">
          <a:xfrm>
            <a:off x="4489450" y="2706688"/>
            <a:ext cx="0" cy="119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98" name="Line 26"/>
          <p:cNvSpPr>
            <a:spLocks noChangeShapeType="1"/>
          </p:cNvSpPr>
          <p:nvPr/>
        </p:nvSpPr>
        <p:spPr bwMode="auto">
          <a:xfrm>
            <a:off x="3543300" y="2986088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99" name="Line 27"/>
          <p:cNvSpPr>
            <a:spLocks noChangeShapeType="1"/>
          </p:cNvSpPr>
          <p:nvPr/>
        </p:nvSpPr>
        <p:spPr bwMode="auto">
          <a:xfrm>
            <a:off x="3556000" y="3235325"/>
            <a:ext cx="191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300" name="Rectangle 28"/>
          <p:cNvSpPr>
            <a:spLocks noChangeArrowheads="1"/>
          </p:cNvSpPr>
          <p:nvPr/>
        </p:nvSpPr>
        <p:spPr bwMode="auto">
          <a:xfrm>
            <a:off x="3186113" y="2856105"/>
            <a:ext cx="157405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A	100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 in Lecture 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3800"/>
            <a:ext cx="8229600" cy="4927600"/>
          </a:xfrm>
        </p:spPr>
        <p:txBody>
          <a:bodyPr/>
          <a:lstStyle/>
          <a:p>
            <a:pPr>
              <a:buNone/>
            </a:pPr>
            <a:r>
              <a:rPr lang="en-US" dirty="0"/>
              <a:t>Two kinds of synchronization between processors:</a:t>
            </a:r>
          </a:p>
          <a:p>
            <a:r>
              <a:rPr lang="en-US" dirty="0"/>
              <a:t>Producer-Consumer</a:t>
            </a:r>
          </a:p>
          <a:p>
            <a:pPr lvl="1"/>
            <a:r>
              <a:rPr lang="en-US" dirty="0"/>
              <a:t>Consumer must wait until producer has produced value</a:t>
            </a:r>
          </a:p>
          <a:p>
            <a:pPr lvl="1"/>
            <a:r>
              <a:rPr lang="en-US" dirty="0"/>
              <a:t>Software version of a read-after-write hazard</a:t>
            </a:r>
          </a:p>
          <a:p>
            <a:r>
              <a:rPr lang="en-US" dirty="0"/>
              <a:t>Mutual Exclusion</a:t>
            </a:r>
          </a:p>
          <a:p>
            <a:pPr lvl="1"/>
            <a:r>
              <a:rPr lang="en-US" dirty="0"/>
              <a:t>Only one processor can be in a critical section at a time</a:t>
            </a:r>
          </a:p>
          <a:p>
            <a:pPr lvl="1"/>
            <a:r>
              <a:rPr lang="en-US" dirty="0"/>
              <a:t>Critical section guards shared data that can be written</a:t>
            </a:r>
          </a:p>
          <a:p>
            <a:pPr lvl="1"/>
            <a:endParaRPr lang="en-US" dirty="0"/>
          </a:p>
          <a:p>
            <a:r>
              <a:rPr lang="en-US" dirty="0"/>
              <a:t>Producer-consumer synchronization implementable with just loads and stores, but need to know ISA’s </a:t>
            </a:r>
            <a:r>
              <a:rPr lang="en-US" i="1" dirty="0">
                <a:solidFill>
                  <a:srgbClr val="FF0000"/>
                </a:solidFill>
              </a:rPr>
              <a:t>memory model!</a:t>
            </a:r>
          </a:p>
          <a:p>
            <a:r>
              <a:rPr lang="en-US" dirty="0"/>
              <a:t>Mutual-exclusion can also be implemented with loads and stores, but tricky and slow, so </a:t>
            </a:r>
            <a:r>
              <a:rPr lang="en-US" dirty="0" err="1"/>
              <a:t>ISAs</a:t>
            </a:r>
            <a:r>
              <a:rPr lang="en-US" dirty="0"/>
              <a:t> add atomic read-modify-write instructions to implement 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BE52-A1BA-5049-B46D-8DDF0C19AF09}" type="slidenum">
              <a:rPr lang="en-US" smtClean="0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2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False Sharing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31E8-4992-9148-BE7A-BEB6ECA9A0C0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2323" name="Rectangle 3"/>
          <p:cNvSpPr>
            <a:spLocks noChangeArrowheads="1"/>
          </p:cNvSpPr>
          <p:nvPr/>
        </p:nvSpPr>
        <p:spPr bwMode="auto">
          <a:xfrm>
            <a:off x="1747838" y="1690688"/>
            <a:ext cx="5551487" cy="2762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4" name="Rectangle 4"/>
          <p:cNvSpPr>
            <a:spLocks noChangeArrowheads="1"/>
          </p:cNvSpPr>
          <p:nvPr/>
        </p:nvSpPr>
        <p:spPr bwMode="auto">
          <a:xfrm>
            <a:off x="1736725" y="1639888"/>
            <a:ext cx="55499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state   line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addr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 data0	data1        ...    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dataN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592325" name="Line 5"/>
          <p:cNvSpPr>
            <a:spLocks noChangeShapeType="1"/>
          </p:cNvSpPr>
          <p:nvPr/>
        </p:nvSpPr>
        <p:spPr bwMode="auto">
          <a:xfrm>
            <a:off x="2573338" y="1703388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6" name="Line 6"/>
          <p:cNvSpPr>
            <a:spLocks noChangeShapeType="1"/>
          </p:cNvSpPr>
          <p:nvPr/>
        </p:nvSpPr>
        <p:spPr bwMode="auto">
          <a:xfrm>
            <a:off x="3692525" y="1697038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7" name="Line 7"/>
          <p:cNvSpPr>
            <a:spLocks noChangeShapeType="1"/>
          </p:cNvSpPr>
          <p:nvPr/>
        </p:nvSpPr>
        <p:spPr bwMode="auto">
          <a:xfrm>
            <a:off x="4476750" y="1693863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8" name="Line 8"/>
          <p:cNvSpPr>
            <a:spLocks noChangeShapeType="1"/>
          </p:cNvSpPr>
          <p:nvPr/>
        </p:nvSpPr>
        <p:spPr bwMode="auto">
          <a:xfrm>
            <a:off x="5322888" y="1701800"/>
            <a:ext cx="0" cy="261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9" name="Line 9"/>
          <p:cNvSpPr>
            <a:spLocks noChangeShapeType="1"/>
          </p:cNvSpPr>
          <p:nvPr/>
        </p:nvSpPr>
        <p:spPr bwMode="auto">
          <a:xfrm>
            <a:off x="6378575" y="1708150"/>
            <a:ext cx="0" cy="261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30" name="Rectangle 10"/>
          <p:cNvSpPr>
            <a:spLocks noChangeArrowheads="1"/>
          </p:cNvSpPr>
          <p:nvPr/>
        </p:nvSpPr>
        <p:spPr bwMode="auto">
          <a:xfrm>
            <a:off x="711200" y="2206625"/>
            <a:ext cx="7899400" cy="34137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A cache line contains more than one word</a:t>
            </a:r>
          </a:p>
          <a:p>
            <a:pPr algn="l">
              <a:spcBef>
                <a:spcPct val="0"/>
              </a:spcBef>
            </a:pPr>
            <a:endParaRPr lang="en-US" sz="24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Cache-coherence is done at the line-level and not word-level</a:t>
            </a:r>
          </a:p>
          <a:p>
            <a:pPr algn="l">
              <a:spcBef>
                <a:spcPct val="0"/>
              </a:spcBef>
            </a:pPr>
            <a:endParaRPr lang="en-US" sz="24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Suppose </a:t>
            </a: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 dirty="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400" dirty="0">
                <a:latin typeface="Verdana" charset="0"/>
              </a:rPr>
              <a:t> writes </a:t>
            </a:r>
            <a:r>
              <a:rPr lang="en-US" sz="2400" dirty="0" err="1">
                <a:solidFill>
                  <a:srgbClr val="56127A"/>
                </a:solidFill>
                <a:latin typeface="Verdana" charset="0"/>
              </a:rPr>
              <a:t>word</a:t>
            </a:r>
            <a:r>
              <a:rPr lang="en-US" sz="2400" baseline="-25000" dirty="0" err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400" dirty="0">
                <a:latin typeface="Verdana" charset="0"/>
              </a:rPr>
              <a:t>and </a:t>
            </a: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400" dirty="0">
                <a:latin typeface="Verdana" charset="0"/>
              </a:rPr>
              <a:t> writes </a:t>
            </a:r>
            <a:r>
              <a:rPr lang="en-US" sz="2400" dirty="0" err="1">
                <a:solidFill>
                  <a:srgbClr val="56127A"/>
                </a:solidFill>
                <a:latin typeface="Verdana" charset="0"/>
              </a:rPr>
              <a:t>word</a:t>
            </a:r>
            <a:r>
              <a:rPr lang="en-US" sz="2400" baseline="-25000" dirty="0" err="1">
                <a:solidFill>
                  <a:srgbClr val="56127A"/>
                </a:solidFill>
                <a:latin typeface="Verdana" charset="0"/>
              </a:rPr>
              <a:t>k</a:t>
            </a:r>
            <a:r>
              <a:rPr lang="en-US" sz="2400" baseline="-250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400" dirty="0">
                <a:latin typeface="Verdana" charset="0"/>
              </a:rPr>
              <a:t>and</a:t>
            </a:r>
          </a:p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both words have the same line address.</a:t>
            </a:r>
          </a:p>
          <a:p>
            <a:pPr algn="l">
              <a:spcBef>
                <a:spcPct val="0"/>
              </a:spcBef>
            </a:pPr>
            <a:endParaRPr lang="en-US" sz="24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chemeClr val="tx2"/>
                </a:solidFill>
                <a:latin typeface="Verdana" charset="0"/>
              </a:rPr>
              <a:t>What can happen?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9100"/>
            <a:ext cx="7162800" cy="7747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Synchronization and Caches:</a:t>
            </a:r>
            <a:r>
              <a:rPr lang="en-US" sz="2000"/>
              <a:t/>
            </a:r>
            <a:br>
              <a:rPr lang="en-US" sz="2000"/>
            </a:br>
            <a:r>
              <a:rPr lang="en-US" sz="2000"/>
              <a:t> </a:t>
            </a:r>
            <a:r>
              <a:rPr lang="en-US" sz="2000" i="1"/>
              <a:t>Performance Issues </a:t>
            </a: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CBAF-FE32-F249-B38B-E8BD3901244D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4371" name="Rectangle 3"/>
          <p:cNvSpPr>
            <a:spLocks noChangeArrowheads="1"/>
          </p:cNvSpPr>
          <p:nvPr/>
        </p:nvSpPr>
        <p:spPr bwMode="auto">
          <a:xfrm>
            <a:off x="712788" y="4448175"/>
            <a:ext cx="7943850" cy="191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Cache-coherence protocols will cause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mutex</a:t>
            </a:r>
            <a:r>
              <a:rPr lang="en-US" sz="2000">
                <a:latin typeface="Verdana" charset="0"/>
              </a:rPr>
              <a:t> to </a:t>
            </a:r>
            <a:r>
              <a:rPr lang="en-US" sz="2000" i="1">
                <a:latin typeface="Verdana" charset="0"/>
              </a:rPr>
              <a:t>ping-pong</a:t>
            </a:r>
            <a:r>
              <a:rPr lang="en-US" sz="2000">
                <a:latin typeface="Verdana" charset="0"/>
              </a:rPr>
              <a:t> between P1’s and P2’s caches.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Ping-ponging can be reduced by first reading the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mutex</a:t>
            </a:r>
            <a:r>
              <a:rPr lang="en-US" sz="2000">
                <a:latin typeface="Verdana" charset="0"/>
              </a:rPr>
              <a:t> location </a:t>
            </a:r>
            <a:r>
              <a:rPr lang="en-US" sz="2000" i="1">
                <a:latin typeface="Verdana" charset="0"/>
              </a:rPr>
              <a:t>(non-atomically) </a:t>
            </a:r>
            <a:r>
              <a:rPr lang="en-US" sz="2000">
                <a:latin typeface="Verdana" charset="0"/>
              </a:rPr>
              <a:t>and executing a swap only if it is found to be zero. </a:t>
            </a:r>
          </a:p>
        </p:txBody>
      </p:sp>
      <p:sp>
        <p:nvSpPr>
          <p:cNvPr id="1594372" name="Rectangle 4"/>
          <p:cNvSpPr>
            <a:spLocks noChangeArrowheads="1"/>
          </p:cNvSpPr>
          <p:nvPr/>
        </p:nvSpPr>
        <p:spPr bwMode="auto">
          <a:xfrm>
            <a:off x="3960813" y="3233738"/>
            <a:ext cx="9096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cache</a:t>
            </a:r>
          </a:p>
        </p:txBody>
      </p:sp>
      <p:sp>
        <p:nvSpPr>
          <p:cNvPr id="1594373" name="Rectangle 5"/>
          <p:cNvSpPr>
            <a:spLocks noChangeArrowheads="1"/>
          </p:cNvSpPr>
          <p:nvPr/>
        </p:nvSpPr>
        <p:spPr bwMode="auto">
          <a:xfrm>
            <a:off x="304800" y="1235075"/>
            <a:ext cx="2922588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Processor 1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  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L: swap (mutex), R;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56127A"/>
                </a:solidFill>
                <a:latin typeface="Verdana" charset="0"/>
              </a:rPr>
              <a:t>    if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 &lt;R&gt; </a:t>
            </a:r>
            <a:r>
              <a:rPr lang="en-US" i="1">
                <a:solidFill>
                  <a:srgbClr val="56127A"/>
                </a:solidFill>
                <a:latin typeface="Verdana" charset="0"/>
              </a:rPr>
              <a:t>then goto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L; 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  &lt;critical section&gt;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M[mutex]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0;</a:t>
            </a:r>
          </a:p>
        </p:txBody>
      </p:sp>
      <p:sp>
        <p:nvSpPr>
          <p:cNvPr id="1594374" name="Rectangle 6"/>
          <p:cNvSpPr>
            <a:spLocks noChangeArrowheads="1"/>
          </p:cNvSpPr>
          <p:nvPr/>
        </p:nvSpPr>
        <p:spPr bwMode="auto">
          <a:xfrm>
            <a:off x="3152775" y="1235075"/>
            <a:ext cx="2938463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Processor 2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  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L: swap (mutex), R;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56127A"/>
                </a:solidFill>
                <a:latin typeface="Verdana" charset="0"/>
              </a:rPr>
              <a:t>    if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 &lt;R&gt; </a:t>
            </a:r>
            <a:r>
              <a:rPr lang="en-US" i="1">
                <a:solidFill>
                  <a:srgbClr val="56127A"/>
                </a:solidFill>
                <a:latin typeface="Verdana" charset="0"/>
              </a:rPr>
              <a:t>then goto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L; 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  &lt;critical section&gt;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M[mutex]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0;</a:t>
            </a:r>
          </a:p>
        </p:txBody>
      </p:sp>
      <p:sp>
        <p:nvSpPr>
          <p:cNvPr id="1594375" name="Rectangle 7"/>
          <p:cNvSpPr>
            <a:spLocks noChangeArrowheads="1"/>
          </p:cNvSpPr>
          <p:nvPr/>
        </p:nvSpPr>
        <p:spPr bwMode="auto">
          <a:xfrm>
            <a:off x="6191250" y="1235075"/>
            <a:ext cx="2938463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Processor 3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  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L: swap (mutex), R;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56127A"/>
                </a:solidFill>
                <a:latin typeface="Verdana" charset="0"/>
              </a:rPr>
              <a:t>    if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 &lt;R&gt; </a:t>
            </a:r>
            <a:r>
              <a:rPr lang="en-US" i="1">
                <a:solidFill>
                  <a:srgbClr val="56127A"/>
                </a:solidFill>
                <a:latin typeface="Verdana" charset="0"/>
              </a:rPr>
              <a:t>then goto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L; 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  &lt;critical section&gt;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M[mutex]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0;</a:t>
            </a:r>
          </a:p>
        </p:txBody>
      </p:sp>
      <p:sp>
        <p:nvSpPr>
          <p:cNvPr id="1594376" name="Rectangle 8"/>
          <p:cNvSpPr>
            <a:spLocks noChangeArrowheads="1"/>
          </p:cNvSpPr>
          <p:nvPr/>
        </p:nvSpPr>
        <p:spPr bwMode="auto">
          <a:xfrm>
            <a:off x="315913" y="3827463"/>
            <a:ext cx="8370887" cy="363537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       </a:t>
            </a:r>
            <a:r>
              <a:rPr lang="en-US" sz="2000">
                <a:latin typeface="Verdana" charset="0"/>
              </a:rPr>
              <a:t>CPU-Memory Bus</a:t>
            </a:r>
          </a:p>
        </p:txBody>
      </p:sp>
      <p:sp>
        <p:nvSpPr>
          <p:cNvPr id="1594377" name="Line 9"/>
          <p:cNvSpPr>
            <a:spLocks noChangeShapeType="1"/>
          </p:cNvSpPr>
          <p:nvPr/>
        </p:nvSpPr>
        <p:spPr bwMode="auto">
          <a:xfrm>
            <a:off x="1603375" y="2994025"/>
            <a:ext cx="0" cy="806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78" name="Rectangle 10"/>
          <p:cNvSpPr>
            <a:spLocks noChangeArrowheads="1"/>
          </p:cNvSpPr>
          <p:nvPr/>
        </p:nvSpPr>
        <p:spPr bwMode="auto">
          <a:xfrm>
            <a:off x="304800" y="3157538"/>
            <a:ext cx="2514600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94379" name="Group 11"/>
          <p:cNvGrpSpPr>
            <a:grpSpLocks/>
          </p:cNvGrpSpPr>
          <p:nvPr/>
        </p:nvGrpSpPr>
        <p:grpSpPr bwMode="auto">
          <a:xfrm>
            <a:off x="3200400" y="3003550"/>
            <a:ext cx="2514600" cy="806450"/>
            <a:chOff x="2118" y="1836"/>
            <a:chExt cx="1584" cy="508"/>
          </a:xfrm>
        </p:grpSpPr>
        <p:sp>
          <p:nvSpPr>
            <p:cNvPr id="1594380" name="Line 12"/>
            <p:cNvSpPr>
              <a:spLocks noChangeShapeType="1"/>
            </p:cNvSpPr>
            <p:nvPr/>
          </p:nvSpPr>
          <p:spPr bwMode="auto">
            <a:xfrm>
              <a:off x="2864" y="1836"/>
              <a:ext cx="0" cy="5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4381" name="Rectangle 13"/>
            <p:cNvSpPr>
              <a:spLocks noChangeArrowheads="1"/>
            </p:cNvSpPr>
            <p:nvPr/>
          </p:nvSpPr>
          <p:spPr bwMode="auto">
            <a:xfrm>
              <a:off x="2118" y="1939"/>
              <a:ext cx="1584" cy="3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mutex=1</a:t>
              </a:r>
            </a:p>
          </p:txBody>
        </p:sp>
      </p:grpSp>
      <p:sp>
        <p:nvSpPr>
          <p:cNvPr id="1594382" name="Line 14"/>
          <p:cNvSpPr>
            <a:spLocks noChangeShapeType="1"/>
          </p:cNvSpPr>
          <p:nvPr/>
        </p:nvSpPr>
        <p:spPr bwMode="auto">
          <a:xfrm>
            <a:off x="7356475" y="3013075"/>
            <a:ext cx="0" cy="806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3" name="Rectangle 15"/>
          <p:cNvSpPr>
            <a:spLocks noChangeArrowheads="1"/>
          </p:cNvSpPr>
          <p:nvPr/>
        </p:nvSpPr>
        <p:spPr bwMode="auto">
          <a:xfrm>
            <a:off x="6172200" y="3176588"/>
            <a:ext cx="2514600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4" name="Freeform 16"/>
          <p:cNvSpPr>
            <a:spLocks/>
          </p:cNvSpPr>
          <p:nvPr/>
        </p:nvSpPr>
        <p:spPr bwMode="auto">
          <a:xfrm>
            <a:off x="2133600" y="3289300"/>
            <a:ext cx="1627188" cy="682625"/>
          </a:xfrm>
          <a:custGeom>
            <a:avLst/>
            <a:gdLst/>
            <a:ahLst/>
            <a:cxnLst>
              <a:cxn ang="0">
                <a:pos x="1024" y="13"/>
              </a:cxn>
              <a:cxn ang="0">
                <a:pos x="1024" y="429"/>
              </a:cxn>
              <a:cxn ang="0">
                <a:pos x="0" y="429"/>
              </a:cxn>
              <a:cxn ang="0">
                <a:pos x="0" y="0"/>
              </a:cxn>
            </a:cxnLst>
            <a:rect l="0" t="0" r="r" b="b"/>
            <a:pathLst>
              <a:path w="1025" h="430">
                <a:moveTo>
                  <a:pt x="1024" y="13"/>
                </a:moveTo>
                <a:lnTo>
                  <a:pt x="1024" y="429"/>
                </a:lnTo>
                <a:lnTo>
                  <a:pt x="0" y="429"/>
                </a:lnTo>
                <a:lnTo>
                  <a:pt x="0" y="0"/>
                </a:lnTo>
              </a:path>
            </a:pathLst>
          </a:custGeom>
          <a:noFill/>
          <a:ln w="76200" cap="rnd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5" name="Rectangle 17"/>
          <p:cNvSpPr>
            <a:spLocks noChangeArrowheads="1"/>
          </p:cNvSpPr>
          <p:nvPr/>
        </p:nvSpPr>
        <p:spPr bwMode="auto">
          <a:xfrm>
            <a:off x="274638" y="1562100"/>
            <a:ext cx="2582862" cy="14271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6" name="Rectangle 18"/>
          <p:cNvSpPr>
            <a:spLocks noChangeArrowheads="1"/>
          </p:cNvSpPr>
          <p:nvPr/>
        </p:nvSpPr>
        <p:spPr bwMode="auto">
          <a:xfrm>
            <a:off x="3187700" y="1573213"/>
            <a:ext cx="2527300" cy="14271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7" name="Rectangle 19"/>
          <p:cNvSpPr>
            <a:spLocks noChangeArrowheads="1"/>
          </p:cNvSpPr>
          <p:nvPr/>
        </p:nvSpPr>
        <p:spPr bwMode="auto">
          <a:xfrm>
            <a:off x="6172200" y="1562100"/>
            <a:ext cx="2514600" cy="14271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8" name="Rectangle 20"/>
          <p:cNvSpPr>
            <a:spLocks noChangeArrowheads="1"/>
          </p:cNvSpPr>
          <p:nvPr/>
        </p:nvSpPr>
        <p:spPr bwMode="auto">
          <a:xfrm>
            <a:off x="1044575" y="3214688"/>
            <a:ext cx="9096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cache</a:t>
            </a:r>
          </a:p>
        </p:txBody>
      </p:sp>
      <p:sp>
        <p:nvSpPr>
          <p:cNvPr id="1594389" name="Rectangle 21"/>
          <p:cNvSpPr>
            <a:spLocks noChangeArrowheads="1"/>
          </p:cNvSpPr>
          <p:nvPr/>
        </p:nvSpPr>
        <p:spPr bwMode="auto">
          <a:xfrm>
            <a:off x="6911975" y="3244850"/>
            <a:ext cx="9096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cache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0"/>
            <a:ext cx="8086725" cy="8588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Load-reserve &amp; Store-conditional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06B4-11D9-8844-B815-4EA4F7D7978C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8467" name="Rectangle 3"/>
          <p:cNvSpPr>
            <a:spLocks noChangeArrowheads="1"/>
          </p:cNvSpPr>
          <p:nvPr/>
        </p:nvSpPr>
        <p:spPr bwMode="auto">
          <a:xfrm>
            <a:off x="385763" y="3981450"/>
            <a:ext cx="8453437" cy="17517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If the snooper sees a store transaction to the address</a:t>
            </a:r>
          </a:p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in the reserve register, the reserve bit is set to </a:t>
            </a:r>
            <a:r>
              <a:rPr lang="en-US" sz="2400" dirty="0">
                <a:solidFill>
                  <a:srgbClr val="FF0000"/>
                </a:solidFill>
                <a:latin typeface="Verdana" charset="0"/>
              </a:rPr>
              <a:t>0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Several processors may reserve ‘</a:t>
            </a:r>
            <a:r>
              <a:rPr lang="en-US" sz="2000" dirty="0">
                <a:solidFill>
                  <a:srgbClr val="FF0000"/>
                </a:solidFill>
                <a:latin typeface="Verdana" charset="0"/>
              </a:rPr>
              <a:t>a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’ simultaneously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These instructions are like ordinary loads and stores</a:t>
            </a:r>
          </a:p>
          <a:p>
            <a:pPr lvl="1"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 with respect to the bus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traffic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598468" name="Rectangle 4"/>
          <p:cNvSpPr>
            <a:spLocks noChangeArrowheads="1"/>
          </p:cNvSpPr>
          <p:nvPr/>
        </p:nvSpPr>
        <p:spPr bwMode="auto">
          <a:xfrm>
            <a:off x="474663" y="685800"/>
            <a:ext cx="7950200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Special register(s) to hold reservation flag and address, and the outcome of store-conditional</a:t>
            </a: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484188" y="1604963"/>
            <a:ext cx="3700462" cy="1031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Load-reserve R, (a):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&lt;flag, adr&gt;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&lt;1, a&gt;;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M[a];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598470" name="Text Box 6"/>
          <p:cNvSpPr txBox="1">
            <a:spLocks noChangeArrowheads="1"/>
          </p:cNvSpPr>
          <p:nvPr/>
        </p:nvSpPr>
        <p:spPr bwMode="auto">
          <a:xfrm>
            <a:off x="4657725" y="1570038"/>
            <a:ext cx="3994150" cy="2251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Store-conditional (a), R:</a:t>
            </a: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&lt;flag, adr&gt; == &lt;1, a&gt; </a:t>
            </a: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then 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cancel other procs’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   reservation on a;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M[a]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&lt;R&gt;;  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status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succeed;</a:t>
            </a: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else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status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fail;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2563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-66675"/>
            <a:ext cx="7970837" cy="8318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Out-of-Order Loads/Stores &amp; CC</a:t>
            </a:r>
          </a:p>
        </p:txBody>
      </p:sp>
      <p:sp>
        <p:nvSpPr>
          <p:cNvPr id="5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0E3E-6C33-6E47-A11B-B04215D3BE5F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02562" name="Text Box 2"/>
          <p:cNvSpPr txBox="1">
            <a:spLocks noChangeArrowheads="1"/>
          </p:cNvSpPr>
          <p:nvPr/>
        </p:nvSpPr>
        <p:spPr bwMode="auto">
          <a:xfrm>
            <a:off x="622300" y="3781425"/>
            <a:ext cx="8096250" cy="2466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Verdana" charset="0"/>
              </a:rPr>
              <a:t>Blocking caches</a:t>
            </a:r>
            <a:endParaRPr lang="en-US" sz="24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One request at a time + CC </a:t>
            </a:r>
            <a:r>
              <a:rPr lang="en-US" sz="2000">
                <a:solidFill>
                  <a:schemeClr val="tx2"/>
                </a:solidFill>
                <a:latin typeface="Verdana" charset="0"/>
                <a:sym typeface="Symbol" charset="2"/>
              </a:rPr>
              <a:t></a:t>
            </a:r>
            <a:r>
              <a:rPr lang="en-US" sz="2000">
                <a:latin typeface="Verdana" charset="0"/>
              </a:rPr>
              <a:t>  SC</a:t>
            </a:r>
            <a:endParaRPr lang="en-US" sz="20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Verdana" charset="0"/>
              </a:rPr>
              <a:t>Non-blocking caches</a:t>
            </a:r>
            <a:r>
              <a:rPr lang="en-US" sz="2400">
                <a:latin typeface="Verdana" charset="0"/>
              </a:rPr>
              <a:t>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Multiple requests (different addresses) concurrently + CC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                              </a:t>
            </a:r>
            <a:r>
              <a:rPr lang="en-US" sz="2000">
                <a:solidFill>
                  <a:schemeClr val="tx2"/>
                </a:solidFill>
                <a:latin typeface="Verdana" charset="0"/>
                <a:sym typeface="Symbol" charset="2"/>
              </a:rPr>
              <a:t></a:t>
            </a:r>
            <a:r>
              <a:rPr lang="en-US" sz="2000">
                <a:latin typeface="Verdana" charset="0"/>
              </a:rPr>
              <a:t> 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Relaxed memory models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CC ensures that all processors observe the same order of loads and stores to an address </a:t>
            </a:r>
          </a:p>
        </p:txBody>
      </p:sp>
      <p:sp>
        <p:nvSpPr>
          <p:cNvPr id="1602564" name="Rectangle 4"/>
          <p:cNvSpPr>
            <a:spLocks noChangeArrowheads="1"/>
          </p:cNvSpPr>
          <p:nvPr/>
        </p:nvSpPr>
        <p:spPr bwMode="auto">
          <a:xfrm>
            <a:off x="3230563" y="1905000"/>
            <a:ext cx="1397000" cy="18430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65" name="Line 5"/>
          <p:cNvSpPr>
            <a:spLocks noChangeShapeType="1"/>
          </p:cNvSpPr>
          <p:nvPr/>
        </p:nvSpPr>
        <p:spPr bwMode="auto">
          <a:xfrm>
            <a:off x="4630738" y="2827338"/>
            <a:ext cx="248443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66" name="Rectangle 6"/>
          <p:cNvSpPr>
            <a:spLocks noChangeArrowheads="1"/>
          </p:cNvSpPr>
          <p:nvPr/>
        </p:nvSpPr>
        <p:spPr bwMode="auto">
          <a:xfrm>
            <a:off x="3457575" y="2459038"/>
            <a:ext cx="9556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Cache</a:t>
            </a:r>
          </a:p>
        </p:txBody>
      </p:sp>
      <p:sp>
        <p:nvSpPr>
          <p:cNvPr id="1602567" name="Rectangle 7"/>
          <p:cNvSpPr>
            <a:spLocks noChangeArrowheads="1"/>
          </p:cNvSpPr>
          <p:nvPr/>
        </p:nvSpPr>
        <p:spPr bwMode="auto">
          <a:xfrm>
            <a:off x="7126288" y="990600"/>
            <a:ext cx="1754187" cy="27162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68" name="Rectangle 8"/>
          <p:cNvSpPr>
            <a:spLocks noChangeArrowheads="1"/>
          </p:cNvSpPr>
          <p:nvPr/>
        </p:nvSpPr>
        <p:spPr bwMode="auto">
          <a:xfrm>
            <a:off x="7323138" y="2208213"/>
            <a:ext cx="12065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602569" name="Rectangle 9"/>
          <p:cNvSpPr>
            <a:spLocks noChangeArrowheads="1"/>
          </p:cNvSpPr>
          <p:nvPr/>
        </p:nvSpPr>
        <p:spPr bwMode="auto">
          <a:xfrm>
            <a:off x="5195888" y="1722438"/>
            <a:ext cx="666750" cy="5842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0" name="Line 10"/>
          <p:cNvSpPr>
            <a:spLocks noChangeShapeType="1"/>
          </p:cNvSpPr>
          <p:nvPr/>
        </p:nvSpPr>
        <p:spPr bwMode="auto">
          <a:xfrm flipH="1">
            <a:off x="5154613" y="1720850"/>
            <a:ext cx="742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1" name="Line 11"/>
          <p:cNvSpPr>
            <a:spLocks noChangeShapeType="1"/>
          </p:cNvSpPr>
          <p:nvPr/>
        </p:nvSpPr>
        <p:spPr bwMode="auto">
          <a:xfrm flipH="1">
            <a:off x="5141913" y="2297113"/>
            <a:ext cx="742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2" name="Line 12"/>
          <p:cNvSpPr>
            <a:spLocks noChangeShapeType="1"/>
          </p:cNvSpPr>
          <p:nvPr/>
        </p:nvSpPr>
        <p:spPr bwMode="auto">
          <a:xfrm>
            <a:off x="5705475" y="1722438"/>
            <a:ext cx="0" cy="563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3" name="Line 13"/>
          <p:cNvSpPr>
            <a:spLocks noChangeShapeType="1"/>
          </p:cNvSpPr>
          <p:nvPr/>
        </p:nvSpPr>
        <p:spPr bwMode="auto">
          <a:xfrm>
            <a:off x="5487988" y="1741488"/>
            <a:ext cx="0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4" name="Line 14"/>
          <p:cNvSpPr>
            <a:spLocks noChangeShapeType="1"/>
          </p:cNvSpPr>
          <p:nvPr/>
        </p:nvSpPr>
        <p:spPr bwMode="auto">
          <a:xfrm>
            <a:off x="5294313" y="1722438"/>
            <a:ext cx="4762" cy="569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5" name="Line 15"/>
          <p:cNvSpPr>
            <a:spLocks noChangeShapeType="1"/>
          </p:cNvSpPr>
          <p:nvPr/>
        </p:nvSpPr>
        <p:spPr bwMode="auto">
          <a:xfrm flipV="1">
            <a:off x="5868988" y="2063750"/>
            <a:ext cx="1225550" cy="111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6" name="Line 16"/>
          <p:cNvSpPr>
            <a:spLocks noChangeShapeType="1"/>
          </p:cNvSpPr>
          <p:nvPr/>
        </p:nvSpPr>
        <p:spPr bwMode="auto">
          <a:xfrm>
            <a:off x="4664075" y="2068513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7" name="Rectangle 17"/>
          <p:cNvSpPr>
            <a:spLocks noChangeArrowheads="1"/>
          </p:cNvSpPr>
          <p:nvPr/>
        </p:nvSpPr>
        <p:spPr bwMode="auto">
          <a:xfrm flipH="1">
            <a:off x="4654550" y="2243138"/>
            <a:ext cx="36957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pushout (Wb-rep)</a:t>
            </a:r>
          </a:p>
        </p:txBody>
      </p:sp>
      <p:sp>
        <p:nvSpPr>
          <p:cNvPr id="1602578" name="Line 18"/>
          <p:cNvSpPr>
            <a:spLocks noChangeShapeType="1"/>
          </p:cNvSpPr>
          <p:nvPr/>
        </p:nvSpPr>
        <p:spPr bwMode="auto">
          <a:xfrm flipV="1">
            <a:off x="1500188" y="3028950"/>
            <a:ext cx="1717675" cy="9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9" name="Line 19"/>
          <p:cNvSpPr>
            <a:spLocks noChangeShapeType="1"/>
          </p:cNvSpPr>
          <p:nvPr/>
        </p:nvSpPr>
        <p:spPr bwMode="auto">
          <a:xfrm flipH="1">
            <a:off x="1503363" y="2652713"/>
            <a:ext cx="1719262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80" name="Rectangle 20"/>
          <p:cNvSpPr>
            <a:spLocks noChangeArrowheads="1"/>
          </p:cNvSpPr>
          <p:nvPr/>
        </p:nvSpPr>
        <p:spPr bwMode="auto">
          <a:xfrm>
            <a:off x="1855788" y="2482850"/>
            <a:ext cx="665162" cy="3175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02581" name="Group 21"/>
          <p:cNvGrpSpPr>
            <a:grpSpLocks/>
          </p:cNvGrpSpPr>
          <p:nvPr/>
        </p:nvGrpSpPr>
        <p:grpSpPr bwMode="auto">
          <a:xfrm>
            <a:off x="1828800" y="2482850"/>
            <a:ext cx="755650" cy="306388"/>
            <a:chOff x="1158" y="1584"/>
            <a:chExt cx="472" cy="240"/>
          </a:xfrm>
        </p:grpSpPr>
        <p:sp>
          <p:nvSpPr>
            <p:cNvPr id="1602582" name="Line 22"/>
            <p:cNvSpPr>
              <a:spLocks noChangeShapeType="1"/>
            </p:cNvSpPr>
            <p:nvPr/>
          </p:nvSpPr>
          <p:spPr bwMode="auto">
            <a:xfrm flipH="1">
              <a:off x="1166" y="1584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83" name="Line 23"/>
            <p:cNvSpPr>
              <a:spLocks noChangeShapeType="1"/>
            </p:cNvSpPr>
            <p:nvPr/>
          </p:nvSpPr>
          <p:spPr bwMode="auto">
            <a:xfrm flipH="1">
              <a:off x="1158" y="1824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84" name="Line 24"/>
            <p:cNvSpPr>
              <a:spLocks noChangeShapeType="1"/>
            </p:cNvSpPr>
            <p:nvPr/>
          </p:nvSpPr>
          <p:spPr bwMode="auto">
            <a:xfrm>
              <a:off x="1510" y="1584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85" name="Line 25"/>
            <p:cNvSpPr>
              <a:spLocks noChangeShapeType="1"/>
            </p:cNvSpPr>
            <p:nvPr/>
          </p:nvSpPr>
          <p:spPr bwMode="auto">
            <a:xfrm>
              <a:off x="1374" y="1592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86" name="Line 26"/>
            <p:cNvSpPr>
              <a:spLocks noChangeShapeType="1"/>
            </p:cNvSpPr>
            <p:nvPr/>
          </p:nvSpPr>
          <p:spPr bwMode="auto">
            <a:xfrm>
              <a:off x="1238" y="1600"/>
              <a:ext cx="0" cy="2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02587" name="Rectangle 27"/>
          <p:cNvSpPr>
            <a:spLocks noChangeArrowheads="1"/>
          </p:cNvSpPr>
          <p:nvPr/>
        </p:nvSpPr>
        <p:spPr bwMode="auto">
          <a:xfrm flipH="1">
            <a:off x="1425575" y="1857375"/>
            <a:ext cx="147796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load/store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buffers</a:t>
            </a:r>
          </a:p>
        </p:txBody>
      </p:sp>
      <p:grpSp>
        <p:nvGrpSpPr>
          <p:cNvPr id="1602588" name="Group 28"/>
          <p:cNvGrpSpPr>
            <a:grpSpLocks/>
          </p:cNvGrpSpPr>
          <p:nvPr/>
        </p:nvGrpSpPr>
        <p:grpSpPr bwMode="auto">
          <a:xfrm>
            <a:off x="350838" y="2303463"/>
            <a:ext cx="1152525" cy="922337"/>
            <a:chOff x="288" y="1440"/>
            <a:chExt cx="720" cy="720"/>
          </a:xfrm>
        </p:grpSpPr>
        <p:sp>
          <p:nvSpPr>
            <p:cNvPr id="1602589" name="Rectangle 29"/>
            <p:cNvSpPr>
              <a:spLocks noChangeArrowheads="1"/>
            </p:cNvSpPr>
            <p:nvPr/>
          </p:nvSpPr>
          <p:spPr bwMode="auto">
            <a:xfrm>
              <a:off x="384" y="1680"/>
              <a:ext cx="436" cy="3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CPU</a:t>
              </a:r>
            </a:p>
          </p:txBody>
        </p:sp>
        <p:sp>
          <p:nvSpPr>
            <p:cNvPr id="1602590" name="AutoShape 30"/>
            <p:cNvSpPr>
              <a:spLocks noChangeArrowheads="1"/>
            </p:cNvSpPr>
            <p:nvPr/>
          </p:nvSpPr>
          <p:spPr bwMode="auto">
            <a:xfrm>
              <a:off x="288" y="1440"/>
              <a:ext cx="720" cy="720"/>
            </a:xfrm>
            <a:prstGeom prst="star16">
              <a:avLst>
                <a:gd name="adj" fmla="val 375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02591" name="Group 31"/>
          <p:cNvGrpSpPr>
            <a:grpSpLocks/>
          </p:cNvGrpSpPr>
          <p:nvPr/>
        </p:nvGrpSpPr>
        <p:grpSpPr bwMode="auto">
          <a:xfrm>
            <a:off x="5140325" y="2541588"/>
            <a:ext cx="755650" cy="585787"/>
            <a:chOff x="3088" y="1778"/>
            <a:chExt cx="472" cy="457"/>
          </a:xfrm>
        </p:grpSpPr>
        <p:sp>
          <p:nvSpPr>
            <p:cNvPr id="1602592" name="Rectangle 32"/>
            <p:cNvSpPr>
              <a:spLocks noChangeArrowheads="1"/>
            </p:cNvSpPr>
            <p:nvPr/>
          </p:nvSpPr>
          <p:spPr bwMode="auto">
            <a:xfrm>
              <a:off x="3122" y="1779"/>
              <a:ext cx="416" cy="456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3" name="Line 33"/>
            <p:cNvSpPr>
              <a:spLocks noChangeShapeType="1"/>
            </p:cNvSpPr>
            <p:nvPr/>
          </p:nvSpPr>
          <p:spPr bwMode="auto">
            <a:xfrm flipH="1">
              <a:off x="3096" y="1778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4" name="Line 34"/>
            <p:cNvSpPr>
              <a:spLocks noChangeShapeType="1"/>
            </p:cNvSpPr>
            <p:nvPr/>
          </p:nvSpPr>
          <p:spPr bwMode="auto">
            <a:xfrm flipH="1">
              <a:off x="3088" y="2227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5" name="Line 35"/>
            <p:cNvSpPr>
              <a:spLocks noChangeShapeType="1"/>
            </p:cNvSpPr>
            <p:nvPr/>
          </p:nvSpPr>
          <p:spPr bwMode="auto">
            <a:xfrm>
              <a:off x="3440" y="1779"/>
              <a:ext cx="0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6" name="Line 36"/>
            <p:cNvSpPr>
              <a:spLocks noChangeShapeType="1"/>
            </p:cNvSpPr>
            <p:nvPr/>
          </p:nvSpPr>
          <p:spPr bwMode="auto">
            <a:xfrm>
              <a:off x="3304" y="1794"/>
              <a:ext cx="0" cy="4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7" name="Line 37"/>
            <p:cNvSpPr>
              <a:spLocks noChangeShapeType="1"/>
            </p:cNvSpPr>
            <p:nvPr/>
          </p:nvSpPr>
          <p:spPr bwMode="auto">
            <a:xfrm flipH="1">
              <a:off x="3186" y="1779"/>
              <a:ext cx="2" cy="4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02598" name="Group 38"/>
          <p:cNvGrpSpPr>
            <a:grpSpLocks/>
          </p:cNvGrpSpPr>
          <p:nvPr/>
        </p:nvGrpSpPr>
        <p:grpSpPr bwMode="auto">
          <a:xfrm>
            <a:off x="5146675" y="3408363"/>
            <a:ext cx="1960563" cy="317500"/>
            <a:chOff x="3123" y="2335"/>
            <a:chExt cx="975" cy="248"/>
          </a:xfrm>
        </p:grpSpPr>
        <p:sp>
          <p:nvSpPr>
            <p:cNvPr id="1602599" name="Rectangle 39"/>
            <p:cNvSpPr>
              <a:spLocks noChangeArrowheads="1"/>
            </p:cNvSpPr>
            <p:nvPr/>
          </p:nvSpPr>
          <p:spPr bwMode="auto">
            <a:xfrm>
              <a:off x="3148" y="2335"/>
              <a:ext cx="416" cy="24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02600" name="Group 40"/>
            <p:cNvGrpSpPr>
              <a:grpSpLocks/>
            </p:cNvGrpSpPr>
            <p:nvPr/>
          </p:nvGrpSpPr>
          <p:grpSpPr bwMode="auto">
            <a:xfrm>
              <a:off x="3123" y="2336"/>
              <a:ext cx="472" cy="240"/>
              <a:chOff x="3134" y="2696"/>
              <a:chExt cx="472" cy="240"/>
            </a:xfrm>
          </p:grpSpPr>
          <p:sp>
            <p:nvSpPr>
              <p:cNvPr id="1602601" name="Line 41"/>
              <p:cNvSpPr>
                <a:spLocks noChangeShapeType="1"/>
              </p:cNvSpPr>
              <p:nvPr/>
            </p:nvSpPr>
            <p:spPr bwMode="auto">
              <a:xfrm flipH="1">
                <a:off x="3142" y="2696"/>
                <a:ext cx="4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2602" name="Line 42"/>
              <p:cNvSpPr>
                <a:spLocks noChangeShapeType="1"/>
              </p:cNvSpPr>
              <p:nvPr/>
            </p:nvSpPr>
            <p:spPr bwMode="auto">
              <a:xfrm flipH="1">
                <a:off x="3134" y="2936"/>
                <a:ext cx="4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2603" name="Line 43"/>
              <p:cNvSpPr>
                <a:spLocks noChangeShapeType="1"/>
              </p:cNvSpPr>
              <p:nvPr/>
            </p:nvSpPr>
            <p:spPr bwMode="auto">
              <a:xfrm>
                <a:off x="3486" y="2696"/>
                <a:ext cx="0" cy="2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2604" name="Line 44"/>
              <p:cNvSpPr>
                <a:spLocks noChangeShapeType="1"/>
              </p:cNvSpPr>
              <p:nvPr/>
            </p:nvSpPr>
            <p:spPr bwMode="auto">
              <a:xfrm>
                <a:off x="3350" y="2704"/>
                <a:ext cx="0" cy="22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2605" name="Line 45"/>
              <p:cNvSpPr>
                <a:spLocks noChangeShapeType="1"/>
              </p:cNvSpPr>
              <p:nvPr/>
            </p:nvSpPr>
            <p:spPr bwMode="auto">
              <a:xfrm>
                <a:off x="3214" y="2712"/>
                <a:ext cx="0" cy="2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02606" name="Line 46"/>
            <p:cNvSpPr>
              <a:spLocks noChangeShapeType="1"/>
            </p:cNvSpPr>
            <p:nvPr/>
          </p:nvSpPr>
          <p:spPr bwMode="auto">
            <a:xfrm>
              <a:off x="3558" y="2458"/>
              <a:ext cx="5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02607" name="Rectangle 47"/>
          <p:cNvSpPr>
            <a:spLocks noChangeArrowheads="1"/>
          </p:cNvSpPr>
          <p:nvPr/>
        </p:nvSpPr>
        <p:spPr bwMode="auto">
          <a:xfrm flipH="1">
            <a:off x="4697413" y="3744913"/>
            <a:ext cx="221615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(S-req, E-req)</a:t>
            </a:r>
          </a:p>
        </p:txBody>
      </p:sp>
      <p:sp>
        <p:nvSpPr>
          <p:cNvPr id="1602608" name="Text Box 48"/>
          <p:cNvSpPr txBox="1">
            <a:spLocks noChangeArrowheads="1"/>
          </p:cNvSpPr>
          <p:nvPr/>
        </p:nvSpPr>
        <p:spPr bwMode="auto">
          <a:xfrm>
            <a:off x="4665663" y="3067050"/>
            <a:ext cx="18161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(S-rep, E-rep)</a:t>
            </a:r>
          </a:p>
        </p:txBody>
      </p:sp>
      <p:sp>
        <p:nvSpPr>
          <p:cNvPr id="1602609" name="Line 49"/>
          <p:cNvSpPr>
            <a:spLocks noChangeShapeType="1"/>
          </p:cNvSpPr>
          <p:nvPr/>
        </p:nvSpPr>
        <p:spPr bwMode="auto">
          <a:xfrm flipH="1">
            <a:off x="6272213" y="1236663"/>
            <a:ext cx="8207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610" name="Rectangle 50"/>
          <p:cNvSpPr>
            <a:spLocks noChangeArrowheads="1"/>
          </p:cNvSpPr>
          <p:nvPr/>
        </p:nvSpPr>
        <p:spPr bwMode="auto">
          <a:xfrm flipH="1">
            <a:off x="3846513" y="1360488"/>
            <a:ext cx="322738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Wb-req, Inv-req, Inv-rep</a:t>
            </a:r>
          </a:p>
        </p:txBody>
      </p:sp>
      <p:sp>
        <p:nvSpPr>
          <p:cNvPr id="1602611" name="Line 51"/>
          <p:cNvSpPr>
            <a:spLocks noChangeShapeType="1"/>
          </p:cNvSpPr>
          <p:nvPr/>
        </p:nvSpPr>
        <p:spPr bwMode="auto">
          <a:xfrm flipV="1">
            <a:off x="4635500" y="3560763"/>
            <a:ext cx="5508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612" name="Rectangle 52"/>
          <p:cNvSpPr>
            <a:spLocks noChangeArrowheads="1"/>
          </p:cNvSpPr>
          <p:nvPr/>
        </p:nvSpPr>
        <p:spPr bwMode="auto">
          <a:xfrm>
            <a:off x="4811713" y="1050925"/>
            <a:ext cx="1423987" cy="4000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snooper</a:t>
            </a:r>
          </a:p>
        </p:txBody>
      </p:sp>
      <p:sp>
        <p:nvSpPr>
          <p:cNvPr id="1602613" name="Freeform 53"/>
          <p:cNvSpPr>
            <a:spLocks/>
          </p:cNvSpPr>
          <p:nvPr/>
        </p:nvSpPr>
        <p:spPr bwMode="auto">
          <a:xfrm>
            <a:off x="3836988" y="1298575"/>
            <a:ext cx="974725" cy="615950"/>
          </a:xfrm>
          <a:custGeom>
            <a:avLst/>
            <a:gdLst/>
            <a:ahLst/>
            <a:cxnLst>
              <a:cxn ang="0">
                <a:pos x="432" y="0"/>
              </a:cxn>
              <a:cxn ang="0">
                <a:pos x="0" y="0"/>
              </a:cxn>
              <a:cxn ang="0">
                <a:pos x="0" y="432"/>
              </a:cxn>
            </a:cxnLst>
            <a:rect l="0" t="0" r="r" b="b"/>
            <a:pathLst>
              <a:path w="432" h="432">
                <a:moveTo>
                  <a:pt x="432" y="0"/>
                </a:moveTo>
                <a:lnTo>
                  <a:pt x="0" y="0"/>
                </a:lnTo>
                <a:lnTo>
                  <a:pt x="0" y="432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614" name="Text Box 54"/>
          <p:cNvSpPr txBox="1">
            <a:spLocks noChangeArrowheads="1"/>
          </p:cNvSpPr>
          <p:nvPr/>
        </p:nvSpPr>
        <p:spPr bwMode="auto">
          <a:xfrm>
            <a:off x="3429000" y="3117850"/>
            <a:ext cx="1087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(I/S/E)</a:t>
            </a:r>
          </a:p>
        </p:txBody>
      </p:sp>
      <p:sp>
        <p:nvSpPr>
          <p:cNvPr id="1602615" name="Freeform 55"/>
          <p:cNvSpPr>
            <a:spLocks/>
          </p:cNvSpPr>
          <p:nvPr/>
        </p:nvSpPr>
        <p:spPr bwMode="auto">
          <a:xfrm>
            <a:off x="6756400" y="773113"/>
            <a:ext cx="368300" cy="3200400"/>
          </a:xfrm>
          <a:custGeom>
            <a:avLst/>
            <a:gdLst/>
            <a:ahLst/>
            <a:cxnLst>
              <a:cxn ang="0">
                <a:pos x="232" y="0"/>
              </a:cxn>
              <a:cxn ang="0">
                <a:pos x="8" y="344"/>
              </a:cxn>
              <a:cxn ang="0">
                <a:pos x="168" y="768"/>
              </a:cxn>
              <a:cxn ang="0">
                <a:pos x="0" y="1264"/>
              </a:cxn>
              <a:cxn ang="0">
                <a:pos x="152" y="1640"/>
              </a:cxn>
              <a:cxn ang="0">
                <a:pos x="0" y="2016"/>
              </a:cxn>
            </a:cxnLst>
            <a:rect l="0" t="0" r="r" b="b"/>
            <a:pathLst>
              <a:path w="232" h="2016">
                <a:moveTo>
                  <a:pt x="232" y="0"/>
                </a:moveTo>
                <a:lnTo>
                  <a:pt x="8" y="344"/>
                </a:lnTo>
                <a:lnTo>
                  <a:pt x="168" y="768"/>
                </a:lnTo>
                <a:lnTo>
                  <a:pt x="0" y="1264"/>
                </a:lnTo>
                <a:lnTo>
                  <a:pt x="152" y="1640"/>
                </a:lnTo>
                <a:lnTo>
                  <a:pt x="0" y="2016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616" name="Text Box 56"/>
          <p:cNvSpPr txBox="1">
            <a:spLocks noChangeArrowheads="1"/>
          </p:cNvSpPr>
          <p:nvPr/>
        </p:nvSpPr>
        <p:spPr bwMode="auto">
          <a:xfrm>
            <a:off x="7169150" y="3814763"/>
            <a:ext cx="1841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CPU/Memory</a:t>
            </a:r>
          </a:p>
          <a:p>
            <a:pPr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Interface</a:t>
            </a:r>
          </a:p>
        </p:txBody>
      </p:sp>
      <p:sp>
        <p:nvSpPr>
          <p:cNvPr id="1602617" name="Freeform 57"/>
          <p:cNvSpPr>
            <a:spLocks/>
          </p:cNvSpPr>
          <p:nvPr/>
        </p:nvSpPr>
        <p:spPr bwMode="auto">
          <a:xfrm>
            <a:off x="6819900" y="3833813"/>
            <a:ext cx="444500" cy="207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112"/>
              </a:cxn>
              <a:cxn ang="0">
                <a:pos x="280" y="112"/>
              </a:cxn>
            </a:cxnLst>
            <a:rect l="0" t="0" r="r" b="b"/>
            <a:pathLst>
              <a:path w="280" h="131">
                <a:moveTo>
                  <a:pt x="0" y="0"/>
                </a:moveTo>
                <a:cubicBezTo>
                  <a:pt x="48" y="46"/>
                  <a:pt x="97" y="93"/>
                  <a:pt x="144" y="112"/>
                </a:cubicBezTo>
                <a:cubicBezTo>
                  <a:pt x="191" y="131"/>
                  <a:pt x="235" y="121"/>
                  <a:pt x="280" y="112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461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 by:</a:t>
            </a:r>
          </a:p>
          <a:p>
            <a:pPr lvl="1"/>
            <a:r>
              <a:rPr lang="en-US" dirty="0"/>
              <a:t>Arvind (MIT)</a:t>
            </a:r>
          </a:p>
          <a:p>
            <a:pPr lvl="1"/>
            <a:r>
              <a:rPr lang="en-US" dirty="0" err="1"/>
              <a:t>Krste</a:t>
            </a:r>
            <a:r>
              <a:rPr lang="en-US" dirty="0"/>
              <a:t> </a:t>
            </a:r>
            <a:r>
              <a:rPr lang="en-US" dirty="0" err="1"/>
              <a:t>Asanovic</a:t>
            </a:r>
            <a:r>
              <a:rPr lang="en-US" dirty="0"/>
              <a:t> (MIT/UCB)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CS252</a:t>
            </a:r>
          </a:p>
          <a:p>
            <a:r>
              <a:rPr lang="en-US" dirty="0"/>
              <a:t>“New microprocessor claims 10x energy improvement”, from </a:t>
            </a:r>
            <a:r>
              <a:rPr lang="en-US" dirty="0" err="1"/>
              <a:t>extremetech</a:t>
            </a:r>
            <a:endParaRPr lang="en-US" dirty="0"/>
          </a:p>
          <a:p>
            <a:r>
              <a:rPr lang="en-US" dirty="0"/>
              <a:t>“Exploring the diverse world of programming” by Pavel </a:t>
            </a:r>
            <a:r>
              <a:rPr lang="en-US" dirty="0" err="1"/>
              <a:t>Shved</a:t>
            </a:r>
            <a:endParaRPr lang="en-US" dirty="0"/>
          </a:p>
          <a:p>
            <a:r>
              <a:rPr lang="en-US" dirty="0"/>
              <a:t>“Amdahl’s Law in the Multicore Era” b Mark D. Hill and Michael R. Marty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6A75-7DDE-FF40-90BA-72345DE563AA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00" y="3429000"/>
            <a:ext cx="7810500" cy="19431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79650" y="100535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Cost:</a:t>
            </a:r>
          </a:p>
          <a:p>
            <a:r>
              <a:rPr lang="en-US" sz="2000" dirty="0"/>
              <a:t>Prevents aggressive compiler reordering optimizations</a:t>
            </a:r>
          </a:p>
          <a:p>
            <a:r>
              <a:rPr lang="en-US" sz="2000" dirty="0"/>
              <a:t>Constrains hardware utilization (e.g., store buffer)</a:t>
            </a:r>
          </a:p>
        </p:txBody>
      </p:sp>
    </p:spTree>
    <p:extLst>
      <p:ext uri="{BB962C8B-B14F-4D97-AF65-F5344CB8AC3E}">
        <p14:creationId xmlns:p14="http://schemas.microsoft.com/office/powerpoint/2010/main" val="3674830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495300"/>
            <a:ext cx="7162800" cy="720725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Sequential Consistency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EDB2-4A52-B947-9E93-7DF029808E4B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20643" name="Rectangle 3"/>
          <p:cNvSpPr>
            <a:spLocks noChangeArrowheads="1"/>
          </p:cNvSpPr>
          <p:nvPr/>
        </p:nvSpPr>
        <p:spPr bwMode="auto">
          <a:xfrm>
            <a:off x="1047750" y="1436688"/>
            <a:ext cx="7345363" cy="3441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Sequential consistency imposes more memory ordering constraints than those imposed by uniprocessor program dependencies (     )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      What are these in our example ?</a:t>
            </a:r>
          </a:p>
          <a:p>
            <a:pPr algn="l">
              <a:spcBef>
                <a:spcPct val="0"/>
              </a:spcBef>
            </a:pPr>
            <a:endParaRPr lang="en-US" sz="2000" i="1">
              <a:solidFill>
                <a:schemeClr val="hlink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T1:				T2: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 (X), 1  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(X =  1)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      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(Y) 	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 (Y), 11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(Y = 11)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      Store (Y’),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(Y’= Y)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      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(X)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      Store (X’),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(X’= X)</a:t>
            </a: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1520644" name="Freeform 4"/>
          <p:cNvSpPr>
            <a:spLocks/>
          </p:cNvSpPr>
          <p:nvPr/>
        </p:nvSpPr>
        <p:spPr bwMode="auto">
          <a:xfrm>
            <a:off x="5097463" y="37465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0645" name="Freeform 5"/>
          <p:cNvSpPr>
            <a:spLocks/>
          </p:cNvSpPr>
          <p:nvPr/>
        </p:nvSpPr>
        <p:spPr bwMode="auto">
          <a:xfrm>
            <a:off x="5097463" y="43815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0646" name="Freeform 6"/>
          <p:cNvSpPr>
            <a:spLocks/>
          </p:cNvSpPr>
          <p:nvPr/>
        </p:nvSpPr>
        <p:spPr bwMode="auto">
          <a:xfrm>
            <a:off x="4957763" y="40767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0647" name="Freeform 7"/>
          <p:cNvSpPr>
            <a:spLocks/>
          </p:cNvSpPr>
          <p:nvPr/>
        </p:nvSpPr>
        <p:spPr bwMode="auto">
          <a:xfrm>
            <a:off x="1376363" y="37846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0648" name="Line 8"/>
          <p:cNvSpPr>
            <a:spLocks noChangeShapeType="1"/>
          </p:cNvSpPr>
          <p:nvPr/>
        </p:nvSpPr>
        <p:spPr bwMode="auto">
          <a:xfrm>
            <a:off x="4254500" y="2273300"/>
            <a:ext cx="4445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20649" name="Group 9"/>
          <p:cNvGrpSpPr>
            <a:grpSpLocks/>
          </p:cNvGrpSpPr>
          <p:nvPr/>
        </p:nvGrpSpPr>
        <p:grpSpPr bwMode="auto">
          <a:xfrm>
            <a:off x="2057400" y="5334000"/>
            <a:ext cx="4430713" cy="396875"/>
            <a:chOff x="264" y="3884"/>
            <a:chExt cx="2791" cy="250"/>
          </a:xfrm>
        </p:grpSpPr>
        <p:sp>
          <p:nvSpPr>
            <p:cNvPr id="1520650" name="Line 10"/>
            <p:cNvSpPr>
              <a:spLocks noChangeShapeType="1"/>
            </p:cNvSpPr>
            <p:nvPr/>
          </p:nvSpPr>
          <p:spPr bwMode="auto">
            <a:xfrm>
              <a:off x="264" y="4040"/>
              <a:ext cx="4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0651" name="Text Box 11"/>
            <p:cNvSpPr txBox="1">
              <a:spLocks noChangeArrowheads="1"/>
            </p:cNvSpPr>
            <p:nvPr/>
          </p:nvSpPr>
          <p:spPr bwMode="auto">
            <a:xfrm>
              <a:off x="750" y="3884"/>
              <a:ext cx="23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FF0000"/>
                  </a:solidFill>
                  <a:latin typeface="Verdana" charset="0"/>
                </a:rPr>
                <a:t>additional SC requirements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5684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2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52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20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520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52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0644" grpId="0" animBg="1"/>
      <p:bldP spid="1520645" grpId="0" animBg="1"/>
      <p:bldP spid="1520646" grpId="0" animBg="1"/>
      <p:bldP spid="15206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475" y="152400"/>
            <a:ext cx="8086725" cy="7445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Load-reserve &amp; Store-conditional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1538-142C-8F4E-8C6E-04AE810ABB44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91971" name="Rectangle 3"/>
          <p:cNvSpPr>
            <a:spLocks noChangeArrowheads="1"/>
          </p:cNvSpPr>
          <p:nvPr/>
        </p:nvSpPr>
        <p:spPr bwMode="auto">
          <a:xfrm>
            <a:off x="420688" y="1100138"/>
            <a:ext cx="7408862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Special register(s) to hold reservation flag and address,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and the outcome of store-conditional</a:t>
            </a:r>
          </a:p>
        </p:txBody>
      </p:sp>
      <p:grpSp>
        <p:nvGrpSpPr>
          <p:cNvPr id="1491972" name="Group 4"/>
          <p:cNvGrpSpPr>
            <a:grpSpLocks/>
          </p:cNvGrpSpPr>
          <p:nvPr/>
        </p:nvGrpSpPr>
        <p:grpSpPr bwMode="auto">
          <a:xfrm>
            <a:off x="1735138" y="4056063"/>
            <a:ext cx="4610100" cy="2289175"/>
            <a:chOff x="1093" y="2739"/>
            <a:chExt cx="2904" cy="1442"/>
          </a:xfrm>
        </p:grpSpPr>
        <p:sp>
          <p:nvSpPr>
            <p:cNvPr id="1491973" name="Rectangle 5"/>
            <p:cNvSpPr>
              <a:spLocks noChangeArrowheads="1"/>
            </p:cNvSpPr>
            <p:nvPr/>
          </p:nvSpPr>
          <p:spPr bwMode="auto">
            <a:xfrm>
              <a:off x="1555" y="2777"/>
              <a:ext cx="2414" cy="121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1974" name="Rectangle 6"/>
            <p:cNvSpPr>
              <a:spLocks noChangeArrowheads="1"/>
            </p:cNvSpPr>
            <p:nvPr/>
          </p:nvSpPr>
          <p:spPr bwMode="auto">
            <a:xfrm>
              <a:off x="1093" y="2739"/>
              <a:ext cx="2904" cy="1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try:  	Load-reserve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, (head)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spin:	Load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tail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, (tail)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if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==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tail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goto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 spin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Load R, (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)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 =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 + 1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Store-conditional (head),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</a:rPr>
                <a:t>head</a:t>
              </a:r>
              <a:endParaRPr lang="en-US" sz="1800" dirty="0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if (status==fail)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goto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 try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process(R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)</a:t>
              </a:r>
            </a:p>
          </p:txBody>
        </p:sp>
      </p:grpSp>
      <p:sp>
        <p:nvSpPr>
          <p:cNvPr id="1491975" name="Text Box 7"/>
          <p:cNvSpPr txBox="1">
            <a:spLocks noChangeArrowheads="1"/>
          </p:cNvSpPr>
          <p:nvPr/>
        </p:nvSpPr>
        <p:spPr bwMode="auto">
          <a:xfrm>
            <a:off x="542925" y="1857375"/>
            <a:ext cx="3463925" cy="9255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Load-reserve R, (m):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&lt;flag, adr&gt;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&lt;1, m&gt;; 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M[m];</a:t>
            </a:r>
            <a:endParaRPr lang="en-US" sz="18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491976" name="Text Box 8"/>
          <p:cNvSpPr txBox="1">
            <a:spLocks noChangeArrowheads="1"/>
          </p:cNvSpPr>
          <p:nvPr/>
        </p:nvSpPr>
        <p:spPr bwMode="auto">
          <a:xfrm>
            <a:off x="4932363" y="1857375"/>
            <a:ext cx="3732212" cy="20240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Store-conditional (m), R:</a:t>
            </a:r>
          </a:p>
          <a:p>
            <a:pPr lvl="1"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&lt;flag, adr&gt; == &lt;1, m&gt; </a:t>
            </a:r>
          </a:p>
          <a:p>
            <a:pPr lvl="1"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then 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cancel other procs’ 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	   reservation on m;</a:t>
            </a:r>
          </a:p>
          <a:p>
            <a:pPr lvl="2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  M[m]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R;  </a:t>
            </a:r>
          </a:p>
          <a:p>
            <a:pPr lvl="2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  status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succeed;</a:t>
            </a:r>
          </a:p>
          <a:p>
            <a:pPr lvl="1"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else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 status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fail;</a:t>
            </a:r>
            <a:endParaRPr lang="en-US" sz="1800" i="1">
              <a:solidFill>
                <a:srgbClr val="56127A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0265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8925" y="304800"/>
            <a:ext cx="7648575" cy="642938"/>
          </a:xfrm>
        </p:spPr>
        <p:txBody>
          <a:bodyPr/>
          <a:lstStyle/>
          <a:p>
            <a:r>
              <a:rPr lang="en-US"/>
              <a:t>Performance of Locks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FBD2-12E3-DB46-A0F3-74D31F7AECCB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94019" name="Text Box 3"/>
          <p:cNvSpPr txBox="1">
            <a:spLocks noChangeArrowheads="1"/>
          </p:cNvSpPr>
          <p:nvPr/>
        </p:nvSpPr>
        <p:spPr bwMode="auto">
          <a:xfrm>
            <a:off x="835025" y="1114425"/>
            <a:ext cx="6888163" cy="4968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Blocking atomic read-modify-write instructions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	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e.g., </a:t>
            </a:r>
            <a:r>
              <a:rPr lang="en-US" sz="2000" i="1" dirty="0" err="1">
                <a:solidFill>
                  <a:srgbClr val="56127A"/>
                </a:solidFill>
                <a:latin typeface="Verdana" charset="0"/>
              </a:rPr>
              <a:t>Test&amp;Set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, </a:t>
            </a:r>
            <a:r>
              <a:rPr lang="en-US" sz="2000" i="1" dirty="0" err="1">
                <a:solidFill>
                  <a:srgbClr val="56127A"/>
                </a:solidFill>
                <a:latin typeface="Verdana" charset="0"/>
              </a:rPr>
              <a:t>Fetch&amp;Add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, Swap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			vs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Non-blocking atomic read-modify-write instructions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	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e.g., </a:t>
            </a:r>
            <a:r>
              <a:rPr lang="en-US" sz="2000" i="1" dirty="0" err="1">
                <a:solidFill>
                  <a:srgbClr val="56127A"/>
                </a:solidFill>
                <a:latin typeface="Verdana" charset="0"/>
              </a:rPr>
              <a:t>Compare&amp;Swap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,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	        Load-reserve/Store-conditional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			vs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Protocols based on ordinary Loads and Stores</a:t>
            </a:r>
          </a:p>
          <a:p>
            <a:pPr algn="l">
              <a:spcBef>
                <a:spcPct val="0"/>
              </a:spcBef>
            </a:pPr>
            <a:endParaRPr lang="en-US" sz="20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0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Performance depends on several interacting factors: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	degree of contention, 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	caches, 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	out-of-order execution of Loads and Stores</a:t>
            </a:r>
          </a:p>
          <a:p>
            <a:pPr algn="l">
              <a:spcBef>
                <a:spcPct val="0"/>
              </a:spcBef>
            </a:pPr>
            <a:endParaRPr lang="en-US" sz="20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			</a:t>
            </a:r>
            <a:r>
              <a:rPr lang="en-US" sz="2000" i="1" dirty="0">
                <a:solidFill>
                  <a:schemeClr val="bg2"/>
                </a:solidFill>
                <a:latin typeface="Verdana" charset="0"/>
              </a:rPr>
              <a:t>later ...</a:t>
            </a:r>
          </a:p>
        </p:txBody>
      </p:sp>
    </p:spTree>
    <p:extLst>
      <p:ext uri="{BB962C8B-B14F-4D97-AF65-F5344CB8AC3E}">
        <p14:creationId xmlns:p14="http://schemas.microsoft.com/office/powerpoint/2010/main" val="1547070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8925" y="304800"/>
            <a:ext cx="7648575" cy="642938"/>
          </a:xfrm>
        </p:spPr>
        <p:txBody>
          <a:bodyPr/>
          <a:lstStyle/>
          <a:p>
            <a:r>
              <a:rPr lang="en-US" dirty="0"/>
              <a:t>Amdahl’s Law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FBD2-12E3-DB46-A0F3-74D31F7AECCB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94019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8192592" cy="455509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en-US" sz="2000" dirty="0"/>
              <a:t>Begins with Simple Software Assumption (Limit Arg.)</a:t>
            </a:r>
          </a:p>
          <a:p>
            <a:pPr lvl="1" algn="l"/>
            <a:r>
              <a:rPr lang="en-US" altLang="en-US" sz="2000" dirty="0">
                <a:solidFill>
                  <a:srgbClr val="FF0000"/>
                </a:solidFill>
              </a:rPr>
              <a:t>Fraction F of execution time perfectly parallelizable</a:t>
            </a:r>
          </a:p>
          <a:p>
            <a:pPr lvl="1" algn="l"/>
            <a:r>
              <a:rPr lang="en-US" altLang="en-US" sz="2000" dirty="0"/>
              <a:t>No Overhead for Scheduling </a:t>
            </a:r>
            <a:r>
              <a:rPr lang="en-US" altLang="en-US" sz="2000" dirty="0" smtClean="0"/>
              <a:t>Communication, Synchronization</a:t>
            </a:r>
            <a:r>
              <a:rPr lang="en-US" altLang="en-US" sz="2000" dirty="0"/>
              <a:t>, etc.</a:t>
            </a:r>
          </a:p>
          <a:p>
            <a:pPr lvl="1" algn="l"/>
            <a:endParaRPr lang="en-US" altLang="en-US" sz="2000" dirty="0"/>
          </a:p>
          <a:p>
            <a:pPr lvl="1" algn="l"/>
            <a:r>
              <a:rPr lang="en-US" altLang="en-US" sz="2000" dirty="0" smtClean="0"/>
              <a:t>	F is the Parallel Part</a:t>
            </a:r>
            <a:endParaRPr lang="en-US" altLang="en-US" sz="2000" dirty="0"/>
          </a:p>
          <a:p>
            <a:pPr lvl="1" algn="l"/>
            <a:r>
              <a:rPr lang="en-US" altLang="en-US" sz="2000" dirty="0"/>
              <a:t>       Fraction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/>
              <a:t>1 – F Completely Serial</a:t>
            </a:r>
          </a:p>
          <a:p>
            <a:pPr algn="l"/>
            <a:endParaRPr lang="en-US" altLang="en-US" sz="2000" dirty="0"/>
          </a:p>
          <a:p>
            <a:pPr algn="l"/>
            <a:r>
              <a:rPr lang="en-US" altLang="en-US" sz="2000" dirty="0"/>
              <a:t>	Time on 1 core = (1 – F) / 1 + F / 1  =  1</a:t>
            </a:r>
          </a:p>
          <a:p>
            <a:pPr algn="l"/>
            <a:endParaRPr lang="en-US" altLang="en-US" sz="2000" dirty="0"/>
          </a:p>
          <a:p>
            <a:pPr algn="l"/>
            <a:r>
              <a:rPr lang="en-US" altLang="en-US" sz="2000" dirty="0"/>
              <a:t>	</a:t>
            </a:r>
            <a:r>
              <a:rPr lang="en-US" altLang="en-US" sz="2000" b="1" dirty="0"/>
              <a:t>Time on </a:t>
            </a:r>
            <a:r>
              <a:rPr lang="en-US" altLang="en-US" sz="2000" b="1" dirty="0">
                <a:solidFill>
                  <a:srgbClr val="FF0000"/>
                </a:solidFill>
              </a:rPr>
              <a:t>N cores</a:t>
            </a:r>
            <a:r>
              <a:rPr lang="en-US" altLang="en-US" sz="2000" b="1" dirty="0"/>
              <a:t> = (1 – F) / 1 +  </a:t>
            </a:r>
            <a:r>
              <a:rPr lang="en-US" altLang="en-US" sz="2000" b="1" dirty="0">
                <a:solidFill>
                  <a:srgbClr val="FF0000"/>
                </a:solidFill>
              </a:rPr>
              <a:t>F / N</a:t>
            </a:r>
          </a:p>
        </p:txBody>
      </p:sp>
    </p:spTree>
    <p:extLst>
      <p:ext uri="{BB962C8B-B14F-4D97-AF65-F5344CB8AC3E}">
        <p14:creationId xmlns:p14="http://schemas.microsoft.com/office/powerpoint/2010/main" val="2549888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Consistency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733800"/>
            <a:ext cx="7797800" cy="19431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09800" y="134190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An execution is strongly consistent (</a:t>
            </a:r>
            <a:r>
              <a:rPr lang="en-US" sz="2000" dirty="0" err="1"/>
              <a:t>linearizable</a:t>
            </a:r>
            <a:r>
              <a:rPr lang="en-US" sz="2000" dirty="0"/>
              <a:t>) if the method calls can be correctly arranged retaining the mutual order of calls that do not overlap in time, regardless of what thread calls them. </a:t>
            </a:r>
          </a:p>
        </p:txBody>
      </p:sp>
    </p:spTree>
    <p:extLst>
      <p:ext uri="{BB962C8B-B14F-4D97-AF65-F5344CB8AC3E}">
        <p14:creationId xmlns:p14="http://schemas.microsoft.com/office/powerpoint/2010/main" val="2572991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2998</TotalTime>
  <Pages>12</Pages>
  <Words>2700</Words>
  <Application>Microsoft Macintosh PowerPoint</Application>
  <PresentationFormat>Letter Paper (8.5x11 in)</PresentationFormat>
  <Paragraphs>685</Paragraphs>
  <Slides>34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1_CS252-template</vt:lpstr>
      <vt:lpstr>CS 152 Computer Architecture and Engineering   Lecture 18: Snoopy Caches</vt:lpstr>
      <vt:lpstr>Administrivia</vt:lpstr>
      <vt:lpstr>Last time in Lecture 17</vt:lpstr>
      <vt:lpstr>Sequential Consistency</vt:lpstr>
      <vt:lpstr>Sequential Consistency</vt:lpstr>
      <vt:lpstr>Load-reserve &amp; Store-conditional</vt:lpstr>
      <vt:lpstr>Performance of Locks</vt:lpstr>
      <vt:lpstr>Amdahl’s Law</vt:lpstr>
      <vt:lpstr>Strong Consistency</vt:lpstr>
      <vt:lpstr>Quiescent Consistency</vt:lpstr>
      <vt:lpstr>Relaxed Memory Models Need Fences</vt:lpstr>
      <vt:lpstr>Memory Coherence in SMPs</vt:lpstr>
      <vt:lpstr>Write-back Caches &amp; SC</vt:lpstr>
      <vt:lpstr>Write-through Caches &amp; SC</vt:lpstr>
      <vt:lpstr>Maintaining Cache Coherence</vt:lpstr>
      <vt:lpstr>Cache Coherence vs. Memory Consistency</vt:lpstr>
      <vt:lpstr>Cache Coherence vs. Memory Consistency</vt:lpstr>
      <vt:lpstr>Warmup: Parallel I/O</vt:lpstr>
      <vt:lpstr>Problems with Parallel I/O</vt:lpstr>
      <vt:lpstr>Snoopy Cache, Goodman 1983</vt:lpstr>
      <vt:lpstr>Snoopy Cache Actions for DMA</vt:lpstr>
      <vt:lpstr>Shared Memory Multiprocessor</vt:lpstr>
      <vt:lpstr>Snoopy Cache Coherence Protocols</vt:lpstr>
      <vt:lpstr>Cache State Transition Diagram The MSI protocol</vt:lpstr>
      <vt:lpstr>Two Processor Example (Reading and writing the same cache line)</vt:lpstr>
      <vt:lpstr>Observation</vt:lpstr>
      <vt:lpstr>MESI: An Enhanced MSI protocol  increased performance for private data</vt:lpstr>
      <vt:lpstr>Optimized Snoop with Level-2 Caches</vt:lpstr>
      <vt:lpstr>Intervention</vt:lpstr>
      <vt:lpstr>False Sharing</vt:lpstr>
      <vt:lpstr>Synchronization and Caches:  Performance Issues </vt:lpstr>
      <vt:lpstr>Load-reserve &amp; Store-conditional</vt:lpstr>
      <vt:lpstr>Out-of-Order Loads/Stores &amp; CC</vt:lpstr>
      <vt:lpstr>Acknowledgements</vt:lpstr>
    </vt:vector>
  </TitlesOfParts>
  <Company>UC Berkeley-EECS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EECS 252 Graduate Computer Architecture   Lec XX - TOPIC  </dc:title>
  <dc:creator> </dc:creator>
  <cp:keywords/>
  <dc:description/>
  <cp:lastModifiedBy>George Michelogiannakis</cp:lastModifiedBy>
  <cp:revision>261</cp:revision>
  <cp:lastPrinted>2008-04-29T05:08:52Z</cp:lastPrinted>
  <dcterms:created xsi:type="dcterms:W3CDTF">2012-04-12T05:29:29Z</dcterms:created>
  <dcterms:modified xsi:type="dcterms:W3CDTF">2016-04-12T21:20:12Z</dcterms:modified>
</cp:coreProperties>
</file>