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9" r:id="rId1"/>
  </p:sldMasterIdLst>
  <p:notesMasterIdLst>
    <p:notesMasterId r:id="rId40"/>
  </p:notesMasterIdLst>
  <p:handoutMasterIdLst>
    <p:handoutMasterId r:id="rId41"/>
  </p:handoutMasterIdLst>
  <p:sldIdLst>
    <p:sldId id="411" r:id="rId2"/>
    <p:sldId id="745" r:id="rId3"/>
    <p:sldId id="687" r:id="rId4"/>
    <p:sldId id="739" r:id="rId5"/>
    <p:sldId id="689" r:id="rId6"/>
    <p:sldId id="690" r:id="rId7"/>
    <p:sldId id="691" r:id="rId8"/>
    <p:sldId id="692" r:id="rId9"/>
    <p:sldId id="693" r:id="rId10"/>
    <p:sldId id="744" r:id="rId11"/>
    <p:sldId id="746" r:id="rId12"/>
    <p:sldId id="740" r:id="rId13"/>
    <p:sldId id="755" r:id="rId14"/>
    <p:sldId id="747" r:id="rId15"/>
    <p:sldId id="748" r:id="rId16"/>
    <p:sldId id="700" r:id="rId17"/>
    <p:sldId id="725" r:id="rId18"/>
    <p:sldId id="749" r:id="rId19"/>
    <p:sldId id="726" r:id="rId20"/>
    <p:sldId id="750" r:id="rId21"/>
    <p:sldId id="727" r:id="rId22"/>
    <p:sldId id="741" r:id="rId23"/>
    <p:sldId id="742" r:id="rId24"/>
    <p:sldId id="743" r:id="rId25"/>
    <p:sldId id="751" r:id="rId26"/>
    <p:sldId id="752" r:id="rId27"/>
    <p:sldId id="753" r:id="rId28"/>
    <p:sldId id="754" r:id="rId29"/>
    <p:sldId id="728" r:id="rId30"/>
    <p:sldId id="729" r:id="rId31"/>
    <p:sldId id="730" r:id="rId32"/>
    <p:sldId id="731" r:id="rId33"/>
    <p:sldId id="732" r:id="rId34"/>
    <p:sldId id="733" r:id="rId35"/>
    <p:sldId id="734" r:id="rId36"/>
    <p:sldId id="735" r:id="rId37"/>
    <p:sldId id="736" r:id="rId38"/>
    <p:sldId id="617" r:id="rId3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4200B102-69FD-9044-8B00-8C83D7F2A7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627630" y="9147175"/>
            <a:ext cx="2059943" cy="2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CS152 Handout </a:t>
            </a:r>
            <a:r>
              <a:rPr lang="en-US" sz="1300" dirty="0"/>
              <a:t>Page </a:t>
            </a:r>
            <a:fld id="{1ABE3A96-8F51-DC4C-A416-D40ABDA335B4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90095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4-15T04:32:09.304"/>
    </inkml:context>
    <inkml:brush xml:id="br0">
      <inkml:brushProperty name="width" value="0.06667" units="cm"/>
      <inkml:brushProperty name="height" value="0.06667" units="cm"/>
      <inkml:brushProperty name="ignorePressure" value="1"/>
    </inkml:brush>
  </inkml:definitions>
  <inkml:traceGroup>
    <inkml:annotationXML>
      <emma:emma xmlns:emma="http://www.w3.org/2003/04/emma" version="1.0">
        <emma:interpretation id="{6B90A468-4D2F-4F1F-9E5B-35B770CFE00C}" emma:medium="tactile" emma:mode="ink">
          <msink:context xmlns:msink="http://schemas.microsoft.com/ink/2010/main" type="inkDrawing" rotatedBoundingBox="8903,6650 9934,5869 10519,6642 9488,7424" shapeName="Other"/>
        </emma:interpretation>
      </emma:emma>
    </inkml:annotationXML>
    <inkml:trace contextRef="#ctx0" brushRef="#br0">1087 0 16384,'4'5'0,"1"13"0,0 16 0,4 12 0,-1 14 0,1 15 0,-3 9 0,-3 6 0,-1 2 0,-1-4 0,-1-7 0,0-3 0,-1-10 0,1-9 0,0-6 0,-1-9 0,1-5 0,0-6 0,-4-10 0,-20-8 0,-21-15 0,-22-7 0,-16-7 0,-10-6 0,-8-2 0,-3-11 0,2-5 0,3-4 0,-1-2 0,5 2 0,15 3 0,15 7 0,20 8 0,17 6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4-15T04:33:33.7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ignorePressure" value="1"/>
    </inkml:brush>
  </inkml:definitions>
  <inkml:traceGroup>
    <inkml:annotationXML>
      <emma:emma xmlns:emma="http://www.w3.org/2003/04/emma" version="1.0">
        <emma:interpretation id="{7B7ACE77-E48E-4C3D-B8D6-22AB1FD2A6B2}" emma:medium="tactile" emma:mode="ink">
          <msink:context xmlns:msink="http://schemas.microsoft.com/ink/2010/main" type="inkDrawing" rotatedBoundingBox="7599,4050 14203,4789 13631,9903 7027,9164" shapeName="Other"/>
        </emma:interpretation>
      </emma:emma>
    </inkml:annotationXML>
    <inkml:trace contextRef="#ctx0" brushRef="#br0">2701 1453 16384,'4'-4'0,"6"-6"0,5-6 0,0 23 0,-3 54 0,2 60 0,2 59 0,2 36 0,-2 12 0,-2-23 0,-5-35 0,-4-43 0,-2-69 0,-7-89 0,-10-87 0,-12-65 0,-4-37 0,-3-13 0,1 6 0,1 23 0,2 30 0,2 42 0,5 37 0,2 35 0,1 38 0,-1 67 0,-3 59 0,-3 50 0,-3 29 0,0 17 0,0-20 0,6-34 0,6-37 0,19-64 0,16-67 0,16-70 0,4-55 0,1-40 0,-2-19 0,-3-3 0,-7 18 0,-5 23 0,-6 24 0,-5 34 0,-5 30 0,-2 44 0,-4 81 0,0 94 0,3 86 0,5 77 0,10 54 0,6 15 0,4-11 0,5-40 0,-4-60 0,-6-71 0,-7-96 0,-27-120 0,-29-104 0,-15-89 0,-20-65 0,-6-35 0,-6-9 0,-4 6 0,0 19 0,-1 37 0,11 43 0,15 47 0,19 49 0,4 55 0,-15 74 0,-28 69 0,-31 48 0,-26 20 0,-15 6 0,9-24 0,19-27 0,30-30 0,47-34 0,50-38 0,50-39 0,47-36 0,32-26 0,29-14 0,17-7 0,4 2 0,-2 10 0,3 13 0,-21 21 0,-28 19 0,-32 23 0,-39 30 0,-65 50 0,-65 41 0,-35 19 0,-12 2 0,1-11 0,17-22 0,22-21 0,24-24 0,25-26 0,23-27 0,22-19 0,15-14 0,9-4 0,9-2 0,10 1 0,7 9 0,6 11 0,3 14 0,-7 13 0,-9 9 0,-11 9 0,-13 18 0,-13 13 0,-13 16 0,-12 13 0,-18 10 0,-14 6 0,-9 0 0,-9-4 0,1-10 0,18-21 0,36-31 0,34-32 0,25-17 0,19-4 0,12 1 0,2 10 0,-6 10 0,-2 10 0,-13 8 0,-25 18 0,-39 19 0,-45 23 0,-49 11 0,-41 3 0,-27 0 0,-4-14 0,8-13 0,22-14 0,34-15 0,30-13 0,33-16 0,29-14 0,27-12 0,24-10 0,19-4 0,16 5 0,17 6 0,24 12 0,9 13 0,4 10 0,-3 11 0,-14 11 0,-18 8 0,-22 6 0,-25 7 0,-26 8 0,-26 8 0,-26 11 0,-22 4 0,-20 1 0,-16-4 0,-11-7 0,-6-6 0,-3-11 0,1-13 0,15-8 0,22-11 0,22-9 0,16-8 0,18-14 0,23-14 0,21-12 0,17-10 0,15-1 0,9 6 0,6 10 0,-2 9 0,-4 11 0,-13 12 0,-16 13 0,-26 15 0,-37 15 0,-34 12 0,-24 5 0,-18-3 0,-11-1 0,6-9 0,12-7 0,22-13 0,20-11 0,22-19 0,23-12 0,23-15 0,14-10 0,10 0 0,5 6 0,-8 7 0,-8 9 0,-11 17 0,-17 26 0,-16 24 0,-13 12 0,-5 1 0,7-9 0,8-20 0,8-20 0,10-17 0,5-14 0,5-9 0,1-1 0,-6 5 0,-5 16 0,-13 26 0,-9 30 0,-9 22 0,-4 15 0,-2 0 0,3-8 0,5-8 0,7-19 0,8-12 0,10-16 0,3-12 0,3-10 0,1-9 0,2-9 0,-2-1 0,0-5 0,0 2 0,-4 4 0,-4 15 0,-6 24 0,-8 25 0,-9 16 0,-2 12 0,1 2 0,-2-6 0,4-15 0,8-23 0,6-26 0,7-23 0,2-19 0,5-8 0,0-7 0,-1 5 0,-4 9 0,-2 26 0,-3 27 0,0 25 0,-2 23 0,-1 7 0,1 3 0,-1-4 0,1-7 0,-4-11 0,-2-6 0,-3-13 0,-6-13 0,-3-11 0,-3-9 0,1-4 0,6-3 0,4-2 0,12 0 0,18-1 0,19 7 0,20 0 0,12 5 0,11 5 0,3 9 0,-8 4 0,-12 6 0,-19 6 0,-23 14 0,-34 5 0,-50 10 0,-41 3 0,-30-3 0,-18-10 0,0-8 0,9-15 0,16-12 0,25-6 0,29-6 0,27-9 0,22-13 0,16-8 0,17-10 0,12-9 0,16-6 0,14-3 0,14 2 0,13 6 0,10 7 0,5 10 0,4 9 0,-1 12 0,-14 9 0,-18 7 0,-23 20 0,-32 18 0,-38 19 0,-32 18 0,-33 8 0,-15 4 0,-7-10 0,-1-11 0,16-15 0,23-19 0,35-25 0,26-22 0,30-17 0,24-16 0,19-10 0,12-5 0,6 0 0,-1 9 0,-6 11 0,-9 14 0,-11 11 0,-14 18 0,-17 22 0,-24 22 0,-20 23 0,-17 19 0,-7 3 0,-2-8 0,7-10 0,8-16 0,13-20 0,12-18 0,11-11 0,11-9 0,8-10 0,4-10 0,3-3 0,2 4 0,-1 4 0,6 1 0,3 8 0,-2 9 0,-8 16 0,-21 17 0,-22 20 0,-23 14 0,-14 5 0,-14-2 0,4-8 0,11-17 0,20-15 0,15-14 0,15-21 0,18-13 0,16-9 0,19-3 0,11-3 0,14 2 0,11 3 0,6 4 0,3 9 0,0 8 0,-2 5 0,-14 7 0,-19 8 0,-19 16 0,-22 12 0,-22 15 0,-22 15 0,-20 11 0,-27 10 0,-27-6 0,-25-11 0,-22-12 0,-1-17 0,12-12 0,28-16 0,45-21 0,46-21 0,39-17 0,32-14 0,32-6 0,31-5 0,29-7 0,28-5 0,30 9 0,22 8 0,2 16 0,-20 19 0,-34 14 0,-46 20 0,-49 23 0,-46 19 0,-50 21 0,-48 17 0,-49 6 0,-57 12 0,-48-8 0,-39-17 0,-21-22 0,-1-32 0,26-27 0,44-20 0,54-9 0,53-2 0,48 1 0,42-1 0,35 0 0,32-4 0,31-1 0,31-7 0,40 3 0,38 7 0,36 0 0,28 7 0,8 16 0,-24 15 0,-49 7 0,-57 8 0,-52 15 0,-49 13 0,-51 19 0,-48 16 0,-47 11 0,-45 5 0,-57-2 0,-40-17 0,-29-20 0,-5-32 0,30-22 0,56-15 0,64-9 0,66-2 0,56-7 0,49-4 0,37 1 0,38 2 0,45 0 0,40 6 0,37 8 0,21 9 0,4 7 0,-22 4 0,-49 8 0,-55 6 0,-54 8 0,-48 7 0,-41 9 0,-36 10 0,-39 3 0,-33 1 0,-21-3 0,-5-10 0,21-9 0,25-11 0,32-11 0,26-11 0,26-4 0,23-9 0,24-12 0,18-11 0,20-10 0,13-4 0,6-1 0,6 5 0,-2 8 0,-11 11 0,-16 12 0,-30 21 0,-34 24 0,-34 25 0,-36 17 0,-44 9 0,-49 2 0,-38-13 0,-28-18 0,-4-19 0,17-23 0,45-17 0,52-10 0,50-4 0,44-7 0,42-6 0,23-3 0,27-3 0,20-3 0,23 4 0,31 6 0,33 0 0,31 8 0,25 10 0,11 16 0,-14 13 0,-33 10 0,-45 6 0,-48 8 0,-42 11 0,-39 11 0,-34 9 0,-34 6 0,-41 8 0,-34 1 0,-34-9 0,-30-18 0,-10-15 0,10-22 0,25-24 0,36-16 0,37-8 0,41-2 0,31-5 0,28-2 0,20-3 0,12-5 0,13-2 0,14-1 0,6 1 0,7 1 0,8 1 0,0 10 0,-4 12 0,-11 10 0,-15 10 0,-18 14 0,-24 20 0,-29 17 0,-27 14 0,-32 16 0,-22 4 0,-22-8 0,-8-14 0,3-17 0,27-18 0,31-16 0,28-13 0,27-10 0,26-3 0,25-4 0,18 0 0,8-1 0,8 2 0,5 4 0,-11 3 0,-11 5 0,-30 12 0,-38 16 0,-34 10 0,-27 5 0,-11 2 0,-6-4 0,9-7 0,15-10 0,23-12 0,17-12 0,17-13 0,15-11 0,16-6 0,10 4 0,-1 6 0,-2 3 0,-5 9 0,-15 15 0,-18 18 0,-22 11 0,-19 11 0,-16 4 0,-9 0 0,2-6 0,8-8 0,18-13 0,25-11 0,26-13 0,26-14 0,17-13 0,14-5 0,-2 2 0,-3 4 0,-8 7 0,-9 6 0,-14 22 0,-10 21 0,-18 19 0,-22 17 0,-22 12 0,-15 4 0,-16-5 0,-13-9 0,-8-13 0,6-15 0,15-10 0,23-12 0,24-7 0,21-11 0,13-7 0,15-5 0,12 0 0,11-2 0,11 2 0,7-1 0,10 2 0,0 5 0,-8 5 0,-12 6 0,-16 18 0,-18 11 0,-26 15 0,-25 14 0,-19 12 0,-20 0 0,-17-7 0,-22-7 0,-20-3 0,-3-10 0,18-9 0,36-19 0,44-17 0,35-20 0,34-8 0,19-3 0,13 4 0,12 3 0,7 4 0,7 6 0,5 10 0,-4 5 0,-13 6 0,-25 12 0,-35 9 0,-34 9 0,-32 6 0,-21 2 0,-4-6 0,14-15 0,29-18 0,31-12 0,30-8 0,28-3 0,19-1 0,11 5 0,-1 7 0,-11 5 0,-31 18 0,-42 22 0,-41 13 0,-43 4 0,-40 4 0,-17-6 0,3-12 0,17-8 0,30-15 0,27-11 0,27-10 0,24-11 0,16-9 0,10-3 0,14 0 0,13 7 0,16 4 0,22-2 0,21 3 0,29 8 0,18 9 0,-5 7 0,-25 3 0,-33 5 0,-41 16 0,-37 14 0,-54 19 0,-51 3 0,-46-3 0,-43-3 0,-36-12 0,-13-11 0,18-20 0,32-16 0,46-10 0,45-8 0,48-7 0,28-2 0,31-2 0,23-2 0,22 2 0,17 1 0,24 0 0,15 0 0,3 1 0,-1 8 0,-17 8 0,-32 10 0,-40 19 0,-34 12 0,-30 10 0,-26 7 0,-20 2 0,-11-2 0,-1-10 0,22-8 0,26-13 0,26-17 0,22-6 0,23-11 0,19-4 0,10-3 0,7 2 0,6-1 0,-2 7 0,-12 1 0,-13 6 0,-21 13 0,-28 11 0,-27 14 0,-22 10 0,-26 9 0,-15-2 0,-4-10 0,5-12 0,16-14 0,20-11 0,24-8 0,22-6 0,16-9 0,18 3 0,10 1 0,15-3 0,6-1 0,12 1 0,6 1 0,8 6 0,8 5 0,5 8 0,-5 5 0,-12 7 0,-16 3 0,-19 6 0,-14 9 0,-22 13 0,-24 10 0,-21 10 0,-20 9 0,-22-3 0,-13-6 0,-7-12 0,4-15 0,24-14 0,29-18 0,26-12 0,28-12 0,27-8 0,18-8 0,13 1 0,13 4 0,13 5 0,4 3 0,-4 5 0,-7 5 0,-28 12 0,-36 20 0,-34 14 0,-32 17 0,-25 9 0,-23-2 0,-6-7 0,7-12 0,24-14 0,23-14 0,28-11 0,29-8 0,26-8 0,22-5 0,21-2 0,15 7 0,19 8 0,11 5 0,1 6 0,-17 5 0,-23 3 0,-27 4 0,-23 17 0,-28 10 0,-36 22 0,-29 15 0,-40 13 0,-46 7 0,-44 8 0,-38-9 0,-22-7 0,-21-13 0,11-13 0,40-12 0,60-13 0,75-20 0,87-16 0,85-14 0,85-13 0,80-5 0,68-3 0,50 0 0,3 4 0,-26 0 0,-55 5 0,-70 10 0,-77 21 0,-77 19 0,-68 19 0,-81 21 0,-74 4 0,-74 0 0,-78-10 0,-76-18 0,-58-31 0,-23-41 0,22-32 0,68-10 0,92 3 0,94 10 0,86 18 0,67 9 0,62 3 0,57-1 0,61 7 0,53 8 0,58 13 0,73 20 0,109 31 0,63 27 0,2 22 0,-38 11 0,-83-8 0,-101-13 0,-100-18 0,-88-11 0,-70-6 0,-59 8 0,-56 3 0,-43 4 0,-42-3 0,-43-7 0,-42-12 0,-28-13 0,-20-26 0,12-31 0,44-16 0,64-6 0,62 3 0,66 2 0,60 1 0,57 4 0,55 3 0,46 0 0,49 1 0,37 9 0,20 10 0,-12 8 0,-35 12 0,-51 5 0,-54 6 0,-56 6 0,-50 14 0,-43 18 0,-51 18 0,-46 1 0,-53-6 0,-45-12 0,-34-16 0,-15-21 0,21-20 0,52-13 0,74-17 0,80-12 0,66-12 0,61 3 0,45 6 0,41 12 0,41 13 0,22 13 0,5 8 0,-19 13 0,-37 11 0,-49 7 0,-46 3 0,-35 2 0,-38 9 0,-33 10 0,-37 9 0,-49 1 0,-56-6 0,-66-13 0,-66-23 0,-38-33 0,-10-29 0,31-23 0,55-12 0,75 2 0,76 12 0,65 9 0,63 6 0,49 8 0,51 11 0,56 12 0,62 8 0,71 17 0,64 20 0,35 23 0,12 19 0,-27 13 0,-65-4 0,-86-14 0,-86-6 0,-87 2 0,-87 8 0,-82-3 0,-74-8 0,-65-12 0,-72-23 0,-52-29 0,-32-32 0,-6-24 0,35-17 0,78 0 0,88 13 0,87 12 0,83 12 0,87 16 0,84 10 0,82 20 0,83 13 0,83 17 0,38 12 0,15 8 0,-17 3 0,-58-4 0,-84-4 0,-96 3 0,-98 1 0,-99 5 0,-95-2 0,-70-6 0,-55-10 0,-46-11 0,-45-27 0,-27-37 0,3-34 0,52-8 0,73 7 0,75 10 0,73 14 0,69 9 0,65 9 0,67 6 0,55 8 0,47 5 0,32 12 0,13 12 0,-11 15 0,-15 15 0,-32 8 0,-50-4 0,-52-4 0,-45-6 0,-43 1 0,-37 6 0,-34 5 0,-37 2 0,-51-1 0,-46-10 0,-41-15 0,-42-24 0,-34-28 0,-19-34 0,14-24 0,49-9 0,61 14 0,66 15 0,125 2 0,147-4 0,104-3 0,50-1 0,22 4 0,-15-1 0,-43 11 0,-58 9 0,-58 14 0,-60 13 0,-56 19 0,-47 14 0,-46 16 0,-58 9 0,-59 18 0,-62 2 0,-57-2 0,-49-10 0,-29-14 0,3-9 0,37-14 0,69-7 0,83-7 0,70-8 0,68 1 0,56 3 0,49 3 0,50 4 0,54 2 0,73 15 0,64 21 0,38 24 0,13 13 0,-9 1 0,-30-5 0,-67-12 0,-73-13 0,-67-7 0,-59-6 0,-54 1 0,-51 4 0,-46 2 0,-38-6 0,-40-8 0,-31-11 0,-47-24 0,-41-39 0,-25-39 0,9-25 0,49-5 0,67 14 0,70 23 0,61 10 0,55 10 0,42 0 0,35 1 0,28-3 0,17-1 0,28 2 0,18 8 0,9 2 0,-6 12 0,-24 12 0,-32 12 0,-28 9 0,-30 21 0,-34 19 0,-28 14 0,-26 17 0,-23 7 0,-15-4 0,-11-8 0,-1-13 0,11-15 0,21-14 0,21-15 0,23-9 0,18-13 0,18-6 0,21-5 0,15-6 0,16-4 0,13 2 0,11 5 0,2 3 0,-3 9 0,-20 17 0,-35 19 0,-35 20 0,-36 19 0,-27 8 0,-24 4 0,-16-5 0,7-10 0,16-15 0,25-16 0,29-14 0,34-15 0,23-6 0,31-12 0,22-4 0,13 0 0,9 1 0,-7 9 0,-17 6 0,-21 17 0,-29 22 0,-25 19 0,-26 17 0,-31 11 0,-24 9 0,-31 6 0,-39 7 0,-21-2 0,-18 0 0,6-9 0,29-13 0,44-19 0,52-16 0,43-12 0,48-10 0,48 0 0,37 13 0,45 19 0,38 17 0,29 16 0,17 18 0,1 15 0,-26 6 0,-53-11 0,-55-19 0,-57-19 0,-50-11 0,-51-9 0,-46-5 0,-57-2 0,-52-10 0,-50-10 0,-38-26 0,-22-27 0,16-20 0,45-8 0,63 3 0,66 10 0,60 3 0,57 0 0,44 2 0,44 7 0,34 6 0,35 5 0,26-1 0,34 1 0,20 6 0,10 7 0,-2 11 0,-32 14 0,-53 11 0,-54 7 0,-46 2 0,-45 2 0,-45 4 0,-33 1 0,-37-2 0,-35-2 0,-37-5 0,-19-8 0,-16-11 0,9-10 0,37-9 0,48-7 0,39-3 0,43 2 0,32-5 0,26-5 0,21-2 0,26-4 0,28 1 0,26-3 0,19 1 0,12 8 0,2 9 0,-16 7 0,-33 11 0,-37 10 0,-39 12 0,-40 7 0,-37 4 0,-27 0 0,-30 0 0,-32 2 0,-27-7 0,-18-13 0,4-17 0,16-12 0,36-6 0,45-8 0,51-8 0,45-1 0,44 3 0,40-1 0,43 0 0,45 9 0,39 16 0,35 33 0,20 36 0,8 30 0,-22 18 0,-46 0 0,-59-15 0,-66-17 0,-60-17 0,-59-20 0,-66-13 0,-68-24 0,-70-28 0,-74-26 0,-37-24 0,-29-16 0,2-8 0,29-7 0,52 3 0,69 16 0,73 13 0,72 14 0,62 13 0,51 12 0,56 7 0,74 10 0,79 10 0,74 26 0,54 37 0,46 52 0,3 30 0,-45 3 0,-80-15 0,-95-24 0,-83-26 0,-79-14 0,-65-14 0,-62-5 0,-60-9 0,-67-14 0,-72-21 0,-82-27 0,-66-20 0,-34-21 0,-23-15 0,18-10 0,39 1 0,83 14 0,98 14 0,102 17 0,89 14 0,83 12 0,66 13 0,64 11 0,52 16 0,56 15 0,66 31 0,65 46 0,60 54 0,9 28 0,-41-3 0,-88-33 0,-103-33 0,-93-34 0,-77-27 0,-59-24 0,-44-15 0,-31-8 0,-23-6 0,-8-2 0,-3-2 0,7-1 0,13 1 0,11 28 0,12 62 0,10 63 0,3 59 0,9 50 0,4 33 0,7 2 0,6 6 0,13 10 0,10-5 0,8-23 0,5-50 0,1-62 0,2-59 0,7-53 0,3-54 0,-1-65 0,-3-69 0,6-55 0,8-33 0,1-9 0,-5-1 0,-9 4 0,-11 13 0,-9 23 0,-7 31 0,-6 39 0,-2 34 0,-1 34 0,-18 56 0,-22 69 0,-25 45 0,-31 27 0,-28 10 0,-39-5 0,-30-14 0,-23-29 0,-13-42 0,-1-57 0,18-58 0,25-53 0,27-39 0,24-30 0,31-15 0,30-8 0,27 7 0,22 15 0,21 16 0,23 15 0,29 12 0,34-1 0,35 9 0,36 7 0,35 14 0,35 24 0,40 41 0,41 46 0,43 43 0,7 28 0,-30 12 0,-59-3 0,-68-15 0,-68-19 0,-64-6 0,-64 4 0,-60 13 0,-75 19 0,-82 20 0,-82 4 0,-80-17 0,-100-47 0,-112-56 0,-67-49 0,-49-40 0,30-20 0,104-7 0,146 12 0,154 12 0,141 8 0,117-4 0,108-10 0,93-4 0,86 0 0,78 4 0,58 13 0,35 21 0,15 27 0,13 35 0,-15 33 0,-43 25 0,-74 10 0,-91-7 0,-90 1 0,-90 4 0,-91 8 0,-82 11 0,-82-4 0,-75-4 0,-82 3 0,-79 2 0,-64 3 0,-40-7 0,10-8 0,64-14 0,104-15 0,117-18 0,115-28 0,118-41 0,107-33 0,96-26 0,100-15 0,97-5 0,87 13 0,47 28 0,23 43 0,-26 37 0,-70 26 0,-95 14 0,-106 2 0,-99 1 0,-87 4 0,-82 10 0,-87 17 0,-76 2 0,-78-4 0,-71-5 0,-69-6 0,-60-10 0,-43-11 0,-1-20 0,67-15 0,103-11 0,109-5 0,112-22 0,103-22 0,94-18 0,88-9 0,82 0 0,65 18 0,53 22 0,50 23 0,81 52 0,57 50 0,17 32 0,-38 21 0,-95-1 0,-121-13 0,-118-21 0,-103-17 0,-96-5 0,-81-5 0,-76 3 0,-76 0 0,-81-7 0,-70-14 0,-74-31 0,-59-38 0,-9-24 0,29-24 0,73-12 0,95-1 0,102 11 0,87 13 0,76 10 0,68-4 0,55-13 0,52-12 0,51-8 0,46 7 0,47 13 0,47 17 0,56 31 0,67 49 0,56 40 0,31 29 0,-29 19 0,-81 7 0,-108-17 0,-108-24 0,-96-12 0,-96-1 0,-96-9 0,-95-15 0,-99-10 0,-98-12 0,-139-33 0,-137-47 0,-110-18 0,-49-22 0,44-12 0,108-6 0,154 5 0,169 9 0,161 8 0,135 4 0,120-1 0,106 12 0,101 11 0,77 19 0,70 32 0,56 32 0,49 41 0,9 44 0,-20 32 0,-69 0 0,-101-18 0,-111-24 0,-98-19 0,-90-6 0,-84-1 0,-84-3 0,-74-8 0,-69-13 0,-61-14 0,-68-15 0,-58-15 0,-28-14 0,11-13 0,55-18 0,91-5 0,112-3 0,113-7 0,103-11 0,97-5 0,88 7 0,82 17 0,71 15 0,56 34 0,50 41 0,23 40 0,-13 25 0,-57 3 0,-91-16 0,-100-14 0,-104-11 0,-103-12 0,-100-7 0,-93-5 0,-80-11 0,-77-8 0,-70-17 0,-36-13 0,-6-25 0,24-22 0,73-16 0,92 6 0,89 10 0,91 2 0,74-1 0,75-9 0,72 3 0,62 5 0,51 11 0,41 15 0,38 19 0,37 35 0,36 37 0,5 26 0,-39 16 0,-75-6 0,-90-15 0,-91-8 0,-83 1 0,-83-5 0,-65-9 0,-64-6 0,-57-17 0,-52-26 0,-44-25 0,-31-28 0,-6-27 0,28-15 0,59-7 0,79 8 0,71 10 0,71 4 0,58 7 0,37 5 0,38 4 0,40 12 0,45 13 0,39 11 0,35 21 0,32 27 0,21 24 0,11 22 0,-33 9 0,-54-6 0,-65-7 0,-69-4 0,-64-9 0,-64-10 0,-65-11 0,-59-10 0,-46-11 0,-54-7 0,-41-7 0,-34-11 0,-9-21 0,20-26 0,49-26 0,75-2 0,75 8 0,59 9 0,54 1 0,42 2 0,33-2 0,24 6 0,29 8 0,35 10 0,34 11 0,19 11 0,33 21 0,30 26 0,4 27 0,-23 15 0,-49 0 0,-53-7 0,-59-2 0,-55 1 0,-59-1 0,-58 1 0,-57-6 0,-55-3 0,-46-7 0,-37-13 0,-29-10 0,-1-26 0,22-30 0,50-21 0,68-6 0,65 3 0,62 3 0,51-2 0,47 0 0,44-3 0,46 4 0,51 8 0,45 12 0,34 16 0,21 19 0,11 14 0,-14 13 0,-42 10 0,-57 3 0,-63 12 0,-64 9 0,-57 8 0,-53 4 0,-51 1 0,-48 3 0,-51-6 0,-42-5 0,-28-10 0,-2-14 0,23-15 0,47-24 0,59-17 0,55-19 0,48-20 0,40-27 0,26-15 0,14-5 0,6 6 0,1 6 0,-3 11 0,-2 13 0,-4 18 0,-6 21 0,9 32 0,7 39 0,6 42 0,8 38 0,-2 29 0,-5 15 0,-12 10 0,-9-10 0,-12-17 0,-6-30 0,-6-31 0,10-42 0,16-39 0,15-32 0,12-33 0,17-31 0,1-28 0,6-23 0,-6-13 0,-11-4 0,-12 10 0,-12 15 0,-5 21 0,-7 19 0,-15 39 0,-21 44 0,-27 49 0,-28 49 0,-23 43 0,-19 35 0,-11 23 0,-7-5 0,9-23 0,20-38 0,40-46 0,41-49 0,36-57 0,31-68 0,25-66 0,14-51 0,9-33 0,6-12 0,-5-10 0,-14 12 0,-22 19 0,-18 24 0,-17 30 0,-13 37 0,-10 36 0,-6 30 0,-4 47 0,-4 62 0,-7 71 0,-12 55 0,-19 45 0,-15 35 0,-13 27 0,-12 13 0,1-22 0,10-49 0,26-65 0,34-80 0,35-88 0,29-77 0,21-68 0,12-42 0,3-23 0,-4-8 0,-15-7 0,-21 0 0,-16 11 0,-19 30 0,-23 35 0,-9 37 0,-7 42 0,-1 34 0,-1 26 0,-4 24 0,-7 27 0,-19 26 0,-20 41 0,-13 39 0,-13 28 0,-11 31 0,-17 29 0,-19 19 0,-16 2 0,-10-4 0,5-20 0,24-36 0,33-47 0,41-50 0,45-45 0,46-45 0,41-48 0,31-43 0,30-33 0,31-22 0,17-7 0,15 2 0,2 10 0,-8 15 0,-10 14 0,-15 17 0,-16 18 0,-18 18 0,-26 16 0,-22 19 0,-36 37 0,-39 36 0,-53 28 0,-62 21 0,-72 10 0,-76-7 0,-57-9 0,-24-19 0,6-23 0,32-19 0,61-24 0,78-12 0,77-17 0,77-12 0,57-18 0,58-11 0,49-1 0,45 7 0,38 18 0,31 19 0,32 13 0,7 12 0,1 8 0,-20 8 0,-47 8 0,-61 6 0,-59 6 0,-53 18 0,-45 18 0,-36 10 0,-27 8 0,-31 4 0,-29-2 0,-34-5 0,-35-14 0,-22-16 0,-2-25 0,18-19 0,41-15 0,46-10 0,49-4 0,39-11 0,36-14 0,25-13 0,22-10 0,18-6 0,20-7 0,22 0 0,19-1 0,32 1 0,15 8 0,-7 12 0,-18 15 0,-34 15 0,-47 19 0,-53 29 0,-51 34 0,-59 27 0,-61 17 0,-50-2 0,-54-8 0,-38-15 0,-13-20 0,13-21 0,44-18 0,67-24 0,75-15 0,76-11 0,73-2 0,59 1 0,55 2 0,41 9 0,29 7 0,15 8 0,-7 8 0,-30 6 0,-36 8 0,-51 9 0,-47 10 0,-43 11 0,-42 12 0,-44 11 0,-34 6 0,-40-4 0,-29-4 0,-24-9 0,-29-16 0,-12-19 0,14-13 0,35-11 0,49-2 0,47-6 0,47-9 0,44-6 0,49-4 0,42-4 0,43 1 0,38 6 0,18 5 0,11 7 0,13 10 0,-5 8 0,-25 9 0,-46 9 0,-50 12 0,-58 11 0,-59 12 0,-60 17 0,-52 8 0,-45-1 0,-37-8 0,-28-15 0,-22-15 0,-11-15 0,3-24 0,38-18 0,54-9 0,65-6 0,59-4 0,53-3 0,54 3 0,57 6 0,53 10 0,37 9 0,25 9 0,28 7 0,20 4 0,-10 7 0,-28 7 0,-44 14 0,-56 6 0,-57 2 0,-46 3 0,-45 9 0,-39 5 0,-41-3 0,-48 0 0,-49-5 0,-37-6 0,-20-7 0,-10-12 0,-6-23 0,15-21 0,33-12 0,45-6 0,50 1 0,52 4 0,44-4 0,43-4 0,35-2 0,39 5 0,32 4 0,31 4 0,46 10 0,36 8 0,17 8 0,-1 17 0,-29 18 0,-42 10 0,-57 6 0,-52 3 0,-49 6 0,-49 4 0,-41-3 0,-41-7 0,-46-10 0,-53-7 0,-43-8 0,-33-7 0,-18-22 0,-7-28 0,0-26 0,17-21 0,45-2 0,57 13 0,56 14 0,53 13 0,47 11 0,45-1 0,37 1 0,54 3 0,47 7 0,47 8 0,44 6 0,41 6 0,20 4 0,1 20 0,-24 21 0,-42 15 0,-66 1 0,-62-4 0,-64-2 0,-55-1 0,-45-6 0,-46-5 0,-51-8 0,-55-2 0,-43-5 0,-51-5 0,-32-11 0,-16-23 0,-3-26 0,8-20 0,43-7 0,70 7 0,79 5 0,75 3 0,68 9 0,63 6 0,63 6 0,51 9 0,37 10 0,30 5 0,21 6 0,7 3 0,-11 11 0,-39 7 0,-59 5 0,-59 3 0,-58 10 0,-46 7 0,-42 5 0,-40 4 0,-38-4 0,-29-2 0,-33-3 0,-33-9 0,-25-12 0,-1-15 0,4-18 0,29-12 0,47-5 0,63-7 0,62-5 0,53 0 0,51 7 0,41 10 0,35 8 0,38 7 0,26 9 0,24 18 0,7 18 0,-12 15 0,-35 12 0,-51-1 0,-52-8 0,-42-6 0,-35-1 0,-30 1 0,-30-4 0,-48-10 0,-48-9 0,-46-10 0,-41-8 0,-34-4 0,-20-16 0,-1-23 0,30-12 0,53-3 0,62-1 0,67-1 0,61 2 0,48 4 0,54 10 0,51 12 0,53 10 0,40 16 0,38 24 0,25 30 0,9 29 0,-22 18 0,-51-4 0,-63-15 0,-62-8 0,-60-14 0,-47-8 0,-42-6 0,-37-6 0,-35-9 0,-40-12 0,-24-8 0,-11-14 0,-10-24 0,2-17 0,20-8 0,38 0 0,43 5 0,42-3 0,47 3 0,35 4 0,36 7 0,35 8 0,45 9 0,34 20 0,32 30 0,7 28 0,-14 15 0,-43 0 0,-51-10 0,-44-12 0,-41-9 0,-42-4 0,-37-6 0,-35-3 0,-34-8 0,-36-8 0,-30-14 0,-20-20 0,-8-16 0,16-18 0,35 1 0,46 3 0,41 8 0,41-4 0,34 3 0,27 0 0,23 3 0,17 3 0,19 9 0,31 9 0,24 11 0,12 24 0,-8 12 0,-29 7 0,-31-3 0,-31-4 0,-34-1 0,-38-3 0,-33-1 0,-39-3 0,-30-7 0,-7-5 0,-2-5 0,6-3 0,14-4 0,23-7 0,27-14 0,35-12 0,29-12 0,26 2 0,14 1 0,16-1 0,13 4 0,7 4 0,0 9 0,-10 10 0,-22 6 0,-32 16 0,-43 11 0,-32 7 0,-34 4 0,-22-2 0,-10-5 0,-1-6 0,15-8 0,22-6 0,25-6 0,21-10 0,23-2 0,17-3 0,16 0 0,14-1 0,9-1 0,10 1 0,14-2 0,8 6 0,3 4 0,-3 6 0,-9 5 0,-16 7 0,-16 11 0,-27 17 0,-26 11 0,-23 8 0,-13-2 0,-4-8 0,3-10 0,15-15 0,21-13 0,20-16 0,15-6 0,14-2 0,15-3 0,8 4 0,4 2 0,0 3 0,-3 5 0,-25 17 0,-29 12 0,-30 8 0,-27 2 0,-34-1 0,-16-11 0,-3-12 0,14-10 0,18-8 0,24-7 0,25-10 0,23-6 0,24 0 0,23 3 0,21 2 0,42 1 0,46 2 0,48 9 0,37 12 0,9 23 0,-17 23 0,-41 7 0,-54 7 0,-56 2 0,-52 1 0,-49-1 0,-48-5 0,-49 2 0,-41-3 0,-45-7 0,-34-8 0,-19-11 0,-10-25 0,6-29 0,34-21 0,51-6 0,57 3 0,53 8 0,43 6 0,31 4 0,29-4 0,24 0 0,21 3 0,13 5 0,9 5 0,17 1 0,36 8 0,20 6 0,11 10 0,-8 15 0,-31 9 0,-38 6 0,-38 3 0,-30 5 0,-34 8 0,-34 11 0,-33 14 0,-22 8 0,-30 7 0,-34-6 0,-40-5 0,-31-16 0,-7-23 0,18-20 0,37-15 0,47-10 0,51-9 0,40-8 0,40-12 0,40-15 0,28-2 0,24 5 0,25 9 0,38 10 0,32 13 0,27 9 0,21 20 0,-4 27 0,-25 19 0,-45 5 0,-51-3 0,-44-1 0,-47-3 0,-53-1 0,-51-4 0,-50-7 0,-44 0 0,-43-3 0,-52-7 0,-30-17 0,-16-27 0,9-28 0,35-18 0,61-8 0,64 4 0,66 1 0,55-1 0,45 3 0,35-2 0,21 7 0,15 9 0,11 8 0,19 13 0,19 9 0,27 13 0,31 16 0,20 21 0,-6 20 0,-40 5 0,-49-3 0,-45-6 0,-44 2 0,-40 3 0,-37 13 0,-36 1 0,-33-6 0,-40-9 0,-40-13 0,-30-12 0,-24-25 0,6-24 0,28-20 0,43-12 0,53 0 0,44 0 0,44 1 0,35-2 0,28 0 0,18 4 0,15 8 0,26 11 0,27 11 0,34 10 0,46 14 0,52 25 0,48 36 0,46 55 0,1 26 0,-50 2 0,-76-11 0,-86-20 0,-99-20 0,-96-28 0,-80-25 0,-67-23 0,-44-24 0,-30-24 0,-6-23 0,13-24 0,36-11 0,53-4 0,59 9 0,51 14 0,41 18 0,35 5 0,26 7 0,21 7 0,18 2 0,23 9 0,22 5 0,26 11 0,21 10 0,19 21 0,-9 15 0,-33 2 0,-53 4 0,-56 2 0,-63-5 0,-71 1 0,-68-6 0,-46-7 0,-27-12 0,-6-24 0,16-29 0,40-14 0,54-2 0,50 1 0,43 8 0,37-1 0,30-1 0,25 2 0,21 4 0,18 7 0,12 9 0,24 8 0,33 13 0,26 16 0,14 21 0,-3 20 0,-19 9 0,-34-7 0,-39-10 0,-36-9 0,-28-9 0,-24-3 0,-15-5 0,-20-1 0,-22-6 0,-32-5 0,-30-5 0,-26-9 0,-18-15 0,-10-23 0,-7-16 0,9-18 0,22 3 0,37-2 0,40 8 0,31 10 0,27 11 0,23 7 0,15 8 0,14 7 0,10 3 0,5 5 0,-4 5 0,-10 7 0,-22 8 0,-28 8 0,-29 9 0,-22 5 0,-18 2 0,-12-5 0,-2-7 0,8-5 0,11-7 0,23-8 0,19-8 0,22-7 0,25-5 0,21-2 0,13-3 0,9 0 0,10 0 0,20 0 0,25 4 0,24 7 0,20 5 0,12 17 0,-5 15 0,-20 18 0,-32 1 0,-35-2 0,-31-4 0,-28 2 0,-33 1 0,-24 4 0,-21-1 0,-17-4 0,-31-4 0,-26 0 0,-10-5 0,9-6 0,16-8 0,24-11 0,27-13 0,25-11 0,22-12 0,24-14 0,21-12 0,19-4 0,18-4 0,28-8 0,31 2 0,37 0 0,35 8 0,28 16 0,25 15 0,16 14 0,-8 15 0,-30 12 0,-55 8 0,-71 17 0,-82 7 0,-70 13 0,-72 0 0,-72-3 0,-53-3 0,-27-8 0,-5-12 0,21-18 0,40-23 0,49-21 0,54-10 0,55 1 0,38-2 0,30 3 0,18 4 0,18 4 0,9-4 0,21 2 0,21 3 0,20 3 0,26 4 0,19-3 0,2 5 0,-10 5 0,-17 12 0,-28 11 0,-32 11 0,-29 5 0,-22 8 0,-20 14 0,-18 12 0,-20 5 0,-25 5 0,-19 1 0,-26-6 0,-11-8 0,0-14 0,17-11 0,23-15 0,35-17 0,26-15 0,27-17 0,20-14 0,20-11 0,16-10 0,10 3 0,8 6 0,2 9 0,-3 10 0,-11 14 0,-12 11 0,-25 24 0,-20 23 0,-23 20 0,-30 15 0,-27 5 0,-20 1 0,-20-7 0,-6-15 0,2-14 0,16-11 0,27-14 0,25-13 0,22-3 0,26-9 0,22-6 0,20-2 0,18 0 0,24 5 0,20 5 0,24 15 0,27 16 0,14 23 0,-2 12 0,-27 4 0,-33-7 0,-39-8 0,-32-2 0,-28 3 0,-21-2 0,-22-3 0,-29-2 0,-38-3 0,-46-5 0,-49-8 0,-44-18 0,-28-22 0,1-22 0,21-18 0,41-8 0,44-1 0,48 7 0,42 13 0,31 9 0,25 13 0,18 9 0,16-5 0,14-11 0,19-7 0,15 1 0,32-1 0,27 4 0,28 7 0,29 12 0,27 17 0,23 26 0,0 28 0,-29 12 0,-45 1 0,-53-5 0,-46-4 0,-33-3 0,-33 3 0,-25 5 0,-19 1 0,-22 4 0,-29 0 0,-29-8 0,-38-12 0,-43-13 0,-30-24 0,-22-22 0,9-24 0,36-14 0,55-2 0,52 5 0,44 3 0,41 6 0,31-3 0,21 2 0,14 1 0,11-2 0,7 5 0,11-2 0,6 4 0,8 4 0,-1 6 0,-9 10 0,-17 7 0,-18 14 0,-22 15 0,-24 17 0,-23 15 0,-30 11 0,-23 4 0,-24 4 0,-7-7 0,5-13 0,17-14 0,26-19 0,31-19 0,34-19 0,26-9 0,27-12 0,19-2 0,11 6 0,10 5 0,3 10 0,-4 6 0,-1 9 0,0 5 0,-10 7 0,-18 7 0,-22 8 0,-19 2 0,-14 13 0,-18 3 0,-21 5 0,-16-1 0,-25-4 0,-31-1 0,-29-10 0,-14-6 0,0-8 0,15-6 0,28-7 0,31-8 0,27-8 0,27-2 0,30-4 0,18-6 0,21-1 0,25 3 0,20 9 0,21 4 0,19 8 0,11 7 0,-13 9 0,-26 7 0,-28 0 0,-29 11 0,-34 12 0,-32 13 0,-28 6 0,-24 5 0,-19 1 0,-14-7 0,-5-12 0,-6-14 0,4-13 0,19-14 0,23-10 0,21-14 0,21-12 0,22-9 0,18 0 0,18-3 0,14 2 0,6 4 0,5 5 0,5 6 0,0 10 0,-6 7 0,-14 9 0,-18 14 0,-16 13 0,-17 13 0,-18 14 0,-24 10 0,-24 7 0,-35 1 0,-28-9 0,-27-15 0,-33-15 0,-15-25 0,13-23 0,22-21 0,44-11 0,40-13 0,36-6 0,33-10 0,34-3 0,23-2 0,20 1 0,11 2 0,-4 6 0,1 7 0,0 14 0,2 13 0,-1 8 0,-6 9 0,-20 17 0,-25 27 0,-29 22 0,-26 19 0,-19 12 0,-21 11 0,-14 2 0,-20-10 0,-5-13 0,3-17 0,20-22 0,34-27 0,32-28 0,28-20 0,21-14 0,16-1 0,9-2 0,4 2 0,-1 8 0,-8 8 0,0 13 0,-5 13 0,-10 18 0,-7 18 0,-14 20 0,-12 16 0,-4 16 0,-7 9 0,0 1 0,4-3 0,2-8 0,-1-13 0,10-17 0,12-13 0,13-23 0,8-25 0,10-15 0,1-10 0,2-5 0,-2 8 0,-1 7 0,-8 8 0,-4 7 0,-5 11 0,-6 10 0,-7 18 0,-5 26 0,-4 17 0,-3 12 0,-6 7 0,-6-1 0,-6-12 0,-3-14 0,5-14 0,10-18 0,9-23 0,9-23 0,6-24 0,5-11 0,-3-7 0,-1-4 0,2 4 0,-4 4 0,-5 39 0,-9 42 0,-9 39 0,-12 29 0,-7 15 0,-5 5 0,0-1 0,-1-12 0,2-14 0,9-26 0,12-23 0,12-22 0,4-24 0,6-19 0,4-17 0,2-10 0,4-4 0,0-1 0,1 3 0,-1 10 0,-3 9 0,-7 19 0,-13 25 0,-16 29 0,-19 21 0,-19 17 0,-22 9 0,-12-2 0,-7-4 0,-6-9 0,-2-11 0,9-12 0,13-10 0,22-15 0,25-8 0,26-16 0,26-14 0,23-15 0,20-10 0,21-13 0,25-4 0,26 2 0,20 5 0,10 15 0,11 10 0,-12 12 0,-18 13 0,-23 7 0,-36 11 0,-30 8 0,-33 7 0,-40 9 0,-48 13 0,-44 7 0,-40 1 0,-30-7 0,-30-12 0,-10-13 0,9-14 0,29-13 0,46-6 0,47-6 0,37-11 0,36-16 0,33-12 0,25-8 0,19-3 0,18-4 0,9 0 0,6 1 0,4 0 0,9 14 0,7 17 0,14 22 0,10 26 0,5 29 0,-4 23 0,-14 16 0,-16 2 0,-23-1 0,-26-1 0,-23-4 0,-28 4 0,-27 2 0,-28 5 0,-28 4 0,-26-5 0,-14-2 0,-17-10 0,-15-16 0,-1-16 0,8-14 0,27-13 0,32-12 0,30-9 0,27-15 0,21-14 0,24-12 0,18-9 0,21-6 0,25 5 0,22 10 0,21 6 0,19 12 0,13 17 0,-6 16 0,-15 13 0,-33 18 0,-43 18 0,-45 14 0,-47 5 0,-37 5 0,-40 9 0,-33-2 0,-21-1 0,-15-12 0,-10-16 0,16-20 0,28-19 0,39-16 0,35-8 0,28-6 0,29-12 0,29-8 0,26-3 0,23-1 0,24 6 0,25 8 0,22 12 0,16 9 0,2 6 0,-15 5 0,-25 7 0,-39 10 0,-46 15 0,-41 12 0,-36 11 0,-37 5 0,-34 4 0,-34-3 0,-24-12 0,-10-13 0,0-18 0,9-24 0,29-11 0,40-5 0,37-3 0,43-7 0,37-4 0,30-1 0,23-1 0,23 1 0,32 0 0,37 5 0,44 14 0,40 14 0,21 12 0,-17 9 0,-38 2 0,-56 3 0,-51 2 0,-49 0 0,-46 7 0,-36 4 0,-33 11 0,-31 11 0,-39 3 0,-49 1 0,-41-5 0,-40-13 0,-25-29 0,-9-30 0,15-28 0,44-15 0,57 3 0,61 7 0,53 0 0,46 4 0,41-2 0,28 0 0,22-2 0,20-4 0,29-1 0,36 8 0,42 13 0,37 22 0,24 27 0,16 31 0,-12 18 0,-26 17 0,-53 2 0,-56-1 0,-50 0 0,-45-6 0,-43 4 0,-36 7 0,-22 14 0,-21 21 0,-17 18 0,-10 5 0,-7-5 0,1-7 0,4-15 0,9-24 0,11-28 0,27-33 0,29-23 0,26-24 0,20-28 0,14-22 0,7-18 0,5-10 0,0-7 0,0 1 0,-1 1 0,-6 4 0,-2 15 0,-5 14 0,-5 34 0,-9 37 0,-17 47 0,-14 31 0,-7 19 0,-2 9 0,3-3 0,2-8 0,7-16 0,3-23 0,2-21 0,9-19 0,10-15 0,14-16 0,9-21 0,6-23 0,1-19 0,2-11 0,-2-5 0,-4-3 0,-3 3 0,-1 6 0,-2 11 0,-7 12 0,-3 12 0,-4 23 0,-11 32 0,-12 31 0,-12 26 0,-5 18 0,-3 9 0,-6 0 0,-2-2 0,7-14 0,6-14 0,4-18 0,-5-21 0,-18-27 0,-25-29 0,-27-17 0,-15-13 0,-4-4 0,4 5 0,10 9 0,19 13 0,20 9 0,23 7 0,23 3 0,21-1 0,15-3 0,13-11 0,17-12 0,13-10 0,22-6 0,32-11 0,19 3 0,22 11 0,13 15 0,10 15 0,1 13 0,3 10 0,-10 11 0,-29 3 0,-64 15 0,-90 16 0,-92 14 0,-96 2 0,-87 2 0,-61-10 0,-14-12 0,27-12 0,59-10 0,76-10 0,74-8 0,68-15 0,56-4 0,42-9 0,29-10 0,27-14 0,29-17 0,27-9 0,26-8 0,21 1 0,20 12 0,9 15 0,-4 18 0,2 17 0,-13 18 0,-33 16 0,-42 11 0,-43 15 0,-46 12 0,-35 10 0,-31 6 0,-33 7 0,-32 8 0,-31 8 0,-41 5 0,-40 3 0,-28-3 0,-9-11 0,26-20 0,46-17 0,59-20 0,47-18 0,47-16 0,37-28 0,35-17 0,32-15 0,26-9 0,22-1 0,17 4 0,10 14 0,15 8 0,1 17 0,-18 14 0,-25 12 0,-32 9 0,-34 10 0,-43 13 0,-61 11 0,-66 16 0,-76 13 0,-77 4 0,-58 2 0,-46-6 0,-11-12 0,25-18 0,58-18 0,76-13 0,74-10 0,58-6 0,55-1 0,41 1 0,43-2 0,52 6 0,64 4 0,73 5 0,84 12 0,81 26 0,76 39 0,34 23 0,-21 6 0,-64-12 0,-99-14 0,-109-15 0,-108-13 0,-92-10 0,-82-2 0,-63-2 0,-51-2 0,-40-5 0,-42-7 0,-31-14 0,-18-12 0,-3-16 0,15-11 0,42-5 0,61 1 0,60 0 0,58-1 0,51-7 0,38-2 0,32-5 0,41 3 0,33 5 0,34 12 0,33 13 0,17 10 0,-6 11 0,-26 11 0,-45 8 0,-58 1 0,-58 11 0,-54 4 0,-53 1 0,-59 4 0,-63 7 0,-60 4 0,-45 0 0,-23-9 0,8-12 0,46-9 0,68-13 0,82-12 0,75-16 0,61-22 0,56-11 0,52-3 0,44-6 0,36 4 0,33 5 0,24 11 0,18 18 0,0 22 0,-17 15 0,-38 19 0,-49 5 0,-56 1 0,-50-2 0,-47-1 0,-43-4 0,-37-5 0,-42-3 0,-56-1 0,-49 1 0,-52 5 0,-47-1 0,-35-5 0,-4-15 0,32-15 0,66-11 0,75-5 0,75 2 0,62-3 0,60-10 0,40-10 0,49-16 0,47 1 0,49 6 0,47 5 0,44 15 0,35 18 0,19 30 0,-1 32 0,-16 32 0,-55 6 0,-76-7 0,-70-6 0,-74-4 0,-58-3 0,-56-4 0,-48-7 0,-48-6 0,-68-3 0,-71-6 0,-68-1 0,-52-5 0,-21-12 0,18-26 0,47-24 0,74-19 0,86-9 0,77 2 0,65 6 0,55 1 0,41-4 0,28-1 0,22 5 0,36 7 0,36 3 0,39 9 0,44 13 0,37 20 0,41 30 0,15 31 0,-15 22 0,-49 4 0,-71-7 0,-66-9 0,-77-9 0,-74-1 0,-71-9 0,-70-7 0,-67 1 0,-47 5 0,-35-2 0,-16-11 0,7-9 0,38-12 0,64-12 0,70-11 0,66-8 0,64-16 0,57-12 0,57-19 0,60-15 0,52-7 0,42 7 0,28 7 0,16 16 0,0 17 0,-4 19 0,-34 15 0,-62 14 0,-72 12 0,-75 12 0,-73 2 0,-81 8 0,-72 5 0,-64 6 0,-56 6 0,-41-4 0,-17-11 0,11-14 0,47-18 0,71-19 0,74-13 0,65-14 0,62-13 0,54-7 0,54-13 0,40 0 0,47 8 0,35 7 0,35 14 0,25 10 0,27 24 0,10 28 0,-17 18 0,-44 5 0,-64-3 0,-64 0 0,-63 0 0,-62 1 0,-60-1 0,-60-3 0,-62-8 0,-47 2 0,-34-8 0,-33-8 0,-5-13 0,15-17 0,43-19 0,60-13 0,63-5 0,55 1 0,48 0 0,38-1 0,29-3 0,21 0 0,23-1 0,25 3 0,36 10 0,63 9 0,62 33 0,49 34 0,37 36 0,4 21 0,-32 11 0,-68-9 0,-90-18 0,-113-17 0,-114-13 0,-111-10 0,-103-3 0,-75-7 0,-45-5 0,-15-10 0,7-24 0,41-27 0,71-21 0,81-9 0,73 2 0,67 7 0,51 1 0,51-8 0,35 0 0,41 1 0,42 6 0,38 5 0,54 7 0,49 10 0,31 12 0,13 24 0,-5 30 0,-30 21 0,-54 7 0,-63-4 0,-70 1 0,-65 2 0,-72 11 0,-68 3 0,-68 2 0,-55 6 0,-58 5 0,-52 0 0,-24-7 0,0-16 0,30-23 0,56-23 0,73-19 0,68-13 0,58-10 0,48-11 0,45-13 0,36-11 0,37-8 0,38-5 0,41 0 0,40 10 0,26 10 0,9 15 0,10 12 0,-14 16 0,-32 14 0,-45 8 0,-54 9 0,-51 3 0,-66 15 0,-74 9 0,-66 8 0,-65 7 0,-50 10 0,-40-5 0,-21-9 0,12-14 0,43-15 0,67-18 0,64-15 0,54-11 0,50-12 0,52-19 0,47-12 0,41-12 0,46 3 0,37 3 0,23 13 0,8 15 0,0 16 0,-16 17 0,-32 13 0,-44 3 0,-45 3 0,-48 13 0,-45 12 0,-56 16 0,-62 7 0,-57 3 0,-51 4 0,-49-7 0,-38-14 0,-9-16 0,12-28 0,39-26 0,58-20 0,66-7 0,61 0 0,58-5 0,44-2 0,32 0 0,32-9 0,37 2 0,29 7 0,36 12 0,29 12 0,19 13 0,9 20 0,-5 22 0,-25 15 0,-46 4 0,-50-1 0,-49 0 0,-49 6 0,-50 0 0,-55 2 0,-61-5 0,-46-2 0,-41-4 0,-28-10 0,2-14 0,29-14 0,44-17 0,55-15 0,50-5 0,42-3 0,37-3 0,27-3 0,23-7 0,19 1 0,16-1 0,14 5 0,21 6 0,28 3 0,27 10 0,15 8 0,-6 7 0,-19 5 0,-34 4 0,-38 6 0,-47 6 0,-49 7 0,-37 2 0,-44 3 0,-47 7 0,-48 1 0,-35 1 0,-10-3 0,9-4 0,38-8 0,44-7 0,46-8 0,41-10 0,44-14 0,34-14 0,28-8 0,22 0 0,15 1 0,16 5 0,18 10 0,13 7 0,16 14 0,4 11 0,-16 10 0,-26 1 0,-34 4 0,-31 2 0,-26 1 0,-21 6 0,-20 7 0,-16 5 0,-12 5 0,-11-3 0,-10-2 0,-10-5 0,-7-8 0,7-9 0,10-7 0,21-15 0,26-13 0,27-14 0,29-9 0,25-6 0,18 0 0,10 4 0,7 5 0,3 4 0,-4 9 0,-15 8 0,-17 6 0,-29 14 0,-33 13 0,-36 10 0,-36 8 0,-37 2 0,-39 2 0,-33 1 0,-19-9 0,-9-8 0,20-9 0,36-10 0,44-15 0,47-17 0,46-17 0,36-9 0,28-8 0,16 2 0,14 7 0,8 9 0,7 11 0,2 12 0,1 10 0,-3 6 0,-11 8 0,-17 8 0,-19 5 0,-24 11 0,-29 2 0,-30 3 0,-41-2 0,-35-5 0,-40-3 0,-23 4 0,-20-3 0,1-6 0,20-4 0,34-6 0,42-8 0,39-17 0,37-8 0,35-13 0,43-13 0,41-2 0,49 6 0,36 5 0,30 2 0,6 8 0,-17 9 0,-24 10 0,-26 6 0,-33 5 0,-41 7 0,-32 7 0,-34 10 0,-31 10 0,-31 9 0,-20 0 0,-20 3 0,-23-2 0,-33-9 0,-33-8 0,-25-9 0,-8-8 0,15-4 0,36-3 0,44-5 0,43-6 0,40-11 0,34-8 0,29-13 0,22-7 0,17-4 0,15 0 0,7 5 0,7 6 0,2 10 0,-10 7 0,-9 9 0,-17 5 0,-23 10 0,-24 13 0,-27 15 0,-26 10 0,-24 5 0,-22 8 0,-25 6 0,-22-2 0,-7-5 0,6-12 0,21-11 0,28-14 0,37-10 0,27-12 0,32-14 0,22-9 0,24-6 0,24 3 0,19 5 0,25 10 0,23 7 0,19 11 0,18 20 0,11 9 0,-15 7 0,-29 4 0,-38 2 0,-40 1 0,-45 0 0,-42 5 0,-37 0 0,-36-5 0,-42-3 0,-43 0 0,-36-7 0,-30-13 0,-17-12 0,-13-19 0,8-19 0,26-18 0,52-4 0,55 0 0,52 9 0,51 3 0,43 2 0,47 0 0,50 2 0,45 8 0,47 10 0,39 16 0,25 14 0,30 23 0,27 26 0,4 25 0,-41 11 0,-66-6 0,-72-14 0,-66-16 0,-55-12 0,-53-10 0,-53-12 0,-58-3 0,-59-8 0,-46 4 0,-54-2 0,-42-6 0,-24-14 0,-3-21 0,12-29 0,47-12 0,64 2 0,71 7 0,63 5 0,55 4 0,47-3 0,47-4 0,49 3 0,34 2 0,25 10 0,13 13 0,6 6 0,6 8 0,8 6 0,1 12 0,-11 15 0,-36 9 0,-37-1 0,-39 0 0,-31-1 0,-27 4 0,-30 5 0,-28 6 0,-25 5 0,-24 2 0,-41-3 0,-31-4 0,-21-9 0,-4-10 0,13-12 0,32-13 0,40-9 0,38-11 0,37-9 0,38-9 0,33-1 0,25 4 0,24 3 0,32 9 0,26 11 0,25 14 0,27 16 0,12 22 0,-8 21 0,-34 10 0,-42-7 0,-43-9 0,-41-9 0,-36-4 0,-37 0 0,-43-1 0,-39-5 0,-31-1 0,-28-8 0,-16-6 0,-6-7 0,13-18 0,23-16 0,35-7 0,37-4 0,37-7 0,30-5 0,25-3 0,24 6 0,24 7 0,23 2 0,22 2 0,14 7 0,18 7 0,20 16 0,10 26 0,-4 16 0,-20 10 0,-36 6 0,-35-3 0,-35-7 0,-34-1 0,-34-5 0,-38-4 0,-27-10 0,-14-2 0,-9-7 0,0-6 0,8-8 0,13-10 0,25-6 0,26-7 0,19-2 0,17-2 0,9-2 0,6-3 0,15-6 0,21-1 0,22 3 0,25 1 0,33 8 0,24 6 0,22 21 0,0 14 0,-24 3 0,-31-1 0,-35 2 0,-29 0 0,-35 0 0,-36 3 0,-35 0 0,-44 2 0,-43-5 0,-37-5 0,-30-5 0,-17-4 0,-5-21 0,17-19 0,35-17 0,51-3 0,48-6 0,47-1 0,42 6 0,38 8 0,29 7 0,31 4 0,41 5 0,46 11 0,60 15 0,45 30 0,23 32 0,13 32 0,-21 12 0,-58-6 0,-71-17 0,-67-14 0,-61-17 0,-68-10 0,-72-4 0,-73-8 0,-75-11 0,-60-9 0,-39-10 0,-34-11 0,-25-21 0,-3-24 0,11-28 0,41-13 0,72-1 0,82 12 0,82 6 0,76 11 0,62 4 0,58 11 0,46 8 0,42 6 0,35 8 0,35 2 0,25 6 0,18 13 0,1 17 0,-21 25 0,-45 13 0,-57 4 0,-55 3 0,-51 0 0,-47 7 0,-44-1 0,-36-7 0,-45-5 0,-29-7 0,-22-3 0,-24-8 0,-7-8 0,13-8 0,32-9 0,42-5 0,39-11 0,45-10 0,38-9 0,34-6 0,29-4 0,36 1 0,32 7 0,41 7 0,27 12 0,12 25 0,-17 23 0,-35 13 0,-46 12 0,-55 9 0,-50-1 0,-48-7 0,-59-3 0,-63-7 0,-35-7 0,-19-8 0,-7-10 0,18-8 0,31-18 0,40-7 0,39-7 0,35-2 0,27-1 0,23-11 0,15-2 0,11-2 0,19 0 0,13 2 0,17 6 0,11 5 0,17 10 0,34 6 0,34 23 0,2 16 0,-20 10 0,-33-3 0,-37 5 0,-46 4 0,-48 0 0,-51-4 0,-61-6 0,-54 2 0,-37-7 0,-16-11 0,12-18 0,26-22 0,35-14 0,44-7 0,45-8 0,34-3 0,34-2 0,28 10 0,27 8 0,28 1 0,32 3 0,35 5 0,36 5 0,29 16 0,11 23 0,-11 23 0,-27 16 0,-49 2 0,-46 0 0,-42 3 0,-41 4 0,-41 3 0,-41-4 0,-50-6 0,-46-7 0,-44-11 0,-26-14 0,-13-23 0,16-23 0,29-26 0,46-16 0,50-2 0,42 6 0,35 9 0,29 8 0,21 9 0,20 1 0,20 1 0,30 4 0,27 5 0,36 6 0,39 7 0,36 30 0,26 33 0,3 28 0,-31 8 0,-52-5 0,-62-11 0,-62-9 0,-60-10 0,-71-14 0,-69-15 0,-69-12 0,-43-6 0,-25-6 0,-12-8 0,17-18 0,35-18 0,49-10 0,61-1 0,52 8 0,48 3 0,40 3 0,31 0 0,23 2 0,25 2 0,42 6 0,45-3 0,57 6 0,49 14 0,36 28 0,31 35 0,9 27 0,-31 16 0,-62-3 0,-73-5 0,-79-4 0,-69-3 0,-66-5 0,-59-13 0,-54-12 0,-48-14 0,-36-12 0,-10-19 0,-2-26 0,5-27 0,26-17 0,25-13 0,41-3 0,45 10 0,41 4 0,34 11 0,29 9 0,14 6 0,14 6 0,11 4 0,12 9 0,15 7 0,13 8 0,32 21 0,20 31 0,-2 19 0,-20 4 0,-30-6 0,-30 0 0,-37-5 0,-43-9 0,-49-11 0,-40-13 0,-22-10 0,-5-6 0,12-5 0,22-6 0,30-7 0,28-5 0,29-14 0,31-7 0,25-4 0,27 2 0,24 8 0,26 9 0,21 18 0,14 11 0,-7 13 0,-22 4 0,-35 3 0,-33 7 0,-37 1 0,-36-2 0,-45-5 0,-33-8 0,-20-7 0,-7-5 0,4-4 0,19-7 0,27-7 0,25-5 0,26-10 0,21-3 0,10-6 0,13 0 0,11 1 0,12 1 0,11 5 0,6 5 0,5 6 0,-6 7 0,-21 9 0,-29 9 0,-25 7 0,-36 6 0,-24 2 0,-18-1 0,0-6 0,0-5 0,12-4 0,17-8 0,19-15 0,18-12 0,22-1 0,25-8 0,25 1 0,30 4 0,42 10 0,45 6 0,37 22 0,31 23 0,15 17 0,-14 5 0,-37-4 0,-49-8 0,-47-7 0,-46-1 0,-48 3 0,-46 1 0,-61-8 0,-65-11 0,-73-13 0,-68-11 0,-53-16 0,-33-26 0,-10-25 0,-5-24 0,14-26 0,44-20 0,69-2 0,83 15 0,76 13 0,67 16 0,64 2 0,47 7 0,49-1 0,45-2 0,42-1 0,49 3 0,38 15 0,38 20 0,29 20 0,23 38 0,13 37 0,-4 28 0,-43 16 0,-67 4 0,-80-5 0,-71-2 0,-63-3 0,-63 0 0,-57 0 0,-64-9 0,-60-10 0,-48-15 0,-33-14 0,-12-11 0,14-20 0,24-23 0,38-18 0,39-14 0,46-9 0,42 3 0,37 5 0,32 5 0,34-1 0,23 0 0,24 3 0,22-2 0,28 4 0,30 3 0,32 1 0,38 9 0,21 13 0,16 9 0,-3 9 0,-31 9 0,-48 9 0,-51 12 0,-62 15 0,-60 13 0,-62 15 0,-42 6 0,-44 7 0,-41 8 0,-40 1 0,-27-10 0,-3-16 0,4-21 0,20-19 0,35-23 0,45-18 0,51-10 0,46-9 0,41-9 0,41-9 0,37-11 0,46-13 0,42-2 0,43-1 0,38 2 0,44 11 0,38 18 0,33 17 0,7 33 0,0 34 0,-32 22 0,-56 9 0,-75 1 0,-81 3 0,-84 3 0,-80 3 0,-81-3 0,-66-9 0,-55-9 0,-50-7 0,-31-4 0,-9-11 0,14-8 0,29-26 0,58-19 0,67-11 0,64-10 0,66-10 0,51-10 0,44-5 0,39-6 0,31-4 0,24 7 0,37 9 0,29 12 0,21 13 0,19 15 0,5 19 0,-19 15 0,-39 11 0,-54 14 0,-66 13 0,-71 16 0,-69 10 0,-53 10 0,-55 2 0,-53 0 0,-38-11 0,-15-18 0,4-17 0,16-34 0,35-34 0,51-15 0,55-4 0,49-5 0,40 5 0,38 1 0,31-4 0,34-5 0,43-3 0,32-2 0,32 3 0,38 10 0,26 6 0,15 13 0,-7 9 0,-38 9 0,-54 10 0,-72 19 0,-74 22 0,-74 20 0,-69 19 0,-65 11 0,-42-5 0,-27-4 0,-18-17 0,4-18 0,18-25 0,35-21 0,65-20 0,73-17 0,63-12 0,53-6 0,51 3 0,53 5 0,40-1 0,23 2 0,24 3 0,26 6 0,0 11 0,-24 9 0,-46 13 0,-53 9 0,-47 19 0,-48 15 0,-43 8 0,-34 11 0,-43 4 0,-38-4 0,-44 1 0,-22-5 0,-13-12 0,-8-14 0,3-14 0,20-16 0,30-19 0,44-9 0,41-6 0,40 1 0,35-7 0,30-9 0,28-4 0,21 3 0,29 6 0,33 3 0,24 8 0,25 10 0,34 14 0,24 13 0,1 15 0,-25 7 0,-49 6 0,-54 0 0,-46 5 0,-48 3 0,-40 5 0,-38-1 0,-48 1 0,-43-4 0,-31-2 0,-30-6 0,-10-5 0,2-10 0,10-14 0,17-21 0,31-16 0,40-4 0,40-2 0,38 2 0,35 5 0,22-1 0,24 0 0,40 4 0,35-3 0,30 6 0,39 6 0,35 8 0,27 6 0,4 9 0,-21 7 0,-50 13 0,-64 5 0,-69 8 0,-80 1 0,-63 0 0,-63 5 0,-45 1 0,-17-6 0,-18-10 0,-11-8 0,10-12 0,23-16 0,48-9 0,54-5 0,51-8 0,39-6 0,42-9 0,30 0 0,24 3 0,25 5 0,13 6 0,13 9 0,11 8 0,-5 3 0,-15 2 0,-23 6 0,-34 16 0,-41 13 0,-34 12 0,-33 8 0,-31 6 0,-17-2 0,-24-4 0,-25-11 0,-32-9 0,-26-10 0,2-14 0,30-12 0,45-8 0,50 0 0,42-6 0,40-9 0,33-4 0,34-4 0,41-1 0,25 7 0,20 8 0,9 10 0,-3 9 0,-13 6 0,-17 4 0,-32 6 0,-33 7 0,-31 8 0,-27 12 0,-26 10 0,-24 8 0,-16 8 0,-15-2 0,-13-7 0,1-11 0,-12-7 0,5-10 0,11-9 0,33-10 0,34-13 0,26-14 0,25-11 0,18-3 0,12 1 0,12 1 0,5 8 0,-4 10 0,-11 7 0,-17 14 0,-25 15 0,-23 14 0,-19 4 0,-21 6 0,-16 0 0,-12 1 0,-7-3 0,0-6 0,6-11 0,25-12 0,31-17 0,29-11 0,24-7 0,13-2 0,14-3 0,10 2 0,11 4 0,-1 6 0,-1 7 0,-13 5 0,-18 8 0,-24 11 0,-31 14 0,-32 8 0,-29 4 0,-38 7 0,-20 1 0,-18-5 0,-18-8 0,-20-11 0,-2-17 0,11-14 0,30-6 0,37-4 0,42-8 0,40-7 0,30-8 0,28-4 0,24 1 0,26 0 0,13 3 0,17 4 0,17 5 0,13 6 0,11 9 0,6 8 0,-14 8 0,-30 9 0,-34 8 0,-40 9 0,-37 9 0,-38 7 0,-28 4 0,-27 4 0,-29 6 0,-32-2 0,-21-7 0,-11-10 0,-1-12 0,13-13 0,21-15 0,29-4 0,32-7 0,39-7 0,32-11 0,26-7 0,22 0 0,16 1 0,14 4 0,12 8 0,11 5 0,20 4 0,6 7 0,-6 5 0,-33 8 0,-59 11 0,-44 8 0,-45 5 0,-33-3 0,-16-4 0,7-6 0,17-5 0,29-4 0,31-11 0,39-8 0,33-7 0,40-3 0,39-1 0,32-5 0,19 3 0,18 5 0,2 8 0,-23 6 0,-37 9 0,-49 12 0,-48 9 0,-46 9 0,-47 3 0,-42 6 0,-52 3 0,-42 0 0,-33-5 0,-22-6 0,4-11 0,25-12 0,42-11 0,51-9 0,56-12 0,47-10 0,41-7 0,34-2 0,24 4 0,30 3 0,33 9 0,36 7 0,39 9 0,40 17 0,33 35 0,11 25 0,-28 11 0,-53-4 0,-72-2 0,-66-9 0,-62-6 0,-60-12 0,-51-11 0,-49-6 0,-40-3 0,-37 2 0,-26-3 0,-22-6 0,-11-4 0,20-6 0,42-8 0,59-8 0,55-7 0,53-8 0,49-10 0,41-10 0,38-11 0,36 0 0,32 0 0,19 3 0,5 4 0,-15 7 0,-22 7 0,-29 7 0,-40 15 0,-39 20 0,-38 19 0,-31 15 0,-32 6 0,-35 8 0,-15-3 0,-3-5 0,11-12 0,36-23 0,38-23 0,40-14 0,37-7 0,31-3 0,25-2 0,13 3 0,12 8 0,-2 8 0,-8 7 0,-20 10 0,-26 8 0,-21 7 0,-19 11 0,-19 7 0,-24 11 0,-18 7 0,-19 4 0,-17-5 0,-11-1 0,-7-10 0,-4-11 0,8-11 0,17-12 0,28-10 0,30-14 0,18-12 0,22-8 0,19-3 0,15-2 0,11 2 0,12 4 0,3 4 0,-2 5 0,-4 7 0,-9 6 0,-25 11 0,-33 14 0,-34 14 0,-28 8 0,-29 6 0,-16 1 0,2 0 0,10-9 0,22-12 0,30-17 0,23-15 0,29-6 0,21-11 0,18-1 0,13-2 0,1 3 0,1 2 0,-2 6 0,-10 8 0,-22 13 0,-32 13 0,-27 8 0,-17 6 0,-9 2 0,-5-3 0,7 0 0,18-14 0,32-12 0,43-10 0,52-7 0,50 1 0,31 3 0,17 4 0,-9 8 0,-27 5 0,-38 3 0,-43 4 0,-49 5 0,-59 4 0,-62 8 0,-58 1 0,-55-6 0,-43-4 0,-31-11 0,-10-10 0,18-13 0,44-6 0,54-5 0,56 0 0,53 0 0,43-3 0,35-6 0,29 0 0,27 4 0,27 5 0,45 5 0,38 7 0,39 4 0,44 7 0,34 20 0,5 24 0,-15 19 0,-40 8 0,-53-4 0,-62-4 0,-65-2 0,-62 2 0,-56-5 0,-51-7 0,-51-11 0,-48-12 0,-42-9 0,-31-7 0,-20-8 0,-5-17 0,21-14 0,58-4 0,66-2 0,67-5 0,56-9 0,45-8 0,33-4 0,24-6 0,25 2 0,33 0 0,24 6 0,35 7 0,36 14 0,31 11 0,19 18 0,24 22 0,9 15 0,-1 6 0,-36 3 0,-60 0 0,-67-1 0,-58 1 0,-57 17 0,-62 17 0,-57 22 0,-49 7 0,-41-3 0,-35-13 0,-32-20 0,-25-22 0,1-23 0,19-25 0,46-14 0,56-7 0,52-10 0,58-12 0,46-9 0,35-6 0,27-1 0,17 8 0,13 6 0,4 7 0,2 10 0,0 8 0,7 8 0,9 6 0,1 6 0,-12 9 0,-22 10 0,-24 6 0,-25 9 0,-26 14 0,-25 13 0,-31 9 0,-34 4 0,-33-2 0,-35-5 0,-28-14 0,-13-14 0,-1-11 0,19-10 0,37-9 0,42-10 0,39-7 0,41-8 0,38-9 0,32-2 0,35 5 0,28 8 0,33 13 0,38 21 0,33 18 0,6 17 0,-23 7 0,-44 0 0,-51-7 0,-45 0 0,-43 4 0,-40 10 0,-29 7 0,-30 15 0,-19 8 0,-12 12 0,-6 5 0,5-3 0,9-11 0,17-18 0,26-20 0,29-24 0,28-25 0,19-22 0,11-17 0,12-15 0,0-10 0,5-10 0,2-4 0,0-4 0,3 0 0,0 0 0,-6 9 0,-12 13 0,-10 10 0,-16 25 0,-25 27 0,-32 30 0,-24 22 0,-24 24 0,-16 16 0,-7 10 0,3-6 0,8-7 0,16-19 0,28-23 0,28-27 0,22-30 0,18-26 0,15-23 0,8-12 0,10-10 0,7-5 0,3 8 0,-4 7 0,-9 10 0,-8 10 0,-13 21 0,-19 27 0,-22 25 0,-18 25 0,-22 25 0,-11 14 0,-5 9 0,-4-1 0,5-9 0,11-15 0,17-18 0,21-31 0,23-28 0,17-27 0,15-22 0,11-18 0,4-12 0,1-7 0,8-12 0,-1 4 0,-1 3 0,-4 7 0,-6 4 0,-5 11 0,-9 23 0,-21 35 0,-23 45 0,-27 40 0,-16 35 0,-15 23 0,-8 9 0,4-5 0,10-27 0,13-27 0,21-28 0,21-32 0,17-31 0,17-31 0,10-27 0,8-21 0,7-13 0,8-7 0,4-1 0,1 6 0,0 7 0,-6 7 0,-8 16 0,-14 31 0,-21 41 0,-19 37 0,-26 36 0,-17 29 0,-9 13 0,-6 0 0,1-11 0,8-24 0,14-21 0,14-23 0,19-32 0,19-32 0,22-29 0,9-15 0,8-13 0,5-5 0,-2 0 0,-6 4 0,-3 13 0,-6 15 0,-8 12 0,-20 30 0,-24 42 0,-29 31 0,-23 22 0,-21 13 0,-10-3 0,-2-10 0,6-16 0,5-17 0,5-18 0,2-17 0,5-17 0,11-18 0,14-12 0,18-12 0,13-11 0,17-12 0,18-10 0,24-12 0,19-7 0,22-7 0,15 2 0,13 7 0,14 2 0,6 11 0,6 12 0,11 8 0,19 13 0,13 10 0,18 10 0,7 8 0,0 10 0,-5 8 0,-6 8 0,-11 13 0,-28 16 0,-39 12 0,-38 11 0,-30 5 0,-31 10 0,-33 12 0,-33 7 0,-32 6 0,-43 3 0,-45 1 0,-42-1 0,-23-16 0,3-18 0,23-23 0,38-19 0,44-24 0,45-14 0,39-13 0,30-13 0,25-4 0,20-1 0,17-6 0,15-6 0,11-9 0,10-9 0,27-9 0,23-1 0,24-2 0,26 10 0,22 17 0,9 22 0,-6 17 0,-35 17 0,-40 10 0,-42 8 0,-40 21 0,-35 16 0,-33 18 0,-29 9 0,-31 10 0,-34 2 0,-40 4 0,-40-1 0,-35-10 0,-30-21 0,-8-19 0,22-15 0,31-26 0,44-21 0,52-9 0,54-14 0,53-10 0,40-8 0,32-7 0,29-12 0,31-12 0,22-10 0,16-10 0,7 2 0,-3 5 0,-13 11 0,-19 20 0,-25 21 0,-41 32 0,-45 40 0,-45 39 0,-49 40 0,-46 26 0,-48 18 0,-42 5 0,-25-5 0,-28-22 0,-12-31 0,20-33 0,46-31 0,61-24 0,64-22 0,60-18 0,46-13 0,33-9 0,24-3 0,25-3 0,24 0 0,29-4 0,34 5 0,32-3 0,20-3 0,20 7 0,2 17 0,-21 15 0,-39 15 0,-55 14 0,-64 23 0,-59 19 0,-58 13 0,-59 15 0,-54 14 0,-48 10 0,-37 3 0,-17-10 0,4-15 0,28-13 0,54-15 0,67-28 0,68-31 0,70-25 0,57-20 0,42-17 0,27-11 0,19 0 0,15 1 0,-6 14 0,-11 16 0,-19 16 0,-48 22 0,-60 30 0,-60 26 0,-60 20 0,-57 15 0,-55 12 0,-35 8 0,-11-9 0,15-16 0,29-18 0,49-18 0,59-20 0,54-22 0,44-23 0,45-20 0,34-12 0,30-7 0,36 6 0,25 12 0,19 16 0,21 18 0,-3 19 0,-6 25 0,-37 18 0,-44 3 0,-50 0 0,-41 2 0,-30-2 0,-33 5 0,-29 9 0,-25 4 0,-32 1 0,-30-5 0,-41-8 0,-28-10 0,-26-11 0,-19-10 0,1-10 0,23-9 0,39-10 0,48-4 0,50-4 0,45-1 0,45 0 0,45-1 0,52-3 0,49 2 0,49 8 0,33 5 0,17 10 0,6 11 0,-8 8 0,-29 6 0,-48-1 0,-56 1 0,-57 1 0,-55 7 0,-58 0 0,-51 2 0,-39-2 0,-39-5 0,-27-6 0,-19-7 0,-6 0 0,6-2 0,25-3 0,39-1 0,55-3 0,57-12 0,52-14 0,45-10 0,30-9 0,22-3 0,27 0 0,18 9 0,14 11 0,8 19 0,-4 14 0,-19 10 0,-31 3 0,-36 3 0,-40 9 0,-41 8 0,-38 7 0,-36-3 0,-50-7 0,-46-8 0,-41-12 0,-26-11 0,-25-11 0,-5-8 0,17-8 0,42-1 0,56-3 0,57-1 0,57-8 0,51-7 0,44-8 0,42-1 0,31-3 0,24 2 0,14 11 0,15 12 0,6 11 0,1 9 0,-18 9 0,-29 10 0,-43 15 0,-48 17 0,-51 12 0,-50 7 0,-47 5 0,-55-5 0,-42-8 0,-41-5 0,-31-7 0,-7-9 0,18-12 0,42-8 0,58-7 0,62-11 0,56-18 0,47-19 0,43-15 0,41-10 0,40 5 0,49 11 0,33 16 0,31 18 0,26 24 0,3 25 0,-35 9 0,-57 0 0,-60 1 0,-60 1 0,-54 6 0,-55 4 0,-46-3 0,-36 3 0,-29-4 0,-33-4 0,-14-8 0,-13 0 0,3-7 0,22-7 0,40-9 0,44-10 0,41-10 0,29-7 0,30-15 0,24-6 0,24-14 0,19-3 0,21-9 0,19 1 0,12 3 0,0 7 0,-5 12 0,-3 12 0,-8 10 0,-16 9 0,-23 9 0,-31 13 0,-28 12 0,-26 10 0,-28 6 0,-20 1 0,-20-3 0,-31-4 0,-24-9 0,-29-9 0,-7-7 0,17-6 0,31-4 0,40-7 0,39-7 0,33-5 0,25-3 0,23-5 0,20-4 0,22-11 0,23-2 0,39 2 0,39 7 0,30 18 0,17 20 0,-9 13 0,-25 12 0,-37 5 0,-45 0 0,-46 4 0,-46 2 0,-39 0 0,-33 0 0,-34-6 0,-37-9 0,-38-10 0,-40-7 0,-25-9 0,-6-21 0,22-13 0,46-2 0,49-2 0,63-1 0,50-2 0,48-8 0,35 2 0,28-2 0,31 1 0,26 5 0,35 3 0,17 10 0,9 10 0,-4 13 0,-27 11 0,-47 9 0,-45 8 0,-44 7 0,-41 12 0,-39 4 0,-30 2 0,-30 2 0,-29-4 0,-31 0 0,-18-8 0,3-9 0,16-11 0,35-11 0,42-11 0,37-9 0,34-1 0,30-7 0,23-3 0,20-3 0,28 2 0,26 4 0,10 6 0,-1 6 0,-16 5 0,-13 4 0,-18 1 0,-17 2 0,-21 0 0,-10 0 0,0-4 0,8-7 0,0-4 0,1-5 0,-4-3 0,-3 1 0,-5 6 0,-5 0 0,-6 3 0,-4-1 0,8-2 0,8-2 0,3 0 0,-3 4 0,-1 4 0,-4 0 0,-10 1 0,-9 6 0,-2-5 0,6-2 0,13-2 0,10-4 0,11-4 0,10-3 0,11-2 0,12 3 0,3 6 0,-8 4 0,-13 5 0,-13 4 0,-20 1 0,-27 10 0,-31 11 0,-29 7 0,-16 3 0,-13 1 0,-9-2 0,3 0 0,9-2 0,9-1 0,14-5 0,25-6 0,31-14 0,32-15 0,37-14 0,36-7 0,39-1 0,29-2 0,11 4 0,-18 5 0,-27 5 0,-34 9 0,-40 7 0,-46 16 0,-42 29 0,-40 20 0,-44 16 0,-48 23 0,-37 10 0,-30 4 0,-6-7 0,20-18 0,32-23 0,50-23 0,61-28 0,54-32 0,42-27 0,38-23 0,20-7 0,12-8 0,1 0 0,6 0 0,6 7 0,0 13 0,-1 13 0,-3 12 0,-7 8 0,-17 10 0,-22 17 0,-29 27 0,-43 30 0,-38 32 0,-46 23 0,-35 14 0,-30 3 0,-5-6 0,10-11 0,19-19 0,27-24 0,38-23 0,36-27 0,44-32 0,38-34 0,34-28 0,33-23 0,22-13 0,5-5 0,0-1 0,-12 7 0,-15 11 0,-14 18 0,-25 21 0,-21 22 0,-22 30 0,-31 46 0,-32 61 0,-36 60 0,-27 46 0,-31 30 0,-28-1 0,-23-20 0,4-36 0,18-44 0,47-47 0,55-50 0,52-47 0,49-38 0,39-31 0,27-26 0,19-14 0,15-19 0,0-8 0,-5-3 0,-13 14 0,-18 18 0,-15 21 0,-19 24 0,-20 25 0,-21 17 0,-14 19 0,-34 42 0,-36 51 0,-40 45 0,-30 22 0,-11 9 0,-2-22 0,12-28 0,35-32 0,45-49 0,40-49 0,32-40 0,29-34 0,13-25 0,12-16 0,4 0 0,-7 7 0,-4 14 0,-9 15 0,-12 24 0,-16 19 0,-12 21 0,-12 23 0,-21 31 0,-28 39 0,-26 44 0,-21 22 0,-17 19 0,-20 5 0,-11 1 0,-2-21 0,14-25 0,19-24 0,39-35 0,41-34 0,34-34 0,32-38 0,18-32 0,14-18 0,4-16 0,-3 0 0,-9 10 0,-14 23 0,-13 24 0,-15 21 0,-23 33 0,-42 48 0,-63 51 0,-52 50 0,-59 28 0,-55 10 0,-53 5 0,-40-19 0,-22-26 0,-8-37 0,33-43 0,62-40 0,78-32 0,86-25 0,75-20 0,58-9 0,48-8 0,38 1 0,36-2 0,29 11 0,34 10 0,26 14 0,26 17 0,21 14 0,14 14 0,20 20 0,6 22 0,-19 9 0,-46 4 0,-60-1 0,-62 0 0,-64 5 0,-58 9 0,-64 12 0,-71 4 0,-61-3 0,-63-14 0,-52-7 0,-39-13 0,-15-14 0,14-21 0,50-19 0,73-8 0,76-6 0,70-3 0,63-10 0,56-8 0,50-12 0,53-12 0,44-8 0,37 1 0,19 8 0,6 12 0,3 18 0,-5 16 0,-31 16 0,-45 8 0,-51 11 0,-47 9 0,-42 14 0,-48 25 0,-54 24 0,-43 16 0,-39 9 0,-29-3 0,-23-7 0,-10-9 0,15-20 0,39-18 0,42-19 0,49-12 0,48-12 0,39-19 0,38-23 0,28-9 0,25-4 0,15 4 0,18 7 0,13 9 0,12 12 0,-9 8 0,-24 9 0,-43 16 0,-46 21 0,-49 12 0,-55 3 0,-52-3 0,-53-2 0,-37-10 0,-29-10 0,-6-9 0,21-9 0,47-11 0,61-7 0,62-15 0,52-13 0,43-9 0,29-7 0,29-3 0,20 0 0,10 9 0,13 11 0,26 14 0,18 11 0,15 21 0,-7 24 0,-30 9 0,-43 4 0,-42-1 0,-41 4 0,-40 8 0,-40 12 0,-42 4 0,-38-3 0,-38-2 0,-32-13 0,-11-15 0,2-21 0,18-23 0,33-16 0,44-10 0,45-2 0,47-8 0,32-4 0,28 1 0,25 7 0,13 4 0,23 4 0,25 5 0,18 2 0,5 6 0,-7 6 0,-20 5 0,-30 9 0,-38 17 0,-42 17 0,-46 17 0,-36 7 0,-34 7 0,-29 0 0,-24-11 0,-16-10 0,2-12 0,16-13 0,33-13 0,42-16 0,43-14 0,33-8 0,25-2 0,19-5 0,17 1 0,14 3 0,7 2 0,-1 4 0,-10 7 0,-14 6 0,-15 7 0,-19 12 0,-27 11 0,-31 6 0,-24 4 0,-20-1 0,-13-5 0,-6-6 0,5-5 0,16-7 0,33-13 0,36-12 0,35-10 0,40-7 0,54-10 0,43 0 0,36-3 0,35 2 0,10 12 0,2 12 0,-23 15 0,-38 15 0,-47 14 0,-49 10 0,-41 5 0,-33 13 0,-31 13 0,-24 13 0,-21 7 0,-18 8 0,-30-2 0,-19-12 0,-14-16 0,-6-18 0,9-16 0,26-14 0,32-13 0,27-13 0,31-17 0,26-10 0,23-9 0,14-8 0,13-2 0,8 4 0,-4 6 0,0 13 0,-3 11 0,1 9 0,-7 10 0,-12 14 0,-14 12 0,-25 17 0,-25 11 0,-26 11 0,-23 1 0,-15 3 0,-24-2 0,-10-11 0,-1-13 0,7-12 0,21-12 0,28-12 0,27-5 0,26-5 0,17-8 0,21-7 0,18-5 0,18-3 0,14 1 0,21 3 0,17 6 0,18 10 0,9 11 0,-13 11 0,-24 9 0,-26 9 0,-30 2 0,-29 2 0,-30 6 0,-30 6 0,-34 0 0,-33-1 0,-29-4 0,-16-1 0,5-8 0,15-6 0,21-7 0,24-9 0,29-9 0,23-8 0,24-4 0,25-8 0,12-12 0,15-11 0,13-6 0,13 0 0,12 4 0,10 7 0,6 12 0,3 10 0,2 11 0,-3 7 0,-16 9 0,-16 8 0,-20 6 0,-21 13 0,-20 14 0,-23 12 0,-25 0 0,-40-4 0,-34-9 0,-26-9 0,-19-12 0,-3-8 0,14-9 0,33-7 0,41-14 0,37-11 0,39-14 0,32-13 0,22-8 0,20-3 0,15 0 0,7 9 0,6 8 0,2 9 0,-4 11 0,-6 10 0,-15 9 0,-15 9 0,-21 9 0,-15 11 0,-26 16 0,-26 14 0,-29 10 0,-39 0 0,-38-6 0,-42-14 0,-25-12 0,-9-11 0,18-13 0,38-11 0,48-9 0,50-9 0,43-13 0,35-14 0,38-13 0,31-6 0,27 2 0,37 4 0,28 9 0,29 14 0,19 15 0,12 11 0,2 17 0,-16 12 0,-30 8 0,-32 6 0,-47 1 0,-43 9 0,-48 11 0,-51 10 0,-46 7 0,-43 9 0,-39 5 0,-26-7 0,-20-11 0,-3-12 0,16-15 0,34-12 0,41-15 0,48-17 0,41-15 0,37-12 0,26-11 0,19-10 0,6-5 0,3 5 0,2 9 0,0 7 0,0 11 0,-5 11 0,-7 10 0,-9 5 0,-16 8 0,-12 8 0,-13 10 0,-13 11 0,-18 12 0,-21 11 0,-19 13 0,-26 6 0,-37 5 0,-36-7 0,-28-16 0,-15-19 0,12-13 0,33-17 0,37-13 0,39-10 0,37-6 0,33-8 0,31-11 0,24-12 0,20-5 0,15 3 0,24 8 0,26 6 0,17 12 0,11 9 0,8 8 0,-8 7 0,-23 8 0,-35 9 0,-43 13 0,-41 16 0,-43 9 0,-36 9 0,-41 6 0,-45 1 0,-43-2 0,-32-12 0,-12-15 0,12-18 0,32-17 0,48-12 0,47-10 0,49-8 0,40-9 0,34-10 0,24-11 0,19-2 0,16-1 0,9 4 0,21 1 0,8 6 0,12 13 0,-2 11 0,-15 16 0,-23 12 0,-29 11 0,-30 8 0,-35 11 0,-35 19 0,-36 12 0,-42 12 0,-30 10 0,-22-4 0,0-17 0,12-20 0,24-15 0,35-19 0,37-23 0,36-17 0,25-8 0,15-7 0,17-3 0,14 2 0,6 6 0,5 3 0,-4 9 0,-8 10 0,-9 8 0,-12 9 0,-15 5 0,-16 6 0,-12 5 0,-7 6 0,-5-3 0,13-3 0,13-8 0,18-16 0,19-12 0,15-12 0,10-4 0,7 0 0,-5 2 0,-25 14 0,-42 29 0,-50 30 0,-38 15 0,-19 5 0,-2-9 0,15-13 0,27-19 0,25-22 0,28-16 0,25-10 0,19-10 0,8-1 0,6 2 0,9 4 0,7 7 0,2 10 0,8 7 0,8 7 0,7 7 0,4 3 0,-12 6 0,-17 5 0,-19 4 0,-18 6 0,-19 12 0,-24 8 0,-26 4 0,-25 2 0,-14-3 0,-8-10 0,-2-13 0,4-9 0,16-21 0,30-18 0,30-9 0,32-13 0,23-11 0,24-12 0,17-4 0,19 6 0,24 11 0,5 9 0,7 8 0,-7 12 0,-13 8 0,-25 17 0,-42 21 0,-50 18 0,-42 20 0,-37 9 0,-41 8 0,-28 0 0,-14 6 0,-4-10 0,18-15 0,26-18 0,37-20 0,46-25 0,44-25 0,36-24 0,29-14 0,24-5 0,21-6 0,7 7 0,5 11 0,-2 12 0,-7 11 0,-9 10 0,-19 12 0,-25 13 0,-31 18 0,-31 22 0,-28 14 0,-34 19 0,-31 6 0,-36 2 0,-24-9 0,-8-12 0,10-15 0,27-15 0,31-12 0,29-12 0,26-15 0,27-14 0,20-15 0,20-7 0,17-10 0,19-7 0,17-4 0,12 1 0,23-4 0,20-3 0,17 7 0,-3 12 0,-9 11 0,-22 14 0,-38 29 0,-49 30 0,-57 34 0,-52 22 0,-40 9 0,-42 7 0,-29-2 0,-15-13 0,12-21 0,28-20 0,38-18 0,44-26 0,42-22 0,41-19 0,33-14 0,21-12 0,14 0 0,20-7 0,9-4 0,19 0 0,21 6 0,8 9 0,11 8 0,-12 10 0,-28 11 0,-39 19 0,-62 26 0,-72 24 0,-66 20 0,-58 5 0,-30 0 0,5-10 0,32-13 0,57-30 0,60-27 0,52-24 0,43-16 0,25-11 0,15-5 0,10 2 0,11 5 0,-6 11 0,-5 14 0,-16 17 0,-14 10 0,-21 15 0,-15 20 0,-18 19 0,-18 21 0,-25 17 0,-23 17 0,-23 9 0,-14 6 0,-17-5 0,-11 0 0,4-15 0,30-30 0,46-46 0,44-40 0,41-37 0,31-19 0,24-16 0,11-4 0,5 8 0,4 14 0,-2 15 0,-8 20 0,-9 18 0,-10 19 0,-7 24 0,-5 26 0,2 41 0,4 35 0,-3 33 0,-4 21 0,-10 5 0,-16-12 0,-18-18 0,-20-20 0,-23-27 0,-13-27 0,-6-23 0,1-29 0,7-22 0,5-21 0,7-20 0,5-14 0,3-15 0,6-5 0,7-3 0,6 0 0,4 2 0,2 7 0,2 3 0,-3 9 0,-7 7 0,1 8 0,-5 9 0,-3 18 0,-15 31 0,-20 28 0,-17 22 0,-18 21 0,-8 7 0,1-4 0,8-14 0,17-23 0,26-37 0,20-32 0,21-30 0,21-28 0,14-15 0,14-13 0,5-7 0,-8 5 0,-16 16 0,-12 16 0,-13 18 0,-8 13 0,-6 20 0,-23 38 0,-31 43 0,-29 41 0,-25 26 0,-16 12 0,-3-3 0,9-22 0,20-26 0,30-39 0,35-41 0,27-39 0,26-34 0,24-30 0,15-15 0,7-9 0,7 0 0,-3 8 0,-12 13 0,-18 13 0,-13 24 0,-24 31 0,-33 54 0,-41 62 0,-40 64 0,-24 39 0,-13 20 0,5-6 0,10-19 0,18-31 0,21-37 0,21-34 0,25-29 0,26-36 0,22-32 0,18-29 0,12-24 0,11-24 0,12-20 0,13-17 0,4-9 0,6-2 0,-1 7 0,-10 14 0,-16 21 0,-13 23 0,-16 21 0,-22 28 0,-42 55 0,-50 63 0,-36 50 0,-24 33 0,-5 7 0,10-14 0,19-29 0,26-35 0,32-38 0,33-40 0,31-43 0,22-34 0,15-23 0,13-20 0,9-9 0,5-3 0,1-4 0,-9 5 0,-10 12 0,-9 20 0,-14 19 0,-19 43 0,-31 60 0,-31 50 0,-25 43 0,-23 16 0,-6 1 0,4-12 0,9-22 0,25-36 0,36-44 0,42-54 0,30-46 0,30-30 0,16-20 0,9-7 0,2-2 0,-3 7 0,-14 15 0,-16 14 0,-18 19 0,-19 22 0,-24 46 0,-35 54 0,-29 43 0,-25 29 0,-17 11 0,-2-10 0,18-15 0,32-36 0,38-47 0,35-47 0,30-39 0,20-32 0,12-17 0,8-12 0,2-5 0,-2 6 0,-3 10 0,-7 13 0,-18 20 0,-14 19 0,-24 33 0,-36 53 0,-37 52 0,-31 37 0,-22 16 0,-2-5 0,9-17 0,16-28 0,26-34 0,36-39 0,29-34 0,21-33 0,17-18 0,10-11 0,9-5 0,-1-1 0,-3 2 0,-3 6 0,-7 13 0,-13 12 0,-14 21 0,-15 31 0,-22 35 0,-18 31 0,-8 20 0,-2 8 0,2-8 0,7-23 0,17-38 0,23-36 0,22-30 0,15-15 0,12-11 0,4-8 0,0-2 0,-7 3 0,-9 11 0,-7 15 0,-12 11 0,-9 22 0,-22 37 0,-26 40 0,-22 27 0,-17 15 0,-11 10 0,-5-1 0,8-12 0,25-36 0,30-45 0,31-42 0,22-31 0,19-23 0,18-19 0,8-7 0,4 2 0,-2 10 0,-11 16 0,-14 16 0,-24 39 0,-33 56 0,-28 47 0,-32 29 0,-25 14 0,-6-3 0,6-14 0,7-22 0,13-22 0,21-29 0,24-35 0,30-34 0,22-29 0,14-14 0,4-10 0,4 3 0,-5 10 0,-4 14 0,-11 12 0,-13 26 0,-24 35 0,-22 39 0,-24 30 0,-17 20 0,2-5 0,6-17 0,26-32 0,33-42 0,23-35 0,23-30 0,11-18 0,5-8 0,1-4 0,-7 7 0,-7 10 0,-8 19 0,-11 25 0,-18 44 0,-19 34 0,-16 25 0,-13 14 0,-9 1 0,-4 0 0,4-10 0,2-16 0,15-29 0,18-34 0,13-24 0,20-23 0,16-16 0,8-9 0,2-7 0,-4-2 0,-8 7 0,-7 8 0,-3 10 0,-7 10 0,-5 26 0,-14 31 0,-23 39 0,-17 27 0,-4 13 0,0 2 0,4-5 0,4-20 0,5-20 0,11-19 0,15-28 0,11-27 0,10-21 0,19-20 0,12-12 0,3-4 0,-4 1 0,-1 3 0,-2 2 0,-6 9 0,-4 12 0,-7 24 0,-21 33 0,-29 41 0,-20 26 0,-17 19 0,-11 5 0,-4 8 0,-12-4 0,11-16 0,14-21 0,13-21 0,21-26 0,18-27 0,16-30 0,16-22 0,12-26 0,10-14 0,14-7 0,10-4 0,9 0 0,5 0 0,-2 5 0,-14 15 0,-13 15 0,-11 16 0,-13 33 0,-28 50 0,-33 57 0,-33 52 0,-35 39 0,-16 15 0,-10-10 0,4-25 0,17-34 0,28-41 0,33-31 0,33-40 0,27-36 0,23-33 0,23-22 0,12-12 0,5-1 0,0-4 0,-5-1 0,-4 9 0,-12 13 0,-10 19 0,-12 16 0,-14 27 0,-21 45 0,-24 45 0,-24 42 0,-20 25 0,-18 14 0,-12-3 0,2-11 0,4-23 0,14-24 0,29-34 0,36-35 0,27-33 0,26-38 0,18-27 0,20-19 0,9-11 0,8-7 0,-4 5 0,-4 9 0,-10 9 0,-7 18 0,-9 17 0,-11 15 0,-12 11 0,-12 20 0,-12 38 0,-12 44 0,-9 44 0,-14 20 0,-5-1 0,-4-12 0,1-22 0,0-25 0,5-19 0,16-31 0,22-36 0,25-37 0,19-25 0,8-18 0,2-5 0,1 4 0,-6 8 0,-9 15 0,-14 16 0,-15 22 0,-10 37 0,-7 37 0,-14 35 0,-10 22 0,-10 7 0,-5 0 0,-1-15 0,5-17 0,8-30 0,9-34 0,13-30 0,15-25 0,7-12 0,9-8 0,2-6 0,4-3 0,-4 5 0,-5 14 0,-2 11 0,-3 11 0,-5 7 0,-5 29 0,-15 45 0,-16 39 0,-16 29 0,-12 10 0,-8-4 0,2-18 0,6-23 0,4-19 0,10-30 0,15-34 0,13-34 0,12-28 0,9-14 0,8-7 0,5 1 0,0 4 0,0 10 0,-7 13 0,-7 12 0,-18 31 0,-31 47 0,-39 49 0,-34 31 0,-23 18 0,-21 0 0,0-17 0,10-26 0,22-24 0,39-32 0,40-38 0,35-31 0,32-23 0,25-18 0,17-10 0,9-9 0,5-3 0,-3 1 0,-4 7 0,-9 11 0,-12 15 0,-11 20 0,-10 18 0,-15 35 0,-29 42 0,-24 38 0,-29 26 0,-16 7 0,-14-4 0,-10-13 0,2-19 0,9-19 0,25-25 0,31-26 0,21-32 0,29-30 0,26-22 0,16-21 0,12-10 0,7-9 0,-3 9 0,-1-2 0,-3 5 0,-12 17 0,-11 12 0,-13 16 0,-8 18 0,-10 9 0,-15 36 0,-30 50 0,-30 49 0,-35 37 0,-18 13 0,-12 1 0,-2-12 0,9-19 0,14-27 0,21-26 0,34-34 0,31-31 0,33-35 0,28-28 0,22-27 0,13-24 0,7-11 0,2 2 0,-2 8 0,-3 9 0,-8 14 0,-12 13 0,-13 17 0,-19 43 0,-33 54 0,-28 53 0,-26 34 0,-15 13 0,-10-6 0,1-18 0,9-28 0,17-27 0,22-28 0,19-24 0,18-13 0,11-21 0,10-23 0,7-16 0,4-9 0,5-3 0,8-10 0,3 3 0,-3 0 0,-10 3 0,-9 5 0,-4 11 0,-4 16 0,-1 15 0,-13 35 0,-34 49 0,-25 48 0,-25 33 0,-16 10 0,-8 2 0,2-13 0,14-29 0,19-27 0,26-28 0,22-25 0,15-23 0,15-14 0,10-11 0,3-14 0,8-11 0,3-13 0,10-10 0,4-7 0,3 2 0,-6 0 0,2 6 0,-3 14 0,-8 12 0,-8 19 0,-11 30 0,-13 39 0,-26 29 0,-26 23 0,-22 20 0,-21 8 0,-11 2 0,2-15 0,11-26 0,16-29 0,23-26 0,25-28 0,19-26 0,14-23 0,8-15 0,7-5 0,-3-1 0,-1 4 0,3 5 0,2 3 0,4 7 0,1 5 0,-6 3 0,-2 6 0,-3 9 0,-5 22 0,-9 10 0,-6 13 0,-5 9 0,-5 6 0,-10 11 0,-10 10 0,-10 8 0,-7 1 0,2-5 0,9-16 0,25-22 0,26-17 0,22-14 0,17-8 0,3-7 0,0 1 0,-5 1 0,-18 4 0,-31 10 0,-34 10 0,-24 9 0,-17 4 0,1-2 0,14-10 0,22-10 0,24-8 0,27-6 0,21-2 0,18-2 0,6 4 0,4 5 0,-9 5 0,-10 6 0,-12 7 0,-17 8 0,-21 11 0,-21 10 0,-30 12 0,-21 8 0,-17 0 0,-8-10 0,3-9 0,5-13 0,15-12 0,19-11 0,20-10 0,19-1 0,14-4 0,10-1 0,10-1 0,4-3 0,-1 1 0,6-2 0,5 2 0,12 3 0,5 2 0,4 4 0,1 5 0,-4 3 0,-15 8 0,-26 16 0,-26 12 0,-27 11 0,-23 3 0,-21-2 0,-7-4 0,-1-3 0,13-9 0,24-7 0,27-8 0,23-13 0,25-20 0,25-13 0,16-9 0,11-2 0,8-1 0,0 5 0,-6 4 0,-6 9 0,-9 10 0,-19 12 0,-17 16 0,-23 11 0,-18 6 0,-16 7 0,-20 3 0,-13-1 0,-5-2 0,2-5 0,7-10 0,15-5 0,17-11 0,25-12 0,22-13 0,18-8 0,16-2 0,9 1 0,8 2 0,6 7 0,5 6 0,5 6 0,-2 6 0,1 12 0,-3 18 0,-8 13 0,-12 3 0,-14 1 0,-16 1 0,-18 1 0,-24 3 0,-17-3 0,-10-5 0,-11-3 0,-5-5 0,4-7 0,13-12 0,12-11 0,17-7 0,15-5 0,7-5 0,3-5 0,3 3 0,5 0 0,2-7 0,8 0 0,9-3 0,19 2 0,9 3 0,12 8 0,-4 5 0,-5 6 0,-23 10 0,-32 18 0,-34 10 0,-31 2 0,-18 1 0,-12-8 0,6-6 0,14-13 0,22-11 0,24-14 0,17-17 0,13-16 0,9-3 0,-1-1 0,6-5 0,2 6 0,-1 4 0,0 12 0,-6 8 0,-5 12 0,-16 22 0,-21 23 0,-18 11 0,-16 1 0,-13 2 0,2-4 0,15-15 0,20-19 0,21-15 0,10-9 0,9-7 0,8-2 0,-5 4 0,-12 6 0,-19 5 0,-24 10 0,-22 9 0,-7 3 0,-19 1 0,-6-10 0,14-9 0,19-11 0,22-12 0,21-8 0,13-4 0,13-1 0,8 7 0,3 8 0,-2 3 0,0 7 0,2 3 0,2 3 0,-11 5 0,-32 16 0,-46 12 0,-31 6 0,-22-1 0,0-4 0,15-15 0,34-16 0,43-19 0,39-17 0,29-12 0,27-10 0,13-4 0,7 1 0,2 4 0,-3 10 0,-5 10 0,-18 9 0,-14 12 0,-20 22 0,-26 26 0,-30 25 0,-28 26 0,-25 17 0,-14 15 0,-13 1 0,4-11 0,23-27 0,36-25 0,32-28 0,20-24 0,13-16 0,6-1 0,5-3 0,-4 2 0,-6 3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A6C27532-8C19-084B-985E-005FACA5A0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D97329E5-9106-5548-AB20-A256AFC10E39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796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10EF7-09C5-BB4F-ABD2-DC88352AA885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55382-1A6D-9649-ADFE-0489B381D722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429D1-FCB3-7240-91E7-EC8CE02CC7F4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Delay is a fact of life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Serialization by directory, no longer the bus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SC not guarantied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A792C-E020-CF46-A2C2-0C20A05B001E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- common cases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 	- read miss to private (victim clean or dirty)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	- write miss to private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	- read miss to shared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	- write miss to shared</a:t>
            </a:r>
          </a:p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AFF13-EB44-5E41-BE98-EDF7AF32BC18}" type="slidenum">
              <a:rPr lang="en-US"/>
              <a:pPr/>
              <a:t>21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429D1-FCB3-7240-91E7-EC8CE02CC7F4}" type="slidenum">
              <a:rPr lang="en-US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Delay is a fact of life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Serialization by directory, no longer the bus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SC not guarantied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429D1-FCB3-7240-91E7-EC8CE02CC7F4}" type="slidenum">
              <a:rPr lang="en-US"/>
              <a:pPr/>
              <a:t>23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Delay is a fact of life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Serialization by directory, no longer the bus</a:t>
            </a:r>
          </a:p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SC not guarantied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original protocol</a:t>
            </a:r>
            <a:r>
              <a:rPr lang="en-US" baseline="0" dirty="0"/>
              <a:t> for this was 6 stages: MOETSI.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7532-8C19-084B-985E-005FACA5A04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10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1E55C-7C46-C843-98F1-8AD8EACD962C}" type="slidenum">
              <a:rPr lang="en-US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LL-SC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C0AFC-A615-F240-80E1-D64F95544861}" type="slidenum">
              <a:rPr lang="en-US"/>
              <a:pPr/>
              <a:t>30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7D3EE-27C2-A048-991D-971428A2C81D}" type="slidenum">
              <a:rPr lang="en-US"/>
              <a:pPr/>
              <a:t>31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8E8CB-C986-4B4B-AD17-6DAFBDF5BD77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DB46B-F726-2144-A4FB-F2DD56733E36}" type="slidenum">
              <a:rPr lang="en-US"/>
              <a:pPr/>
              <a:t>32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8F35C-5345-B846-AC7D-FED521F856B2}" type="slidenum">
              <a:rPr lang="en-US"/>
              <a:pPr/>
              <a:t>33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7CAD0-FB21-384C-A5A8-F077036E7D5C}" type="slidenum">
              <a:rPr lang="en-US"/>
              <a:pPr/>
              <a:t>34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8900B-E79C-7E48-9B2D-0317B4C6EAA9}" type="slidenum">
              <a:rPr lang="en-US"/>
              <a:pPr/>
              <a:t>35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B0739-A041-5948-B3BE-A709A5B83AA5}" type="slidenum">
              <a:rPr lang="en-US"/>
              <a:pPr/>
              <a:t>36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94D01-3E42-8843-8062-78E7A77C60A5}" type="slidenum">
              <a:rPr lang="en-US"/>
              <a:pPr/>
              <a:t>37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65A30-B33F-7049-B245-0812D4A19E30}" type="slidenum">
              <a:rPr lang="en-US"/>
              <a:pPr/>
              <a:t>38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43810-DC55-4B42-8B95-43413A782DF4}" type="slidenum">
              <a:rPr lang="en-US"/>
              <a:pPr/>
              <a:t>4</a:t>
            </a:fld>
            <a:endParaRPr lang="en-US"/>
          </a:p>
        </p:txBody>
      </p:sp>
      <p:sp>
        <p:nvSpPr>
          <p:cNvPr id="1587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F2BC0-FAC0-984C-95FA-9E946F480422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7175" y="922338"/>
            <a:ext cx="4262438" cy="3197225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59C19-D928-4748-A2B6-F90C725949E6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7175" y="922338"/>
            <a:ext cx="4262438" cy="3197225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2BCE6-EF00-814B-BDEF-5EFF23D13882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7175" y="922338"/>
            <a:ext cx="4262438" cy="3197225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5FFE5-7DB4-DE40-BF9E-713176ECF1E0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7175" y="922338"/>
            <a:ext cx="4262438" cy="3197225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34930-682F-A94A-9D36-296D9C41C4FC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7175" y="922338"/>
            <a:ext cx="4262438" cy="3197225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5B088-8295-7745-B77B-E5D6D563B618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3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8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5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8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2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7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F93DB-5D7D-AD4C-AB87-41F53FB764C6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4/18/2016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</a:t>
            </a:r>
            <a:r>
              <a:rPr lang="en-US" baseline="0" dirty="0">
                <a:solidFill>
                  <a:srgbClr val="000000"/>
                </a:solidFill>
                <a:latin typeface="Calibri"/>
                <a:cs typeface="Calibri"/>
              </a:rPr>
              <a:t> 2016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73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5sim.org/MESI_Two_Leve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701040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CS 152 Computer Architecture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and Engineering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 Lecture 19: Directory-Based Cache Protocols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8243" y="4114800"/>
            <a:ext cx="6900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400" dirty="0"/>
              <a:t>Dr. George Michelogiannakis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EECS, University of California at Berkeley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CRD, Lawrence Berkeley National Laboratory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Had 128 Cores?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36700" y="21605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30363" y="22621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36700" y="31511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30363" y="32527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36700" y="41417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30363" y="42433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60700" y="21605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03550" y="2212975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60700" y="31511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60700" y="41417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99100" y="2008187"/>
            <a:ext cx="1574800" cy="142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727700" y="3836987"/>
            <a:ext cx="1041400" cy="1041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21363" y="4167187"/>
            <a:ext cx="88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DMA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92763" y="2338387"/>
            <a:ext cx="1522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Physical</a:t>
            </a:r>
          </a:p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 Memory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286000" y="25288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286000" y="35194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286000" y="45100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648200" y="1690687"/>
            <a:ext cx="0" cy="335280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886200" y="25288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886200" y="35194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886200" y="45100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648200" y="4281487"/>
            <a:ext cx="10668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648200" y="2757487"/>
            <a:ext cx="8382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05275" y="1143000"/>
            <a:ext cx="1209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Memory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  Bus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994025" y="3203575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987675" y="4195762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781800" y="4357687"/>
            <a:ext cx="4572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134225" y="422275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DISKS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251700" y="4675187"/>
            <a:ext cx="889000" cy="279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251700" y="3836987"/>
            <a:ext cx="889000" cy="279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239000" y="3976687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8153400" y="3976687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3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Is a Synchronization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44562"/>
            <a:ext cx="7683500" cy="5054600"/>
          </a:xfrm>
        </p:spPr>
        <p:txBody>
          <a:bodyPr/>
          <a:lstStyle/>
          <a:p>
            <a:r>
              <a:rPr lang="en-US" dirty="0"/>
              <a:t>So far, any message that enters the bus reaches all cores and gets replies before another message can enter the bus (instantaneous actions)</a:t>
            </a:r>
          </a:p>
          <a:p>
            <a:pPr lvl="1"/>
            <a:r>
              <a:rPr lang="en-US" dirty="0"/>
              <a:t>Therefore, the bus </a:t>
            </a:r>
            <a:r>
              <a:rPr lang="en-US" i="1" dirty="0"/>
              <a:t>forces ordering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0505" y="6328037"/>
            <a:ext cx="1905000" cy="292100"/>
          </a:xfrm>
        </p:spPr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94405" y="33035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8068" y="34051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94405" y="42941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88068" y="43957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94405" y="52847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88068" y="53863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18405" y="33035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61255" y="3355975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18405" y="42941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18405" y="52847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6805" y="3151187"/>
            <a:ext cx="1574800" cy="142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785405" y="4979987"/>
            <a:ext cx="1041400" cy="1041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79068" y="5310187"/>
            <a:ext cx="88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DMA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50468" y="3481387"/>
            <a:ext cx="1522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Physical</a:t>
            </a:r>
          </a:p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 Memory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343705" y="36718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343705" y="46624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343705" y="56530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705905" y="2833687"/>
            <a:ext cx="0" cy="335280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943905" y="36718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943905" y="46624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943905" y="56530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705905" y="5424487"/>
            <a:ext cx="10668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705905" y="3900487"/>
            <a:ext cx="8382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62980" y="2286000"/>
            <a:ext cx="1209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Memory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  Bus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51730" y="4346575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45380" y="5338762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839505" y="5500687"/>
            <a:ext cx="4572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191930" y="536575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DISKS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309405" y="5818187"/>
            <a:ext cx="889000" cy="279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309405" y="4979987"/>
            <a:ext cx="889000" cy="279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296705" y="5119687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8211105" y="5119687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Snoopy/Broadcast Coherence</a:t>
            </a:r>
            <a:endParaRPr lang="en-US" dirty="0"/>
          </a:p>
        </p:txBody>
      </p:sp>
      <p:sp>
        <p:nvSpPr>
          <p:cNvPr id="3482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5054600"/>
          </a:xfrm>
        </p:spPr>
        <p:txBody>
          <a:bodyPr/>
          <a:lstStyle/>
          <a:p>
            <a:r>
              <a:rPr lang="en-US" dirty="0"/>
              <a:t>When any processor gets a miss, must probe every other cache</a:t>
            </a:r>
          </a:p>
          <a:p>
            <a:r>
              <a:rPr lang="en-US" dirty="0"/>
              <a:t>Scaling up to more processors limited by:</a:t>
            </a:r>
          </a:p>
          <a:p>
            <a:pPr lvl="1"/>
            <a:r>
              <a:rPr lang="en-US" dirty="0"/>
              <a:t>Communication bandwidth over bus</a:t>
            </a:r>
          </a:p>
          <a:p>
            <a:pPr lvl="1"/>
            <a:r>
              <a:rPr lang="en-US" dirty="0"/>
              <a:t>Snoop bandwidth into tags</a:t>
            </a:r>
          </a:p>
          <a:p>
            <a:r>
              <a:rPr lang="en-US" dirty="0"/>
              <a:t>Can improve bandwidth by using multiple interleaved buses with interleaved tag banks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two bits of address pick which of four buses and four tag banks to use – (e.g., bits 7:6 of address pick bus/tag bank, bits 5:0 pick byte in 64-byte line)</a:t>
            </a:r>
          </a:p>
          <a:p>
            <a:r>
              <a:rPr lang="en-US" dirty="0"/>
              <a:t>Buses don’t scale to large number of connections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4CC4-1A31-7142-A572-CECD5A6E5C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Scales Better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78586"/>
            <a:ext cx="7086600" cy="55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Bus Does not Synchronize?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a cache broadcasts invalidations to transition to modified (M), and before that completes it receives an invalidation from another core’s transition to modified?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984500" y="29591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727700" y="29591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984500" y="49403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727700" y="49403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33725" y="3098800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876925" y="30988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159125" y="5080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962650" y="5080000"/>
            <a:ext cx="31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I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828801" y="2590800"/>
            <a:ext cx="1447800" cy="381000"/>
            <a:chOff x="1243" y="1641"/>
            <a:chExt cx="912" cy="240"/>
          </a:xfrm>
        </p:grpSpPr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2059" y="1833"/>
              <a:ext cx="96" cy="4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1243" y="1641"/>
              <a:ext cx="8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Write miss</a:t>
              </a:r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6096000" y="3708400"/>
            <a:ext cx="2081213" cy="1219200"/>
            <a:chOff x="3840" y="2448"/>
            <a:chExt cx="1311" cy="768"/>
          </a:xfrm>
        </p:grpSpPr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3840" y="2448"/>
              <a:ext cx="0" cy="76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878" y="2625"/>
              <a:ext cx="1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intent to write</a:t>
              </a:r>
            </a:p>
          </p:txBody>
        </p:sp>
      </p:grp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362200" y="5003800"/>
            <a:ext cx="6858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141413" y="4627563"/>
            <a:ext cx="14462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Verdana" charset="0"/>
              </a:rPr>
              <a:t>Read miss,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Verdana" charset="0"/>
              </a:rPr>
              <a:t>shared</a:t>
            </a:r>
          </a:p>
        </p:txBody>
      </p: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3717925" y="5308600"/>
            <a:ext cx="2020888" cy="693738"/>
            <a:chOff x="2342" y="3456"/>
            <a:chExt cx="1273" cy="437"/>
          </a:xfrm>
        </p:grpSpPr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2352" y="3456"/>
              <a:ext cx="12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2342" y="3489"/>
              <a:ext cx="1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intent to write</a:t>
              </a:r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3733800" y="2922588"/>
            <a:ext cx="1981200" cy="404812"/>
            <a:chOff x="2352" y="1953"/>
            <a:chExt cx="1248" cy="255"/>
          </a:xfrm>
        </p:grpSpPr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2352" y="2208"/>
              <a:ext cx="12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2726" y="1953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write</a:t>
              </a:r>
            </a:p>
          </p:txBody>
        </p:sp>
      </p:grpSp>
      <p:grpSp>
        <p:nvGrpSpPr>
          <p:cNvPr id="27" name="Group 35"/>
          <p:cNvGrpSpPr>
            <a:grpSpLocks/>
          </p:cNvGrpSpPr>
          <p:nvPr/>
        </p:nvGrpSpPr>
        <p:grpSpPr bwMode="auto">
          <a:xfrm>
            <a:off x="1050925" y="5233988"/>
            <a:ext cx="2289175" cy="844550"/>
            <a:chOff x="662" y="3409"/>
            <a:chExt cx="1442" cy="532"/>
          </a:xfrm>
        </p:grpSpPr>
        <p:sp>
          <p:nvSpPr>
            <p:cNvPr id="28" name="Arc 36"/>
            <p:cNvSpPr>
              <a:spLocks/>
            </p:cNvSpPr>
            <p:nvPr/>
          </p:nvSpPr>
          <p:spPr bwMode="auto">
            <a:xfrm>
              <a:off x="1632" y="3409"/>
              <a:ext cx="47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457 w 42457"/>
                <a:gd name="T1" fmla="*/ 27218 h 43200"/>
                <a:gd name="T2" fmla="*/ 21510 w 42457"/>
                <a:gd name="T3" fmla="*/ 0 h 43200"/>
                <a:gd name="T4" fmla="*/ 21600 w 424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457" h="43200" fill="none" extrusionOk="0">
                  <a:moveTo>
                    <a:pt x="42456" y="27217"/>
                  </a:moveTo>
                  <a:cubicBezTo>
                    <a:pt x="39916" y="36647"/>
                    <a:pt x="31365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705"/>
                    <a:pt x="9615" y="49"/>
                    <a:pt x="21510" y="0"/>
                  </a:cubicBezTo>
                </a:path>
                <a:path w="42457" h="43200" stroke="0" extrusionOk="0">
                  <a:moveTo>
                    <a:pt x="42456" y="27217"/>
                  </a:moveTo>
                  <a:cubicBezTo>
                    <a:pt x="39916" y="36647"/>
                    <a:pt x="31365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705"/>
                    <a:pt x="9615" y="49"/>
                    <a:pt x="2151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662" y="3537"/>
              <a:ext cx="10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Read by any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 processor</a:t>
              </a: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681038" y="3708400"/>
            <a:ext cx="2733675" cy="1219200"/>
            <a:chOff x="429" y="2448"/>
            <a:chExt cx="1722" cy="768"/>
          </a:xfrm>
        </p:grpSpPr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2112" y="2448"/>
              <a:ext cx="0" cy="76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429" y="2577"/>
              <a:ext cx="172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Other processor reads</a:t>
              </a:r>
            </a:p>
            <a:p>
              <a:pPr algn="r">
                <a:spcBef>
                  <a:spcPct val="0"/>
                </a:spcBef>
              </a:pPr>
              <a:r>
                <a:rPr lang="en-US" sz="2000">
                  <a:latin typeface="Verdana" charset="0"/>
                </a:rPr>
                <a:t>P</a:t>
              </a:r>
              <a:r>
                <a:rPr lang="en-US" sz="2000" baseline="-25000">
                  <a:latin typeface="Verdana" charset="0"/>
                </a:rPr>
                <a:t>1</a:t>
              </a:r>
              <a:r>
                <a:rPr lang="en-US" sz="2000">
                  <a:latin typeface="Verdana" charset="0"/>
                </a:rPr>
                <a:t> </a:t>
              </a:r>
              <a:r>
                <a:rPr lang="en-US" sz="1800">
                  <a:latin typeface="Verdana" charset="0"/>
                </a:rPr>
                <a:t>writes back</a:t>
              </a:r>
            </a:p>
          </p:txBody>
        </p:sp>
      </p:grpSp>
      <p:grpSp>
        <p:nvGrpSpPr>
          <p:cNvPr id="33" name="Group 41"/>
          <p:cNvGrpSpPr>
            <a:grpSpLocks/>
          </p:cNvGrpSpPr>
          <p:nvPr/>
        </p:nvGrpSpPr>
        <p:grpSpPr bwMode="auto">
          <a:xfrm>
            <a:off x="6219825" y="2846388"/>
            <a:ext cx="1558925" cy="482600"/>
            <a:chOff x="3918" y="1905"/>
            <a:chExt cx="982" cy="304"/>
          </a:xfrm>
        </p:grpSpPr>
        <p:sp>
          <p:nvSpPr>
            <p:cNvPr id="34" name="Arc 42"/>
            <p:cNvSpPr>
              <a:spLocks/>
            </p:cNvSpPr>
            <p:nvPr/>
          </p:nvSpPr>
          <p:spPr bwMode="auto">
            <a:xfrm>
              <a:off x="3918" y="1921"/>
              <a:ext cx="354" cy="288"/>
            </a:xfrm>
            <a:custGeom>
              <a:avLst/>
              <a:gdLst>
                <a:gd name="G0" fmla="+- 18277 0 0"/>
                <a:gd name="G1" fmla="+- 21600 0 0"/>
                <a:gd name="G2" fmla="+- 21600 0 0"/>
                <a:gd name="T0" fmla="*/ 0 w 39877"/>
                <a:gd name="T1" fmla="*/ 10088 h 43200"/>
                <a:gd name="T2" fmla="*/ 18277 w 39877"/>
                <a:gd name="T3" fmla="*/ 43200 h 43200"/>
                <a:gd name="T4" fmla="*/ 18277 w 3987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77" h="43200" fill="none" extrusionOk="0">
                  <a:moveTo>
                    <a:pt x="0" y="10088"/>
                  </a:moveTo>
                  <a:cubicBezTo>
                    <a:pt x="3955" y="3809"/>
                    <a:pt x="10856" y="-1"/>
                    <a:pt x="18277" y="-1"/>
                  </a:cubicBezTo>
                  <a:cubicBezTo>
                    <a:pt x="30206" y="0"/>
                    <a:pt x="39877" y="9670"/>
                    <a:pt x="39877" y="21600"/>
                  </a:cubicBezTo>
                  <a:cubicBezTo>
                    <a:pt x="39877" y="33529"/>
                    <a:pt x="30206" y="43200"/>
                    <a:pt x="18276" y="43200"/>
                  </a:cubicBezTo>
                </a:path>
                <a:path w="39877" h="43200" stroke="0" extrusionOk="0">
                  <a:moveTo>
                    <a:pt x="0" y="10088"/>
                  </a:moveTo>
                  <a:cubicBezTo>
                    <a:pt x="3955" y="3809"/>
                    <a:pt x="10856" y="-1"/>
                    <a:pt x="18277" y="-1"/>
                  </a:cubicBezTo>
                  <a:cubicBezTo>
                    <a:pt x="30206" y="0"/>
                    <a:pt x="39877" y="9670"/>
                    <a:pt x="39877" y="21600"/>
                  </a:cubicBezTo>
                  <a:cubicBezTo>
                    <a:pt x="39877" y="33529"/>
                    <a:pt x="30206" y="43200"/>
                    <a:pt x="18276" y="43200"/>
                  </a:cubicBezTo>
                  <a:lnTo>
                    <a:pt x="18277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4262" y="1905"/>
              <a:ext cx="6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read</a:t>
              </a:r>
            </a:p>
          </p:txBody>
        </p:sp>
      </p:grpSp>
      <p:grpSp>
        <p:nvGrpSpPr>
          <p:cNvPr id="36" name="Group 44"/>
          <p:cNvGrpSpPr>
            <a:grpSpLocks/>
          </p:cNvGrpSpPr>
          <p:nvPr/>
        </p:nvGrpSpPr>
        <p:grpSpPr bwMode="auto">
          <a:xfrm>
            <a:off x="1508125" y="3074988"/>
            <a:ext cx="1550988" cy="641350"/>
            <a:chOff x="950" y="2049"/>
            <a:chExt cx="977" cy="404"/>
          </a:xfrm>
        </p:grpSpPr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950" y="2049"/>
              <a:ext cx="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write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or read</a:t>
              </a:r>
            </a:p>
          </p:txBody>
        </p:sp>
        <p:sp>
          <p:nvSpPr>
            <p:cNvPr id="38" name="Arc 46"/>
            <p:cNvSpPr>
              <a:spLocks/>
            </p:cNvSpPr>
            <p:nvPr/>
          </p:nvSpPr>
          <p:spPr bwMode="auto">
            <a:xfrm>
              <a:off x="1633" y="2065"/>
              <a:ext cx="294" cy="28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053 w 22053"/>
                <a:gd name="T1" fmla="*/ 43195 h 43200"/>
                <a:gd name="T2" fmla="*/ 21525 w 22053"/>
                <a:gd name="T3" fmla="*/ 0 h 43200"/>
                <a:gd name="T4" fmla="*/ 21600 w 2205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53" h="43200" fill="none" extrusionOk="0">
                  <a:moveTo>
                    <a:pt x="22053" y="43195"/>
                  </a:moveTo>
                  <a:cubicBezTo>
                    <a:pt x="21902" y="43198"/>
                    <a:pt x="21751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99"/>
                    <a:pt x="9625" y="41"/>
                    <a:pt x="21525" y="0"/>
                  </a:cubicBezTo>
                </a:path>
                <a:path w="22053" h="43200" stroke="0" extrusionOk="0">
                  <a:moveTo>
                    <a:pt x="22053" y="43195"/>
                  </a:moveTo>
                  <a:cubicBezTo>
                    <a:pt x="21902" y="43198"/>
                    <a:pt x="21751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99"/>
                    <a:pt x="9625" y="41"/>
                    <a:pt x="2152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6461125" y="5815013"/>
            <a:ext cx="218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>
                <a:latin typeface="Verdana" charset="0"/>
              </a:rPr>
              <a:t>Cache state in processor P</a:t>
            </a:r>
            <a:r>
              <a:rPr lang="en-US" sz="2000" baseline="-25000" dirty="0">
                <a:latin typeface="Verdana" charset="0"/>
              </a:rPr>
              <a:t>1</a:t>
            </a:r>
            <a:endParaRPr lang="en-US" sz="2000" dirty="0">
              <a:latin typeface="Verdana" charset="0"/>
            </a:endParaRPr>
          </a:p>
        </p:txBody>
      </p:sp>
      <p:grpSp>
        <p:nvGrpSpPr>
          <p:cNvPr id="40" name="Group 48"/>
          <p:cNvGrpSpPr>
            <a:grpSpLocks/>
          </p:cNvGrpSpPr>
          <p:nvPr/>
        </p:nvGrpSpPr>
        <p:grpSpPr bwMode="auto">
          <a:xfrm>
            <a:off x="3505202" y="3581400"/>
            <a:ext cx="1371600" cy="1371600"/>
            <a:chOff x="2208" y="2368"/>
            <a:chExt cx="864" cy="864"/>
          </a:xfrm>
        </p:grpSpPr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2227" y="2368"/>
              <a:ext cx="29" cy="864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0" y="1008"/>
                </a:cxn>
              </a:cxnLst>
              <a:rect l="0" t="0" r="r" b="b"/>
              <a:pathLst>
                <a:path w="1408" h="1008">
                  <a:moveTo>
                    <a:pt x="1408" y="0"/>
                  </a:moveTo>
                  <a:cubicBezTo>
                    <a:pt x="1173" y="168"/>
                    <a:pt x="235" y="840"/>
                    <a:pt x="0" y="1008"/>
                  </a:cubicBezTo>
                </a:path>
              </a:pathLst>
            </a:custGeom>
            <a:noFill/>
            <a:ln w="28575" cap="flat" cmpd="sng">
              <a:solidFill>
                <a:srgbClr val="B69CAC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2208" y="2368"/>
              <a:ext cx="86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P</a:t>
              </a:r>
              <a:r>
                <a:rPr lang="en-US" sz="1800" baseline="-25000" dirty="0">
                  <a:latin typeface="Verdana" charset="0"/>
                </a:rPr>
                <a:t>1</a:t>
              </a:r>
              <a:r>
                <a:rPr lang="en-US" sz="1800" dirty="0">
                  <a:latin typeface="Verdana" charset="0"/>
                </a:rPr>
                <a:t> intent to write</a:t>
              </a:r>
            </a:p>
          </p:txBody>
        </p:sp>
      </p:grpSp>
      <p:grpSp>
        <p:nvGrpSpPr>
          <p:cNvPr id="43" name="Group 51"/>
          <p:cNvGrpSpPr>
            <a:grpSpLocks/>
          </p:cNvGrpSpPr>
          <p:nvPr/>
        </p:nvGrpSpPr>
        <p:grpSpPr bwMode="auto">
          <a:xfrm>
            <a:off x="6437313" y="3124200"/>
            <a:ext cx="2571750" cy="641350"/>
            <a:chOff x="4055" y="2080"/>
            <a:chExt cx="1620" cy="404"/>
          </a:xfrm>
        </p:grpSpPr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H="1">
              <a:off x="4055" y="2280"/>
              <a:ext cx="736" cy="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4754" y="2080"/>
              <a:ext cx="9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Read miss, not shared</a:t>
              </a:r>
            </a:p>
          </p:txBody>
        </p:sp>
      </p:grpSp>
      <p:grpSp>
        <p:nvGrpSpPr>
          <p:cNvPr id="46" name="Group 29"/>
          <p:cNvGrpSpPr>
            <a:grpSpLocks/>
          </p:cNvGrpSpPr>
          <p:nvPr/>
        </p:nvGrpSpPr>
        <p:grpSpPr bwMode="auto">
          <a:xfrm>
            <a:off x="3581399" y="3428999"/>
            <a:ext cx="2667001" cy="1600201"/>
            <a:chOff x="182" y="2640"/>
            <a:chExt cx="1680" cy="1008"/>
          </a:xfrm>
        </p:grpSpPr>
        <p:sp>
          <p:nvSpPr>
            <p:cNvPr id="47" name="Line 30"/>
            <p:cNvSpPr>
              <a:spLocks noChangeShapeType="1"/>
            </p:cNvSpPr>
            <p:nvPr/>
          </p:nvSpPr>
          <p:spPr bwMode="auto">
            <a:xfrm flipH="1">
              <a:off x="182" y="2736"/>
              <a:ext cx="1440" cy="91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1"/>
            <p:cNvSpPr>
              <a:spLocks noChangeArrowheads="1"/>
            </p:cNvSpPr>
            <p:nvPr/>
          </p:nvSpPr>
          <p:spPr bwMode="auto">
            <a:xfrm>
              <a:off x="902" y="2640"/>
              <a:ext cx="96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reads</a:t>
              </a:r>
            </a:p>
          </p:txBody>
        </p:sp>
      </p:grpSp>
      <p:grpSp>
        <p:nvGrpSpPr>
          <p:cNvPr id="49" name="Group 29"/>
          <p:cNvGrpSpPr>
            <a:grpSpLocks/>
          </p:cNvGrpSpPr>
          <p:nvPr/>
        </p:nvGrpSpPr>
        <p:grpSpPr bwMode="auto">
          <a:xfrm>
            <a:off x="3657600" y="3429000"/>
            <a:ext cx="2590801" cy="1822451"/>
            <a:chOff x="38" y="2352"/>
            <a:chExt cx="1632" cy="1148"/>
          </a:xfrm>
        </p:grpSpPr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38" y="2352"/>
              <a:ext cx="1344" cy="110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326" y="2976"/>
              <a:ext cx="1344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dirty="0">
                  <a:latin typeface="Verdana" charset="0"/>
                </a:rPr>
                <a:t>Other processor intent to write, P1 writes 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73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Bus Does not Synchronize?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view: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Verdana" charset="0"/>
              </a:rPr>
              <a:t>P</a:t>
            </a:r>
            <a:r>
              <a:rPr lang="en-US" baseline="-25000" dirty="0">
                <a:latin typeface="Verdana" charset="0"/>
              </a:rPr>
              <a:t>1					</a:t>
            </a:r>
            <a:r>
              <a:rPr lang="en-US" dirty="0">
                <a:latin typeface="Verdana" charset="0"/>
              </a:rPr>
              <a:t> 		P</a:t>
            </a:r>
            <a:r>
              <a:rPr lang="en-US" baseline="-25000" dirty="0">
                <a:latin typeface="Verdana" charset="0"/>
              </a:rPr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5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Scalable Approach: Directories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point-to-point network for larger number of nodes, but then limited by tag bandwidth when broadcasting snoop requests.</a:t>
            </a:r>
          </a:p>
          <a:p>
            <a:r>
              <a:rPr lang="en-US" dirty="0"/>
              <a:t>Insight: Most snoops fail to find a match!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Every memory line has associated directory information</a:t>
            </a:r>
          </a:p>
          <a:p>
            <a:pPr lvl="1"/>
            <a:r>
              <a:rPr lang="en-US" dirty="0"/>
              <a:t>keeps track of copies of cached lines and their states</a:t>
            </a:r>
          </a:p>
          <a:p>
            <a:pPr lvl="1"/>
            <a:r>
              <a:rPr lang="en-US" dirty="0"/>
              <a:t>on a miss, find directory entry, look it up, and communicate only with the nodes that have copies if necessary</a:t>
            </a:r>
          </a:p>
          <a:p>
            <a:pPr lvl="1"/>
            <a:r>
              <a:rPr lang="en-US" dirty="0"/>
              <a:t>in scalable networks, communication with directory and copies is through network transactions</a:t>
            </a:r>
          </a:p>
          <a:p>
            <a:r>
              <a:rPr lang="en-US" dirty="0"/>
              <a:t>Many alternatives for organizing directory information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29D2-18E4-6043-9442-8B5087576A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292975" cy="7366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Directory Cache Protocol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(Lab 5 Handout)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715000"/>
            <a:ext cx="7683500" cy="7620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Assumptions: Reliable network, FIFO message delivery between any given source-destination pair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A6FE3-352D-7A47-A1D7-C13F7CC4E9FE}" type="slidenum">
              <a:rPr lang="en-US" smtClean="0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43015" name="Group 85"/>
          <p:cNvGrpSpPr>
            <a:grpSpLocks/>
          </p:cNvGrpSpPr>
          <p:nvPr/>
        </p:nvGrpSpPr>
        <p:grpSpPr bwMode="auto">
          <a:xfrm>
            <a:off x="533400" y="1066800"/>
            <a:ext cx="838200" cy="2209800"/>
            <a:chOff x="864" y="816"/>
            <a:chExt cx="528" cy="1392"/>
          </a:xfrm>
        </p:grpSpPr>
        <p:sp>
          <p:nvSpPr>
            <p:cNvPr id="43268" name="Rectangle 4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43269" name="Group 20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43295" name="Group 1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98" name="Rectangle 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99" name="Rectangle 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00" name="Rectangle 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01" name="Freeform 1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96" name="Line 18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97" name="Line 19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270" name="Group 21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43288" name="Group 2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91" name="Rectangle 23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92" name="Rectangle 24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9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94" name="Freeform 26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89" name="Line 27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90" name="Line 28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271" name="Rectangle 29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43272" name="Group 30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43281" name="Group 31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84" name="Rectangle 32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85" name="Rectangle 33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86" name="Rectangle 34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87" name="Freeform 35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82" name="Line 36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83" name="Line 3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273" name="Group 38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43274" name="Group 3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77" name="Rectangle 4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78" name="Rectangle 4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79" name="Rectangle 4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80" name="Freeform 4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75" name="Line 4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76" name="Line 4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3016" name="Rectangle 46"/>
          <p:cNvSpPr>
            <a:spLocks noChangeArrowheads="1"/>
          </p:cNvSpPr>
          <p:nvPr/>
        </p:nvSpPr>
        <p:spPr bwMode="auto">
          <a:xfrm>
            <a:off x="228600" y="3276600"/>
            <a:ext cx="64770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Interconnection Network</a:t>
            </a:r>
          </a:p>
        </p:txBody>
      </p:sp>
      <p:grpSp>
        <p:nvGrpSpPr>
          <p:cNvPr id="43017" name="Group 65"/>
          <p:cNvGrpSpPr>
            <a:grpSpLocks/>
          </p:cNvGrpSpPr>
          <p:nvPr/>
        </p:nvGrpSpPr>
        <p:grpSpPr bwMode="auto">
          <a:xfrm>
            <a:off x="228600" y="3733800"/>
            <a:ext cx="1371600" cy="1828800"/>
            <a:chOff x="1680" y="2496"/>
            <a:chExt cx="864" cy="1152"/>
          </a:xfrm>
        </p:grpSpPr>
        <p:grpSp>
          <p:nvGrpSpPr>
            <p:cNvPr id="43250" name="Group 47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43261" name="Group 48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6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65" name="Rectangle 50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66" name="Rectangle 51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67" name="Freeform 52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62" name="Line 53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63" name="Line 54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251" name="Group 55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43254" name="Group 5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57" name="Rectangle 5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58" name="Rectangle 5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59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60" name="Freeform 6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55" name="Line 6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56" name="Line 6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252" name="Rectangle 63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43253" name="Rectangle 64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43018" name="Group 66"/>
          <p:cNvGrpSpPr>
            <a:grpSpLocks/>
          </p:cNvGrpSpPr>
          <p:nvPr/>
        </p:nvGrpSpPr>
        <p:grpSpPr bwMode="auto">
          <a:xfrm>
            <a:off x="5257800" y="3733800"/>
            <a:ext cx="1371600" cy="1828800"/>
            <a:chOff x="1680" y="2496"/>
            <a:chExt cx="864" cy="1152"/>
          </a:xfrm>
        </p:grpSpPr>
        <p:grpSp>
          <p:nvGrpSpPr>
            <p:cNvPr id="43232" name="Group 67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43243" name="Group 68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46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7" name="Rectangle 70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8" name="Rectangle 71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9" name="Freeform 72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44" name="Line 73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45" name="Line 74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233" name="Group 75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43236" name="Group 7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39" name="Rectangle 7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0" name="Rectangle 7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2" name="Freeform 8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37" name="Line 8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38" name="Line 8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234" name="Rectangle 83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43235" name="Rectangle 84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43019" name="Group 86"/>
          <p:cNvGrpSpPr>
            <a:grpSpLocks/>
          </p:cNvGrpSpPr>
          <p:nvPr/>
        </p:nvGrpSpPr>
        <p:grpSpPr bwMode="auto">
          <a:xfrm>
            <a:off x="1524000" y="1066800"/>
            <a:ext cx="838200" cy="2209800"/>
            <a:chOff x="864" y="816"/>
            <a:chExt cx="528" cy="1392"/>
          </a:xfrm>
        </p:grpSpPr>
        <p:sp>
          <p:nvSpPr>
            <p:cNvPr id="43198" name="Rectangle 8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43199" name="Group 8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43225" name="Group 8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28" name="Rectangle 9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29" name="Rectangle 9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30" name="Rectangle 9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31" name="Freeform 9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26" name="Line 9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27" name="Line 9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200" name="Group 9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43218" name="Group 9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21" name="Rectangle 9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22" name="Rectangle 9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23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24" name="Freeform 10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19" name="Line 10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20" name="Line 10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201" name="Rectangle 10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43202" name="Group 10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43211" name="Group 10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1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15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16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17" name="Freeform 11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12" name="Line 11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13" name="Line 11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203" name="Group 11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43204" name="Group 11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0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0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0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10" name="Freeform 11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05" name="Line 11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06" name="Line 12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020" name="Group 121"/>
          <p:cNvGrpSpPr>
            <a:grpSpLocks/>
          </p:cNvGrpSpPr>
          <p:nvPr/>
        </p:nvGrpSpPr>
        <p:grpSpPr bwMode="auto">
          <a:xfrm>
            <a:off x="2514600" y="1066800"/>
            <a:ext cx="838200" cy="2209800"/>
            <a:chOff x="864" y="816"/>
            <a:chExt cx="528" cy="1392"/>
          </a:xfrm>
        </p:grpSpPr>
        <p:sp>
          <p:nvSpPr>
            <p:cNvPr id="43164" name="Rectangle 122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43165" name="Group 123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43191" name="Group 12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94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95" name="Rectangle 12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96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97" name="Freeform 12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92" name="Line 12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93" name="Line 13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166" name="Group 131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43184" name="Group 13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87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88" name="Rectangle 134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8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90" name="Freeform 136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85" name="Line 137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86" name="Line 138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167" name="Rectangle 139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43168" name="Group 140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43177" name="Group 141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80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8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82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83" name="Freeform 145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78" name="Line 146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79" name="Line 14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169" name="Group 148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43170" name="Group 14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73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74" name="Rectangle 15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75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76" name="Freeform 15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71" name="Line 15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72" name="Line 15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021" name="Group 156"/>
          <p:cNvGrpSpPr>
            <a:grpSpLocks/>
          </p:cNvGrpSpPr>
          <p:nvPr/>
        </p:nvGrpSpPr>
        <p:grpSpPr bwMode="auto">
          <a:xfrm>
            <a:off x="3505200" y="1066800"/>
            <a:ext cx="838200" cy="2209800"/>
            <a:chOff x="864" y="816"/>
            <a:chExt cx="528" cy="1392"/>
          </a:xfrm>
        </p:grpSpPr>
        <p:sp>
          <p:nvSpPr>
            <p:cNvPr id="43130" name="Rectangle 15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43131" name="Group 15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43157" name="Group 15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6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6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6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63" name="Freeform 16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58" name="Line 16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59" name="Line 16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132" name="Group 16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43150" name="Group 16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53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5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55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56" name="Freeform 17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51" name="Line 17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52" name="Line 17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133" name="Rectangle 17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43134" name="Group 17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43143" name="Group 17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46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47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48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49" name="Freeform 18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44" name="Line 18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45" name="Line 18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135" name="Group 18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43136" name="Group 18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39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40" name="Rectangle 18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41" name="Rectangle 18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42" name="Freeform 18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37" name="Line 18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38" name="Line 19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022" name="Group 191"/>
          <p:cNvGrpSpPr>
            <a:grpSpLocks/>
          </p:cNvGrpSpPr>
          <p:nvPr/>
        </p:nvGrpSpPr>
        <p:grpSpPr bwMode="auto">
          <a:xfrm>
            <a:off x="4495800" y="1066800"/>
            <a:ext cx="838200" cy="2209800"/>
            <a:chOff x="864" y="816"/>
            <a:chExt cx="528" cy="1392"/>
          </a:xfrm>
        </p:grpSpPr>
        <p:sp>
          <p:nvSpPr>
            <p:cNvPr id="43096" name="Rectangle 192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43097" name="Group 193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43123" name="Group 19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26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27" name="Rectangle 19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2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29" name="Freeform 19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24" name="Line 19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25" name="Line 20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98" name="Group 201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43116" name="Group 20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19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20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21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22" name="Freeform 206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17" name="Line 207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18" name="Line 208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99" name="Rectangle 209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43100" name="Group 210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43109" name="Group 211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12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13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14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15" name="Freeform 215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10" name="Line 216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11" name="Line 21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101" name="Group 218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43102" name="Group 21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105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06" name="Rectangle 22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07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08" name="Freeform 22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103" name="Line 22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04" name="Line 22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023" name="Group 226"/>
          <p:cNvGrpSpPr>
            <a:grpSpLocks/>
          </p:cNvGrpSpPr>
          <p:nvPr/>
        </p:nvGrpSpPr>
        <p:grpSpPr bwMode="auto">
          <a:xfrm>
            <a:off x="5486400" y="1066800"/>
            <a:ext cx="838200" cy="2209800"/>
            <a:chOff x="864" y="816"/>
            <a:chExt cx="528" cy="1392"/>
          </a:xfrm>
        </p:grpSpPr>
        <p:sp>
          <p:nvSpPr>
            <p:cNvPr id="43062" name="Rectangle 22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43063" name="Group 22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43089" name="Group 22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92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3" name="Rectangle 2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4" name="Rectangle 23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5" name="Freeform 23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90" name="Line 23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91" name="Line 23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64" name="Group 23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43082" name="Group 23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85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6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7" name="Rectangle 24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8" name="Freeform 24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83" name="Line 24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84" name="Line 24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65" name="Rectangle 24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43066" name="Group 24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43075" name="Group 24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78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9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0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1" name="Freeform 25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76" name="Line 25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7" name="Line 25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67" name="Group 25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43068" name="Group 25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71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2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3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4" name="Freeform 25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69" name="Line 25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0" name="Line 26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024" name="Group 262"/>
          <p:cNvGrpSpPr>
            <a:grpSpLocks/>
          </p:cNvGrpSpPr>
          <p:nvPr/>
        </p:nvGrpSpPr>
        <p:grpSpPr bwMode="auto">
          <a:xfrm>
            <a:off x="1905000" y="3733800"/>
            <a:ext cx="1371600" cy="1828800"/>
            <a:chOff x="1680" y="2496"/>
            <a:chExt cx="864" cy="1152"/>
          </a:xfrm>
        </p:grpSpPr>
        <p:grpSp>
          <p:nvGrpSpPr>
            <p:cNvPr id="43044" name="Group 263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43055" name="Group 26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5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6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61" name="Freeform 26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56" name="Line 26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7" name="Line 27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45" name="Group 271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43048" name="Group 27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51" name="Rectangle 273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52" name="Rectangle 274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53" name="Rectangle 275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54" name="Freeform 276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49" name="Line 277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0" name="Line 278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46" name="Rectangle 279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43047" name="Rectangle 280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43025" name="Group 281"/>
          <p:cNvGrpSpPr>
            <a:grpSpLocks/>
          </p:cNvGrpSpPr>
          <p:nvPr/>
        </p:nvGrpSpPr>
        <p:grpSpPr bwMode="auto">
          <a:xfrm>
            <a:off x="3581400" y="3733800"/>
            <a:ext cx="1371600" cy="1828800"/>
            <a:chOff x="1680" y="2496"/>
            <a:chExt cx="864" cy="1152"/>
          </a:xfrm>
        </p:grpSpPr>
        <p:grpSp>
          <p:nvGrpSpPr>
            <p:cNvPr id="43026" name="Group 282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43037" name="Group 283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40" name="Rectangle 284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41" name="Rectangle 285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42" name="Rectangle 286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43" name="Freeform 287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38" name="Line 288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39" name="Line 289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27" name="Group 290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43030" name="Group 291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33" name="Rectangle 292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34" name="Rectangle 293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35" name="Rectangle 294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36" name="Freeform 295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31" name="Line 296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32" name="Line 29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28" name="Rectangle 298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43029" name="Rectangle 299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6019800" y="1219200"/>
            <a:ext cx="2971800" cy="1068388"/>
            <a:chOff x="6019800" y="1219200"/>
            <a:chExt cx="2971800" cy="1068388"/>
          </a:xfrm>
        </p:grpSpPr>
        <p:sp>
          <p:nvSpPr>
            <p:cNvPr id="293" name="Rectangle 244"/>
            <p:cNvSpPr>
              <a:spLocks noChangeArrowheads="1"/>
            </p:cNvSpPr>
            <p:nvPr/>
          </p:nvSpPr>
          <p:spPr bwMode="auto">
            <a:xfrm>
              <a:off x="7620000" y="1905000"/>
              <a:ext cx="12954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Data</a:t>
              </a:r>
            </a:p>
          </p:txBody>
        </p:sp>
        <p:sp>
          <p:nvSpPr>
            <p:cNvPr id="294" name="Rectangle 244"/>
            <p:cNvSpPr>
              <a:spLocks noChangeArrowheads="1"/>
            </p:cNvSpPr>
            <p:nvPr/>
          </p:nvSpPr>
          <p:spPr bwMode="auto">
            <a:xfrm>
              <a:off x="7086600" y="1905000"/>
              <a:ext cx="5334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Tag</a:t>
              </a:r>
            </a:p>
          </p:txBody>
        </p:sp>
        <p:sp>
          <p:nvSpPr>
            <p:cNvPr id="295" name="Rectangle 244"/>
            <p:cNvSpPr>
              <a:spLocks noChangeArrowheads="1"/>
            </p:cNvSpPr>
            <p:nvPr/>
          </p:nvSpPr>
          <p:spPr bwMode="auto">
            <a:xfrm>
              <a:off x="6477000" y="19050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Stat.</a:t>
              </a:r>
            </a:p>
          </p:txBody>
        </p:sp>
        <p:cxnSp>
          <p:nvCxnSpPr>
            <p:cNvPr id="297" name="Straight Connector 296"/>
            <p:cNvCxnSpPr/>
            <p:nvPr/>
          </p:nvCxnSpPr>
          <p:spPr bwMode="auto">
            <a:xfrm rot="10800000" flipV="1">
              <a:off x="6019800" y="1905000"/>
              <a:ext cx="457200" cy="3810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297"/>
            <p:cNvCxnSpPr/>
            <p:nvPr/>
          </p:nvCxnSpPr>
          <p:spPr bwMode="auto">
            <a:xfrm rot="10800000" flipV="1">
              <a:off x="6248400" y="2133600"/>
              <a:ext cx="2667000" cy="152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/>
            <p:nvPr/>
          </p:nvCxnSpPr>
          <p:spPr bwMode="auto">
            <a:xfrm>
              <a:off x="6019800" y="2286000"/>
              <a:ext cx="228600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4" name="TextBox 313"/>
            <p:cNvSpPr txBox="1"/>
            <p:nvPr/>
          </p:nvSpPr>
          <p:spPr>
            <a:xfrm>
              <a:off x="6629400" y="121920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Each line in cache has state field plus tag</a:t>
              </a: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6248400" y="2895600"/>
            <a:ext cx="2895600" cy="2135188"/>
            <a:chOff x="6248400" y="2895600"/>
            <a:chExt cx="2895600" cy="2135188"/>
          </a:xfrm>
        </p:grpSpPr>
        <p:sp>
          <p:nvSpPr>
            <p:cNvPr id="301" name="Rectangle 244"/>
            <p:cNvSpPr>
              <a:spLocks noChangeArrowheads="1"/>
            </p:cNvSpPr>
            <p:nvPr/>
          </p:nvSpPr>
          <p:spPr bwMode="auto">
            <a:xfrm>
              <a:off x="7848600" y="3962400"/>
              <a:ext cx="1143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Data</a:t>
              </a:r>
            </a:p>
          </p:txBody>
        </p:sp>
        <p:sp>
          <p:nvSpPr>
            <p:cNvPr id="303" name="Rectangle 244"/>
            <p:cNvSpPr>
              <a:spLocks noChangeArrowheads="1"/>
            </p:cNvSpPr>
            <p:nvPr/>
          </p:nvSpPr>
          <p:spPr bwMode="auto">
            <a:xfrm>
              <a:off x="6400800" y="3962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Stat.</a:t>
              </a:r>
            </a:p>
          </p:txBody>
        </p:sp>
        <p:sp>
          <p:nvSpPr>
            <p:cNvPr id="304" name="Rectangle 244"/>
            <p:cNvSpPr>
              <a:spLocks noChangeArrowheads="1"/>
            </p:cNvSpPr>
            <p:nvPr/>
          </p:nvSpPr>
          <p:spPr bwMode="auto">
            <a:xfrm>
              <a:off x="7010400" y="3962400"/>
              <a:ext cx="8382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tIns="0" rIns="0" bIns="0" anchor="ctr">
              <a:prstTxWarp prst="textNoShape">
                <a:avLst/>
              </a:prstTxWarp>
            </a:bodyPr>
            <a:lstStyle/>
            <a:p>
              <a:r>
                <a:rPr lang="en-US" dirty="0" err="1"/>
                <a:t>Directry</a:t>
              </a:r>
              <a:endParaRPr lang="en-US" dirty="0"/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10800000" flipV="1">
              <a:off x="6477000" y="4191000"/>
              <a:ext cx="251460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>
              <a:stCxn id="303" idx="1"/>
            </p:cNvCxnSpPr>
            <p:nvPr/>
          </p:nvCxnSpPr>
          <p:spPr bwMode="auto">
            <a:xfrm rot="10800000" flipV="1">
              <a:off x="6248400" y="4076700"/>
              <a:ext cx="152400" cy="9525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/>
            <p:cNvCxnSpPr/>
            <p:nvPr/>
          </p:nvCxnSpPr>
          <p:spPr bwMode="auto">
            <a:xfrm>
              <a:off x="6248400" y="5029200"/>
              <a:ext cx="228600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5" name="TextBox 314"/>
            <p:cNvSpPr txBox="1"/>
            <p:nvPr/>
          </p:nvSpPr>
          <p:spPr>
            <a:xfrm>
              <a:off x="6858000" y="2895600"/>
              <a:ext cx="228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Each line in memory has state field plus bit vector directory with one bit per processor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Directory Bit Mask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four cores, means that cores 2 and 3 have that line in their local cache</a:t>
            </a:r>
          </a:p>
          <a:p>
            <a:r>
              <a:rPr lang="en-US" dirty="0"/>
              <a:t>Can also have a list of core IDs</a:t>
            </a:r>
          </a:p>
          <a:p>
            <a:r>
              <a:rPr lang="en-US" i="1" dirty="0"/>
              <a:t>With MESI, how do we know what state each cache has the line in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Think of the case with one sharer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244"/>
          <p:cNvSpPr>
            <a:spLocks noChangeArrowheads="1"/>
          </p:cNvSpPr>
          <p:nvPr/>
        </p:nvSpPr>
        <p:spPr bwMode="auto">
          <a:xfrm>
            <a:off x="4267200" y="1371600"/>
            <a:ext cx="11430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" name="Rectangle 244"/>
          <p:cNvSpPr>
            <a:spLocks noChangeArrowheads="1"/>
          </p:cNvSpPr>
          <p:nvPr/>
        </p:nvSpPr>
        <p:spPr bwMode="auto">
          <a:xfrm>
            <a:off x="2819400" y="1371600"/>
            <a:ext cx="6096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dirty="0"/>
              <a:t>Stat.</a:t>
            </a:r>
          </a:p>
        </p:txBody>
      </p:sp>
      <p:sp>
        <p:nvSpPr>
          <p:cNvPr id="7" name="Rectangle 244"/>
          <p:cNvSpPr>
            <a:spLocks noChangeArrowheads="1"/>
          </p:cNvSpPr>
          <p:nvPr/>
        </p:nvSpPr>
        <p:spPr bwMode="auto">
          <a:xfrm>
            <a:off x="3429000" y="1371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w="med" len="med"/>
          </a:ln>
        </p:spPr>
        <p:txBody>
          <a:bodyPr tIns="0" rIns="0" bIns="0" anchor="ctr">
            <a:prstTxWarp prst="textNoShape">
              <a:avLst/>
            </a:prstTxWarp>
          </a:bodyPr>
          <a:lstStyle/>
          <a:p>
            <a:r>
              <a:rPr lang="en-US" dirty="0" err="1"/>
              <a:t>Directry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819400" y="1676400"/>
            <a:ext cx="609600" cy="9906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67200" y="1676400"/>
            <a:ext cx="609600" cy="9779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244"/>
          <p:cNvSpPr>
            <a:spLocks noChangeArrowheads="1"/>
          </p:cNvSpPr>
          <p:nvPr/>
        </p:nvSpPr>
        <p:spPr bwMode="auto">
          <a:xfrm>
            <a:off x="2693634" y="2730500"/>
            <a:ext cx="2297113" cy="254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w="med" len="med"/>
          </a:ln>
        </p:spPr>
        <p:txBody>
          <a:bodyPr tIns="0" rIns="0" bIns="0" anchor="ctr">
            <a:prstTxWarp prst="textNoShape">
              <a:avLst/>
            </a:prstTxWarp>
          </a:bodyPr>
          <a:lstStyle/>
          <a:p>
            <a:r>
              <a:rPr lang="en-US" dirty="0"/>
              <a:t>0   1   1   0</a:t>
            </a:r>
          </a:p>
        </p:txBody>
      </p:sp>
    </p:spTree>
    <p:extLst>
      <p:ext uri="{BB962C8B-B14F-4D97-AF65-F5344CB8AC3E}">
        <p14:creationId xmlns:p14="http://schemas.microsoft.com/office/powerpoint/2010/main" val="2160454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Cache States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193800"/>
            <a:ext cx="7835900" cy="4927600"/>
          </a:xfrm>
        </p:spPr>
        <p:txBody>
          <a:bodyPr/>
          <a:lstStyle/>
          <a:p>
            <a:pPr algn="just">
              <a:lnSpc>
                <a:spcPct val="100000"/>
              </a:lnSpc>
              <a:buFontTx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For each cache line, there are 4 possible states (based on MSI):</a:t>
            </a:r>
          </a:p>
          <a:p>
            <a:pPr lvl="1" algn="just">
              <a:lnSpc>
                <a:spcPct val="100000"/>
              </a:lnSpc>
            </a:pPr>
            <a:r>
              <a:rPr lang="en-US" sz="2000" u="sng" dirty="0"/>
              <a:t>C-invalid</a:t>
            </a:r>
            <a:r>
              <a:rPr lang="en-US" sz="2000" dirty="0"/>
              <a:t> (= Nothing): The accessed data is not resident in the cache.</a:t>
            </a:r>
          </a:p>
          <a:p>
            <a:pPr lvl="1" algn="just">
              <a:lnSpc>
                <a:spcPct val="100000"/>
              </a:lnSpc>
            </a:pPr>
            <a:r>
              <a:rPr lang="en-US" sz="2000" u="sng" dirty="0"/>
              <a:t>C-shared</a:t>
            </a:r>
            <a:r>
              <a:rPr lang="en-US" sz="2000" dirty="0"/>
              <a:t> (= </a:t>
            </a:r>
            <a:r>
              <a:rPr lang="en-US" sz="2000" dirty="0" err="1"/>
              <a:t>Sh</a:t>
            </a:r>
            <a:r>
              <a:rPr lang="en-US" sz="2000" dirty="0"/>
              <a:t>): The accessed data is resident in the cache, and possibly also cached at other sites. The data in memory is valid.</a:t>
            </a:r>
          </a:p>
          <a:p>
            <a:pPr lvl="1" algn="just">
              <a:lnSpc>
                <a:spcPct val="100000"/>
              </a:lnSpc>
            </a:pPr>
            <a:r>
              <a:rPr lang="en-US" sz="2000" u="sng" dirty="0"/>
              <a:t>C-modified</a:t>
            </a:r>
            <a:r>
              <a:rPr lang="en-US" sz="2000" dirty="0"/>
              <a:t> (= Ex): The accessed data is exclusively resident in this cache, and has been modified. Memory does not have the most up-to-date data.</a:t>
            </a:r>
          </a:p>
          <a:p>
            <a:pPr lvl="1" algn="just">
              <a:lnSpc>
                <a:spcPct val="100000"/>
              </a:lnSpc>
            </a:pPr>
            <a:r>
              <a:rPr lang="en-US" sz="2000" b="1" u="sng" dirty="0"/>
              <a:t>C-transient</a:t>
            </a:r>
            <a:r>
              <a:rPr lang="en-US" sz="2000" dirty="0"/>
              <a:t> (= Pending): The accessed data is in a </a:t>
            </a:r>
            <a:r>
              <a:rPr lang="en-US" sz="2000" i="1" dirty="0"/>
              <a:t>transient</a:t>
            </a:r>
            <a:r>
              <a:rPr lang="en-US" sz="2000" dirty="0"/>
              <a:t> state (for example, the site has just issued a protocol request, but has not received the corresponding protocol reply).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4C95B7-3FDC-C04E-99C2-2D55905C8D4F}" type="slidenum">
              <a:rPr lang="en-US" smtClean="0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5 due on Wednesday</a:t>
            </a:r>
          </a:p>
          <a:p>
            <a:endParaRPr lang="en-US" dirty="0"/>
          </a:p>
          <a:p>
            <a:r>
              <a:rPr lang="en-US" dirty="0"/>
              <a:t>Wednesday lecture on data centers</a:t>
            </a:r>
          </a:p>
          <a:p>
            <a:endParaRPr lang="en-US" dirty="0"/>
          </a:p>
          <a:p>
            <a:r>
              <a:rPr lang="en-US" dirty="0"/>
              <a:t>Quiz 5 on Wednesday next week</a:t>
            </a:r>
          </a:p>
          <a:p>
            <a:endParaRPr lang="en-US" dirty="0"/>
          </a:p>
          <a:p>
            <a:r>
              <a:rPr lang="en-US" dirty="0"/>
              <a:t>Please show up on Monday April 21</a:t>
            </a:r>
            <a:r>
              <a:rPr lang="en-US" baseline="30000" dirty="0"/>
              <a:t>st</a:t>
            </a:r>
            <a:r>
              <a:rPr lang="en-US" dirty="0"/>
              <a:t> (last lecture)</a:t>
            </a:r>
          </a:p>
          <a:p>
            <a:pPr lvl="1"/>
            <a:r>
              <a:rPr lang="en-US" dirty="0"/>
              <a:t>Neuromorphic, quantum</a:t>
            </a:r>
          </a:p>
          <a:p>
            <a:pPr lvl="1"/>
            <a:r>
              <a:rPr lang="en-US" dirty="0"/>
              <a:t>Parting thoughts that have nothing to do with architecture</a:t>
            </a:r>
          </a:p>
          <a:p>
            <a:pPr lvl="1"/>
            <a:r>
              <a:rPr lang="en-US" dirty="0"/>
              <a:t>Class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Has No Ordering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533400" y="1066800"/>
            <a:ext cx="838200" cy="2209800"/>
            <a:chOff x="864" y="816"/>
            <a:chExt cx="528" cy="1392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34" name="Group 1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37" name="Rectangle 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" name="Line 18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9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27" name="Group 2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30" name="Rectangle 23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24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6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3" name="Rectangle 32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33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34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35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" name="Line 36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6" name="Rectangle 4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4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4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4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Line 4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4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228600" y="3276600"/>
            <a:ext cx="64770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Interconnection Network</a:t>
            </a:r>
          </a:p>
        </p:txBody>
      </p:sp>
      <p:grpSp>
        <p:nvGrpSpPr>
          <p:cNvPr id="42" name="Group 65"/>
          <p:cNvGrpSpPr>
            <a:grpSpLocks/>
          </p:cNvGrpSpPr>
          <p:nvPr/>
        </p:nvGrpSpPr>
        <p:grpSpPr bwMode="auto">
          <a:xfrm>
            <a:off x="228600" y="3733800"/>
            <a:ext cx="1371600" cy="1828800"/>
            <a:chOff x="1680" y="2496"/>
            <a:chExt cx="864" cy="1152"/>
          </a:xfrm>
        </p:grpSpPr>
        <p:grpSp>
          <p:nvGrpSpPr>
            <p:cNvPr id="43" name="Group 47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54" name="Group 48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57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50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51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2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" name="Line 53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55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47" name="Group 5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50" name="Rectangle 5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5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5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6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8" name="Line 6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6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Rectangle 63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Directory Controller</a:t>
              </a: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61" name="Group 66"/>
          <p:cNvGrpSpPr>
            <a:grpSpLocks/>
          </p:cNvGrpSpPr>
          <p:nvPr/>
        </p:nvGrpSpPr>
        <p:grpSpPr bwMode="auto">
          <a:xfrm>
            <a:off x="5257800" y="3733800"/>
            <a:ext cx="1371600" cy="1828800"/>
            <a:chOff x="1680" y="2496"/>
            <a:chExt cx="864" cy="1152"/>
          </a:xfrm>
        </p:grpSpPr>
        <p:grpSp>
          <p:nvGrpSpPr>
            <p:cNvPr id="62" name="Group 67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73" name="Group 68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76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70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71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72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4" name="Line 73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74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75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66" name="Group 7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69" name="Rectangle 7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7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7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8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" name="Line 8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8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Rectangle 83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65" name="Rectangle 84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80" name="Group 86"/>
          <p:cNvGrpSpPr>
            <a:grpSpLocks/>
          </p:cNvGrpSpPr>
          <p:nvPr/>
        </p:nvGrpSpPr>
        <p:grpSpPr bwMode="auto">
          <a:xfrm>
            <a:off x="1524000" y="1066800"/>
            <a:ext cx="838200" cy="2209800"/>
            <a:chOff x="864" y="816"/>
            <a:chExt cx="528" cy="1392"/>
          </a:xfrm>
        </p:grpSpPr>
        <p:sp>
          <p:nvSpPr>
            <p:cNvPr id="81" name="Rectangle 8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82" name="Group 8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108" name="Group 8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11" name="Rectangle 9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9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9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9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9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101" name="Group 9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04" name="Rectangle 9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9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0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Rectangle 10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85" name="Group 10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94" name="Group 10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97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1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5" name="Line 11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11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11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87" name="Group 11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90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1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1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8" name="Line 11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12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5" name="Group 121"/>
          <p:cNvGrpSpPr>
            <a:grpSpLocks/>
          </p:cNvGrpSpPr>
          <p:nvPr/>
        </p:nvGrpSpPr>
        <p:grpSpPr bwMode="auto">
          <a:xfrm>
            <a:off x="2514600" y="1066800"/>
            <a:ext cx="838200" cy="2209800"/>
            <a:chOff x="864" y="816"/>
            <a:chExt cx="528" cy="1392"/>
          </a:xfrm>
        </p:grpSpPr>
        <p:sp>
          <p:nvSpPr>
            <p:cNvPr id="116" name="Rectangle 122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117" name="Group 123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143" name="Group 12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46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Rectangle 12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12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4" name="Line 12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3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" name="Group 131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136" name="Group 13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39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134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36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7" name="Line 137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138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" name="Rectangle 139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120" name="Group 140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129" name="Group 141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3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45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0" name="Line 146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4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" name="Group 148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122" name="Group 14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25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5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5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3" name="Line 15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15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0" name="Group 156"/>
          <p:cNvGrpSpPr>
            <a:grpSpLocks/>
          </p:cNvGrpSpPr>
          <p:nvPr/>
        </p:nvGrpSpPr>
        <p:grpSpPr bwMode="auto">
          <a:xfrm>
            <a:off x="3505200" y="1066800"/>
            <a:ext cx="838200" cy="2209800"/>
            <a:chOff x="864" y="816"/>
            <a:chExt cx="528" cy="1392"/>
          </a:xfrm>
        </p:grpSpPr>
        <p:sp>
          <p:nvSpPr>
            <p:cNvPr id="151" name="Rectangle 15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152" name="Group 15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178" name="Group 15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81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Rectangle 16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6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9" name="Line 16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16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3" name="Group 16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171" name="Group 16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74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17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2" name="Line 17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17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4" name="Rectangle 17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155" name="Group 17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164" name="Group 17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67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8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5" name="Line 18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18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6" name="Group 18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157" name="Group 18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60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18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8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8" name="Line 18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19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5" name="Group 191"/>
          <p:cNvGrpSpPr>
            <a:grpSpLocks/>
          </p:cNvGrpSpPr>
          <p:nvPr/>
        </p:nvGrpSpPr>
        <p:grpSpPr bwMode="auto">
          <a:xfrm>
            <a:off x="4495800" y="1066800"/>
            <a:ext cx="838200" cy="2209800"/>
            <a:chOff x="864" y="816"/>
            <a:chExt cx="528" cy="1392"/>
          </a:xfrm>
        </p:grpSpPr>
        <p:sp>
          <p:nvSpPr>
            <p:cNvPr id="186" name="Rectangle 192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187" name="Group 193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213" name="Group 19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16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Rectangle 19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9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4" name="Line 19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0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8" name="Group 201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206" name="Group 20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09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206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7" name="Line 207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08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Rectangle 209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190" name="Group 210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199" name="Group 211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02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15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0" name="Line 216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21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218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192" name="Group 21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95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22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22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3" name="Line 22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22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0" name="Group 226"/>
          <p:cNvGrpSpPr>
            <a:grpSpLocks/>
          </p:cNvGrpSpPr>
          <p:nvPr/>
        </p:nvGrpSpPr>
        <p:grpSpPr bwMode="auto">
          <a:xfrm>
            <a:off x="5486400" y="1066800"/>
            <a:ext cx="838200" cy="2209800"/>
            <a:chOff x="864" y="816"/>
            <a:chExt cx="528" cy="1392"/>
          </a:xfrm>
        </p:grpSpPr>
        <p:sp>
          <p:nvSpPr>
            <p:cNvPr id="221" name="Rectangle 22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222" name="Group 22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248" name="Group 22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51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Rectangle 2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Rectangle 23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23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9" name="Line 23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23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" name="Group 23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241" name="Group 23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44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Rectangle 24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24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2" name="Line 24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24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4" name="Rectangle 24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225" name="Group 24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234" name="Group 24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37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25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5" name="Line 25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25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" name="Group 25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227" name="Group 25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30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25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8" name="Line 25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26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5" name="Group 262"/>
          <p:cNvGrpSpPr>
            <a:grpSpLocks/>
          </p:cNvGrpSpPr>
          <p:nvPr/>
        </p:nvGrpSpPr>
        <p:grpSpPr bwMode="auto">
          <a:xfrm>
            <a:off x="1905000" y="3733800"/>
            <a:ext cx="1371600" cy="1828800"/>
            <a:chOff x="1680" y="2496"/>
            <a:chExt cx="864" cy="1152"/>
          </a:xfrm>
        </p:grpSpPr>
        <p:grpSp>
          <p:nvGrpSpPr>
            <p:cNvPr id="256" name="Group 263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267" name="Group 26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70" name="Rectangle 26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Rectangle 26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Rectangle 26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26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8" name="Line 26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27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7" name="Group 271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260" name="Group 272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63" name="Rectangle 273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Rectangle 274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Rectangle 275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276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1" name="Line 277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278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8" name="Rectangle 279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259" name="Rectangle 280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274" name="Group 281"/>
          <p:cNvGrpSpPr>
            <a:grpSpLocks/>
          </p:cNvGrpSpPr>
          <p:nvPr/>
        </p:nvGrpSpPr>
        <p:grpSpPr bwMode="auto">
          <a:xfrm>
            <a:off x="3581400" y="3733800"/>
            <a:ext cx="1371600" cy="1828800"/>
            <a:chOff x="1680" y="2496"/>
            <a:chExt cx="864" cy="1152"/>
          </a:xfrm>
        </p:grpSpPr>
        <p:grpSp>
          <p:nvGrpSpPr>
            <p:cNvPr id="275" name="Group 282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286" name="Group 283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89" name="Rectangle 284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Rectangle 285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Rectangle 286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287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7" name="Line 288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289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6" name="Group 290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279" name="Group 291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82" name="Rectangle 292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Rectangle 293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Rectangle 294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295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" name="Line 296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297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7" name="Rectangle 298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278" name="Rectangle 299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019800" y="1219200"/>
            <a:ext cx="2971800" cy="1068388"/>
            <a:chOff x="6019800" y="1219200"/>
            <a:chExt cx="2971800" cy="1068388"/>
          </a:xfrm>
        </p:grpSpPr>
        <p:sp>
          <p:nvSpPr>
            <p:cNvPr id="294" name="Rectangle 244"/>
            <p:cNvSpPr>
              <a:spLocks noChangeArrowheads="1"/>
            </p:cNvSpPr>
            <p:nvPr/>
          </p:nvSpPr>
          <p:spPr bwMode="auto">
            <a:xfrm>
              <a:off x="7620000" y="1905000"/>
              <a:ext cx="12954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Data</a:t>
              </a:r>
            </a:p>
          </p:txBody>
        </p:sp>
        <p:sp>
          <p:nvSpPr>
            <p:cNvPr id="295" name="Rectangle 244"/>
            <p:cNvSpPr>
              <a:spLocks noChangeArrowheads="1"/>
            </p:cNvSpPr>
            <p:nvPr/>
          </p:nvSpPr>
          <p:spPr bwMode="auto">
            <a:xfrm>
              <a:off x="7086600" y="1905000"/>
              <a:ext cx="5334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Tag</a:t>
              </a:r>
            </a:p>
          </p:txBody>
        </p:sp>
        <p:sp>
          <p:nvSpPr>
            <p:cNvPr id="296" name="Rectangle 244"/>
            <p:cNvSpPr>
              <a:spLocks noChangeArrowheads="1"/>
            </p:cNvSpPr>
            <p:nvPr/>
          </p:nvSpPr>
          <p:spPr bwMode="auto">
            <a:xfrm>
              <a:off x="6477000" y="19050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Stat.</a:t>
              </a:r>
            </a:p>
          </p:txBody>
        </p:sp>
        <p:cxnSp>
          <p:nvCxnSpPr>
            <p:cNvPr id="297" name="Straight Connector 296"/>
            <p:cNvCxnSpPr/>
            <p:nvPr/>
          </p:nvCxnSpPr>
          <p:spPr bwMode="auto">
            <a:xfrm rot="10800000" flipV="1">
              <a:off x="6019800" y="1905000"/>
              <a:ext cx="457200" cy="3810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297"/>
            <p:cNvCxnSpPr/>
            <p:nvPr/>
          </p:nvCxnSpPr>
          <p:spPr bwMode="auto">
            <a:xfrm rot="10800000" flipV="1">
              <a:off x="6248400" y="2133600"/>
              <a:ext cx="2667000" cy="152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/>
            <p:cNvCxnSpPr/>
            <p:nvPr/>
          </p:nvCxnSpPr>
          <p:spPr bwMode="auto">
            <a:xfrm>
              <a:off x="6019800" y="2286000"/>
              <a:ext cx="228600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0" name="TextBox 299"/>
            <p:cNvSpPr txBox="1"/>
            <p:nvPr/>
          </p:nvSpPr>
          <p:spPr>
            <a:xfrm>
              <a:off x="6629400" y="121920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Each line in cache has state field plus tag</a:t>
              </a: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6248400" y="2895600"/>
            <a:ext cx="2895600" cy="2135188"/>
            <a:chOff x="6248400" y="2895600"/>
            <a:chExt cx="2895600" cy="2135188"/>
          </a:xfrm>
        </p:grpSpPr>
        <p:sp>
          <p:nvSpPr>
            <p:cNvPr id="302" name="Rectangle 244"/>
            <p:cNvSpPr>
              <a:spLocks noChangeArrowheads="1"/>
            </p:cNvSpPr>
            <p:nvPr/>
          </p:nvSpPr>
          <p:spPr bwMode="auto">
            <a:xfrm>
              <a:off x="7848600" y="3962400"/>
              <a:ext cx="11430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Data</a:t>
              </a:r>
            </a:p>
          </p:txBody>
        </p:sp>
        <p:sp>
          <p:nvSpPr>
            <p:cNvPr id="303" name="Rectangle 244"/>
            <p:cNvSpPr>
              <a:spLocks noChangeArrowheads="1"/>
            </p:cNvSpPr>
            <p:nvPr/>
          </p:nvSpPr>
          <p:spPr bwMode="auto">
            <a:xfrm>
              <a:off x="6400800" y="3962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Stat.</a:t>
              </a:r>
            </a:p>
          </p:txBody>
        </p:sp>
        <p:sp>
          <p:nvSpPr>
            <p:cNvPr id="304" name="Rectangle 244"/>
            <p:cNvSpPr>
              <a:spLocks noChangeArrowheads="1"/>
            </p:cNvSpPr>
            <p:nvPr/>
          </p:nvSpPr>
          <p:spPr bwMode="auto">
            <a:xfrm>
              <a:off x="7010400" y="3962400"/>
              <a:ext cx="8382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tIns="0" rIns="0" bIns="0" anchor="ctr">
              <a:prstTxWarp prst="textNoShape">
                <a:avLst/>
              </a:prstTxWarp>
            </a:bodyPr>
            <a:lstStyle/>
            <a:p>
              <a:r>
                <a:rPr lang="en-US" dirty="0" err="1"/>
                <a:t>Directry</a:t>
              </a:r>
              <a:endParaRPr lang="en-US" dirty="0"/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10800000" flipV="1">
              <a:off x="6477000" y="4191000"/>
              <a:ext cx="251460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>
              <a:stCxn id="303" idx="1"/>
            </p:cNvCxnSpPr>
            <p:nvPr/>
          </p:nvCxnSpPr>
          <p:spPr bwMode="auto">
            <a:xfrm rot="10800000" flipV="1">
              <a:off x="6248400" y="4076700"/>
              <a:ext cx="152400" cy="9525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6248400" y="5029200"/>
              <a:ext cx="228600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8" name="TextBox 307"/>
            <p:cNvSpPr txBox="1"/>
            <p:nvPr/>
          </p:nvSpPr>
          <p:spPr>
            <a:xfrm>
              <a:off x="6858000" y="2895600"/>
              <a:ext cx="228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Each line in memory has state field plus bit vector directory with one bit per processor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66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Home Directory </a:t>
            </a:r>
            <a:r>
              <a:rPr lang="en-US" dirty="0">
                <a:cs typeface="ＭＳ Ｐゴシック" charset="-128"/>
              </a:rPr>
              <a:t>S</a:t>
            </a:r>
            <a:r>
              <a:rPr lang="en-US" dirty="0">
                <a:ea typeface="ＭＳ Ｐゴシック" charset="-128"/>
                <a:cs typeface="ＭＳ Ｐゴシック" charset="-128"/>
              </a:rPr>
              <a:t>tates</a:t>
            </a:r>
          </a:p>
        </p:txBody>
      </p:sp>
      <p:sp>
        <p:nvSpPr>
          <p:cNvPr id="4711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For each memory line, there are 4 possible states:</a:t>
            </a:r>
          </a:p>
          <a:p>
            <a:pPr lvl="1">
              <a:lnSpc>
                <a:spcPct val="80000"/>
              </a:lnSpc>
            </a:pPr>
            <a:r>
              <a:rPr lang="en-US" sz="2000" u="sng" dirty="0"/>
              <a:t>R(</a:t>
            </a:r>
            <a:r>
              <a:rPr lang="en-US" sz="2000" u="sng" dirty="0" err="1"/>
              <a:t>dir</a:t>
            </a:r>
            <a:r>
              <a:rPr lang="en-US" sz="2000" u="sng" dirty="0"/>
              <a:t>)</a:t>
            </a:r>
            <a:r>
              <a:rPr lang="en-US" sz="2000" dirty="0"/>
              <a:t>: The memory line is shared by the sites specified in </a:t>
            </a:r>
            <a:r>
              <a:rPr lang="en-US" sz="2000" dirty="0" err="1"/>
              <a:t>dir</a:t>
            </a:r>
            <a:r>
              <a:rPr lang="en-US" sz="2000" dirty="0"/>
              <a:t> (</a:t>
            </a:r>
            <a:r>
              <a:rPr lang="en-US" sz="2000" dirty="0" err="1"/>
              <a:t>dir</a:t>
            </a:r>
            <a:r>
              <a:rPr lang="en-US" sz="2000" dirty="0"/>
              <a:t> is a set of sites). The data in memory is valid in this state.  If </a:t>
            </a:r>
            <a:r>
              <a:rPr lang="en-US" sz="2000" dirty="0" err="1"/>
              <a:t>dir</a:t>
            </a:r>
            <a:r>
              <a:rPr lang="en-US" sz="2000" dirty="0"/>
              <a:t> is empty (i.e., </a:t>
            </a:r>
            <a:r>
              <a:rPr lang="en-US" sz="2000" dirty="0" err="1"/>
              <a:t>dir</a:t>
            </a:r>
            <a:r>
              <a:rPr lang="en-US" sz="2000" dirty="0"/>
              <a:t> = </a:t>
            </a:r>
            <a:r>
              <a:rPr lang="en-US" sz="2000" dirty="0" err="1"/>
              <a:t>ε</a:t>
            </a:r>
            <a:r>
              <a:rPr lang="en-US" sz="2000" dirty="0"/>
              <a:t>), the memory line is not cached by any site.</a:t>
            </a:r>
          </a:p>
          <a:p>
            <a:pPr lvl="1">
              <a:lnSpc>
                <a:spcPct val="80000"/>
              </a:lnSpc>
            </a:pPr>
            <a:r>
              <a:rPr lang="en-US" sz="2000" u="sng" dirty="0"/>
              <a:t>W(id)</a:t>
            </a:r>
            <a:r>
              <a:rPr lang="en-US" sz="2000" dirty="0"/>
              <a:t>: The memory line is exclusively cached at site id, and has been modified at that site. Memory does not have the most up-to-date data.</a:t>
            </a:r>
          </a:p>
          <a:p>
            <a:pPr lvl="1">
              <a:lnSpc>
                <a:spcPct val="80000"/>
              </a:lnSpc>
            </a:pPr>
            <a:r>
              <a:rPr lang="en-US" sz="2000" u="sng" dirty="0"/>
              <a:t>TR(</a:t>
            </a:r>
            <a:r>
              <a:rPr lang="en-US" sz="2000" u="sng" dirty="0" err="1"/>
              <a:t>dir</a:t>
            </a:r>
            <a:r>
              <a:rPr lang="en-US" sz="2000" u="sng" dirty="0"/>
              <a:t>)</a:t>
            </a:r>
            <a:r>
              <a:rPr lang="en-US" sz="2000" dirty="0"/>
              <a:t>: The memory line is in a </a:t>
            </a:r>
            <a:r>
              <a:rPr lang="en-US" sz="2000" b="1" dirty="0"/>
              <a:t>transient </a:t>
            </a:r>
            <a:r>
              <a:rPr lang="en-US" sz="2000" dirty="0"/>
              <a:t>state waiting for the acknowledgements to the invalidation requests that the home site has issued.</a:t>
            </a:r>
          </a:p>
          <a:p>
            <a:pPr lvl="1">
              <a:lnSpc>
                <a:spcPct val="80000"/>
              </a:lnSpc>
            </a:pPr>
            <a:r>
              <a:rPr lang="en-US" sz="2000" u="sng" dirty="0"/>
              <a:t>TW(id)</a:t>
            </a:r>
            <a:r>
              <a:rPr lang="en-US" sz="2000" dirty="0"/>
              <a:t>: The memory line is in a </a:t>
            </a:r>
            <a:r>
              <a:rPr lang="en-US" sz="2000" b="1" dirty="0"/>
              <a:t>transient</a:t>
            </a:r>
            <a:r>
              <a:rPr lang="en-US" sz="2000" dirty="0"/>
              <a:t> state waiting for a line exclusively cached at site id (i.e., in C-modified state) to make the memory line at the home site up-to-date.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600" i="1" dirty="0"/>
              <a:t>Different states in directory than caches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31976F-8828-0F4E-AD28-52E02458AB64}" type="slidenum">
              <a:rPr lang="en-US" smtClean="0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7366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Read miss, to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uncached</a:t>
            </a:r>
            <a:r>
              <a:rPr lang="en-US" dirty="0">
                <a:ea typeface="ＭＳ Ｐゴシック" charset="-128"/>
                <a:cs typeface="ＭＳ Ｐゴシック" charset="-128"/>
              </a:rPr>
              <a:t> or shared line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A6FE3-352D-7A47-A1D7-C13F7CC4E9FE}" type="slidenum">
              <a:rPr lang="en-US" smtClean="0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3200400" y="3733800"/>
            <a:ext cx="1371600" cy="1828800"/>
            <a:chOff x="1680" y="2496"/>
            <a:chExt cx="864" cy="1152"/>
          </a:xfrm>
        </p:grpSpPr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18" name="Group 68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46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7" name="Rectangle 70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8" name="Rectangle 71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9" name="Freeform 72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44" name="Line 73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45" name="Line 74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5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20" name="Group 7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39" name="Rectangle 7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0" name="Rectangle 7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2" name="Freeform 8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37" name="Line 8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38" name="Line 8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234" name="Rectangle 83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43235" name="Rectangle 84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43019" name="Group 226"/>
          <p:cNvGrpSpPr>
            <a:grpSpLocks/>
          </p:cNvGrpSpPr>
          <p:nvPr/>
        </p:nvGrpSpPr>
        <p:grpSpPr bwMode="auto">
          <a:xfrm>
            <a:off x="3429000" y="1066800"/>
            <a:ext cx="838200" cy="2209800"/>
            <a:chOff x="864" y="816"/>
            <a:chExt cx="528" cy="1392"/>
          </a:xfrm>
        </p:grpSpPr>
        <p:sp>
          <p:nvSpPr>
            <p:cNvPr id="43062" name="Rectangle 22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43020" name="Group 22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43021" name="Group 22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92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3" name="Rectangle 2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4" name="Rectangle 23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5" name="Freeform 23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90" name="Line 23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91" name="Line 23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22" name="Group 23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43023" name="Group 23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85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6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7" name="Rectangle 24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8" name="Freeform 24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83" name="Line 24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84" name="Line 24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65" name="Rectangle 24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43024" name="Group 24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43025" name="Group 24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78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9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0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1" name="Freeform 25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76" name="Line 25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7" name="Line 25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026" name="Group 25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43027" name="Group 25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71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2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3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4" name="Freeform 25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69" name="Line 25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0" name="Line 26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25" name="Group 324"/>
          <p:cNvGrpSpPr/>
          <p:nvPr/>
        </p:nvGrpSpPr>
        <p:grpSpPr>
          <a:xfrm>
            <a:off x="762000" y="1524000"/>
            <a:ext cx="2590800" cy="609600"/>
            <a:chOff x="762000" y="1524000"/>
            <a:chExt cx="2590800" cy="609600"/>
          </a:xfrm>
        </p:grpSpPr>
        <p:sp>
          <p:nvSpPr>
            <p:cNvPr id="321" name="Oval 320"/>
            <p:cNvSpPr/>
            <p:nvPr/>
          </p:nvSpPr>
          <p:spPr bwMode="auto">
            <a:xfrm>
              <a:off x="3048000" y="1828800"/>
              <a:ext cx="304800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762000" y="1524000"/>
              <a:ext cx="249050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Load request at head of CPU-&gt;Cache queue.</a:t>
              </a: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762000" y="2209800"/>
            <a:ext cx="2590800" cy="381000"/>
            <a:chOff x="762000" y="2209800"/>
            <a:chExt cx="2590800" cy="381000"/>
          </a:xfrm>
        </p:grpSpPr>
        <p:sp>
          <p:nvSpPr>
            <p:cNvPr id="323" name="Oval 322"/>
            <p:cNvSpPr/>
            <p:nvPr/>
          </p:nvSpPr>
          <p:spPr bwMode="auto">
            <a:xfrm>
              <a:off x="3048000" y="2286000"/>
              <a:ext cx="304800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762000" y="2209800"/>
              <a:ext cx="2490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Load misses in cache.</a:t>
              </a: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990599" y="2667000"/>
            <a:ext cx="2362199" cy="584776"/>
            <a:chOff x="1336288" y="2209800"/>
            <a:chExt cx="2016512" cy="584776"/>
          </a:xfrm>
        </p:grpSpPr>
        <p:sp>
          <p:nvSpPr>
            <p:cNvPr id="328" name="Oval 327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336288" y="2209800"/>
              <a:ext cx="188641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Send </a:t>
              </a:r>
              <a:r>
                <a:rPr lang="en-US" dirty="0" err="1"/>
                <a:t>ShReq</a:t>
              </a:r>
              <a:r>
                <a:rPr lang="en-US" dirty="0"/>
                <a:t> message to directory.</a:t>
              </a: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914399" y="3810000"/>
            <a:ext cx="2514600" cy="584776"/>
            <a:chOff x="1206190" y="2057400"/>
            <a:chExt cx="2146610" cy="584776"/>
          </a:xfrm>
        </p:grpSpPr>
        <p:sp>
          <p:nvSpPr>
            <p:cNvPr id="332" name="Oval 331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206190" y="2057400"/>
              <a:ext cx="20815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Message received at directory controller.</a:t>
              </a: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33400" y="5562600"/>
            <a:ext cx="3581400" cy="830997"/>
            <a:chOff x="295507" y="2133600"/>
            <a:chExt cx="3057293" cy="830997"/>
          </a:xfrm>
        </p:grpSpPr>
        <p:sp>
          <p:nvSpPr>
            <p:cNvPr id="335" name="Oval 334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295507" y="2133600"/>
              <a:ext cx="2862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Access state and directory for line. Line’s state is R, with zero or more sharers.</a:t>
              </a:r>
            </a:p>
          </p:txBody>
        </p:sp>
      </p:grpSp>
      <p:grpSp>
        <p:nvGrpSpPr>
          <p:cNvPr id="337" name="Group 336"/>
          <p:cNvGrpSpPr/>
          <p:nvPr/>
        </p:nvGrpSpPr>
        <p:grpSpPr>
          <a:xfrm flipH="1">
            <a:off x="4724402" y="4572000"/>
            <a:ext cx="2286000" cy="830997"/>
            <a:chOff x="1401336" y="1981200"/>
            <a:chExt cx="1951464" cy="830997"/>
          </a:xfrm>
        </p:grpSpPr>
        <p:sp>
          <p:nvSpPr>
            <p:cNvPr id="338" name="Oval 337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6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401336" y="1981200"/>
              <a:ext cx="1886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Update directory by setting bit for new processor sharer.</a:t>
              </a:r>
            </a:p>
          </p:txBody>
        </p:sp>
      </p:grpSp>
      <p:grpSp>
        <p:nvGrpSpPr>
          <p:cNvPr id="341" name="Group 340"/>
          <p:cNvGrpSpPr/>
          <p:nvPr/>
        </p:nvGrpSpPr>
        <p:grpSpPr>
          <a:xfrm flipH="1">
            <a:off x="4419600" y="3733800"/>
            <a:ext cx="2971800" cy="584776"/>
            <a:chOff x="815897" y="2133600"/>
            <a:chExt cx="2536903" cy="584776"/>
          </a:xfrm>
        </p:grpSpPr>
        <p:sp>
          <p:nvSpPr>
            <p:cNvPr id="342" name="Oval 341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7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815897" y="2133600"/>
              <a:ext cx="227670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Send </a:t>
              </a:r>
              <a:r>
                <a:rPr lang="en-US" dirty="0" err="1"/>
                <a:t>ShRep</a:t>
              </a:r>
              <a:r>
                <a:rPr lang="en-US" dirty="0"/>
                <a:t> message with contents of cache line.</a:t>
              </a:r>
            </a:p>
          </p:txBody>
        </p:sp>
      </p:grpSp>
      <p:grpSp>
        <p:nvGrpSpPr>
          <p:cNvPr id="344" name="Group 343"/>
          <p:cNvGrpSpPr/>
          <p:nvPr/>
        </p:nvGrpSpPr>
        <p:grpSpPr>
          <a:xfrm flipH="1">
            <a:off x="4267201" y="2590800"/>
            <a:ext cx="2743199" cy="338554"/>
            <a:chOff x="1011044" y="2286000"/>
            <a:chExt cx="2341756" cy="338554"/>
          </a:xfrm>
        </p:grpSpPr>
        <p:sp>
          <p:nvSpPr>
            <p:cNvPr id="345" name="Oval 344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8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011044" y="2286000"/>
              <a:ext cx="2211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ShRep</a:t>
              </a:r>
              <a:r>
                <a:rPr lang="en-US" dirty="0"/>
                <a:t> arrives at cache.</a:t>
              </a:r>
            </a:p>
          </p:txBody>
        </p:sp>
      </p:grpSp>
      <p:grpSp>
        <p:nvGrpSpPr>
          <p:cNvPr id="347" name="Group 346"/>
          <p:cNvGrpSpPr/>
          <p:nvPr/>
        </p:nvGrpSpPr>
        <p:grpSpPr>
          <a:xfrm flipH="1">
            <a:off x="4190999" y="1676400"/>
            <a:ext cx="3429000" cy="685800"/>
            <a:chOff x="620751" y="1905000"/>
            <a:chExt cx="2927195" cy="685800"/>
          </a:xfrm>
        </p:grpSpPr>
        <p:sp>
          <p:nvSpPr>
            <p:cNvPr id="348" name="Oval 347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9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620751" y="1905000"/>
              <a:ext cx="29271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Update cache tag and data and return load data to CPU.</a:t>
              </a:r>
            </a:p>
          </p:txBody>
        </p:sp>
      </p:grpSp>
      <p:cxnSp>
        <p:nvCxnSpPr>
          <p:cNvPr id="351" name="Straight Connector 350"/>
          <p:cNvCxnSpPr/>
          <p:nvPr/>
        </p:nvCxnSpPr>
        <p:spPr bwMode="auto">
          <a:xfrm>
            <a:off x="2971800" y="3276600"/>
            <a:ext cx="1905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2" name="Straight Connector 351"/>
          <p:cNvCxnSpPr/>
          <p:nvPr/>
        </p:nvCxnSpPr>
        <p:spPr bwMode="auto">
          <a:xfrm>
            <a:off x="2895600" y="3733800"/>
            <a:ext cx="1905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/>
          <p:nvPr/>
        </p:nvCxnSpPr>
        <p:spPr bwMode="auto">
          <a:xfrm>
            <a:off x="4876800" y="3276600"/>
            <a:ext cx="609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>
            <a:off x="4876800" y="3733800"/>
            <a:ext cx="609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/>
          <p:cNvCxnSpPr/>
          <p:nvPr/>
        </p:nvCxnSpPr>
        <p:spPr bwMode="auto">
          <a:xfrm>
            <a:off x="2209800" y="3733800"/>
            <a:ext cx="609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/>
          <p:nvPr/>
        </p:nvCxnSpPr>
        <p:spPr bwMode="auto">
          <a:xfrm>
            <a:off x="2362200" y="3276600"/>
            <a:ext cx="609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8" name="TextBox 357"/>
          <p:cNvSpPr txBox="1"/>
          <p:nvPr/>
        </p:nvSpPr>
        <p:spPr>
          <a:xfrm>
            <a:off x="2667000" y="3352800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Interconnection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620000" cy="7366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Write miss, to read shared line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A6FE3-352D-7A47-A1D7-C13F7CC4E9FE}" type="slidenum">
              <a:rPr lang="en-US" smtClean="0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438400" y="3733800"/>
            <a:ext cx="1371600" cy="1828800"/>
            <a:chOff x="1680" y="2496"/>
            <a:chExt cx="864" cy="1152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1872" y="2496"/>
              <a:ext cx="192" cy="432"/>
              <a:chOff x="1008" y="1536"/>
              <a:chExt cx="192" cy="432"/>
            </a:xfrm>
          </p:grpSpPr>
          <p:grpSp>
            <p:nvGrpSpPr>
              <p:cNvPr id="4" name="Group 68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46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7" name="Rectangle 70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8" name="Rectangle 71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9" name="Freeform 72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44" name="Line 73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45" name="Line 74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75"/>
            <p:cNvGrpSpPr>
              <a:grpSpLocks/>
            </p:cNvGrpSpPr>
            <p:nvPr/>
          </p:nvGrpSpPr>
          <p:grpSpPr bwMode="auto">
            <a:xfrm flipV="1">
              <a:off x="2112" y="2496"/>
              <a:ext cx="192" cy="432"/>
              <a:chOff x="1008" y="1536"/>
              <a:chExt cx="192" cy="432"/>
            </a:xfrm>
          </p:grpSpPr>
          <p:grpSp>
            <p:nvGrpSpPr>
              <p:cNvPr id="6" name="Group 7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239" name="Rectangle 7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0" name="Rectangle 7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42" name="Freeform 8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37" name="Line 8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38" name="Line 8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234" name="Rectangle 83"/>
            <p:cNvSpPr>
              <a:spLocks noChangeArrowheads="1"/>
            </p:cNvSpPr>
            <p:nvPr/>
          </p:nvSpPr>
          <p:spPr bwMode="auto">
            <a:xfrm>
              <a:off x="1680" y="2928"/>
              <a:ext cx="864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Directory Controller</a:t>
              </a:r>
            </a:p>
          </p:txBody>
        </p:sp>
        <p:sp>
          <p:nvSpPr>
            <p:cNvPr id="43235" name="Rectangle 84"/>
            <p:cNvSpPr>
              <a:spLocks noChangeArrowheads="1"/>
            </p:cNvSpPr>
            <p:nvPr/>
          </p:nvSpPr>
          <p:spPr bwMode="auto">
            <a:xfrm>
              <a:off x="1680" y="3216"/>
              <a:ext cx="864" cy="43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DRAM Bank</a:t>
              </a:r>
            </a:p>
          </p:txBody>
        </p:sp>
      </p:grpSp>
      <p:grpSp>
        <p:nvGrpSpPr>
          <p:cNvPr id="7" name="Group 226"/>
          <p:cNvGrpSpPr>
            <a:grpSpLocks/>
          </p:cNvGrpSpPr>
          <p:nvPr/>
        </p:nvGrpSpPr>
        <p:grpSpPr bwMode="auto">
          <a:xfrm>
            <a:off x="2667000" y="1066800"/>
            <a:ext cx="838200" cy="2209800"/>
            <a:chOff x="864" y="816"/>
            <a:chExt cx="528" cy="1392"/>
          </a:xfrm>
        </p:grpSpPr>
        <p:sp>
          <p:nvSpPr>
            <p:cNvPr id="43062" name="Rectangle 22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8" name="Group 22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9" name="Group 22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92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3" name="Rectangle 2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4" name="Rectangle 23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95" name="Freeform 23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90" name="Line 23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91" name="Line 23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3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85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6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7" name="Rectangle 24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8" name="Freeform 24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83" name="Line 24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84" name="Line 24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065" name="Rectangle 24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12" name="Group 24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13" name="Group 24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78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9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0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81" name="Freeform 25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76" name="Line 25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7" name="Line 25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5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15" name="Group 25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43071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2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3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74" name="Freeform 25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069" name="Line 25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0" name="Line 26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" name="Group 324"/>
          <p:cNvGrpSpPr/>
          <p:nvPr/>
        </p:nvGrpSpPr>
        <p:grpSpPr>
          <a:xfrm>
            <a:off x="0" y="1524000"/>
            <a:ext cx="2590800" cy="609600"/>
            <a:chOff x="762000" y="1524000"/>
            <a:chExt cx="2590800" cy="609600"/>
          </a:xfrm>
        </p:grpSpPr>
        <p:sp>
          <p:nvSpPr>
            <p:cNvPr id="321" name="Oval 320"/>
            <p:cNvSpPr/>
            <p:nvPr/>
          </p:nvSpPr>
          <p:spPr bwMode="auto">
            <a:xfrm>
              <a:off x="3048000" y="1828800"/>
              <a:ext cx="304800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762000" y="1524000"/>
              <a:ext cx="249050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Store request at head of CPU-&gt;Cache queue.</a:t>
              </a:r>
            </a:p>
          </p:txBody>
        </p:sp>
      </p:grpSp>
      <p:grpSp>
        <p:nvGrpSpPr>
          <p:cNvPr id="17" name="Group 325"/>
          <p:cNvGrpSpPr/>
          <p:nvPr/>
        </p:nvGrpSpPr>
        <p:grpSpPr>
          <a:xfrm>
            <a:off x="0" y="2209800"/>
            <a:ext cx="2590800" cy="381000"/>
            <a:chOff x="762000" y="2209800"/>
            <a:chExt cx="2590800" cy="381000"/>
          </a:xfrm>
        </p:grpSpPr>
        <p:sp>
          <p:nvSpPr>
            <p:cNvPr id="323" name="Oval 322"/>
            <p:cNvSpPr/>
            <p:nvPr/>
          </p:nvSpPr>
          <p:spPr bwMode="auto">
            <a:xfrm>
              <a:off x="3048000" y="2286000"/>
              <a:ext cx="304800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762000" y="2209800"/>
              <a:ext cx="2490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Store misses in cache.</a:t>
              </a:r>
            </a:p>
          </p:txBody>
        </p:sp>
      </p:grpSp>
      <p:grpSp>
        <p:nvGrpSpPr>
          <p:cNvPr id="18" name="Group 326"/>
          <p:cNvGrpSpPr/>
          <p:nvPr/>
        </p:nvGrpSpPr>
        <p:grpSpPr>
          <a:xfrm>
            <a:off x="76200" y="2667000"/>
            <a:ext cx="2514598" cy="584776"/>
            <a:chOff x="1206191" y="2209800"/>
            <a:chExt cx="2146609" cy="584776"/>
          </a:xfrm>
        </p:grpSpPr>
        <p:sp>
          <p:nvSpPr>
            <p:cNvPr id="328" name="Oval 327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206191" y="2209800"/>
              <a:ext cx="188641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Send </a:t>
              </a:r>
              <a:r>
                <a:rPr lang="en-US" dirty="0" err="1"/>
                <a:t>ExReq</a:t>
              </a:r>
              <a:r>
                <a:rPr lang="en-US" dirty="0"/>
                <a:t> message to directory.</a:t>
              </a:r>
            </a:p>
          </p:txBody>
        </p:sp>
      </p:grpSp>
      <p:grpSp>
        <p:nvGrpSpPr>
          <p:cNvPr id="19" name="Group 330"/>
          <p:cNvGrpSpPr/>
          <p:nvPr/>
        </p:nvGrpSpPr>
        <p:grpSpPr>
          <a:xfrm>
            <a:off x="-76200" y="3733800"/>
            <a:ext cx="2743200" cy="609600"/>
            <a:chOff x="1011044" y="1981200"/>
            <a:chExt cx="2341756" cy="609600"/>
          </a:xfrm>
        </p:grpSpPr>
        <p:sp>
          <p:nvSpPr>
            <p:cNvPr id="332" name="Oval 331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011044" y="1981200"/>
              <a:ext cx="22767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ExReq</a:t>
              </a:r>
              <a:r>
                <a:rPr lang="en-US" dirty="0"/>
                <a:t> message received at directory controller.</a:t>
              </a:r>
            </a:p>
          </p:txBody>
        </p:sp>
      </p:grpSp>
      <p:grpSp>
        <p:nvGrpSpPr>
          <p:cNvPr id="20" name="Group 333"/>
          <p:cNvGrpSpPr/>
          <p:nvPr/>
        </p:nvGrpSpPr>
        <p:grpSpPr>
          <a:xfrm>
            <a:off x="0" y="5562600"/>
            <a:ext cx="3352800" cy="830997"/>
            <a:chOff x="490653" y="2133600"/>
            <a:chExt cx="2862147" cy="830997"/>
          </a:xfrm>
        </p:grpSpPr>
        <p:sp>
          <p:nvSpPr>
            <p:cNvPr id="335" name="Oval 334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490653" y="2133600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Access state and directory for line. Line’s state is R, with some set of sharers.</a:t>
              </a:r>
            </a:p>
          </p:txBody>
        </p:sp>
      </p:grpSp>
      <p:grpSp>
        <p:nvGrpSpPr>
          <p:cNvPr id="21" name="Group 336"/>
          <p:cNvGrpSpPr/>
          <p:nvPr/>
        </p:nvGrpSpPr>
        <p:grpSpPr>
          <a:xfrm flipH="1">
            <a:off x="3810000" y="4495800"/>
            <a:ext cx="2514601" cy="584776"/>
            <a:chOff x="1596485" y="1219200"/>
            <a:chExt cx="2146612" cy="584776"/>
          </a:xfrm>
        </p:grpSpPr>
        <p:sp>
          <p:nvSpPr>
            <p:cNvPr id="338" name="Oval 337"/>
            <p:cNvSpPr/>
            <p:nvPr/>
          </p:nvSpPr>
          <p:spPr bwMode="auto">
            <a:xfrm>
              <a:off x="3417853" y="12192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6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596485" y="1219200"/>
              <a:ext cx="214661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Send one </a:t>
              </a:r>
              <a:r>
                <a:rPr lang="en-US" dirty="0" err="1"/>
                <a:t>InvReq</a:t>
              </a:r>
              <a:r>
                <a:rPr lang="en-US" dirty="0"/>
                <a:t> message to each sharer. </a:t>
              </a:r>
            </a:p>
          </p:txBody>
        </p:sp>
      </p:grpSp>
      <p:grpSp>
        <p:nvGrpSpPr>
          <p:cNvPr id="23" name="Group 343"/>
          <p:cNvGrpSpPr/>
          <p:nvPr/>
        </p:nvGrpSpPr>
        <p:grpSpPr>
          <a:xfrm flipH="1">
            <a:off x="3505199" y="2438400"/>
            <a:ext cx="1600201" cy="685800"/>
            <a:chOff x="1986776" y="2133600"/>
            <a:chExt cx="1366026" cy="685800"/>
          </a:xfrm>
        </p:grpSpPr>
        <p:sp>
          <p:nvSpPr>
            <p:cNvPr id="345" name="Oval 344"/>
            <p:cNvSpPr/>
            <p:nvPr/>
          </p:nvSpPr>
          <p:spPr bwMode="auto">
            <a:xfrm>
              <a:off x="3092607" y="25146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11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986776" y="2133600"/>
              <a:ext cx="136602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ExRep</a:t>
              </a:r>
              <a:r>
                <a:rPr lang="en-US" dirty="0"/>
                <a:t> arrives at cache</a:t>
              </a:r>
            </a:p>
          </p:txBody>
        </p:sp>
      </p:grpSp>
      <p:grpSp>
        <p:nvGrpSpPr>
          <p:cNvPr id="24" name="Group 346"/>
          <p:cNvGrpSpPr/>
          <p:nvPr/>
        </p:nvGrpSpPr>
        <p:grpSpPr>
          <a:xfrm flipH="1">
            <a:off x="3581400" y="1447800"/>
            <a:ext cx="2209801" cy="914400"/>
            <a:chOff x="1531431" y="1676400"/>
            <a:chExt cx="1886415" cy="914400"/>
          </a:xfrm>
        </p:grpSpPr>
        <p:sp>
          <p:nvSpPr>
            <p:cNvPr id="348" name="Oval 347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12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531431" y="1676400"/>
              <a:ext cx="18864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Update cache tag and data, then store data from CPU</a:t>
              </a:r>
            </a:p>
          </p:txBody>
        </p:sp>
      </p:grpSp>
      <p:cxnSp>
        <p:nvCxnSpPr>
          <p:cNvPr id="351" name="Straight Connector 350"/>
          <p:cNvCxnSpPr/>
          <p:nvPr/>
        </p:nvCxnSpPr>
        <p:spPr bwMode="auto">
          <a:xfrm>
            <a:off x="2209800" y="3276600"/>
            <a:ext cx="5486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2" name="Straight Connector 351"/>
          <p:cNvCxnSpPr/>
          <p:nvPr/>
        </p:nvCxnSpPr>
        <p:spPr bwMode="auto">
          <a:xfrm>
            <a:off x="2133600" y="3733800"/>
            <a:ext cx="5486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/>
          <p:cNvCxnSpPr/>
          <p:nvPr/>
        </p:nvCxnSpPr>
        <p:spPr bwMode="auto">
          <a:xfrm>
            <a:off x="7696200" y="3276600"/>
            <a:ext cx="609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>
            <a:off x="7620000" y="3733800"/>
            <a:ext cx="609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/>
          <p:cNvCxnSpPr/>
          <p:nvPr/>
        </p:nvCxnSpPr>
        <p:spPr bwMode="auto">
          <a:xfrm>
            <a:off x="1447800" y="3733800"/>
            <a:ext cx="609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7" name="Straight Connector 356"/>
          <p:cNvCxnSpPr/>
          <p:nvPr/>
        </p:nvCxnSpPr>
        <p:spPr bwMode="auto">
          <a:xfrm>
            <a:off x="1600200" y="3276600"/>
            <a:ext cx="609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8" name="TextBox 357"/>
          <p:cNvSpPr txBox="1"/>
          <p:nvPr/>
        </p:nvSpPr>
        <p:spPr>
          <a:xfrm>
            <a:off x="2743200" y="3352800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Interconnection Network</a:t>
            </a:r>
          </a:p>
        </p:txBody>
      </p:sp>
      <p:grpSp>
        <p:nvGrpSpPr>
          <p:cNvPr id="94" name="Group 226"/>
          <p:cNvGrpSpPr>
            <a:grpSpLocks/>
          </p:cNvGrpSpPr>
          <p:nvPr/>
        </p:nvGrpSpPr>
        <p:grpSpPr bwMode="auto">
          <a:xfrm>
            <a:off x="6934200" y="1066800"/>
            <a:ext cx="838200" cy="2209800"/>
            <a:chOff x="864" y="816"/>
            <a:chExt cx="528" cy="1392"/>
          </a:xfrm>
        </p:grpSpPr>
        <p:sp>
          <p:nvSpPr>
            <p:cNvPr id="95" name="Rectangle 22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96" name="Group 22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122" name="Group 22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25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2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23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3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3" name="Line 23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23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23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115" name="Group 23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18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Rectangle 24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4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" name="Line 24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24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" name="Rectangle 24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99" name="Group 24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108" name="Group 24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11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Line 25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25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25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101" name="Group 25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04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5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" name="Line 25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26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9" name="Group 343"/>
          <p:cNvGrpSpPr/>
          <p:nvPr/>
        </p:nvGrpSpPr>
        <p:grpSpPr>
          <a:xfrm flipH="1">
            <a:off x="7696199" y="2438400"/>
            <a:ext cx="1600201" cy="685800"/>
            <a:chOff x="1986776" y="2133600"/>
            <a:chExt cx="1366026" cy="685800"/>
          </a:xfrm>
        </p:grpSpPr>
        <p:sp>
          <p:nvSpPr>
            <p:cNvPr id="130" name="Oval 129"/>
            <p:cNvSpPr/>
            <p:nvPr/>
          </p:nvSpPr>
          <p:spPr bwMode="auto">
            <a:xfrm>
              <a:off x="3092607" y="25146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6" charset="0"/>
                </a:rPr>
                <a:t>7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86776" y="2133600"/>
              <a:ext cx="136602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InvReq</a:t>
              </a:r>
              <a:r>
                <a:rPr lang="en-US" dirty="0"/>
                <a:t> arrives at cache.</a:t>
              </a:r>
            </a:p>
          </p:txBody>
        </p:sp>
      </p:grpSp>
      <p:grpSp>
        <p:nvGrpSpPr>
          <p:cNvPr id="132" name="Group 343"/>
          <p:cNvGrpSpPr/>
          <p:nvPr/>
        </p:nvGrpSpPr>
        <p:grpSpPr>
          <a:xfrm>
            <a:off x="5181599" y="2057400"/>
            <a:ext cx="1600201" cy="1077218"/>
            <a:chOff x="1986776" y="2057400"/>
            <a:chExt cx="1366026" cy="1077218"/>
          </a:xfrm>
        </p:grpSpPr>
        <p:sp>
          <p:nvSpPr>
            <p:cNvPr id="133" name="Oval 132"/>
            <p:cNvSpPr/>
            <p:nvPr/>
          </p:nvSpPr>
          <p:spPr bwMode="auto">
            <a:xfrm>
              <a:off x="3092607" y="28194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8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86776" y="2057400"/>
              <a:ext cx="11708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Invalidate cache line. Send </a:t>
              </a:r>
              <a:r>
                <a:rPr lang="en-US" dirty="0" err="1"/>
                <a:t>InvRep</a:t>
              </a:r>
              <a:r>
                <a:rPr lang="en-US" dirty="0"/>
                <a:t> to directory.</a:t>
              </a:r>
            </a:p>
          </p:txBody>
        </p:sp>
      </p:grpSp>
      <p:grpSp>
        <p:nvGrpSpPr>
          <p:cNvPr id="135" name="Group 330"/>
          <p:cNvGrpSpPr/>
          <p:nvPr/>
        </p:nvGrpSpPr>
        <p:grpSpPr>
          <a:xfrm>
            <a:off x="0" y="4419600"/>
            <a:ext cx="2362201" cy="584776"/>
            <a:chOff x="1336287" y="2209800"/>
            <a:chExt cx="2016513" cy="584776"/>
          </a:xfrm>
        </p:grpSpPr>
        <p:sp>
          <p:nvSpPr>
            <p:cNvPr id="136" name="Oval 135"/>
            <p:cNvSpPr/>
            <p:nvPr/>
          </p:nvSpPr>
          <p:spPr bwMode="auto">
            <a:xfrm>
              <a:off x="3092605" y="22860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9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336287" y="2209800"/>
              <a:ext cx="188641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InvRep</a:t>
              </a:r>
              <a:r>
                <a:rPr lang="en-US" dirty="0"/>
                <a:t> received.  Clear down sharer bit.</a:t>
              </a:r>
            </a:p>
          </p:txBody>
        </p:sp>
      </p:grpSp>
      <p:grpSp>
        <p:nvGrpSpPr>
          <p:cNvPr id="138" name="Group 336"/>
          <p:cNvGrpSpPr/>
          <p:nvPr/>
        </p:nvGrpSpPr>
        <p:grpSpPr>
          <a:xfrm flipH="1">
            <a:off x="3581400" y="3733800"/>
            <a:ext cx="2667000" cy="584776"/>
            <a:chOff x="1401340" y="1143000"/>
            <a:chExt cx="2276708" cy="584776"/>
          </a:xfrm>
        </p:grpSpPr>
        <p:sp>
          <p:nvSpPr>
            <p:cNvPr id="139" name="Oval 138"/>
            <p:cNvSpPr/>
            <p:nvPr/>
          </p:nvSpPr>
          <p:spPr bwMode="auto">
            <a:xfrm>
              <a:off x="3417853" y="1295400"/>
              <a:ext cx="260195" cy="304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-106" charset="0"/>
                </a:rPr>
                <a:t>10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401340" y="1143000"/>
              <a:ext cx="21466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When no more sharers, send </a:t>
              </a:r>
              <a:r>
                <a:rPr lang="en-US" dirty="0" err="1"/>
                <a:t>ExRep</a:t>
              </a:r>
              <a:r>
                <a:rPr lang="en-US" dirty="0"/>
                <a:t> to cache.</a:t>
              </a: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6477000" y="762000"/>
            <a:ext cx="163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sharers</a:t>
            </a:r>
          </a:p>
        </p:txBody>
      </p:sp>
      <p:grpSp>
        <p:nvGrpSpPr>
          <p:cNvPr id="142" name="Group 226"/>
          <p:cNvGrpSpPr>
            <a:grpSpLocks/>
          </p:cNvGrpSpPr>
          <p:nvPr/>
        </p:nvGrpSpPr>
        <p:grpSpPr bwMode="auto">
          <a:xfrm>
            <a:off x="6858000" y="1143000"/>
            <a:ext cx="838200" cy="2209800"/>
            <a:chOff x="864" y="816"/>
            <a:chExt cx="528" cy="1392"/>
          </a:xfrm>
        </p:grpSpPr>
        <p:sp>
          <p:nvSpPr>
            <p:cNvPr id="143" name="Rectangle 22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dirty="0"/>
                <a:t>CPU</a:t>
              </a:r>
            </a:p>
          </p:txBody>
        </p:sp>
        <p:grpSp>
          <p:nvGrpSpPr>
            <p:cNvPr id="144" name="Group 22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170" name="Group 22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7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2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23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23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1" name="Line 23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23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5" name="Group 23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163" name="Group 23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66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24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4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" name="Line 24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24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" name="Rectangle 24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147" name="Group 24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156" name="Group 24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59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5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7" name="Line 25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5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8" name="Group 25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149" name="Group 25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52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5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0" name="Line 25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26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7" name="Group 226"/>
          <p:cNvGrpSpPr>
            <a:grpSpLocks/>
          </p:cNvGrpSpPr>
          <p:nvPr/>
        </p:nvGrpSpPr>
        <p:grpSpPr bwMode="auto">
          <a:xfrm>
            <a:off x="6781800" y="1219200"/>
            <a:ext cx="838200" cy="2209800"/>
            <a:chOff x="864" y="816"/>
            <a:chExt cx="528" cy="1392"/>
          </a:xfrm>
        </p:grpSpPr>
        <p:sp>
          <p:nvSpPr>
            <p:cNvPr id="178" name="Rectangle 227"/>
            <p:cNvSpPr>
              <a:spLocks noChangeArrowheads="1"/>
            </p:cNvSpPr>
            <p:nvPr/>
          </p:nvSpPr>
          <p:spPr bwMode="auto">
            <a:xfrm>
              <a:off x="864" y="816"/>
              <a:ext cx="528" cy="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CPU</a:t>
              </a:r>
            </a:p>
          </p:txBody>
        </p:sp>
        <p:grpSp>
          <p:nvGrpSpPr>
            <p:cNvPr id="179" name="Group 228"/>
            <p:cNvGrpSpPr>
              <a:grpSpLocks/>
            </p:cNvGrpSpPr>
            <p:nvPr/>
          </p:nvGrpSpPr>
          <p:grpSpPr bwMode="auto">
            <a:xfrm>
              <a:off x="912" y="1104"/>
              <a:ext cx="192" cy="432"/>
              <a:chOff x="1008" y="1536"/>
              <a:chExt cx="192" cy="432"/>
            </a:xfrm>
          </p:grpSpPr>
          <p:grpSp>
            <p:nvGrpSpPr>
              <p:cNvPr id="205" name="Group 229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08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Rectangle 2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Rectangle 232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233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6" name="Line 234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235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" name="Group 236"/>
            <p:cNvGrpSpPr>
              <a:grpSpLocks/>
            </p:cNvGrpSpPr>
            <p:nvPr/>
          </p:nvGrpSpPr>
          <p:grpSpPr bwMode="auto">
            <a:xfrm flipV="1">
              <a:off x="1152" y="1104"/>
              <a:ext cx="192" cy="432"/>
              <a:chOff x="1008" y="1536"/>
              <a:chExt cx="192" cy="432"/>
            </a:xfrm>
          </p:grpSpPr>
          <p:grpSp>
            <p:nvGrpSpPr>
              <p:cNvPr id="198" name="Group 237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201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Rectangle 240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241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9" name="Line 242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243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1" name="Rectangle 244"/>
            <p:cNvSpPr>
              <a:spLocks noChangeArrowheads="1"/>
            </p:cNvSpPr>
            <p:nvPr/>
          </p:nvSpPr>
          <p:spPr bwMode="auto">
            <a:xfrm>
              <a:off x="864" y="1536"/>
              <a:ext cx="528" cy="2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/>
                <a:t>Cache</a:t>
              </a:r>
            </a:p>
          </p:txBody>
        </p:sp>
        <p:grpSp>
          <p:nvGrpSpPr>
            <p:cNvPr id="182" name="Group 245"/>
            <p:cNvGrpSpPr>
              <a:grpSpLocks/>
            </p:cNvGrpSpPr>
            <p:nvPr/>
          </p:nvGrpSpPr>
          <p:grpSpPr bwMode="auto">
            <a:xfrm flipV="1">
              <a:off x="1152" y="1776"/>
              <a:ext cx="192" cy="432"/>
              <a:chOff x="1008" y="1536"/>
              <a:chExt cx="192" cy="432"/>
            </a:xfrm>
          </p:grpSpPr>
          <p:grpSp>
            <p:nvGrpSpPr>
              <p:cNvPr id="191" name="Group 246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94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rot="1080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50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2" name="Line 251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252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3" name="Group 253"/>
            <p:cNvGrpSpPr>
              <a:grpSpLocks/>
            </p:cNvGrpSpPr>
            <p:nvPr/>
          </p:nvGrpSpPr>
          <p:grpSpPr bwMode="auto">
            <a:xfrm>
              <a:off x="912" y="1776"/>
              <a:ext cx="192" cy="432"/>
              <a:chOff x="1008" y="1536"/>
              <a:chExt cx="192" cy="432"/>
            </a:xfrm>
          </p:grpSpPr>
          <p:grpSp>
            <p:nvGrpSpPr>
              <p:cNvPr id="184" name="Group 254"/>
              <p:cNvGrpSpPr>
                <a:grpSpLocks/>
              </p:cNvGrpSpPr>
              <p:nvPr/>
            </p:nvGrpSpPr>
            <p:grpSpPr bwMode="auto">
              <a:xfrm>
                <a:off x="1008" y="1584"/>
                <a:ext cx="192" cy="240"/>
                <a:chOff x="1824" y="1296"/>
                <a:chExt cx="192" cy="240"/>
              </a:xfrm>
            </p:grpSpPr>
            <p:sp>
              <p:nvSpPr>
                <p:cNvPr id="187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24" y="1392"/>
                  <a:ext cx="192" cy="4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w="med" len="med"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258"/>
                <p:cNvSpPr>
                  <a:spLocks/>
                </p:cNvSpPr>
                <p:nvPr/>
              </p:nvSpPr>
              <p:spPr bwMode="auto">
                <a:xfrm>
                  <a:off x="1824" y="1296"/>
                  <a:ext cx="192" cy="240"/>
                </a:xfrm>
                <a:custGeom>
                  <a:avLst/>
                  <a:gdLst>
                    <a:gd name="T0" fmla="*/ 0 w 192"/>
                    <a:gd name="T1" fmla="*/ 0 h 240"/>
                    <a:gd name="T2" fmla="*/ 0 w 192"/>
                    <a:gd name="T3" fmla="*/ 240 h 240"/>
                    <a:gd name="T4" fmla="*/ 192 w 192"/>
                    <a:gd name="T5" fmla="*/ 240 h 240"/>
                    <a:gd name="T6" fmla="*/ 192 w 192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40"/>
                    <a:gd name="T14" fmla="*/ 192 w 192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40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192" y="24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5" name="Line 259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260"/>
              <p:cNvSpPr>
                <a:spLocks noChangeShapeType="1"/>
              </p:cNvSpPr>
              <p:nvPr/>
            </p:nvSpPr>
            <p:spPr bwMode="auto">
              <a:xfrm>
                <a:off x="1104" y="1536"/>
                <a:ext cx="0" cy="14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would be easy to design if only one transaction in flight across entire system</a:t>
            </a:r>
          </a:p>
          <a:p>
            <a:r>
              <a:rPr lang="en-US" dirty="0"/>
              <a:t>But, want greater throughput and don’t want to have to coordinate across entire system</a:t>
            </a:r>
          </a:p>
          <a:p>
            <a:r>
              <a:rPr lang="en-US" dirty="0"/>
              <a:t>Great complexity in managing multiple outstanding concurrent transactions to cache lines</a:t>
            </a:r>
          </a:p>
          <a:p>
            <a:pPr lvl="1"/>
            <a:r>
              <a:rPr lang="en-US" dirty="0"/>
              <a:t>Can have multiple requests in flight to same cache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8E3B-FC35-674D-9478-9274E7C04CFE}" type="slidenum">
              <a:rPr lang="en-US" smtClean="0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Standard MESI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679700" y="2246312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422900" y="2246312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79700" y="4227512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422900" y="4227512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828925" y="2386012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572125" y="2386012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54325" y="4367212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57850" y="4367212"/>
            <a:ext cx="31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I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524001" y="1878012"/>
            <a:ext cx="1447800" cy="381000"/>
            <a:chOff x="1243" y="1641"/>
            <a:chExt cx="912" cy="240"/>
          </a:xfrm>
        </p:grpSpPr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2059" y="1833"/>
              <a:ext cx="96" cy="4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1243" y="1641"/>
              <a:ext cx="8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Write miss</a:t>
              </a:r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5791200" y="2995612"/>
            <a:ext cx="2081213" cy="1219200"/>
            <a:chOff x="3840" y="2448"/>
            <a:chExt cx="1311" cy="768"/>
          </a:xfrm>
        </p:grpSpPr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3840" y="2448"/>
              <a:ext cx="0" cy="76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878" y="2625"/>
              <a:ext cx="1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intent to write</a:t>
              </a:r>
            </a:p>
          </p:txBody>
        </p:sp>
      </p:grp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57400" y="4291012"/>
            <a:ext cx="6858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836613" y="3914775"/>
            <a:ext cx="14462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Verdana" charset="0"/>
              </a:rPr>
              <a:t>Read miss,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Verdana" charset="0"/>
              </a:rPr>
              <a:t>shared</a:t>
            </a:r>
          </a:p>
        </p:txBody>
      </p: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3413125" y="4595812"/>
            <a:ext cx="2020888" cy="693738"/>
            <a:chOff x="2342" y="3456"/>
            <a:chExt cx="1273" cy="437"/>
          </a:xfrm>
        </p:grpSpPr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2352" y="3456"/>
              <a:ext cx="12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2342" y="3489"/>
              <a:ext cx="1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intent to write</a:t>
              </a:r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3429000" y="2209800"/>
            <a:ext cx="1981200" cy="404812"/>
            <a:chOff x="2352" y="1953"/>
            <a:chExt cx="1248" cy="255"/>
          </a:xfrm>
        </p:grpSpPr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2352" y="2208"/>
              <a:ext cx="12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2726" y="1953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write</a:t>
              </a:r>
            </a:p>
          </p:txBody>
        </p:sp>
      </p:grpSp>
      <p:grpSp>
        <p:nvGrpSpPr>
          <p:cNvPr id="27" name="Group 35"/>
          <p:cNvGrpSpPr>
            <a:grpSpLocks/>
          </p:cNvGrpSpPr>
          <p:nvPr/>
        </p:nvGrpSpPr>
        <p:grpSpPr bwMode="auto">
          <a:xfrm>
            <a:off x="746125" y="4521200"/>
            <a:ext cx="2289175" cy="844550"/>
            <a:chOff x="662" y="3409"/>
            <a:chExt cx="1442" cy="532"/>
          </a:xfrm>
        </p:grpSpPr>
        <p:sp>
          <p:nvSpPr>
            <p:cNvPr id="28" name="Arc 36"/>
            <p:cNvSpPr>
              <a:spLocks/>
            </p:cNvSpPr>
            <p:nvPr/>
          </p:nvSpPr>
          <p:spPr bwMode="auto">
            <a:xfrm>
              <a:off x="1632" y="3409"/>
              <a:ext cx="47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457 w 42457"/>
                <a:gd name="T1" fmla="*/ 27218 h 43200"/>
                <a:gd name="T2" fmla="*/ 21510 w 42457"/>
                <a:gd name="T3" fmla="*/ 0 h 43200"/>
                <a:gd name="T4" fmla="*/ 21600 w 424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457" h="43200" fill="none" extrusionOk="0">
                  <a:moveTo>
                    <a:pt x="42456" y="27217"/>
                  </a:moveTo>
                  <a:cubicBezTo>
                    <a:pt x="39916" y="36647"/>
                    <a:pt x="31365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705"/>
                    <a:pt x="9615" y="49"/>
                    <a:pt x="21510" y="0"/>
                  </a:cubicBezTo>
                </a:path>
                <a:path w="42457" h="43200" stroke="0" extrusionOk="0">
                  <a:moveTo>
                    <a:pt x="42456" y="27217"/>
                  </a:moveTo>
                  <a:cubicBezTo>
                    <a:pt x="39916" y="36647"/>
                    <a:pt x="31365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705"/>
                    <a:pt x="9615" y="49"/>
                    <a:pt x="2151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662" y="3537"/>
              <a:ext cx="10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Read by any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 processor</a:t>
              </a: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376238" y="2995612"/>
            <a:ext cx="2733675" cy="1219200"/>
            <a:chOff x="429" y="2448"/>
            <a:chExt cx="1722" cy="768"/>
          </a:xfrm>
        </p:grpSpPr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2112" y="2448"/>
              <a:ext cx="0" cy="76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429" y="2577"/>
              <a:ext cx="172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Other processor reads</a:t>
              </a:r>
            </a:p>
            <a:p>
              <a:pPr algn="r">
                <a:spcBef>
                  <a:spcPct val="0"/>
                </a:spcBef>
              </a:pPr>
              <a:r>
                <a:rPr lang="en-US" sz="2000">
                  <a:latin typeface="Verdana" charset="0"/>
                </a:rPr>
                <a:t>P</a:t>
              </a:r>
              <a:r>
                <a:rPr lang="en-US" sz="2000" baseline="-25000">
                  <a:latin typeface="Verdana" charset="0"/>
                </a:rPr>
                <a:t>1</a:t>
              </a:r>
              <a:r>
                <a:rPr lang="en-US" sz="2000">
                  <a:latin typeface="Verdana" charset="0"/>
                </a:rPr>
                <a:t> </a:t>
              </a:r>
              <a:r>
                <a:rPr lang="en-US" sz="1800">
                  <a:latin typeface="Verdana" charset="0"/>
                </a:rPr>
                <a:t>writes back</a:t>
              </a:r>
            </a:p>
          </p:txBody>
        </p:sp>
      </p:grpSp>
      <p:grpSp>
        <p:nvGrpSpPr>
          <p:cNvPr id="33" name="Group 41"/>
          <p:cNvGrpSpPr>
            <a:grpSpLocks/>
          </p:cNvGrpSpPr>
          <p:nvPr/>
        </p:nvGrpSpPr>
        <p:grpSpPr bwMode="auto">
          <a:xfrm>
            <a:off x="5915025" y="2133600"/>
            <a:ext cx="1558925" cy="482600"/>
            <a:chOff x="3918" y="1905"/>
            <a:chExt cx="982" cy="304"/>
          </a:xfrm>
        </p:grpSpPr>
        <p:sp>
          <p:nvSpPr>
            <p:cNvPr id="34" name="Arc 42"/>
            <p:cNvSpPr>
              <a:spLocks/>
            </p:cNvSpPr>
            <p:nvPr/>
          </p:nvSpPr>
          <p:spPr bwMode="auto">
            <a:xfrm>
              <a:off x="3918" y="1921"/>
              <a:ext cx="354" cy="288"/>
            </a:xfrm>
            <a:custGeom>
              <a:avLst/>
              <a:gdLst>
                <a:gd name="G0" fmla="+- 18277 0 0"/>
                <a:gd name="G1" fmla="+- 21600 0 0"/>
                <a:gd name="G2" fmla="+- 21600 0 0"/>
                <a:gd name="T0" fmla="*/ 0 w 39877"/>
                <a:gd name="T1" fmla="*/ 10088 h 43200"/>
                <a:gd name="T2" fmla="*/ 18277 w 39877"/>
                <a:gd name="T3" fmla="*/ 43200 h 43200"/>
                <a:gd name="T4" fmla="*/ 18277 w 3987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77" h="43200" fill="none" extrusionOk="0">
                  <a:moveTo>
                    <a:pt x="0" y="10088"/>
                  </a:moveTo>
                  <a:cubicBezTo>
                    <a:pt x="3955" y="3809"/>
                    <a:pt x="10856" y="-1"/>
                    <a:pt x="18277" y="-1"/>
                  </a:cubicBezTo>
                  <a:cubicBezTo>
                    <a:pt x="30206" y="0"/>
                    <a:pt x="39877" y="9670"/>
                    <a:pt x="39877" y="21600"/>
                  </a:cubicBezTo>
                  <a:cubicBezTo>
                    <a:pt x="39877" y="33529"/>
                    <a:pt x="30206" y="43200"/>
                    <a:pt x="18276" y="43200"/>
                  </a:cubicBezTo>
                </a:path>
                <a:path w="39877" h="43200" stroke="0" extrusionOk="0">
                  <a:moveTo>
                    <a:pt x="0" y="10088"/>
                  </a:moveTo>
                  <a:cubicBezTo>
                    <a:pt x="3955" y="3809"/>
                    <a:pt x="10856" y="-1"/>
                    <a:pt x="18277" y="-1"/>
                  </a:cubicBezTo>
                  <a:cubicBezTo>
                    <a:pt x="30206" y="0"/>
                    <a:pt x="39877" y="9670"/>
                    <a:pt x="39877" y="21600"/>
                  </a:cubicBezTo>
                  <a:cubicBezTo>
                    <a:pt x="39877" y="33529"/>
                    <a:pt x="30206" y="43200"/>
                    <a:pt x="18276" y="43200"/>
                  </a:cubicBezTo>
                  <a:lnTo>
                    <a:pt x="18277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4262" y="1905"/>
              <a:ext cx="6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read</a:t>
              </a:r>
            </a:p>
          </p:txBody>
        </p:sp>
      </p:grpSp>
      <p:grpSp>
        <p:nvGrpSpPr>
          <p:cNvPr id="36" name="Group 44"/>
          <p:cNvGrpSpPr>
            <a:grpSpLocks/>
          </p:cNvGrpSpPr>
          <p:nvPr/>
        </p:nvGrpSpPr>
        <p:grpSpPr bwMode="auto">
          <a:xfrm>
            <a:off x="1203325" y="2362200"/>
            <a:ext cx="1550988" cy="641350"/>
            <a:chOff x="950" y="2049"/>
            <a:chExt cx="977" cy="404"/>
          </a:xfrm>
        </p:grpSpPr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950" y="2049"/>
              <a:ext cx="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write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or read</a:t>
              </a:r>
            </a:p>
          </p:txBody>
        </p:sp>
        <p:sp>
          <p:nvSpPr>
            <p:cNvPr id="38" name="Arc 46"/>
            <p:cNvSpPr>
              <a:spLocks/>
            </p:cNvSpPr>
            <p:nvPr/>
          </p:nvSpPr>
          <p:spPr bwMode="auto">
            <a:xfrm>
              <a:off x="1633" y="2065"/>
              <a:ext cx="294" cy="28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053 w 22053"/>
                <a:gd name="T1" fmla="*/ 43195 h 43200"/>
                <a:gd name="T2" fmla="*/ 21525 w 22053"/>
                <a:gd name="T3" fmla="*/ 0 h 43200"/>
                <a:gd name="T4" fmla="*/ 21600 w 2205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53" h="43200" fill="none" extrusionOk="0">
                  <a:moveTo>
                    <a:pt x="22053" y="43195"/>
                  </a:moveTo>
                  <a:cubicBezTo>
                    <a:pt x="21902" y="43198"/>
                    <a:pt x="21751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99"/>
                    <a:pt x="9625" y="41"/>
                    <a:pt x="21525" y="0"/>
                  </a:cubicBezTo>
                </a:path>
                <a:path w="22053" h="43200" stroke="0" extrusionOk="0">
                  <a:moveTo>
                    <a:pt x="22053" y="43195"/>
                  </a:moveTo>
                  <a:cubicBezTo>
                    <a:pt x="21902" y="43198"/>
                    <a:pt x="21751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99"/>
                    <a:pt x="9625" y="41"/>
                    <a:pt x="2152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6156325" y="5102225"/>
            <a:ext cx="218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>
                <a:latin typeface="Verdana" charset="0"/>
              </a:rPr>
              <a:t>Cache state in processor P</a:t>
            </a:r>
            <a:r>
              <a:rPr lang="en-US" sz="2000" baseline="-25000" dirty="0">
                <a:latin typeface="Verdana" charset="0"/>
              </a:rPr>
              <a:t>1</a:t>
            </a:r>
            <a:endParaRPr lang="en-US" sz="2000" dirty="0">
              <a:latin typeface="Verdana" charset="0"/>
            </a:endParaRPr>
          </a:p>
        </p:txBody>
      </p:sp>
      <p:grpSp>
        <p:nvGrpSpPr>
          <p:cNvPr id="40" name="Group 48"/>
          <p:cNvGrpSpPr>
            <a:grpSpLocks/>
          </p:cNvGrpSpPr>
          <p:nvPr/>
        </p:nvGrpSpPr>
        <p:grpSpPr bwMode="auto">
          <a:xfrm>
            <a:off x="3200402" y="2868612"/>
            <a:ext cx="1371600" cy="1371600"/>
            <a:chOff x="2208" y="2368"/>
            <a:chExt cx="864" cy="864"/>
          </a:xfrm>
        </p:grpSpPr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2227" y="2368"/>
              <a:ext cx="29" cy="864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0" y="1008"/>
                </a:cxn>
              </a:cxnLst>
              <a:rect l="0" t="0" r="r" b="b"/>
              <a:pathLst>
                <a:path w="1408" h="1008">
                  <a:moveTo>
                    <a:pt x="1408" y="0"/>
                  </a:moveTo>
                  <a:cubicBezTo>
                    <a:pt x="1173" y="168"/>
                    <a:pt x="235" y="840"/>
                    <a:pt x="0" y="1008"/>
                  </a:cubicBezTo>
                </a:path>
              </a:pathLst>
            </a:custGeom>
            <a:noFill/>
            <a:ln w="28575" cap="flat" cmpd="sng">
              <a:solidFill>
                <a:srgbClr val="B69CAC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2208" y="2368"/>
              <a:ext cx="86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P</a:t>
              </a:r>
              <a:r>
                <a:rPr lang="en-US" sz="1800" baseline="-25000" dirty="0">
                  <a:latin typeface="Verdana" charset="0"/>
                </a:rPr>
                <a:t>1</a:t>
              </a:r>
              <a:r>
                <a:rPr lang="en-US" sz="1800" dirty="0">
                  <a:latin typeface="Verdana" charset="0"/>
                </a:rPr>
                <a:t> intent to write</a:t>
              </a:r>
            </a:p>
          </p:txBody>
        </p:sp>
      </p:grpSp>
      <p:grpSp>
        <p:nvGrpSpPr>
          <p:cNvPr id="43" name="Group 51"/>
          <p:cNvGrpSpPr>
            <a:grpSpLocks/>
          </p:cNvGrpSpPr>
          <p:nvPr/>
        </p:nvGrpSpPr>
        <p:grpSpPr bwMode="auto">
          <a:xfrm>
            <a:off x="6132513" y="2411412"/>
            <a:ext cx="2571750" cy="641350"/>
            <a:chOff x="4055" y="2080"/>
            <a:chExt cx="1620" cy="404"/>
          </a:xfrm>
        </p:grpSpPr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H="1">
              <a:off x="4055" y="2280"/>
              <a:ext cx="736" cy="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4754" y="2080"/>
              <a:ext cx="9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Read miss, not shared</a:t>
              </a:r>
            </a:p>
          </p:txBody>
        </p:sp>
      </p:grpSp>
      <p:grpSp>
        <p:nvGrpSpPr>
          <p:cNvPr id="46" name="Group 29"/>
          <p:cNvGrpSpPr>
            <a:grpSpLocks/>
          </p:cNvGrpSpPr>
          <p:nvPr/>
        </p:nvGrpSpPr>
        <p:grpSpPr bwMode="auto">
          <a:xfrm>
            <a:off x="3276599" y="2716211"/>
            <a:ext cx="2667001" cy="1600201"/>
            <a:chOff x="182" y="2640"/>
            <a:chExt cx="1680" cy="1008"/>
          </a:xfrm>
        </p:grpSpPr>
        <p:sp>
          <p:nvSpPr>
            <p:cNvPr id="47" name="Line 30"/>
            <p:cNvSpPr>
              <a:spLocks noChangeShapeType="1"/>
            </p:cNvSpPr>
            <p:nvPr/>
          </p:nvSpPr>
          <p:spPr bwMode="auto">
            <a:xfrm flipH="1">
              <a:off x="182" y="2736"/>
              <a:ext cx="1440" cy="91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1"/>
            <p:cNvSpPr>
              <a:spLocks noChangeArrowheads="1"/>
            </p:cNvSpPr>
            <p:nvPr/>
          </p:nvSpPr>
          <p:spPr bwMode="auto">
            <a:xfrm>
              <a:off x="902" y="2640"/>
              <a:ext cx="96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reads</a:t>
              </a:r>
            </a:p>
          </p:txBody>
        </p:sp>
      </p:grpSp>
      <p:grpSp>
        <p:nvGrpSpPr>
          <p:cNvPr id="49" name="Group 29"/>
          <p:cNvGrpSpPr>
            <a:grpSpLocks/>
          </p:cNvGrpSpPr>
          <p:nvPr/>
        </p:nvGrpSpPr>
        <p:grpSpPr bwMode="auto">
          <a:xfrm>
            <a:off x="3352800" y="2716212"/>
            <a:ext cx="2590801" cy="1822451"/>
            <a:chOff x="38" y="2352"/>
            <a:chExt cx="1632" cy="1148"/>
          </a:xfrm>
        </p:grpSpPr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38" y="2352"/>
              <a:ext cx="1344" cy="110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326" y="2976"/>
              <a:ext cx="1344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dirty="0">
                  <a:latin typeface="Verdana" charset="0"/>
                </a:rPr>
                <a:t>Other processor intent to write, P1 writes 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00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Transients (Cache)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MESI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084" t="27037" r="30833" b="28518"/>
          <a:stretch/>
        </p:blipFill>
        <p:spPr>
          <a:xfrm>
            <a:off x="3400887" y="1296510"/>
            <a:ext cx="4953000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05262" y="2138910"/>
              <a:ext cx="409680" cy="390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3382" y="2127030"/>
                <a:ext cx="4334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623502" y="1561830"/>
              <a:ext cx="2438640" cy="1933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1622" y="1549950"/>
                <a:ext cx="2462400" cy="19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93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Transient (Directory)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066800"/>
            <a:ext cx="2120900" cy="5054600"/>
          </a:xfrm>
        </p:spPr>
        <p:txBody>
          <a:bodyPr/>
          <a:lstStyle/>
          <a:p>
            <a:r>
              <a:rPr lang="en-US" dirty="0"/>
              <a:t>17 states with MESI!</a:t>
            </a:r>
          </a:p>
          <a:p>
            <a:pPr lvl="1"/>
            <a:r>
              <a:rPr lang="en-US" dirty="0"/>
              <a:t>If you are curious: </a:t>
            </a:r>
            <a:r>
              <a:rPr lang="en-US" dirty="0">
                <a:hlinkClick r:id="rId2"/>
              </a:rPr>
              <a:t>http://www.m5sim.org/MESI_Two_Level</a:t>
            </a:r>
            <a:endParaRPr lang="en-US" dirty="0"/>
          </a:p>
          <a:p>
            <a:endParaRPr lang="en-US" dirty="0"/>
          </a:p>
          <a:p>
            <a:r>
              <a:rPr lang="en-US" dirty="0"/>
              <a:t>Figure based on MSI: 13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000" t="12099" r="27083" b="37531"/>
          <a:stretch/>
        </p:blipFill>
        <p:spPr>
          <a:xfrm>
            <a:off x="2819400" y="1295400"/>
            <a:ext cx="6019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50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Coherence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583" t="29259" r="25417" b="21111"/>
          <a:stretch/>
        </p:blipFill>
        <p:spPr>
          <a:xfrm>
            <a:off x="228600" y="1190995"/>
            <a:ext cx="8763000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Protocol Messages (MESI)</a:t>
            </a:r>
          </a:p>
        </p:txBody>
      </p:sp>
      <p:sp>
        <p:nvSpPr>
          <p:cNvPr id="49178" name="Rectangle 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There are 10 different protocol messages: 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A4C8FE-D964-A647-8423-7CFAB17B2B98}" type="slidenum">
              <a:rPr lang="en-US" smtClean="0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1685532" name="Group 28"/>
          <p:cNvGraphicFramePr>
            <a:graphicFrameLocks noGrp="1"/>
          </p:cNvGraphicFramePr>
          <p:nvPr/>
        </p:nvGraphicFramePr>
        <p:xfrm>
          <a:off x="1066800" y="1905000"/>
          <a:ext cx="7239000" cy="4038602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Category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Messages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Cache to Memory Requests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ShReq, ExReq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Memory to Cache Requests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WbReq, InvReq, FlushReq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Cache to Memory Responses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WbRep(v), InvRep, FlushRep(v)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Memory to Cache Responses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ShRep(v), ExRep(v)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Recap: Snoopy Cache Protocols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0C7FA2-1A1C-DA46-943B-D2D1FFE046F8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1536700" y="21605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90600" y="52578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800" dirty="0">
                <a:latin typeface="Calibri"/>
                <a:cs typeface="Calibri"/>
              </a:rPr>
              <a:t>   Use snoopy mechanism to keep all processors’ view of memory coherent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1630363" y="22621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1536700" y="31511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1630363" y="32527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1536700" y="4141787"/>
            <a:ext cx="7366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1630363" y="4243387"/>
            <a:ext cx="56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3</a:t>
            </a: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3060700" y="21605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3003550" y="2212975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3060700" y="31511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3060700" y="4141787"/>
            <a:ext cx="81280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5499100" y="2008187"/>
            <a:ext cx="1574800" cy="142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5727700" y="3836987"/>
            <a:ext cx="1041400" cy="1041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Rectangle 16"/>
          <p:cNvSpPr>
            <a:spLocks noChangeArrowheads="1"/>
          </p:cNvSpPr>
          <p:nvPr/>
        </p:nvSpPr>
        <p:spPr bwMode="auto">
          <a:xfrm>
            <a:off x="5821363" y="4167187"/>
            <a:ext cx="88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DMA</a:t>
            </a:r>
          </a:p>
        </p:txBody>
      </p:sp>
      <p:sp>
        <p:nvSpPr>
          <p:cNvPr id="18452" name="Rectangle 17"/>
          <p:cNvSpPr>
            <a:spLocks noChangeArrowheads="1"/>
          </p:cNvSpPr>
          <p:nvPr/>
        </p:nvSpPr>
        <p:spPr bwMode="auto">
          <a:xfrm>
            <a:off x="5592763" y="2338387"/>
            <a:ext cx="1522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Physical</a:t>
            </a:r>
          </a:p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 Memory</a:t>
            </a:r>
          </a:p>
        </p:txBody>
      </p:sp>
      <p:sp>
        <p:nvSpPr>
          <p:cNvPr id="18453" name="Line 18"/>
          <p:cNvSpPr>
            <a:spLocks noChangeShapeType="1"/>
          </p:cNvSpPr>
          <p:nvPr/>
        </p:nvSpPr>
        <p:spPr bwMode="auto">
          <a:xfrm>
            <a:off x="2286000" y="25288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Line 19"/>
          <p:cNvSpPr>
            <a:spLocks noChangeShapeType="1"/>
          </p:cNvSpPr>
          <p:nvPr/>
        </p:nvSpPr>
        <p:spPr bwMode="auto">
          <a:xfrm>
            <a:off x="2286000" y="35194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Line 20"/>
          <p:cNvSpPr>
            <a:spLocks noChangeShapeType="1"/>
          </p:cNvSpPr>
          <p:nvPr/>
        </p:nvSpPr>
        <p:spPr bwMode="auto">
          <a:xfrm>
            <a:off x="2286000" y="45100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Line 21"/>
          <p:cNvSpPr>
            <a:spLocks noChangeShapeType="1"/>
          </p:cNvSpPr>
          <p:nvPr/>
        </p:nvSpPr>
        <p:spPr bwMode="auto">
          <a:xfrm>
            <a:off x="4648200" y="1690687"/>
            <a:ext cx="0" cy="335280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Line 22"/>
          <p:cNvSpPr>
            <a:spLocks noChangeShapeType="1"/>
          </p:cNvSpPr>
          <p:nvPr/>
        </p:nvSpPr>
        <p:spPr bwMode="auto">
          <a:xfrm>
            <a:off x="3886200" y="25288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Line 23"/>
          <p:cNvSpPr>
            <a:spLocks noChangeShapeType="1"/>
          </p:cNvSpPr>
          <p:nvPr/>
        </p:nvSpPr>
        <p:spPr bwMode="auto">
          <a:xfrm>
            <a:off x="3886200" y="35194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9" name="Line 24"/>
          <p:cNvSpPr>
            <a:spLocks noChangeShapeType="1"/>
          </p:cNvSpPr>
          <p:nvPr/>
        </p:nvSpPr>
        <p:spPr bwMode="auto">
          <a:xfrm>
            <a:off x="3886200" y="4510087"/>
            <a:ext cx="7620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Line 25"/>
          <p:cNvSpPr>
            <a:spLocks noChangeShapeType="1"/>
          </p:cNvSpPr>
          <p:nvPr/>
        </p:nvSpPr>
        <p:spPr bwMode="auto">
          <a:xfrm>
            <a:off x="4648200" y="4281487"/>
            <a:ext cx="10668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1" name="Line 26"/>
          <p:cNvSpPr>
            <a:spLocks noChangeShapeType="1"/>
          </p:cNvSpPr>
          <p:nvPr/>
        </p:nvSpPr>
        <p:spPr bwMode="auto">
          <a:xfrm>
            <a:off x="4648200" y="2757487"/>
            <a:ext cx="8382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stealth" w="med" len="lg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2" name="Rectangle 27"/>
          <p:cNvSpPr>
            <a:spLocks noChangeArrowheads="1"/>
          </p:cNvSpPr>
          <p:nvPr/>
        </p:nvSpPr>
        <p:spPr bwMode="auto">
          <a:xfrm>
            <a:off x="4105275" y="1143000"/>
            <a:ext cx="1209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Memory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  Bus</a:t>
            </a:r>
          </a:p>
        </p:txBody>
      </p:sp>
      <p:sp>
        <p:nvSpPr>
          <p:cNvPr id="18463" name="Rectangle 28"/>
          <p:cNvSpPr>
            <a:spLocks noChangeArrowheads="1"/>
          </p:cNvSpPr>
          <p:nvPr/>
        </p:nvSpPr>
        <p:spPr bwMode="auto">
          <a:xfrm>
            <a:off x="2994025" y="3203575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18464" name="Rectangle 29"/>
          <p:cNvSpPr>
            <a:spLocks noChangeArrowheads="1"/>
          </p:cNvSpPr>
          <p:nvPr/>
        </p:nvSpPr>
        <p:spPr bwMode="auto">
          <a:xfrm>
            <a:off x="2987675" y="4195762"/>
            <a:ext cx="94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Snoopy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Cache</a:t>
            </a:r>
          </a:p>
        </p:txBody>
      </p:sp>
      <p:sp>
        <p:nvSpPr>
          <p:cNvPr id="18465" name="Line 30"/>
          <p:cNvSpPr>
            <a:spLocks noChangeShapeType="1"/>
          </p:cNvSpPr>
          <p:nvPr/>
        </p:nvSpPr>
        <p:spPr bwMode="auto">
          <a:xfrm>
            <a:off x="6781800" y="4357687"/>
            <a:ext cx="4572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Rectangle 31"/>
          <p:cNvSpPr>
            <a:spLocks noChangeArrowheads="1"/>
          </p:cNvSpPr>
          <p:nvPr/>
        </p:nvSpPr>
        <p:spPr bwMode="auto">
          <a:xfrm>
            <a:off x="7134225" y="422275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DISKS</a:t>
            </a:r>
          </a:p>
        </p:txBody>
      </p:sp>
      <p:sp>
        <p:nvSpPr>
          <p:cNvPr id="18467" name="Oval 32"/>
          <p:cNvSpPr>
            <a:spLocks noChangeArrowheads="1"/>
          </p:cNvSpPr>
          <p:nvPr/>
        </p:nvSpPr>
        <p:spPr bwMode="auto">
          <a:xfrm>
            <a:off x="7251700" y="4675187"/>
            <a:ext cx="889000" cy="279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8" name="Oval 33"/>
          <p:cNvSpPr>
            <a:spLocks noChangeArrowheads="1"/>
          </p:cNvSpPr>
          <p:nvPr/>
        </p:nvSpPr>
        <p:spPr bwMode="auto">
          <a:xfrm>
            <a:off x="7251700" y="3836987"/>
            <a:ext cx="889000" cy="279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9" name="Line 34"/>
          <p:cNvSpPr>
            <a:spLocks noChangeShapeType="1"/>
          </p:cNvSpPr>
          <p:nvPr/>
        </p:nvSpPr>
        <p:spPr bwMode="auto">
          <a:xfrm>
            <a:off x="7239000" y="3976687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0" name="Line 35"/>
          <p:cNvSpPr>
            <a:spLocks noChangeShapeType="1"/>
          </p:cNvSpPr>
          <p:nvPr/>
        </p:nvSpPr>
        <p:spPr bwMode="auto">
          <a:xfrm>
            <a:off x="8153400" y="3976687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Cache State Transitions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(from invalid state)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F9B31-98F9-C24B-8634-85887AE18399}" type="slidenum">
              <a:rPr lang="en-US" smtClean="0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9588"/>
            <a:ext cx="9753600" cy="37068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Cache State Transitions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(from shared state)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FDA83-ED11-E745-95F0-710E7ECE96BE}" type="slidenum">
              <a:rPr lang="en-US" smtClean="0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1388"/>
            <a:ext cx="9829800" cy="30464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32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1600200"/>
            <a:ext cx="7300913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Cache State Transitions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(from exclusive state)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798556-4CAD-2844-9B6E-405086A0E804}" type="slidenum">
              <a:rPr lang="en-US" smtClean="0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9950"/>
            <a:ext cx="9144000" cy="327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53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7543800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Cache Transitions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(from pending)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EAA17A-6E57-7048-87F4-95A52D6B9842}" type="slidenum">
              <a:rPr lang="en-US" smtClean="0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144000" cy="2895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7924800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Home Directory State Transitions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0BD233-7F0E-F547-A199-3F166ABE6FA8}" type="slidenum">
              <a:rPr lang="en-US" smtClean="0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26538" cy="350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2979738" y="5881688"/>
            <a:ext cx="26003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Messages sent from site </a:t>
            </a:r>
            <a:r>
              <a:rPr lang="en-US" i="1"/>
              <a:t>id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Home Directory State Transitions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F012E4-8F4E-5546-88A8-B0B9AC983BD7}" type="slidenum">
              <a:rPr lang="en-US" smtClean="0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4975"/>
            <a:ext cx="9383713" cy="3552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14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73175"/>
            <a:ext cx="939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2979738" y="5881688"/>
            <a:ext cx="26003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Messages sent from site </a:t>
            </a:r>
            <a:r>
              <a:rPr lang="en-US" i="1"/>
              <a:t>id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Home Directory State Transitions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162228-9DF5-3D41-AF6E-BD45980E6BE4}" type="slidenum">
              <a:rPr lang="en-US" smtClean="0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3175"/>
            <a:ext cx="95440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3244850" y="5680075"/>
            <a:ext cx="26003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Messages sent from site </a:t>
            </a:r>
            <a:r>
              <a:rPr lang="en-US" i="1"/>
              <a:t>id</a:t>
            </a:r>
          </a:p>
        </p:txBody>
      </p:sp>
      <p:pic>
        <p:nvPicPr>
          <p:cNvPr id="6349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9738"/>
            <a:ext cx="9540875" cy="2978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Home Directory State Transitions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11D05-69A8-E345-B2C8-528487FD77AF}" type="slidenum">
              <a:rPr lang="en-US" smtClean="0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3175"/>
            <a:ext cx="104330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3244850" y="5680075"/>
            <a:ext cx="26003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Messages sent from site </a:t>
            </a:r>
            <a:r>
              <a:rPr lang="en-US" i="1"/>
              <a:t>id</a:t>
            </a:r>
          </a:p>
        </p:txBody>
      </p:sp>
      <p:pic>
        <p:nvPicPr>
          <p:cNvPr id="655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10433050" cy="275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Acknowledgements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These slides contain material developed and copyright by:</a:t>
            </a:r>
          </a:p>
          <a:p>
            <a:pPr lvl="1"/>
            <a:r>
              <a:rPr lang="en-US" dirty="0"/>
              <a:t>Arvind (MIT)</a:t>
            </a:r>
          </a:p>
          <a:p>
            <a:pPr lvl="1"/>
            <a:r>
              <a:rPr lang="en-US" dirty="0" err="1"/>
              <a:t>Krste</a:t>
            </a:r>
            <a:r>
              <a:rPr lang="en-US" dirty="0"/>
              <a:t> </a:t>
            </a:r>
            <a:r>
              <a:rPr lang="en-US" dirty="0" err="1"/>
              <a:t>Asanovic</a:t>
            </a:r>
            <a:r>
              <a:rPr lang="en-US" dirty="0"/>
              <a:t> (MIT/UCB)</a:t>
            </a:r>
          </a:p>
          <a:p>
            <a:pPr lvl="1"/>
            <a:r>
              <a:rPr lang="en-US" dirty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(UCB)</a:t>
            </a:r>
          </a:p>
          <a:p>
            <a:pPr lvl="1"/>
            <a:r>
              <a:rPr lang="en-US" dirty="0"/>
              <a:t>Mark Hill (U. Wisconsin-Madison)</a:t>
            </a:r>
          </a:p>
          <a:p>
            <a:pPr lvl="1"/>
            <a:r>
              <a:rPr lang="en-US" dirty="0"/>
              <a:t>Dana </a:t>
            </a:r>
            <a:r>
              <a:rPr lang="en-US" dirty="0" err="1"/>
              <a:t>Vantrase</a:t>
            </a:r>
            <a:r>
              <a:rPr lang="en-US" dirty="0"/>
              <a:t>, </a:t>
            </a:r>
            <a:r>
              <a:rPr lang="en-US" dirty="0" err="1"/>
              <a:t>Mikko</a:t>
            </a:r>
            <a:r>
              <a:rPr lang="en-US" dirty="0"/>
              <a:t> </a:t>
            </a:r>
            <a:r>
              <a:rPr lang="en-US" dirty="0" err="1"/>
              <a:t>Lipasti</a:t>
            </a:r>
            <a:r>
              <a:rPr lang="en-US" dirty="0"/>
              <a:t>, Nathan </a:t>
            </a:r>
            <a:r>
              <a:rPr lang="en-US" dirty="0" err="1"/>
              <a:t>Binkert</a:t>
            </a:r>
            <a:r>
              <a:rPr lang="en-US" dirty="0"/>
              <a:t> (U. Wisconsin-Madison &amp; HP)</a:t>
            </a:r>
          </a:p>
          <a:p>
            <a:pPr lvl="1"/>
            <a:endParaRPr lang="en-US" dirty="0"/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MIT material derived from course 6.823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UCB material derived from course CS252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C7DFD-782B-1545-826C-B66FD3F0D35F}" type="slidenum">
              <a:rPr lang="en-US" smtClean="0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292975" cy="736600"/>
          </a:xfrm>
        </p:spPr>
        <p:txBody>
          <a:bodyPr/>
          <a:lstStyle/>
          <a:p>
            <a:r>
              <a:rPr lang="en-US" sz="2800" dirty="0"/>
              <a:t>Recap: MESI: An Enhanced MSI protocol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000" dirty="0"/>
              <a:t>increased performance for private data</a:t>
            </a:r>
            <a:endParaRPr lang="en-US" sz="2800" dirty="0"/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BDC0-8534-3640-B1D2-DF85C3420C2E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86179" name="Oval 3"/>
          <p:cNvSpPr>
            <a:spLocks noChangeArrowheads="1"/>
          </p:cNvSpPr>
          <p:nvPr/>
        </p:nvSpPr>
        <p:spPr bwMode="auto">
          <a:xfrm>
            <a:off x="2984500" y="29591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6180" name="Oval 4"/>
          <p:cNvSpPr>
            <a:spLocks noChangeArrowheads="1"/>
          </p:cNvSpPr>
          <p:nvPr/>
        </p:nvSpPr>
        <p:spPr bwMode="auto">
          <a:xfrm>
            <a:off x="5727700" y="29591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6181" name="Oval 5"/>
          <p:cNvSpPr>
            <a:spLocks noChangeArrowheads="1"/>
          </p:cNvSpPr>
          <p:nvPr/>
        </p:nvSpPr>
        <p:spPr bwMode="auto">
          <a:xfrm>
            <a:off x="2984500" y="49403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6182" name="Oval 6"/>
          <p:cNvSpPr>
            <a:spLocks noChangeArrowheads="1"/>
          </p:cNvSpPr>
          <p:nvPr/>
        </p:nvSpPr>
        <p:spPr bwMode="auto">
          <a:xfrm>
            <a:off x="5727700" y="49403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6183" name="Rectangle 7"/>
          <p:cNvSpPr>
            <a:spLocks noChangeArrowheads="1"/>
          </p:cNvSpPr>
          <p:nvPr/>
        </p:nvSpPr>
        <p:spPr bwMode="auto">
          <a:xfrm>
            <a:off x="3133725" y="3098800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</a:t>
            </a:r>
          </a:p>
        </p:txBody>
      </p:sp>
      <p:sp>
        <p:nvSpPr>
          <p:cNvPr id="1586184" name="Rectangle 8"/>
          <p:cNvSpPr>
            <a:spLocks noChangeArrowheads="1"/>
          </p:cNvSpPr>
          <p:nvPr/>
        </p:nvSpPr>
        <p:spPr bwMode="auto">
          <a:xfrm>
            <a:off x="5876925" y="30988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E</a:t>
            </a:r>
          </a:p>
        </p:txBody>
      </p:sp>
      <p:sp>
        <p:nvSpPr>
          <p:cNvPr id="1586185" name="Rectangle 9"/>
          <p:cNvSpPr>
            <a:spLocks noChangeArrowheads="1"/>
          </p:cNvSpPr>
          <p:nvPr/>
        </p:nvSpPr>
        <p:spPr bwMode="auto">
          <a:xfrm>
            <a:off x="3159125" y="5080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S</a:t>
            </a:r>
          </a:p>
        </p:txBody>
      </p:sp>
      <p:sp>
        <p:nvSpPr>
          <p:cNvPr id="1586186" name="Rectangle 10"/>
          <p:cNvSpPr>
            <a:spLocks noChangeArrowheads="1"/>
          </p:cNvSpPr>
          <p:nvPr/>
        </p:nvSpPr>
        <p:spPr bwMode="auto">
          <a:xfrm>
            <a:off x="5962650" y="5080000"/>
            <a:ext cx="31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74725" y="1147763"/>
            <a:ext cx="7885114" cy="1633537"/>
            <a:chOff x="614" y="835"/>
            <a:chExt cx="4967" cy="1029"/>
          </a:xfrm>
        </p:grpSpPr>
        <p:sp>
          <p:nvSpPr>
            <p:cNvPr id="1586188" name="Rectangle 12"/>
            <p:cNvSpPr>
              <a:spLocks noChangeArrowheads="1"/>
            </p:cNvSpPr>
            <p:nvPr/>
          </p:nvSpPr>
          <p:spPr bwMode="auto">
            <a:xfrm>
              <a:off x="3200" y="835"/>
              <a:ext cx="2381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M</a:t>
              </a:r>
              <a:r>
                <a:rPr lang="en-US" sz="2000" dirty="0">
                  <a:latin typeface="Verdana" charset="0"/>
                </a:rPr>
                <a:t>: Modified Exclusive</a:t>
              </a:r>
              <a:endParaRPr lang="en-US" sz="2000" dirty="0">
                <a:solidFill>
                  <a:schemeClr val="accent2"/>
                </a:solidFill>
                <a:latin typeface="Verdana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E</a:t>
              </a:r>
              <a:r>
                <a:rPr lang="en-US" sz="2000" dirty="0">
                  <a:latin typeface="Verdana" charset="0"/>
                </a:rPr>
                <a:t>: Exclusive but unmodified</a:t>
              </a:r>
            </a:p>
            <a:p>
              <a:pPr algn="l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S</a:t>
              </a:r>
              <a:r>
                <a:rPr lang="en-US" sz="2000" dirty="0">
                  <a:latin typeface="Verdana" charset="0"/>
                </a:rPr>
                <a:t>: Shared</a:t>
              </a:r>
              <a:r>
                <a:rPr lang="en-US" sz="2000" dirty="0">
                  <a:solidFill>
                    <a:schemeClr val="accent2"/>
                  </a:solidFill>
                  <a:latin typeface="Verdana" charset="0"/>
                </a:rPr>
                <a:t> </a:t>
              </a:r>
              <a:endParaRPr lang="en-US" sz="2000" dirty="0">
                <a:latin typeface="Verdana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I</a:t>
              </a:r>
              <a:r>
                <a:rPr lang="en-US" sz="2000" dirty="0">
                  <a:latin typeface="Verdana" charset="0"/>
                </a:rPr>
                <a:t>: Invalid</a:t>
              </a:r>
            </a:p>
          </p:txBody>
        </p:sp>
        <p:sp>
          <p:nvSpPr>
            <p:cNvPr id="1586189" name="Rectangle 13"/>
            <p:cNvSpPr>
              <a:spLocks noChangeArrowheads="1"/>
            </p:cNvSpPr>
            <p:nvPr/>
          </p:nvSpPr>
          <p:spPr bwMode="auto">
            <a:xfrm>
              <a:off x="614" y="854"/>
              <a:ext cx="25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Verdana" charset="0"/>
                </a:rPr>
                <a:t>Each </a:t>
              </a: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cache line has a tag</a:t>
              </a:r>
            </a:p>
          </p:txBody>
        </p:sp>
        <p:sp>
          <p:nvSpPr>
            <p:cNvPr id="1586190" name="Rectangle 14"/>
            <p:cNvSpPr>
              <a:spLocks noChangeArrowheads="1"/>
            </p:cNvSpPr>
            <p:nvPr/>
          </p:nvSpPr>
          <p:spPr bwMode="auto">
            <a:xfrm>
              <a:off x="680" y="1256"/>
              <a:ext cx="2336" cy="2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191" name="Line 15"/>
            <p:cNvSpPr>
              <a:spLocks noChangeShapeType="1"/>
            </p:cNvSpPr>
            <p:nvPr/>
          </p:nvSpPr>
          <p:spPr bwMode="auto">
            <a:xfrm>
              <a:off x="864" y="1248"/>
              <a:ext cx="0" cy="2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192" name="Line 16"/>
            <p:cNvSpPr>
              <a:spLocks noChangeShapeType="1"/>
            </p:cNvSpPr>
            <p:nvPr/>
          </p:nvSpPr>
          <p:spPr bwMode="auto">
            <a:xfrm>
              <a:off x="1056" y="1248"/>
              <a:ext cx="0" cy="2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193" name="Rectangle 17"/>
            <p:cNvSpPr>
              <a:spLocks noChangeArrowheads="1"/>
            </p:cNvSpPr>
            <p:nvPr/>
          </p:nvSpPr>
          <p:spPr bwMode="auto">
            <a:xfrm>
              <a:off x="1382" y="1267"/>
              <a:ext cx="10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Address tag</a:t>
              </a:r>
            </a:p>
          </p:txBody>
        </p:sp>
        <p:sp>
          <p:nvSpPr>
            <p:cNvPr id="1586194" name="Rectangle 18"/>
            <p:cNvSpPr>
              <a:spLocks noChangeArrowheads="1"/>
            </p:cNvSpPr>
            <p:nvPr/>
          </p:nvSpPr>
          <p:spPr bwMode="auto">
            <a:xfrm>
              <a:off x="647" y="1530"/>
              <a:ext cx="47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state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 bits</a:t>
              </a:r>
            </a:p>
          </p:txBody>
        </p:sp>
        <p:sp>
          <p:nvSpPr>
            <p:cNvPr id="1586195" name="Line 19"/>
            <p:cNvSpPr>
              <a:spLocks noChangeShapeType="1"/>
            </p:cNvSpPr>
            <p:nvPr/>
          </p:nvSpPr>
          <p:spPr bwMode="auto">
            <a:xfrm>
              <a:off x="672" y="1536"/>
              <a:ext cx="0" cy="4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196" name="Line 20"/>
            <p:cNvSpPr>
              <a:spLocks noChangeShapeType="1"/>
            </p:cNvSpPr>
            <p:nvPr/>
          </p:nvSpPr>
          <p:spPr bwMode="auto">
            <a:xfrm>
              <a:off x="1056" y="1536"/>
              <a:ext cx="0" cy="4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28801" y="2590800"/>
            <a:ext cx="1447800" cy="381000"/>
            <a:chOff x="1243" y="1641"/>
            <a:chExt cx="912" cy="240"/>
          </a:xfrm>
        </p:grpSpPr>
        <p:sp>
          <p:nvSpPr>
            <p:cNvPr id="1586198" name="Line 22"/>
            <p:cNvSpPr>
              <a:spLocks noChangeShapeType="1"/>
            </p:cNvSpPr>
            <p:nvPr/>
          </p:nvSpPr>
          <p:spPr bwMode="auto">
            <a:xfrm>
              <a:off x="2059" y="1833"/>
              <a:ext cx="96" cy="4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199" name="Rectangle 23"/>
            <p:cNvSpPr>
              <a:spLocks noChangeArrowheads="1"/>
            </p:cNvSpPr>
            <p:nvPr/>
          </p:nvSpPr>
          <p:spPr bwMode="auto">
            <a:xfrm>
              <a:off x="1243" y="1641"/>
              <a:ext cx="8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Write miss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0" y="3708400"/>
            <a:ext cx="2081213" cy="1219200"/>
            <a:chOff x="3840" y="2448"/>
            <a:chExt cx="1311" cy="768"/>
          </a:xfrm>
        </p:grpSpPr>
        <p:sp>
          <p:nvSpPr>
            <p:cNvPr id="1586201" name="Line 25"/>
            <p:cNvSpPr>
              <a:spLocks noChangeShapeType="1"/>
            </p:cNvSpPr>
            <p:nvPr/>
          </p:nvSpPr>
          <p:spPr bwMode="auto">
            <a:xfrm>
              <a:off x="3840" y="2448"/>
              <a:ext cx="0" cy="76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202" name="Rectangle 26"/>
            <p:cNvSpPr>
              <a:spLocks noChangeArrowheads="1"/>
            </p:cNvSpPr>
            <p:nvPr/>
          </p:nvSpPr>
          <p:spPr bwMode="auto">
            <a:xfrm>
              <a:off x="3878" y="2625"/>
              <a:ext cx="1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intent to write</a:t>
              </a:r>
            </a:p>
          </p:txBody>
        </p:sp>
      </p:grpSp>
      <p:sp>
        <p:nvSpPr>
          <p:cNvPr id="1586203" name="Line 27"/>
          <p:cNvSpPr>
            <a:spLocks noChangeShapeType="1"/>
          </p:cNvSpPr>
          <p:nvPr/>
        </p:nvSpPr>
        <p:spPr bwMode="auto">
          <a:xfrm>
            <a:off x="2362200" y="5003800"/>
            <a:ext cx="6858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6204" name="Rectangle 28"/>
          <p:cNvSpPr>
            <a:spLocks noChangeArrowheads="1"/>
          </p:cNvSpPr>
          <p:nvPr/>
        </p:nvSpPr>
        <p:spPr bwMode="auto">
          <a:xfrm>
            <a:off x="1141413" y="4627563"/>
            <a:ext cx="14462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Verdana" charset="0"/>
              </a:rPr>
              <a:t>Read miss,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Verdana" charset="0"/>
              </a:rPr>
              <a:t>shared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717925" y="5308600"/>
            <a:ext cx="2020888" cy="693738"/>
            <a:chOff x="2342" y="3456"/>
            <a:chExt cx="1273" cy="437"/>
          </a:xfrm>
        </p:grpSpPr>
        <p:sp>
          <p:nvSpPr>
            <p:cNvPr id="1586206" name="Line 30"/>
            <p:cNvSpPr>
              <a:spLocks noChangeShapeType="1"/>
            </p:cNvSpPr>
            <p:nvPr/>
          </p:nvSpPr>
          <p:spPr bwMode="auto">
            <a:xfrm>
              <a:off x="2352" y="3456"/>
              <a:ext cx="12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207" name="Rectangle 31"/>
            <p:cNvSpPr>
              <a:spLocks noChangeArrowheads="1"/>
            </p:cNvSpPr>
            <p:nvPr/>
          </p:nvSpPr>
          <p:spPr bwMode="auto">
            <a:xfrm>
              <a:off x="2342" y="3489"/>
              <a:ext cx="12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intent to write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733800" y="2922588"/>
            <a:ext cx="1981200" cy="404812"/>
            <a:chOff x="2352" y="1953"/>
            <a:chExt cx="1248" cy="255"/>
          </a:xfrm>
        </p:grpSpPr>
        <p:sp>
          <p:nvSpPr>
            <p:cNvPr id="1586209" name="Line 33"/>
            <p:cNvSpPr>
              <a:spLocks noChangeShapeType="1"/>
            </p:cNvSpPr>
            <p:nvPr/>
          </p:nvSpPr>
          <p:spPr bwMode="auto">
            <a:xfrm flipH="1">
              <a:off x="2352" y="2208"/>
              <a:ext cx="124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210" name="Rectangle 34"/>
            <p:cNvSpPr>
              <a:spLocks noChangeArrowheads="1"/>
            </p:cNvSpPr>
            <p:nvPr/>
          </p:nvSpPr>
          <p:spPr bwMode="auto">
            <a:xfrm>
              <a:off x="2726" y="1953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write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050925" y="5233988"/>
            <a:ext cx="2289175" cy="844550"/>
            <a:chOff x="662" y="3409"/>
            <a:chExt cx="1442" cy="532"/>
          </a:xfrm>
        </p:grpSpPr>
        <p:sp>
          <p:nvSpPr>
            <p:cNvPr id="1586212" name="Arc 36"/>
            <p:cNvSpPr>
              <a:spLocks/>
            </p:cNvSpPr>
            <p:nvPr/>
          </p:nvSpPr>
          <p:spPr bwMode="auto">
            <a:xfrm>
              <a:off x="1632" y="3409"/>
              <a:ext cx="47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457 w 42457"/>
                <a:gd name="T1" fmla="*/ 27218 h 43200"/>
                <a:gd name="T2" fmla="*/ 21510 w 42457"/>
                <a:gd name="T3" fmla="*/ 0 h 43200"/>
                <a:gd name="T4" fmla="*/ 21600 w 424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457" h="43200" fill="none" extrusionOk="0">
                  <a:moveTo>
                    <a:pt x="42456" y="27217"/>
                  </a:moveTo>
                  <a:cubicBezTo>
                    <a:pt x="39916" y="36647"/>
                    <a:pt x="31365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705"/>
                    <a:pt x="9615" y="49"/>
                    <a:pt x="21510" y="0"/>
                  </a:cubicBezTo>
                </a:path>
                <a:path w="42457" h="43200" stroke="0" extrusionOk="0">
                  <a:moveTo>
                    <a:pt x="42456" y="27217"/>
                  </a:moveTo>
                  <a:cubicBezTo>
                    <a:pt x="39916" y="36647"/>
                    <a:pt x="31365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705"/>
                    <a:pt x="9615" y="49"/>
                    <a:pt x="2151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213" name="Rectangle 37"/>
            <p:cNvSpPr>
              <a:spLocks noChangeArrowheads="1"/>
            </p:cNvSpPr>
            <p:nvPr/>
          </p:nvSpPr>
          <p:spPr bwMode="auto">
            <a:xfrm>
              <a:off x="662" y="3537"/>
              <a:ext cx="10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Read by any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 processor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81038" y="3708400"/>
            <a:ext cx="2733675" cy="1219200"/>
            <a:chOff x="429" y="2448"/>
            <a:chExt cx="1722" cy="768"/>
          </a:xfrm>
        </p:grpSpPr>
        <p:sp>
          <p:nvSpPr>
            <p:cNvPr id="1586215" name="Line 39"/>
            <p:cNvSpPr>
              <a:spLocks noChangeShapeType="1"/>
            </p:cNvSpPr>
            <p:nvPr/>
          </p:nvSpPr>
          <p:spPr bwMode="auto">
            <a:xfrm>
              <a:off x="2112" y="2448"/>
              <a:ext cx="0" cy="76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216" name="Rectangle 40"/>
            <p:cNvSpPr>
              <a:spLocks noChangeArrowheads="1"/>
            </p:cNvSpPr>
            <p:nvPr/>
          </p:nvSpPr>
          <p:spPr bwMode="auto">
            <a:xfrm>
              <a:off x="429" y="2577"/>
              <a:ext cx="172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Other processor reads</a:t>
              </a:r>
            </a:p>
            <a:p>
              <a:pPr algn="r">
                <a:spcBef>
                  <a:spcPct val="0"/>
                </a:spcBef>
              </a:pPr>
              <a:r>
                <a:rPr lang="en-US" sz="2000">
                  <a:latin typeface="Verdana" charset="0"/>
                </a:rPr>
                <a:t>P</a:t>
              </a:r>
              <a:r>
                <a:rPr lang="en-US" sz="2000" baseline="-25000">
                  <a:latin typeface="Verdana" charset="0"/>
                </a:rPr>
                <a:t>1</a:t>
              </a:r>
              <a:r>
                <a:rPr lang="en-US" sz="2000">
                  <a:latin typeface="Verdana" charset="0"/>
                </a:rPr>
                <a:t> </a:t>
              </a:r>
              <a:r>
                <a:rPr lang="en-US" sz="1800">
                  <a:latin typeface="Verdana" charset="0"/>
                </a:rPr>
                <a:t>writes back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219825" y="2846388"/>
            <a:ext cx="1558925" cy="482600"/>
            <a:chOff x="3918" y="1905"/>
            <a:chExt cx="982" cy="304"/>
          </a:xfrm>
        </p:grpSpPr>
        <p:sp>
          <p:nvSpPr>
            <p:cNvPr id="1586218" name="Arc 42"/>
            <p:cNvSpPr>
              <a:spLocks/>
            </p:cNvSpPr>
            <p:nvPr/>
          </p:nvSpPr>
          <p:spPr bwMode="auto">
            <a:xfrm>
              <a:off x="3918" y="1921"/>
              <a:ext cx="354" cy="288"/>
            </a:xfrm>
            <a:custGeom>
              <a:avLst/>
              <a:gdLst>
                <a:gd name="G0" fmla="+- 18277 0 0"/>
                <a:gd name="G1" fmla="+- 21600 0 0"/>
                <a:gd name="G2" fmla="+- 21600 0 0"/>
                <a:gd name="T0" fmla="*/ 0 w 39877"/>
                <a:gd name="T1" fmla="*/ 10088 h 43200"/>
                <a:gd name="T2" fmla="*/ 18277 w 39877"/>
                <a:gd name="T3" fmla="*/ 43200 h 43200"/>
                <a:gd name="T4" fmla="*/ 18277 w 3987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77" h="43200" fill="none" extrusionOk="0">
                  <a:moveTo>
                    <a:pt x="0" y="10088"/>
                  </a:moveTo>
                  <a:cubicBezTo>
                    <a:pt x="3955" y="3809"/>
                    <a:pt x="10856" y="-1"/>
                    <a:pt x="18277" y="-1"/>
                  </a:cubicBezTo>
                  <a:cubicBezTo>
                    <a:pt x="30206" y="0"/>
                    <a:pt x="39877" y="9670"/>
                    <a:pt x="39877" y="21600"/>
                  </a:cubicBezTo>
                  <a:cubicBezTo>
                    <a:pt x="39877" y="33529"/>
                    <a:pt x="30206" y="43200"/>
                    <a:pt x="18276" y="43200"/>
                  </a:cubicBezTo>
                </a:path>
                <a:path w="39877" h="43200" stroke="0" extrusionOk="0">
                  <a:moveTo>
                    <a:pt x="0" y="10088"/>
                  </a:moveTo>
                  <a:cubicBezTo>
                    <a:pt x="3955" y="3809"/>
                    <a:pt x="10856" y="-1"/>
                    <a:pt x="18277" y="-1"/>
                  </a:cubicBezTo>
                  <a:cubicBezTo>
                    <a:pt x="30206" y="0"/>
                    <a:pt x="39877" y="9670"/>
                    <a:pt x="39877" y="21600"/>
                  </a:cubicBezTo>
                  <a:cubicBezTo>
                    <a:pt x="39877" y="33529"/>
                    <a:pt x="30206" y="43200"/>
                    <a:pt x="18276" y="43200"/>
                  </a:cubicBezTo>
                  <a:lnTo>
                    <a:pt x="18277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219" name="Rectangle 43"/>
            <p:cNvSpPr>
              <a:spLocks noChangeArrowheads="1"/>
            </p:cNvSpPr>
            <p:nvPr/>
          </p:nvSpPr>
          <p:spPr bwMode="auto">
            <a:xfrm>
              <a:off x="4262" y="1905"/>
              <a:ext cx="6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read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508125" y="3074988"/>
            <a:ext cx="1550988" cy="641350"/>
            <a:chOff x="950" y="2049"/>
            <a:chExt cx="977" cy="404"/>
          </a:xfrm>
        </p:grpSpPr>
        <p:sp>
          <p:nvSpPr>
            <p:cNvPr id="1586221" name="Rectangle 45"/>
            <p:cNvSpPr>
              <a:spLocks noChangeArrowheads="1"/>
            </p:cNvSpPr>
            <p:nvPr/>
          </p:nvSpPr>
          <p:spPr bwMode="auto">
            <a:xfrm>
              <a:off x="950" y="2049"/>
              <a:ext cx="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P</a:t>
              </a:r>
              <a:r>
                <a:rPr lang="en-US" sz="1800" baseline="-25000">
                  <a:latin typeface="Verdana" charset="0"/>
                </a:rPr>
                <a:t>1</a:t>
              </a:r>
              <a:r>
                <a:rPr lang="en-US" sz="1800">
                  <a:latin typeface="Verdana" charset="0"/>
                </a:rPr>
                <a:t> write</a:t>
              </a:r>
            </a:p>
            <a:p>
              <a:pPr algn="l">
                <a:spcBef>
                  <a:spcPct val="0"/>
                </a:spcBef>
              </a:pPr>
              <a:r>
                <a:rPr lang="en-US" sz="1800">
                  <a:latin typeface="Verdana" charset="0"/>
                </a:rPr>
                <a:t>or read</a:t>
              </a:r>
            </a:p>
          </p:txBody>
        </p:sp>
        <p:sp>
          <p:nvSpPr>
            <p:cNvPr id="1586222" name="Arc 46"/>
            <p:cNvSpPr>
              <a:spLocks/>
            </p:cNvSpPr>
            <p:nvPr/>
          </p:nvSpPr>
          <p:spPr bwMode="auto">
            <a:xfrm>
              <a:off x="1633" y="2065"/>
              <a:ext cx="294" cy="28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053 w 22053"/>
                <a:gd name="T1" fmla="*/ 43195 h 43200"/>
                <a:gd name="T2" fmla="*/ 21525 w 22053"/>
                <a:gd name="T3" fmla="*/ 0 h 43200"/>
                <a:gd name="T4" fmla="*/ 21600 w 2205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53" h="43200" fill="none" extrusionOk="0">
                  <a:moveTo>
                    <a:pt x="22053" y="43195"/>
                  </a:moveTo>
                  <a:cubicBezTo>
                    <a:pt x="21902" y="43198"/>
                    <a:pt x="21751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99"/>
                    <a:pt x="9625" y="41"/>
                    <a:pt x="21525" y="0"/>
                  </a:cubicBezTo>
                </a:path>
                <a:path w="22053" h="43200" stroke="0" extrusionOk="0">
                  <a:moveTo>
                    <a:pt x="22053" y="43195"/>
                  </a:moveTo>
                  <a:cubicBezTo>
                    <a:pt x="21902" y="43198"/>
                    <a:pt x="21751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99"/>
                    <a:pt x="9625" y="41"/>
                    <a:pt x="2152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6223" name="Text Box 47"/>
          <p:cNvSpPr txBox="1">
            <a:spLocks noChangeArrowheads="1"/>
          </p:cNvSpPr>
          <p:nvPr/>
        </p:nvSpPr>
        <p:spPr bwMode="auto">
          <a:xfrm>
            <a:off x="6461125" y="5815013"/>
            <a:ext cx="218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>
                <a:latin typeface="Verdana" charset="0"/>
              </a:rPr>
              <a:t>Cache state in processor P</a:t>
            </a:r>
            <a:r>
              <a:rPr lang="en-US" sz="2000" baseline="-25000">
                <a:latin typeface="Verdana" charset="0"/>
              </a:rPr>
              <a:t>1</a:t>
            </a:r>
            <a:endParaRPr lang="en-US" sz="2000">
              <a:latin typeface="Verdana" charset="0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3505202" y="3581400"/>
            <a:ext cx="1371600" cy="1371600"/>
            <a:chOff x="2208" y="2368"/>
            <a:chExt cx="864" cy="864"/>
          </a:xfrm>
        </p:grpSpPr>
        <p:sp>
          <p:nvSpPr>
            <p:cNvPr id="1586225" name="Freeform 49"/>
            <p:cNvSpPr>
              <a:spLocks/>
            </p:cNvSpPr>
            <p:nvPr/>
          </p:nvSpPr>
          <p:spPr bwMode="auto">
            <a:xfrm>
              <a:off x="2227" y="2368"/>
              <a:ext cx="29" cy="864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0" y="1008"/>
                </a:cxn>
              </a:cxnLst>
              <a:rect l="0" t="0" r="r" b="b"/>
              <a:pathLst>
                <a:path w="1408" h="1008">
                  <a:moveTo>
                    <a:pt x="1408" y="0"/>
                  </a:moveTo>
                  <a:cubicBezTo>
                    <a:pt x="1173" y="168"/>
                    <a:pt x="235" y="840"/>
                    <a:pt x="0" y="1008"/>
                  </a:cubicBezTo>
                </a:path>
              </a:pathLst>
            </a:custGeom>
            <a:noFill/>
            <a:ln w="28575" cap="flat" cmpd="sng">
              <a:solidFill>
                <a:srgbClr val="B69CAC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226" name="Rectangle 50"/>
            <p:cNvSpPr>
              <a:spLocks noChangeArrowheads="1"/>
            </p:cNvSpPr>
            <p:nvPr/>
          </p:nvSpPr>
          <p:spPr bwMode="auto">
            <a:xfrm>
              <a:off x="2208" y="2368"/>
              <a:ext cx="86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P</a:t>
              </a:r>
              <a:r>
                <a:rPr lang="en-US" sz="1800" baseline="-25000" dirty="0">
                  <a:latin typeface="Verdana" charset="0"/>
                </a:rPr>
                <a:t>1</a:t>
              </a:r>
              <a:r>
                <a:rPr lang="en-US" sz="1800" dirty="0">
                  <a:latin typeface="Verdana" charset="0"/>
                </a:rPr>
                <a:t> intent to write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6437313" y="3124200"/>
            <a:ext cx="2571750" cy="641350"/>
            <a:chOff x="4055" y="2080"/>
            <a:chExt cx="1620" cy="404"/>
          </a:xfrm>
        </p:grpSpPr>
        <p:sp>
          <p:nvSpPr>
            <p:cNvPr id="1586228" name="Line 52"/>
            <p:cNvSpPr>
              <a:spLocks noChangeShapeType="1"/>
            </p:cNvSpPr>
            <p:nvPr/>
          </p:nvSpPr>
          <p:spPr bwMode="auto">
            <a:xfrm flipH="1">
              <a:off x="4055" y="2280"/>
              <a:ext cx="736" cy="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229" name="Rectangle 53"/>
            <p:cNvSpPr>
              <a:spLocks noChangeArrowheads="1"/>
            </p:cNvSpPr>
            <p:nvPr/>
          </p:nvSpPr>
          <p:spPr bwMode="auto">
            <a:xfrm>
              <a:off x="4754" y="2080"/>
              <a:ext cx="9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Read miss, not shared</a:t>
              </a:r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3581399" y="3428999"/>
            <a:ext cx="2667001" cy="1600201"/>
            <a:chOff x="182" y="2640"/>
            <a:chExt cx="1680" cy="1008"/>
          </a:xfrm>
        </p:grpSpPr>
        <p:sp>
          <p:nvSpPr>
            <p:cNvPr id="57" name="Line 30"/>
            <p:cNvSpPr>
              <a:spLocks noChangeShapeType="1"/>
            </p:cNvSpPr>
            <p:nvPr/>
          </p:nvSpPr>
          <p:spPr bwMode="auto">
            <a:xfrm flipH="1">
              <a:off x="182" y="2736"/>
              <a:ext cx="1440" cy="91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902" y="2640"/>
              <a:ext cx="96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Other processor</a:t>
              </a:r>
            </a:p>
            <a:p>
              <a:pPr algn="l">
                <a:spcBef>
                  <a:spcPct val="0"/>
                </a:spcBef>
              </a:pPr>
              <a:r>
                <a:rPr lang="en-US" sz="1800" dirty="0">
                  <a:latin typeface="Verdana" charset="0"/>
                </a:rPr>
                <a:t>reads</a:t>
              </a:r>
            </a:p>
          </p:txBody>
        </p:sp>
      </p:grp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3657600" y="3429000"/>
            <a:ext cx="2590801" cy="1822451"/>
            <a:chOff x="38" y="2352"/>
            <a:chExt cx="1632" cy="1148"/>
          </a:xfrm>
        </p:grpSpPr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38" y="2352"/>
              <a:ext cx="1344" cy="110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326" y="2976"/>
              <a:ext cx="1344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dirty="0">
                  <a:latin typeface="Verdana" charset="0"/>
                </a:rPr>
                <a:t>Other processor intent to write, P1 writes back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543800" cy="7366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Performance of Symmetric Shared-Memory Multiprocessors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Cache performance is combination of:</a:t>
            </a: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ea typeface="ＭＳ Ｐゴシック" charset="-128"/>
                <a:cs typeface="ＭＳ Ｐゴシック" charset="-128"/>
              </a:rPr>
              <a:t>Uniprocessor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cache miss traffic</a:t>
            </a:r>
          </a:p>
          <a:p>
            <a:pPr marL="457200" indent="-457200">
              <a:buFontTx/>
              <a:buAutoNum type="arabicPeriod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Miss traffic caused by communication </a:t>
            </a:r>
          </a:p>
          <a:p>
            <a:pPr marL="800100" lvl="1" indent="-342900"/>
            <a:r>
              <a:rPr lang="en-US" sz="2000" dirty="0"/>
              <a:t>Results in invalidations and subsequent cache misses</a:t>
            </a:r>
          </a:p>
          <a:p>
            <a:pPr marL="457200" indent="-457200"/>
            <a:r>
              <a:rPr lang="en-US" sz="2800" i="1" dirty="0">
                <a:solidFill>
                  <a:srgbClr val="0332B7"/>
                </a:solidFill>
                <a:ea typeface="ＭＳ Ｐゴシック" charset="-128"/>
                <a:cs typeface="ＭＳ Ｐゴシック" charset="-128"/>
              </a:rPr>
              <a:t>Coherence misses</a:t>
            </a:r>
            <a:endParaRPr lang="en-US" sz="2800" dirty="0">
              <a:solidFill>
                <a:srgbClr val="0332B7"/>
              </a:solidFill>
              <a:ea typeface="ＭＳ Ｐゴシック" charset="-128"/>
              <a:cs typeface="ＭＳ Ｐゴシック" charset="-128"/>
            </a:endParaRPr>
          </a:p>
          <a:p>
            <a:pPr marL="800100" lvl="1" indent="-342900"/>
            <a:r>
              <a:rPr lang="en-US" sz="2000" dirty="0"/>
              <a:t>Sometimes called a </a:t>
            </a:r>
            <a:r>
              <a:rPr lang="en-US" sz="2000" i="1" dirty="0"/>
              <a:t>Communication</a:t>
            </a:r>
            <a:r>
              <a:rPr lang="en-US" sz="2000" dirty="0"/>
              <a:t> miss</a:t>
            </a:r>
          </a:p>
          <a:p>
            <a:pPr marL="800100" lvl="1" indent="-342900"/>
            <a:r>
              <a:rPr lang="en-US" sz="2000" dirty="0"/>
              <a:t>A cache miss which is a result of a remote core</a:t>
            </a:r>
          </a:p>
          <a:p>
            <a:pPr marL="1257300" lvl="2" indent="-342900"/>
            <a:r>
              <a:rPr lang="en-US" sz="2000" dirty="0"/>
              <a:t>Read miss: remote core wrote</a:t>
            </a:r>
          </a:p>
          <a:p>
            <a:pPr marL="1257300" lvl="2" indent="-342900"/>
            <a:r>
              <a:rPr lang="en-US" sz="2000" dirty="0"/>
              <a:t>Write miss: remote core wrote or read</a:t>
            </a:r>
          </a:p>
          <a:p>
            <a:pPr marL="800100" lvl="1" indent="-342900"/>
            <a:r>
              <a:rPr lang="en-US" sz="2000" dirty="0">
                <a:ea typeface="ＭＳ Ｐゴシック" charset="-128"/>
                <a:cs typeface="ＭＳ Ｐゴシック" charset="-128"/>
              </a:rPr>
              <a:t>4</a:t>
            </a:r>
            <a:r>
              <a:rPr lang="en-US" sz="2000" baseline="30000" dirty="0">
                <a:ea typeface="ＭＳ Ｐゴシック" charset="-128"/>
                <a:cs typeface="ＭＳ Ｐゴシック" charset="-128"/>
              </a:rPr>
              <a:t>th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  <a:cs typeface="ＭＳ Ｐゴシック" charset="-128"/>
              </a:rPr>
              <a:t>C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of cache misses along with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dirty="0"/>
              <a:t>ompulsory, </a:t>
            </a:r>
            <a:r>
              <a:rPr lang="en-US" sz="2000" i="1" dirty="0"/>
              <a:t>C</a:t>
            </a:r>
            <a:r>
              <a:rPr lang="en-US" sz="2000" dirty="0"/>
              <a:t>apacity, &amp; </a:t>
            </a:r>
            <a:r>
              <a:rPr lang="en-US" sz="2000" i="1" dirty="0"/>
              <a:t>C</a:t>
            </a:r>
            <a:r>
              <a:rPr lang="en-US" sz="2000" dirty="0"/>
              <a:t>onflict.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655E1-0784-1046-B36D-18C27B7D1076}" type="slidenum">
              <a:rPr lang="en-US" smtClean="0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Coherence Misses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114FFB"/>
                </a:solidFill>
                <a:ea typeface="ＭＳ Ｐゴシック" charset="-128"/>
                <a:cs typeface="ＭＳ Ｐゴシック" charset="-128"/>
              </a:rPr>
              <a:t>True sharing misses</a:t>
            </a:r>
            <a:r>
              <a:rPr lang="en-US" dirty="0">
                <a:ea typeface="ＭＳ Ｐゴシック" charset="-128"/>
                <a:cs typeface="ＭＳ Ｐゴシック" charset="-128"/>
              </a:rPr>
              <a:t> arise from the communication of data through the cache coherence mechanism</a:t>
            </a:r>
          </a:p>
          <a:p>
            <a:pPr marL="800100" lvl="1" indent="-342900">
              <a:buFontTx/>
              <a:buChar char="•"/>
            </a:pPr>
            <a:r>
              <a:rPr lang="en-US" dirty="0"/>
              <a:t>Invalidates due to 1</a:t>
            </a:r>
            <a:r>
              <a:rPr lang="en-US" baseline="30000" dirty="0"/>
              <a:t>st</a:t>
            </a:r>
            <a:r>
              <a:rPr lang="en-US" dirty="0"/>
              <a:t> write to shared line</a:t>
            </a:r>
          </a:p>
          <a:p>
            <a:pPr marL="800100" lvl="1" indent="-342900">
              <a:buFontTx/>
              <a:buChar char="•"/>
            </a:pPr>
            <a:r>
              <a:rPr lang="en-US" dirty="0"/>
              <a:t>Reads by another CPU of modified line in different cache</a:t>
            </a:r>
          </a:p>
          <a:p>
            <a:pPr marL="800100" lvl="1" indent="-342900">
              <a:buFontTx/>
              <a:buChar char="•"/>
            </a:pPr>
            <a:r>
              <a:rPr lang="en-US" dirty="0"/>
              <a:t>Miss would still occur if line size were 1 word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solidFill>
                  <a:srgbClr val="114FFB"/>
                </a:solidFill>
                <a:ea typeface="ＭＳ Ｐゴシック" charset="-128"/>
                <a:cs typeface="ＭＳ Ｐゴシック" charset="-128"/>
              </a:rPr>
              <a:t>False sharing misses</a:t>
            </a:r>
            <a:r>
              <a:rPr lang="en-US" dirty="0">
                <a:ea typeface="ＭＳ Ｐゴシック" charset="-128"/>
                <a:cs typeface="ＭＳ Ｐゴシック" charset="-128"/>
              </a:rPr>
              <a:t> when a line is invalidated because some word in the line, other than the one being read, is written into</a:t>
            </a:r>
          </a:p>
          <a:p>
            <a:pPr marL="800100" lvl="1" indent="-342900">
              <a:buFontTx/>
              <a:buChar char="•"/>
            </a:pPr>
            <a:r>
              <a:rPr lang="en-US" dirty="0"/>
              <a:t>Invalidation does not cause a new value to be communicated, but only causes an extra cache miss</a:t>
            </a:r>
          </a:p>
          <a:p>
            <a:pPr marL="800100" lvl="1" indent="-342900">
              <a:buFontTx/>
              <a:buChar char="•"/>
            </a:pPr>
            <a:r>
              <a:rPr lang="en-US" dirty="0"/>
              <a:t>Line is shared, but no word in line is actually shared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ym typeface="Symbol" charset="2"/>
              </a:rPr>
              <a:t></a:t>
            </a:r>
            <a:r>
              <a:rPr lang="en-US" dirty="0"/>
              <a:t> miss would not occur if line size were 1 word</a:t>
            </a:r>
          </a:p>
          <a:p>
            <a:pPr marL="800100" lvl="1" indent="-342900">
              <a:buFontTx/>
              <a:buChar char="•"/>
            </a:pPr>
            <a:endParaRPr lang="en-US" dirty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B94DCD-8B30-444E-96E7-CCD59BC6B858}" type="slidenum">
              <a:rPr lang="en-US" smtClean="0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1200" y="5410200"/>
            <a:ext cx="5549900" cy="3635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state   line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addr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data0	data1        ...    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dataN</a:t>
            </a:r>
            <a:endParaRPr lang="en-US" sz="1800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Example: True v. False Sharing v. Hit?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B5C0D2-CD3D-314C-8F22-E87BE5BE5F8B}" type="slidenum">
              <a:rPr lang="en-US" smtClean="0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1612803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787528587"/>
              </p:ext>
            </p:extLst>
          </p:nvPr>
        </p:nvGraphicFramePr>
        <p:xfrm>
          <a:off x="347252" y="2438400"/>
          <a:ext cx="8534400" cy="327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P1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P2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True, False, Hit? Why?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Write x1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Read x2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Write x1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Write x2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Read x2</a:t>
                      </a: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67" name="Text Box 40"/>
          <p:cNvSpPr txBox="1">
            <a:spLocks noChangeArrowheads="1"/>
          </p:cNvSpPr>
          <p:nvPr/>
        </p:nvSpPr>
        <p:spPr bwMode="auto">
          <a:xfrm>
            <a:off x="609600" y="1066800"/>
            <a:ext cx="6858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sz="2800" dirty="0">
                <a:latin typeface="Calibri"/>
                <a:cs typeface="Calibri"/>
              </a:rPr>
              <a:t> Assume x1 and x2 in same cache line. 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  P1 and P2 both read x1 and x2 before.</a:t>
            </a:r>
          </a:p>
        </p:txBody>
      </p:sp>
      <p:sp>
        <p:nvSpPr>
          <p:cNvPr id="26668" name="Text Box 41"/>
          <p:cNvSpPr txBox="1">
            <a:spLocks noChangeArrowheads="1"/>
          </p:cNvSpPr>
          <p:nvPr/>
        </p:nvSpPr>
        <p:spPr bwMode="auto">
          <a:xfrm>
            <a:off x="4355690" y="2971800"/>
            <a:ext cx="451580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/>
                <a:cs typeface="Calibri"/>
              </a:rPr>
              <a:t>True miss; invalidate x1 in P2</a:t>
            </a:r>
          </a:p>
        </p:txBody>
      </p:sp>
      <p:sp>
        <p:nvSpPr>
          <p:cNvPr id="26669" name="Text Box 42"/>
          <p:cNvSpPr txBox="1">
            <a:spLocks noChangeArrowheads="1"/>
          </p:cNvSpPr>
          <p:nvPr/>
        </p:nvSpPr>
        <p:spPr bwMode="auto">
          <a:xfrm>
            <a:off x="4309652" y="3505200"/>
            <a:ext cx="460574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FF0000"/>
                </a:solidFill>
                <a:latin typeface="Calibri"/>
                <a:cs typeface="Calibri"/>
              </a:rPr>
              <a:t>False miss; x1 irrelevant to P2</a:t>
            </a:r>
          </a:p>
        </p:txBody>
      </p:sp>
      <p:sp>
        <p:nvSpPr>
          <p:cNvPr id="26670" name="Text Box 43"/>
          <p:cNvSpPr txBox="1">
            <a:spLocks noChangeArrowheads="1"/>
          </p:cNvSpPr>
          <p:nvPr/>
        </p:nvSpPr>
        <p:spPr bwMode="auto">
          <a:xfrm>
            <a:off x="4309652" y="4038600"/>
            <a:ext cx="460574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FF0000"/>
                </a:solidFill>
                <a:latin typeface="Calibri"/>
                <a:cs typeface="Calibri"/>
              </a:rPr>
              <a:t>False miss; x1 irrelevant to P2</a:t>
            </a:r>
          </a:p>
        </p:txBody>
      </p:sp>
      <p:sp>
        <p:nvSpPr>
          <p:cNvPr id="26671" name="Text Box 44"/>
          <p:cNvSpPr txBox="1">
            <a:spLocks noChangeArrowheads="1"/>
          </p:cNvSpPr>
          <p:nvPr/>
        </p:nvSpPr>
        <p:spPr bwMode="auto">
          <a:xfrm>
            <a:off x="4309652" y="4572000"/>
            <a:ext cx="42387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solidFill>
                  <a:srgbClr val="008000"/>
                </a:solidFill>
                <a:latin typeface="Calibri"/>
                <a:cs typeface="Calibri"/>
              </a:rPr>
              <a:t>True miss; x2 not writeable</a:t>
            </a:r>
          </a:p>
        </p:txBody>
      </p:sp>
      <p:sp>
        <p:nvSpPr>
          <p:cNvPr id="26672" name="Text Box 45"/>
          <p:cNvSpPr txBox="1">
            <a:spLocks noChangeArrowheads="1"/>
          </p:cNvSpPr>
          <p:nvPr/>
        </p:nvSpPr>
        <p:spPr bwMode="auto">
          <a:xfrm>
            <a:off x="4309652" y="5181600"/>
            <a:ext cx="451580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solidFill>
                  <a:schemeClr val="accent2"/>
                </a:solidFill>
                <a:latin typeface="Calibri"/>
                <a:cs typeface="Calibri"/>
              </a:rPr>
              <a:t>True miss; invalidate x2 in P1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8" grpId="0"/>
      <p:bldP spid="26669" grpId="0"/>
      <p:bldP spid="26670" grpId="0"/>
      <p:bldP spid="26671" grpId="0"/>
      <p:bldP spid="266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8153400" cy="1143000"/>
          </a:xfrm>
        </p:spPr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MP Performance 4 Processor </a:t>
            </a:r>
            <a:br>
              <a:rPr lang="en-US" sz="2800">
                <a:ea typeface="ＭＳ Ｐゴシック" charset="-128"/>
                <a:cs typeface="ＭＳ Ｐゴシック" charset="-128"/>
              </a:rPr>
            </a:br>
            <a:r>
              <a:rPr lang="en-US" sz="2800">
                <a:ea typeface="ＭＳ Ｐゴシック" charset="-128"/>
                <a:cs typeface="ＭＳ Ｐゴシック" charset="-128"/>
              </a:rPr>
              <a:t>Commercial Workload: OLTP, Decision Support (Database), Search Engine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ED5C06-E9A3-654D-A43E-668FAEF233E7}" type="slidenum">
              <a:rPr lang="en-US" smtClean="0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909274"/>
              </p:ext>
            </p:extLst>
          </p:nvPr>
        </p:nvGraphicFramePr>
        <p:xfrm>
          <a:off x="2514600" y="1271587"/>
          <a:ext cx="7848600" cy="5366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Worksheet" r:id="rId4" imgW="8674100" imgH="5930900" progId="Excel.Sheet.8">
                  <p:embed/>
                </p:oleObj>
              </mc:Choice>
              <mc:Fallback>
                <p:oleObj name="Worksheet" r:id="rId4" imgW="8674100" imgH="59309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71587"/>
                        <a:ext cx="7848600" cy="5366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517525" y="1838325"/>
            <a:ext cx="184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en-US" sz="1400" b="1"/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0" y="1447800"/>
            <a:ext cx="2835275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Uniprocessor</a:t>
            </a:r>
            <a:r>
              <a:rPr lang="en-US" sz="2400" dirty="0">
                <a:latin typeface="Calibri"/>
                <a:cs typeface="Calibri"/>
              </a:rPr>
              <a:t> cache misses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improve with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cache size increase </a:t>
            </a:r>
            <a:r>
              <a:rPr lang="en-US" sz="2000" dirty="0">
                <a:latin typeface="Calibri"/>
                <a:cs typeface="Calibri"/>
              </a:rPr>
              <a:t>(Instruction, Capacity/Conflict, Compulsory)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algn="l">
              <a:spcBef>
                <a:spcPct val="0"/>
              </a:spcBef>
              <a:buFontTx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/>
                <a:cs typeface="Calibri"/>
              </a:rPr>
              <a:t> True sharing and false sharing unchanged going from 1 MB to 8 MB </a:t>
            </a:r>
            <a:r>
              <a:rPr lang="en-US" sz="2000" dirty="0">
                <a:latin typeface="Calibri"/>
                <a:cs typeface="Calibri"/>
              </a:rPr>
              <a:t>(L3 cache)</a:t>
            </a:r>
            <a:br>
              <a:rPr lang="en-US" sz="2000" dirty="0">
                <a:latin typeface="Calibri"/>
                <a:cs typeface="Calibri"/>
              </a:rPr>
            </a:br>
            <a:endParaRPr lang="en-US" sz="20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73975" cy="736600"/>
          </a:xfrm>
        </p:spPr>
        <p:txBody>
          <a:bodyPr/>
          <a:lstStyle/>
          <a:p>
            <a:r>
              <a:rPr lang="en-US" sz="2800" dirty="0">
                <a:ea typeface="ＭＳ Ｐゴシック" charset="-128"/>
                <a:cs typeface="ＭＳ Ｐゴシック" charset="-128"/>
              </a:rPr>
              <a:t>MP Performance 2MB Cache </a:t>
            </a:r>
            <a:br>
              <a:rPr lang="en-US" sz="2800" dirty="0">
                <a:ea typeface="ＭＳ Ｐゴシック" charset="-128"/>
                <a:cs typeface="ＭＳ Ｐゴシック" charset="-128"/>
              </a:rPr>
            </a:br>
            <a:r>
              <a:rPr lang="en-US" sz="2800" dirty="0">
                <a:ea typeface="ＭＳ Ｐゴシック" charset="-128"/>
                <a:cs typeface="ＭＳ Ｐゴシック" charset="-128"/>
              </a:rPr>
              <a:t>Commercial Workload: OLTP, Decision Support (Database), Search Engine</a:t>
            </a:r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03476"/>
              </p:ext>
            </p:extLst>
          </p:nvPr>
        </p:nvGraphicFramePr>
        <p:xfrm>
          <a:off x="2667000" y="1219200"/>
          <a:ext cx="73914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Worksheet" r:id="rId4" imgW="8674100" imgH="5930900" progId="Excel.Sheet.8">
                  <p:embed/>
                </p:oleObj>
              </mc:Choice>
              <mc:Fallback>
                <p:oleObj name="Worksheet" r:id="rId4" imgW="8674100" imgH="59309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73914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04BEE5-6E72-DE4E-9BC6-55B373B537C0}" type="slidenum">
              <a:rPr lang="en-US" smtClean="0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517525" y="1709738"/>
            <a:ext cx="184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en-US" sz="1400" b="1"/>
          </a:p>
        </p:txBody>
      </p:sp>
      <p:sp>
        <p:nvSpPr>
          <p:cNvPr id="30728" name="Text Box 4"/>
          <p:cNvSpPr txBox="1">
            <a:spLocks noChangeArrowheads="1"/>
          </p:cNvSpPr>
          <p:nvPr/>
        </p:nvSpPr>
        <p:spPr bwMode="auto">
          <a:xfrm>
            <a:off x="0" y="1447800"/>
            <a:ext cx="26670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sz="2800" dirty="0">
                <a:latin typeface="Calibri"/>
                <a:cs typeface="Calibri"/>
              </a:rPr>
              <a:t> True sharing,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false sharing increase going from 1 to 8 CPUs</a:t>
            </a:r>
            <a:endParaRPr lang="en-US"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</TotalTime>
  <Pages>12</Pages>
  <Words>2054</Words>
  <Application>Microsoft Office PowerPoint</Application>
  <PresentationFormat>Letter Paper (8.5x11 in)</PresentationFormat>
  <Paragraphs>505</Paragraphs>
  <Slides>38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Calibri</vt:lpstr>
      <vt:lpstr>Courier</vt:lpstr>
      <vt:lpstr>Courier New</vt:lpstr>
      <vt:lpstr>Symbol</vt:lpstr>
      <vt:lpstr>Times New Roman</vt:lpstr>
      <vt:lpstr>Verdana</vt:lpstr>
      <vt:lpstr>Wingdings</vt:lpstr>
      <vt:lpstr>1_CS252-template</vt:lpstr>
      <vt:lpstr>Worksheet</vt:lpstr>
      <vt:lpstr>CS 152 Computer Architecture and Engineering   Lecture 19: Directory-Based Cache Protocols</vt:lpstr>
      <vt:lpstr>Administrivia</vt:lpstr>
      <vt:lpstr>Recap: Snoopy Cache Protocols</vt:lpstr>
      <vt:lpstr>Recap: MESI: An Enhanced MSI protocol  increased performance for private data</vt:lpstr>
      <vt:lpstr>Performance of Symmetric Shared-Memory Multiprocessors</vt:lpstr>
      <vt:lpstr>Coherence Misses</vt:lpstr>
      <vt:lpstr>Example: True v. False Sharing v. Hit?</vt:lpstr>
      <vt:lpstr>MP Performance 4 Processor  Commercial Workload: OLTP, Decision Support (Database), Search Engine</vt:lpstr>
      <vt:lpstr>MP Performance 2MB Cache  Commercial Workload: OLTP, Decision Support (Database), Search Engine</vt:lpstr>
      <vt:lpstr>What if We Had 128 Cores?</vt:lpstr>
      <vt:lpstr>Bus Is a Synchronization Point</vt:lpstr>
      <vt:lpstr>Scaling Snoopy/Broadcast Coherence</vt:lpstr>
      <vt:lpstr>This Scales Better</vt:lpstr>
      <vt:lpstr>What if Bus Does not Synchronize?</vt:lpstr>
      <vt:lpstr>What if Bus Does not Synchronize?</vt:lpstr>
      <vt:lpstr>Scalable Approach: Directories</vt:lpstr>
      <vt:lpstr>Directory Cache Protocol (Lab 5 Handout)</vt:lpstr>
      <vt:lpstr>Vector Directory Bit Mask</vt:lpstr>
      <vt:lpstr>Cache States</vt:lpstr>
      <vt:lpstr>Network Has No Ordering Guarantees</vt:lpstr>
      <vt:lpstr>Home Directory States</vt:lpstr>
      <vt:lpstr>Read miss, to uncached or shared line</vt:lpstr>
      <vt:lpstr>Write miss, to read shared line</vt:lpstr>
      <vt:lpstr>Concurrency Management</vt:lpstr>
      <vt:lpstr>This is The Standard MESI</vt:lpstr>
      <vt:lpstr>With Transients (Cache)</vt:lpstr>
      <vt:lpstr>With Transient (Directory)</vt:lpstr>
      <vt:lpstr>More Complex Coherence Protocols</vt:lpstr>
      <vt:lpstr>Protocol Messages (MESI)</vt:lpstr>
      <vt:lpstr>Cache State Transitions (from invalid state)</vt:lpstr>
      <vt:lpstr>Cache State Transitions (from shared state)</vt:lpstr>
      <vt:lpstr>Cache State Transitions (from exclusive state)</vt:lpstr>
      <vt:lpstr>Cache Transitions (from pending)</vt:lpstr>
      <vt:lpstr>Home Directory State Transitions</vt:lpstr>
      <vt:lpstr>Home Directory State Transitions</vt:lpstr>
      <vt:lpstr>Home Directory State Transitions</vt:lpstr>
      <vt:lpstr>Home Directory State Transitions</vt:lpstr>
      <vt:lpstr>Acknowledgements</vt:lpstr>
    </vt:vector>
  </TitlesOfParts>
  <Company>UC Berkeley-EECS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EECS 252 Graduate Computer Architecture   Lec XX - TOPIC</dc:title>
  <dc:creator>mihelog</dc:creator>
  <cp:keywords/>
  <dc:description/>
  <cp:lastModifiedBy>mihelog</cp:lastModifiedBy>
  <cp:revision>340</cp:revision>
  <cp:lastPrinted>2010-04-20T06:01:04Z</cp:lastPrinted>
  <dcterms:created xsi:type="dcterms:W3CDTF">2012-04-12T21:09:38Z</dcterms:created>
  <dcterms:modified xsi:type="dcterms:W3CDTF">2016-04-17T23:25:54Z</dcterms:modified>
</cp:coreProperties>
</file>