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2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8" r:id="rId12"/>
    <p:sldId id="266" r:id="rId13"/>
    <p:sldId id="265" r:id="rId14"/>
    <p:sldId id="272" r:id="rId15"/>
    <p:sldId id="273" r:id="rId16"/>
    <p:sldId id="274" r:id="rId17"/>
    <p:sldId id="269" r:id="rId18"/>
    <p:sldId id="270" r:id="rId19"/>
    <p:sldId id="277" r:id="rId20"/>
    <p:sldId id="279" r:id="rId21"/>
    <p:sldId id="271" r:id="rId22"/>
    <p:sldId id="280" r:id="rId23"/>
    <p:sldId id="28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9563-A502-7C46-A26F-7701792D125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1C617-70BE-A945-8C69-B6DCF65D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Ice breaker: Name, year, and favorite</a:t>
            </a:r>
            <a:r>
              <a:rPr lang="en-US" baseline="0" dirty="0" smtClean="0"/>
              <a:t> course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leads</a:t>
            </a:r>
            <a:r>
              <a:rPr lang="en-US" baseline="0" dirty="0" smtClean="0"/>
              <a:t> us to ISAs. We saw this slide in class but I want to emphasize how painful it was to use these machines.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Question: What ISA did these machines run?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Answer: No real ISA. Only engineers building the machine could write code.</a:t>
            </a:r>
          </a:p>
        </p:txBody>
      </p:sp>
    </p:spTree>
    <p:extLst>
      <p:ext uri="{BB962C8B-B14F-4D97-AF65-F5344CB8AC3E}">
        <p14:creationId xmlns:p14="http://schemas.microsoft.com/office/powerpoint/2010/main" val="405381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Question: Can</a:t>
            </a:r>
            <a:r>
              <a:rPr lang="en-US" baseline="0" dirty="0" smtClean="0"/>
              <a:t> someone list me some benefits of an ISA?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Answer: New machines can run old code (maybe faster), other people can read a doc to learn how to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8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588963"/>
            <a:ext cx="4522788" cy="3394075"/>
          </a:xfrm>
          <a:solidFill>
            <a:srgbClr val="FFFFFF"/>
          </a:solidFill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9739" cy="4171346"/>
          </a:xfrm>
          <a:noFill/>
          <a:ln/>
        </p:spPr>
        <p:txBody>
          <a:bodyPr lIns="89914" tIns="44957" rIns="89914" bIns="44957"/>
          <a:lstStyle/>
          <a:p>
            <a:r>
              <a:rPr lang="en-US" dirty="0" smtClean="0"/>
              <a:t>We saw this slide in class and we</a:t>
            </a:r>
            <a:r>
              <a:rPr lang="en-US" baseline="0" dirty="0" smtClean="0"/>
              <a:t> aren’t building things this big. That would take forever. The joke about compiling is true.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talk much</a:t>
            </a:r>
            <a:r>
              <a:rPr lang="en-US" baseline="0" dirty="0" smtClean="0"/>
              <a:t> more about this next week when reviewing the lab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away should be that RISC-V is becoming popular and robust. You aren’t as much of a guinea pig as you might suspect.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talk much</a:t>
            </a:r>
            <a:r>
              <a:rPr lang="en-US" baseline="0" dirty="0" smtClean="0"/>
              <a:t> more about this next week when reviewing the lab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away should be that RISC-V is becoming popular and robust. You aren’t as much of a guinea pig as you might suspect.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2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7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one priority is helping you understand</a:t>
            </a:r>
          </a:p>
          <a:p>
            <a:endParaRPr lang="en-US" dirty="0" smtClean="0"/>
          </a:p>
          <a:p>
            <a:r>
              <a:rPr lang="en-US" dirty="0" smtClean="0"/>
              <a:t>Question:</a:t>
            </a:r>
            <a:r>
              <a:rPr lang="en-US" baseline="0" dirty="0" smtClean="0"/>
              <a:t> Is there anything you are looking for from sections?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1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Since these</a:t>
            </a:r>
            <a:r>
              <a:rPr lang="en-US" baseline="0" dirty="0" smtClean="0"/>
              <a:t> are shared machines its important to load balance yourselves if the machines seem slow.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</a:t>
            </a:r>
            <a:r>
              <a:rPr lang="en-US" baseline="0" dirty="0" smtClean="0"/>
              <a:t> these are the only new tools you’ll see this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Basically this is a mechanical</a:t>
            </a:r>
            <a:r>
              <a:rPr lang="en-US" baseline="0" dirty="0" smtClean="0"/>
              <a:t>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587375"/>
            <a:ext cx="4527550" cy="3395663"/>
          </a:xfrm>
          <a:solidFill>
            <a:srgbClr val="FFFFFF"/>
          </a:solidFill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</p:spPr>
        <p:txBody>
          <a:bodyPr lIns="89906" tIns="44953" rIns="89906" bIns="44953"/>
          <a:lstStyle/>
          <a:p>
            <a:r>
              <a:rPr lang="en-US" dirty="0" smtClean="0"/>
              <a:t>Question: </a:t>
            </a:r>
            <a:r>
              <a:rPr lang="en-US" dirty="0" err="1" smtClean="0"/>
              <a:t>whats</a:t>
            </a:r>
            <a:r>
              <a:rPr lang="en-US" dirty="0" smtClean="0"/>
              <a:t> the biggest</a:t>
            </a:r>
            <a:r>
              <a:rPr lang="en-US" baseline="0" dirty="0" smtClean="0"/>
              <a:t> difference between these two machines?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Answer: Fully electronic, which is why it can be faster.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Question: What is the problem with these two machines?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Answer: They are more like calculators because they take so long to </a:t>
            </a:r>
            <a:r>
              <a:rPr lang="en-US" baseline="0" dirty="0" err="1" smtClean="0"/>
              <a:t>reporgram</a:t>
            </a:r>
            <a:r>
              <a:rPr lang="en-US" baseline="0" dirty="0" smtClean="0"/>
              <a:t> (flipping switches, connecting </a:t>
            </a:r>
            <a:r>
              <a:rPr lang="en-US" baseline="0" dirty="0" err="1" smtClean="0"/>
              <a:t>plugboards</a:t>
            </a:r>
            <a:r>
              <a:rPr lang="en-US" baseline="0" dirty="0" smtClean="0"/>
              <a:t>, etc.) Data input is separate from the program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Stored program computers make</a:t>
            </a:r>
            <a:r>
              <a:rPr lang="en-US" baseline="0" dirty="0" smtClean="0"/>
              <a:t> a huge difference in being able to use the machines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Changing the program is now changing bits in memory rather than switches or </a:t>
            </a:r>
            <a:r>
              <a:rPr lang="en-US" baseline="0" dirty="0" err="1" smtClean="0"/>
              <a:t>plugboards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C617-70BE-A945-8C69-B6DCF65D21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6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1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8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7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2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67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8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1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7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88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76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7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9928874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5141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8"/>
            <a:ext cx="7358063" cy="8572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23708890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9251660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535781"/>
            <a:ext cx="3750469" cy="579536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535781"/>
            <a:ext cx="3750469" cy="281285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518297"/>
            <a:ext cx="3750469" cy="281285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5464950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8179303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1600407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67881" indent="-267881">
              <a:spcBef>
                <a:spcPts val="2672"/>
              </a:spcBef>
              <a:defRPr sz="2000"/>
            </a:lvl1pPr>
            <a:lvl2pPr marL="535762" indent="-267881">
              <a:spcBef>
                <a:spcPts val="2672"/>
              </a:spcBef>
              <a:defRPr sz="2000"/>
            </a:lvl2pPr>
            <a:lvl3pPr marL="803643" indent="-267881">
              <a:spcBef>
                <a:spcPts val="2672"/>
              </a:spcBef>
              <a:defRPr sz="2000"/>
            </a:lvl3pPr>
            <a:lvl4pPr marL="1071524" indent="-267881">
              <a:spcBef>
                <a:spcPts val="2672"/>
              </a:spcBef>
              <a:defRPr sz="2000"/>
            </a:lvl4pPr>
            <a:lvl5pPr marL="1339406" indent="-267881">
              <a:spcBef>
                <a:spcPts val="2672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66816092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538509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6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3805" y="535781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536403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0841813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7990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91445"/>
            <a:ext cx="7358063" cy="5000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8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3961649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7123233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8696799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0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7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0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D5FF-9E9A-694D-AA75-EA3FA216580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FF75-74F1-2A4D-844A-732E014B6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F543C2CE-5AF7-8143-8A0A-0153F98C0316}" type="slidenum">
              <a:rPr lang="en-US" smtClean="0"/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CS152, Spring 2016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08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E33E40-A394-8B40-82D0-A3241F22E4EA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2014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Spring 2014, Lecture 2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3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85750"/>
            <a:ext cx="7804547" cy="149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7983" y="6500812"/>
            <a:ext cx="259104" cy="267891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normAutofit/>
          </a:bodyPr>
          <a:lstStyle>
            <a:lvl1pPr>
              <a:defRPr sz="1300"/>
            </a:lvl1pPr>
          </a:lstStyle>
          <a:p>
            <a:pPr algn="ctr" defTabSz="410751" hangingPunct="0"/>
            <a:fld id="{86CB4B4D-7CA3-9044-876B-883B54F8677D}" type="slidenum">
              <a:rPr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pPr algn="ctr" defTabSz="410751" hangingPunct="0"/>
              <a:t>‹#›</a:t>
            </a:fld>
            <a:endParaRPr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5534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xmlns:p14="http://schemas.microsoft.com/office/powerpoint/2010/main"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21457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42915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64372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85829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607287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928744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250201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71659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93116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iazza.com/berkeley/spring2016/cs15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st.eecs.berkeley.edu/webacct" TargetMode="External"/><Relationship Id="rId4" Type="http://schemas.openxmlformats.org/officeDocument/2006/relationships/hyperlink" Target="http://inst.eecs.berkeley.edu/cgi-bin/clients.cgi?choice=serv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CS152 Computer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</a:p>
          <a:p>
            <a:r>
              <a:rPr lang="en-US" dirty="0" smtClean="0"/>
              <a:t>1/21/2016</a:t>
            </a:r>
          </a:p>
          <a:p>
            <a:r>
              <a:rPr lang="en-US" dirty="0" smtClean="0"/>
              <a:t>Colin Schmidt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5A1655-D659-924D-A369-89A8818E0588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Electronic Numerical Integrator</a:t>
            </a:r>
            <a:br>
              <a:rPr lang="en-US"/>
            </a:br>
            <a:r>
              <a:rPr lang="en-US"/>
              <a:t>and Computer (ENIAC)</a:t>
            </a:r>
          </a:p>
        </p:txBody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3897313"/>
          </a:xfrm>
          <a:noFill/>
        </p:spPr>
        <p:txBody>
          <a:bodyPr/>
          <a:lstStyle/>
          <a:p>
            <a:r>
              <a:rPr lang="en-US" sz="2000"/>
              <a:t>Inspired by Atanasoff and Berry, Eckert and Mauchly designed and built ENIAC (1943-45) at the University of Pennsylvania</a:t>
            </a:r>
          </a:p>
          <a:p>
            <a:r>
              <a:rPr lang="en-US" sz="2000"/>
              <a:t>The first, completely electronic, operational, general-purpose analytical calculator!</a:t>
            </a:r>
          </a:p>
          <a:p>
            <a:pPr lvl="1"/>
            <a:r>
              <a:rPr lang="en-US"/>
              <a:t>30 tons, 72 square meters, 200KW</a:t>
            </a:r>
          </a:p>
          <a:p>
            <a:r>
              <a:rPr lang="en-US" sz="2000"/>
              <a:t>Performance</a:t>
            </a:r>
          </a:p>
          <a:p>
            <a:pPr lvl="1"/>
            <a:r>
              <a:rPr lang="en-US"/>
              <a:t>Read in 120 cards per minute</a:t>
            </a:r>
          </a:p>
          <a:p>
            <a:pPr lvl="1"/>
            <a:r>
              <a:rPr lang="en-US"/>
              <a:t>Addition took 200 </a:t>
            </a:r>
            <a:r>
              <a:rPr lang="en-US">
                <a:latin typeface="Symbol" charset="2"/>
              </a:rPr>
              <a:t>m</a:t>
            </a:r>
            <a:r>
              <a:rPr lang="en-US"/>
              <a:t>s, Division 6 ms</a:t>
            </a:r>
          </a:p>
          <a:p>
            <a:pPr lvl="1"/>
            <a:r>
              <a:rPr lang="en-US"/>
              <a:t>1000 times faster than Mark I</a:t>
            </a:r>
          </a:p>
          <a:p>
            <a:r>
              <a:rPr lang="en-US" sz="2000"/>
              <a:t>Not very reliable!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1825" y="4514850"/>
            <a:ext cx="8262938" cy="2000250"/>
            <a:chOff x="398" y="2844"/>
            <a:chExt cx="5205" cy="1260"/>
          </a:xfrm>
        </p:grpSpPr>
        <p:grpSp>
          <p:nvGrpSpPr>
            <p:cNvPr id="78856" name="Group 5"/>
            <p:cNvGrpSpPr>
              <a:grpSpLocks/>
            </p:cNvGrpSpPr>
            <p:nvPr/>
          </p:nvGrpSpPr>
          <p:grpSpPr bwMode="auto">
            <a:xfrm>
              <a:off x="398" y="3115"/>
              <a:ext cx="5203" cy="989"/>
              <a:chOff x="398" y="3115"/>
              <a:chExt cx="5203" cy="989"/>
            </a:xfrm>
          </p:grpSpPr>
          <p:grpSp>
            <p:nvGrpSpPr>
              <p:cNvPr id="78858" name="Group 6"/>
              <p:cNvGrpSpPr>
                <a:grpSpLocks/>
              </p:cNvGrpSpPr>
              <p:nvPr/>
            </p:nvGrpSpPr>
            <p:grpSpPr bwMode="auto">
              <a:xfrm>
                <a:off x="3475" y="3115"/>
                <a:ext cx="2126" cy="951"/>
                <a:chOff x="3480" y="3121"/>
                <a:chExt cx="2129" cy="953"/>
              </a:xfrm>
            </p:grpSpPr>
            <p:pic>
              <p:nvPicPr>
                <p:cNvPr id="78860" name="Picture 7" descr="j016015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03" y="3278"/>
                  <a:ext cx="1106" cy="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861" name="Arc 8"/>
                <p:cNvSpPr>
                  <a:spLocks/>
                </p:cNvSpPr>
                <p:nvPr/>
              </p:nvSpPr>
              <p:spPr bwMode="auto">
                <a:xfrm rot="3597871" flipH="1">
                  <a:off x="3909" y="2972"/>
                  <a:ext cx="393" cy="691"/>
                </a:xfrm>
                <a:custGeom>
                  <a:avLst/>
                  <a:gdLst>
                    <a:gd name="T0" fmla="*/ 0 w 21600"/>
                    <a:gd name="T1" fmla="*/ 0 h 21600"/>
                    <a:gd name="T2" fmla="*/ 393 w 21600"/>
                    <a:gd name="T3" fmla="*/ 691 h 21600"/>
                    <a:gd name="T4" fmla="*/ 0 w 21600"/>
                    <a:gd name="T5" fmla="*/ 69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FC0128"/>
                    </a:solidFill>
                    <a:latin typeface="Arial" charset="0"/>
                  </a:endParaRPr>
                </a:p>
              </p:txBody>
            </p:sp>
            <p:sp>
              <p:nvSpPr>
                <p:cNvPr id="78862" name="Oval 9"/>
                <p:cNvSpPr>
                  <a:spLocks noChangeArrowheads="1"/>
                </p:cNvSpPr>
                <p:nvPr/>
              </p:nvSpPr>
              <p:spPr bwMode="auto">
                <a:xfrm>
                  <a:off x="3480" y="3348"/>
                  <a:ext cx="168" cy="168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FC0128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8859" name="Text Box 10"/>
              <p:cNvSpPr txBox="1">
                <a:spLocks noChangeArrowheads="1"/>
              </p:cNvSpPr>
              <p:nvPr/>
            </p:nvSpPr>
            <p:spPr bwMode="auto">
              <a:xfrm>
                <a:off x="398" y="3215"/>
                <a:ext cx="3847" cy="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>
                    <a:solidFill>
                      <a:srgbClr val="000000"/>
                    </a:solidFill>
                    <a:latin typeface="Verdana" charset="0"/>
                  </a:rPr>
                  <a:t>Application: </a:t>
                </a:r>
                <a:r>
                  <a:rPr lang="en-US">
                    <a:solidFill>
                      <a:srgbClr val="56127A"/>
                    </a:solidFill>
                    <a:latin typeface="Verdana" charset="0"/>
                  </a:rPr>
                  <a:t>Ballistic calculations</a:t>
                </a:r>
              </a:p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56127A"/>
                  </a:solidFill>
                  <a:latin typeface="Verdana" charset="0"/>
                </a:endParaRPr>
              </a:p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56127A"/>
                    </a:solidFill>
                    <a:latin typeface="Verdana" charset="0"/>
                  </a:rPr>
                  <a:t>angle = f (location, tail wind, cross wind,  </a:t>
                </a:r>
              </a:p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56127A"/>
                    </a:solidFill>
                    <a:latin typeface="Verdana" charset="0"/>
                  </a:rPr>
                  <a:t>               air density, temperature, weight of shell,</a:t>
                </a:r>
              </a:p>
              <a:p>
                <a:pPr defTabSz="9144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56127A"/>
                    </a:solidFill>
                    <a:latin typeface="Verdana" charset="0"/>
                  </a:rPr>
                  <a:t>               propellant charge, ... )</a:t>
                </a:r>
                <a:endParaRPr lang="en-US" sz="2400">
                  <a:solidFill>
                    <a:srgbClr val="000000"/>
                  </a:solidFill>
                  <a:latin typeface="Courier New" charset="0"/>
                </a:endParaRPr>
              </a:p>
            </p:txBody>
          </p:sp>
        </p:grpSp>
        <p:sp>
          <p:nvSpPr>
            <p:cNvPr id="78857" name="Text Box 11"/>
            <p:cNvSpPr txBox="1">
              <a:spLocks noChangeArrowheads="1"/>
            </p:cNvSpPr>
            <p:nvPr/>
          </p:nvSpPr>
          <p:spPr bwMode="auto">
            <a:xfrm>
              <a:off x="4498" y="2844"/>
              <a:ext cx="1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WW-2 Effort</a:t>
              </a:r>
            </a:p>
          </p:txBody>
        </p:sp>
      </p:grpSp>
      <p:pic>
        <p:nvPicPr>
          <p:cNvPr id="2050" name="Picture 2" descr="http://www.internetlooks.com/enia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1" b="19046"/>
          <a:stretch/>
        </p:blipFill>
        <p:spPr bwMode="auto">
          <a:xfrm>
            <a:off x="4932363" y="2409023"/>
            <a:ext cx="395922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8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7600" y="4038600"/>
            <a:ext cx="5395379" cy="2946806"/>
            <a:chOff x="762000" y="4038600"/>
            <a:chExt cx="5395379" cy="2946806"/>
          </a:xfrm>
        </p:grpSpPr>
        <p:pic>
          <p:nvPicPr>
            <p:cNvPr id="5" name="Picture 4" descr="Williams-tub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038600"/>
              <a:ext cx="4078624" cy="29468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0" y="5334000"/>
              <a:ext cx="1585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[Piero71, </a:t>
              </a:r>
              <a:r>
                <a:rPr lang="en-US" sz="105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Creative Commons BY-SA </a:t>
              </a:r>
              <a:r>
                <a:rPr lang="en-US" sz="105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3.0 ]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5638800"/>
              <a:ext cx="2590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Williams-Kilburn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Tube Store</a:t>
              </a:r>
              <a:endPara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Manchester SSEM “Baby” (1948)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Manchester University group build small-scale experimental machine to demonstrate idea of using cathode-ray tubes (CRTs) for computer memory instead of mercury delay lines</a:t>
            </a:r>
          </a:p>
          <a:p>
            <a:r>
              <a:rPr lang="en-US" sz="2400" i="1" dirty="0" smtClean="0"/>
              <a:t>Williams-Kilburn Tubes were first random access electronic storage devices</a:t>
            </a:r>
          </a:p>
          <a:p>
            <a:r>
              <a:rPr lang="en-US" sz="2400" dirty="0"/>
              <a:t>32 words of 32-bits, accumulator, and program </a:t>
            </a:r>
            <a:r>
              <a:rPr lang="en-US" sz="2400" dirty="0" smtClean="0"/>
              <a:t>counter</a:t>
            </a:r>
          </a:p>
          <a:p>
            <a:r>
              <a:rPr lang="en-US" sz="2400" dirty="0" smtClean="0"/>
              <a:t>Machine ran world’s first stored-program in June 1948</a:t>
            </a:r>
          </a:p>
          <a:p>
            <a:r>
              <a:rPr lang="en-US" sz="2400" dirty="0" smtClean="0"/>
              <a:t>Led to later Manchester Mark-1 full-scale machine</a:t>
            </a:r>
          </a:p>
          <a:p>
            <a:pPr lvl="1"/>
            <a:r>
              <a:rPr lang="en-US" sz="2000" dirty="0" smtClean="0"/>
              <a:t>Mark-1 introduced </a:t>
            </a:r>
            <a:r>
              <a:rPr lang="en-US" sz="2000" i="1" dirty="0" smtClean="0"/>
              <a:t>index</a:t>
            </a:r>
            <a:r>
              <a:rPr lang="en-US" sz="2000" dirty="0" smtClean="0"/>
              <a:t> registers</a:t>
            </a:r>
          </a:p>
          <a:p>
            <a:pPr lvl="1"/>
            <a:r>
              <a:rPr lang="en-US" sz="2000" dirty="0" smtClean="0"/>
              <a:t>Mark-1 commercialized by Ferranti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  <a:noFill/>
        </p:spPr>
        <p:txBody>
          <a:bodyPr/>
          <a:lstStyle/>
          <a:p>
            <a:fld id="{B3047FF4-16E7-4E4C-939C-A6604279D674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Computers in mid 50’s</a:t>
            </a:r>
          </a:p>
        </p:txBody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24825" cy="4894263"/>
          </a:xfrm>
        </p:spPr>
        <p:txBody>
          <a:bodyPr/>
          <a:lstStyle/>
          <a:p>
            <a:pPr marL="381000" indent="-381000">
              <a:lnSpc>
                <a:spcPct val="100000"/>
              </a:lnSpc>
            </a:pPr>
            <a:r>
              <a:rPr lang="en-US" dirty="0"/>
              <a:t>Hardware was expensive</a:t>
            </a:r>
          </a:p>
          <a:p>
            <a:pPr marL="381000" indent="-381000">
              <a:lnSpc>
                <a:spcPct val="100000"/>
              </a:lnSpc>
            </a:pPr>
            <a:r>
              <a:rPr lang="en-US" dirty="0" smtClean="0">
                <a:solidFill>
                  <a:schemeClr val="tx2"/>
                </a:solidFill>
              </a:rPr>
              <a:t>Store instructions </a:t>
            </a:r>
            <a:r>
              <a:rPr lang="en-US" dirty="0">
                <a:solidFill>
                  <a:schemeClr val="tx2"/>
                </a:solidFill>
              </a:rPr>
              <a:t>were small (1000 words)</a:t>
            </a:r>
          </a:p>
          <a:p>
            <a:pPr marL="762000" lvl="1" indent="-304800">
              <a:lnSpc>
                <a:spcPct val="100000"/>
              </a:lnSpc>
              <a:buFontTx/>
              <a:buNone/>
            </a:pPr>
            <a:r>
              <a:rPr lang="en-US" sz="2000" dirty="0" err="1">
                <a:sym typeface="Symbol" charset="2"/>
              </a:rPr>
              <a:t>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/>
              <a:t>No resident system software! 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marL="381000" indent="-381000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Memory access time was </a:t>
            </a:r>
            <a:r>
              <a:rPr lang="en-US" dirty="0"/>
              <a:t>10 to 50 times slower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than the processor cycle</a:t>
            </a:r>
          </a:p>
          <a:p>
            <a:pPr marL="762000" lvl="1" indent="-304800">
              <a:lnSpc>
                <a:spcPct val="100000"/>
              </a:lnSpc>
              <a:buFontTx/>
              <a:buNone/>
            </a:pPr>
            <a:r>
              <a:rPr lang="en-US" sz="2000" dirty="0" err="1">
                <a:sym typeface="Symbol" charset="2"/>
              </a:rPr>
              <a:t>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/>
              <a:t>Instruction execution time was totally dominated by the </a:t>
            </a:r>
            <a:r>
              <a:rPr lang="en-US" sz="2000" i="1" dirty="0"/>
              <a:t>memory reference time</a:t>
            </a:r>
            <a:r>
              <a:rPr lang="en-US" sz="2000" dirty="0"/>
              <a:t>.</a:t>
            </a:r>
          </a:p>
          <a:p>
            <a:pPr marL="381000" indent="-381000">
              <a:lnSpc>
                <a:spcPct val="100000"/>
              </a:lnSpc>
            </a:pPr>
            <a:r>
              <a:rPr lang="en-US" dirty="0"/>
              <a:t>The </a:t>
            </a:r>
            <a:r>
              <a:rPr lang="en-US" i="1" dirty="0"/>
              <a:t>ability to design complex control circuits </a:t>
            </a:r>
            <a:r>
              <a:rPr lang="en-US" dirty="0"/>
              <a:t>to execute an instruction was the central design concern as opposed to </a:t>
            </a:r>
            <a:r>
              <a:rPr lang="en-US" i="1" dirty="0"/>
              <a:t>the speed</a:t>
            </a:r>
            <a:r>
              <a:rPr lang="en-US" dirty="0"/>
              <a:t> of decoding or an ALU operation </a:t>
            </a:r>
          </a:p>
          <a:p>
            <a:pPr marL="381000" indent="-381000">
              <a:lnSpc>
                <a:spcPct val="100000"/>
              </a:lnSpc>
            </a:pPr>
            <a:r>
              <a:rPr lang="en-US" dirty="0"/>
              <a:t>Programmer’s view of the machine was inseparable from the actual hardware </a:t>
            </a:r>
            <a:r>
              <a:rPr lang="en-US" dirty="0" smtClean="0"/>
              <a:t>implementation</a:t>
            </a:r>
          </a:p>
          <a:p>
            <a:pPr marL="381000" indent="-381000">
              <a:lnSpc>
                <a:spcPct val="100000"/>
              </a:lnSpc>
            </a:pPr>
            <a:r>
              <a:rPr lang="en-US" dirty="0" smtClean="0"/>
              <a:t>MTBF 20 minutes was state of the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2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  <a:noFill/>
        </p:spPr>
        <p:txBody>
          <a:bodyPr/>
          <a:lstStyle/>
          <a:p>
            <a:fld id="{F0790214-3BE1-3F4F-8CD1-988BD817394A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59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360: </a:t>
            </a:r>
            <a:r>
              <a:rPr lang="en-US" i="1"/>
              <a:t>A General-Purpose Register (GPR) Machine</a:t>
            </a:r>
          </a:p>
        </p:txBody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678363"/>
          </a:xfrm>
        </p:spPr>
        <p:txBody>
          <a:bodyPr/>
          <a:lstStyle/>
          <a:p>
            <a:pPr marL="230188" indent="-230188"/>
            <a:r>
              <a:rPr lang="en-US" dirty="0"/>
              <a:t>Processor State</a:t>
            </a:r>
          </a:p>
          <a:p>
            <a:pPr marL="568325" lvl="1" indent="-222250"/>
            <a:r>
              <a:rPr lang="en-US" sz="2000" dirty="0"/>
              <a:t>16 General-Purpose 32-bit Registers</a:t>
            </a:r>
          </a:p>
          <a:p>
            <a:pPr marL="914400" lvl="2" indent="-168275"/>
            <a:r>
              <a:rPr lang="en-US" i="1" dirty="0"/>
              <a:t>may be used as index and base register</a:t>
            </a:r>
          </a:p>
          <a:p>
            <a:pPr marL="914400" lvl="2" indent="-168275"/>
            <a:r>
              <a:rPr lang="en-US" i="1" dirty="0"/>
              <a:t>Register 0 has some special properties</a:t>
            </a:r>
            <a:r>
              <a:rPr lang="en-US" sz="2400" i="1" dirty="0"/>
              <a:t> </a:t>
            </a:r>
          </a:p>
          <a:p>
            <a:pPr marL="568325" lvl="1" indent="-222250"/>
            <a:r>
              <a:rPr lang="en-US" sz="2000" dirty="0"/>
              <a:t>4 Floating Point 64-bit Registers</a:t>
            </a:r>
          </a:p>
          <a:p>
            <a:pPr marL="568325" lvl="1" indent="-222250"/>
            <a:r>
              <a:rPr lang="en-US" sz="2000" dirty="0"/>
              <a:t>A Program Status Word (PSW) </a:t>
            </a:r>
          </a:p>
          <a:p>
            <a:pPr marL="914400" lvl="2" indent="-168275"/>
            <a:r>
              <a:rPr lang="en-US" sz="2000" i="1" dirty="0"/>
              <a:t>PC</a:t>
            </a:r>
            <a:r>
              <a:rPr lang="en-US" sz="2000" dirty="0"/>
              <a:t>, </a:t>
            </a:r>
            <a:r>
              <a:rPr lang="en-US" sz="2000" i="1" dirty="0"/>
              <a:t>Condition codes,</a:t>
            </a:r>
            <a:r>
              <a:rPr lang="en-US" sz="2000" dirty="0"/>
              <a:t> </a:t>
            </a:r>
            <a:r>
              <a:rPr lang="en-US" sz="2000" i="1" dirty="0"/>
              <a:t>Control flags</a:t>
            </a:r>
            <a:endParaRPr lang="en-US" sz="2000" dirty="0"/>
          </a:p>
          <a:p>
            <a:pPr marL="230188" indent="-230188"/>
            <a:r>
              <a:rPr lang="en-US" i="1" dirty="0"/>
              <a:t> </a:t>
            </a:r>
            <a:r>
              <a:rPr lang="en-US" dirty="0"/>
              <a:t>A 32-bit machine with 24-bit addresses</a:t>
            </a:r>
          </a:p>
          <a:p>
            <a:pPr marL="568325" lvl="1" indent="-222250"/>
            <a:r>
              <a:rPr lang="en-US" sz="2000" dirty="0"/>
              <a:t>But no instruction contains a 24-bit address!</a:t>
            </a:r>
          </a:p>
          <a:p>
            <a:pPr marL="230188" indent="-230188"/>
            <a:r>
              <a:rPr lang="en-US" dirty="0"/>
              <a:t> Data Formats</a:t>
            </a:r>
          </a:p>
          <a:p>
            <a:pPr marL="568325" lvl="1" indent="-222250"/>
            <a:r>
              <a:rPr lang="en-US" sz="2000" dirty="0"/>
              <a:t>8-bit bytes, 16-bit half-words, 32-bit words, 64-bit double-words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5638810"/>
            <a:ext cx="5878514" cy="628651"/>
            <a:chOff x="1248" y="3552"/>
            <a:chExt cx="3703" cy="396"/>
          </a:xfrm>
        </p:grpSpPr>
        <p:sp>
          <p:nvSpPr>
            <p:cNvPr id="125960" name="Line 4"/>
            <p:cNvSpPr>
              <a:spLocks noChangeShapeType="1"/>
            </p:cNvSpPr>
            <p:nvPr/>
          </p:nvSpPr>
          <p:spPr bwMode="auto">
            <a:xfrm rot="10800000">
              <a:off x="1248" y="3552"/>
              <a:ext cx="240" cy="192"/>
            </a:xfrm>
            <a:prstGeom prst="line">
              <a:avLst/>
            </a:prstGeom>
            <a:noFill/>
            <a:ln w="3175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sz="2000" i="1"/>
            </a:p>
          </p:txBody>
        </p:sp>
        <p:sp>
          <p:nvSpPr>
            <p:cNvPr id="125961" name="Text Box 5"/>
            <p:cNvSpPr txBox="1">
              <a:spLocks noChangeArrowheads="1"/>
            </p:cNvSpPr>
            <p:nvPr/>
          </p:nvSpPr>
          <p:spPr bwMode="auto">
            <a:xfrm>
              <a:off x="1392" y="3696"/>
              <a:ext cx="355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 dirty="0"/>
                <a:t>The IBM 360 is why bytes are 8-bits long 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91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25A46-5C37-324A-8343-06E68139115B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04800"/>
            <a:ext cx="8120062" cy="873125"/>
          </a:xfrm>
          <a:noFill/>
        </p:spPr>
        <p:txBody>
          <a:bodyPr lIns="90343" tIns="44379" rIns="90343" bIns="44379"/>
          <a:lstStyle/>
          <a:p>
            <a:pPr algn="ctr"/>
            <a:r>
              <a:rPr lang="en-US" dirty="0" smtClean="0"/>
              <a:t>CS152 </a:t>
            </a:r>
            <a:r>
              <a:rPr lang="en-US" dirty="0"/>
              <a:t>Executive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447800" y="14843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95"/>
          <p:cNvGrpSpPr>
            <a:grpSpLocks/>
          </p:cNvGrpSpPr>
          <p:nvPr/>
        </p:nvGrpSpPr>
        <p:grpSpPr bwMode="auto">
          <a:xfrm>
            <a:off x="457200" y="1600200"/>
            <a:ext cx="2362200" cy="896937"/>
            <a:chOff x="288" y="1008"/>
            <a:chExt cx="1488" cy="565"/>
          </a:xfrm>
        </p:grpSpPr>
        <p:sp>
          <p:nvSpPr>
            <p:cNvPr id="44218" name="Line 6"/>
            <p:cNvSpPr>
              <a:spLocks noChangeShapeType="1"/>
            </p:cNvSpPr>
            <p:nvPr/>
          </p:nvSpPr>
          <p:spPr bwMode="auto">
            <a:xfrm flipV="1">
              <a:off x="768" y="100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44219" name="Text Box 7"/>
            <p:cNvSpPr txBox="1">
              <a:spLocks noChangeArrowheads="1"/>
            </p:cNvSpPr>
            <p:nvPr/>
          </p:nvSpPr>
          <p:spPr bwMode="auto">
            <a:xfrm>
              <a:off x="288" y="1127"/>
              <a:ext cx="148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The processor </a:t>
              </a:r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you built </a:t>
              </a: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in</a:t>
              </a:r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 CS61C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" name="Group 194"/>
          <p:cNvGrpSpPr>
            <a:grpSpLocks/>
          </p:cNvGrpSpPr>
          <p:nvPr/>
        </p:nvGrpSpPr>
        <p:grpSpPr bwMode="auto">
          <a:xfrm>
            <a:off x="6477000" y="1600200"/>
            <a:ext cx="2667000" cy="3917950"/>
            <a:chOff x="4080" y="1584"/>
            <a:chExt cx="1680" cy="2468"/>
          </a:xfrm>
        </p:grpSpPr>
        <p:grpSp>
          <p:nvGrpSpPr>
            <p:cNvPr id="44042" name="Group 187"/>
            <p:cNvGrpSpPr>
              <a:grpSpLocks/>
            </p:cNvGrpSpPr>
            <p:nvPr/>
          </p:nvGrpSpPr>
          <p:grpSpPr bwMode="auto">
            <a:xfrm>
              <a:off x="4272" y="1584"/>
              <a:ext cx="1106" cy="1296"/>
              <a:chOff x="4212" y="1824"/>
              <a:chExt cx="1106" cy="1296"/>
            </a:xfrm>
          </p:grpSpPr>
          <p:sp>
            <p:nvSpPr>
              <p:cNvPr id="44046" name="Rectangle 19"/>
              <p:cNvSpPr>
                <a:spLocks noChangeArrowheads="1"/>
              </p:cNvSpPr>
              <p:nvPr/>
            </p:nvSpPr>
            <p:spPr bwMode="auto">
              <a:xfrm>
                <a:off x="422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47" name="Rectangle 20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48" name="Rectangle 21"/>
              <p:cNvSpPr>
                <a:spLocks noChangeArrowheads="1"/>
              </p:cNvSpPr>
              <p:nvPr/>
            </p:nvSpPr>
            <p:spPr bwMode="auto">
              <a:xfrm>
                <a:off x="441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49" name="Rectangle 22"/>
              <p:cNvSpPr>
                <a:spLocks noChangeArrowheads="1"/>
              </p:cNvSpPr>
              <p:nvPr/>
            </p:nvSpPr>
            <p:spPr bwMode="auto">
              <a:xfrm>
                <a:off x="451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0" name="Rectangle 23"/>
              <p:cNvSpPr>
                <a:spLocks noChangeArrowheads="1"/>
              </p:cNvSpPr>
              <p:nvPr/>
            </p:nvSpPr>
            <p:spPr bwMode="auto">
              <a:xfrm>
                <a:off x="460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1" name="Rectangle 24"/>
              <p:cNvSpPr>
                <a:spLocks noChangeArrowheads="1"/>
              </p:cNvSpPr>
              <p:nvPr/>
            </p:nvSpPr>
            <p:spPr bwMode="auto">
              <a:xfrm>
                <a:off x="470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2" name="Rectangle 25"/>
              <p:cNvSpPr>
                <a:spLocks noChangeArrowheads="1"/>
              </p:cNvSpPr>
              <p:nvPr/>
            </p:nvSpPr>
            <p:spPr bwMode="auto">
              <a:xfrm>
                <a:off x="479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3" name="Rectangle 26"/>
              <p:cNvSpPr>
                <a:spLocks noChangeArrowheads="1"/>
              </p:cNvSpPr>
              <p:nvPr/>
            </p:nvSpPr>
            <p:spPr bwMode="auto">
              <a:xfrm>
                <a:off x="489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4" name="Rectangle 27"/>
              <p:cNvSpPr>
                <a:spLocks noChangeArrowheads="1"/>
              </p:cNvSpPr>
              <p:nvPr/>
            </p:nvSpPr>
            <p:spPr bwMode="auto">
              <a:xfrm>
                <a:off x="498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5" name="Rectangle 28"/>
              <p:cNvSpPr>
                <a:spLocks noChangeArrowheads="1"/>
              </p:cNvSpPr>
              <p:nvPr/>
            </p:nvSpPr>
            <p:spPr bwMode="auto">
              <a:xfrm>
                <a:off x="508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6" name="Rectangle 29"/>
              <p:cNvSpPr>
                <a:spLocks noChangeArrowheads="1"/>
              </p:cNvSpPr>
              <p:nvPr/>
            </p:nvSpPr>
            <p:spPr bwMode="auto">
              <a:xfrm>
                <a:off x="517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7" name="Rectangle 30"/>
              <p:cNvSpPr>
                <a:spLocks noChangeArrowheads="1"/>
              </p:cNvSpPr>
              <p:nvPr/>
            </p:nvSpPr>
            <p:spPr bwMode="auto">
              <a:xfrm>
                <a:off x="527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8" name="Rectangle 31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59" name="Rectangle 32"/>
              <p:cNvSpPr>
                <a:spLocks noChangeArrowheads="1"/>
              </p:cNvSpPr>
              <p:nvPr/>
            </p:nvSpPr>
            <p:spPr bwMode="auto">
              <a:xfrm>
                <a:off x="431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0" name="Rectangle 33"/>
              <p:cNvSpPr>
                <a:spLocks noChangeArrowheads="1"/>
              </p:cNvSpPr>
              <p:nvPr/>
            </p:nvSpPr>
            <p:spPr bwMode="auto">
              <a:xfrm>
                <a:off x="441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1" name="Rectangle 34"/>
              <p:cNvSpPr>
                <a:spLocks noChangeArrowheads="1"/>
              </p:cNvSpPr>
              <p:nvPr/>
            </p:nvSpPr>
            <p:spPr bwMode="auto">
              <a:xfrm>
                <a:off x="450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2" name="Rectangle 35"/>
              <p:cNvSpPr>
                <a:spLocks noChangeArrowheads="1"/>
              </p:cNvSpPr>
              <p:nvPr/>
            </p:nvSpPr>
            <p:spPr bwMode="auto">
              <a:xfrm>
                <a:off x="460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3" name="Rectangle 36"/>
              <p:cNvSpPr>
                <a:spLocks noChangeArrowheads="1"/>
              </p:cNvSpPr>
              <p:nvPr/>
            </p:nvSpPr>
            <p:spPr bwMode="auto">
              <a:xfrm>
                <a:off x="469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4" name="Rectangle 37"/>
              <p:cNvSpPr>
                <a:spLocks noChangeArrowheads="1"/>
              </p:cNvSpPr>
              <p:nvPr/>
            </p:nvSpPr>
            <p:spPr bwMode="auto">
              <a:xfrm>
                <a:off x="479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5" name="Rectangle 38"/>
              <p:cNvSpPr>
                <a:spLocks noChangeArrowheads="1"/>
              </p:cNvSpPr>
              <p:nvPr/>
            </p:nvSpPr>
            <p:spPr bwMode="auto">
              <a:xfrm>
                <a:off x="488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6" name="Rectangle 39"/>
              <p:cNvSpPr>
                <a:spLocks noChangeArrowheads="1"/>
              </p:cNvSpPr>
              <p:nvPr/>
            </p:nvSpPr>
            <p:spPr bwMode="auto">
              <a:xfrm>
                <a:off x="498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7" name="Rectangle 40"/>
              <p:cNvSpPr>
                <a:spLocks noChangeArrowheads="1"/>
              </p:cNvSpPr>
              <p:nvPr/>
            </p:nvSpPr>
            <p:spPr bwMode="auto">
              <a:xfrm>
                <a:off x="507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8" name="Rectangle 41"/>
              <p:cNvSpPr>
                <a:spLocks noChangeArrowheads="1"/>
              </p:cNvSpPr>
              <p:nvPr/>
            </p:nvSpPr>
            <p:spPr bwMode="auto">
              <a:xfrm>
                <a:off x="517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69" name="Rectangle 42"/>
              <p:cNvSpPr>
                <a:spLocks noChangeArrowheads="1"/>
              </p:cNvSpPr>
              <p:nvPr/>
            </p:nvSpPr>
            <p:spPr bwMode="auto">
              <a:xfrm>
                <a:off x="526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0" name="Rectangle 43"/>
              <p:cNvSpPr>
                <a:spLocks noChangeArrowheads="1"/>
              </p:cNvSpPr>
              <p:nvPr/>
            </p:nvSpPr>
            <p:spPr bwMode="auto">
              <a:xfrm>
                <a:off x="422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1" name="Rectangle 44"/>
              <p:cNvSpPr>
                <a:spLocks noChangeArrowheads="1"/>
              </p:cNvSpPr>
              <p:nvPr/>
            </p:nvSpPr>
            <p:spPr bwMode="auto">
              <a:xfrm>
                <a:off x="431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2" name="Rectangle 45"/>
              <p:cNvSpPr>
                <a:spLocks noChangeArrowheads="1"/>
              </p:cNvSpPr>
              <p:nvPr/>
            </p:nvSpPr>
            <p:spPr bwMode="auto">
              <a:xfrm>
                <a:off x="441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3" name="Rectangle 46"/>
              <p:cNvSpPr>
                <a:spLocks noChangeArrowheads="1"/>
              </p:cNvSpPr>
              <p:nvPr/>
            </p:nvSpPr>
            <p:spPr bwMode="auto">
              <a:xfrm>
                <a:off x="450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4" name="Rectangle 47"/>
              <p:cNvSpPr>
                <a:spLocks noChangeArrowheads="1"/>
              </p:cNvSpPr>
              <p:nvPr/>
            </p:nvSpPr>
            <p:spPr bwMode="auto">
              <a:xfrm>
                <a:off x="460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5" name="Rectangle 48"/>
              <p:cNvSpPr>
                <a:spLocks noChangeArrowheads="1"/>
              </p:cNvSpPr>
              <p:nvPr/>
            </p:nvSpPr>
            <p:spPr bwMode="auto">
              <a:xfrm>
                <a:off x="469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6" name="Rectangle 49"/>
              <p:cNvSpPr>
                <a:spLocks noChangeArrowheads="1"/>
              </p:cNvSpPr>
              <p:nvPr/>
            </p:nvSpPr>
            <p:spPr bwMode="auto">
              <a:xfrm>
                <a:off x="479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7" name="Rectangle 50"/>
              <p:cNvSpPr>
                <a:spLocks noChangeArrowheads="1"/>
              </p:cNvSpPr>
              <p:nvPr/>
            </p:nvSpPr>
            <p:spPr bwMode="auto">
              <a:xfrm>
                <a:off x="488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8" name="Rectangle 51"/>
              <p:cNvSpPr>
                <a:spLocks noChangeArrowheads="1"/>
              </p:cNvSpPr>
              <p:nvPr/>
            </p:nvSpPr>
            <p:spPr bwMode="auto">
              <a:xfrm>
                <a:off x="498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79" name="Rectangle 52"/>
              <p:cNvSpPr>
                <a:spLocks noChangeArrowheads="1"/>
              </p:cNvSpPr>
              <p:nvPr/>
            </p:nvSpPr>
            <p:spPr bwMode="auto">
              <a:xfrm>
                <a:off x="507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0" name="Rectangle 53"/>
              <p:cNvSpPr>
                <a:spLocks noChangeArrowheads="1"/>
              </p:cNvSpPr>
              <p:nvPr/>
            </p:nvSpPr>
            <p:spPr bwMode="auto">
              <a:xfrm>
                <a:off x="517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1" name="Rectangle 54"/>
              <p:cNvSpPr>
                <a:spLocks noChangeArrowheads="1"/>
              </p:cNvSpPr>
              <p:nvPr/>
            </p:nvSpPr>
            <p:spPr bwMode="auto">
              <a:xfrm>
                <a:off x="526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2" name="Rectangle 55"/>
              <p:cNvSpPr>
                <a:spLocks noChangeArrowheads="1"/>
              </p:cNvSpPr>
              <p:nvPr/>
            </p:nvSpPr>
            <p:spPr bwMode="auto">
              <a:xfrm>
                <a:off x="422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3" name="Rectangle 56"/>
              <p:cNvSpPr>
                <a:spLocks noChangeArrowheads="1"/>
              </p:cNvSpPr>
              <p:nvPr/>
            </p:nvSpPr>
            <p:spPr bwMode="auto">
              <a:xfrm>
                <a:off x="431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4" name="Rectangle 57"/>
              <p:cNvSpPr>
                <a:spLocks noChangeArrowheads="1"/>
              </p:cNvSpPr>
              <p:nvPr/>
            </p:nvSpPr>
            <p:spPr bwMode="auto">
              <a:xfrm>
                <a:off x="441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5" name="Rectangle 58"/>
              <p:cNvSpPr>
                <a:spLocks noChangeArrowheads="1"/>
              </p:cNvSpPr>
              <p:nvPr/>
            </p:nvSpPr>
            <p:spPr bwMode="auto">
              <a:xfrm>
                <a:off x="450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6" name="Rectangle 59"/>
              <p:cNvSpPr>
                <a:spLocks noChangeArrowheads="1"/>
              </p:cNvSpPr>
              <p:nvPr/>
            </p:nvSpPr>
            <p:spPr bwMode="auto">
              <a:xfrm>
                <a:off x="460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7" name="Rectangle 60"/>
              <p:cNvSpPr>
                <a:spLocks noChangeArrowheads="1"/>
              </p:cNvSpPr>
              <p:nvPr/>
            </p:nvSpPr>
            <p:spPr bwMode="auto">
              <a:xfrm>
                <a:off x="469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8" name="Rectangle 61"/>
              <p:cNvSpPr>
                <a:spLocks noChangeArrowheads="1"/>
              </p:cNvSpPr>
              <p:nvPr/>
            </p:nvSpPr>
            <p:spPr bwMode="auto">
              <a:xfrm>
                <a:off x="479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89" name="Rectangle 62"/>
              <p:cNvSpPr>
                <a:spLocks noChangeArrowheads="1"/>
              </p:cNvSpPr>
              <p:nvPr/>
            </p:nvSpPr>
            <p:spPr bwMode="auto">
              <a:xfrm>
                <a:off x="488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0" name="Rectangle 63"/>
              <p:cNvSpPr>
                <a:spLocks noChangeArrowheads="1"/>
              </p:cNvSpPr>
              <p:nvPr/>
            </p:nvSpPr>
            <p:spPr bwMode="auto">
              <a:xfrm>
                <a:off x="498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1" name="Rectangle 64"/>
              <p:cNvSpPr>
                <a:spLocks noChangeArrowheads="1"/>
              </p:cNvSpPr>
              <p:nvPr/>
            </p:nvSpPr>
            <p:spPr bwMode="auto">
              <a:xfrm>
                <a:off x="507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2" name="Rectangle 65"/>
              <p:cNvSpPr>
                <a:spLocks noChangeArrowheads="1"/>
              </p:cNvSpPr>
              <p:nvPr/>
            </p:nvSpPr>
            <p:spPr bwMode="auto">
              <a:xfrm>
                <a:off x="517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3" name="Rectangle 66"/>
              <p:cNvSpPr>
                <a:spLocks noChangeArrowheads="1"/>
              </p:cNvSpPr>
              <p:nvPr/>
            </p:nvSpPr>
            <p:spPr bwMode="auto">
              <a:xfrm>
                <a:off x="526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4" name="Rectangle 67"/>
              <p:cNvSpPr>
                <a:spLocks noChangeArrowheads="1"/>
              </p:cNvSpPr>
              <p:nvPr/>
            </p:nvSpPr>
            <p:spPr bwMode="auto">
              <a:xfrm>
                <a:off x="422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5" name="Rectangle 68"/>
              <p:cNvSpPr>
                <a:spLocks noChangeArrowheads="1"/>
              </p:cNvSpPr>
              <p:nvPr/>
            </p:nvSpPr>
            <p:spPr bwMode="auto">
              <a:xfrm>
                <a:off x="431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6" name="Rectangle 69"/>
              <p:cNvSpPr>
                <a:spLocks noChangeArrowheads="1"/>
              </p:cNvSpPr>
              <p:nvPr/>
            </p:nvSpPr>
            <p:spPr bwMode="auto">
              <a:xfrm>
                <a:off x="441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7" name="Rectangle 70"/>
              <p:cNvSpPr>
                <a:spLocks noChangeArrowheads="1"/>
              </p:cNvSpPr>
              <p:nvPr/>
            </p:nvSpPr>
            <p:spPr bwMode="auto">
              <a:xfrm>
                <a:off x="450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8" name="Rectangle 71"/>
              <p:cNvSpPr>
                <a:spLocks noChangeArrowheads="1"/>
              </p:cNvSpPr>
              <p:nvPr/>
            </p:nvSpPr>
            <p:spPr bwMode="auto">
              <a:xfrm>
                <a:off x="460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99" name="Rectangle 72"/>
              <p:cNvSpPr>
                <a:spLocks noChangeArrowheads="1"/>
              </p:cNvSpPr>
              <p:nvPr/>
            </p:nvSpPr>
            <p:spPr bwMode="auto">
              <a:xfrm>
                <a:off x="469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0" name="Rectangle 73"/>
              <p:cNvSpPr>
                <a:spLocks noChangeArrowheads="1"/>
              </p:cNvSpPr>
              <p:nvPr/>
            </p:nvSpPr>
            <p:spPr bwMode="auto">
              <a:xfrm>
                <a:off x="479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1" name="Rectangle 74"/>
              <p:cNvSpPr>
                <a:spLocks noChangeArrowheads="1"/>
              </p:cNvSpPr>
              <p:nvPr/>
            </p:nvSpPr>
            <p:spPr bwMode="auto">
              <a:xfrm>
                <a:off x="488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2" name="Rectangle 75"/>
              <p:cNvSpPr>
                <a:spLocks noChangeArrowheads="1"/>
              </p:cNvSpPr>
              <p:nvPr/>
            </p:nvSpPr>
            <p:spPr bwMode="auto">
              <a:xfrm>
                <a:off x="498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3" name="Rectangle 76"/>
              <p:cNvSpPr>
                <a:spLocks noChangeArrowheads="1"/>
              </p:cNvSpPr>
              <p:nvPr/>
            </p:nvSpPr>
            <p:spPr bwMode="auto">
              <a:xfrm>
                <a:off x="507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4" name="Rectangle 77"/>
              <p:cNvSpPr>
                <a:spLocks noChangeArrowheads="1"/>
              </p:cNvSpPr>
              <p:nvPr/>
            </p:nvSpPr>
            <p:spPr bwMode="auto">
              <a:xfrm>
                <a:off x="517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5" name="Rectangle 78"/>
              <p:cNvSpPr>
                <a:spLocks noChangeArrowheads="1"/>
              </p:cNvSpPr>
              <p:nvPr/>
            </p:nvSpPr>
            <p:spPr bwMode="auto">
              <a:xfrm>
                <a:off x="526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6" name="Rectangle 79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7" name="Rectangle 80"/>
              <p:cNvSpPr>
                <a:spLocks noChangeArrowheads="1"/>
              </p:cNvSpPr>
              <p:nvPr/>
            </p:nvSpPr>
            <p:spPr bwMode="auto">
              <a:xfrm>
                <a:off x="431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8" name="Rectangle 81"/>
              <p:cNvSpPr>
                <a:spLocks noChangeArrowheads="1"/>
              </p:cNvSpPr>
              <p:nvPr/>
            </p:nvSpPr>
            <p:spPr bwMode="auto">
              <a:xfrm>
                <a:off x="441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09" name="Rectangle 82"/>
              <p:cNvSpPr>
                <a:spLocks noChangeArrowheads="1"/>
              </p:cNvSpPr>
              <p:nvPr/>
            </p:nvSpPr>
            <p:spPr bwMode="auto">
              <a:xfrm>
                <a:off x="450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0" name="Rectangle 83"/>
              <p:cNvSpPr>
                <a:spLocks noChangeArrowheads="1"/>
              </p:cNvSpPr>
              <p:nvPr/>
            </p:nvSpPr>
            <p:spPr bwMode="auto">
              <a:xfrm>
                <a:off x="460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1" name="Rectangle 84"/>
              <p:cNvSpPr>
                <a:spLocks noChangeArrowheads="1"/>
              </p:cNvSpPr>
              <p:nvPr/>
            </p:nvSpPr>
            <p:spPr bwMode="auto">
              <a:xfrm>
                <a:off x="469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2" name="Rectangle 85"/>
              <p:cNvSpPr>
                <a:spLocks noChangeArrowheads="1"/>
              </p:cNvSpPr>
              <p:nvPr/>
            </p:nvSpPr>
            <p:spPr bwMode="auto">
              <a:xfrm>
                <a:off x="479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3" name="Rectangle 86"/>
              <p:cNvSpPr>
                <a:spLocks noChangeArrowheads="1"/>
              </p:cNvSpPr>
              <p:nvPr/>
            </p:nvSpPr>
            <p:spPr bwMode="auto">
              <a:xfrm>
                <a:off x="488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4" name="Rectangle 87"/>
              <p:cNvSpPr>
                <a:spLocks noChangeArrowheads="1"/>
              </p:cNvSpPr>
              <p:nvPr/>
            </p:nvSpPr>
            <p:spPr bwMode="auto">
              <a:xfrm>
                <a:off x="498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5" name="Rectangle 88"/>
              <p:cNvSpPr>
                <a:spLocks noChangeArrowheads="1"/>
              </p:cNvSpPr>
              <p:nvPr/>
            </p:nvSpPr>
            <p:spPr bwMode="auto">
              <a:xfrm>
                <a:off x="507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6" name="Rectangle 89"/>
              <p:cNvSpPr>
                <a:spLocks noChangeArrowheads="1"/>
              </p:cNvSpPr>
              <p:nvPr/>
            </p:nvSpPr>
            <p:spPr bwMode="auto">
              <a:xfrm>
                <a:off x="517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7" name="Rectangle 90"/>
              <p:cNvSpPr>
                <a:spLocks noChangeArrowheads="1"/>
              </p:cNvSpPr>
              <p:nvPr/>
            </p:nvSpPr>
            <p:spPr bwMode="auto">
              <a:xfrm>
                <a:off x="526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8" name="Rectangle 91"/>
              <p:cNvSpPr>
                <a:spLocks noChangeArrowheads="1"/>
              </p:cNvSpPr>
              <p:nvPr/>
            </p:nvSpPr>
            <p:spPr bwMode="auto">
              <a:xfrm>
                <a:off x="421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19" name="Rectangle 92"/>
              <p:cNvSpPr>
                <a:spLocks noChangeArrowheads="1"/>
              </p:cNvSpPr>
              <p:nvPr/>
            </p:nvSpPr>
            <p:spPr bwMode="auto">
              <a:xfrm>
                <a:off x="431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0" name="Rectangle 93"/>
              <p:cNvSpPr>
                <a:spLocks noChangeArrowheads="1"/>
              </p:cNvSpPr>
              <p:nvPr/>
            </p:nvSpPr>
            <p:spPr bwMode="auto">
              <a:xfrm>
                <a:off x="440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1" name="Rectangle 94"/>
              <p:cNvSpPr>
                <a:spLocks noChangeArrowheads="1"/>
              </p:cNvSpPr>
              <p:nvPr/>
            </p:nvSpPr>
            <p:spPr bwMode="auto">
              <a:xfrm>
                <a:off x="450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2" name="Rectangle 95"/>
              <p:cNvSpPr>
                <a:spLocks noChangeArrowheads="1"/>
              </p:cNvSpPr>
              <p:nvPr/>
            </p:nvSpPr>
            <p:spPr bwMode="auto">
              <a:xfrm>
                <a:off x="459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3" name="Rectangle 96"/>
              <p:cNvSpPr>
                <a:spLocks noChangeArrowheads="1"/>
              </p:cNvSpPr>
              <p:nvPr/>
            </p:nvSpPr>
            <p:spPr bwMode="auto">
              <a:xfrm>
                <a:off x="469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4" name="Rectangle 97"/>
              <p:cNvSpPr>
                <a:spLocks noChangeArrowheads="1"/>
              </p:cNvSpPr>
              <p:nvPr/>
            </p:nvSpPr>
            <p:spPr bwMode="auto">
              <a:xfrm>
                <a:off x="478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5" name="Rectangle 98"/>
              <p:cNvSpPr>
                <a:spLocks noChangeArrowheads="1"/>
              </p:cNvSpPr>
              <p:nvPr/>
            </p:nvSpPr>
            <p:spPr bwMode="auto">
              <a:xfrm>
                <a:off x="488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6" name="Rectangle 99"/>
              <p:cNvSpPr>
                <a:spLocks noChangeArrowheads="1"/>
              </p:cNvSpPr>
              <p:nvPr/>
            </p:nvSpPr>
            <p:spPr bwMode="auto">
              <a:xfrm>
                <a:off x="497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7" name="Rectangle 100"/>
              <p:cNvSpPr>
                <a:spLocks noChangeArrowheads="1"/>
              </p:cNvSpPr>
              <p:nvPr/>
            </p:nvSpPr>
            <p:spPr bwMode="auto">
              <a:xfrm>
                <a:off x="507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8" name="Rectangle 101"/>
              <p:cNvSpPr>
                <a:spLocks noChangeArrowheads="1"/>
              </p:cNvSpPr>
              <p:nvPr/>
            </p:nvSpPr>
            <p:spPr bwMode="auto">
              <a:xfrm>
                <a:off x="516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29" name="Rectangle 102"/>
              <p:cNvSpPr>
                <a:spLocks noChangeArrowheads="1"/>
              </p:cNvSpPr>
              <p:nvPr/>
            </p:nvSpPr>
            <p:spPr bwMode="auto">
              <a:xfrm>
                <a:off x="526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0" name="Rectangle 103"/>
              <p:cNvSpPr>
                <a:spLocks noChangeArrowheads="1"/>
              </p:cNvSpPr>
              <p:nvPr/>
            </p:nvSpPr>
            <p:spPr bwMode="auto">
              <a:xfrm>
                <a:off x="421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1" name="Rectangle 104"/>
              <p:cNvSpPr>
                <a:spLocks noChangeArrowheads="1"/>
              </p:cNvSpPr>
              <p:nvPr/>
            </p:nvSpPr>
            <p:spPr bwMode="auto">
              <a:xfrm>
                <a:off x="431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2" name="Rectangle 105"/>
              <p:cNvSpPr>
                <a:spLocks noChangeArrowheads="1"/>
              </p:cNvSpPr>
              <p:nvPr/>
            </p:nvSpPr>
            <p:spPr bwMode="auto">
              <a:xfrm>
                <a:off x="440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3" name="Rectangle 106"/>
              <p:cNvSpPr>
                <a:spLocks noChangeArrowheads="1"/>
              </p:cNvSpPr>
              <p:nvPr/>
            </p:nvSpPr>
            <p:spPr bwMode="auto">
              <a:xfrm>
                <a:off x="450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4" name="Rectangle 107"/>
              <p:cNvSpPr>
                <a:spLocks noChangeArrowheads="1"/>
              </p:cNvSpPr>
              <p:nvPr/>
            </p:nvSpPr>
            <p:spPr bwMode="auto">
              <a:xfrm>
                <a:off x="459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5" name="Rectangle 108"/>
              <p:cNvSpPr>
                <a:spLocks noChangeArrowheads="1"/>
              </p:cNvSpPr>
              <p:nvPr/>
            </p:nvSpPr>
            <p:spPr bwMode="auto">
              <a:xfrm>
                <a:off x="469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6" name="Rectangle 109"/>
              <p:cNvSpPr>
                <a:spLocks noChangeArrowheads="1"/>
              </p:cNvSpPr>
              <p:nvPr/>
            </p:nvSpPr>
            <p:spPr bwMode="auto">
              <a:xfrm>
                <a:off x="478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7" name="Rectangle 110"/>
              <p:cNvSpPr>
                <a:spLocks noChangeArrowheads="1"/>
              </p:cNvSpPr>
              <p:nvPr/>
            </p:nvSpPr>
            <p:spPr bwMode="auto">
              <a:xfrm>
                <a:off x="488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8" name="Rectangle 111"/>
              <p:cNvSpPr>
                <a:spLocks noChangeArrowheads="1"/>
              </p:cNvSpPr>
              <p:nvPr/>
            </p:nvSpPr>
            <p:spPr bwMode="auto">
              <a:xfrm>
                <a:off x="497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39" name="Rectangle 112"/>
              <p:cNvSpPr>
                <a:spLocks noChangeArrowheads="1"/>
              </p:cNvSpPr>
              <p:nvPr/>
            </p:nvSpPr>
            <p:spPr bwMode="auto">
              <a:xfrm>
                <a:off x="507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0" name="Rectangle 113"/>
              <p:cNvSpPr>
                <a:spLocks noChangeArrowheads="1"/>
              </p:cNvSpPr>
              <p:nvPr/>
            </p:nvSpPr>
            <p:spPr bwMode="auto">
              <a:xfrm>
                <a:off x="516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1" name="Rectangle 114"/>
              <p:cNvSpPr>
                <a:spLocks noChangeArrowheads="1"/>
              </p:cNvSpPr>
              <p:nvPr/>
            </p:nvSpPr>
            <p:spPr bwMode="auto">
              <a:xfrm>
                <a:off x="526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2" name="Rectangle 115"/>
              <p:cNvSpPr>
                <a:spLocks noChangeArrowheads="1"/>
              </p:cNvSpPr>
              <p:nvPr/>
            </p:nvSpPr>
            <p:spPr bwMode="auto">
              <a:xfrm>
                <a:off x="421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3" name="Rectangle 116"/>
              <p:cNvSpPr>
                <a:spLocks noChangeArrowheads="1"/>
              </p:cNvSpPr>
              <p:nvPr/>
            </p:nvSpPr>
            <p:spPr bwMode="auto">
              <a:xfrm>
                <a:off x="431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4" name="Rectangle 117"/>
              <p:cNvSpPr>
                <a:spLocks noChangeArrowheads="1"/>
              </p:cNvSpPr>
              <p:nvPr/>
            </p:nvSpPr>
            <p:spPr bwMode="auto">
              <a:xfrm>
                <a:off x="440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5" name="Rectangle 118"/>
              <p:cNvSpPr>
                <a:spLocks noChangeArrowheads="1"/>
              </p:cNvSpPr>
              <p:nvPr/>
            </p:nvSpPr>
            <p:spPr bwMode="auto">
              <a:xfrm>
                <a:off x="450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6" name="Rectangle 119"/>
              <p:cNvSpPr>
                <a:spLocks noChangeArrowheads="1"/>
              </p:cNvSpPr>
              <p:nvPr/>
            </p:nvSpPr>
            <p:spPr bwMode="auto">
              <a:xfrm>
                <a:off x="459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7" name="Rectangle 120"/>
              <p:cNvSpPr>
                <a:spLocks noChangeArrowheads="1"/>
              </p:cNvSpPr>
              <p:nvPr/>
            </p:nvSpPr>
            <p:spPr bwMode="auto">
              <a:xfrm>
                <a:off x="469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8" name="Rectangle 121"/>
              <p:cNvSpPr>
                <a:spLocks noChangeArrowheads="1"/>
              </p:cNvSpPr>
              <p:nvPr/>
            </p:nvSpPr>
            <p:spPr bwMode="auto">
              <a:xfrm>
                <a:off x="478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49" name="Rectangle 122"/>
              <p:cNvSpPr>
                <a:spLocks noChangeArrowheads="1"/>
              </p:cNvSpPr>
              <p:nvPr/>
            </p:nvSpPr>
            <p:spPr bwMode="auto">
              <a:xfrm>
                <a:off x="488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0" name="Rectangle 123"/>
              <p:cNvSpPr>
                <a:spLocks noChangeArrowheads="1"/>
              </p:cNvSpPr>
              <p:nvPr/>
            </p:nvSpPr>
            <p:spPr bwMode="auto">
              <a:xfrm>
                <a:off x="497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1" name="Rectangle 124"/>
              <p:cNvSpPr>
                <a:spLocks noChangeArrowheads="1"/>
              </p:cNvSpPr>
              <p:nvPr/>
            </p:nvSpPr>
            <p:spPr bwMode="auto">
              <a:xfrm>
                <a:off x="507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2" name="Rectangle 125"/>
              <p:cNvSpPr>
                <a:spLocks noChangeArrowheads="1"/>
              </p:cNvSpPr>
              <p:nvPr/>
            </p:nvSpPr>
            <p:spPr bwMode="auto">
              <a:xfrm>
                <a:off x="516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3" name="Rectangle 126"/>
              <p:cNvSpPr>
                <a:spLocks noChangeArrowheads="1"/>
              </p:cNvSpPr>
              <p:nvPr/>
            </p:nvSpPr>
            <p:spPr bwMode="auto">
              <a:xfrm>
                <a:off x="526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4" name="Rectangle 127"/>
              <p:cNvSpPr>
                <a:spLocks noChangeArrowheads="1"/>
              </p:cNvSpPr>
              <p:nvPr/>
            </p:nvSpPr>
            <p:spPr bwMode="auto">
              <a:xfrm>
                <a:off x="421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5" name="Rectangle 128"/>
              <p:cNvSpPr>
                <a:spLocks noChangeArrowheads="1"/>
              </p:cNvSpPr>
              <p:nvPr/>
            </p:nvSpPr>
            <p:spPr bwMode="auto">
              <a:xfrm>
                <a:off x="431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6" name="Rectangle 129"/>
              <p:cNvSpPr>
                <a:spLocks noChangeArrowheads="1"/>
              </p:cNvSpPr>
              <p:nvPr/>
            </p:nvSpPr>
            <p:spPr bwMode="auto">
              <a:xfrm>
                <a:off x="440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7" name="Rectangle 130"/>
              <p:cNvSpPr>
                <a:spLocks noChangeArrowheads="1"/>
              </p:cNvSpPr>
              <p:nvPr/>
            </p:nvSpPr>
            <p:spPr bwMode="auto">
              <a:xfrm>
                <a:off x="450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8" name="Rectangle 131"/>
              <p:cNvSpPr>
                <a:spLocks noChangeArrowheads="1"/>
              </p:cNvSpPr>
              <p:nvPr/>
            </p:nvSpPr>
            <p:spPr bwMode="auto">
              <a:xfrm>
                <a:off x="459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59" name="Rectangle 132"/>
              <p:cNvSpPr>
                <a:spLocks noChangeArrowheads="1"/>
              </p:cNvSpPr>
              <p:nvPr/>
            </p:nvSpPr>
            <p:spPr bwMode="auto">
              <a:xfrm>
                <a:off x="469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0" name="Rectangle 133"/>
              <p:cNvSpPr>
                <a:spLocks noChangeArrowheads="1"/>
              </p:cNvSpPr>
              <p:nvPr/>
            </p:nvSpPr>
            <p:spPr bwMode="auto">
              <a:xfrm>
                <a:off x="478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1" name="Rectangle 134"/>
              <p:cNvSpPr>
                <a:spLocks noChangeArrowheads="1"/>
              </p:cNvSpPr>
              <p:nvPr/>
            </p:nvSpPr>
            <p:spPr bwMode="auto">
              <a:xfrm>
                <a:off x="488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2" name="Rectangle 135"/>
              <p:cNvSpPr>
                <a:spLocks noChangeArrowheads="1"/>
              </p:cNvSpPr>
              <p:nvPr/>
            </p:nvSpPr>
            <p:spPr bwMode="auto">
              <a:xfrm>
                <a:off x="497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3" name="Rectangle 136"/>
              <p:cNvSpPr>
                <a:spLocks noChangeArrowheads="1"/>
              </p:cNvSpPr>
              <p:nvPr/>
            </p:nvSpPr>
            <p:spPr bwMode="auto">
              <a:xfrm>
                <a:off x="507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4" name="Rectangle 137"/>
              <p:cNvSpPr>
                <a:spLocks noChangeArrowheads="1"/>
              </p:cNvSpPr>
              <p:nvPr/>
            </p:nvSpPr>
            <p:spPr bwMode="auto">
              <a:xfrm>
                <a:off x="516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5" name="Rectangle 138"/>
              <p:cNvSpPr>
                <a:spLocks noChangeArrowheads="1"/>
              </p:cNvSpPr>
              <p:nvPr/>
            </p:nvSpPr>
            <p:spPr bwMode="auto">
              <a:xfrm>
                <a:off x="526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6" name="Rectangle 139"/>
              <p:cNvSpPr>
                <a:spLocks noChangeArrowheads="1"/>
              </p:cNvSpPr>
              <p:nvPr/>
            </p:nvSpPr>
            <p:spPr bwMode="auto">
              <a:xfrm>
                <a:off x="421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7" name="Rectangle 140"/>
              <p:cNvSpPr>
                <a:spLocks noChangeArrowheads="1"/>
              </p:cNvSpPr>
              <p:nvPr/>
            </p:nvSpPr>
            <p:spPr bwMode="auto">
              <a:xfrm>
                <a:off x="431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8" name="Rectangle 141"/>
              <p:cNvSpPr>
                <a:spLocks noChangeArrowheads="1"/>
              </p:cNvSpPr>
              <p:nvPr/>
            </p:nvSpPr>
            <p:spPr bwMode="auto">
              <a:xfrm>
                <a:off x="440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69" name="Rectangle 142"/>
              <p:cNvSpPr>
                <a:spLocks noChangeArrowheads="1"/>
              </p:cNvSpPr>
              <p:nvPr/>
            </p:nvSpPr>
            <p:spPr bwMode="auto">
              <a:xfrm>
                <a:off x="450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0" name="Rectangle 143"/>
              <p:cNvSpPr>
                <a:spLocks noChangeArrowheads="1"/>
              </p:cNvSpPr>
              <p:nvPr/>
            </p:nvSpPr>
            <p:spPr bwMode="auto">
              <a:xfrm>
                <a:off x="459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1" name="Rectangle 144"/>
              <p:cNvSpPr>
                <a:spLocks noChangeArrowheads="1"/>
              </p:cNvSpPr>
              <p:nvPr/>
            </p:nvSpPr>
            <p:spPr bwMode="auto">
              <a:xfrm>
                <a:off x="469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2" name="Rectangle 145"/>
              <p:cNvSpPr>
                <a:spLocks noChangeArrowheads="1"/>
              </p:cNvSpPr>
              <p:nvPr/>
            </p:nvSpPr>
            <p:spPr bwMode="auto">
              <a:xfrm>
                <a:off x="478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3" name="Rectangle 146"/>
              <p:cNvSpPr>
                <a:spLocks noChangeArrowheads="1"/>
              </p:cNvSpPr>
              <p:nvPr/>
            </p:nvSpPr>
            <p:spPr bwMode="auto">
              <a:xfrm>
                <a:off x="488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4" name="Rectangle 147"/>
              <p:cNvSpPr>
                <a:spLocks noChangeArrowheads="1"/>
              </p:cNvSpPr>
              <p:nvPr/>
            </p:nvSpPr>
            <p:spPr bwMode="auto">
              <a:xfrm>
                <a:off x="497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5" name="Rectangle 148"/>
              <p:cNvSpPr>
                <a:spLocks noChangeArrowheads="1"/>
              </p:cNvSpPr>
              <p:nvPr/>
            </p:nvSpPr>
            <p:spPr bwMode="auto">
              <a:xfrm>
                <a:off x="507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6" name="Rectangle 149"/>
              <p:cNvSpPr>
                <a:spLocks noChangeArrowheads="1"/>
              </p:cNvSpPr>
              <p:nvPr/>
            </p:nvSpPr>
            <p:spPr bwMode="auto">
              <a:xfrm>
                <a:off x="516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7" name="Rectangle 150"/>
              <p:cNvSpPr>
                <a:spLocks noChangeArrowheads="1"/>
              </p:cNvSpPr>
              <p:nvPr/>
            </p:nvSpPr>
            <p:spPr bwMode="auto">
              <a:xfrm>
                <a:off x="526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8" name="Rectangle 151"/>
              <p:cNvSpPr>
                <a:spLocks noChangeArrowheads="1"/>
              </p:cNvSpPr>
              <p:nvPr/>
            </p:nvSpPr>
            <p:spPr bwMode="auto">
              <a:xfrm>
                <a:off x="421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79" name="Rectangle 152"/>
              <p:cNvSpPr>
                <a:spLocks noChangeArrowheads="1"/>
              </p:cNvSpPr>
              <p:nvPr/>
            </p:nvSpPr>
            <p:spPr bwMode="auto">
              <a:xfrm>
                <a:off x="430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0" name="Rectangle 153"/>
              <p:cNvSpPr>
                <a:spLocks noChangeArrowheads="1"/>
              </p:cNvSpPr>
              <p:nvPr/>
            </p:nvSpPr>
            <p:spPr bwMode="auto">
              <a:xfrm>
                <a:off x="440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1" name="Rectangle 154"/>
              <p:cNvSpPr>
                <a:spLocks noChangeArrowheads="1"/>
              </p:cNvSpPr>
              <p:nvPr/>
            </p:nvSpPr>
            <p:spPr bwMode="auto">
              <a:xfrm>
                <a:off x="449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2" name="Rectangle 155"/>
              <p:cNvSpPr>
                <a:spLocks noChangeArrowheads="1"/>
              </p:cNvSpPr>
              <p:nvPr/>
            </p:nvSpPr>
            <p:spPr bwMode="auto">
              <a:xfrm>
                <a:off x="459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3" name="Rectangle 156"/>
              <p:cNvSpPr>
                <a:spLocks noChangeArrowheads="1"/>
              </p:cNvSpPr>
              <p:nvPr/>
            </p:nvSpPr>
            <p:spPr bwMode="auto">
              <a:xfrm>
                <a:off x="468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4" name="Rectangle 157"/>
              <p:cNvSpPr>
                <a:spLocks noChangeArrowheads="1"/>
              </p:cNvSpPr>
              <p:nvPr/>
            </p:nvSpPr>
            <p:spPr bwMode="auto">
              <a:xfrm>
                <a:off x="478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5" name="Rectangle 158"/>
              <p:cNvSpPr>
                <a:spLocks noChangeArrowheads="1"/>
              </p:cNvSpPr>
              <p:nvPr/>
            </p:nvSpPr>
            <p:spPr bwMode="auto">
              <a:xfrm>
                <a:off x="487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6" name="Rectangle 159"/>
              <p:cNvSpPr>
                <a:spLocks noChangeArrowheads="1"/>
              </p:cNvSpPr>
              <p:nvPr/>
            </p:nvSpPr>
            <p:spPr bwMode="auto">
              <a:xfrm>
                <a:off x="497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7" name="Rectangle 160"/>
              <p:cNvSpPr>
                <a:spLocks noChangeArrowheads="1"/>
              </p:cNvSpPr>
              <p:nvPr/>
            </p:nvSpPr>
            <p:spPr bwMode="auto">
              <a:xfrm>
                <a:off x="506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8" name="Rectangle 161"/>
              <p:cNvSpPr>
                <a:spLocks noChangeArrowheads="1"/>
              </p:cNvSpPr>
              <p:nvPr/>
            </p:nvSpPr>
            <p:spPr bwMode="auto">
              <a:xfrm>
                <a:off x="516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89" name="Rectangle 162"/>
              <p:cNvSpPr>
                <a:spLocks noChangeArrowheads="1"/>
              </p:cNvSpPr>
              <p:nvPr/>
            </p:nvSpPr>
            <p:spPr bwMode="auto">
              <a:xfrm>
                <a:off x="525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0" name="Rectangle 163"/>
              <p:cNvSpPr>
                <a:spLocks noChangeArrowheads="1"/>
              </p:cNvSpPr>
              <p:nvPr/>
            </p:nvSpPr>
            <p:spPr bwMode="auto">
              <a:xfrm>
                <a:off x="421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1" name="Rectangle 164"/>
              <p:cNvSpPr>
                <a:spLocks noChangeArrowheads="1"/>
              </p:cNvSpPr>
              <p:nvPr/>
            </p:nvSpPr>
            <p:spPr bwMode="auto">
              <a:xfrm>
                <a:off x="430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2" name="Rectangle 165"/>
              <p:cNvSpPr>
                <a:spLocks noChangeArrowheads="1"/>
              </p:cNvSpPr>
              <p:nvPr/>
            </p:nvSpPr>
            <p:spPr bwMode="auto">
              <a:xfrm>
                <a:off x="440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3" name="Rectangle 166"/>
              <p:cNvSpPr>
                <a:spLocks noChangeArrowheads="1"/>
              </p:cNvSpPr>
              <p:nvPr/>
            </p:nvSpPr>
            <p:spPr bwMode="auto">
              <a:xfrm>
                <a:off x="449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4" name="Rectangle 167"/>
              <p:cNvSpPr>
                <a:spLocks noChangeArrowheads="1"/>
              </p:cNvSpPr>
              <p:nvPr/>
            </p:nvSpPr>
            <p:spPr bwMode="auto">
              <a:xfrm>
                <a:off x="459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5" name="Rectangle 168"/>
              <p:cNvSpPr>
                <a:spLocks noChangeArrowheads="1"/>
              </p:cNvSpPr>
              <p:nvPr/>
            </p:nvSpPr>
            <p:spPr bwMode="auto">
              <a:xfrm>
                <a:off x="468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6" name="Rectangle 169"/>
              <p:cNvSpPr>
                <a:spLocks noChangeArrowheads="1"/>
              </p:cNvSpPr>
              <p:nvPr/>
            </p:nvSpPr>
            <p:spPr bwMode="auto">
              <a:xfrm>
                <a:off x="478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7" name="Rectangle 170"/>
              <p:cNvSpPr>
                <a:spLocks noChangeArrowheads="1"/>
              </p:cNvSpPr>
              <p:nvPr/>
            </p:nvSpPr>
            <p:spPr bwMode="auto">
              <a:xfrm>
                <a:off x="487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8" name="Rectangle 171"/>
              <p:cNvSpPr>
                <a:spLocks noChangeArrowheads="1"/>
              </p:cNvSpPr>
              <p:nvPr/>
            </p:nvSpPr>
            <p:spPr bwMode="auto">
              <a:xfrm>
                <a:off x="497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199" name="Rectangle 172"/>
              <p:cNvSpPr>
                <a:spLocks noChangeArrowheads="1"/>
              </p:cNvSpPr>
              <p:nvPr/>
            </p:nvSpPr>
            <p:spPr bwMode="auto">
              <a:xfrm>
                <a:off x="506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0" name="Rectangle 173"/>
              <p:cNvSpPr>
                <a:spLocks noChangeArrowheads="1"/>
              </p:cNvSpPr>
              <p:nvPr/>
            </p:nvSpPr>
            <p:spPr bwMode="auto">
              <a:xfrm>
                <a:off x="516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1" name="Rectangle 174"/>
              <p:cNvSpPr>
                <a:spLocks noChangeArrowheads="1"/>
              </p:cNvSpPr>
              <p:nvPr/>
            </p:nvSpPr>
            <p:spPr bwMode="auto">
              <a:xfrm>
                <a:off x="525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2" name="Rectangle 175"/>
              <p:cNvSpPr>
                <a:spLocks noChangeArrowheads="1"/>
              </p:cNvSpPr>
              <p:nvPr/>
            </p:nvSpPr>
            <p:spPr bwMode="auto">
              <a:xfrm>
                <a:off x="421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3" name="Rectangle 176"/>
              <p:cNvSpPr>
                <a:spLocks noChangeArrowheads="1"/>
              </p:cNvSpPr>
              <p:nvPr/>
            </p:nvSpPr>
            <p:spPr bwMode="auto">
              <a:xfrm>
                <a:off x="430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4" name="Rectangle 177"/>
              <p:cNvSpPr>
                <a:spLocks noChangeArrowheads="1"/>
              </p:cNvSpPr>
              <p:nvPr/>
            </p:nvSpPr>
            <p:spPr bwMode="auto">
              <a:xfrm>
                <a:off x="440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5" name="Rectangle 178"/>
              <p:cNvSpPr>
                <a:spLocks noChangeArrowheads="1"/>
              </p:cNvSpPr>
              <p:nvPr/>
            </p:nvSpPr>
            <p:spPr bwMode="auto">
              <a:xfrm>
                <a:off x="449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6" name="Rectangle 179"/>
              <p:cNvSpPr>
                <a:spLocks noChangeArrowheads="1"/>
              </p:cNvSpPr>
              <p:nvPr/>
            </p:nvSpPr>
            <p:spPr bwMode="auto">
              <a:xfrm>
                <a:off x="459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7" name="Rectangle 180"/>
              <p:cNvSpPr>
                <a:spLocks noChangeArrowheads="1"/>
              </p:cNvSpPr>
              <p:nvPr/>
            </p:nvSpPr>
            <p:spPr bwMode="auto">
              <a:xfrm>
                <a:off x="468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8" name="Rectangle 181"/>
              <p:cNvSpPr>
                <a:spLocks noChangeArrowheads="1"/>
              </p:cNvSpPr>
              <p:nvPr/>
            </p:nvSpPr>
            <p:spPr bwMode="auto">
              <a:xfrm>
                <a:off x="478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09" name="Rectangle 182"/>
              <p:cNvSpPr>
                <a:spLocks noChangeArrowheads="1"/>
              </p:cNvSpPr>
              <p:nvPr/>
            </p:nvSpPr>
            <p:spPr bwMode="auto">
              <a:xfrm>
                <a:off x="487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10" name="Rectangle 183"/>
              <p:cNvSpPr>
                <a:spLocks noChangeArrowheads="1"/>
              </p:cNvSpPr>
              <p:nvPr/>
            </p:nvSpPr>
            <p:spPr bwMode="auto">
              <a:xfrm>
                <a:off x="497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11" name="Rectangle 184"/>
              <p:cNvSpPr>
                <a:spLocks noChangeArrowheads="1"/>
              </p:cNvSpPr>
              <p:nvPr/>
            </p:nvSpPr>
            <p:spPr bwMode="auto">
              <a:xfrm>
                <a:off x="506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12" name="Rectangle 185"/>
              <p:cNvSpPr>
                <a:spLocks noChangeArrowheads="1"/>
              </p:cNvSpPr>
              <p:nvPr/>
            </p:nvSpPr>
            <p:spPr bwMode="auto">
              <a:xfrm>
                <a:off x="516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13" name="Rectangle 186"/>
              <p:cNvSpPr>
                <a:spLocks noChangeArrowheads="1"/>
              </p:cNvSpPr>
              <p:nvPr/>
            </p:nvSpPr>
            <p:spPr bwMode="auto">
              <a:xfrm>
                <a:off x="525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grpSp>
          <p:nvGrpSpPr>
            <p:cNvPr id="44043" name="Group 192"/>
            <p:cNvGrpSpPr>
              <a:grpSpLocks/>
            </p:cNvGrpSpPr>
            <p:nvPr/>
          </p:nvGrpSpPr>
          <p:grpSpPr bwMode="auto">
            <a:xfrm>
              <a:off x="4080" y="2928"/>
              <a:ext cx="1680" cy="1124"/>
              <a:chOff x="4080" y="2928"/>
              <a:chExt cx="1680" cy="1124"/>
            </a:xfrm>
          </p:grpSpPr>
          <p:sp>
            <p:nvSpPr>
              <p:cNvPr id="44044" name="Line 189"/>
              <p:cNvSpPr>
                <a:spLocks noChangeShapeType="1"/>
              </p:cNvSpPr>
              <p:nvPr/>
            </p:nvSpPr>
            <p:spPr bwMode="auto">
              <a:xfrm flipV="1">
                <a:off x="4608" y="2928"/>
                <a:ext cx="83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045" name="Text Box 190"/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1680" cy="1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Calibri"/>
                    <a:cs typeface="Calibri"/>
                  </a:rPr>
                  <a:t>Plus, the technology behind chip-scale multiprocessors (</a:t>
                </a:r>
                <a:r>
                  <a:rPr lang="en-US" sz="2000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CMPs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) and graphics processing units (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Calibri"/>
                    <a:cs typeface="Calibri"/>
                  </a:rPr>
                  <a:t>GPUs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457200" y="1612901"/>
            <a:ext cx="5867400" cy="4254499"/>
            <a:chOff x="457200" y="1612901"/>
            <a:chExt cx="5867400" cy="4254499"/>
          </a:xfrm>
        </p:grpSpPr>
        <p:grpSp>
          <p:nvGrpSpPr>
            <p:cNvPr id="44215" name="Group 196"/>
            <p:cNvGrpSpPr>
              <a:grpSpLocks/>
            </p:cNvGrpSpPr>
            <p:nvPr/>
          </p:nvGrpSpPr>
          <p:grpSpPr bwMode="auto">
            <a:xfrm>
              <a:off x="3124200" y="1612901"/>
              <a:ext cx="3200400" cy="1358901"/>
              <a:chOff x="1968" y="1016"/>
              <a:chExt cx="2016" cy="856"/>
            </a:xfrm>
          </p:grpSpPr>
          <p:sp>
            <p:nvSpPr>
              <p:cNvPr id="44216" name="Line 8"/>
              <p:cNvSpPr>
                <a:spLocks noChangeShapeType="1"/>
              </p:cNvSpPr>
              <p:nvPr/>
            </p:nvSpPr>
            <p:spPr bwMode="auto">
              <a:xfrm flipH="1">
                <a:off x="2448" y="1632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4217" name="Text Box 9"/>
              <p:cNvSpPr txBox="1">
                <a:spLocks noChangeArrowheads="1"/>
              </p:cNvSpPr>
              <p:nvPr/>
            </p:nvSpPr>
            <p:spPr bwMode="auto">
              <a:xfrm>
                <a:off x="1968" y="1016"/>
                <a:ext cx="201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Calibri"/>
                    <a:cs typeface="Calibri"/>
                  </a:rPr>
                  <a:t>What you’ll understand and experiment</a:t>
                </a:r>
                <a:r>
                  <a:rPr lang="en-US" sz="1800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/>
                    <a:cs typeface="Calibri"/>
                  </a:rPr>
                  <a:t>with in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CS152</a:t>
                </a:r>
                <a:endParaRPr lang="en-US" sz="20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186" name="Picture 185" descr="SandyBridgeDiemap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048000"/>
              <a:ext cx="5854270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58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scv-intro-workshop-june2015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5" r="-18185"/>
          <a:stretch/>
        </p:blipFill>
        <p:spPr>
          <a:xfrm>
            <a:off x="-1451586" y="183444"/>
            <a:ext cx="12136169" cy="6674556"/>
          </a:xfrm>
        </p:spPr>
      </p:pic>
    </p:spTree>
    <p:extLst>
      <p:ext uri="{BB962C8B-B14F-4D97-AF65-F5344CB8AC3E}">
        <p14:creationId xmlns:p14="http://schemas.microsoft.com/office/powerpoint/2010/main" val="45958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scv-intro-workshop-june2015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5" r="-18185"/>
          <a:stretch/>
        </p:blipFill>
        <p:spPr>
          <a:xfrm>
            <a:off x="-1451586" y="183444"/>
            <a:ext cx="12136169" cy="6674556"/>
          </a:xfrm>
        </p:spPr>
      </p:pic>
      <p:sp>
        <p:nvSpPr>
          <p:cNvPr id="2" name="Rectangle 1"/>
          <p:cNvSpPr/>
          <p:nvPr/>
        </p:nvSpPr>
        <p:spPr>
          <a:xfrm>
            <a:off x="747889" y="3640667"/>
            <a:ext cx="2497667" cy="423333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0734" y="4865512"/>
            <a:ext cx="3699933" cy="948266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0734" y="3640667"/>
            <a:ext cx="3163710" cy="423333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3912" y="2494845"/>
            <a:ext cx="1176866" cy="423333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1646" y="2221090"/>
            <a:ext cx="2971798" cy="423333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96515" y="4583605"/>
            <a:ext cx="5102982" cy="658351"/>
          </a:xfrm>
          <a:prstGeom prst="rect">
            <a:avLst/>
          </a:prstGeom>
          <a:gradFill>
            <a:gsLst>
              <a:gs pos="0">
                <a:schemeClr val="accent6">
                  <a:hueOff val="7068543"/>
                  <a:satOff val="-63217"/>
                  <a:lumOff val="21330"/>
                </a:schemeClr>
              </a:gs>
              <a:gs pos="100000">
                <a:schemeClr val="accent6">
                  <a:hueOff val="10811956"/>
                  <a:satOff val="-58544"/>
                  <a:lumOff val="-9736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892970" y="6125766"/>
            <a:ext cx="7358063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/>
              <a:t>Berkeley Architecture Research Infrastructure</a:t>
            </a:r>
          </a:p>
        </p:txBody>
      </p:sp>
      <p:sp>
        <p:nvSpPr>
          <p:cNvPr id="178" name="Shape 178"/>
          <p:cNvSpPr/>
          <p:nvPr/>
        </p:nvSpPr>
        <p:spPr>
          <a:xfrm>
            <a:off x="1908878" y="2018110"/>
            <a:ext cx="2772354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7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Chisel Compiler</a:t>
            </a:r>
          </a:p>
        </p:txBody>
      </p:sp>
      <p:sp>
        <p:nvSpPr>
          <p:cNvPr id="179" name="Shape 179"/>
          <p:cNvSpPr/>
          <p:nvPr/>
        </p:nvSpPr>
        <p:spPr>
          <a:xfrm>
            <a:off x="2596464" y="2870895"/>
            <a:ext cx="2772354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</a:rPr>
              <a:t>Verilog</a:t>
            </a:r>
          </a:p>
        </p:txBody>
      </p:sp>
      <p:sp>
        <p:nvSpPr>
          <p:cNvPr id="180" name="Shape 180"/>
          <p:cNvSpPr/>
          <p:nvPr/>
        </p:nvSpPr>
        <p:spPr>
          <a:xfrm>
            <a:off x="596214" y="2851832"/>
            <a:ext cx="1746626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C++ Emulator</a:t>
            </a:r>
          </a:p>
        </p:txBody>
      </p:sp>
      <p:sp>
        <p:nvSpPr>
          <p:cNvPr id="181" name="Shape 181"/>
          <p:cNvSpPr/>
          <p:nvPr/>
        </p:nvSpPr>
        <p:spPr>
          <a:xfrm>
            <a:off x="3365960" y="2391691"/>
            <a:ext cx="619516" cy="470488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2" name="Shape 182"/>
          <p:cNvSpPr/>
          <p:nvPr/>
        </p:nvSpPr>
        <p:spPr>
          <a:xfrm flipH="1">
            <a:off x="1775784" y="2389584"/>
            <a:ext cx="1598863" cy="444492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574677" y="944479"/>
            <a:ext cx="260092" cy="2600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18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271128" y="457701"/>
            <a:ext cx="4127108" cy="1297160"/>
            <a:chOff x="0" y="0"/>
            <a:chExt cx="5869662" cy="1844847"/>
          </a:xfrm>
        </p:grpSpPr>
        <p:sp>
          <p:nvSpPr>
            <p:cNvPr id="184" name="Shape 184"/>
            <p:cNvSpPr/>
            <p:nvPr/>
          </p:nvSpPr>
          <p:spPr>
            <a:xfrm>
              <a:off x="3489612" y="663901"/>
              <a:ext cx="2380050" cy="1174413"/>
            </a:xfrm>
            <a:prstGeom prst="rect">
              <a:avLst/>
            </a:prstGeom>
            <a:noFill/>
            <a:ln w="76200" cap="flat">
              <a:solidFill>
                <a:srgbClr val="3D4A58">
                  <a:alpha val="85000"/>
                </a:srgbClr>
              </a:solidFill>
              <a:custDash>
                <a:ds d="200000" sp="200000"/>
              </a:custDash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6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00"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670435"/>
              <a:ext cx="3144524" cy="1174412"/>
            </a:xfrm>
            <a:prstGeom prst="rect">
              <a:avLst/>
            </a:prstGeom>
            <a:noFill/>
            <a:ln w="63500" cap="flat">
              <a:solidFill>
                <a:srgbClr val="3D4A58">
                  <a:alpha val="85000"/>
                </a:srgbClr>
              </a:solidFill>
              <a:custDash>
                <a:ds d="200000" sp="200000"/>
              </a:custDash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6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00"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307298" y="1161511"/>
              <a:ext cx="2529927" cy="5491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hueOff val="7068543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813952" y="1251107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F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96189" y="1251107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D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1578426" y="1251107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X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1960664" y="1251107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M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2342901" y="1251107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C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430564" y="657702"/>
              <a:ext cx="2283395" cy="395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C8250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410730" hangingPunct="0"/>
              <a:r>
                <a:rPr sz="2000" kern="0"/>
                <a:t>Rocket Core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462344" y="0"/>
              <a:ext cx="4373612" cy="549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410730" hangingPunct="0"/>
              <a:r>
                <a:rPr sz="3200" kern="0" dirty="0">
                  <a:solidFill>
                    <a:srgbClr val="FFFFFF"/>
                  </a:solidFill>
                </a:rPr>
                <a:t>Chisel RTL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3639213" y="1096322"/>
              <a:ext cx="2080848" cy="5491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hueOff val="7068543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1600" kern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3730209" y="1185918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F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4112446" y="1185918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D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4494683" y="1185918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X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4876920" y="1185918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M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5259158" y="1185918"/>
              <a:ext cx="369908" cy="36990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2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pPr algn="ctr" defTabSz="410730" hangingPunct="0"/>
              <a:r>
                <a:rPr sz="1800" kern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rPr>
                <a:t>W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3693763" y="625107"/>
              <a:ext cx="1971749" cy="427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C8250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 defTabSz="410730" hangingPunct="0"/>
              <a:r>
                <a:rPr sz="2000" kern="0"/>
                <a:t>Sodor5</a:t>
              </a:r>
            </a:p>
          </p:txBody>
        </p:sp>
      </p:grpSp>
      <p:sp>
        <p:nvSpPr>
          <p:cNvPr id="202" name="Shape 202"/>
          <p:cNvSpPr/>
          <p:nvPr/>
        </p:nvSpPr>
        <p:spPr>
          <a:xfrm>
            <a:off x="2631327" y="3549552"/>
            <a:ext cx="1327455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 hangingPunct="0"/>
            <a:r>
              <a:rPr sz="2000" kern="0" dirty="0">
                <a:solidFill>
                  <a:srgbClr val="FFFFFF"/>
                </a:solidFill>
              </a:rPr>
              <a:t>Synopsis</a:t>
            </a:r>
          </a:p>
        </p:txBody>
      </p:sp>
      <p:sp>
        <p:nvSpPr>
          <p:cNvPr id="203" name="Shape 203"/>
          <p:cNvSpPr/>
          <p:nvPr/>
        </p:nvSpPr>
        <p:spPr>
          <a:xfrm>
            <a:off x="4087722" y="3538390"/>
            <a:ext cx="1327454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</a:rPr>
              <a:t>Xilinx</a:t>
            </a:r>
          </a:p>
        </p:txBody>
      </p:sp>
      <p:sp>
        <p:nvSpPr>
          <p:cNvPr id="204" name="Shape 204"/>
          <p:cNvSpPr/>
          <p:nvPr/>
        </p:nvSpPr>
        <p:spPr>
          <a:xfrm>
            <a:off x="2631327" y="4135561"/>
            <a:ext cx="1327455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</a:rPr>
              <a:t>Netlist</a:t>
            </a:r>
          </a:p>
        </p:txBody>
      </p:sp>
      <p:sp>
        <p:nvSpPr>
          <p:cNvPr id="205" name="Shape 205"/>
          <p:cNvSpPr/>
          <p:nvPr/>
        </p:nvSpPr>
        <p:spPr>
          <a:xfrm>
            <a:off x="3993760" y="3238991"/>
            <a:ext cx="688617" cy="332081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3356863" y="3233895"/>
            <a:ext cx="619265" cy="340085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631327" y="4721572"/>
            <a:ext cx="1552092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P&amp;R (ASIC)</a:t>
            </a:r>
          </a:p>
        </p:txBody>
      </p:sp>
      <p:sp>
        <p:nvSpPr>
          <p:cNvPr id="208" name="Shape 208"/>
          <p:cNvSpPr/>
          <p:nvPr/>
        </p:nvSpPr>
        <p:spPr>
          <a:xfrm>
            <a:off x="3276496" y="3900216"/>
            <a:ext cx="1" cy="209898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3295055" y="4498950"/>
            <a:ext cx="1" cy="209898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292250" y="4721572"/>
            <a:ext cx="1065529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FPGA</a:t>
            </a:r>
          </a:p>
        </p:txBody>
      </p:sp>
      <p:sp>
        <p:nvSpPr>
          <p:cNvPr id="211" name="Shape 211"/>
          <p:cNvSpPr/>
          <p:nvPr/>
        </p:nvSpPr>
        <p:spPr>
          <a:xfrm>
            <a:off x="4825014" y="3900217"/>
            <a:ext cx="1" cy="810195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3295055" y="1811508"/>
            <a:ext cx="1" cy="209898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5882589" y="2024104"/>
            <a:ext cx="2772354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7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riscv-gcc</a:t>
            </a:r>
          </a:p>
        </p:txBody>
      </p:sp>
      <p:sp>
        <p:nvSpPr>
          <p:cNvPr id="214" name="Shape 214"/>
          <p:cNvSpPr/>
          <p:nvPr/>
        </p:nvSpPr>
        <p:spPr>
          <a:xfrm>
            <a:off x="6297960" y="1065145"/>
            <a:ext cx="1816595" cy="441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30" hangingPunct="0"/>
            <a:r>
              <a:rPr sz="2400" kern="0">
                <a:solidFill>
                  <a:srgbClr val="FFFFFF"/>
                </a:solidFill>
              </a:rPr>
              <a:t>C/C++ Code</a:t>
            </a:r>
          </a:p>
        </p:txBody>
      </p:sp>
      <p:sp>
        <p:nvSpPr>
          <p:cNvPr id="215" name="Shape 215"/>
          <p:cNvSpPr/>
          <p:nvPr/>
        </p:nvSpPr>
        <p:spPr>
          <a:xfrm>
            <a:off x="7207957" y="1516830"/>
            <a:ext cx="1" cy="499565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5882589" y="2870895"/>
            <a:ext cx="2772354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RISCV binary</a:t>
            </a:r>
          </a:p>
        </p:txBody>
      </p:sp>
      <p:sp>
        <p:nvSpPr>
          <p:cNvPr id="217" name="Shape 217"/>
          <p:cNvSpPr/>
          <p:nvPr/>
        </p:nvSpPr>
        <p:spPr>
          <a:xfrm>
            <a:off x="5954518" y="4721572"/>
            <a:ext cx="961232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7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fesvr</a:t>
            </a:r>
          </a:p>
        </p:txBody>
      </p:sp>
      <p:sp>
        <p:nvSpPr>
          <p:cNvPr id="218" name="Shape 218"/>
          <p:cNvSpPr/>
          <p:nvPr/>
        </p:nvSpPr>
        <p:spPr>
          <a:xfrm>
            <a:off x="7043940" y="4721572"/>
            <a:ext cx="1944837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287"/>
                  <a:satOff val="19694"/>
                  <a:lumOff val="-10952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Spike (ISA sim)</a:t>
            </a:r>
          </a:p>
        </p:txBody>
      </p:sp>
      <p:sp>
        <p:nvSpPr>
          <p:cNvPr id="219" name="Shape 219"/>
          <p:cNvSpPr/>
          <p:nvPr/>
        </p:nvSpPr>
        <p:spPr>
          <a:xfrm flipH="1">
            <a:off x="5621949" y="4913357"/>
            <a:ext cx="321304" cy="1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206259" y="2370053"/>
            <a:ext cx="1" cy="499565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1" name="Shape 221"/>
          <p:cNvSpPr/>
          <p:nvPr/>
        </p:nvSpPr>
        <p:spPr>
          <a:xfrm flipH="1">
            <a:off x="6436671" y="3221561"/>
            <a:ext cx="771286" cy="1507869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7203428" y="3254021"/>
            <a:ext cx="762075" cy="1479013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596214" y="4721572"/>
            <a:ext cx="1746626" cy="350665"/>
          </a:xfrm>
          <a:prstGeom prst="roundRect">
            <a:avLst>
              <a:gd name="adj" fmla="val 38198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5" tIns="35715" rIns="35715" bIns="35715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algn="ctr" defTabSz="410730" hangingPunct="0"/>
            <a:r>
              <a:rPr sz="200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x86 Host</a:t>
            </a:r>
          </a:p>
        </p:txBody>
      </p:sp>
      <p:sp>
        <p:nvSpPr>
          <p:cNvPr id="224" name="Shape 224"/>
          <p:cNvSpPr/>
          <p:nvPr/>
        </p:nvSpPr>
        <p:spPr>
          <a:xfrm flipH="1">
            <a:off x="1464139" y="3174705"/>
            <a:ext cx="1" cy="1502822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lIns="35715" tIns="35715" rIns="35715" bIns="35715" anchor="ctr"/>
          <a:lstStyle/>
          <a:p>
            <a:pPr algn="ctr" defTabSz="410730" hangingPunct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600" kern="0"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28240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Chisel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-embedded hardware </a:t>
            </a:r>
            <a:r>
              <a:rPr lang="en-US" b="1" dirty="0" smtClean="0">
                <a:latin typeface="Helvetica"/>
                <a:ea typeface="Helvetica"/>
                <a:cs typeface="Helvetica"/>
                <a:sym typeface="Helvetica"/>
              </a:rPr>
              <a:t>construction</a:t>
            </a:r>
            <a:r>
              <a:rPr lang="en-US" b="1" i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Build HW </a:t>
            </a:r>
            <a:r>
              <a:rPr lang="en-US" i="1" dirty="0" smtClean="0"/>
              <a:t>generators</a:t>
            </a:r>
          </a:p>
          <a:p>
            <a:pPr lvl="1">
              <a:defRPr i="1"/>
            </a:pPr>
            <a:r>
              <a:rPr lang="en-US" dirty="0"/>
              <a:t>Rapid design-space exploration</a:t>
            </a:r>
          </a:p>
          <a:p>
            <a:pPr>
              <a:defRPr i="1"/>
            </a:pPr>
            <a:r>
              <a:rPr lang="en-US" dirty="0"/>
              <a:t>Used in </a:t>
            </a:r>
            <a:r>
              <a:rPr lang="en-US" b="1" dirty="0">
                <a:latin typeface="Helvetica"/>
                <a:ea typeface="Helvetica"/>
                <a:cs typeface="Helvetica"/>
                <a:sym typeface="Helvetica"/>
              </a:rPr>
              <a:t>real chips </a:t>
            </a:r>
          </a:p>
          <a:p>
            <a:r>
              <a:rPr lang="en-US" dirty="0" smtClean="0"/>
              <a:t>Can create arbitrary DSLs on top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Shot 2014-01-21 at 11.23.26 PM.png"/>
          <p:cNvPicPr>
            <a:picLocks noChangeAspect="1"/>
          </p:cNvPicPr>
          <p:nvPr/>
        </p:nvPicPr>
        <p:blipFill>
          <a:blip r:embed="rId3">
            <a:extLst/>
          </a:blip>
          <a:srcRect r="48947" b="3435"/>
          <a:stretch>
            <a:fillRect/>
          </a:stretch>
        </p:blipFill>
        <p:spPr>
          <a:xfrm>
            <a:off x="4495801" y="-65557"/>
            <a:ext cx="4069644" cy="69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in a Bundle</a:t>
            </a:r>
          </a:p>
          <a:p>
            <a:r>
              <a:rPr lang="en-US" dirty="0" smtClean="0"/>
              <a:t>Registers declared with </a:t>
            </a:r>
            <a:r>
              <a:rPr lang="en-US" dirty="0" err="1" smtClean="0"/>
              <a:t>Reg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init</a:t>
            </a:r>
            <a:r>
              <a:rPr lang="en-US" dirty="0" smtClean="0"/>
              <a:t> values</a:t>
            </a:r>
          </a:p>
          <a:p>
            <a:r>
              <a:rPr lang="en-US" dirty="0" smtClean="0"/>
              <a:t>Conditional assignment via when and otherwise</a:t>
            </a:r>
          </a:p>
          <a:p>
            <a:r>
              <a:rPr lang="en-US" dirty="0" smtClean="0"/>
              <a:t>Standard set of operators</a:t>
            </a:r>
          </a:p>
          <a:p>
            <a:r>
              <a:rPr lang="en-US" dirty="0" smtClean="0"/>
              <a:t>See tutorial for more</a:t>
            </a:r>
          </a:p>
        </p:txBody>
      </p:sp>
      <p:pic>
        <p:nvPicPr>
          <p:cNvPr id="5" name="Content Placeholder 4" descr="chisel-bootcamp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18271" r="51285" b="14385"/>
          <a:stretch/>
        </p:blipFill>
        <p:spPr>
          <a:xfrm>
            <a:off x="4670777" y="1600199"/>
            <a:ext cx="4016023" cy="4494615"/>
          </a:xfrm>
        </p:spPr>
      </p:pic>
    </p:spTree>
    <p:extLst>
      <p:ext uri="{BB962C8B-B14F-4D97-AF65-F5344CB8AC3E}">
        <p14:creationId xmlns:p14="http://schemas.microsoft.com/office/powerpoint/2010/main" val="406948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PhD student in Computer Architecture</a:t>
            </a:r>
          </a:p>
          <a:p>
            <a:pPr lvl="1"/>
            <a:r>
              <a:rPr lang="en-US" dirty="0" smtClean="0"/>
              <a:t>Focus on Data Parallel Architectures, Specializers and Compilers</a:t>
            </a:r>
          </a:p>
          <a:p>
            <a:pPr lvl="1"/>
            <a:r>
              <a:rPr lang="en-US" dirty="0" smtClean="0"/>
              <a:t>Also spend some time working on RISC-V infrastructure</a:t>
            </a:r>
          </a:p>
          <a:p>
            <a:r>
              <a:rPr lang="en-US" dirty="0" err="1" smtClean="0"/>
              <a:t>colins@eecs</a:t>
            </a:r>
            <a:endParaRPr lang="en-US" dirty="0" smtClean="0"/>
          </a:p>
          <a:p>
            <a:pPr lvl="1"/>
            <a:r>
              <a:rPr lang="en-US" dirty="0" smtClean="0"/>
              <a:t>Please put [CS152] in the subject</a:t>
            </a:r>
          </a:p>
          <a:p>
            <a:pPr lvl="1"/>
            <a:r>
              <a:rPr lang="en-US" dirty="0" smtClean="0"/>
              <a:t>Questions about lecture, problem sets, labs, and quizzes should be posted on piazza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8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Sodor</a:t>
            </a:r>
            <a:r>
              <a:rPr lang="en-US" dirty="0" smtClean="0"/>
              <a:t> Snippet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8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0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Logisitics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55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 website </a:t>
            </a:r>
          </a:p>
          <a:p>
            <a:pPr lvl="1"/>
            <a:r>
              <a:rPr lang="en-US" dirty="0" smtClean="0"/>
              <a:t>http://www-</a:t>
            </a:r>
            <a:r>
              <a:rPr lang="en-US" dirty="0" err="1" smtClean="0"/>
              <a:t>inst.eecs.berkeley.edu</a:t>
            </a:r>
            <a:r>
              <a:rPr lang="en-US" dirty="0" smtClean="0"/>
              <a:t>/~cs152/sp16/</a:t>
            </a:r>
          </a:p>
          <a:p>
            <a:r>
              <a:rPr lang="en-US" dirty="0" smtClean="0"/>
              <a:t>Piazza</a:t>
            </a:r>
          </a:p>
          <a:p>
            <a:pPr lvl="1"/>
            <a:r>
              <a:rPr lang="en-US" dirty="0" smtClean="0"/>
              <a:t>Sign up here: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piazza.com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berkeley</a:t>
            </a:r>
            <a:r>
              <a:rPr lang="en-US" dirty="0" smtClean="0">
                <a:hlinkClick r:id="rId3"/>
              </a:rPr>
              <a:t>/spring2016/cs152</a:t>
            </a:r>
            <a:endParaRPr lang="en-US" dirty="0" smtClean="0"/>
          </a:p>
          <a:p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Thursday 2-4 105 Latimer</a:t>
            </a:r>
          </a:p>
          <a:p>
            <a:pPr lvl="1"/>
            <a:r>
              <a:rPr lang="en-US" dirty="0" smtClean="0"/>
              <a:t>Thursday 4-6 210 Wheeler</a:t>
            </a:r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Tuesday 2-4 651 Soda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2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Sections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any questions you have about the material</a:t>
            </a:r>
          </a:p>
          <a:p>
            <a:r>
              <a:rPr lang="en-US" dirty="0" smtClean="0"/>
              <a:t>Review Labs before they are due</a:t>
            </a:r>
          </a:p>
          <a:p>
            <a:r>
              <a:rPr lang="en-US" dirty="0" smtClean="0"/>
              <a:t>Review Problem Sets and Quizzes after they are due</a:t>
            </a:r>
          </a:p>
          <a:p>
            <a:r>
              <a:rPr lang="en-US" dirty="0" smtClean="0"/>
              <a:t>Anything else that seems appropriate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8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Hands on assignments</a:t>
            </a:r>
          </a:p>
          <a:p>
            <a:pPr lvl="1"/>
            <a:r>
              <a:rPr lang="en-US" dirty="0" smtClean="0"/>
              <a:t>Play with real processors written in Chisel</a:t>
            </a:r>
          </a:p>
          <a:p>
            <a:r>
              <a:rPr lang="en-US" dirty="0" smtClean="0"/>
              <a:t>Need class account</a:t>
            </a:r>
          </a:p>
          <a:p>
            <a:pPr lvl="1"/>
            <a:r>
              <a:rPr lang="en-US" dirty="0" smtClean="0">
                <a:hlinkClick r:id="rId3"/>
              </a:rPr>
              <a:t>http://inst.eecs.berkeley.edu/webacct</a:t>
            </a:r>
            <a:endParaRPr lang="en-US" dirty="0" smtClean="0"/>
          </a:p>
          <a:p>
            <a:r>
              <a:rPr lang="en-US" dirty="0" smtClean="0"/>
              <a:t>No specific meeting time</a:t>
            </a:r>
          </a:p>
          <a:p>
            <a:pPr lvl="1"/>
            <a:r>
              <a:rPr lang="en-US" dirty="0" smtClean="0"/>
              <a:t>Work done on your own time on </a:t>
            </a:r>
            <a:r>
              <a:rPr lang="en-US" dirty="0" err="1" smtClean="0"/>
              <a:t>inst</a:t>
            </a:r>
            <a:r>
              <a:rPr lang="en-US" dirty="0" smtClean="0"/>
              <a:t> machines</a:t>
            </a:r>
          </a:p>
          <a:p>
            <a:pPr lvl="1"/>
            <a:r>
              <a:rPr lang="en-US" dirty="0" smtClean="0">
                <a:hlinkClick r:id="rId4"/>
              </a:rPr>
              <a:t>http://inst.eecs.berkeley.edu/cgi-bin/clients.cgi?choice=servers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5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RISC-V ISA</a:t>
            </a:r>
          </a:p>
          <a:p>
            <a:pPr lvl="1"/>
            <a:r>
              <a:rPr lang="en-US" dirty="0" smtClean="0"/>
              <a:t>Entire course uses this (lecture, lab, </a:t>
            </a:r>
            <a:r>
              <a:rPr lang="en-US" dirty="0" err="1" smtClean="0"/>
              <a:t>ps</a:t>
            </a:r>
            <a:r>
              <a:rPr lang="en-US" dirty="0" smtClean="0"/>
              <a:t>, </a:t>
            </a:r>
            <a:r>
              <a:rPr lang="en-US" dirty="0" err="1" smtClean="0"/>
              <a:t>quizs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Spec and more available on </a:t>
            </a:r>
            <a:r>
              <a:rPr lang="en-US" dirty="0" err="1" smtClean="0"/>
              <a:t>riscv.org</a:t>
            </a:r>
            <a:endParaRPr lang="en-US" dirty="0" smtClean="0"/>
          </a:p>
          <a:p>
            <a:r>
              <a:rPr lang="en-US" dirty="0" smtClean="0"/>
              <a:t>Chisel</a:t>
            </a:r>
          </a:p>
          <a:p>
            <a:pPr lvl="1"/>
            <a:r>
              <a:rPr lang="en-US" dirty="0" smtClean="0"/>
              <a:t>Tutorial and Getting started guide at </a:t>
            </a:r>
            <a:r>
              <a:rPr lang="en-US" dirty="0" err="1" smtClean="0"/>
              <a:t>chisel.eecs.berkeley.edu</a:t>
            </a:r>
            <a:endParaRPr lang="en-US" dirty="0" smtClean="0"/>
          </a:p>
          <a:p>
            <a:pPr lvl="1"/>
            <a:r>
              <a:rPr lang="en-US" dirty="0" smtClean="0"/>
              <a:t>Processors in labs will be written in this</a:t>
            </a:r>
          </a:p>
          <a:p>
            <a:pPr lvl="1"/>
            <a:r>
              <a:rPr lang="en-US" dirty="0" smtClean="0"/>
              <a:t>Only need to read</a:t>
            </a:r>
          </a:p>
          <a:p>
            <a:pPr lvl="1"/>
            <a:r>
              <a:rPr lang="en-US" dirty="0" smtClean="0"/>
              <a:t>If you want open-ended portions allow you to 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1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C4474F-A956-A64F-B007-9B9C3146EE71}" type="slidenum">
              <a:rPr lang="en-US" smtClean="0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28600"/>
            <a:ext cx="8105775" cy="831850"/>
          </a:xfrm>
        </p:spPr>
        <p:txBody>
          <a:bodyPr>
            <a:normAutofit fontScale="90000"/>
          </a:bodyPr>
          <a:lstStyle/>
          <a:p>
            <a:r>
              <a:rPr lang="en-US" smtClean="0"/>
              <a:t>Abstraction Layers in Modern Systems</a:t>
            </a:r>
            <a:endParaRPr lang="en-US"/>
          </a:p>
        </p:txBody>
      </p:sp>
      <p:sp>
        <p:nvSpPr>
          <p:cNvPr id="23558" name="AutoShape 3"/>
          <p:cNvSpPr>
            <a:spLocks noChangeArrowheads="1"/>
          </p:cNvSpPr>
          <p:nvPr/>
        </p:nvSpPr>
        <p:spPr bwMode="auto">
          <a:xfrm>
            <a:off x="2362200" y="1849438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Algorithm</a:t>
            </a:r>
          </a:p>
        </p:txBody>
      </p:sp>
      <p:sp>
        <p:nvSpPr>
          <p:cNvPr id="23559" name="AutoShape 4"/>
          <p:cNvSpPr>
            <a:spLocks noChangeArrowheads="1"/>
          </p:cNvSpPr>
          <p:nvPr/>
        </p:nvSpPr>
        <p:spPr bwMode="auto">
          <a:xfrm>
            <a:off x="2362200" y="3933825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Gates/Register-Transfer Level (RTL)</a:t>
            </a:r>
          </a:p>
        </p:txBody>
      </p:sp>
      <p:sp>
        <p:nvSpPr>
          <p:cNvPr id="23560" name="AutoShape 5"/>
          <p:cNvSpPr>
            <a:spLocks noChangeArrowheads="1"/>
          </p:cNvSpPr>
          <p:nvPr/>
        </p:nvSpPr>
        <p:spPr bwMode="auto">
          <a:xfrm>
            <a:off x="2362200" y="1446213"/>
            <a:ext cx="4217988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Application</a:t>
            </a:r>
          </a:p>
        </p:txBody>
      </p:sp>
      <p:sp>
        <p:nvSpPr>
          <p:cNvPr id="23561" name="AutoShape 6"/>
          <p:cNvSpPr>
            <a:spLocks noChangeArrowheads="1"/>
          </p:cNvSpPr>
          <p:nvPr/>
        </p:nvSpPr>
        <p:spPr bwMode="auto">
          <a:xfrm>
            <a:off x="2362200" y="3059113"/>
            <a:ext cx="4225925" cy="471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Instruction Set Architecture (ISA)</a:t>
            </a:r>
          </a:p>
        </p:txBody>
      </p:sp>
      <p:sp>
        <p:nvSpPr>
          <p:cNvPr id="23562" name="AutoShape 7"/>
          <p:cNvSpPr>
            <a:spLocks noChangeArrowheads="1"/>
          </p:cNvSpPr>
          <p:nvPr/>
        </p:nvSpPr>
        <p:spPr bwMode="auto">
          <a:xfrm>
            <a:off x="2362200" y="2655888"/>
            <a:ext cx="4214813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Operating System/Virtual Machines</a:t>
            </a:r>
          </a:p>
        </p:txBody>
      </p:sp>
      <p:sp>
        <p:nvSpPr>
          <p:cNvPr id="23563" name="AutoShape 8"/>
          <p:cNvSpPr>
            <a:spLocks noChangeArrowheads="1"/>
          </p:cNvSpPr>
          <p:nvPr/>
        </p:nvSpPr>
        <p:spPr bwMode="auto">
          <a:xfrm>
            <a:off x="2362200" y="3530600"/>
            <a:ext cx="4225925" cy="403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Microarchitecture</a:t>
            </a:r>
          </a:p>
        </p:txBody>
      </p:sp>
      <p:sp>
        <p:nvSpPr>
          <p:cNvPr id="23564" name="AutoShape 9"/>
          <p:cNvSpPr>
            <a:spLocks noChangeArrowheads="1"/>
          </p:cNvSpPr>
          <p:nvPr/>
        </p:nvSpPr>
        <p:spPr bwMode="auto">
          <a:xfrm>
            <a:off x="2362200" y="4740275"/>
            <a:ext cx="4225925" cy="45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23565" name="AutoShape 10"/>
          <p:cNvSpPr>
            <a:spLocks noChangeArrowheads="1"/>
          </p:cNvSpPr>
          <p:nvPr/>
        </p:nvSpPr>
        <p:spPr bwMode="auto">
          <a:xfrm>
            <a:off x="2362200" y="2252663"/>
            <a:ext cx="42259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Programming Language</a:t>
            </a:r>
          </a:p>
        </p:txBody>
      </p:sp>
      <p:sp>
        <p:nvSpPr>
          <p:cNvPr id="23566" name="AutoShape 11"/>
          <p:cNvSpPr>
            <a:spLocks noChangeArrowheads="1"/>
          </p:cNvSpPr>
          <p:nvPr/>
        </p:nvSpPr>
        <p:spPr bwMode="auto">
          <a:xfrm>
            <a:off x="2362200" y="4337050"/>
            <a:ext cx="4225925" cy="392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Circuits</a:t>
            </a:r>
          </a:p>
        </p:txBody>
      </p:sp>
      <p:sp>
        <p:nvSpPr>
          <p:cNvPr id="23567" name="AutoShape 12"/>
          <p:cNvSpPr>
            <a:spLocks noChangeArrowheads="1"/>
          </p:cNvSpPr>
          <p:nvPr/>
        </p:nvSpPr>
        <p:spPr bwMode="auto">
          <a:xfrm>
            <a:off x="2362200" y="5180013"/>
            <a:ext cx="4225925" cy="458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>
            <a:prstTxWarp prst="textNoShape">
              <a:avLst/>
            </a:prstTxWarp>
          </a:bodyPr>
          <a:lstStyle/>
          <a:p>
            <a:pPr algn="ctr" defTabSz="820738"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Physics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53200" y="1060450"/>
            <a:ext cx="1828799" cy="4119265"/>
            <a:chOff x="6553200" y="838200"/>
            <a:chExt cx="1828799" cy="4119265"/>
          </a:xfrm>
        </p:grpSpPr>
        <p:sp>
          <p:nvSpPr>
            <p:cNvPr id="31" name="TextBox 30"/>
            <p:cNvSpPr txBox="1"/>
            <p:nvPr/>
          </p:nvSpPr>
          <p:spPr>
            <a:xfrm>
              <a:off x="6858000" y="4114800"/>
              <a:ext cx="95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EE141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8000" y="37338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CS150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58000" y="23622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CS162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8000" y="16002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CS170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0" y="19812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CS164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00" y="4495800"/>
              <a:ext cx="95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EE143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0400" y="3048000"/>
              <a:ext cx="958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CS152</a:t>
              </a:r>
            </a:p>
          </p:txBody>
        </p:sp>
        <p:sp>
          <p:nvSpPr>
            <p:cNvPr id="38" name="Right Brace 37"/>
            <p:cNvSpPr/>
            <p:nvPr/>
          </p:nvSpPr>
          <p:spPr bwMode="auto">
            <a:xfrm>
              <a:off x="6629400" y="3036838"/>
              <a:ext cx="381000" cy="479524"/>
            </a:xfrm>
            <a:prstGeom prst="rightBrac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3200" y="838200"/>
              <a:ext cx="1828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smtClean="0">
                  <a:solidFill>
                    <a:srgbClr val="000000"/>
                  </a:solidFill>
                  <a:latin typeface="Calibri"/>
                  <a:cs typeface="Calibri"/>
                </a:rPr>
                <a:t>UCB EECS Courses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207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aseline="30000" dirty="0" smtClean="0"/>
              <a:t>Brief introduction of what’s below the Microarchitecture abstraction layer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457200" y="166886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aseline="30000" dirty="0" smtClean="0"/>
              <a:t>•  Transistors</a:t>
            </a:r>
            <a:endParaRPr lang="en-US" sz="4800" baseline="30000" dirty="0"/>
          </a:p>
          <a:p>
            <a:r>
              <a:rPr lang="en-US" sz="4800" baseline="30000" dirty="0"/>
              <a:t>•  INVERTER, NAND, AND, NOR, OR gates </a:t>
            </a:r>
            <a:endParaRPr lang="en-US" sz="4800" baseline="30000" dirty="0" smtClean="0"/>
          </a:p>
          <a:p>
            <a:r>
              <a:rPr lang="en-US" sz="4800" baseline="30000" dirty="0" smtClean="0"/>
              <a:t>•  </a:t>
            </a:r>
            <a:r>
              <a:rPr lang="en-US" sz="4800" baseline="30000" dirty="0"/>
              <a:t>Tri-state gates</a:t>
            </a:r>
          </a:p>
          <a:p>
            <a:r>
              <a:rPr lang="en-US" sz="4800" baseline="30000" dirty="0"/>
              <a:t>•  2:1, 4:1 </a:t>
            </a:r>
            <a:r>
              <a:rPr lang="en-US" sz="4800" baseline="30000" dirty="0" err="1"/>
              <a:t>Muxes</a:t>
            </a:r>
            <a:r>
              <a:rPr lang="en-US" sz="4800" baseline="30000" dirty="0"/>
              <a:t> (Multiplexers)</a:t>
            </a:r>
          </a:p>
          <a:p>
            <a:r>
              <a:rPr lang="en-US" sz="4800" baseline="30000" dirty="0"/>
              <a:t>•  Latches, </a:t>
            </a:r>
            <a:r>
              <a:rPr lang="en-US" sz="4800" baseline="30000" dirty="0" err="1"/>
              <a:t>Flipflops</a:t>
            </a:r>
            <a:r>
              <a:rPr lang="en-US" sz="4800" baseline="30000" dirty="0"/>
              <a:t> (Registers)</a:t>
            </a:r>
          </a:p>
          <a:p>
            <a:r>
              <a:rPr lang="en-US" sz="4800" baseline="30000" dirty="0"/>
              <a:t>•  Register files</a:t>
            </a:r>
          </a:p>
          <a:p>
            <a:r>
              <a:rPr lang="en-US" sz="4800" baseline="30000" dirty="0"/>
              <a:t>•  Adders (Half adders, Full adders)</a:t>
            </a:r>
          </a:p>
          <a:p>
            <a:r>
              <a:rPr lang="en-US" sz="4800" baseline="30000" dirty="0"/>
              <a:t>•  RAMs (SRAM, DRAM)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227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rvard_Mark_I_Computer_-_Left_Seg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725"/>
            <a:ext cx="9144000" cy="6137275"/>
          </a:xfrm>
          <a:prstGeom prst="rect">
            <a:avLst/>
          </a:prstGeom>
        </p:spPr>
      </p:pic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30FDA3-EBFF-DF4B-B8CB-F2286FC6383C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Harvard Mark I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2616200"/>
          </a:xfrm>
          <a:solidFill>
            <a:schemeClr val="accent3">
              <a:alpha val="73000"/>
            </a:schemeClr>
          </a:solidFill>
        </p:spPr>
        <p:txBody>
          <a:bodyPr/>
          <a:lstStyle/>
          <a:p>
            <a:pPr marL="227013" indent="-227013">
              <a:spcBef>
                <a:spcPct val="0"/>
              </a:spcBef>
              <a:tabLst>
                <a:tab pos="1146175" algn="l"/>
              </a:tabLst>
            </a:pPr>
            <a:r>
              <a:rPr lang="en-US" sz="3200" b="1" dirty="0"/>
              <a:t>Built in 1944 in IBM Endicott laboratories</a:t>
            </a:r>
          </a:p>
          <a:p>
            <a:pPr marL="573088" lvl="1">
              <a:spcBef>
                <a:spcPct val="0"/>
              </a:spcBef>
              <a:tabLst>
                <a:tab pos="1146175" algn="l"/>
              </a:tabLst>
            </a:pPr>
            <a:r>
              <a:rPr lang="en-US" sz="2400" b="1" dirty="0"/>
              <a:t>Howard Aiken – Professor of Physics at Harvard</a:t>
            </a:r>
          </a:p>
          <a:p>
            <a:pPr marL="573088" lvl="1">
              <a:spcBef>
                <a:spcPct val="0"/>
              </a:spcBef>
              <a:tabLst>
                <a:tab pos="1146175" algn="l"/>
              </a:tabLst>
            </a:pPr>
            <a:r>
              <a:rPr lang="en-US" sz="2400" b="1" dirty="0"/>
              <a:t>Essentially mechanical but had some electro-magnetically controlled relays and gears</a:t>
            </a:r>
          </a:p>
          <a:p>
            <a:pPr marL="573088" lvl="1">
              <a:spcBef>
                <a:spcPct val="0"/>
              </a:spcBef>
              <a:tabLst>
                <a:tab pos="1146175" algn="l"/>
              </a:tabLst>
            </a:pPr>
            <a:r>
              <a:rPr lang="en-US" sz="2400" b="1" dirty="0"/>
              <a:t>Weighed </a:t>
            </a:r>
            <a:r>
              <a:rPr lang="en-US" sz="2400" b="1" i="1" dirty="0"/>
              <a:t>5 tons</a:t>
            </a:r>
            <a:r>
              <a:rPr lang="en-US" sz="2400" b="1" dirty="0"/>
              <a:t> and had </a:t>
            </a:r>
            <a:r>
              <a:rPr lang="en-US" sz="2400" b="1" i="1" dirty="0"/>
              <a:t>750,000</a:t>
            </a:r>
            <a:r>
              <a:rPr lang="en-US" sz="2400" b="1" dirty="0"/>
              <a:t> components</a:t>
            </a:r>
          </a:p>
          <a:p>
            <a:pPr marL="573088" lvl="1">
              <a:spcBef>
                <a:spcPct val="0"/>
              </a:spcBef>
              <a:tabLst>
                <a:tab pos="1146175" algn="l"/>
              </a:tabLst>
            </a:pPr>
            <a:r>
              <a:rPr lang="en-US" sz="2400" b="1" dirty="0"/>
              <a:t>A synchronizing clock that beat every </a:t>
            </a:r>
            <a:r>
              <a:rPr lang="en-US" sz="2400" b="1" i="1" dirty="0"/>
              <a:t>0.015</a:t>
            </a:r>
            <a:r>
              <a:rPr lang="en-US" sz="2400" b="1" dirty="0"/>
              <a:t> seconds (66Hz</a:t>
            </a:r>
            <a:r>
              <a:rPr lang="en-US" sz="2400" b="1" dirty="0" smtClean="0"/>
              <a:t>)</a:t>
            </a:r>
          </a:p>
          <a:p>
            <a:pPr marL="573088" lvl="1">
              <a:spcBef>
                <a:spcPct val="0"/>
              </a:spcBef>
              <a:tabLst>
                <a:tab pos="1146175" algn="l"/>
              </a:tabLst>
            </a:pPr>
            <a:r>
              <a:rPr lang="en-US" sz="2400" b="1" dirty="0" smtClean="0"/>
              <a:t>Inspired by Charles Babbage’s analytic engine</a:t>
            </a:r>
            <a:endParaRPr lang="en-US" sz="2400" b="1" dirty="0"/>
          </a:p>
        </p:txBody>
      </p:sp>
      <p:sp>
        <p:nvSpPr>
          <p:cNvPr id="991236" name="Text Box 4"/>
          <p:cNvSpPr txBox="1">
            <a:spLocks noChangeArrowheads="1"/>
          </p:cNvSpPr>
          <p:nvPr/>
        </p:nvSpPr>
        <p:spPr bwMode="auto">
          <a:xfrm>
            <a:off x="2819400" y="4267200"/>
            <a:ext cx="5715000" cy="1980908"/>
          </a:xfrm>
          <a:prstGeom prst="rect">
            <a:avLst/>
          </a:prstGeom>
          <a:solidFill>
            <a:schemeClr val="bg2">
              <a:lumMod val="20000"/>
              <a:lumOff val="80000"/>
              <a:alpha val="78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294" tIns="45647" rIns="91294" bIns="45647">
            <a:prstTxWarp prst="textNoShape">
              <a:avLst/>
            </a:prstTxWarp>
            <a:spAutoFit/>
          </a:bodyPr>
          <a:lstStyle/>
          <a:p>
            <a:pPr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Performance: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      </a:t>
            </a:r>
            <a:r>
              <a:rPr lang="en-US" sz="20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0.3 seconds for addition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        6    seconds for multiplication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        1    minute for a sine </a:t>
            </a:r>
            <a:r>
              <a:rPr lang="en-US" sz="20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calculation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Decimal arithmetic</a:t>
            </a:r>
          </a:p>
          <a:p>
            <a:pPr defTabSz="9128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18FFD">
                    <a:lumMod val="50000"/>
                  </a:srgbClr>
                </a:solidFill>
                <a:latin typeface="Verdana" charset="0"/>
              </a:rPr>
              <a:t>No Conditional Branch!</a:t>
            </a:r>
            <a:endParaRPr lang="en-US" sz="2800" b="1" dirty="0">
              <a:solidFill>
                <a:srgbClr val="618FFD">
                  <a:lumMod val="50000"/>
                </a:srgbClr>
              </a:solidFill>
              <a:latin typeface="Verdana" charset="0"/>
            </a:endParaRPr>
          </a:p>
        </p:txBody>
      </p:sp>
      <p:sp>
        <p:nvSpPr>
          <p:cNvPr id="991237" name="Text Box 5"/>
          <p:cNvSpPr txBox="1">
            <a:spLocks noChangeArrowheads="1"/>
          </p:cNvSpPr>
          <p:nvPr/>
        </p:nvSpPr>
        <p:spPr bwMode="auto">
          <a:xfrm>
            <a:off x="3733800" y="6248400"/>
            <a:ext cx="5463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Verdana" charset="0"/>
              </a:rPr>
              <a:t>Broke down once a week!</a:t>
            </a:r>
          </a:p>
        </p:txBody>
      </p:sp>
    </p:spTree>
    <p:extLst>
      <p:ext uri="{BB962C8B-B14F-4D97-AF65-F5344CB8AC3E}">
        <p14:creationId xmlns:p14="http://schemas.microsoft.com/office/powerpoint/2010/main" val="381324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rLab 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/>
          </a:solidFill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1401</Words>
  <Application>Microsoft Macintosh PowerPoint</Application>
  <PresentationFormat>On-screen Show (4:3)</PresentationFormat>
  <Paragraphs>229</Paragraphs>
  <Slides>21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CS252-template</vt:lpstr>
      <vt:lpstr>ParLab Template</vt:lpstr>
      <vt:lpstr>Gradient</vt:lpstr>
      <vt:lpstr>CS152 Computer Architecture</vt:lpstr>
      <vt:lpstr>Introductions</vt:lpstr>
      <vt:lpstr>Logisitics</vt:lpstr>
      <vt:lpstr>What are Sections for?</vt:lpstr>
      <vt:lpstr>Labs</vt:lpstr>
      <vt:lpstr>Tools</vt:lpstr>
      <vt:lpstr>Abstraction Layers in Modern Systems</vt:lpstr>
      <vt:lpstr>Brief introduction of what’s below the Microarchitecture abstraction layer</vt:lpstr>
      <vt:lpstr>Harvard Mark I</vt:lpstr>
      <vt:lpstr>Electronic Numerical Integrator and Computer (ENIAC)</vt:lpstr>
      <vt:lpstr>Manchester SSEM “Baby” (1948)</vt:lpstr>
      <vt:lpstr>Computers in mid 50’s</vt:lpstr>
      <vt:lpstr>IBM 360: A General-Purpose Register (GPR) Machine</vt:lpstr>
      <vt:lpstr>CS152 Executive Summary</vt:lpstr>
      <vt:lpstr>PowerPoint Presentation</vt:lpstr>
      <vt:lpstr>PowerPoint Presentation</vt:lpstr>
      <vt:lpstr>PowerPoint Presentation</vt:lpstr>
      <vt:lpstr>Chisel Overview</vt:lpstr>
      <vt:lpstr>GCD Example</vt:lpstr>
      <vt:lpstr>Sodor Snippet</vt:lpstr>
      <vt:lpstr>Questions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CS152 Computer Architecture</dc:title>
  <dc:creator>Colin Schmidt</dc:creator>
  <cp:lastModifiedBy>Colin Schmidt</cp:lastModifiedBy>
  <cp:revision>17</cp:revision>
  <dcterms:created xsi:type="dcterms:W3CDTF">2016-01-21T16:57:46Z</dcterms:created>
  <dcterms:modified xsi:type="dcterms:W3CDTF">2016-01-21T23:36:14Z</dcterms:modified>
</cp:coreProperties>
</file>