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6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  <p:sldMasterId id="2147483789" r:id="rId16"/>
    <p:sldMasterId id="2147483795" r:id="rId17"/>
  </p:sldMasterIdLst>
  <p:notesMasterIdLst>
    <p:notesMasterId r:id="rId61"/>
  </p:notesMasterIdLst>
  <p:handoutMasterIdLst>
    <p:handoutMasterId r:id="rId62"/>
  </p:handoutMasterIdLst>
  <p:sldIdLst>
    <p:sldId id="322" r:id="rId18"/>
    <p:sldId id="724" r:id="rId19"/>
    <p:sldId id="747" r:id="rId20"/>
    <p:sldId id="748" r:id="rId21"/>
    <p:sldId id="749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660" r:id="rId43"/>
    <p:sldId id="677" r:id="rId44"/>
    <p:sldId id="770" r:id="rId45"/>
    <p:sldId id="771" r:id="rId46"/>
    <p:sldId id="772" r:id="rId47"/>
    <p:sldId id="773" r:id="rId48"/>
    <p:sldId id="774" r:id="rId49"/>
    <p:sldId id="775" r:id="rId50"/>
    <p:sldId id="776" r:id="rId51"/>
    <p:sldId id="777" r:id="rId52"/>
    <p:sldId id="778" r:id="rId53"/>
    <p:sldId id="779" r:id="rId54"/>
    <p:sldId id="780" r:id="rId55"/>
    <p:sldId id="781" r:id="rId56"/>
    <p:sldId id="782" r:id="rId57"/>
    <p:sldId id="783" r:id="rId58"/>
    <p:sldId id="784" r:id="rId59"/>
    <p:sldId id="617" r:id="rId6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5" autoAdjust="0"/>
    <p:restoredTop sz="87957" autoAdjust="0"/>
  </p:normalViewPr>
  <p:slideViewPr>
    <p:cSldViewPr>
      <p:cViewPr varScale="1">
        <p:scale>
          <a:sx n="119" d="100"/>
          <a:sy n="119" d="100"/>
        </p:scale>
        <p:origin x="-1688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04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" Target="slides/slide1.xml"/><Relationship Id="rId19" Type="http://schemas.openxmlformats.org/officeDocument/2006/relationships/slide" Target="slides/slide2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33.xml"/><Relationship Id="rId51" Type="http://schemas.openxmlformats.org/officeDocument/2006/relationships/slide" Target="slides/slide34.xml"/><Relationship Id="rId52" Type="http://schemas.openxmlformats.org/officeDocument/2006/relationships/slide" Target="slides/slide35.xml"/><Relationship Id="rId53" Type="http://schemas.openxmlformats.org/officeDocument/2006/relationships/slide" Target="slides/slide36.xml"/><Relationship Id="rId54" Type="http://schemas.openxmlformats.org/officeDocument/2006/relationships/slide" Target="slides/slide37.xml"/><Relationship Id="rId55" Type="http://schemas.openxmlformats.org/officeDocument/2006/relationships/slide" Target="slides/slide38.xml"/><Relationship Id="rId56" Type="http://schemas.openxmlformats.org/officeDocument/2006/relationships/slide" Target="slides/slide39.xml"/><Relationship Id="rId57" Type="http://schemas.openxmlformats.org/officeDocument/2006/relationships/slide" Target="slides/slide40.xml"/><Relationship Id="rId58" Type="http://schemas.openxmlformats.org/officeDocument/2006/relationships/slide" Target="slides/slide41.xml"/><Relationship Id="rId59" Type="http://schemas.openxmlformats.org/officeDocument/2006/relationships/slide" Target="slides/slide42.xml"/><Relationship Id="rId40" Type="http://schemas.openxmlformats.org/officeDocument/2006/relationships/slide" Target="slides/slide23.xml"/><Relationship Id="rId41" Type="http://schemas.openxmlformats.org/officeDocument/2006/relationships/slide" Target="slides/slide24.xml"/><Relationship Id="rId42" Type="http://schemas.openxmlformats.org/officeDocument/2006/relationships/slide" Target="slides/slide25.xml"/><Relationship Id="rId43" Type="http://schemas.openxmlformats.org/officeDocument/2006/relationships/slide" Target="slides/slide26.xml"/><Relationship Id="rId44" Type="http://schemas.openxmlformats.org/officeDocument/2006/relationships/slide" Target="slides/slide27.xml"/><Relationship Id="rId45" Type="http://schemas.openxmlformats.org/officeDocument/2006/relationships/slide" Target="slides/slide28.xml"/><Relationship Id="rId46" Type="http://schemas.openxmlformats.org/officeDocument/2006/relationships/slide" Target="slides/slide29.xml"/><Relationship Id="rId47" Type="http://schemas.openxmlformats.org/officeDocument/2006/relationships/slide" Target="slides/slide30.xml"/><Relationship Id="rId48" Type="http://schemas.openxmlformats.org/officeDocument/2006/relationships/slide" Target="slides/slide31.xml"/><Relationship Id="rId49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3.xml"/><Relationship Id="rId31" Type="http://schemas.openxmlformats.org/officeDocument/2006/relationships/slide" Target="slides/slide14.xml"/><Relationship Id="rId32" Type="http://schemas.openxmlformats.org/officeDocument/2006/relationships/slide" Target="slides/slide15.xml"/><Relationship Id="rId33" Type="http://schemas.openxmlformats.org/officeDocument/2006/relationships/slide" Target="slides/slide16.xml"/><Relationship Id="rId34" Type="http://schemas.openxmlformats.org/officeDocument/2006/relationships/slide" Target="slides/slide17.xml"/><Relationship Id="rId35" Type="http://schemas.openxmlformats.org/officeDocument/2006/relationships/slide" Target="slides/slide18.xml"/><Relationship Id="rId36" Type="http://schemas.openxmlformats.org/officeDocument/2006/relationships/slide" Target="slides/slide19.xml"/><Relationship Id="rId37" Type="http://schemas.openxmlformats.org/officeDocument/2006/relationships/slide" Target="slides/slide20.xml"/><Relationship Id="rId38" Type="http://schemas.openxmlformats.org/officeDocument/2006/relationships/slide" Target="slides/slide21.xml"/><Relationship Id="rId39" Type="http://schemas.openxmlformats.org/officeDocument/2006/relationships/slide" Target="slides/slide22.xml"/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slide" Target="slides/slide5.xml"/><Relationship Id="rId23" Type="http://schemas.openxmlformats.org/officeDocument/2006/relationships/slide" Target="slides/slide6.xml"/><Relationship Id="rId24" Type="http://schemas.openxmlformats.org/officeDocument/2006/relationships/slide" Target="slides/slide7.xml"/><Relationship Id="rId25" Type="http://schemas.openxmlformats.org/officeDocument/2006/relationships/slide" Target="slides/slide8.xml"/><Relationship Id="rId26" Type="http://schemas.openxmlformats.org/officeDocument/2006/relationships/slide" Target="slides/slide9.xml"/><Relationship Id="rId27" Type="http://schemas.openxmlformats.org/officeDocument/2006/relationships/slide" Target="slides/slide10.xml"/><Relationship Id="rId28" Type="http://schemas.openxmlformats.org/officeDocument/2006/relationships/slide" Target="slides/slide11.xml"/><Relationship Id="rId29" Type="http://schemas.openxmlformats.org/officeDocument/2006/relationships/slide" Target="slides/slide12.xml"/><Relationship Id="rId60" Type="http://schemas.openxmlformats.org/officeDocument/2006/relationships/slide" Target="slides/slide43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4" Type="http://schemas.openxmlformats.org/officeDocument/2006/relationships/slide" Target="slides/slide38.xml"/><Relationship Id="rId5" Type="http://schemas.openxmlformats.org/officeDocument/2006/relationships/slide" Target="slides/slide41.xml"/><Relationship Id="rId1" Type="http://schemas.openxmlformats.org/officeDocument/2006/relationships/slide" Target="slides/slide1.xml"/><Relationship Id="rId2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26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7" tIns="47499" rIns="94997" bIns="47499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2.emf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2.emf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09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61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15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59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675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theme" Target="../theme/theme13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8.xml"/><Relationship Id="rId5" Type="http://schemas.openxmlformats.org/officeDocument/2006/relationships/theme" Target="../theme/theme14.xml"/><Relationship Id="rId1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6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theme" Target="../theme/theme15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theme" Target="../theme/theme16.xml"/><Relationship Id="rId1" Type="http://schemas.openxmlformats.org/officeDocument/2006/relationships/slideLayout" Target="../slideLayouts/slideLayout84.xml"/><Relationship Id="rId2" Type="http://schemas.openxmlformats.org/officeDocument/2006/relationships/slideLayout" Target="../slideLayouts/slideLayout85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theme" Target="../theme/theme17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3030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12 </a:t>
            </a:r>
            <a:r>
              <a:rPr lang="mr-IN" dirty="0"/>
              <a:t>–</a:t>
            </a:r>
            <a:r>
              <a:rPr lang="en-US" dirty="0"/>
              <a:t> Branch Prediction and</a:t>
            </a:r>
            <a:br>
              <a:rPr lang="en-US" dirty="0"/>
            </a:br>
            <a:r>
              <a:rPr lang="en-US" dirty="0"/>
              <a:t>Advanced Out-of-Order Superscalars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Prediction Bits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85800" y="914400"/>
            <a:ext cx="719748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Assume 2 BP bits per instruction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5262" y="1817687"/>
            <a:ext cx="6477000" cy="33528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62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415" y="1714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56" y="2284"/>
              <a:ext cx="497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3" y="2284"/>
              <a:ext cx="415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56" y="2892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39762" y="5227637"/>
            <a:ext cx="741764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BP state:	</a:t>
            </a: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	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take/¬take) x 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last prediction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right/wrong)</a:t>
            </a:r>
          </a:p>
        </p:txBody>
      </p:sp>
    </p:spTree>
    <p:extLst>
      <p:ext uri="{BB962C8B-B14F-4D97-AF65-F5344CB8AC3E}">
        <p14:creationId xmlns:p14="http://schemas.microsoft.com/office/powerpoint/2010/main" val="2643992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History Table (BHT)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66804"/>
            <a:ext cx="4837113" cy="479426"/>
            <a:chOff x="984" y="763"/>
            <a:chExt cx="3047" cy="30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72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16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3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87713"/>
            <a:chOff x="440" y="1539"/>
            <a:chExt cx="2800" cy="2071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5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87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" y="1617663"/>
            <a:ext cx="5695950" cy="2400300"/>
            <a:chOff x="96" y="1083"/>
            <a:chExt cx="3588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96" y="2080"/>
              <a:ext cx="100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87813" cy="4471988"/>
            <a:chOff x="3084" y="768"/>
            <a:chExt cx="2575" cy="2817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05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75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i="1" baseline="30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k</a:t>
              </a: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-entry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BHT,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2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8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381000" y="4114800"/>
            <a:ext cx="84582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History register,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H, records the direction of the last N branches executed by the processor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14600" y="990600"/>
            <a:ext cx="4063282" cy="18158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7)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y += 1;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5)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457200" y="2895600"/>
            <a:ext cx="83820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If first condition false, second condition also false</a:t>
            </a:r>
          </a:p>
        </p:txBody>
      </p:sp>
    </p:spTree>
    <p:extLst>
      <p:ext uri="{BB962C8B-B14F-4D97-AF65-F5344CB8AC3E}">
        <p14:creationId xmlns:p14="http://schemas.microsoft.com/office/powerpoint/2010/main" val="388810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1371600" y="762000"/>
            <a:ext cx="59362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Pentium Pro uses the result from the last two branches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0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68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17839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989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Speculating Both Directions?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alternative to branch prediction is to execute both directions of a branch speculatively</a:t>
            </a:r>
          </a:p>
          <a:p>
            <a:pPr lvl="1"/>
            <a:r>
              <a:rPr lang="en-US" sz="2000" dirty="0"/>
              <a:t>resource requirement is proportional to the number of concurrent speculative executions</a:t>
            </a:r>
          </a:p>
          <a:p>
            <a:pPr lvl="1"/>
            <a:r>
              <a:rPr lang="en-US" sz="2000" dirty="0"/>
              <a:t>only half the resources engage in useful work when both directions of a branch are executed speculatively</a:t>
            </a:r>
          </a:p>
          <a:p>
            <a:pPr lvl="1"/>
            <a:r>
              <a:rPr lang="en-US" sz="2000" dirty="0"/>
              <a:t> branch prediction takes less resources than speculative execution of both paths</a:t>
            </a:r>
          </a:p>
          <a:p>
            <a:r>
              <a:rPr lang="en-US" sz="2800" dirty="0"/>
              <a:t>With accurate branch prediction, it is more cost effective to dedicate all resources to the predicted direction!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000" dirty="0"/>
          </a:p>
          <a:p>
            <a:endParaRPr lang="en-US" sz="2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FF06195-B904-DF40-BD39-0B0C9D08AEB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32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UltraSPARC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1863725"/>
            <a:ext cx="3505200" cy="1524000"/>
            <a:chOff x="48" y="1200"/>
            <a:chExt cx="2208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48" y="1248"/>
              <a:ext cx="1632" cy="7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Correctly predicted </a:t>
              </a:r>
            </a:p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1939925"/>
            <a:ext cx="2514600" cy="2590800"/>
            <a:chOff x="672" y="1248"/>
            <a:chExt cx="158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672" y="2330"/>
              <a:ext cx="124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2C7C9F"/>
                  </a:solidFill>
                  <a:latin typeface="Calibri"/>
                  <a:ea typeface="ＭＳ Ｐゴシック"/>
                  <a:cs typeface="Calibri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003800" cy="3836988"/>
            <a:chOff x="2256" y="1200"/>
            <a:chExt cx="3152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Remainder of execute pipeline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(+ another 6 stages)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59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Target Buffer (BTB)</a:t>
            </a: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Keep both the branch PC and target PC in the BTB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PC+4 is fetched if match fails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branches and jumps held in BTB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809478" cy="674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2</a:t>
            </a:r>
            <a:r>
              <a:rPr lang="en-US" sz="2000" baseline="30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-entry direct-mapped BTB</a:t>
            </a:r>
          </a:p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7686"/>
            <a:chOff x="239" y="488"/>
            <a:chExt cx="4875" cy="2773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02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5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8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91"/>
              <a:chOff x="2543" y="770"/>
              <a:chExt cx="2571" cy="2491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5" cy="2464"/>
                <a:chOff x="4719" y="874"/>
                <a:chExt cx="425" cy="2464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378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25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80"/>
                <a:chOff x="2543" y="770"/>
                <a:chExt cx="1048" cy="2480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55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196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29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2"/>
                <a:chOff x="3636" y="858"/>
                <a:chExt cx="1048" cy="2472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6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13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600" cy="23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112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1600200"/>
          </a:xfrm>
        </p:spPr>
        <p:txBody>
          <a:bodyPr/>
          <a:lstStyle/>
          <a:p>
            <a:r>
              <a:rPr lang="en-US" sz="2400" dirty="0"/>
              <a:t>BTB entries are considerably more expensive than BHT, but can redirect fetches at earlier stage in pipeline and can accelerate indirect branches (JR)</a:t>
            </a:r>
          </a:p>
          <a:p>
            <a:r>
              <a:rPr lang="en-US" sz="2400" dirty="0"/>
              <a:t>BHT can hold many more entries and is more accurate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0"/>
            <a:ext cx="2693988" cy="2959100"/>
            <a:chOff x="110" y="1835"/>
            <a:chExt cx="1697" cy="1864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03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5889625" cy="777875"/>
            <a:chOff x="263" y="3821"/>
            <a:chExt cx="3710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371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598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Jump Register (JR)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5054600"/>
          </a:xfrm>
        </p:spPr>
        <p:txBody>
          <a:bodyPr/>
          <a:lstStyle/>
          <a:p>
            <a:r>
              <a:rPr lang="en-US" sz="2800" dirty="0"/>
              <a:t>Switch statements (jump to address of matching case)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Dynamic function call (jump to run-time function address)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Subroutine returns (jump to return address)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AA0260E-3AEC-7B46-BC07-D37F8F7EECE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647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43000" y="1828800"/>
            <a:ext cx="7391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066800" y="3505200"/>
            <a:ext cx="7391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219200" y="5200302"/>
            <a:ext cx="7620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999331" y="5560367"/>
            <a:ext cx="7678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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Often one function called from many distinct call sites!</a:t>
            </a:r>
          </a:p>
        </p:txBody>
      </p:sp>
    </p:spTree>
    <p:extLst>
      <p:ext uri="{BB962C8B-B14F-4D97-AF65-F5344CB8AC3E}">
        <p14:creationId xmlns:p14="http://schemas.microsoft.com/office/powerpoint/2010/main" val="382943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9814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416925" cy="9525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3495675"/>
            <a:ext cx="3429000" cy="703263"/>
            <a:chOff x="528" y="2400"/>
            <a:chExt cx="2160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528" y="2400"/>
              <a:ext cx="187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429002"/>
            <a:ext cx="4038600" cy="725488"/>
            <a:chOff x="2976" y="2358"/>
            <a:chExt cx="2544" cy="457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58"/>
              <a:ext cx="1920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fa() { fb();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fb() { fc();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244975" cy="1828800"/>
            <a:chOff x="2208" y="2928"/>
            <a:chExt cx="2674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378" cy="1152"/>
              <a:chOff x="3504" y="2928"/>
              <a:chExt cx="1378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282" cy="4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k entries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40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Phases of instruction execution:</a:t>
            </a:r>
          </a:p>
          <a:p>
            <a:pPr lvl="1"/>
            <a:r>
              <a:rPr lang="en-US" dirty="0"/>
              <a:t>Fetch/decode/rename/dispatch/issue/execute/complete/commit</a:t>
            </a:r>
          </a:p>
          <a:p>
            <a:r>
              <a:rPr lang="en-US" dirty="0"/>
              <a:t>Data-in-ROB design versus unified physical register design</a:t>
            </a:r>
          </a:p>
          <a:p>
            <a:r>
              <a:rPr lang="en-US" dirty="0"/>
              <a:t>Superscalar register renaming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Stack in Pipeline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sz="2800" dirty="0"/>
              <a:t>How to use return stack (RS) in deep fetch pipeline?</a:t>
            </a:r>
          </a:p>
          <a:p>
            <a:r>
              <a:rPr lang="en-US" sz="2800" dirty="0"/>
              <a:t>Only know if subroutine call/return at decode 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2"/>
            <a:ext cx="2693988" cy="2495551"/>
            <a:chOff x="110" y="1835"/>
            <a:chExt cx="1697" cy="1572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51"/>
              <a:ext cx="1158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RS Push/Pop after decode gives large bubble in fetch stream.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45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Stack in Pipeline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remember whether PC is subroutine call/return using BTB-like structure</a:t>
            </a:r>
          </a:p>
          <a:p>
            <a:r>
              <a:rPr lang="en-US" sz="2800" dirty="0"/>
              <a:t>Instead of target-PC, just store push/pop bit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514602"/>
            <a:ext cx="2719388" cy="1331913"/>
            <a:chOff x="110" y="1883"/>
            <a:chExt cx="1713" cy="839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83"/>
              <a:ext cx="893" cy="288"/>
              <a:chOff x="930" y="1883"/>
              <a:chExt cx="893" cy="288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54" y="1931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83"/>
                <a:ext cx="524" cy="288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315"/>
              <a:ext cx="1488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Push/Pop before instructions decoded!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95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vs. Out-of-Order Branch Prediction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366622" name="Rectangle 3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810000"/>
            <a:ext cx="3859213" cy="1733550"/>
          </a:xfrm>
          <a:noFill/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cs typeface="Calibri"/>
              </a:rPr>
              <a:t>Speculative fetch but not speculative execution - branch resolves before later instructions complete</a:t>
            </a:r>
          </a:p>
          <a:p>
            <a:r>
              <a:rPr lang="en-US" sz="1800" dirty="0">
                <a:cs typeface="Calibri"/>
              </a:rPr>
              <a:t>Completed values held in bypass network until commit</a:t>
            </a:r>
          </a:p>
        </p:txBody>
      </p:sp>
      <p:sp>
        <p:nvSpPr>
          <p:cNvPr id="366623" name="Rectangle 3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3810000"/>
            <a:ext cx="4375150" cy="1600200"/>
          </a:xfrm>
          <a:noFill/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cs typeface="Calibri"/>
              </a:rPr>
              <a:t>Speculative execution, with branches resolved after later instructions complete</a:t>
            </a:r>
          </a:p>
          <a:p>
            <a:r>
              <a:rPr lang="en-US" sz="1800" dirty="0">
                <a:cs typeface="Calibri"/>
              </a:rPr>
              <a:t>Completed values held in rename registers in ROB or unified physical register file until commit</a:t>
            </a: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1447800" y="15102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1447800" y="20436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1447800" y="25770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1447800" y="31104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>
            <a:off x="1981200" y="18912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1981200" y="24246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>
            <a:off x="1981200" y="29580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1600200" y="914400"/>
            <a:ext cx="1781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 Issue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4953000" y="990600"/>
            <a:ext cx="2619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 Issue</a:t>
            </a:r>
          </a:p>
        </p:txBody>
      </p:sp>
      <p:sp>
        <p:nvSpPr>
          <p:cNvPr id="366605" name="Rectangle 13"/>
          <p:cNvSpPr>
            <a:spLocks noChangeArrowheads="1"/>
          </p:cNvSpPr>
          <p:nvPr/>
        </p:nvSpPr>
        <p:spPr bwMode="auto">
          <a:xfrm>
            <a:off x="5183796" y="15240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5183796" y="20574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607" name="Rectangle 15"/>
          <p:cNvSpPr>
            <a:spLocks noChangeArrowheads="1"/>
          </p:cNvSpPr>
          <p:nvPr/>
        </p:nvSpPr>
        <p:spPr bwMode="auto">
          <a:xfrm>
            <a:off x="6326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608" name="Rectangle 16"/>
          <p:cNvSpPr>
            <a:spLocks noChangeArrowheads="1"/>
          </p:cNvSpPr>
          <p:nvPr/>
        </p:nvSpPr>
        <p:spPr bwMode="auto">
          <a:xfrm>
            <a:off x="5183796" y="31242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5717196" y="19050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5717196" y="24384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>
            <a:off x="5717196" y="29718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2" name="Rectangle 20"/>
          <p:cNvSpPr>
            <a:spLocks noChangeArrowheads="1"/>
          </p:cNvSpPr>
          <p:nvPr/>
        </p:nvSpPr>
        <p:spPr bwMode="auto">
          <a:xfrm>
            <a:off x="5183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>
            <a:off x="6174396" y="26670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4" name="Line 22"/>
          <p:cNvSpPr>
            <a:spLocks noChangeShapeType="1"/>
          </p:cNvSpPr>
          <p:nvPr/>
        </p:nvSpPr>
        <p:spPr bwMode="auto">
          <a:xfrm flipH="1">
            <a:off x="6174396" y="28956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5" name="Rectangle 23"/>
          <p:cNvSpPr>
            <a:spLocks noChangeArrowheads="1"/>
          </p:cNvSpPr>
          <p:nvPr/>
        </p:nvSpPr>
        <p:spPr bwMode="auto">
          <a:xfrm>
            <a:off x="6174396" y="1524000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 flipV="1">
            <a:off x="6783996" y="19050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7" name="Text Box 25"/>
          <p:cNvSpPr txBox="1">
            <a:spLocks noChangeArrowheads="1"/>
          </p:cNvSpPr>
          <p:nvPr/>
        </p:nvSpPr>
        <p:spPr bwMode="auto">
          <a:xfrm>
            <a:off x="6820747" y="1994486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8" name="Rectangle 26"/>
          <p:cNvSpPr>
            <a:spLocks noChangeArrowheads="1"/>
          </p:cNvSpPr>
          <p:nvPr/>
        </p:nvSpPr>
        <p:spPr bwMode="auto">
          <a:xfrm>
            <a:off x="2438400" y="1510228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20" name="Text Box 28"/>
          <p:cNvSpPr txBox="1">
            <a:spLocks noChangeArrowheads="1"/>
          </p:cNvSpPr>
          <p:nvPr/>
        </p:nvSpPr>
        <p:spPr bwMode="auto">
          <a:xfrm>
            <a:off x="3084751" y="1980714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1" name="Freeform 29"/>
          <p:cNvSpPr>
            <a:spLocks/>
          </p:cNvSpPr>
          <p:nvPr/>
        </p:nvSpPr>
        <p:spPr bwMode="auto">
          <a:xfrm>
            <a:off x="2438400" y="1891228"/>
            <a:ext cx="609600" cy="914400"/>
          </a:xfrm>
          <a:custGeom>
            <a:avLst/>
            <a:gdLst>
              <a:gd name="T0" fmla="*/ 0 w 384"/>
              <a:gd name="T1" fmla="*/ 576 h 576"/>
              <a:gd name="T2" fmla="*/ 384 w 384"/>
              <a:gd name="T3" fmla="*/ 576 h 576"/>
              <a:gd name="T4" fmla="*/ 384 w 38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576">
                <a:moveTo>
                  <a:pt x="0" y="576"/>
                </a:moveTo>
                <a:lnTo>
                  <a:pt x="384" y="57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685800" y="5486400"/>
            <a:ext cx="8077200" cy="1066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Both styles of machine can use same branch predictors in front-end fetch pipeline, and both can execute multiple instructions per cycle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Common to have 10-30 pipeline stages in either style of design</a:t>
            </a:r>
          </a:p>
        </p:txBody>
      </p:sp>
      <p:sp>
        <p:nvSpPr>
          <p:cNvPr id="366625" name="AutoShape 33"/>
          <p:cNvSpPr>
            <a:spLocks/>
          </p:cNvSpPr>
          <p:nvPr/>
        </p:nvSpPr>
        <p:spPr bwMode="auto">
          <a:xfrm>
            <a:off x="1066800" y="1434028"/>
            <a:ext cx="304800" cy="2133600"/>
          </a:xfrm>
          <a:prstGeom prst="leftBrace">
            <a:avLst>
              <a:gd name="adj1" fmla="val 5833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6" name="Text Box 34"/>
          <p:cNvSpPr txBox="1">
            <a:spLocks noChangeArrowheads="1"/>
          </p:cNvSpPr>
          <p:nvPr/>
        </p:nvSpPr>
        <p:spPr bwMode="auto">
          <a:xfrm>
            <a:off x="294714" y="2210415"/>
            <a:ext cx="855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7" name="AutoShape 35"/>
          <p:cNvSpPr>
            <a:spLocks/>
          </p:cNvSpPr>
          <p:nvPr/>
        </p:nvSpPr>
        <p:spPr bwMode="auto">
          <a:xfrm>
            <a:off x="4802796" y="1524000"/>
            <a:ext cx="304800" cy="1143000"/>
          </a:xfrm>
          <a:prstGeom prst="leftBrace">
            <a:avLst>
              <a:gd name="adj1" fmla="val 312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8" name="Text Box 36"/>
          <p:cNvSpPr txBox="1">
            <a:spLocks noChangeArrowheads="1"/>
          </p:cNvSpPr>
          <p:nvPr/>
        </p:nvSpPr>
        <p:spPr bwMode="auto">
          <a:xfrm>
            <a:off x="4038600" y="17669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9" name="AutoShape 37"/>
          <p:cNvSpPr>
            <a:spLocks/>
          </p:cNvSpPr>
          <p:nvPr/>
        </p:nvSpPr>
        <p:spPr bwMode="auto">
          <a:xfrm>
            <a:off x="4802796" y="2895600"/>
            <a:ext cx="304800" cy="685800"/>
          </a:xfrm>
          <a:prstGeom prst="leftBrace">
            <a:avLst>
              <a:gd name="adj1" fmla="val 187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0" name="Text Box 38"/>
          <p:cNvSpPr txBox="1">
            <a:spLocks noChangeArrowheads="1"/>
          </p:cNvSpPr>
          <p:nvPr/>
        </p:nvSpPr>
        <p:spPr bwMode="auto">
          <a:xfrm>
            <a:off x="4038600" y="29861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31" name="AutoShape 39"/>
          <p:cNvSpPr>
            <a:spLocks/>
          </p:cNvSpPr>
          <p:nvPr/>
        </p:nvSpPr>
        <p:spPr bwMode="auto">
          <a:xfrm flipH="1">
            <a:off x="7317396" y="2514600"/>
            <a:ext cx="304800" cy="533400"/>
          </a:xfrm>
          <a:prstGeom prst="leftBrace">
            <a:avLst>
              <a:gd name="adj1" fmla="val 1458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2" name="Text Box 40"/>
          <p:cNvSpPr txBox="1">
            <a:spLocks noChangeArrowheads="1"/>
          </p:cNvSpPr>
          <p:nvPr/>
        </p:nvSpPr>
        <p:spPr bwMode="auto">
          <a:xfrm flipH="1">
            <a:off x="7593362" y="2528987"/>
            <a:ext cx="11736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</p:spTree>
    <p:extLst>
      <p:ext uri="{BB962C8B-B14F-4D97-AF65-F5344CB8AC3E}">
        <p14:creationId xmlns:p14="http://schemas.microsoft.com/office/powerpoint/2010/main" val="147235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</a:t>
            </a:r>
            <a:r>
              <a:rPr lang="en-US" dirty="0"/>
              <a:t> vs. </a:t>
            </a:r>
            <a:r>
              <a:rPr lang="en-US" dirty="0" err="1"/>
              <a:t>OoO</a:t>
            </a:r>
            <a:r>
              <a:rPr lang="en-US" dirty="0"/>
              <a:t> </a:t>
            </a:r>
            <a:r>
              <a:rPr lang="en-US" dirty="0" err="1"/>
              <a:t>Mispredict</a:t>
            </a:r>
            <a:r>
              <a:rPr lang="en-US" dirty="0"/>
              <a:t>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In-order execution?</a:t>
            </a:r>
          </a:p>
          <a:p>
            <a:pPr lvl="1"/>
            <a:r>
              <a:rPr lang="en-US" sz="2000" dirty="0"/>
              <a:t>Design so no instruction issued after branch can write-back before branch resolves</a:t>
            </a:r>
          </a:p>
          <a:p>
            <a:pPr lvl="1"/>
            <a:r>
              <a:rPr lang="en-US" sz="2000" dirty="0"/>
              <a:t>Kill all instructions in pipeline behind </a:t>
            </a:r>
            <a:r>
              <a:rPr lang="en-US" sz="2000" dirty="0" err="1"/>
              <a:t>mispredicted</a:t>
            </a:r>
            <a:r>
              <a:rPr lang="en-US" sz="2000" dirty="0"/>
              <a:t> branch</a:t>
            </a:r>
          </a:p>
          <a:p>
            <a:r>
              <a:rPr lang="en-US" sz="2800" dirty="0"/>
              <a:t>Out-of-order execution?</a:t>
            </a:r>
          </a:p>
          <a:p>
            <a:pPr lvl="1"/>
            <a:r>
              <a:rPr lang="en-US" sz="2000" dirty="0"/>
              <a:t>Multiple instructions following branch in program order can complete before branch resolves</a:t>
            </a:r>
          </a:p>
          <a:p>
            <a:pPr lvl="1"/>
            <a:r>
              <a:rPr lang="en-US" sz="2000" dirty="0"/>
              <a:t>A simple solution would be to handle like precise traps</a:t>
            </a:r>
          </a:p>
          <a:p>
            <a:pPr lvl="2"/>
            <a:r>
              <a:rPr lang="en-US" sz="2000" dirty="0"/>
              <a:t>Problem?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292975" cy="736600"/>
          </a:xfrm>
        </p:spPr>
        <p:txBody>
          <a:bodyPr/>
          <a:lstStyle/>
          <a:p>
            <a:r>
              <a:rPr lang="en-US" dirty="0"/>
              <a:t>Branch </a:t>
            </a:r>
            <a:r>
              <a:rPr lang="en-US" dirty="0" err="1"/>
              <a:t>Misprediction</a:t>
            </a:r>
            <a:r>
              <a:rPr lang="en-US" dirty="0"/>
              <a:t> in Pipeline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4343400"/>
            <a:ext cx="8534400" cy="2133600"/>
          </a:xfrm>
        </p:spPr>
        <p:txBody>
          <a:bodyPr/>
          <a:lstStyle/>
          <a:p>
            <a:r>
              <a:rPr lang="en-US" sz="2400" dirty="0"/>
              <a:t>Can have multiple unresolved branches in ROB</a:t>
            </a:r>
          </a:p>
          <a:p>
            <a:r>
              <a:rPr lang="en-US" sz="2400" dirty="0"/>
              <a:t>Can resolve branches out-of-order by killing all the instructions in ROB that follow a </a:t>
            </a:r>
            <a:r>
              <a:rPr lang="en-US" sz="2400" dirty="0" err="1"/>
              <a:t>mispredicted</a:t>
            </a:r>
            <a:r>
              <a:rPr lang="en-US" sz="2400" dirty="0"/>
              <a:t> branch</a:t>
            </a:r>
          </a:p>
          <a:p>
            <a:r>
              <a:rPr lang="en-US" sz="2400" dirty="0"/>
              <a:t>MIPS R10K uses four mask bits to tag instructions that are dependent on up to four speculative branches</a:t>
            </a:r>
          </a:p>
          <a:p>
            <a:r>
              <a:rPr lang="en-US" sz="2400" dirty="0"/>
              <a:t>Mask bits cleared as branch resolves, and reused for next branch</a:t>
            </a:r>
          </a:p>
          <a:p>
            <a:endParaRPr lang="en-US" sz="2400" dirty="0"/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26035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26035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38227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5273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294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294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26035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294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30600" y="1320800"/>
            <a:ext cx="2347913" cy="1323975"/>
            <a:chOff x="3530600" y="1320800"/>
            <a:chExt cx="2347913" cy="1323975"/>
          </a:xfrm>
        </p:grpSpPr>
        <p:sp>
          <p:nvSpPr>
            <p:cNvPr id="1987597" name="Line 13"/>
            <p:cNvSpPr>
              <a:spLocks noChangeShapeType="1"/>
            </p:cNvSpPr>
            <p:nvPr/>
          </p:nvSpPr>
          <p:spPr bwMode="auto">
            <a:xfrm flipH="1">
              <a:off x="5105400" y="2006600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8" name="Line 14"/>
            <p:cNvSpPr>
              <a:spLocks noChangeShapeType="1"/>
            </p:cNvSpPr>
            <p:nvPr/>
          </p:nvSpPr>
          <p:spPr bwMode="auto">
            <a:xfrm flipH="1">
              <a:off x="3530600" y="1879600"/>
              <a:ext cx="2070100" cy="711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9" name="Line 15"/>
            <p:cNvSpPr>
              <a:spLocks noChangeShapeType="1"/>
            </p:cNvSpPr>
            <p:nvPr/>
          </p:nvSpPr>
          <p:spPr bwMode="auto">
            <a:xfrm flipH="1" flipV="1">
              <a:off x="3962400" y="1676400"/>
              <a:ext cx="1473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00" name="Text Box 16"/>
            <p:cNvSpPr txBox="1">
              <a:spLocks noChangeArrowheads="1"/>
            </p:cNvSpPr>
            <p:nvPr/>
          </p:nvSpPr>
          <p:spPr bwMode="auto">
            <a:xfrm>
              <a:off x="4330700" y="13208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1" name="Text Box 17"/>
            <p:cNvSpPr txBox="1">
              <a:spLocks noChangeArrowheads="1"/>
            </p:cNvSpPr>
            <p:nvPr/>
          </p:nvSpPr>
          <p:spPr bwMode="auto">
            <a:xfrm>
              <a:off x="4152900" y="22479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2" name="Text Box 18"/>
            <p:cNvSpPr txBox="1">
              <a:spLocks noChangeArrowheads="1"/>
            </p:cNvSpPr>
            <p:nvPr/>
          </p:nvSpPr>
          <p:spPr bwMode="auto">
            <a:xfrm>
              <a:off x="5308600" y="22225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</p:grp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29718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26289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4500" y="685800"/>
            <a:ext cx="5511800" cy="1930400"/>
            <a:chOff x="444500" y="685800"/>
            <a:chExt cx="5511800" cy="1930400"/>
          </a:xfrm>
        </p:grpSpPr>
        <p:sp>
          <p:nvSpPr>
            <p:cNvPr id="1987604" name="Text Box 20"/>
            <p:cNvSpPr txBox="1">
              <a:spLocks noChangeArrowheads="1"/>
            </p:cNvSpPr>
            <p:nvPr/>
          </p:nvSpPr>
          <p:spPr bwMode="auto">
            <a:xfrm>
              <a:off x="1981200" y="685800"/>
              <a:ext cx="2319338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Inject correct PC</a:t>
              </a:r>
            </a:p>
          </p:txBody>
        </p:sp>
        <p:sp>
          <p:nvSpPr>
            <p:cNvPr id="1987609" name="Freeform 25"/>
            <p:cNvSpPr>
              <a:spLocks/>
            </p:cNvSpPr>
            <p:nvPr/>
          </p:nvSpPr>
          <p:spPr bwMode="auto">
            <a:xfrm>
              <a:off x="444500" y="744538"/>
              <a:ext cx="5511800" cy="1871662"/>
            </a:xfrm>
            <a:custGeom>
              <a:avLst/>
              <a:gdLst/>
              <a:ahLst/>
              <a:cxnLst>
                <a:cxn ang="0">
                  <a:pos x="3472" y="211"/>
                </a:cxn>
                <a:cxn ang="0">
                  <a:pos x="2696" y="51"/>
                </a:cxn>
                <a:cxn ang="0">
                  <a:pos x="1720" y="11"/>
                </a:cxn>
                <a:cxn ang="0">
                  <a:pos x="672" y="115"/>
                </a:cxn>
                <a:cxn ang="0">
                  <a:pos x="168" y="563"/>
                </a:cxn>
                <a:cxn ang="0">
                  <a:pos x="0" y="1179"/>
                </a:cxn>
              </a:cxnLst>
              <a:rect l="0" t="0" r="r" b="b"/>
              <a:pathLst>
                <a:path w="3472" h="1179">
                  <a:moveTo>
                    <a:pt x="3472" y="211"/>
                  </a:moveTo>
                  <a:cubicBezTo>
                    <a:pt x="3230" y="147"/>
                    <a:pt x="2988" y="84"/>
                    <a:pt x="2696" y="51"/>
                  </a:cubicBezTo>
                  <a:cubicBezTo>
                    <a:pt x="2404" y="18"/>
                    <a:pt x="2057" y="0"/>
                    <a:pt x="1720" y="11"/>
                  </a:cubicBezTo>
                  <a:cubicBezTo>
                    <a:pt x="1383" y="22"/>
                    <a:pt x="931" y="23"/>
                    <a:pt x="672" y="115"/>
                  </a:cubicBezTo>
                  <a:cubicBezTo>
                    <a:pt x="413" y="207"/>
                    <a:pt x="280" y="386"/>
                    <a:pt x="168" y="563"/>
                  </a:cubicBezTo>
                  <a:cubicBezTo>
                    <a:pt x="56" y="740"/>
                    <a:pt x="28" y="959"/>
                    <a:pt x="0" y="1179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8802" y="990600"/>
            <a:ext cx="3936998" cy="1930400"/>
            <a:chOff x="558802" y="990600"/>
            <a:chExt cx="3936998" cy="1930400"/>
          </a:xfrm>
        </p:grpSpPr>
        <p:sp>
          <p:nvSpPr>
            <p:cNvPr id="1987606" name="AutoShape 22"/>
            <p:cNvSpPr>
              <a:spLocks noChangeArrowheads="1"/>
            </p:cNvSpPr>
            <p:nvPr/>
          </p:nvSpPr>
          <p:spPr bwMode="auto">
            <a:xfrm>
              <a:off x="2133600" y="990600"/>
              <a:ext cx="2362200" cy="14478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Prediction</a:t>
              </a:r>
            </a:p>
          </p:txBody>
        </p:sp>
        <p:sp>
          <p:nvSpPr>
            <p:cNvPr id="1987610" name="Line 26"/>
            <p:cNvSpPr>
              <a:spLocks noChangeShapeType="1"/>
            </p:cNvSpPr>
            <p:nvPr/>
          </p:nvSpPr>
          <p:spPr bwMode="auto">
            <a:xfrm flipV="1">
              <a:off x="3238500" y="2019300"/>
              <a:ext cx="0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1" name="Freeform 27"/>
            <p:cNvSpPr>
              <a:spLocks/>
            </p:cNvSpPr>
            <p:nvPr/>
          </p:nvSpPr>
          <p:spPr bwMode="auto">
            <a:xfrm>
              <a:off x="1892300" y="1905000"/>
              <a:ext cx="914400" cy="685800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8" y="256"/>
                </a:cxn>
                <a:cxn ang="0">
                  <a:pos x="576" y="0"/>
                </a:cxn>
              </a:cxnLst>
              <a:rect l="0" t="0" r="r" b="b"/>
              <a:pathLst>
                <a:path w="576" h="432">
                  <a:moveTo>
                    <a:pt x="0" y="432"/>
                  </a:moveTo>
                  <a:lnTo>
                    <a:pt x="8" y="256"/>
                  </a:lnTo>
                  <a:lnTo>
                    <a:pt x="57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2" name="Freeform 28"/>
            <p:cNvSpPr>
              <a:spLocks/>
            </p:cNvSpPr>
            <p:nvPr/>
          </p:nvSpPr>
          <p:spPr bwMode="auto">
            <a:xfrm>
              <a:off x="850900" y="1701800"/>
              <a:ext cx="1701800" cy="1219200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" y="408"/>
                </a:cxn>
                <a:cxn ang="0">
                  <a:pos x="1072" y="0"/>
                </a:cxn>
              </a:cxnLst>
              <a:rect l="0" t="0" r="r" b="b"/>
              <a:pathLst>
                <a:path w="1072" h="768">
                  <a:moveTo>
                    <a:pt x="0" y="768"/>
                  </a:moveTo>
                  <a:lnTo>
                    <a:pt x="8" y="408"/>
                  </a:lnTo>
                  <a:lnTo>
                    <a:pt x="10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xmlns="" id="{ED68DD8E-BFBC-0045-863F-7B5AC606B4D4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74699" y="1066803"/>
              <a:ext cx="1358903" cy="1790698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" y="408"/>
                </a:cxn>
                <a:cxn ang="0">
                  <a:pos x="1072" y="0"/>
                </a:cxn>
              </a:cxnLst>
              <a:rect l="0" t="0" r="r" b="b"/>
              <a:pathLst>
                <a:path w="1072" h="768">
                  <a:moveTo>
                    <a:pt x="0" y="768"/>
                  </a:moveTo>
                  <a:lnTo>
                    <a:pt x="8" y="408"/>
                  </a:lnTo>
                  <a:lnTo>
                    <a:pt x="10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05400" y="838200"/>
            <a:ext cx="2438400" cy="2743200"/>
            <a:chOff x="5105400" y="838200"/>
            <a:chExt cx="2438400" cy="2743200"/>
          </a:xfrm>
        </p:grpSpPr>
        <p:sp>
          <p:nvSpPr>
            <p:cNvPr id="1987603" name="AutoShape 19"/>
            <p:cNvSpPr>
              <a:spLocks noChangeArrowheads="1"/>
            </p:cNvSpPr>
            <p:nvPr/>
          </p:nvSpPr>
          <p:spPr bwMode="auto">
            <a:xfrm>
              <a:off x="5105400" y="838200"/>
              <a:ext cx="2438400" cy="14986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Resolution</a:t>
              </a:r>
            </a:p>
          </p:txBody>
        </p:sp>
        <p:sp>
          <p:nvSpPr>
            <p:cNvPr id="1987613" name="Freeform 29"/>
            <p:cNvSpPr>
              <a:spLocks/>
            </p:cNvSpPr>
            <p:nvPr/>
          </p:nvSpPr>
          <p:spPr bwMode="auto">
            <a:xfrm>
              <a:off x="6184900" y="1943100"/>
              <a:ext cx="706438" cy="1638300"/>
            </a:xfrm>
            <a:custGeom>
              <a:avLst/>
              <a:gdLst/>
              <a:ahLst/>
              <a:cxnLst>
                <a:cxn ang="0">
                  <a:pos x="0" y="1032"/>
                </a:cxn>
                <a:cxn ang="0">
                  <a:pos x="384" y="680"/>
                </a:cxn>
                <a:cxn ang="0">
                  <a:pos x="368" y="192"/>
                </a:cxn>
                <a:cxn ang="0">
                  <a:pos x="200" y="0"/>
                </a:cxn>
              </a:cxnLst>
              <a:rect l="0" t="0" r="r" b="b"/>
              <a:pathLst>
                <a:path w="445" h="1032">
                  <a:moveTo>
                    <a:pt x="0" y="1032"/>
                  </a:moveTo>
                  <a:cubicBezTo>
                    <a:pt x="161" y="926"/>
                    <a:pt x="323" y="820"/>
                    <a:pt x="384" y="680"/>
                  </a:cubicBezTo>
                  <a:cubicBezTo>
                    <a:pt x="445" y="540"/>
                    <a:pt x="399" y="305"/>
                    <a:pt x="368" y="192"/>
                  </a:cubicBezTo>
                  <a:cubicBezTo>
                    <a:pt x="337" y="79"/>
                    <a:pt x="228" y="33"/>
                    <a:pt x="20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3607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2265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Table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to quickly recover rename table on branch </a:t>
            </a:r>
            <a:r>
              <a:rPr lang="en-US" dirty="0" err="1"/>
              <a:t>mispredicts</a:t>
            </a:r>
            <a:endParaRPr lang="en-US" dirty="0"/>
          </a:p>
          <a:p>
            <a:r>
              <a:rPr lang="en-US" dirty="0"/>
              <a:t>MIPS R10K only has four snapshots for each of four outstanding speculative branches</a:t>
            </a:r>
          </a:p>
          <a:p>
            <a:r>
              <a:rPr lang="en-US" dirty="0"/>
              <a:t>Alpha 21264 has 80 snapshots, one per ROB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2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3 out on Frida</a:t>
            </a:r>
            <a:r>
              <a:rPr lang="en-US" dirty="0" smtClean="0"/>
              <a:t>y, due Monday April 6</a:t>
            </a:r>
            <a:endParaRPr lang="en-US" dirty="0"/>
          </a:p>
          <a:p>
            <a:r>
              <a:rPr lang="en-US" dirty="0"/>
              <a:t>PS 3 due Monday March </a:t>
            </a:r>
            <a:r>
              <a:rPr lang="en-US" dirty="0" smtClean="0"/>
              <a:t>16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26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next week on </a:t>
            </a:r>
            <a:r>
              <a:rPr lang="en-US" dirty="0" err="1"/>
              <a:t>OoO</a:t>
            </a:r>
            <a:r>
              <a:rPr lang="en-US" dirty="0"/>
              <a:t> superscalar </a:t>
            </a:r>
            <a:r>
              <a:rPr lang="en-US" dirty="0" smtClean="0"/>
              <a:t>microprocessors</a:t>
            </a:r>
          </a:p>
          <a:p>
            <a:r>
              <a:rPr lang="en-US" dirty="0" smtClean="0"/>
              <a:t>Discussion meeting in SDH 240, Monday 3:30-4:30</a:t>
            </a:r>
          </a:p>
          <a:p>
            <a:pPr lvl="1"/>
            <a:r>
              <a:rPr lang="en-US" dirty="0" smtClean="0"/>
              <a:t>New regular meeting time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Instruction Fetch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Performance of speculative out-of-order machines often limited by instruction fetch bandwidth</a:t>
            </a:r>
          </a:p>
          <a:p>
            <a:pPr lvl="1"/>
            <a:r>
              <a:rPr lang="en-US"/>
              <a:t>speculative execution can fetch 2-3x more instructions than are committed</a:t>
            </a:r>
          </a:p>
          <a:p>
            <a:pPr lvl="1"/>
            <a:r>
              <a:rPr lang="en-US"/>
              <a:t>mispredict penalties dominated by time to refill instruction window</a:t>
            </a:r>
          </a:p>
          <a:p>
            <a:pPr lvl="1"/>
            <a:r>
              <a:rPr lang="en-US"/>
              <a:t>taken branches are particularly troublesome</a:t>
            </a:r>
          </a:p>
          <a:p>
            <a:pPr lvl="1"/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Increasing Taken Branch Bandwidth</a:t>
            </a:r>
            <a:br>
              <a:rPr lang="en-US"/>
            </a:br>
            <a:r>
              <a:rPr lang="en-US"/>
              <a:t>(Alpha 21264 I-Cache)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4876800"/>
            <a:ext cx="6629400" cy="1676400"/>
          </a:xfrm>
        </p:spPr>
        <p:txBody>
          <a:bodyPr/>
          <a:lstStyle/>
          <a:p>
            <a:r>
              <a:rPr lang="en-US" sz="2000" dirty="0"/>
              <a:t>Fold 2-way tags and BTB into predicted next block</a:t>
            </a:r>
          </a:p>
          <a:p>
            <a:r>
              <a:rPr lang="en-US" sz="2000" dirty="0"/>
              <a:t>Take tag checks, inst. decode, branch predict out of loop</a:t>
            </a:r>
          </a:p>
          <a:p>
            <a:r>
              <a:rPr lang="en-US" sz="2000" dirty="0"/>
              <a:t>Raw RAM speed on critical loop (1 cycle at ~1 GHz)</a:t>
            </a:r>
          </a:p>
          <a:p>
            <a:r>
              <a:rPr lang="en-US" sz="2000" dirty="0"/>
              <a:t>2-bit hysteresis counter per block prevents overtraining</a:t>
            </a:r>
          </a:p>
        </p:txBody>
      </p:sp>
      <p:grpSp>
        <p:nvGrpSpPr>
          <p:cNvPr id="176178" name="Group 50"/>
          <p:cNvGrpSpPr>
            <a:grpSpLocks/>
          </p:cNvGrpSpPr>
          <p:nvPr/>
        </p:nvGrpSpPr>
        <p:grpSpPr bwMode="auto">
          <a:xfrm>
            <a:off x="685800" y="1143000"/>
            <a:ext cx="8305800" cy="4648200"/>
            <a:chOff x="480" y="720"/>
            <a:chExt cx="5232" cy="2928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3600" y="1440"/>
              <a:ext cx="1104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Cached Instructions</a:t>
              </a:r>
            </a:p>
          </p:txBody>
        </p:sp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2208" y="1440"/>
              <a:ext cx="720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Line Predict</a:t>
              </a: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928" y="1440"/>
              <a:ext cx="67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 Predict</a:t>
              </a: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4704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5136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auto">
            <a:xfrm>
              <a:off x="1872" y="1824"/>
              <a:ext cx="96" cy="288"/>
            </a:xfrm>
            <a:custGeom>
              <a:avLst/>
              <a:gdLst>
                <a:gd name="T0" fmla="*/ 0 w 96"/>
                <a:gd name="T1" fmla="*/ 288 h 288"/>
                <a:gd name="T2" fmla="*/ 96 w 96"/>
                <a:gd name="T3" fmla="*/ 240 h 288"/>
                <a:gd name="T4" fmla="*/ 96 w 96"/>
                <a:gd name="T5" fmla="*/ 48 h 288"/>
                <a:gd name="T6" fmla="*/ 0 w 96"/>
                <a:gd name="T7" fmla="*/ 0 h 288"/>
                <a:gd name="T8" fmla="*/ 0 w 96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8">
                  <a:moveTo>
                    <a:pt x="0" y="288"/>
                  </a:moveTo>
                  <a:lnTo>
                    <a:pt x="96" y="240"/>
                  </a:lnTo>
                  <a:lnTo>
                    <a:pt x="96" y="48"/>
                  </a:lnTo>
                  <a:lnTo>
                    <a:pt x="0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1968" y="1968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2" name="Oval 14"/>
            <p:cNvSpPr>
              <a:spLocks noChangeArrowheads="1"/>
            </p:cNvSpPr>
            <p:nvPr/>
          </p:nvSpPr>
          <p:spPr bwMode="auto">
            <a:xfrm>
              <a:off x="470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4" name="Oval 16"/>
            <p:cNvSpPr>
              <a:spLocks noChangeArrowheads="1"/>
            </p:cNvSpPr>
            <p:nvPr/>
          </p:nvSpPr>
          <p:spPr bwMode="auto">
            <a:xfrm>
              <a:off x="518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680" y="2064"/>
              <a:ext cx="1584" cy="576"/>
            </a:xfrm>
            <a:custGeom>
              <a:avLst/>
              <a:gdLst>
                <a:gd name="T0" fmla="*/ 1488 w 1488"/>
                <a:gd name="T1" fmla="*/ 384 h 576"/>
                <a:gd name="T2" fmla="*/ 1488 w 1488"/>
                <a:gd name="T3" fmla="*/ 576 h 576"/>
                <a:gd name="T4" fmla="*/ 0 w 1488"/>
                <a:gd name="T5" fmla="*/ 576 h 576"/>
                <a:gd name="T6" fmla="*/ 0 w 1488"/>
                <a:gd name="T7" fmla="*/ 0 h 576"/>
                <a:gd name="T8" fmla="*/ 192 w 1488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576">
                  <a:moveTo>
                    <a:pt x="1488" y="384"/>
                  </a:moveTo>
                  <a:lnTo>
                    <a:pt x="1488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7" name="Line 19"/>
            <p:cNvSpPr>
              <a:spLocks noChangeShapeType="1"/>
            </p:cNvSpPr>
            <p:nvPr/>
          </p:nvSpPr>
          <p:spPr bwMode="auto">
            <a:xfrm>
              <a:off x="2544" y="2448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1872" y="2640"/>
              <a:ext cx="11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fast fetch path</a:t>
              </a:r>
            </a:p>
          </p:txBody>
        </p:sp>
        <p:sp>
          <p:nvSpPr>
            <p:cNvPr id="176149" name="Line 21"/>
            <p:cNvSpPr>
              <a:spLocks noChangeShapeType="1"/>
            </p:cNvSpPr>
            <p:nvPr/>
          </p:nvSpPr>
          <p:spPr bwMode="auto">
            <a:xfrm>
              <a:off x="4176" y="244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4080" y="2496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2" name="Rectangle 24"/>
            <p:cNvSpPr>
              <a:spLocks noChangeArrowheads="1"/>
            </p:cNvSpPr>
            <p:nvPr/>
          </p:nvSpPr>
          <p:spPr bwMode="auto">
            <a:xfrm>
              <a:off x="720" y="816"/>
              <a:ext cx="1056" cy="6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 Generation</a:t>
              </a:r>
            </a:p>
          </p:txBody>
        </p:sp>
        <p:sp>
          <p:nvSpPr>
            <p:cNvPr id="176153" name="Rectangle 25"/>
            <p:cNvSpPr>
              <a:spLocks noChangeArrowheads="1"/>
            </p:cNvSpPr>
            <p:nvPr/>
          </p:nvSpPr>
          <p:spPr bwMode="auto">
            <a:xfrm>
              <a:off x="720" y="2016"/>
              <a:ext cx="720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76154" name="Line 26"/>
            <p:cNvSpPr>
              <a:spLocks noChangeShapeType="1"/>
            </p:cNvSpPr>
            <p:nvPr/>
          </p:nvSpPr>
          <p:spPr bwMode="auto">
            <a:xfrm>
              <a:off x="1056" y="1488"/>
              <a:ext cx="0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6" name="Freeform 28"/>
            <p:cNvSpPr>
              <a:spLocks/>
            </p:cNvSpPr>
            <p:nvPr/>
          </p:nvSpPr>
          <p:spPr bwMode="auto">
            <a:xfrm>
              <a:off x="480" y="1200"/>
              <a:ext cx="576" cy="1152"/>
            </a:xfrm>
            <a:custGeom>
              <a:avLst/>
              <a:gdLst>
                <a:gd name="T0" fmla="*/ 576 w 576"/>
                <a:gd name="T1" fmla="*/ 1008 h 1152"/>
                <a:gd name="T2" fmla="*/ 576 w 576"/>
                <a:gd name="T3" fmla="*/ 1152 h 1152"/>
                <a:gd name="T4" fmla="*/ 0 w 576"/>
                <a:gd name="T5" fmla="*/ 1152 h 1152"/>
                <a:gd name="T6" fmla="*/ 0 w 576"/>
                <a:gd name="T7" fmla="*/ 0 h 1152"/>
                <a:gd name="T8" fmla="*/ 240 w 576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152">
                  <a:moveTo>
                    <a:pt x="576" y="1008"/>
                  </a:moveTo>
                  <a:lnTo>
                    <a:pt x="576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8" name="Line 30"/>
            <p:cNvSpPr>
              <a:spLocks noChangeShapeType="1"/>
            </p:cNvSpPr>
            <p:nvPr/>
          </p:nvSpPr>
          <p:spPr bwMode="auto">
            <a:xfrm flipH="1">
              <a:off x="1776" y="864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9" name="Text Box 31"/>
            <p:cNvSpPr txBox="1">
              <a:spLocks noChangeArrowheads="1"/>
            </p:cNvSpPr>
            <p:nvPr/>
          </p:nvSpPr>
          <p:spPr bwMode="auto">
            <a:xfrm>
              <a:off x="2064" y="720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Branch Prediction</a:t>
              </a:r>
            </a:p>
          </p:txBody>
        </p:sp>
        <p:sp>
          <p:nvSpPr>
            <p:cNvPr id="176160" name="Line 32"/>
            <p:cNvSpPr>
              <a:spLocks noChangeShapeType="1"/>
            </p:cNvSpPr>
            <p:nvPr/>
          </p:nvSpPr>
          <p:spPr bwMode="auto">
            <a:xfrm flipH="1">
              <a:off x="1776" y="1056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1" name="Text Box 33"/>
            <p:cNvSpPr txBox="1">
              <a:spLocks noChangeArrowheads="1"/>
            </p:cNvSpPr>
            <p:nvPr/>
          </p:nvSpPr>
          <p:spPr bwMode="auto">
            <a:xfrm>
              <a:off x="2064" y="912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Decode</a:t>
              </a:r>
            </a:p>
          </p:txBody>
        </p:sp>
        <p:sp>
          <p:nvSpPr>
            <p:cNvPr id="176164" name="Line 36"/>
            <p:cNvSpPr>
              <a:spLocks noChangeShapeType="1"/>
            </p:cNvSpPr>
            <p:nvPr/>
          </p:nvSpPr>
          <p:spPr bwMode="auto">
            <a:xfrm flipH="1">
              <a:off x="1776" y="1248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5" name="Text Box 37"/>
            <p:cNvSpPr txBox="1">
              <a:spLocks noChangeArrowheads="1"/>
            </p:cNvSpPr>
            <p:nvPr/>
          </p:nvSpPr>
          <p:spPr bwMode="auto">
            <a:xfrm>
              <a:off x="2064" y="1104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Validity Checks</a:t>
              </a:r>
            </a:p>
          </p:txBody>
        </p:sp>
        <p:sp>
          <p:nvSpPr>
            <p:cNvPr id="176166" name="Text Box 38"/>
            <p:cNvSpPr txBox="1">
              <a:spLocks noChangeArrowheads="1"/>
            </p:cNvSpPr>
            <p:nvPr/>
          </p:nvSpPr>
          <p:spPr bwMode="auto">
            <a:xfrm>
              <a:off x="3552" y="2400"/>
              <a:ext cx="5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4 insts</a:t>
              </a:r>
            </a:p>
          </p:txBody>
        </p:sp>
        <p:sp>
          <p:nvSpPr>
            <p:cNvPr id="176167" name="Freeform 39"/>
            <p:cNvSpPr>
              <a:spLocks/>
            </p:cNvSpPr>
            <p:nvPr/>
          </p:nvSpPr>
          <p:spPr bwMode="auto">
            <a:xfrm>
              <a:off x="1536" y="1872"/>
              <a:ext cx="3792" cy="1200"/>
            </a:xfrm>
            <a:custGeom>
              <a:avLst/>
              <a:gdLst>
                <a:gd name="T0" fmla="*/ 0 w 3840"/>
                <a:gd name="T1" fmla="*/ 0 h 1344"/>
                <a:gd name="T2" fmla="*/ 0 w 3840"/>
                <a:gd name="T3" fmla="*/ 1200 h 1344"/>
                <a:gd name="T4" fmla="*/ 3840 w 3840"/>
                <a:gd name="T5" fmla="*/ 1200 h 1344"/>
                <a:gd name="T6" fmla="*/ 3840 w 3840"/>
                <a:gd name="T7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0" h="1344">
                  <a:moveTo>
                    <a:pt x="0" y="0"/>
                  </a:moveTo>
                  <a:lnTo>
                    <a:pt x="0" y="1200"/>
                  </a:lnTo>
                  <a:lnTo>
                    <a:pt x="3840" y="1200"/>
                  </a:lnTo>
                  <a:lnTo>
                    <a:pt x="3840" y="13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8" name="Line 40"/>
            <p:cNvSpPr>
              <a:spLocks noChangeShapeType="1"/>
            </p:cNvSpPr>
            <p:nvPr/>
          </p:nvSpPr>
          <p:spPr bwMode="auto">
            <a:xfrm>
              <a:off x="4800" y="2928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9" name="Line 41"/>
            <p:cNvSpPr>
              <a:spLocks noChangeShapeType="1"/>
            </p:cNvSpPr>
            <p:nvPr/>
          </p:nvSpPr>
          <p:spPr bwMode="auto">
            <a:xfrm>
              <a:off x="4944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0" name="Line 42"/>
            <p:cNvSpPr>
              <a:spLocks noChangeShapeType="1"/>
            </p:cNvSpPr>
            <p:nvPr/>
          </p:nvSpPr>
          <p:spPr bwMode="auto">
            <a:xfrm flipH="1">
              <a:off x="5472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4512" y="3360"/>
              <a:ext cx="1200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Hit/Miss/Way</a:t>
              </a:r>
            </a:p>
          </p:txBody>
        </p:sp>
        <p:sp>
          <p:nvSpPr>
            <p:cNvPr id="176172" name="Line 44"/>
            <p:cNvSpPr>
              <a:spLocks noChangeShapeType="1"/>
            </p:cNvSpPr>
            <p:nvPr/>
          </p:nvSpPr>
          <p:spPr bwMode="auto">
            <a:xfrm>
              <a:off x="4896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3" name="Line 45"/>
            <p:cNvSpPr>
              <a:spLocks noChangeShapeType="1"/>
            </p:cNvSpPr>
            <p:nvPr/>
          </p:nvSpPr>
          <p:spPr bwMode="auto">
            <a:xfrm>
              <a:off x="5424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5" name="Freeform 47"/>
            <p:cNvSpPr>
              <a:spLocks/>
            </p:cNvSpPr>
            <p:nvPr/>
          </p:nvSpPr>
          <p:spPr bwMode="auto">
            <a:xfrm>
              <a:off x="1536" y="1488"/>
              <a:ext cx="384" cy="336"/>
            </a:xfrm>
            <a:custGeom>
              <a:avLst/>
              <a:gdLst>
                <a:gd name="T0" fmla="*/ 0 w 384"/>
                <a:gd name="T1" fmla="*/ 0 h 336"/>
                <a:gd name="T2" fmla="*/ 0 w 384"/>
                <a:gd name="T3" fmla="*/ 144 h 336"/>
                <a:gd name="T4" fmla="*/ 384 w 384"/>
                <a:gd name="T5" fmla="*/ 144 h 336"/>
                <a:gd name="T6" fmla="*/ 384 w 38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lnTo>
                    <a:pt x="0" y="144"/>
                  </a:lnTo>
                  <a:lnTo>
                    <a:pt x="384" y="144"/>
                  </a:lnTo>
                  <a:lnTo>
                    <a:pt x="384" y="33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Penalty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i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Issue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Func.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Arch.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Result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6" y="1046163"/>
            <a:ext cx="2525713" cy="4637087"/>
            <a:chOff x="2654" y="819"/>
            <a:chExt cx="1591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936"/>
              <a:ext cx="889" cy="2174"/>
            </a:xfrm>
            <a:custGeom>
              <a:avLst/>
              <a:gdLst>
                <a:gd name="connsiteX0" fmla="*/ 15117 w 15117"/>
                <a:gd name="connsiteY0" fmla="*/ 8762 h 9893"/>
                <a:gd name="connsiteX1" fmla="*/ 7664 w 15117"/>
                <a:gd name="connsiteY1" fmla="*/ 9892 h 9893"/>
                <a:gd name="connsiteX2" fmla="*/ 6974 w 15117"/>
                <a:gd name="connsiteY2" fmla="*/ 9776 h 9893"/>
                <a:gd name="connsiteX3" fmla="*/ 6464 w 15117"/>
                <a:gd name="connsiteY3" fmla="*/ 9758 h 9893"/>
                <a:gd name="connsiteX4" fmla="*/ 5773 w 15117"/>
                <a:gd name="connsiteY4" fmla="*/ 9647 h 9893"/>
                <a:gd name="connsiteX5" fmla="*/ 4737 w 15117"/>
                <a:gd name="connsiteY5" fmla="*/ 9571 h 9893"/>
                <a:gd name="connsiteX6" fmla="*/ 3701 w 15117"/>
                <a:gd name="connsiteY6" fmla="*/ 9380 h 9893"/>
                <a:gd name="connsiteX7" fmla="*/ 2845 w 15117"/>
                <a:gd name="connsiteY7" fmla="*/ 9117 h 9893"/>
                <a:gd name="connsiteX8" fmla="*/ 2500 w 15117"/>
                <a:gd name="connsiteY8" fmla="*/ 8929 h 9893"/>
                <a:gd name="connsiteX9" fmla="*/ 1809 w 15117"/>
                <a:gd name="connsiteY9" fmla="*/ 8854 h 9893"/>
                <a:gd name="connsiteX10" fmla="*/ 954 w 15117"/>
                <a:gd name="connsiteY10" fmla="*/ 8324 h 9893"/>
                <a:gd name="connsiteX11" fmla="*/ 609 w 15117"/>
                <a:gd name="connsiteY11" fmla="*/ 7985 h 9893"/>
                <a:gd name="connsiteX12" fmla="*/ 428 w 15117"/>
                <a:gd name="connsiteY12" fmla="*/ 7758 h 9893"/>
                <a:gd name="connsiteX13" fmla="*/ 263 w 15117"/>
                <a:gd name="connsiteY13" fmla="*/ 7531 h 9893"/>
                <a:gd name="connsiteX14" fmla="*/ 0 w 15117"/>
                <a:gd name="connsiteY14" fmla="*/ 6323 h 9893"/>
                <a:gd name="connsiteX15" fmla="*/ 82 w 15117"/>
                <a:gd name="connsiteY15" fmla="*/ 3868 h 9893"/>
                <a:gd name="connsiteX16" fmla="*/ 1382 w 15117"/>
                <a:gd name="connsiteY16" fmla="*/ 1417 h 9893"/>
                <a:gd name="connsiteX17" fmla="*/ 2418 w 15117"/>
                <a:gd name="connsiteY17" fmla="*/ 735 h 9893"/>
                <a:gd name="connsiteX18" fmla="*/ 3010 w 15117"/>
                <a:gd name="connsiteY18" fmla="*/ 660 h 9893"/>
                <a:gd name="connsiteX19" fmla="*/ 3701 w 15117"/>
                <a:gd name="connsiteY19" fmla="*/ 548 h 9893"/>
                <a:gd name="connsiteX20" fmla="*/ 3964 w 15117"/>
                <a:gd name="connsiteY20" fmla="*/ 472 h 9893"/>
                <a:gd name="connsiteX21" fmla="*/ 5345 w 15117"/>
                <a:gd name="connsiteY21" fmla="*/ 245 h 9893"/>
                <a:gd name="connsiteX22" fmla="*/ 8438 w 15117"/>
                <a:gd name="connsiteY22" fmla="*/ 36 h 9893"/>
                <a:gd name="connsiteX23" fmla="*/ 8783 w 15117"/>
                <a:gd name="connsiteY23" fmla="*/ 18 h 9893"/>
                <a:gd name="connsiteX24" fmla="*/ 9309 w 15117"/>
                <a:gd name="connsiteY24" fmla="*/ 0 h 9893"/>
                <a:gd name="connsiteX0" fmla="*/ 10000 w 10000"/>
                <a:gd name="connsiteY0" fmla="*/ 8857 h 9882"/>
                <a:gd name="connsiteX1" fmla="*/ 4613 w 10000"/>
                <a:gd name="connsiteY1" fmla="*/ 9882 h 9882"/>
                <a:gd name="connsiteX2" fmla="*/ 4276 w 10000"/>
                <a:gd name="connsiteY2" fmla="*/ 9864 h 9882"/>
                <a:gd name="connsiteX3" fmla="*/ 3819 w 10000"/>
                <a:gd name="connsiteY3" fmla="*/ 9751 h 9882"/>
                <a:gd name="connsiteX4" fmla="*/ 3134 w 10000"/>
                <a:gd name="connsiteY4" fmla="*/ 9675 h 9882"/>
                <a:gd name="connsiteX5" fmla="*/ 2448 w 10000"/>
                <a:gd name="connsiteY5" fmla="*/ 9481 h 9882"/>
                <a:gd name="connsiteX6" fmla="*/ 1882 w 10000"/>
                <a:gd name="connsiteY6" fmla="*/ 9216 h 9882"/>
                <a:gd name="connsiteX7" fmla="*/ 1654 w 10000"/>
                <a:gd name="connsiteY7" fmla="*/ 9026 h 9882"/>
                <a:gd name="connsiteX8" fmla="*/ 1197 w 10000"/>
                <a:gd name="connsiteY8" fmla="*/ 8950 h 9882"/>
                <a:gd name="connsiteX9" fmla="*/ 631 w 10000"/>
                <a:gd name="connsiteY9" fmla="*/ 8414 h 9882"/>
                <a:gd name="connsiteX10" fmla="*/ 403 w 10000"/>
                <a:gd name="connsiteY10" fmla="*/ 8071 h 9882"/>
                <a:gd name="connsiteX11" fmla="*/ 283 w 10000"/>
                <a:gd name="connsiteY11" fmla="*/ 7842 h 9882"/>
                <a:gd name="connsiteX12" fmla="*/ 174 w 10000"/>
                <a:gd name="connsiteY12" fmla="*/ 7612 h 9882"/>
                <a:gd name="connsiteX13" fmla="*/ 0 w 10000"/>
                <a:gd name="connsiteY13" fmla="*/ 6391 h 9882"/>
                <a:gd name="connsiteX14" fmla="*/ 54 w 10000"/>
                <a:gd name="connsiteY14" fmla="*/ 3910 h 9882"/>
                <a:gd name="connsiteX15" fmla="*/ 914 w 10000"/>
                <a:gd name="connsiteY15" fmla="*/ 1432 h 9882"/>
                <a:gd name="connsiteX16" fmla="*/ 1600 w 10000"/>
                <a:gd name="connsiteY16" fmla="*/ 743 h 9882"/>
                <a:gd name="connsiteX17" fmla="*/ 1991 w 10000"/>
                <a:gd name="connsiteY17" fmla="*/ 667 h 9882"/>
                <a:gd name="connsiteX18" fmla="*/ 2448 w 10000"/>
                <a:gd name="connsiteY18" fmla="*/ 554 h 9882"/>
                <a:gd name="connsiteX19" fmla="*/ 2622 w 10000"/>
                <a:gd name="connsiteY19" fmla="*/ 477 h 9882"/>
                <a:gd name="connsiteX20" fmla="*/ 3536 w 10000"/>
                <a:gd name="connsiteY20" fmla="*/ 248 h 9882"/>
                <a:gd name="connsiteX21" fmla="*/ 5582 w 10000"/>
                <a:gd name="connsiteY21" fmla="*/ 36 h 9882"/>
                <a:gd name="connsiteX22" fmla="*/ 5810 w 10000"/>
                <a:gd name="connsiteY22" fmla="*/ 18 h 9882"/>
                <a:gd name="connsiteX23" fmla="*/ 6158 w 10000"/>
                <a:gd name="connsiteY23" fmla="*/ 0 h 9882"/>
                <a:gd name="connsiteX0" fmla="*/ 10000 w 10000"/>
                <a:gd name="connsiteY0" fmla="*/ 8963 h 9982"/>
                <a:gd name="connsiteX1" fmla="*/ 4276 w 10000"/>
                <a:gd name="connsiteY1" fmla="*/ 9982 h 9982"/>
                <a:gd name="connsiteX2" fmla="*/ 3819 w 10000"/>
                <a:gd name="connsiteY2" fmla="*/ 9867 h 9982"/>
                <a:gd name="connsiteX3" fmla="*/ 3134 w 10000"/>
                <a:gd name="connsiteY3" fmla="*/ 9791 h 9982"/>
                <a:gd name="connsiteX4" fmla="*/ 2448 w 10000"/>
                <a:gd name="connsiteY4" fmla="*/ 9594 h 9982"/>
                <a:gd name="connsiteX5" fmla="*/ 1882 w 10000"/>
                <a:gd name="connsiteY5" fmla="*/ 9326 h 9982"/>
                <a:gd name="connsiteX6" fmla="*/ 1654 w 10000"/>
                <a:gd name="connsiteY6" fmla="*/ 9134 h 9982"/>
                <a:gd name="connsiteX7" fmla="*/ 1197 w 10000"/>
                <a:gd name="connsiteY7" fmla="*/ 9057 h 9982"/>
                <a:gd name="connsiteX8" fmla="*/ 631 w 10000"/>
                <a:gd name="connsiteY8" fmla="*/ 8514 h 9982"/>
                <a:gd name="connsiteX9" fmla="*/ 403 w 10000"/>
                <a:gd name="connsiteY9" fmla="*/ 8167 h 9982"/>
                <a:gd name="connsiteX10" fmla="*/ 283 w 10000"/>
                <a:gd name="connsiteY10" fmla="*/ 7936 h 9982"/>
                <a:gd name="connsiteX11" fmla="*/ 174 w 10000"/>
                <a:gd name="connsiteY11" fmla="*/ 7703 h 9982"/>
                <a:gd name="connsiteX12" fmla="*/ 0 w 10000"/>
                <a:gd name="connsiteY12" fmla="*/ 6467 h 9982"/>
                <a:gd name="connsiteX13" fmla="*/ 54 w 10000"/>
                <a:gd name="connsiteY13" fmla="*/ 3957 h 9982"/>
                <a:gd name="connsiteX14" fmla="*/ 914 w 10000"/>
                <a:gd name="connsiteY14" fmla="*/ 1449 h 9982"/>
                <a:gd name="connsiteX15" fmla="*/ 1600 w 10000"/>
                <a:gd name="connsiteY15" fmla="*/ 752 h 9982"/>
                <a:gd name="connsiteX16" fmla="*/ 1991 w 10000"/>
                <a:gd name="connsiteY16" fmla="*/ 675 h 9982"/>
                <a:gd name="connsiteX17" fmla="*/ 2448 w 10000"/>
                <a:gd name="connsiteY17" fmla="*/ 561 h 9982"/>
                <a:gd name="connsiteX18" fmla="*/ 2622 w 10000"/>
                <a:gd name="connsiteY18" fmla="*/ 483 h 9982"/>
                <a:gd name="connsiteX19" fmla="*/ 3536 w 10000"/>
                <a:gd name="connsiteY19" fmla="*/ 251 h 9982"/>
                <a:gd name="connsiteX20" fmla="*/ 5582 w 10000"/>
                <a:gd name="connsiteY20" fmla="*/ 36 h 9982"/>
                <a:gd name="connsiteX21" fmla="*/ 5810 w 10000"/>
                <a:gd name="connsiteY21" fmla="*/ 18 h 9982"/>
                <a:gd name="connsiteX22" fmla="*/ 6158 w 10000"/>
                <a:gd name="connsiteY22" fmla="*/ 0 h 9982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2622 w 10000"/>
                <a:gd name="connsiteY17" fmla="*/ 484 h 10000"/>
                <a:gd name="connsiteX18" fmla="*/ 3536 w 10000"/>
                <a:gd name="connsiteY18" fmla="*/ 251 h 10000"/>
                <a:gd name="connsiteX19" fmla="*/ 5582 w 10000"/>
                <a:gd name="connsiteY19" fmla="*/ 36 h 10000"/>
                <a:gd name="connsiteX20" fmla="*/ 5810 w 10000"/>
                <a:gd name="connsiteY20" fmla="*/ 18 h 10000"/>
                <a:gd name="connsiteX21" fmla="*/ 6158 w 10000"/>
                <a:gd name="connsiteY21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3536 w 10000"/>
                <a:gd name="connsiteY17" fmla="*/ 251 h 10000"/>
                <a:gd name="connsiteX18" fmla="*/ 5582 w 10000"/>
                <a:gd name="connsiteY18" fmla="*/ 36 h 10000"/>
                <a:gd name="connsiteX19" fmla="*/ 5810 w 10000"/>
                <a:gd name="connsiteY19" fmla="*/ 18 h 10000"/>
                <a:gd name="connsiteX20" fmla="*/ 6158 w 10000"/>
                <a:gd name="connsiteY20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582 w 10000"/>
                <a:gd name="connsiteY17" fmla="*/ 36 h 10000"/>
                <a:gd name="connsiteX18" fmla="*/ 5810 w 10000"/>
                <a:gd name="connsiteY18" fmla="*/ 18 h 10000"/>
                <a:gd name="connsiteX19" fmla="*/ 6158 w 10000"/>
                <a:gd name="connsiteY19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810 w 10000"/>
                <a:gd name="connsiteY17" fmla="*/ 18 h 10000"/>
                <a:gd name="connsiteX18" fmla="*/ 6158 w 10000"/>
                <a:gd name="connsiteY18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6158 w 10000"/>
                <a:gd name="connsiteY17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174 w 10000"/>
                <a:gd name="connsiteY10" fmla="*/ 7717 h 10000"/>
                <a:gd name="connsiteX11" fmla="*/ 0 w 10000"/>
                <a:gd name="connsiteY11" fmla="*/ 6479 h 10000"/>
                <a:gd name="connsiteX12" fmla="*/ 54 w 10000"/>
                <a:gd name="connsiteY12" fmla="*/ 3964 h 10000"/>
                <a:gd name="connsiteX13" fmla="*/ 914 w 10000"/>
                <a:gd name="connsiteY13" fmla="*/ 1452 h 10000"/>
                <a:gd name="connsiteX14" fmla="*/ 1600 w 10000"/>
                <a:gd name="connsiteY14" fmla="*/ 753 h 10000"/>
                <a:gd name="connsiteX15" fmla="*/ 3536 w 10000"/>
                <a:gd name="connsiteY15" fmla="*/ 251 h 10000"/>
                <a:gd name="connsiteX16" fmla="*/ 6158 w 10000"/>
                <a:gd name="connsiteY16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174 w 10000"/>
                <a:gd name="connsiteY9" fmla="*/ 7717 h 10000"/>
                <a:gd name="connsiteX10" fmla="*/ 0 w 10000"/>
                <a:gd name="connsiteY10" fmla="*/ 6479 h 10000"/>
                <a:gd name="connsiteX11" fmla="*/ 54 w 10000"/>
                <a:gd name="connsiteY11" fmla="*/ 3964 h 10000"/>
                <a:gd name="connsiteX12" fmla="*/ 914 w 10000"/>
                <a:gd name="connsiteY12" fmla="*/ 1452 h 10000"/>
                <a:gd name="connsiteX13" fmla="*/ 1600 w 10000"/>
                <a:gd name="connsiteY13" fmla="*/ 753 h 10000"/>
                <a:gd name="connsiteX14" fmla="*/ 3536 w 10000"/>
                <a:gd name="connsiteY14" fmla="*/ 251 h 10000"/>
                <a:gd name="connsiteX15" fmla="*/ 6158 w 10000"/>
                <a:gd name="connsiteY15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174 w 10000"/>
                <a:gd name="connsiteY8" fmla="*/ 7717 h 10000"/>
                <a:gd name="connsiteX9" fmla="*/ 0 w 10000"/>
                <a:gd name="connsiteY9" fmla="*/ 6479 h 10000"/>
                <a:gd name="connsiteX10" fmla="*/ 54 w 10000"/>
                <a:gd name="connsiteY10" fmla="*/ 3964 h 10000"/>
                <a:gd name="connsiteX11" fmla="*/ 914 w 10000"/>
                <a:gd name="connsiteY11" fmla="*/ 1452 h 10000"/>
                <a:gd name="connsiteX12" fmla="*/ 1600 w 10000"/>
                <a:gd name="connsiteY12" fmla="*/ 753 h 10000"/>
                <a:gd name="connsiteX13" fmla="*/ 3536 w 10000"/>
                <a:gd name="connsiteY13" fmla="*/ 251 h 10000"/>
                <a:gd name="connsiteX14" fmla="*/ 6158 w 10000"/>
                <a:gd name="connsiteY14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197 w 10000"/>
                <a:gd name="connsiteY6" fmla="*/ 9073 h 10000"/>
                <a:gd name="connsiteX7" fmla="*/ 174 w 10000"/>
                <a:gd name="connsiteY7" fmla="*/ 7717 h 10000"/>
                <a:gd name="connsiteX8" fmla="*/ 0 w 10000"/>
                <a:gd name="connsiteY8" fmla="*/ 6479 h 10000"/>
                <a:gd name="connsiteX9" fmla="*/ 54 w 10000"/>
                <a:gd name="connsiteY9" fmla="*/ 3964 h 10000"/>
                <a:gd name="connsiteX10" fmla="*/ 914 w 10000"/>
                <a:gd name="connsiteY10" fmla="*/ 1452 h 10000"/>
                <a:gd name="connsiteX11" fmla="*/ 1600 w 10000"/>
                <a:gd name="connsiteY11" fmla="*/ 753 h 10000"/>
                <a:gd name="connsiteX12" fmla="*/ 3536 w 10000"/>
                <a:gd name="connsiteY12" fmla="*/ 251 h 10000"/>
                <a:gd name="connsiteX13" fmla="*/ 6158 w 10000"/>
                <a:gd name="connsiteY13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197 w 10000"/>
                <a:gd name="connsiteY5" fmla="*/ 9073 h 10000"/>
                <a:gd name="connsiteX6" fmla="*/ 174 w 10000"/>
                <a:gd name="connsiteY6" fmla="*/ 7717 h 10000"/>
                <a:gd name="connsiteX7" fmla="*/ 0 w 10000"/>
                <a:gd name="connsiteY7" fmla="*/ 6479 h 10000"/>
                <a:gd name="connsiteX8" fmla="*/ 54 w 10000"/>
                <a:gd name="connsiteY8" fmla="*/ 3964 h 10000"/>
                <a:gd name="connsiteX9" fmla="*/ 914 w 10000"/>
                <a:gd name="connsiteY9" fmla="*/ 1452 h 10000"/>
                <a:gd name="connsiteX10" fmla="*/ 1600 w 10000"/>
                <a:gd name="connsiteY10" fmla="*/ 753 h 10000"/>
                <a:gd name="connsiteX11" fmla="*/ 3536 w 10000"/>
                <a:gd name="connsiteY11" fmla="*/ 251 h 10000"/>
                <a:gd name="connsiteX12" fmla="*/ 6158 w 10000"/>
                <a:gd name="connsiteY12" fmla="*/ 0 h 10000"/>
                <a:gd name="connsiteX0" fmla="*/ 10000 w 10000"/>
                <a:gd name="connsiteY0" fmla="*/ 8979 h 9885"/>
                <a:gd name="connsiteX1" fmla="*/ 3819 w 10000"/>
                <a:gd name="connsiteY1" fmla="*/ 9885 h 9885"/>
                <a:gd name="connsiteX2" fmla="*/ 3134 w 10000"/>
                <a:gd name="connsiteY2" fmla="*/ 9809 h 9885"/>
                <a:gd name="connsiteX3" fmla="*/ 2448 w 10000"/>
                <a:gd name="connsiteY3" fmla="*/ 9611 h 9885"/>
                <a:gd name="connsiteX4" fmla="*/ 1197 w 10000"/>
                <a:gd name="connsiteY4" fmla="*/ 9073 h 9885"/>
                <a:gd name="connsiteX5" fmla="*/ 174 w 10000"/>
                <a:gd name="connsiteY5" fmla="*/ 7717 h 9885"/>
                <a:gd name="connsiteX6" fmla="*/ 0 w 10000"/>
                <a:gd name="connsiteY6" fmla="*/ 6479 h 9885"/>
                <a:gd name="connsiteX7" fmla="*/ 54 w 10000"/>
                <a:gd name="connsiteY7" fmla="*/ 3964 h 9885"/>
                <a:gd name="connsiteX8" fmla="*/ 914 w 10000"/>
                <a:gd name="connsiteY8" fmla="*/ 1452 h 9885"/>
                <a:gd name="connsiteX9" fmla="*/ 1600 w 10000"/>
                <a:gd name="connsiteY9" fmla="*/ 753 h 9885"/>
                <a:gd name="connsiteX10" fmla="*/ 3536 w 10000"/>
                <a:gd name="connsiteY10" fmla="*/ 251 h 9885"/>
                <a:gd name="connsiteX11" fmla="*/ 6158 w 10000"/>
                <a:gd name="connsiteY11" fmla="*/ 0 h 9885"/>
                <a:gd name="connsiteX0" fmla="*/ 10000 w 10000"/>
                <a:gd name="connsiteY0" fmla="*/ 9083 h 9923"/>
                <a:gd name="connsiteX1" fmla="*/ 3134 w 10000"/>
                <a:gd name="connsiteY1" fmla="*/ 9923 h 9923"/>
                <a:gd name="connsiteX2" fmla="*/ 2448 w 10000"/>
                <a:gd name="connsiteY2" fmla="*/ 9723 h 9923"/>
                <a:gd name="connsiteX3" fmla="*/ 1197 w 10000"/>
                <a:gd name="connsiteY3" fmla="*/ 9179 h 9923"/>
                <a:gd name="connsiteX4" fmla="*/ 174 w 10000"/>
                <a:gd name="connsiteY4" fmla="*/ 7807 h 9923"/>
                <a:gd name="connsiteX5" fmla="*/ 0 w 10000"/>
                <a:gd name="connsiteY5" fmla="*/ 6554 h 9923"/>
                <a:gd name="connsiteX6" fmla="*/ 54 w 10000"/>
                <a:gd name="connsiteY6" fmla="*/ 4010 h 9923"/>
                <a:gd name="connsiteX7" fmla="*/ 914 w 10000"/>
                <a:gd name="connsiteY7" fmla="*/ 1469 h 9923"/>
                <a:gd name="connsiteX8" fmla="*/ 1600 w 10000"/>
                <a:gd name="connsiteY8" fmla="*/ 762 h 9923"/>
                <a:gd name="connsiteX9" fmla="*/ 3536 w 10000"/>
                <a:gd name="connsiteY9" fmla="*/ 254 h 9923"/>
                <a:gd name="connsiteX10" fmla="*/ 6158 w 10000"/>
                <a:gd name="connsiteY10" fmla="*/ 0 h 9923"/>
                <a:gd name="connsiteX0" fmla="*/ 10000 w 10000"/>
                <a:gd name="connsiteY0" fmla="*/ 9153 h 9798"/>
                <a:gd name="connsiteX1" fmla="*/ 2448 w 10000"/>
                <a:gd name="connsiteY1" fmla="*/ 9798 h 9798"/>
                <a:gd name="connsiteX2" fmla="*/ 1197 w 10000"/>
                <a:gd name="connsiteY2" fmla="*/ 9250 h 9798"/>
                <a:gd name="connsiteX3" fmla="*/ 174 w 10000"/>
                <a:gd name="connsiteY3" fmla="*/ 7868 h 9798"/>
                <a:gd name="connsiteX4" fmla="*/ 0 w 10000"/>
                <a:gd name="connsiteY4" fmla="*/ 6605 h 9798"/>
                <a:gd name="connsiteX5" fmla="*/ 54 w 10000"/>
                <a:gd name="connsiteY5" fmla="*/ 4041 h 9798"/>
                <a:gd name="connsiteX6" fmla="*/ 914 w 10000"/>
                <a:gd name="connsiteY6" fmla="*/ 1480 h 9798"/>
                <a:gd name="connsiteX7" fmla="*/ 1600 w 10000"/>
                <a:gd name="connsiteY7" fmla="*/ 768 h 9798"/>
                <a:gd name="connsiteX8" fmla="*/ 3536 w 10000"/>
                <a:gd name="connsiteY8" fmla="*/ 256 h 9798"/>
                <a:gd name="connsiteX9" fmla="*/ 6158 w 10000"/>
                <a:gd name="connsiteY9" fmla="*/ 0 h 9798"/>
                <a:gd name="connsiteX0" fmla="*/ 10000 w 10000"/>
                <a:gd name="connsiteY0" fmla="*/ 9342 h 9441"/>
                <a:gd name="connsiteX1" fmla="*/ 1197 w 10000"/>
                <a:gd name="connsiteY1" fmla="*/ 9441 h 9441"/>
                <a:gd name="connsiteX2" fmla="*/ 174 w 10000"/>
                <a:gd name="connsiteY2" fmla="*/ 8030 h 9441"/>
                <a:gd name="connsiteX3" fmla="*/ 0 w 10000"/>
                <a:gd name="connsiteY3" fmla="*/ 6741 h 9441"/>
                <a:gd name="connsiteX4" fmla="*/ 54 w 10000"/>
                <a:gd name="connsiteY4" fmla="*/ 4124 h 9441"/>
                <a:gd name="connsiteX5" fmla="*/ 914 w 10000"/>
                <a:gd name="connsiteY5" fmla="*/ 1511 h 9441"/>
                <a:gd name="connsiteX6" fmla="*/ 1600 w 10000"/>
                <a:gd name="connsiteY6" fmla="*/ 784 h 9441"/>
                <a:gd name="connsiteX7" fmla="*/ 3536 w 10000"/>
                <a:gd name="connsiteY7" fmla="*/ 261 h 9441"/>
                <a:gd name="connsiteX8" fmla="*/ 6158 w 10000"/>
                <a:gd name="connsiteY8" fmla="*/ 0 h 9441"/>
                <a:gd name="connsiteX0" fmla="*/ 10000 w 10000"/>
                <a:gd name="connsiteY0" fmla="*/ 9895 h 9895"/>
                <a:gd name="connsiteX1" fmla="*/ 174 w 10000"/>
                <a:gd name="connsiteY1" fmla="*/ 8505 h 9895"/>
                <a:gd name="connsiteX2" fmla="*/ 0 w 10000"/>
                <a:gd name="connsiteY2" fmla="*/ 7140 h 9895"/>
                <a:gd name="connsiteX3" fmla="*/ 54 w 10000"/>
                <a:gd name="connsiteY3" fmla="*/ 4368 h 9895"/>
                <a:gd name="connsiteX4" fmla="*/ 914 w 10000"/>
                <a:gd name="connsiteY4" fmla="*/ 1600 h 9895"/>
                <a:gd name="connsiteX5" fmla="*/ 1600 w 10000"/>
                <a:gd name="connsiteY5" fmla="*/ 830 h 9895"/>
                <a:gd name="connsiteX6" fmla="*/ 3536 w 10000"/>
                <a:gd name="connsiteY6" fmla="*/ 276 h 9895"/>
                <a:gd name="connsiteX7" fmla="*/ 6158 w 10000"/>
                <a:gd name="connsiteY7" fmla="*/ 0 h 9895"/>
                <a:gd name="connsiteX0" fmla="*/ 10000 w 10000"/>
                <a:gd name="connsiteY0" fmla="*/ 10000 h 10000"/>
                <a:gd name="connsiteX1" fmla="*/ 174 w 10000"/>
                <a:gd name="connsiteY1" fmla="*/ 8595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58"/>
                <a:gd name="connsiteX1" fmla="*/ 1894 w 10000"/>
                <a:gd name="connsiteY1" fmla="*/ 9340 h 10058"/>
                <a:gd name="connsiteX2" fmla="*/ 0 w 10000"/>
                <a:gd name="connsiteY2" fmla="*/ 7216 h 10058"/>
                <a:gd name="connsiteX3" fmla="*/ 54 w 10000"/>
                <a:gd name="connsiteY3" fmla="*/ 4414 h 10058"/>
                <a:gd name="connsiteX4" fmla="*/ 914 w 10000"/>
                <a:gd name="connsiteY4" fmla="*/ 1617 h 10058"/>
                <a:gd name="connsiteX5" fmla="*/ 1600 w 10000"/>
                <a:gd name="connsiteY5" fmla="*/ 839 h 10058"/>
                <a:gd name="connsiteX6" fmla="*/ 3536 w 10000"/>
                <a:gd name="connsiteY6" fmla="*/ 279 h 10058"/>
                <a:gd name="connsiteX7" fmla="*/ 6158 w 10000"/>
                <a:gd name="connsiteY7" fmla="*/ 0 h 10058"/>
                <a:gd name="connsiteX0" fmla="*/ 9674 w 9674"/>
                <a:gd name="connsiteY0" fmla="*/ 10009 h 10040"/>
                <a:gd name="connsiteX1" fmla="*/ 1894 w 9674"/>
                <a:gd name="connsiteY1" fmla="*/ 9340 h 10040"/>
                <a:gd name="connsiteX2" fmla="*/ 0 w 9674"/>
                <a:gd name="connsiteY2" fmla="*/ 7216 h 10040"/>
                <a:gd name="connsiteX3" fmla="*/ 54 w 9674"/>
                <a:gd name="connsiteY3" fmla="*/ 4414 h 10040"/>
                <a:gd name="connsiteX4" fmla="*/ 914 w 9674"/>
                <a:gd name="connsiteY4" fmla="*/ 1617 h 10040"/>
                <a:gd name="connsiteX5" fmla="*/ 1600 w 9674"/>
                <a:gd name="connsiteY5" fmla="*/ 839 h 10040"/>
                <a:gd name="connsiteX6" fmla="*/ 3536 w 9674"/>
                <a:gd name="connsiteY6" fmla="*/ 279 h 10040"/>
                <a:gd name="connsiteX7" fmla="*/ 6158 w 9674"/>
                <a:gd name="connsiteY7" fmla="*/ 0 h 10040"/>
                <a:gd name="connsiteX0" fmla="*/ 10000 w 10000"/>
                <a:gd name="connsiteY0" fmla="*/ 9851 h 9890"/>
                <a:gd name="connsiteX1" fmla="*/ 1958 w 10000"/>
                <a:gd name="connsiteY1" fmla="*/ 9303 h 9890"/>
                <a:gd name="connsiteX2" fmla="*/ 0 w 10000"/>
                <a:gd name="connsiteY2" fmla="*/ 7187 h 9890"/>
                <a:gd name="connsiteX3" fmla="*/ 56 w 10000"/>
                <a:gd name="connsiteY3" fmla="*/ 4396 h 9890"/>
                <a:gd name="connsiteX4" fmla="*/ 945 w 10000"/>
                <a:gd name="connsiteY4" fmla="*/ 1611 h 9890"/>
                <a:gd name="connsiteX5" fmla="*/ 1654 w 10000"/>
                <a:gd name="connsiteY5" fmla="*/ 836 h 9890"/>
                <a:gd name="connsiteX6" fmla="*/ 3655 w 10000"/>
                <a:gd name="connsiteY6" fmla="*/ 278 h 9890"/>
                <a:gd name="connsiteX7" fmla="*/ 6366 w 10000"/>
                <a:gd name="connsiteY7" fmla="*/ 0 h 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890">
                  <a:moveTo>
                    <a:pt x="10000" y="9851"/>
                  </a:moveTo>
                  <a:cubicBezTo>
                    <a:pt x="7003" y="9992"/>
                    <a:pt x="3625" y="9747"/>
                    <a:pt x="1958" y="9303"/>
                  </a:cubicBezTo>
                  <a:cubicBezTo>
                    <a:pt x="291" y="8859"/>
                    <a:pt x="33" y="7650"/>
                    <a:pt x="0" y="7187"/>
                  </a:cubicBezTo>
                  <a:cubicBezTo>
                    <a:pt x="23" y="6259"/>
                    <a:pt x="23" y="5329"/>
                    <a:pt x="56" y="4396"/>
                  </a:cubicBezTo>
                  <a:cubicBezTo>
                    <a:pt x="90" y="3504"/>
                    <a:pt x="180" y="2475"/>
                    <a:pt x="945" y="1611"/>
                  </a:cubicBezTo>
                  <a:cubicBezTo>
                    <a:pt x="989" y="1516"/>
                    <a:pt x="1406" y="943"/>
                    <a:pt x="1654" y="836"/>
                  </a:cubicBezTo>
                  <a:cubicBezTo>
                    <a:pt x="2106" y="613"/>
                    <a:pt x="2969" y="410"/>
                    <a:pt x="3655" y="278"/>
                  </a:cubicBezTo>
                  <a:cubicBezTo>
                    <a:pt x="4441" y="139"/>
                    <a:pt x="5801" y="58"/>
                    <a:pt x="63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  <a:b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</a:b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How much work is lost if pipeline doesn’t follow correct instruction flow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533400" y="4800600"/>
            <a:ext cx="3687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~ Loop length x pipeline width + buffers</a:t>
            </a:r>
          </a:p>
        </p:txBody>
      </p:sp>
    </p:spTree>
    <p:extLst>
      <p:ext uri="{BB962C8B-B14F-4D97-AF65-F5344CB8AC3E}">
        <p14:creationId xmlns:p14="http://schemas.microsoft.com/office/powerpoint/2010/main" val="69969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Tournament Branch Predictor</a:t>
            </a:r>
            <a:br>
              <a:rPr lang="en-US"/>
            </a:br>
            <a:r>
              <a:rPr lang="en-US"/>
              <a:t>(Alpha 21264)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Choice predictor learns whether best to use local or global branch history in predicting next branch</a:t>
            </a:r>
          </a:p>
          <a:p>
            <a:r>
              <a:rPr lang="en-US" sz="2400" dirty="0"/>
              <a:t>Global history is speculatively updated but restored on </a:t>
            </a:r>
            <a:r>
              <a:rPr lang="en-US" sz="2400" dirty="0" err="1"/>
              <a:t>mispredict</a:t>
            </a:r>
            <a:endParaRPr lang="en-US" sz="2400" dirty="0"/>
          </a:p>
          <a:p>
            <a:r>
              <a:rPr lang="en-US" sz="2400" dirty="0"/>
              <a:t>Claim 90-100% success on range of applications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62000" y="3124200"/>
            <a:ext cx="1447800" cy="1371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history table (1,024x10b)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838200" y="4876800"/>
            <a:ext cx="1371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PC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 flipV="1">
            <a:off x="1524000" y="44958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590800" y="3124200"/>
            <a:ext cx="1371600" cy="13795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prediction (1,024x3b)</a:t>
            </a: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2209800" y="3886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419600" y="31242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Prediction (4,096x2b)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562600" y="45720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Choice Prediction (4,096x2b)</a:t>
            </a: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5867400" y="5715000"/>
            <a:ext cx="27432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History (12b)</a:t>
            </a:r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3200400" y="5029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912 w 1056"/>
              <a:gd name="T5" fmla="*/ 240 h 240"/>
              <a:gd name="T6" fmla="*/ 144 w 1056"/>
              <a:gd name="T7" fmla="*/ 240 h 240"/>
              <a:gd name="T8" fmla="*/ 0 w 105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912" y="240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3505200" y="44958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4648200" y="39624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H="1">
            <a:off x="4724400" y="52578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4038600" y="5410200"/>
            <a:ext cx="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4038600" y="5867400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3" name="Freeform 21"/>
          <p:cNvSpPr>
            <a:spLocks/>
          </p:cNvSpPr>
          <p:nvPr/>
        </p:nvSpPr>
        <p:spPr bwMode="auto">
          <a:xfrm>
            <a:off x="6553200" y="3505200"/>
            <a:ext cx="1600200" cy="2209800"/>
          </a:xfrm>
          <a:custGeom>
            <a:avLst/>
            <a:gdLst>
              <a:gd name="T0" fmla="*/ 1008 w 1008"/>
              <a:gd name="T1" fmla="*/ 1392 h 1392"/>
              <a:gd name="T2" fmla="*/ 1008 w 1008"/>
              <a:gd name="T3" fmla="*/ 0 h 1392"/>
              <a:gd name="T4" fmla="*/ 0 w 100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92">
                <a:moveTo>
                  <a:pt x="1008" y="1392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 flipH="1">
            <a:off x="7696200" y="49530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2514600" y="56388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Prediction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30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7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Taken Branch Limit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Integer codes have a taken branch every 6-9 instructions</a:t>
            </a:r>
          </a:p>
          <a:p>
            <a:r>
              <a:rPr lang="en-US"/>
              <a:t>To avoid fetch bottleneck, must execute multiple taken branches per cycle when increasing performance</a:t>
            </a:r>
          </a:p>
          <a:p>
            <a:r>
              <a:rPr lang="en-US"/>
              <a:t>This implies:</a:t>
            </a:r>
          </a:p>
          <a:p>
            <a:pPr lvl="1"/>
            <a:r>
              <a:rPr lang="en-US"/>
              <a:t>predicting multiple branches per cycle</a:t>
            </a:r>
          </a:p>
          <a:p>
            <a:pPr lvl="1"/>
            <a:r>
              <a:rPr lang="en-US"/>
              <a:t>fetching multiple non-contiguous blocks per cycle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31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7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Address Cache</a:t>
            </a:r>
            <a:br>
              <a:rPr lang="en-US"/>
            </a:br>
            <a:r>
              <a:rPr lang="en-US"/>
              <a:t>(Yeh, Marr, Patt)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90525" y="5534025"/>
            <a:ext cx="795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55563" y="4872038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1" name="Freeform 13"/>
          <p:cNvSpPr>
            <a:spLocks/>
          </p:cNvSpPr>
          <p:nvPr/>
        </p:nvSpPr>
        <p:spPr bwMode="auto">
          <a:xfrm>
            <a:off x="1109663" y="4478338"/>
            <a:ext cx="839787" cy="153987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2" name="Freeform 14"/>
          <p:cNvSpPr>
            <a:spLocks/>
          </p:cNvSpPr>
          <p:nvPr/>
        </p:nvSpPr>
        <p:spPr bwMode="auto">
          <a:xfrm>
            <a:off x="42863" y="4630738"/>
            <a:ext cx="1906587" cy="153987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109663" y="48720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714375" y="3879850"/>
            <a:ext cx="505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181266" name="Freeform 18"/>
          <p:cNvSpPr>
            <a:spLocks/>
          </p:cNvSpPr>
          <p:nvPr/>
        </p:nvSpPr>
        <p:spPr bwMode="auto">
          <a:xfrm>
            <a:off x="1566863" y="2573338"/>
            <a:ext cx="611187" cy="1830387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 flipH="1">
            <a:off x="1484313" y="3570288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9" name="Rectangle 21"/>
          <p:cNvSpPr>
            <a:spLocks noChangeArrowheads="1"/>
          </p:cNvSpPr>
          <p:nvPr/>
        </p:nvSpPr>
        <p:spPr bwMode="auto">
          <a:xfrm>
            <a:off x="1616075" y="3430588"/>
            <a:ext cx="2760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k</a:t>
            </a:r>
          </a:p>
        </p:txBody>
      </p:sp>
      <p:grpSp>
        <p:nvGrpSpPr>
          <p:cNvPr id="181289" name="Group 41"/>
          <p:cNvGrpSpPr>
            <a:grpSpLocks/>
          </p:cNvGrpSpPr>
          <p:nvPr/>
        </p:nvGrpSpPr>
        <p:grpSpPr bwMode="auto">
          <a:xfrm>
            <a:off x="2278063" y="1531938"/>
            <a:ext cx="1373187" cy="2260600"/>
            <a:chOff x="2532" y="904"/>
            <a:chExt cx="1048" cy="1424"/>
          </a:xfrm>
        </p:grpSpPr>
        <p:sp>
          <p:nvSpPr>
            <p:cNvPr id="181290" name="Rectangle 42"/>
            <p:cNvSpPr>
              <a:spLocks noChangeArrowheads="1"/>
            </p:cNvSpPr>
            <p:nvPr/>
          </p:nvSpPr>
          <p:spPr bwMode="auto">
            <a:xfrm>
              <a:off x="2536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1" name="Line 43"/>
            <p:cNvSpPr>
              <a:spLocks noChangeShapeType="1"/>
            </p:cNvSpPr>
            <p:nvPr/>
          </p:nvSpPr>
          <p:spPr bwMode="auto">
            <a:xfrm>
              <a:off x="2532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2" name="Line 44"/>
            <p:cNvSpPr>
              <a:spLocks noChangeShapeType="1"/>
            </p:cNvSpPr>
            <p:nvPr/>
          </p:nvSpPr>
          <p:spPr bwMode="auto">
            <a:xfrm>
              <a:off x="2532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3" name="Line 45"/>
            <p:cNvSpPr>
              <a:spLocks noChangeShapeType="1"/>
            </p:cNvSpPr>
            <p:nvPr/>
          </p:nvSpPr>
          <p:spPr bwMode="auto">
            <a:xfrm>
              <a:off x="2532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4" name="Line 46"/>
            <p:cNvSpPr>
              <a:spLocks noChangeShapeType="1"/>
            </p:cNvSpPr>
            <p:nvPr/>
          </p:nvSpPr>
          <p:spPr bwMode="auto">
            <a:xfrm>
              <a:off x="2532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5" name="Line 47"/>
            <p:cNvSpPr>
              <a:spLocks noChangeShapeType="1"/>
            </p:cNvSpPr>
            <p:nvPr/>
          </p:nvSpPr>
          <p:spPr bwMode="auto">
            <a:xfrm>
              <a:off x="2532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6" name="Line 48"/>
            <p:cNvSpPr>
              <a:spLocks noChangeShapeType="1"/>
            </p:cNvSpPr>
            <p:nvPr/>
          </p:nvSpPr>
          <p:spPr bwMode="auto">
            <a:xfrm>
              <a:off x="2532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7" name="Line 49"/>
            <p:cNvSpPr>
              <a:spLocks noChangeShapeType="1"/>
            </p:cNvSpPr>
            <p:nvPr/>
          </p:nvSpPr>
          <p:spPr bwMode="auto">
            <a:xfrm>
              <a:off x="2532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298" name="Rectangle 50"/>
          <p:cNvSpPr>
            <a:spLocks noChangeArrowheads="1"/>
          </p:cNvSpPr>
          <p:nvPr/>
        </p:nvSpPr>
        <p:spPr bwMode="auto">
          <a:xfrm>
            <a:off x="2454275" y="1446213"/>
            <a:ext cx="97783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Entry PC</a:t>
            </a:r>
          </a:p>
        </p:txBody>
      </p:sp>
      <p:sp>
        <p:nvSpPr>
          <p:cNvPr id="181299" name="Oval 51"/>
          <p:cNvSpPr>
            <a:spLocks noChangeArrowheads="1"/>
          </p:cNvSpPr>
          <p:nvPr/>
        </p:nvSpPr>
        <p:spPr bwMode="auto">
          <a:xfrm>
            <a:off x="2887663" y="4122738"/>
            <a:ext cx="4445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1" name="Freeform 53"/>
          <p:cNvSpPr>
            <a:spLocks/>
          </p:cNvSpPr>
          <p:nvPr/>
        </p:nvSpPr>
        <p:spPr bwMode="auto">
          <a:xfrm>
            <a:off x="3116263" y="4592638"/>
            <a:ext cx="1587" cy="407987"/>
          </a:xfrm>
          <a:custGeom>
            <a:avLst/>
            <a:gdLst>
              <a:gd name="T0" fmla="*/ 0 w 1"/>
              <a:gd name="T1" fmla="*/ 256 h 257"/>
              <a:gd name="T2" fmla="*/ 0 w 1"/>
              <a:gd name="T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7">
                <a:moveTo>
                  <a:pt x="0" y="25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2" name="Freeform 54"/>
          <p:cNvSpPr>
            <a:spLocks/>
          </p:cNvSpPr>
          <p:nvPr/>
        </p:nvSpPr>
        <p:spPr bwMode="auto">
          <a:xfrm>
            <a:off x="3128963" y="3792538"/>
            <a:ext cx="1587" cy="319087"/>
          </a:xfrm>
          <a:custGeom>
            <a:avLst/>
            <a:gdLst>
              <a:gd name="T0" fmla="*/ 0 w 1"/>
              <a:gd name="T1" fmla="*/ 200 h 201"/>
              <a:gd name="T2" fmla="*/ 0 w 1"/>
              <a:gd name="T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01">
                <a:moveTo>
                  <a:pt x="0" y="200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3" name="Rectangle 55"/>
          <p:cNvSpPr>
            <a:spLocks noChangeArrowheads="1"/>
          </p:cNvSpPr>
          <p:nvPr/>
        </p:nvSpPr>
        <p:spPr bwMode="auto">
          <a:xfrm>
            <a:off x="2936875" y="4121150"/>
            <a:ext cx="33603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81304" name="Rectangle 56"/>
          <p:cNvSpPr>
            <a:spLocks noChangeArrowheads="1"/>
          </p:cNvSpPr>
          <p:nvPr/>
        </p:nvSpPr>
        <p:spPr bwMode="auto">
          <a:xfrm>
            <a:off x="2568575" y="4946650"/>
            <a:ext cx="97097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match</a:t>
            </a:r>
          </a:p>
        </p:txBody>
      </p:sp>
      <p:grpSp>
        <p:nvGrpSpPr>
          <p:cNvPr id="181305" name="Group 57"/>
          <p:cNvGrpSpPr>
            <a:grpSpLocks/>
          </p:cNvGrpSpPr>
          <p:nvPr/>
        </p:nvGrpSpPr>
        <p:grpSpPr bwMode="auto">
          <a:xfrm>
            <a:off x="3697292" y="1489075"/>
            <a:ext cx="771525" cy="3933826"/>
            <a:chOff x="4719" y="874"/>
            <a:chExt cx="486" cy="2478"/>
          </a:xfrm>
        </p:grpSpPr>
        <p:grpSp>
          <p:nvGrpSpPr>
            <p:cNvPr id="181306" name="Group 58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07" name="Rectangle 59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8" name="Line 60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9" name="Line 61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0" name="Line 62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1" name="Line 63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2" name="Line 64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3" name="Line 65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4" name="Line 66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15" name="Rectangle 67"/>
            <p:cNvSpPr>
              <a:spLocks noChangeArrowheads="1"/>
            </p:cNvSpPr>
            <p:nvPr/>
          </p:nvSpPr>
          <p:spPr bwMode="auto">
            <a:xfrm>
              <a:off x="4719" y="874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  <p:grpSp>
          <p:nvGrpSpPr>
            <p:cNvPr id="181316" name="Group 68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17" name="Oval 69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8" name="Oval 70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9" name="Oval 71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20" name="Oval 72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21" name="Freeform 73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2" name="Rectangle 74"/>
            <p:cNvSpPr>
              <a:spLocks noChangeArrowheads="1"/>
            </p:cNvSpPr>
            <p:nvPr/>
          </p:nvSpPr>
          <p:spPr bwMode="auto">
            <a:xfrm>
              <a:off x="4719" y="3063"/>
              <a:ext cx="4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</p:grpSp>
      <p:grpSp>
        <p:nvGrpSpPr>
          <p:cNvPr id="181324" name="Group 76"/>
          <p:cNvGrpSpPr>
            <a:grpSpLocks/>
          </p:cNvGrpSpPr>
          <p:nvPr/>
        </p:nvGrpSpPr>
        <p:grpSpPr bwMode="auto">
          <a:xfrm>
            <a:off x="3003550" y="2528888"/>
            <a:ext cx="65088" cy="520700"/>
            <a:chOff x="3001" y="1540"/>
            <a:chExt cx="41" cy="328"/>
          </a:xfrm>
        </p:grpSpPr>
        <p:sp>
          <p:nvSpPr>
            <p:cNvPr id="181325" name="Oval 77"/>
            <p:cNvSpPr>
              <a:spLocks noChangeArrowheads="1"/>
            </p:cNvSpPr>
            <p:nvPr/>
          </p:nvSpPr>
          <p:spPr bwMode="auto">
            <a:xfrm>
              <a:off x="300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6" name="Oval 78"/>
            <p:cNvSpPr>
              <a:spLocks noChangeArrowheads="1"/>
            </p:cNvSpPr>
            <p:nvPr/>
          </p:nvSpPr>
          <p:spPr bwMode="auto">
            <a:xfrm>
              <a:off x="300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7" name="Oval 79"/>
            <p:cNvSpPr>
              <a:spLocks noChangeArrowheads="1"/>
            </p:cNvSpPr>
            <p:nvPr/>
          </p:nvSpPr>
          <p:spPr bwMode="auto">
            <a:xfrm>
              <a:off x="300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8" name="Oval 80"/>
            <p:cNvSpPr>
              <a:spLocks noChangeArrowheads="1"/>
            </p:cNvSpPr>
            <p:nvPr/>
          </p:nvSpPr>
          <p:spPr bwMode="auto">
            <a:xfrm>
              <a:off x="300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81329" name="Group 81"/>
          <p:cNvGrpSpPr>
            <a:grpSpLocks/>
          </p:cNvGrpSpPr>
          <p:nvPr/>
        </p:nvGrpSpPr>
        <p:grpSpPr bwMode="auto">
          <a:xfrm>
            <a:off x="4427540" y="1466850"/>
            <a:ext cx="1663700" cy="3946526"/>
            <a:chOff x="3636" y="858"/>
            <a:chExt cx="1048" cy="2486"/>
          </a:xfrm>
        </p:grpSpPr>
        <p:grpSp>
          <p:nvGrpSpPr>
            <p:cNvPr id="181330" name="Group 82"/>
            <p:cNvGrpSpPr>
              <a:grpSpLocks/>
            </p:cNvGrpSpPr>
            <p:nvPr/>
          </p:nvGrpSpPr>
          <p:grpSpPr bwMode="auto">
            <a:xfrm>
              <a:off x="3636" y="904"/>
              <a:ext cx="1048" cy="1424"/>
              <a:chOff x="3636" y="904"/>
              <a:chExt cx="1048" cy="1424"/>
            </a:xfrm>
          </p:grpSpPr>
          <p:sp>
            <p:nvSpPr>
              <p:cNvPr id="181331" name="Rectangle 83"/>
              <p:cNvSpPr>
                <a:spLocks noChangeArrowheads="1"/>
              </p:cNvSpPr>
              <p:nvPr/>
            </p:nvSpPr>
            <p:spPr bwMode="auto">
              <a:xfrm>
                <a:off x="3640" y="904"/>
                <a:ext cx="104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2" name="Line 84"/>
              <p:cNvSpPr>
                <a:spLocks noChangeShapeType="1"/>
              </p:cNvSpPr>
              <p:nvPr/>
            </p:nvSpPr>
            <p:spPr bwMode="auto">
              <a:xfrm>
                <a:off x="3636" y="1040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3" name="Line 85"/>
              <p:cNvSpPr>
                <a:spLocks noChangeShapeType="1"/>
              </p:cNvSpPr>
              <p:nvPr/>
            </p:nvSpPr>
            <p:spPr bwMode="auto">
              <a:xfrm>
                <a:off x="3636" y="118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4" name="Line 86"/>
              <p:cNvSpPr>
                <a:spLocks noChangeShapeType="1"/>
              </p:cNvSpPr>
              <p:nvPr/>
            </p:nvSpPr>
            <p:spPr bwMode="auto">
              <a:xfrm>
                <a:off x="3636" y="132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5" name="Line 87"/>
              <p:cNvSpPr>
                <a:spLocks noChangeShapeType="1"/>
              </p:cNvSpPr>
              <p:nvPr/>
            </p:nvSpPr>
            <p:spPr bwMode="auto">
              <a:xfrm>
                <a:off x="3636" y="147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6" name="Line 88"/>
              <p:cNvSpPr>
                <a:spLocks noChangeShapeType="1"/>
              </p:cNvSpPr>
              <p:nvPr/>
            </p:nvSpPr>
            <p:spPr bwMode="auto">
              <a:xfrm>
                <a:off x="3636" y="190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7" name="Line 89"/>
              <p:cNvSpPr>
                <a:spLocks noChangeShapeType="1"/>
              </p:cNvSpPr>
              <p:nvPr/>
            </p:nvSpPr>
            <p:spPr bwMode="auto">
              <a:xfrm>
                <a:off x="3636" y="204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8" name="Line 90"/>
              <p:cNvSpPr>
                <a:spLocks noChangeShapeType="1"/>
              </p:cNvSpPr>
              <p:nvPr/>
            </p:nvSpPr>
            <p:spPr bwMode="auto">
              <a:xfrm>
                <a:off x="3636" y="219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39" name="Rectangle 91"/>
            <p:cNvSpPr>
              <a:spLocks noChangeArrowheads="1"/>
            </p:cNvSpPr>
            <p:nvPr/>
          </p:nvSpPr>
          <p:spPr bwMode="auto">
            <a:xfrm>
              <a:off x="3831" y="858"/>
              <a:ext cx="6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predicted</a:t>
              </a:r>
            </a:p>
          </p:txBody>
        </p:sp>
        <p:sp>
          <p:nvSpPr>
            <p:cNvPr id="181340" name="Freeform 92"/>
            <p:cNvSpPr>
              <a:spLocks/>
            </p:cNvSpPr>
            <p:nvPr/>
          </p:nvSpPr>
          <p:spPr bwMode="auto">
            <a:xfrm>
              <a:off x="4176" y="2336"/>
              <a:ext cx="1" cy="737"/>
            </a:xfrm>
            <a:custGeom>
              <a:avLst/>
              <a:gdLst>
                <a:gd name="T0" fmla="*/ 0 w 1"/>
                <a:gd name="T1" fmla="*/ 736 h 737"/>
                <a:gd name="T2" fmla="*/ 0 w 1"/>
                <a:gd name="T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37">
                  <a:moveTo>
                    <a:pt x="0" y="736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41" name="Rectangle 93"/>
            <p:cNvSpPr>
              <a:spLocks noChangeArrowheads="1"/>
            </p:cNvSpPr>
            <p:nvPr/>
          </p:nvSpPr>
          <p:spPr bwMode="auto">
            <a:xfrm>
              <a:off x="3855" y="3055"/>
              <a:ext cx="7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target#1</a:t>
              </a:r>
            </a:p>
          </p:txBody>
        </p:sp>
        <p:grpSp>
          <p:nvGrpSpPr>
            <p:cNvPr id="181342" name="Group 94"/>
            <p:cNvGrpSpPr>
              <a:grpSpLocks/>
            </p:cNvGrpSpPr>
            <p:nvPr/>
          </p:nvGrpSpPr>
          <p:grpSpPr bwMode="auto">
            <a:xfrm>
              <a:off x="4121" y="1540"/>
              <a:ext cx="41" cy="328"/>
              <a:chOff x="4121" y="1540"/>
              <a:chExt cx="41" cy="328"/>
            </a:xfrm>
          </p:grpSpPr>
          <p:sp>
            <p:nvSpPr>
              <p:cNvPr id="181343" name="Oval 95"/>
              <p:cNvSpPr>
                <a:spLocks noChangeArrowheads="1"/>
              </p:cNvSpPr>
              <p:nvPr/>
            </p:nvSpPr>
            <p:spPr bwMode="auto">
              <a:xfrm>
                <a:off x="4121" y="154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4" name="Oval 96"/>
              <p:cNvSpPr>
                <a:spLocks noChangeArrowheads="1"/>
              </p:cNvSpPr>
              <p:nvPr/>
            </p:nvSpPr>
            <p:spPr bwMode="auto">
              <a:xfrm>
                <a:off x="4121" y="163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5" name="Oval 97"/>
              <p:cNvSpPr>
                <a:spLocks noChangeArrowheads="1"/>
              </p:cNvSpPr>
              <p:nvPr/>
            </p:nvSpPr>
            <p:spPr bwMode="auto">
              <a:xfrm>
                <a:off x="4121" y="173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6" name="Oval 98"/>
              <p:cNvSpPr>
                <a:spLocks noChangeArrowheads="1"/>
              </p:cNvSpPr>
              <p:nvPr/>
            </p:nvSpPr>
            <p:spPr bwMode="auto">
              <a:xfrm>
                <a:off x="4121" y="1828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47" name="Rectangle 99"/>
            <p:cNvSpPr>
              <a:spLocks noChangeArrowheads="1"/>
            </p:cNvSpPr>
            <p:nvPr/>
          </p:nvSpPr>
          <p:spPr bwMode="auto">
            <a:xfrm>
              <a:off x="3899" y="981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 #1</a:t>
              </a:r>
            </a:p>
          </p:txBody>
        </p:sp>
      </p:grpSp>
      <p:sp>
        <p:nvSpPr>
          <p:cNvPr id="181348" name="Freeform 100"/>
          <p:cNvSpPr>
            <a:spLocks/>
          </p:cNvSpPr>
          <p:nvPr/>
        </p:nvSpPr>
        <p:spPr bwMode="auto">
          <a:xfrm>
            <a:off x="527050" y="4262438"/>
            <a:ext cx="2362200" cy="381000"/>
          </a:xfrm>
          <a:custGeom>
            <a:avLst/>
            <a:gdLst>
              <a:gd name="T0" fmla="*/ 0 w 1488"/>
              <a:gd name="T1" fmla="*/ 240 h 240"/>
              <a:gd name="T2" fmla="*/ 0 w 1488"/>
              <a:gd name="T3" fmla="*/ 0 h 240"/>
              <a:gd name="T4" fmla="*/ 1488 w 148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40">
                <a:moveTo>
                  <a:pt x="0" y="240"/>
                </a:moveTo>
                <a:lnTo>
                  <a:pt x="0" y="0"/>
                </a:lnTo>
                <a:lnTo>
                  <a:pt x="148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81349" name="Group 101"/>
          <p:cNvGrpSpPr>
            <a:grpSpLocks/>
          </p:cNvGrpSpPr>
          <p:nvPr/>
        </p:nvGrpSpPr>
        <p:grpSpPr bwMode="auto">
          <a:xfrm>
            <a:off x="6103938" y="1489075"/>
            <a:ext cx="877887" cy="3933826"/>
            <a:chOff x="4719" y="874"/>
            <a:chExt cx="553" cy="2478"/>
          </a:xfrm>
        </p:grpSpPr>
        <p:grpSp>
          <p:nvGrpSpPr>
            <p:cNvPr id="181350" name="Group 102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51" name="Rectangle 103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2" name="Line 104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3" name="Line 105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4" name="Line 106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5" name="Line 107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6" name="Line 108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7" name="Line 109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8" name="Line 110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59" name="Rectangle 111"/>
            <p:cNvSpPr>
              <a:spLocks noChangeArrowheads="1"/>
            </p:cNvSpPr>
            <p:nvPr/>
          </p:nvSpPr>
          <p:spPr bwMode="auto">
            <a:xfrm>
              <a:off x="4719" y="874"/>
              <a:ext cx="2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</a:t>
              </a:r>
            </a:p>
          </p:txBody>
        </p:sp>
        <p:grpSp>
          <p:nvGrpSpPr>
            <p:cNvPr id="181360" name="Group 112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61" name="Oval 113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2" name="Oval 114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3" name="Oval 115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4" name="Oval 116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65" name="Freeform 117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66" name="Rectangle 118"/>
            <p:cNvSpPr>
              <a:spLocks noChangeArrowheads="1"/>
            </p:cNvSpPr>
            <p:nvPr/>
          </p:nvSpPr>
          <p:spPr bwMode="auto">
            <a:xfrm>
              <a:off x="4719" y="3063"/>
              <a:ext cx="55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len#1</a:t>
              </a:r>
            </a:p>
          </p:txBody>
        </p:sp>
      </p:grpSp>
      <p:grpSp>
        <p:nvGrpSpPr>
          <p:cNvPr id="181368" name="Group 120"/>
          <p:cNvGrpSpPr>
            <a:grpSpLocks/>
          </p:cNvGrpSpPr>
          <p:nvPr/>
        </p:nvGrpSpPr>
        <p:grpSpPr bwMode="auto">
          <a:xfrm>
            <a:off x="6796088" y="1550988"/>
            <a:ext cx="1663700" cy="2260600"/>
            <a:chOff x="3636" y="904"/>
            <a:chExt cx="1048" cy="1424"/>
          </a:xfrm>
        </p:grpSpPr>
        <p:sp>
          <p:nvSpPr>
            <p:cNvPr id="181369" name="Rectangle 121"/>
            <p:cNvSpPr>
              <a:spLocks noChangeArrowheads="1"/>
            </p:cNvSpPr>
            <p:nvPr/>
          </p:nvSpPr>
          <p:spPr bwMode="auto">
            <a:xfrm>
              <a:off x="3640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0" name="Line 122"/>
            <p:cNvSpPr>
              <a:spLocks noChangeShapeType="1"/>
            </p:cNvSpPr>
            <p:nvPr/>
          </p:nvSpPr>
          <p:spPr bwMode="auto">
            <a:xfrm>
              <a:off x="3636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1" name="Line 123"/>
            <p:cNvSpPr>
              <a:spLocks noChangeShapeType="1"/>
            </p:cNvSpPr>
            <p:nvPr/>
          </p:nvSpPr>
          <p:spPr bwMode="auto">
            <a:xfrm>
              <a:off x="3636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2" name="Line 124"/>
            <p:cNvSpPr>
              <a:spLocks noChangeShapeType="1"/>
            </p:cNvSpPr>
            <p:nvPr/>
          </p:nvSpPr>
          <p:spPr bwMode="auto">
            <a:xfrm>
              <a:off x="3636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3" name="Line 125"/>
            <p:cNvSpPr>
              <a:spLocks noChangeShapeType="1"/>
            </p:cNvSpPr>
            <p:nvPr/>
          </p:nvSpPr>
          <p:spPr bwMode="auto">
            <a:xfrm>
              <a:off x="3636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4" name="Line 126"/>
            <p:cNvSpPr>
              <a:spLocks noChangeShapeType="1"/>
            </p:cNvSpPr>
            <p:nvPr/>
          </p:nvSpPr>
          <p:spPr bwMode="auto">
            <a:xfrm>
              <a:off x="3636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5" name="Line 127"/>
            <p:cNvSpPr>
              <a:spLocks noChangeShapeType="1"/>
            </p:cNvSpPr>
            <p:nvPr/>
          </p:nvSpPr>
          <p:spPr bwMode="auto">
            <a:xfrm>
              <a:off x="3636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6" name="Line 128"/>
            <p:cNvSpPr>
              <a:spLocks noChangeShapeType="1"/>
            </p:cNvSpPr>
            <p:nvPr/>
          </p:nvSpPr>
          <p:spPr bwMode="auto">
            <a:xfrm>
              <a:off x="3636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77" name="Rectangle 129"/>
          <p:cNvSpPr>
            <a:spLocks noChangeArrowheads="1"/>
          </p:cNvSpPr>
          <p:nvPr/>
        </p:nvSpPr>
        <p:spPr bwMode="auto">
          <a:xfrm>
            <a:off x="7105650" y="1477963"/>
            <a:ext cx="10846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predicted</a:t>
            </a:r>
          </a:p>
        </p:txBody>
      </p:sp>
      <p:sp>
        <p:nvSpPr>
          <p:cNvPr id="181378" name="Freeform 130"/>
          <p:cNvSpPr>
            <a:spLocks/>
          </p:cNvSpPr>
          <p:nvPr/>
        </p:nvSpPr>
        <p:spPr bwMode="auto">
          <a:xfrm>
            <a:off x="7653338" y="3824288"/>
            <a:ext cx="1587" cy="116998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79" name="Rectangle 131"/>
          <p:cNvSpPr>
            <a:spLocks noChangeArrowheads="1"/>
          </p:cNvSpPr>
          <p:nvPr/>
        </p:nvSpPr>
        <p:spPr bwMode="auto">
          <a:xfrm>
            <a:off x="7143750" y="4965700"/>
            <a:ext cx="125094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target#2</a:t>
            </a:r>
          </a:p>
        </p:txBody>
      </p:sp>
      <p:grpSp>
        <p:nvGrpSpPr>
          <p:cNvPr id="181380" name="Group 132"/>
          <p:cNvGrpSpPr>
            <a:grpSpLocks/>
          </p:cNvGrpSpPr>
          <p:nvPr/>
        </p:nvGrpSpPr>
        <p:grpSpPr bwMode="auto">
          <a:xfrm>
            <a:off x="7566025" y="2560638"/>
            <a:ext cx="65088" cy="520700"/>
            <a:chOff x="4121" y="1540"/>
            <a:chExt cx="41" cy="328"/>
          </a:xfrm>
        </p:grpSpPr>
        <p:sp>
          <p:nvSpPr>
            <p:cNvPr id="181381" name="Oval 133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2" name="Oval 134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3" name="Oval 135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4" name="Oval 136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85" name="Rectangle 137"/>
          <p:cNvSpPr>
            <a:spLocks noChangeArrowheads="1"/>
          </p:cNvSpPr>
          <p:nvPr/>
        </p:nvSpPr>
        <p:spPr bwMode="auto">
          <a:xfrm>
            <a:off x="7213600" y="1673225"/>
            <a:ext cx="103607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 #2</a:t>
            </a:r>
          </a:p>
        </p:txBody>
      </p:sp>
      <p:grpSp>
        <p:nvGrpSpPr>
          <p:cNvPr id="181404" name="Group 156"/>
          <p:cNvGrpSpPr>
            <a:grpSpLocks/>
          </p:cNvGrpSpPr>
          <p:nvPr/>
        </p:nvGrpSpPr>
        <p:grpSpPr bwMode="auto">
          <a:xfrm rot="5400000">
            <a:off x="8774906" y="2424907"/>
            <a:ext cx="65087" cy="520700"/>
            <a:chOff x="4121" y="1540"/>
            <a:chExt cx="41" cy="328"/>
          </a:xfrm>
        </p:grpSpPr>
        <p:sp>
          <p:nvSpPr>
            <p:cNvPr id="181405" name="Oval 157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6" name="Oval 158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7" name="Oval 159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8" name="Oval 160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409" name="Text Box 161"/>
          <p:cNvSpPr txBox="1">
            <a:spLocks noChangeArrowheads="1"/>
          </p:cNvSpPr>
          <p:nvPr/>
        </p:nvSpPr>
        <p:spPr bwMode="auto">
          <a:xfrm>
            <a:off x="228600" y="56388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Extend BTB to return multiple branch predictions per cycle</a:t>
            </a:r>
          </a:p>
        </p:txBody>
      </p:sp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82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Fetching Multiple Basic Blocks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Requires either</a:t>
            </a:r>
          </a:p>
          <a:p>
            <a:pPr lvl="1"/>
            <a:r>
              <a:rPr lang="en-US" sz="2400" dirty="0" err="1"/>
              <a:t>multiported</a:t>
            </a:r>
            <a:r>
              <a:rPr lang="en-US" sz="2400" dirty="0"/>
              <a:t> cache: expensive</a:t>
            </a:r>
          </a:p>
          <a:p>
            <a:pPr lvl="1"/>
            <a:r>
              <a:rPr lang="en-US" sz="2400" dirty="0"/>
              <a:t>interleaving: bank conflicts will occur</a:t>
            </a:r>
          </a:p>
          <a:p>
            <a:endParaRPr lang="en-US" sz="2800" dirty="0"/>
          </a:p>
          <a:p>
            <a:r>
              <a:rPr lang="en-US" sz="2800" dirty="0"/>
              <a:t>Merging multiple blocks to feed to decoders adds latency, increasing </a:t>
            </a:r>
            <a:r>
              <a:rPr lang="en-US" sz="2800" dirty="0" err="1"/>
              <a:t>mispredict</a:t>
            </a:r>
            <a:r>
              <a:rPr lang="en-US" sz="2800" dirty="0"/>
              <a:t> penalty and reducing branch throughput</a:t>
            </a:r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33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12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Cache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066800"/>
            <a:ext cx="7683500" cy="5054600"/>
          </a:xfrm>
        </p:spPr>
        <p:txBody>
          <a:bodyPr/>
          <a:lstStyle/>
          <a:p>
            <a:r>
              <a:rPr lang="en-US" dirty="0"/>
              <a:t>Key Idea: Pack multiple non-contiguous basic blocks into one contiguous trace cache line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2954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3200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8100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41148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0960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4008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7056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70104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4862513" y="2500313"/>
            <a:ext cx="1004887" cy="376237"/>
          </a:xfrm>
          <a:custGeom>
            <a:avLst/>
            <a:gdLst>
              <a:gd name="T0" fmla="*/ 0 w 585"/>
              <a:gd name="T1" fmla="*/ 0 h 237"/>
              <a:gd name="T2" fmla="*/ 278 w 585"/>
              <a:gd name="T3" fmla="*/ 237 h 237"/>
              <a:gd name="T4" fmla="*/ 522 w 585"/>
              <a:gd name="T5" fmla="*/ 122 h 237"/>
              <a:gd name="T6" fmla="*/ 578 w 585"/>
              <a:gd name="T7" fmla="*/ 27 h 237"/>
              <a:gd name="T8" fmla="*/ 559 w 585"/>
              <a:gd name="T9" fmla="*/ 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" h="237">
                <a:moveTo>
                  <a:pt x="0" y="0"/>
                </a:moveTo>
                <a:cubicBezTo>
                  <a:pt x="107" y="165"/>
                  <a:pt x="82" y="199"/>
                  <a:pt x="278" y="237"/>
                </a:cubicBezTo>
                <a:cubicBezTo>
                  <a:pt x="408" y="204"/>
                  <a:pt x="463" y="231"/>
                  <a:pt x="522" y="122"/>
                </a:cubicBezTo>
                <a:cubicBezTo>
                  <a:pt x="520" y="90"/>
                  <a:pt x="585" y="58"/>
                  <a:pt x="578" y="27"/>
                </a:cubicBezTo>
                <a:cubicBezTo>
                  <a:pt x="576" y="18"/>
                  <a:pt x="559" y="7"/>
                  <a:pt x="559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2378075" y="2500313"/>
            <a:ext cx="830263" cy="247650"/>
          </a:xfrm>
          <a:custGeom>
            <a:avLst/>
            <a:gdLst>
              <a:gd name="T0" fmla="*/ 0 w 523"/>
              <a:gd name="T1" fmla="*/ 0 h 156"/>
              <a:gd name="T2" fmla="*/ 155 w 523"/>
              <a:gd name="T3" fmla="*/ 115 h 156"/>
              <a:gd name="T4" fmla="*/ 467 w 523"/>
              <a:gd name="T5" fmla="*/ 108 h 156"/>
              <a:gd name="T6" fmla="*/ 501 w 523"/>
              <a:gd name="T7" fmla="*/ 34 h 156"/>
              <a:gd name="T8" fmla="*/ 521 w 523"/>
              <a:gd name="T9" fmla="*/ 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156">
                <a:moveTo>
                  <a:pt x="0" y="0"/>
                </a:moveTo>
                <a:cubicBezTo>
                  <a:pt x="52" y="38"/>
                  <a:pt x="94" y="93"/>
                  <a:pt x="155" y="115"/>
                </a:cubicBezTo>
                <a:cubicBezTo>
                  <a:pt x="269" y="156"/>
                  <a:pt x="360" y="129"/>
                  <a:pt x="467" y="108"/>
                </a:cubicBezTo>
                <a:cubicBezTo>
                  <a:pt x="474" y="74"/>
                  <a:pt x="472" y="63"/>
                  <a:pt x="501" y="34"/>
                </a:cubicBezTo>
                <a:cubicBezTo>
                  <a:pt x="523" y="12"/>
                  <a:pt x="521" y="23"/>
                  <a:pt x="521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533400" y="44196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Single fetch brings in multiple basic blocks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Trace cache indexed by start address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 and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next 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n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branch predictions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Used in Intel Pentium-4 processor to hold decoded </a:t>
            </a:r>
            <a:r>
              <a:rPr lang="en-US" dirty="0" err="1">
                <a:solidFill>
                  <a:prstClr val="black"/>
                </a:solidFill>
                <a:latin typeface="Calibri"/>
                <a:cs typeface="Calibri"/>
              </a:rPr>
              <a:t>uops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183352" name="Group 56"/>
          <p:cNvGrpSpPr>
            <a:grpSpLocks/>
          </p:cNvGrpSpPr>
          <p:nvPr/>
        </p:nvGrpSpPr>
        <p:grpSpPr bwMode="auto">
          <a:xfrm>
            <a:off x="2057400" y="2667000"/>
            <a:ext cx="4724400" cy="1143000"/>
            <a:chOff x="1296" y="1680"/>
            <a:chExt cx="2976" cy="720"/>
          </a:xfrm>
        </p:grpSpPr>
        <p:grpSp>
          <p:nvGrpSpPr>
            <p:cNvPr id="183350" name="Group 54"/>
            <p:cNvGrpSpPr>
              <a:grpSpLocks/>
            </p:cNvGrpSpPr>
            <p:nvPr/>
          </p:nvGrpSpPr>
          <p:grpSpPr bwMode="auto">
            <a:xfrm>
              <a:off x="1392" y="2208"/>
              <a:ext cx="2880" cy="192"/>
              <a:chOff x="1392" y="2208"/>
              <a:chExt cx="2880" cy="192"/>
            </a:xfrm>
          </p:grpSpPr>
          <p:sp>
            <p:nvSpPr>
              <p:cNvPr id="183323" name="Rectangle 27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4" name="Rectangle 2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5" name="Rectangle 29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7" name="Rectangle 31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8" name="Rectangle 32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9" name="Rectangle 33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0" name="Rectangle 34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1" name="Rectangle 35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3" name="Rectangle 37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4" name="Rectangle 38"/>
              <p:cNvSpPr>
                <a:spLocks noChangeArrowheads="1"/>
              </p:cNvSpPr>
              <p:nvPr/>
            </p:nvSpPr>
            <p:spPr bwMode="auto">
              <a:xfrm>
                <a:off x="3504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5" name="Rectangle 39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6" name="Rectangle 40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2" name="Rectangle 46"/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3" name="Rectangle 47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5" name="Rectangle 49"/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</p:grpSp>
        <p:grpSp>
          <p:nvGrpSpPr>
            <p:cNvPr id="183351" name="Group 55"/>
            <p:cNvGrpSpPr>
              <a:grpSpLocks/>
            </p:cNvGrpSpPr>
            <p:nvPr/>
          </p:nvGrpSpPr>
          <p:grpSpPr bwMode="auto">
            <a:xfrm>
              <a:off x="1296" y="1680"/>
              <a:ext cx="2736" cy="432"/>
              <a:chOff x="1296" y="1680"/>
              <a:chExt cx="2736" cy="432"/>
            </a:xfrm>
          </p:grpSpPr>
          <p:sp>
            <p:nvSpPr>
              <p:cNvPr id="183347" name="Line 51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8" name="Line 5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9" name="Line 53"/>
              <p:cNvSpPr>
                <a:spLocks noChangeShapeType="1"/>
              </p:cNvSpPr>
              <p:nvPr/>
            </p:nvSpPr>
            <p:spPr bwMode="auto">
              <a:xfrm flipH="1">
                <a:off x="3744" y="1680"/>
                <a:ext cx="288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Load-Store Queue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control hazards, data hazards through memory are probably next most important bottleneck to superscalar performance</a:t>
            </a:r>
          </a:p>
          <a:p>
            <a:r>
              <a:rPr lang="en-US" dirty="0"/>
              <a:t>Modern superscalars use very sophisticated load-store reordering techniques to reduce effective memory latency by allowing loads to be speculatively issued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5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066800"/>
            <a:ext cx="4572000" cy="5054600"/>
          </a:xfrm>
        </p:spPr>
        <p:txBody>
          <a:bodyPr/>
          <a:lstStyle/>
          <a:p>
            <a:r>
              <a:rPr lang="en-US" sz="2000" dirty="0"/>
              <a:t>Just like register updates, stores should not modify the memory until after the instruction is committed. A speculative store buffer is a structure introduced to hold speculative store data.</a:t>
            </a:r>
          </a:p>
          <a:p>
            <a:r>
              <a:rPr lang="en-US" sz="2000" dirty="0"/>
              <a:t>During decode, store buffer slot allocated in program order</a:t>
            </a:r>
          </a:p>
          <a:p>
            <a:r>
              <a:rPr lang="en-US" sz="2000" dirty="0"/>
              <a:t>Stores split into “store address” and “store data” micro-operations</a:t>
            </a:r>
          </a:p>
          <a:p>
            <a:r>
              <a:rPr lang="en-US" sz="2000" dirty="0"/>
              <a:t>“Store address” execution writes tag</a:t>
            </a:r>
          </a:p>
          <a:p>
            <a:r>
              <a:rPr lang="en-US" sz="2000" dirty="0"/>
              <a:t>“Store data” execution writes data</a:t>
            </a:r>
          </a:p>
          <a:p>
            <a:r>
              <a:rPr lang="en-US" sz="2000" dirty="0"/>
              <a:t>Store commits when oldest instruction and both address and data available: </a:t>
            </a:r>
          </a:p>
          <a:p>
            <a:pPr lvl="1"/>
            <a:r>
              <a:rPr lang="en-US" sz="2000" dirty="0"/>
              <a:t>clear speculative bit and eventually move data to cache</a:t>
            </a:r>
          </a:p>
          <a:p>
            <a:r>
              <a:rPr lang="en-US" sz="2000" dirty="0"/>
              <a:t>On store abort:</a:t>
            </a:r>
          </a:p>
          <a:p>
            <a:pPr lvl="1"/>
            <a:r>
              <a:rPr lang="en-US" sz="2000" dirty="0"/>
              <a:t> clear valid bit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1752600" y="4724400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820738" y="4724400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1598757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0" y="14478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861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0686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8511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6336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4161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986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990600" y="762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Address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2514600" y="838200"/>
            <a:ext cx="9906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Data</a:t>
            </a:r>
          </a:p>
        </p:txBody>
      </p:sp>
      <p:cxnSp>
        <p:nvCxnSpPr>
          <p:cNvPr id="9" name="Straight Arrow Connector 8"/>
          <p:cNvCxnSpPr>
            <a:stCxn id="1954833" idx="2"/>
            <a:endCxn id="1954822" idx="0"/>
          </p:cNvCxnSpPr>
          <p:nvPr/>
        </p:nvCxnSpPr>
        <p:spPr bwMode="auto">
          <a:xfrm flipH="1">
            <a:off x="1286669" y="3503613"/>
            <a:ext cx="436346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954834" idx="2"/>
            <a:endCxn id="1954820" idx="0"/>
          </p:cNvCxnSpPr>
          <p:nvPr/>
        </p:nvCxnSpPr>
        <p:spPr bwMode="auto">
          <a:xfrm>
            <a:off x="2988470" y="3503613"/>
            <a:ext cx="96043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9" idx="2"/>
            <a:endCxn id="1954858" idx="0"/>
          </p:cNvCxnSpPr>
          <p:nvPr/>
        </p:nvCxnSpPr>
        <p:spPr bwMode="auto">
          <a:xfrm flipH="1">
            <a:off x="1723015" y="1469886"/>
            <a:ext cx="33554" cy="7288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1" idx="2"/>
            <a:endCxn id="1954859" idx="0"/>
          </p:cNvCxnSpPr>
          <p:nvPr/>
        </p:nvCxnSpPr>
        <p:spPr bwMode="auto">
          <a:xfrm flipH="1">
            <a:off x="2988470" y="1546086"/>
            <a:ext cx="21430" cy="6526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681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bypass from speculative store buffer</a:t>
            </a:r>
            <a:endParaRPr lang="en-US" dirty="0"/>
          </a:p>
        </p:txBody>
      </p:sp>
      <p:sp>
        <p:nvSpPr>
          <p:cNvPr id="195686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4191000"/>
            <a:ext cx="7683500" cy="19304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 sz="2400" dirty="0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1224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1430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1224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4700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6319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143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096000" y="15240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43199" y="3429000"/>
            <a:ext cx="5572125" cy="487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2639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906009" y="3581400"/>
            <a:ext cx="112794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099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29924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7749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5574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3399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224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59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When can we execute the load?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In-Order Memory Queue</a:t>
            </a:r>
            <a:endParaRPr lang="en-US" dirty="0"/>
          </a:p>
        </p:txBody>
      </p:sp>
      <p:sp>
        <p:nvSpPr>
          <p:cNvPr id="194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all loads and stores in program order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=&gt; Load and store cannot leave ROB for execution until all previous loads and stores have completed execution</a:t>
            </a:r>
          </a:p>
          <a:p>
            <a:endParaRPr lang="en-US" dirty="0"/>
          </a:p>
          <a:p>
            <a:r>
              <a:rPr lang="en-US" dirty="0"/>
              <a:t>Can still execute loads and stores speculatively, and out-of-order with respect to other instructions</a:t>
            </a:r>
          </a:p>
          <a:p>
            <a:endParaRPr lang="en-US" dirty="0"/>
          </a:p>
          <a:p>
            <a:r>
              <a:rPr lang="en-US" dirty="0"/>
              <a:t>Need a structure to handle memory ordering…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0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Control-Flow Penalty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Software solutions</a:t>
            </a:r>
          </a:p>
          <a:p>
            <a:pPr lvl="1"/>
            <a:r>
              <a:rPr lang="en-US" sz="2000" dirty="0"/>
              <a:t> Eliminate branches - loop unrolling</a:t>
            </a:r>
          </a:p>
          <a:p>
            <a:pPr lvl="2"/>
            <a:r>
              <a:rPr lang="en-US" sz="2000" dirty="0"/>
              <a:t>Increases the run length </a:t>
            </a:r>
          </a:p>
          <a:p>
            <a:pPr lvl="1"/>
            <a:r>
              <a:rPr lang="en-US" sz="2000" dirty="0"/>
              <a:t> Reduce resolution time - instruction scheduling</a:t>
            </a:r>
          </a:p>
          <a:p>
            <a:pPr lvl="2"/>
            <a:r>
              <a:rPr lang="en-US" sz="2000" dirty="0"/>
              <a:t>Compute the branch condition as early as possible (of limited value because branches often in critical path through code)</a:t>
            </a:r>
          </a:p>
          <a:p>
            <a:pPr lvl="1"/>
            <a:endParaRPr lang="en-US" sz="2000" dirty="0"/>
          </a:p>
          <a:p>
            <a:r>
              <a:rPr lang="en-US" sz="2800" dirty="0"/>
              <a:t>Hardware solutions</a:t>
            </a:r>
          </a:p>
          <a:p>
            <a:pPr lvl="1"/>
            <a:r>
              <a:rPr lang="en-US" sz="2000" dirty="0"/>
              <a:t> Find something else to do (delay slots)</a:t>
            </a:r>
          </a:p>
          <a:p>
            <a:pPr lvl="2"/>
            <a:r>
              <a:rPr lang="en-US" sz="2000" dirty="0"/>
              <a:t>Replaces pipeline bubbles with useful work (requires software cooperation) – quickly see diminishing returns</a:t>
            </a:r>
          </a:p>
          <a:p>
            <a:pPr lvl="1"/>
            <a:r>
              <a:rPr lang="en-US" sz="2000" dirty="0"/>
              <a:t> Speculate, i.e., branch prediction</a:t>
            </a:r>
          </a:p>
          <a:p>
            <a:pPr lvl="2"/>
            <a:r>
              <a:rPr lang="en-US" sz="2000" dirty="0"/>
              <a:t>Speculative execution of instructions beyond the branch</a:t>
            </a:r>
          </a:p>
          <a:p>
            <a:pPr lvl="2"/>
            <a:r>
              <a:rPr lang="en-US" sz="2000" dirty="0"/>
              <a:t>Many advances in accuracy, widely used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D79ED1D-2439-BB46-B065-02568A58113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7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Can execute load before store, if addresses known and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</a:p>
          <a:p>
            <a:r>
              <a:rPr lang="en-US" dirty="0"/>
              <a:t>Each load address compared with addresses of all previous uncommitted stores</a:t>
            </a:r>
          </a:p>
          <a:p>
            <a:pPr lvl="1"/>
            <a:r>
              <a:rPr lang="en-US" dirty="0"/>
              <a:t>can use partial conservative check i.e., bottom 12 bits of address, to save hardware</a:t>
            </a:r>
          </a:p>
          <a:p>
            <a:r>
              <a:rPr lang="en-US" dirty="0"/>
              <a:t>Don’t execute load if any previous store address not known</a:t>
            </a:r>
          </a:p>
          <a:p>
            <a:r>
              <a:rPr lang="en-US" dirty="0"/>
              <a:t>(MIPS R10K, 16-entry address queue)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3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Guess that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</a:p>
          <a:p>
            <a:r>
              <a:rPr lang="en-US" dirty="0"/>
              <a:t>Execute load before store address known</a:t>
            </a:r>
          </a:p>
          <a:p>
            <a:r>
              <a:rPr lang="en-US" dirty="0"/>
              <a:t>Need to hold all completed but uncommitted load/store addresses in program order</a:t>
            </a:r>
          </a:p>
          <a:p>
            <a:r>
              <a:rPr lang="en-US" dirty="0"/>
              <a:t>If subsequently find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b="1" dirty="0">
                <a:cs typeface="Calibri"/>
              </a:rPr>
              <a:t>==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, squash load and all following instructions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 =&gt; Large penalty for inaccurate address speculation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Dependence Prediction</a:t>
            </a:r>
            <a:br>
              <a:rPr lang="en-US"/>
            </a:br>
            <a:r>
              <a:rPr lang="en-US"/>
              <a:t>(Alpha 21264)</a:t>
            </a:r>
            <a:endParaRPr lang="en-US" dirty="0"/>
          </a:p>
        </p:txBody>
      </p:sp>
      <p:sp>
        <p:nvSpPr>
          <p:cNvPr id="195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Guess that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 and execute load before store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later find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==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, squash load and all following instructions, but mark load instruction as store-wait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Subsequent executions of the same load instruction will wait for all previous stores to complete</a:t>
            </a:r>
            <a:br>
              <a:rPr lang="en-US" dirty="0"/>
            </a:br>
            <a:endParaRPr lang="en-US" dirty="0"/>
          </a:p>
          <a:p>
            <a:r>
              <a:rPr lang="en-US" dirty="0"/>
              <a:t>Periodically clear store-wait bits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1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533400" y="609600"/>
            <a:ext cx="8231187" cy="5445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Motivation: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Branch penalties limit performance of deeply pipelined processors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Modern branch predictors have high accuracy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(&gt;95%) and can reduce branch penalties significantly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Required hardware support: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Prediction structures: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Branch history tables, branch target buffers, etc.</a:t>
            </a:r>
          </a:p>
          <a:p>
            <a:pPr lvl="1"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Mispredict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recovery mechanisms: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Keep result computation separate from commit	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Kill instructions following branch in pipeline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Restore state to that following branch</a:t>
            </a:r>
          </a:p>
        </p:txBody>
      </p:sp>
    </p:spTree>
    <p:extLst>
      <p:ext uri="{BB962C8B-B14F-4D97-AF65-F5344CB8AC3E}">
        <p14:creationId xmlns:p14="http://schemas.microsoft.com/office/powerpoint/2010/main" val="3289427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Branch Prediction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4-way superscalar with 8 pipeline stages from fetch to dispatch, and 80-entry ROB, and 3 cycles from issue to branch resolution</a:t>
            </a:r>
          </a:p>
          <a:p>
            <a:r>
              <a:rPr lang="en-US" dirty="0"/>
              <a:t>On a </a:t>
            </a:r>
            <a:r>
              <a:rPr lang="en-US" dirty="0" err="1"/>
              <a:t>mispredict</a:t>
            </a:r>
            <a:r>
              <a:rPr lang="en-US" dirty="0"/>
              <a:t>, could throw away 8*4+(80-1)=111 instructions</a:t>
            </a:r>
          </a:p>
          <a:p>
            <a:r>
              <a:rPr lang="en-US" dirty="0"/>
              <a:t>Improving from 90% to 95% prediction accuracy, removes 50% of branch </a:t>
            </a:r>
            <a:r>
              <a:rPr lang="en-US" dirty="0" err="1"/>
              <a:t>mispredicts</a:t>
            </a:r>
            <a:endParaRPr lang="en-US" dirty="0"/>
          </a:p>
          <a:p>
            <a:pPr lvl="1"/>
            <a:r>
              <a:rPr lang="en-US" dirty="0"/>
              <a:t>If 1/6 instructions are branches, then move from 60 instructions between </a:t>
            </a:r>
            <a:r>
              <a:rPr lang="en-US" dirty="0" err="1"/>
              <a:t>mispredicts</a:t>
            </a:r>
            <a:r>
              <a:rPr lang="en-US" dirty="0"/>
              <a:t>, to 120 instructions between </a:t>
            </a:r>
            <a:r>
              <a:rPr lang="en-US" dirty="0" err="1"/>
              <a:t>mispredicts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5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914400"/>
            <a:ext cx="71501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479800"/>
            <a:ext cx="81137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attach preferred direction semantics to branches, e.g., Motorola MC88110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bne0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(preferred  taken)	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beq0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(not taken)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allow arbitrary choice of statically predicted direction, e.g., HP PA-RISC, Intel IA-64</a:t>
            </a:r>
            <a:b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4605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4605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1884363"/>
            <a:ext cx="148556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backward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1884363"/>
            <a:ext cx="126873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forward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91089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Branch Prediction</a:t>
            </a:r>
            <a:br>
              <a:rPr lang="en-US" dirty="0"/>
            </a:br>
            <a:r>
              <a:rPr lang="en-US" dirty="0"/>
              <a:t>learning based on past behavior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Temporal correlation</a:t>
            </a:r>
          </a:p>
          <a:p>
            <a:pPr lvl="1"/>
            <a:r>
              <a:rPr lang="en-US" sz="2400" dirty="0"/>
              <a:t>The way a branch resolves may be a good predictor of the way it will resolve at the next execution</a:t>
            </a:r>
          </a:p>
          <a:p>
            <a:r>
              <a:rPr lang="en-US" sz="3200" dirty="0"/>
              <a:t>Spatial correlation </a:t>
            </a:r>
          </a:p>
          <a:p>
            <a:pPr lvl="1"/>
            <a:r>
              <a:rPr lang="en-US" sz="2400" dirty="0"/>
              <a:t>Several branches may resolve in a highly correlated manner (a preferred path of execution)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951349A-FAEF-7143-B706-7AF8557FE7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85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One-Bit Branch History Predictor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branch, remember last way branch went</a:t>
            </a:r>
          </a:p>
          <a:p>
            <a:r>
              <a:rPr lang="en-US" sz="2800" dirty="0"/>
              <a:t>Has problem with loop-closing backward branches, as two </a:t>
            </a:r>
            <a:r>
              <a:rPr lang="en-US" sz="2800" dirty="0" err="1"/>
              <a:t>mispredicts</a:t>
            </a:r>
            <a:r>
              <a:rPr lang="en-US" sz="2800" dirty="0"/>
              <a:t> occur on every loop execution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/>
              <a:t>first iteration predicts loop backwards branch not-taken (loop was exited last time)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/>
              <a:t>last iteration predicts loop backwards branch taken (loop continued last time)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4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</TotalTime>
  <Pages>12</Pages>
  <Words>2684</Words>
  <Application>Microsoft Macintosh PowerPoint</Application>
  <PresentationFormat>Letter Paper (8.5x11 in)</PresentationFormat>
  <Paragraphs>649</Paragraphs>
  <Slides>43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43</vt:i4>
      </vt:variant>
    </vt:vector>
  </HeadingPairs>
  <TitlesOfParts>
    <vt:vector size="60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8_ParLab Template</vt:lpstr>
      <vt:lpstr>9_ParLab Template</vt:lpstr>
      <vt:lpstr>CS 152 Computer Architecture and Engineering CS252 Graduate Computer Architecture   Lecture 12 – Branch Prediction and Advanced Out-of-Order Superscalars</vt:lpstr>
      <vt:lpstr>Last Time in Lecture 11</vt:lpstr>
      <vt:lpstr>Control-Flow Penalty</vt:lpstr>
      <vt:lpstr>Reducing Control-Flow Penalty </vt:lpstr>
      <vt:lpstr>Branch Prediction</vt:lpstr>
      <vt:lpstr>Importance of Branch Prediction</vt:lpstr>
      <vt:lpstr>Static Branch Prediction</vt:lpstr>
      <vt:lpstr>Dynamic Branch Prediction learning based on past behavior</vt:lpstr>
      <vt:lpstr>One-Bit Branch History Predictor</vt:lpstr>
      <vt:lpstr>Branch Prediction Bits</vt:lpstr>
      <vt:lpstr>Branch History Table (BHT)</vt:lpstr>
      <vt:lpstr>Exploiting Spatial Correlation Yeh and Patt, 1992</vt:lpstr>
      <vt:lpstr>Two-Level Branch Predictor</vt:lpstr>
      <vt:lpstr>Speculating Both Directions? </vt:lpstr>
      <vt:lpstr>Limitations of BHTs</vt:lpstr>
      <vt:lpstr>Branch Target Buffer (BTB)</vt:lpstr>
      <vt:lpstr>Combining BTB and BHT</vt:lpstr>
      <vt:lpstr>Uses of Jump Register (JR)</vt:lpstr>
      <vt:lpstr>Subroutine Return Stack</vt:lpstr>
      <vt:lpstr>Return Stack in Pipeline</vt:lpstr>
      <vt:lpstr>Return Stack in Pipeline</vt:lpstr>
      <vt:lpstr>In-Order vs. Out-of-Order Branch Prediction</vt:lpstr>
      <vt:lpstr>InO vs. OoO Mispredict Recovery</vt:lpstr>
      <vt:lpstr>Branch Misprediction in Pipeline</vt:lpstr>
      <vt:lpstr>Rename Table Recovery</vt:lpstr>
      <vt:lpstr>CS152 Administrivia</vt:lpstr>
      <vt:lpstr>CS252 Administrivia</vt:lpstr>
      <vt:lpstr>Improving Instruction Fetch</vt:lpstr>
      <vt:lpstr>Increasing Taken Branch Bandwidth (Alpha 21264 I-Cache)</vt:lpstr>
      <vt:lpstr>Tournament Branch Predictor (Alpha 21264)</vt:lpstr>
      <vt:lpstr>Taken Branch Limit</vt:lpstr>
      <vt:lpstr>Branch Address Cache (Yeh, Marr, Patt)</vt:lpstr>
      <vt:lpstr>Fetching Multiple Basic Blocks</vt:lpstr>
      <vt:lpstr>Trace Cache</vt:lpstr>
      <vt:lpstr>Load-Store Queue Design</vt:lpstr>
      <vt:lpstr>Speculative Store Buffer</vt:lpstr>
      <vt:lpstr>Load bypass from speculative store buffer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666</cp:revision>
  <cp:lastPrinted>2013-01-24T23:37:40Z</cp:lastPrinted>
  <dcterms:created xsi:type="dcterms:W3CDTF">2012-01-24T20:37:12Z</dcterms:created>
  <dcterms:modified xsi:type="dcterms:W3CDTF">2020-03-07T21:08:18Z</dcterms:modified>
  <cp:category/>
</cp:coreProperties>
</file>