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1.xml" ContentType="application/vnd.openxmlformats-officedocument.drawingml.chart+xml"/>
  <Override PartName="/ppt/notesSlides/notesSlide29.xml" ContentType="application/vnd.openxmlformats-officedocument.presentationml.notesSlide+xml"/>
  <Override PartName="/ppt/charts/chart12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38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91" r:id="rId2"/>
    <p:sldId id="396" r:id="rId3"/>
    <p:sldId id="370" r:id="rId4"/>
    <p:sldId id="293" r:id="rId5"/>
    <p:sldId id="342" r:id="rId6"/>
    <p:sldId id="393" r:id="rId7"/>
    <p:sldId id="344" r:id="rId8"/>
    <p:sldId id="341" r:id="rId9"/>
    <p:sldId id="257" r:id="rId10"/>
    <p:sldId id="299" r:id="rId11"/>
    <p:sldId id="385" r:id="rId12"/>
    <p:sldId id="394" r:id="rId13"/>
    <p:sldId id="395" r:id="rId14"/>
    <p:sldId id="300" r:id="rId15"/>
    <p:sldId id="301" r:id="rId16"/>
    <p:sldId id="306" r:id="rId17"/>
    <p:sldId id="346" r:id="rId18"/>
    <p:sldId id="348" r:id="rId19"/>
    <p:sldId id="350" r:id="rId20"/>
    <p:sldId id="307" r:id="rId21"/>
    <p:sldId id="391" r:id="rId22"/>
    <p:sldId id="330" r:id="rId23"/>
    <p:sldId id="381" r:id="rId24"/>
    <p:sldId id="392" r:id="rId25"/>
    <p:sldId id="379" r:id="rId26"/>
    <p:sldId id="328" r:id="rId27"/>
    <p:sldId id="389" r:id="rId28"/>
    <p:sldId id="390" r:id="rId29"/>
    <p:sldId id="371" r:id="rId30"/>
    <p:sldId id="372" r:id="rId31"/>
    <p:sldId id="383" r:id="rId32"/>
    <p:sldId id="329" r:id="rId33"/>
    <p:sldId id="324" r:id="rId34"/>
    <p:sldId id="367" r:id="rId35"/>
    <p:sldId id="374" r:id="rId36"/>
    <p:sldId id="375" r:id="rId37"/>
    <p:sldId id="376" r:id="rId38"/>
    <p:sldId id="377" r:id="rId39"/>
    <p:sldId id="378" r:id="rId40"/>
    <p:sldId id="382" r:id="rId41"/>
  </p:sldIdLst>
  <p:sldSz cx="91440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3B632"/>
    <a:srgbClr val="3787BD"/>
    <a:srgbClr val="D9D9F2"/>
    <a:srgbClr val="898989"/>
    <a:srgbClr val="6D6D6D"/>
    <a:srgbClr val="7F7F7F"/>
    <a:srgbClr val="CD6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6" autoAdjust="0"/>
    <p:restoredTop sz="90835" autoAdjust="0"/>
  </p:normalViewPr>
  <p:slideViewPr>
    <p:cSldViewPr snapToGrid="0" snapToObjects="1">
      <p:cViewPr varScale="1">
        <p:scale>
          <a:sx n="125" d="100"/>
          <a:sy n="125" d="100"/>
        </p:scale>
        <p:origin x="-1256" y="-104"/>
      </p:cViewPr>
      <p:guideLst>
        <p:guide orient="horz" pos="3034"/>
        <p:guide pos="2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uizhang:Documents:NBT:Presentations:CustomerPresentations:CloudTalks:CiscoVideoPredictio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anwilkinson:Downloads:Conviva_Quality_Duration_Analysis_2010_9_7.csv" TargetMode="External"/><Relationship Id="rId2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ganjam:Downloads:Netflix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ganjam:Downloads:Netflix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ganjam:Documents:ESPNBivSegmentAnalysis_2010_10_02_2453_Miami_gam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ganjam:Documents:ESPN_Louisvill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ityaganjam:Downloads:Conviva_QIV_2011_05_04-1.csv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ityaganjam:Downloads:Conviva_QIV_2011_05_04-1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anwilkinson:Downloads:Conviva_Quality_Duration_Analysis_2010_9_7.csv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ashanth:Downloads:Viacom_GroupbyQuality&amp;Engagement_2011_07_01_00_to_2011_08_01_00_10210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ashanth:Downloads:Viacom_GroupbyQuality&amp;Engagement_2011_07_01_00_to_2011_08_01_00_10210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ashanth:Downloads:Viacom_GroupbyQuality&amp;Engagement_2011_07_01_00_to_2011_08_01_00_10210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ashanth:Downloads:Viacom_GroupbyQuality&amp;Engagement_2011_07_01_00_to_2011_08_01_00_10210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ashanth:Downloads:Viacom_GroupbyQuality&amp;Engagement_2011_07_01_00_to_2011_08_01_00_10210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ityaganjam:Documents:MonthlyQuarterly_Q2_201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anwilkinson:Downloads:Conviva_Quality_Duration_Analysis_2010_9_7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Sheet1!$C$3:$C$12</c:f>
              <c:strCache>
                <c:ptCount val="10"/>
                <c:pt idx="0">
                  <c:v>IPTV  VOD</c:v>
                </c:pt>
                <c:pt idx="1">
                  <c:v>Internet Video</c:v>
                </c:pt>
                <c:pt idx="2">
                  <c:v>P2P </c:v>
                </c:pt>
                <c:pt idx="3">
                  <c:v>Video Calling</c:v>
                </c:pt>
                <c:pt idx="4">
                  <c:v>Web, email, data</c:v>
                </c:pt>
                <c:pt idx="5">
                  <c:v>File transfer</c:v>
                </c:pt>
                <c:pt idx="6">
                  <c:v>Online gaming</c:v>
                </c:pt>
                <c:pt idx="7">
                  <c:v>VoIP</c:v>
                </c:pt>
                <c:pt idx="8">
                  <c:v>Business Internet</c:v>
                </c:pt>
                <c:pt idx="9">
                  <c:v>Business Intranet</c:v>
                </c:pt>
              </c:strCache>
            </c:strRef>
          </c:cat>
          <c:val>
            <c:numRef>
              <c:f>Sheet1!$D$3:$D$12</c:f>
              <c:numCache>
                <c:formatCode>General</c:formatCode>
                <c:ptCount val="10"/>
                <c:pt idx="0">
                  <c:v>5263.0</c:v>
                </c:pt>
                <c:pt idx="1">
                  <c:v>8079.0</c:v>
                </c:pt>
                <c:pt idx="2">
                  <c:v>4659.0</c:v>
                </c:pt>
                <c:pt idx="3">
                  <c:v>442.0</c:v>
                </c:pt>
                <c:pt idx="4">
                  <c:v>3113.0</c:v>
                </c:pt>
                <c:pt idx="5">
                  <c:v>1357.0</c:v>
                </c:pt>
                <c:pt idx="6">
                  <c:v>49.0</c:v>
                </c:pt>
                <c:pt idx="7">
                  <c:v>147.0</c:v>
                </c:pt>
                <c:pt idx="8">
                  <c:v>3167.0</c:v>
                </c:pt>
                <c:pt idx="9">
                  <c:v>1580.0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264074105098565"/>
          <c:y val="0.154552005812241"/>
          <c:w val="0.928918858546937"/>
          <c:h val="0.6087048127712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Conviva_Quality_Duration_Analys!$B$54</c:f>
              <c:strCache>
                <c:ptCount val="1"/>
                <c:pt idx="0">
                  <c:v>Views</c:v>
                </c:pt>
              </c:strCache>
            </c:strRef>
          </c:tx>
          <c:invertIfNegative val="0"/>
          <c:cat>
            <c:strRef>
              <c:f>Conviva_Quality_Duration_Analys!$A$55:$A$65</c:f>
              <c:strCache>
                <c:ptCount val="11"/>
                <c:pt idx="0">
                  <c:v>0-50</c:v>
                </c:pt>
                <c:pt idx="1">
                  <c:v>50-200</c:v>
                </c:pt>
                <c:pt idx="2">
                  <c:v>200-400</c:v>
                </c:pt>
                <c:pt idx="3">
                  <c:v>400-600</c:v>
                </c:pt>
                <c:pt idx="4">
                  <c:v>600-800</c:v>
                </c:pt>
                <c:pt idx="5">
                  <c:v>800-1000</c:v>
                </c:pt>
                <c:pt idx="6">
                  <c:v>1000-1500</c:v>
                </c:pt>
                <c:pt idx="7">
                  <c:v>1500-2000</c:v>
                </c:pt>
                <c:pt idx="8">
                  <c:v>2000-2500</c:v>
                </c:pt>
                <c:pt idx="9">
                  <c:v>2500-3000</c:v>
                </c:pt>
                <c:pt idx="10">
                  <c:v>&gt;3000</c:v>
                </c:pt>
              </c:strCache>
            </c:strRef>
          </c:cat>
          <c:val>
            <c:numRef>
              <c:f>Conviva_Quality_Duration_Analys!$B$55:$B$65</c:f>
              <c:numCache>
                <c:formatCode>General</c:formatCode>
                <c:ptCount val="11"/>
                <c:pt idx="0">
                  <c:v>9395.0</c:v>
                </c:pt>
                <c:pt idx="1">
                  <c:v>19842.0</c:v>
                </c:pt>
                <c:pt idx="2">
                  <c:v>1.157404E6</c:v>
                </c:pt>
                <c:pt idx="3">
                  <c:v>2.111746E6</c:v>
                </c:pt>
                <c:pt idx="4">
                  <c:v>4.01656E6</c:v>
                </c:pt>
                <c:pt idx="5">
                  <c:v>3.317261E6</c:v>
                </c:pt>
                <c:pt idx="6">
                  <c:v>3.940787E6</c:v>
                </c:pt>
                <c:pt idx="7">
                  <c:v>1.641941E6</c:v>
                </c:pt>
                <c:pt idx="8">
                  <c:v>424195.0</c:v>
                </c:pt>
                <c:pt idx="9">
                  <c:v>47768.0</c:v>
                </c:pt>
                <c:pt idx="10">
                  <c:v>68825.0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2444360"/>
        <c:axId val="522447368"/>
        <c:axId val="0"/>
      </c:bar3DChart>
      <c:catAx>
        <c:axId val="522444360"/>
        <c:scaling>
          <c:orientation val="minMax"/>
        </c:scaling>
        <c:delete val="1"/>
        <c:axPos val="b"/>
        <c:majorTickMark val="out"/>
        <c:minorTickMark val="none"/>
        <c:tickLblPos val="nextTo"/>
        <c:crossAx val="522447368"/>
        <c:crosses val="autoZero"/>
        <c:auto val="1"/>
        <c:lblAlgn val="ctr"/>
        <c:lblOffset val="100"/>
        <c:noMultiLvlLbl val="0"/>
      </c:catAx>
      <c:valAx>
        <c:axId val="522447368"/>
        <c:scaling>
          <c:orientation val="minMax"/>
        </c:scaling>
        <c:delete val="1"/>
        <c:axPos val="l"/>
        <c:majorGridlines/>
        <c:numFmt formatCode="#,##0" sourceLinked="0"/>
        <c:majorTickMark val="out"/>
        <c:minorTickMark val="none"/>
        <c:tickLblPos val="nextTo"/>
        <c:crossAx val="522444360"/>
        <c:crosses val="autoZero"/>
        <c:crossBetween val="between"/>
      </c:valAx>
    </c:plotArea>
    <c:plotVisOnly val="1"/>
    <c:dispBlanksAs val="gap"/>
    <c:showDLblsOverMax val="0"/>
  </c:chart>
  <c:spPr>
    <a:solidFill>
      <a:prstClr val="white">
        <a:alpha val="17000"/>
      </a:prstClr>
    </a:solidFill>
    <a:scene3d>
      <a:camera prst="orthographicFront"/>
      <a:lightRig rig="threePt" dir="t"/>
    </a:scene3d>
    <a:sp3d>
      <a:bevelT/>
      <a:bevelB/>
    </a:sp3d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43"/>
      <c:rotY val="43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4"/>
            <c:spPr>
              <a:solidFill>
                <a:schemeClr val="accent2"/>
              </a:solidFill>
            </c:spPr>
          </c:dPt>
          <c:dPt>
            <c:idx val="1"/>
            <c:bubble3D val="0"/>
            <c:explosion val="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explosion val="6"/>
          </c:dPt>
          <c:dLbls>
            <c:dLbl>
              <c:idx val="0"/>
              <c:layout>
                <c:manualLayout>
                  <c:x val="-0.188018310800773"/>
                  <c:y val="0.02183173126086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3501337097014"/>
                  <c:y val="-0.237753093363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2409931659486"/>
                  <c:y val="0.1354052050311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'Best CDN'!$A$4:$A$6</c:f>
              <c:strCache>
                <c:ptCount val="3"/>
                <c:pt idx="0">
                  <c:v>Level3</c:v>
                </c:pt>
                <c:pt idx="1">
                  <c:v>Akamai</c:v>
                </c:pt>
                <c:pt idx="2">
                  <c:v>Limelight</c:v>
                </c:pt>
              </c:strCache>
            </c:strRef>
          </c:cat>
          <c:val>
            <c:numRef>
              <c:f>'Best CDN'!$C$4:$C$6</c:f>
              <c:numCache>
                <c:formatCode>0%</c:formatCode>
                <c:ptCount val="3"/>
                <c:pt idx="0">
                  <c:v>0.249180947580645</c:v>
                </c:pt>
                <c:pt idx="1">
                  <c:v>0.501071068548387</c:v>
                </c:pt>
                <c:pt idx="2">
                  <c:v>0.249747983870968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873802475666"/>
          <c:y val="0.0210727969348659"/>
          <c:w val="0.809926890232979"/>
          <c:h val="0.4397477901469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'Best CDN per Geo'!$F$2</c:f>
              <c:strCache>
                <c:ptCount val="1"/>
                <c:pt idx="0">
                  <c:v>Akamai</c:v>
                </c:pt>
              </c:strCache>
            </c:strRef>
          </c:tx>
          <c:invertIfNegative val="0"/>
          <c:cat>
            <c:strRef>
              <c:f>'Best CDN per Geo'!$A$3:$A$65</c:f>
              <c:strCache>
                <c:ptCount val="63"/>
                <c:pt idx="0">
                  <c:v>Washington DC (Hagerstown):CMCS(33657)</c:v>
                </c:pt>
                <c:pt idx="1">
                  <c:v>Milwaukee:ROADRUNNER-CENTRAL(20231)</c:v>
                </c:pt>
                <c:pt idx="2">
                  <c:v>Green Bay - Appleton:SCRR-7015(7017)</c:v>
                </c:pt>
                <c:pt idx="3">
                  <c:v>Denver:ASN-QWEST(209)</c:v>
                </c:pt>
                <c:pt idx="4">
                  <c:v>Charlotte:SCRR-11426(11426)</c:v>
                </c:pt>
                <c:pt idx="5">
                  <c:v>Washington DC (Hagerstown):ASN-CXA-ALL-CCI-22773-RDC(22773)</c:v>
                </c:pt>
                <c:pt idx="6">
                  <c:v>Philadelphia:VZGNI-TRANSIT(19262)</c:v>
                </c:pt>
                <c:pt idx="7">
                  <c:v>San Diego:SBIS-AS(7132)</c:v>
                </c:pt>
                <c:pt idx="8">
                  <c:v>Las Vegas:ASN-CXA-LV-13432-CBS(13432)</c:v>
                </c:pt>
                <c:pt idx="9">
                  <c:v>Madison:CHARTER-NET-HKY-NC(20115)</c:v>
                </c:pt>
                <c:pt idx="10">
                  <c:v>Indianapolis:SBIS-AS(7132)</c:v>
                </c:pt>
                <c:pt idx="11">
                  <c:v>Providence - New Bedford:ASN-CXA-ALL-CCI-22773-RDC(22773)</c:v>
                </c:pt>
                <c:pt idx="12">
                  <c:v>Washington DC (Hagerstown):VZGNI-TRANSIT(19262)</c:v>
                </c:pt>
                <c:pt idx="13">
                  <c:v>Hartford &amp; New Haven:SBIS-AS(7132)</c:v>
                </c:pt>
                <c:pt idx="14">
                  <c:v>Houston:SBIS-AS(7132)</c:v>
                </c:pt>
                <c:pt idx="15">
                  <c:v>Grand Rapids - Kalamazoo - Battle Creek:SBIS-AS(7132)</c:v>
                </c:pt>
                <c:pt idx="16">
                  <c:v>Atlanta:BELLSOUTH-NET-BLK(6389)</c:v>
                </c:pt>
                <c:pt idx="17">
                  <c:v>Honolulu:HAWAIIAN-TELCOM(36149)</c:v>
                </c:pt>
                <c:pt idx="18">
                  <c:v>Atlanta:COMCAST-7725(7725)</c:v>
                </c:pt>
                <c:pt idx="19">
                  <c:v>Washington DC (Hagerstown):SPCS(10507)</c:v>
                </c:pt>
                <c:pt idx="20">
                  <c:v>Orlando - Daytona Beach - Melbourne:EMBARQ-WNPK(2379)</c:v>
                </c:pt>
                <c:pt idx="21">
                  <c:v>Denver:CMCS(33652)</c:v>
                </c:pt>
                <c:pt idx="22">
                  <c:v>Norfolk - Portsmouth - Newport News:ASN-CXA-ALL-CCI-22773-RDC(22773)</c:v>
                </c:pt>
                <c:pt idx="23">
                  <c:v>Saint Louis:CHARTER-NET-HKY-NC(20115)</c:v>
                </c:pt>
                <c:pt idx="24">
                  <c:v>Cincinnati:FUSE-NET(6181)</c:v>
                </c:pt>
                <c:pt idx="25">
                  <c:v>Phoenix:ASN-QWEST(209)</c:v>
                </c:pt>
                <c:pt idx="26">
                  <c:v>Dallas - Fort Worth:VZGNI-TRANSIT(19262)</c:v>
                </c:pt>
                <c:pt idx="27">
                  <c:v>Pittsburgh:CCCH-3(7016)</c:v>
                </c:pt>
                <c:pt idx="28">
                  <c:v>Saint Louis:SBIS-AS(7132)</c:v>
                </c:pt>
                <c:pt idx="29">
                  <c:v>San Francisco - Oakland - San Jose:SBIS-AS(7132)</c:v>
                </c:pt>
                <c:pt idx="30">
                  <c:v>San Diego:ROADRUNNER-WEST(20001)</c:v>
                </c:pt>
                <c:pt idx="31">
                  <c:v>Greenville - Spartansburg - Asheville - Anderson:BELLSOUTH-NET-BLK(6389)</c:v>
                </c:pt>
                <c:pt idx="32">
                  <c:v>Kansas City:SBIS-AS(7132)</c:v>
                </c:pt>
                <c:pt idx="33">
                  <c:v>Columbus - OH:SCRR-10796(10796)</c:v>
                </c:pt>
                <c:pt idx="34">
                  <c:v>Louisville:INSIGHT-COMMUNICATIONS-CORP-AS1(36727)</c:v>
                </c:pt>
                <c:pt idx="35">
                  <c:v>Chicago:ATT-INTERNET3(6478)</c:v>
                </c:pt>
                <c:pt idx="36">
                  <c:v>Kansas City:ASN-CXA-ALL-CCI-22773-RDC(22773)</c:v>
                </c:pt>
                <c:pt idx="37">
                  <c:v>Miami - Fort Lauderdale:BELLSOUTH-NET-BLK(6389)</c:v>
                </c:pt>
                <c:pt idx="38">
                  <c:v>Cleveland:NEO-RR-COM(11060)</c:v>
                </c:pt>
                <c:pt idx="39">
                  <c:v>Chicago:VZGNI-TRANSIT(19262)</c:v>
                </c:pt>
                <c:pt idx="40">
                  <c:v>Columbia - SC:SCRR-11426(11426)</c:v>
                </c:pt>
                <c:pt idx="41">
                  <c:v>Dallas - Fort Worth:SBIS-AS(7132)</c:v>
                </c:pt>
                <c:pt idx="42">
                  <c:v>Detroit:SBIS-AS(7132)</c:v>
                </c:pt>
                <c:pt idx="43">
                  <c:v>Kansas City:SCRR-11955(11955)</c:v>
                </c:pt>
                <c:pt idx="44">
                  <c:v>Los Angeles:CHARTER-NET-HKY-NC(20115)</c:v>
                </c:pt>
                <c:pt idx="45">
                  <c:v>Miami - Fort Lauderdale:COMCAST-20214(20214)</c:v>
                </c:pt>
                <c:pt idx="46">
                  <c:v>Cleveland:SCRR-10796(10796)</c:v>
                </c:pt>
                <c:pt idx="47">
                  <c:v>West Palm Beach - Fort Pierce:COMCAST-20214(20214)</c:v>
                </c:pt>
                <c:pt idx="48">
                  <c:v>San Diego:ASN-CXA-ALL-CCI-22773-RDC(22773)</c:v>
                </c:pt>
                <c:pt idx="49">
                  <c:v>Seattle - Tacoma:ASN-QWEST(209)</c:v>
                </c:pt>
                <c:pt idx="50">
                  <c:v>New York:CABLE-NET-1(6128)</c:v>
                </c:pt>
                <c:pt idx="51">
                  <c:v>Portland - OR:ASN-QWEST(209)</c:v>
                </c:pt>
                <c:pt idx="52">
                  <c:v>Oklahoma City:SBIS-AS(7132)</c:v>
                </c:pt>
                <c:pt idx="53">
                  <c:v>Phoenix:ASN-CXA-ALL-CCI-22773-RDC(22773)</c:v>
                </c:pt>
                <c:pt idx="54">
                  <c:v>Chicago:SBIS-AS(7132)</c:v>
                </c:pt>
                <c:pt idx="55">
                  <c:v>Greensboro - High Point - Winston-Salem:SCRR-11426(11426)</c:v>
                </c:pt>
                <c:pt idx="56">
                  <c:v>Albany - Schenectady - Troy:RR-NYSREGION-ASN-01(11351)</c:v>
                </c:pt>
                <c:pt idx="57">
                  <c:v>Tyler - Longview (Lufkin &amp; Nacogdoches):SUDDENLINK-COMMUNICATIONS(19108)</c:v>
                </c:pt>
                <c:pt idx="58">
                  <c:v>Grand Rapids - Kalamazoo - Battle Creek:CMCS(33668)</c:v>
                </c:pt>
                <c:pt idx="59">
                  <c:v>Houston:CMCS(33662)</c:v>
                </c:pt>
                <c:pt idx="60">
                  <c:v>Hartford &amp; New Haven:COMCAST-7015(7015)</c:v>
                </c:pt>
                <c:pt idx="61">
                  <c:v>Eugene:ASN-QWEST(209)</c:v>
                </c:pt>
                <c:pt idx="62">
                  <c:v>San Francisco - Oakland - San Jose:CMCS(33651)</c:v>
                </c:pt>
              </c:strCache>
            </c:strRef>
          </c:cat>
          <c:val>
            <c:numRef>
              <c:f>'Best CDN per Geo'!$F$3:$F$65</c:f>
              <c:numCache>
                <c:formatCode>0.0%</c:formatCode>
                <c:ptCount val="63"/>
                <c:pt idx="0">
                  <c:v>0.51937984496124</c:v>
                </c:pt>
                <c:pt idx="1">
                  <c:v>0.587786259541985</c:v>
                </c:pt>
                <c:pt idx="2">
                  <c:v>0.4</c:v>
                </c:pt>
                <c:pt idx="3">
                  <c:v>0.419491525423729</c:v>
                </c:pt>
                <c:pt idx="4">
                  <c:v>0.553571428571429</c:v>
                </c:pt>
                <c:pt idx="5">
                  <c:v>0.370689655172414</c:v>
                </c:pt>
                <c:pt idx="6">
                  <c:v>0.241035856573705</c:v>
                </c:pt>
                <c:pt idx="7">
                  <c:v>0.403587443946188</c:v>
                </c:pt>
                <c:pt idx="8">
                  <c:v>0.596825396825397</c:v>
                </c:pt>
                <c:pt idx="9">
                  <c:v>0.729166666666667</c:v>
                </c:pt>
                <c:pt idx="10">
                  <c:v>0.673469387755102</c:v>
                </c:pt>
                <c:pt idx="11">
                  <c:v>0.834645669291338</c:v>
                </c:pt>
                <c:pt idx="12">
                  <c:v>0.176938369781312</c:v>
                </c:pt>
                <c:pt idx="13">
                  <c:v>0.304878048780488</c:v>
                </c:pt>
                <c:pt idx="14">
                  <c:v>0.607287449392712</c:v>
                </c:pt>
                <c:pt idx="15">
                  <c:v>0.785714285714286</c:v>
                </c:pt>
                <c:pt idx="16">
                  <c:v>0.584362139917695</c:v>
                </c:pt>
                <c:pt idx="17">
                  <c:v>0.5</c:v>
                </c:pt>
                <c:pt idx="18">
                  <c:v>0.528571428571429</c:v>
                </c:pt>
                <c:pt idx="19">
                  <c:v>0.529411764705882</c:v>
                </c:pt>
                <c:pt idx="20">
                  <c:v>0.546511627906977</c:v>
                </c:pt>
                <c:pt idx="21">
                  <c:v>0.63960396039604</c:v>
                </c:pt>
                <c:pt idx="22">
                  <c:v>0.488</c:v>
                </c:pt>
                <c:pt idx="23">
                  <c:v>0.652777777777778</c:v>
                </c:pt>
                <c:pt idx="24">
                  <c:v>0.506849315068493</c:v>
                </c:pt>
                <c:pt idx="25">
                  <c:v>0.341107871720117</c:v>
                </c:pt>
                <c:pt idx="26">
                  <c:v>0.53125</c:v>
                </c:pt>
                <c:pt idx="27">
                  <c:v>0.367688022284123</c:v>
                </c:pt>
                <c:pt idx="28">
                  <c:v>0.54625550660793</c:v>
                </c:pt>
                <c:pt idx="29">
                  <c:v>0.434628975265018</c:v>
                </c:pt>
                <c:pt idx="30">
                  <c:v>0.493055555555556</c:v>
                </c:pt>
                <c:pt idx="31">
                  <c:v>0.714285714285714</c:v>
                </c:pt>
                <c:pt idx="32">
                  <c:v>0.723076923076923</c:v>
                </c:pt>
                <c:pt idx="33">
                  <c:v>0.632</c:v>
                </c:pt>
                <c:pt idx="34">
                  <c:v>0.716312056737589</c:v>
                </c:pt>
                <c:pt idx="35">
                  <c:v>0.641826923076923</c:v>
                </c:pt>
                <c:pt idx="36">
                  <c:v>0.66260162601626</c:v>
                </c:pt>
                <c:pt idx="37">
                  <c:v>0.471526195899772</c:v>
                </c:pt>
                <c:pt idx="38">
                  <c:v>0.666666666666667</c:v>
                </c:pt>
                <c:pt idx="39">
                  <c:v>0.639705882352941</c:v>
                </c:pt>
                <c:pt idx="40">
                  <c:v>0.0</c:v>
                </c:pt>
                <c:pt idx="41">
                  <c:v>0.502923976608187</c:v>
                </c:pt>
                <c:pt idx="42">
                  <c:v>0.563805104408353</c:v>
                </c:pt>
                <c:pt idx="43">
                  <c:v>0.555555555555556</c:v>
                </c:pt>
                <c:pt idx="44">
                  <c:v>0.384615384615385</c:v>
                </c:pt>
                <c:pt idx="45">
                  <c:v>0.38560411311054</c:v>
                </c:pt>
                <c:pt idx="46">
                  <c:v>1.0</c:v>
                </c:pt>
                <c:pt idx="47">
                  <c:v>0.666666666666667</c:v>
                </c:pt>
                <c:pt idx="48">
                  <c:v>0.411633109619687</c:v>
                </c:pt>
                <c:pt idx="49">
                  <c:v>0.309278350515464</c:v>
                </c:pt>
                <c:pt idx="50">
                  <c:v>0.645739910313901</c:v>
                </c:pt>
                <c:pt idx="51">
                  <c:v>0.369565217391304</c:v>
                </c:pt>
                <c:pt idx="52">
                  <c:v>0.333333333333333</c:v>
                </c:pt>
                <c:pt idx="53">
                  <c:v>0.52930056710775</c:v>
                </c:pt>
                <c:pt idx="54">
                  <c:v>0.570190641247834</c:v>
                </c:pt>
                <c:pt idx="55">
                  <c:v>0.577777777777778</c:v>
                </c:pt>
                <c:pt idx="56">
                  <c:v>0.701086956521739</c:v>
                </c:pt>
                <c:pt idx="57">
                  <c:v>0.777777777777778</c:v>
                </c:pt>
                <c:pt idx="58">
                  <c:v>0.5</c:v>
                </c:pt>
                <c:pt idx="59">
                  <c:v>0.584862385321101</c:v>
                </c:pt>
                <c:pt idx="60">
                  <c:v>0.485294117647059</c:v>
                </c:pt>
                <c:pt idx="61">
                  <c:v>1.0</c:v>
                </c:pt>
                <c:pt idx="62">
                  <c:v>0.596938775510204</c:v>
                </c:pt>
              </c:numCache>
            </c:numRef>
          </c:val>
        </c:ser>
        <c:ser>
          <c:idx val="1"/>
          <c:order val="1"/>
          <c:tx>
            <c:strRef>
              <c:f>'Best CDN per Geo'!$G$2</c:f>
              <c:strCache>
                <c:ptCount val="1"/>
                <c:pt idx="0">
                  <c:v>Limelight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'Best CDN per Geo'!$A$3:$A$65</c:f>
              <c:strCache>
                <c:ptCount val="63"/>
                <c:pt idx="0">
                  <c:v>Washington DC (Hagerstown):CMCS(33657)</c:v>
                </c:pt>
                <c:pt idx="1">
                  <c:v>Milwaukee:ROADRUNNER-CENTRAL(20231)</c:v>
                </c:pt>
                <c:pt idx="2">
                  <c:v>Green Bay - Appleton:SCRR-7015(7017)</c:v>
                </c:pt>
                <c:pt idx="3">
                  <c:v>Denver:ASN-QWEST(209)</c:v>
                </c:pt>
                <c:pt idx="4">
                  <c:v>Charlotte:SCRR-11426(11426)</c:v>
                </c:pt>
                <c:pt idx="5">
                  <c:v>Washington DC (Hagerstown):ASN-CXA-ALL-CCI-22773-RDC(22773)</c:v>
                </c:pt>
                <c:pt idx="6">
                  <c:v>Philadelphia:VZGNI-TRANSIT(19262)</c:v>
                </c:pt>
                <c:pt idx="7">
                  <c:v>San Diego:SBIS-AS(7132)</c:v>
                </c:pt>
                <c:pt idx="8">
                  <c:v>Las Vegas:ASN-CXA-LV-13432-CBS(13432)</c:v>
                </c:pt>
                <c:pt idx="9">
                  <c:v>Madison:CHARTER-NET-HKY-NC(20115)</c:v>
                </c:pt>
                <c:pt idx="10">
                  <c:v>Indianapolis:SBIS-AS(7132)</c:v>
                </c:pt>
                <c:pt idx="11">
                  <c:v>Providence - New Bedford:ASN-CXA-ALL-CCI-22773-RDC(22773)</c:v>
                </c:pt>
                <c:pt idx="12">
                  <c:v>Washington DC (Hagerstown):VZGNI-TRANSIT(19262)</c:v>
                </c:pt>
                <c:pt idx="13">
                  <c:v>Hartford &amp; New Haven:SBIS-AS(7132)</c:v>
                </c:pt>
                <c:pt idx="14">
                  <c:v>Houston:SBIS-AS(7132)</c:v>
                </c:pt>
                <c:pt idx="15">
                  <c:v>Grand Rapids - Kalamazoo - Battle Creek:SBIS-AS(7132)</c:v>
                </c:pt>
                <c:pt idx="16">
                  <c:v>Atlanta:BELLSOUTH-NET-BLK(6389)</c:v>
                </c:pt>
                <c:pt idx="17">
                  <c:v>Honolulu:HAWAIIAN-TELCOM(36149)</c:v>
                </c:pt>
                <c:pt idx="18">
                  <c:v>Atlanta:COMCAST-7725(7725)</c:v>
                </c:pt>
                <c:pt idx="19">
                  <c:v>Washington DC (Hagerstown):SPCS(10507)</c:v>
                </c:pt>
                <c:pt idx="20">
                  <c:v>Orlando - Daytona Beach - Melbourne:EMBARQ-WNPK(2379)</c:v>
                </c:pt>
                <c:pt idx="21">
                  <c:v>Denver:CMCS(33652)</c:v>
                </c:pt>
                <c:pt idx="22">
                  <c:v>Norfolk - Portsmouth - Newport News:ASN-CXA-ALL-CCI-22773-RDC(22773)</c:v>
                </c:pt>
                <c:pt idx="23">
                  <c:v>Saint Louis:CHARTER-NET-HKY-NC(20115)</c:v>
                </c:pt>
                <c:pt idx="24">
                  <c:v>Cincinnati:FUSE-NET(6181)</c:v>
                </c:pt>
                <c:pt idx="25">
                  <c:v>Phoenix:ASN-QWEST(209)</c:v>
                </c:pt>
                <c:pt idx="26">
                  <c:v>Dallas - Fort Worth:VZGNI-TRANSIT(19262)</c:v>
                </c:pt>
                <c:pt idx="27">
                  <c:v>Pittsburgh:CCCH-3(7016)</c:v>
                </c:pt>
                <c:pt idx="28">
                  <c:v>Saint Louis:SBIS-AS(7132)</c:v>
                </c:pt>
                <c:pt idx="29">
                  <c:v>San Francisco - Oakland - San Jose:SBIS-AS(7132)</c:v>
                </c:pt>
                <c:pt idx="30">
                  <c:v>San Diego:ROADRUNNER-WEST(20001)</c:v>
                </c:pt>
                <c:pt idx="31">
                  <c:v>Greenville - Spartansburg - Asheville - Anderson:BELLSOUTH-NET-BLK(6389)</c:v>
                </c:pt>
                <c:pt idx="32">
                  <c:v>Kansas City:SBIS-AS(7132)</c:v>
                </c:pt>
                <c:pt idx="33">
                  <c:v>Columbus - OH:SCRR-10796(10796)</c:v>
                </c:pt>
                <c:pt idx="34">
                  <c:v>Louisville:INSIGHT-COMMUNICATIONS-CORP-AS1(36727)</c:v>
                </c:pt>
                <c:pt idx="35">
                  <c:v>Chicago:ATT-INTERNET3(6478)</c:v>
                </c:pt>
                <c:pt idx="36">
                  <c:v>Kansas City:ASN-CXA-ALL-CCI-22773-RDC(22773)</c:v>
                </c:pt>
                <c:pt idx="37">
                  <c:v>Miami - Fort Lauderdale:BELLSOUTH-NET-BLK(6389)</c:v>
                </c:pt>
                <c:pt idx="38">
                  <c:v>Cleveland:NEO-RR-COM(11060)</c:v>
                </c:pt>
                <c:pt idx="39">
                  <c:v>Chicago:VZGNI-TRANSIT(19262)</c:v>
                </c:pt>
                <c:pt idx="40">
                  <c:v>Columbia - SC:SCRR-11426(11426)</c:v>
                </c:pt>
                <c:pt idx="41">
                  <c:v>Dallas - Fort Worth:SBIS-AS(7132)</c:v>
                </c:pt>
                <c:pt idx="42">
                  <c:v>Detroit:SBIS-AS(7132)</c:v>
                </c:pt>
                <c:pt idx="43">
                  <c:v>Kansas City:SCRR-11955(11955)</c:v>
                </c:pt>
                <c:pt idx="44">
                  <c:v>Los Angeles:CHARTER-NET-HKY-NC(20115)</c:v>
                </c:pt>
                <c:pt idx="45">
                  <c:v>Miami - Fort Lauderdale:COMCAST-20214(20214)</c:v>
                </c:pt>
                <c:pt idx="46">
                  <c:v>Cleveland:SCRR-10796(10796)</c:v>
                </c:pt>
                <c:pt idx="47">
                  <c:v>West Palm Beach - Fort Pierce:COMCAST-20214(20214)</c:v>
                </c:pt>
                <c:pt idx="48">
                  <c:v>San Diego:ASN-CXA-ALL-CCI-22773-RDC(22773)</c:v>
                </c:pt>
                <c:pt idx="49">
                  <c:v>Seattle - Tacoma:ASN-QWEST(209)</c:v>
                </c:pt>
                <c:pt idx="50">
                  <c:v>New York:CABLE-NET-1(6128)</c:v>
                </c:pt>
                <c:pt idx="51">
                  <c:v>Portland - OR:ASN-QWEST(209)</c:v>
                </c:pt>
                <c:pt idx="52">
                  <c:v>Oklahoma City:SBIS-AS(7132)</c:v>
                </c:pt>
                <c:pt idx="53">
                  <c:v>Phoenix:ASN-CXA-ALL-CCI-22773-RDC(22773)</c:v>
                </c:pt>
                <c:pt idx="54">
                  <c:v>Chicago:SBIS-AS(7132)</c:v>
                </c:pt>
                <c:pt idx="55">
                  <c:v>Greensboro - High Point - Winston-Salem:SCRR-11426(11426)</c:v>
                </c:pt>
                <c:pt idx="56">
                  <c:v>Albany - Schenectady - Troy:RR-NYSREGION-ASN-01(11351)</c:v>
                </c:pt>
                <c:pt idx="57">
                  <c:v>Tyler - Longview (Lufkin &amp; Nacogdoches):SUDDENLINK-COMMUNICATIONS(19108)</c:v>
                </c:pt>
                <c:pt idx="58">
                  <c:v>Grand Rapids - Kalamazoo - Battle Creek:CMCS(33668)</c:v>
                </c:pt>
                <c:pt idx="59">
                  <c:v>Houston:CMCS(33662)</c:v>
                </c:pt>
                <c:pt idx="60">
                  <c:v>Hartford &amp; New Haven:COMCAST-7015(7015)</c:v>
                </c:pt>
                <c:pt idx="61">
                  <c:v>Eugene:ASN-QWEST(209)</c:v>
                </c:pt>
                <c:pt idx="62">
                  <c:v>San Francisco - Oakland - San Jose:CMCS(33651)</c:v>
                </c:pt>
              </c:strCache>
            </c:strRef>
          </c:cat>
          <c:val>
            <c:numRef>
              <c:f>'Best CDN per Geo'!$G$3:$G$65</c:f>
              <c:numCache>
                <c:formatCode>0.0%</c:formatCode>
                <c:ptCount val="63"/>
                <c:pt idx="0">
                  <c:v>0.156976744186046</c:v>
                </c:pt>
                <c:pt idx="1">
                  <c:v>0.16030534351145</c:v>
                </c:pt>
                <c:pt idx="2">
                  <c:v>0.2</c:v>
                </c:pt>
                <c:pt idx="3">
                  <c:v>0.228813559322034</c:v>
                </c:pt>
                <c:pt idx="4">
                  <c:v>0.241071428571429</c:v>
                </c:pt>
                <c:pt idx="5">
                  <c:v>0.232758620689655</c:v>
                </c:pt>
                <c:pt idx="6">
                  <c:v>0.713147410358566</c:v>
                </c:pt>
                <c:pt idx="7">
                  <c:v>0.430493273542601</c:v>
                </c:pt>
                <c:pt idx="8">
                  <c:v>0.152380952380952</c:v>
                </c:pt>
                <c:pt idx="9">
                  <c:v>0.0416666666666667</c:v>
                </c:pt>
                <c:pt idx="10">
                  <c:v>0.183673469387755</c:v>
                </c:pt>
                <c:pt idx="11">
                  <c:v>0.00787401574803149</c:v>
                </c:pt>
                <c:pt idx="12">
                  <c:v>0.785288270377734</c:v>
                </c:pt>
                <c:pt idx="13">
                  <c:v>0.58130081300813</c:v>
                </c:pt>
                <c:pt idx="14">
                  <c:v>0.255060728744939</c:v>
                </c:pt>
                <c:pt idx="15">
                  <c:v>0.107142857142857</c:v>
                </c:pt>
                <c:pt idx="16">
                  <c:v>0.318930041152263</c:v>
                </c:pt>
                <c:pt idx="17">
                  <c:v>0.5</c:v>
                </c:pt>
                <c:pt idx="18">
                  <c:v>0.195918367346939</c:v>
                </c:pt>
                <c:pt idx="19">
                  <c:v>0.294117647058824</c:v>
                </c:pt>
                <c:pt idx="20">
                  <c:v>0.203488372093023</c:v>
                </c:pt>
                <c:pt idx="21">
                  <c:v>0.0811881188118812</c:v>
                </c:pt>
                <c:pt idx="22">
                  <c:v>0.224</c:v>
                </c:pt>
                <c:pt idx="23">
                  <c:v>0.0925925925925926</c:v>
                </c:pt>
                <c:pt idx="24">
                  <c:v>0.342465753424657</c:v>
                </c:pt>
                <c:pt idx="25">
                  <c:v>0.32069970845481</c:v>
                </c:pt>
                <c:pt idx="26">
                  <c:v>0.1875</c:v>
                </c:pt>
                <c:pt idx="27">
                  <c:v>0.311977715877437</c:v>
                </c:pt>
                <c:pt idx="28">
                  <c:v>0.20704845814978</c:v>
                </c:pt>
                <c:pt idx="29">
                  <c:v>0.402826855123675</c:v>
                </c:pt>
                <c:pt idx="30">
                  <c:v>0.194444444444444</c:v>
                </c:pt>
                <c:pt idx="31">
                  <c:v>0.142857142857143</c:v>
                </c:pt>
                <c:pt idx="32">
                  <c:v>0.107692307692308</c:v>
                </c:pt>
                <c:pt idx="33">
                  <c:v>0.156</c:v>
                </c:pt>
                <c:pt idx="34">
                  <c:v>0.0354609929078014</c:v>
                </c:pt>
                <c:pt idx="35">
                  <c:v>0.0841346153846154</c:v>
                </c:pt>
                <c:pt idx="36">
                  <c:v>0.142276422764228</c:v>
                </c:pt>
                <c:pt idx="37">
                  <c:v>0.373576309794989</c:v>
                </c:pt>
                <c:pt idx="38">
                  <c:v>0.0714285714285714</c:v>
                </c:pt>
                <c:pt idx="39">
                  <c:v>0.191176470588235</c:v>
                </c:pt>
                <c:pt idx="40">
                  <c:v>0.666666666666667</c:v>
                </c:pt>
                <c:pt idx="41">
                  <c:v>0.399610136452242</c:v>
                </c:pt>
                <c:pt idx="42">
                  <c:v>0.320185614849188</c:v>
                </c:pt>
                <c:pt idx="43">
                  <c:v>0.259259259259259</c:v>
                </c:pt>
                <c:pt idx="44">
                  <c:v>0.326007326007326</c:v>
                </c:pt>
                <c:pt idx="45">
                  <c:v>0.159383033419023</c:v>
                </c:pt>
                <c:pt idx="46">
                  <c:v>0.0</c:v>
                </c:pt>
                <c:pt idx="47">
                  <c:v>0.0</c:v>
                </c:pt>
                <c:pt idx="48">
                  <c:v>0.355704697986577</c:v>
                </c:pt>
                <c:pt idx="49">
                  <c:v>0.293814432989691</c:v>
                </c:pt>
                <c:pt idx="50">
                  <c:v>0.113602391629297</c:v>
                </c:pt>
                <c:pt idx="51">
                  <c:v>0.184782608695652</c:v>
                </c:pt>
                <c:pt idx="52">
                  <c:v>0.5</c:v>
                </c:pt>
                <c:pt idx="53">
                  <c:v>0.192816635160681</c:v>
                </c:pt>
                <c:pt idx="54">
                  <c:v>0.38474870017331</c:v>
                </c:pt>
                <c:pt idx="55">
                  <c:v>0.111111111111111</c:v>
                </c:pt>
                <c:pt idx="56">
                  <c:v>0.0217391304347826</c:v>
                </c:pt>
                <c:pt idx="57">
                  <c:v>0.111111111111111</c:v>
                </c:pt>
                <c:pt idx="58">
                  <c:v>0.0</c:v>
                </c:pt>
                <c:pt idx="59">
                  <c:v>0.139908256880734</c:v>
                </c:pt>
                <c:pt idx="60">
                  <c:v>0.0294117647058823</c:v>
                </c:pt>
                <c:pt idx="61">
                  <c:v>0.0</c:v>
                </c:pt>
                <c:pt idx="62">
                  <c:v>0.119047619047619</c:v>
                </c:pt>
              </c:numCache>
            </c:numRef>
          </c:val>
        </c:ser>
        <c:ser>
          <c:idx val="2"/>
          <c:order val="2"/>
          <c:tx>
            <c:strRef>
              <c:f>'Best CDN per Geo'!$H$2</c:f>
              <c:strCache>
                <c:ptCount val="1"/>
                <c:pt idx="0">
                  <c:v>Level3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'Best CDN per Geo'!$A$3:$A$65</c:f>
              <c:strCache>
                <c:ptCount val="63"/>
                <c:pt idx="0">
                  <c:v>Washington DC (Hagerstown):CMCS(33657)</c:v>
                </c:pt>
                <c:pt idx="1">
                  <c:v>Milwaukee:ROADRUNNER-CENTRAL(20231)</c:v>
                </c:pt>
                <c:pt idx="2">
                  <c:v>Green Bay - Appleton:SCRR-7015(7017)</c:v>
                </c:pt>
                <c:pt idx="3">
                  <c:v>Denver:ASN-QWEST(209)</c:v>
                </c:pt>
                <c:pt idx="4">
                  <c:v>Charlotte:SCRR-11426(11426)</c:v>
                </c:pt>
                <c:pt idx="5">
                  <c:v>Washington DC (Hagerstown):ASN-CXA-ALL-CCI-22773-RDC(22773)</c:v>
                </c:pt>
                <c:pt idx="6">
                  <c:v>Philadelphia:VZGNI-TRANSIT(19262)</c:v>
                </c:pt>
                <c:pt idx="7">
                  <c:v>San Diego:SBIS-AS(7132)</c:v>
                </c:pt>
                <c:pt idx="8">
                  <c:v>Las Vegas:ASN-CXA-LV-13432-CBS(13432)</c:v>
                </c:pt>
                <c:pt idx="9">
                  <c:v>Madison:CHARTER-NET-HKY-NC(20115)</c:v>
                </c:pt>
                <c:pt idx="10">
                  <c:v>Indianapolis:SBIS-AS(7132)</c:v>
                </c:pt>
                <c:pt idx="11">
                  <c:v>Providence - New Bedford:ASN-CXA-ALL-CCI-22773-RDC(22773)</c:v>
                </c:pt>
                <c:pt idx="12">
                  <c:v>Washington DC (Hagerstown):VZGNI-TRANSIT(19262)</c:v>
                </c:pt>
                <c:pt idx="13">
                  <c:v>Hartford &amp; New Haven:SBIS-AS(7132)</c:v>
                </c:pt>
                <c:pt idx="14">
                  <c:v>Houston:SBIS-AS(7132)</c:v>
                </c:pt>
                <c:pt idx="15">
                  <c:v>Grand Rapids - Kalamazoo - Battle Creek:SBIS-AS(7132)</c:v>
                </c:pt>
                <c:pt idx="16">
                  <c:v>Atlanta:BELLSOUTH-NET-BLK(6389)</c:v>
                </c:pt>
                <c:pt idx="17">
                  <c:v>Honolulu:HAWAIIAN-TELCOM(36149)</c:v>
                </c:pt>
                <c:pt idx="18">
                  <c:v>Atlanta:COMCAST-7725(7725)</c:v>
                </c:pt>
                <c:pt idx="19">
                  <c:v>Washington DC (Hagerstown):SPCS(10507)</c:v>
                </c:pt>
                <c:pt idx="20">
                  <c:v>Orlando - Daytona Beach - Melbourne:EMBARQ-WNPK(2379)</c:v>
                </c:pt>
                <c:pt idx="21">
                  <c:v>Denver:CMCS(33652)</c:v>
                </c:pt>
                <c:pt idx="22">
                  <c:v>Norfolk - Portsmouth - Newport News:ASN-CXA-ALL-CCI-22773-RDC(22773)</c:v>
                </c:pt>
                <c:pt idx="23">
                  <c:v>Saint Louis:CHARTER-NET-HKY-NC(20115)</c:v>
                </c:pt>
                <c:pt idx="24">
                  <c:v>Cincinnati:FUSE-NET(6181)</c:v>
                </c:pt>
                <c:pt idx="25">
                  <c:v>Phoenix:ASN-QWEST(209)</c:v>
                </c:pt>
                <c:pt idx="26">
                  <c:v>Dallas - Fort Worth:VZGNI-TRANSIT(19262)</c:v>
                </c:pt>
                <c:pt idx="27">
                  <c:v>Pittsburgh:CCCH-3(7016)</c:v>
                </c:pt>
                <c:pt idx="28">
                  <c:v>Saint Louis:SBIS-AS(7132)</c:v>
                </c:pt>
                <c:pt idx="29">
                  <c:v>San Francisco - Oakland - San Jose:SBIS-AS(7132)</c:v>
                </c:pt>
                <c:pt idx="30">
                  <c:v>San Diego:ROADRUNNER-WEST(20001)</c:v>
                </c:pt>
                <c:pt idx="31">
                  <c:v>Greenville - Spartansburg - Asheville - Anderson:BELLSOUTH-NET-BLK(6389)</c:v>
                </c:pt>
                <c:pt idx="32">
                  <c:v>Kansas City:SBIS-AS(7132)</c:v>
                </c:pt>
                <c:pt idx="33">
                  <c:v>Columbus - OH:SCRR-10796(10796)</c:v>
                </c:pt>
                <c:pt idx="34">
                  <c:v>Louisville:INSIGHT-COMMUNICATIONS-CORP-AS1(36727)</c:v>
                </c:pt>
                <c:pt idx="35">
                  <c:v>Chicago:ATT-INTERNET3(6478)</c:v>
                </c:pt>
                <c:pt idx="36">
                  <c:v>Kansas City:ASN-CXA-ALL-CCI-22773-RDC(22773)</c:v>
                </c:pt>
                <c:pt idx="37">
                  <c:v>Miami - Fort Lauderdale:BELLSOUTH-NET-BLK(6389)</c:v>
                </c:pt>
                <c:pt idx="38">
                  <c:v>Cleveland:NEO-RR-COM(11060)</c:v>
                </c:pt>
                <c:pt idx="39">
                  <c:v>Chicago:VZGNI-TRANSIT(19262)</c:v>
                </c:pt>
                <c:pt idx="40">
                  <c:v>Columbia - SC:SCRR-11426(11426)</c:v>
                </c:pt>
                <c:pt idx="41">
                  <c:v>Dallas - Fort Worth:SBIS-AS(7132)</c:v>
                </c:pt>
                <c:pt idx="42">
                  <c:v>Detroit:SBIS-AS(7132)</c:v>
                </c:pt>
                <c:pt idx="43">
                  <c:v>Kansas City:SCRR-11955(11955)</c:v>
                </c:pt>
                <c:pt idx="44">
                  <c:v>Los Angeles:CHARTER-NET-HKY-NC(20115)</c:v>
                </c:pt>
                <c:pt idx="45">
                  <c:v>Miami - Fort Lauderdale:COMCAST-20214(20214)</c:v>
                </c:pt>
                <c:pt idx="46">
                  <c:v>Cleveland:SCRR-10796(10796)</c:v>
                </c:pt>
                <c:pt idx="47">
                  <c:v>West Palm Beach - Fort Pierce:COMCAST-20214(20214)</c:v>
                </c:pt>
                <c:pt idx="48">
                  <c:v>San Diego:ASN-CXA-ALL-CCI-22773-RDC(22773)</c:v>
                </c:pt>
                <c:pt idx="49">
                  <c:v>Seattle - Tacoma:ASN-QWEST(209)</c:v>
                </c:pt>
                <c:pt idx="50">
                  <c:v>New York:CABLE-NET-1(6128)</c:v>
                </c:pt>
                <c:pt idx="51">
                  <c:v>Portland - OR:ASN-QWEST(209)</c:v>
                </c:pt>
                <c:pt idx="52">
                  <c:v>Oklahoma City:SBIS-AS(7132)</c:v>
                </c:pt>
                <c:pt idx="53">
                  <c:v>Phoenix:ASN-CXA-ALL-CCI-22773-RDC(22773)</c:v>
                </c:pt>
                <c:pt idx="54">
                  <c:v>Chicago:SBIS-AS(7132)</c:v>
                </c:pt>
                <c:pt idx="55">
                  <c:v>Greensboro - High Point - Winston-Salem:SCRR-11426(11426)</c:v>
                </c:pt>
                <c:pt idx="56">
                  <c:v>Albany - Schenectady - Troy:RR-NYSREGION-ASN-01(11351)</c:v>
                </c:pt>
                <c:pt idx="57">
                  <c:v>Tyler - Longview (Lufkin &amp; Nacogdoches):SUDDENLINK-COMMUNICATIONS(19108)</c:v>
                </c:pt>
                <c:pt idx="58">
                  <c:v>Grand Rapids - Kalamazoo - Battle Creek:CMCS(33668)</c:v>
                </c:pt>
                <c:pt idx="59">
                  <c:v>Houston:CMCS(33662)</c:v>
                </c:pt>
                <c:pt idx="60">
                  <c:v>Hartford &amp; New Haven:COMCAST-7015(7015)</c:v>
                </c:pt>
                <c:pt idx="61">
                  <c:v>Eugene:ASN-QWEST(209)</c:v>
                </c:pt>
                <c:pt idx="62">
                  <c:v>San Francisco - Oakland - San Jose:CMCS(33651)</c:v>
                </c:pt>
              </c:strCache>
            </c:strRef>
          </c:cat>
          <c:val>
            <c:numRef>
              <c:f>'Best CDN per Geo'!$H$3:$H$65</c:f>
              <c:numCache>
                <c:formatCode>0.0%</c:formatCode>
                <c:ptCount val="63"/>
                <c:pt idx="0">
                  <c:v>0.323643410852713</c:v>
                </c:pt>
                <c:pt idx="1">
                  <c:v>0.251908396946565</c:v>
                </c:pt>
                <c:pt idx="2">
                  <c:v>0.4</c:v>
                </c:pt>
                <c:pt idx="3">
                  <c:v>0.351694915254237</c:v>
                </c:pt>
                <c:pt idx="4">
                  <c:v>0.205357142857143</c:v>
                </c:pt>
                <c:pt idx="5">
                  <c:v>0.396551724137931</c:v>
                </c:pt>
                <c:pt idx="6">
                  <c:v>0.0458167330677291</c:v>
                </c:pt>
                <c:pt idx="7">
                  <c:v>0.165919282511211</c:v>
                </c:pt>
                <c:pt idx="8">
                  <c:v>0.250793650793651</c:v>
                </c:pt>
                <c:pt idx="9">
                  <c:v>0.229166666666667</c:v>
                </c:pt>
                <c:pt idx="10">
                  <c:v>0.142857142857143</c:v>
                </c:pt>
                <c:pt idx="11">
                  <c:v>0.15748031496063</c:v>
                </c:pt>
                <c:pt idx="12">
                  <c:v>0.0377733598409543</c:v>
                </c:pt>
                <c:pt idx="13">
                  <c:v>0.113821138211382</c:v>
                </c:pt>
                <c:pt idx="14">
                  <c:v>0.137651821862348</c:v>
                </c:pt>
                <c:pt idx="15">
                  <c:v>0.107142857142857</c:v>
                </c:pt>
                <c:pt idx="16">
                  <c:v>0.0967078189300411</c:v>
                </c:pt>
                <c:pt idx="17">
                  <c:v>0.0</c:v>
                </c:pt>
                <c:pt idx="18">
                  <c:v>0.275510204081633</c:v>
                </c:pt>
                <c:pt idx="19">
                  <c:v>0.176470588235294</c:v>
                </c:pt>
                <c:pt idx="20">
                  <c:v>0.25</c:v>
                </c:pt>
                <c:pt idx="21">
                  <c:v>0.279207920792079</c:v>
                </c:pt>
                <c:pt idx="22">
                  <c:v>0.288</c:v>
                </c:pt>
                <c:pt idx="23">
                  <c:v>0.25462962962963</c:v>
                </c:pt>
                <c:pt idx="24">
                  <c:v>0.150684931506849</c:v>
                </c:pt>
                <c:pt idx="25">
                  <c:v>0.338192419825073</c:v>
                </c:pt>
                <c:pt idx="26">
                  <c:v>0.28125</c:v>
                </c:pt>
                <c:pt idx="27">
                  <c:v>0.32033426183844</c:v>
                </c:pt>
                <c:pt idx="28">
                  <c:v>0.246696035242291</c:v>
                </c:pt>
                <c:pt idx="29">
                  <c:v>0.162544169611307</c:v>
                </c:pt>
                <c:pt idx="30">
                  <c:v>0.3125</c:v>
                </c:pt>
                <c:pt idx="31">
                  <c:v>0.142857142857143</c:v>
                </c:pt>
                <c:pt idx="32">
                  <c:v>0.169230769230769</c:v>
                </c:pt>
                <c:pt idx="33">
                  <c:v>0.212</c:v>
                </c:pt>
                <c:pt idx="34">
                  <c:v>0.24822695035461</c:v>
                </c:pt>
                <c:pt idx="35">
                  <c:v>0.274038461538462</c:v>
                </c:pt>
                <c:pt idx="36">
                  <c:v>0.195121951219512</c:v>
                </c:pt>
                <c:pt idx="37">
                  <c:v>0.154897494305239</c:v>
                </c:pt>
                <c:pt idx="38">
                  <c:v>0.261904761904762</c:v>
                </c:pt>
                <c:pt idx="39">
                  <c:v>0.169117647058824</c:v>
                </c:pt>
                <c:pt idx="40">
                  <c:v>0.333333333333333</c:v>
                </c:pt>
                <c:pt idx="41">
                  <c:v>0.0974658869395711</c:v>
                </c:pt>
                <c:pt idx="42">
                  <c:v>0.116009280742459</c:v>
                </c:pt>
                <c:pt idx="43">
                  <c:v>0.185185185185185</c:v>
                </c:pt>
                <c:pt idx="44">
                  <c:v>0.289377289377289</c:v>
                </c:pt>
                <c:pt idx="45">
                  <c:v>0.455012853470437</c:v>
                </c:pt>
                <c:pt idx="46">
                  <c:v>0.0</c:v>
                </c:pt>
                <c:pt idx="47">
                  <c:v>0.333333333333333</c:v>
                </c:pt>
                <c:pt idx="48">
                  <c:v>0.232662192393736</c:v>
                </c:pt>
                <c:pt idx="49">
                  <c:v>0.396907216494845</c:v>
                </c:pt>
                <c:pt idx="50">
                  <c:v>0.240657698056801</c:v>
                </c:pt>
                <c:pt idx="51">
                  <c:v>0.445652173913043</c:v>
                </c:pt>
                <c:pt idx="52">
                  <c:v>0.166666666666667</c:v>
                </c:pt>
                <c:pt idx="53">
                  <c:v>0.277882797731569</c:v>
                </c:pt>
                <c:pt idx="54">
                  <c:v>0.0450606585788561</c:v>
                </c:pt>
                <c:pt idx="55">
                  <c:v>0.311111111111111</c:v>
                </c:pt>
                <c:pt idx="56">
                  <c:v>0.277173913043478</c:v>
                </c:pt>
                <c:pt idx="57">
                  <c:v>0.111111111111111</c:v>
                </c:pt>
                <c:pt idx="58">
                  <c:v>0.5</c:v>
                </c:pt>
                <c:pt idx="59">
                  <c:v>0.275229357798165</c:v>
                </c:pt>
                <c:pt idx="60">
                  <c:v>0.485294117647059</c:v>
                </c:pt>
                <c:pt idx="61">
                  <c:v>0.0</c:v>
                </c:pt>
                <c:pt idx="62">
                  <c:v>0.284013605442177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2980552"/>
        <c:axId val="522983560"/>
      </c:barChart>
      <c:catAx>
        <c:axId val="522980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22983560"/>
        <c:crosses val="autoZero"/>
        <c:auto val="1"/>
        <c:lblAlgn val="ctr"/>
        <c:lblOffset val="100"/>
        <c:noMultiLvlLbl val="0"/>
      </c:catAx>
      <c:valAx>
        <c:axId val="522983560"/>
        <c:scaling>
          <c:orientation val="minMax"/>
          <c:max val="1.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522980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'Time series of BiV QiV Swit'!$D$2</c:f>
              <c:strCache>
                <c:ptCount val="1"/>
                <c:pt idx="0">
                  <c:v>avgBwFlucVsBitrate80p</c:v>
                </c:pt>
              </c:strCache>
            </c:strRef>
          </c:tx>
          <c:spPr>
            <a:ln w="47625">
              <a:noFill/>
            </a:ln>
          </c:spPr>
          <c:xVal>
            <c:numRef>
              <c:f>'Time series of BiV QiV Swit'!$C$3:$C$260</c:f>
              <c:numCache>
                <c:formatCode>General</c:formatCode>
                <c:ptCount val="258"/>
                <c:pt idx="1">
                  <c:v>1079.0</c:v>
                </c:pt>
                <c:pt idx="2">
                  <c:v>1184.0</c:v>
                </c:pt>
                <c:pt idx="3">
                  <c:v>1236.0</c:v>
                </c:pt>
                <c:pt idx="4">
                  <c:v>1360.0</c:v>
                </c:pt>
                <c:pt idx="5">
                  <c:v>1501.0</c:v>
                </c:pt>
                <c:pt idx="6">
                  <c:v>1654.0</c:v>
                </c:pt>
                <c:pt idx="7">
                  <c:v>1778.0</c:v>
                </c:pt>
                <c:pt idx="8">
                  <c:v>1923.0</c:v>
                </c:pt>
                <c:pt idx="9">
                  <c:v>2138.0</c:v>
                </c:pt>
                <c:pt idx="10">
                  <c:v>2484.0</c:v>
                </c:pt>
                <c:pt idx="11">
                  <c:v>2852.0</c:v>
                </c:pt>
                <c:pt idx="12">
                  <c:v>3232.0</c:v>
                </c:pt>
                <c:pt idx="13">
                  <c:v>3703.0</c:v>
                </c:pt>
                <c:pt idx="14">
                  <c:v>4464.0</c:v>
                </c:pt>
                <c:pt idx="15">
                  <c:v>5521.0</c:v>
                </c:pt>
                <c:pt idx="16">
                  <c:v>7524.0</c:v>
                </c:pt>
                <c:pt idx="17">
                  <c:v>10893.0</c:v>
                </c:pt>
                <c:pt idx="18">
                  <c:v>14156.0</c:v>
                </c:pt>
                <c:pt idx="19">
                  <c:v>17022.0</c:v>
                </c:pt>
                <c:pt idx="20">
                  <c:v>19297.0</c:v>
                </c:pt>
                <c:pt idx="21">
                  <c:v>21691.0</c:v>
                </c:pt>
                <c:pt idx="22">
                  <c:v>24114.0</c:v>
                </c:pt>
                <c:pt idx="23">
                  <c:v>26357.0</c:v>
                </c:pt>
                <c:pt idx="24">
                  <c:v>28512.0</c:v>
                </c:pt>
                <c:pt idx="25">
                  <c:v>30427.0</c:v>
                </c:pt>
                <c:pt idx="26">
                  <c:v>23368.0</c:v>
                </c:pt>
                <c:pt idx="27">
                  <c:v>21352.0</c:v>
                </c:pt>
                <c:pt idx="28">
                  <c:v>20890.0</c:v>
                </c:pt>
                <c:pt idx="29">
                  <c:v>20840.0</c:v>
                </c:pt>
                <c:pt idx="30">
                  <c:v>19826.0</c:v>
                </c:pt>
                <c:pt idx="31">
                  <c:v>19864.0</c:v>
                </c:pt>
                <c:pt idx="32">
                  <c:v>20155.0</c:v>
                </c:pt>
                <c:pt idx="33">
                  <c:v>19497.0</c:v>
                </c:pt>
                <c:pt idx="34">
                  <c:v>19739.0</c:v>
                </c:pt>
                <c:pt idx="35">
                  <c:v>19908.0</c:v>
                </c:pt>
                <c:pt idx="36">
                  <c:v>19866.0</c:v>
                </c:pt>
                <c:pt idx="37">
                  <c:v>20032.0</c:v>
                </c:pt>
                <c:pt idx="38">
                  <c:v>19640.0</c:v>
                </c:pt>
                <c:pt idx="39">
                  <c:v>19799.0</c:v>
                </c:pt>
                <c:pt idx="40">
                  <c:v>20174.0</c:v>
                </c:pt>
                <c:pt idx="41">
                  <c:v>19883.0</c:v>
                </c:pt>
                <c:pt idx="42">
                  <c:v>19992.0</c:v>
                </c:pt>
                <c:pt idx="43">
                  <c:v>20245.0</c:v>
                </c:pt>
                <c:pt idx="44">
                  <c:v>20235.0</c:v>
                </c:pt>
                <c:pt idx="45">
                  <c:v>20232.0</c:v>
                </c:pt>
                <c:pt idx="46">
                  <c:v>20431.0</c:v>
                </c:pt>
                <c:pt idx="47">
                  <c:v>20686.0</c:v>
                </c:pt>
                <c:pt idx="48">
                  <c:v>20814.0</c:v>
                </c:pt>
                <c:pt idx="49">
                  <c:v>21022.0</c:v>
                </c:pt>
                <c:pt idx="50">
                  <c:v>21181.0</c:v>
                </c:pt>
                <c:pt idx="51">
                  <c:v>21406.0</c:v>
                </c:pt>
                <c:pt idx="52">
                  <c:v>21653.0</c:v>
                </c:pt>
                <c:pt idx="53">
                  <c:v>21902.0</c:v>
                </c:pt>
                <c:pt idx="54">
                  <c:v>22029.0</c:v>
                </c:pt>
                <c:pt idx="55">
                  <c:v>22178.0</c:v>
                </c:pt>
                <c:pt idx="56">
                  <c:v>22275.0</c:v>
                </c:pt>
                <c:pt idx="57">
                  <c:v>22455.0</c:v>
                </c:pt>
                <c:pt idx="58">
                  <c:v>22634.0</c:v>
                </c:pt>
                <c:pt idx="59">
                  <c:v>22776.0</c:v>
                </c:pt>
                <c:pt idx="60">
                  <c:v>22412.0</c:v>
                </c:pt>
                <c:pt idx="61">
                  <c:v>22319.0</c:v>
                </c:pt>
                <c:pt idx="62">
                  <c:v>22586.0</c:v>
                </c:pt>
                <c:pt idx="63">
                  <c:v>22771.0</c:v>
                </c:pt>
                <c:pt idx="64">
                  <c:v>22861.0</c:v>
                </c:pt>
                <c:pt idx="65">
                  <c:v>22979.0</c:v>
                </c:pt>
                <c:pt idx="66">
                  <c:v>23187.0</c:v>
                </c:pt>
                <c:pt idx="67">
                  <c:v>23120.0</c:v>
                </c:pt>
                <c:pt idx="68">
                  <c:v>22883.0</c:v>
                </c:pt>
                <c:pt idx="69">
                  <c:v>23244.0</c:v>
                </c:pt>
                <c:pt idx="70">
                  <c:v>23450.0</c:v>
                </c:pt>
                <c:pt idx="71">
                  <c:v>23619.0</c:v>
                </c:pt>
                <c:pt idx="72">
                  <c:v>23949.0</c:v>
                </c:pt>
                <c:pt idx="73">
                  <c:v>23540.0</c:v>
                </c:pt>
                <c:pt idx="74">
                  <c:v>23784.0</c:v>
                </c:pt>
                <c:pt idx="75">
                  <c:v>24024.0</c:v>
                </c:pt>
                <c:pt idx="76">
                  <c:v>24172.0</c:v>
                </c:pt>
                <c:pt idx="77">
                  <c:v>24354.0</c:v>
                </c:pt>
                <c:pt idx="78">
                  <c:v>24507.0</c:v>
                </c:pt>
                <c:pt idx="79">
                  <c:v>24623.0</c:v>
                </c:pt>
                <c:pt idx="80">
                  <c:v>24724.0</c:v>
                </c:pt>
                <c:pt idx="81">
                  <c:v>25006.0</c:v>
                </c:pt>
                <c:pt idx="82">
                  <c:v>24879.0</c:v>
                </c:pt>
                <c:pt idx="83">
                  <c:v>24992.0</c:v>
                </c:pt>
                <c:pt idx="84">
                  <c:v>25189.0</c:v>
                </c:pt>
                <c:pt idx="85">
                  <c:v>25310.0</c:v>
                </c:pt>
                <c:pt idx="86">
                  <c:v>25434.0</c:v>
                </c:pt>
                <c:pt idx="87">
                  <c:v>25613.0</c:v>
                </c:pt>
                <c:pt idx="88">
                  <c:v>25736.0</c:v>
                </c:pt>
                <c:pt idx="89">
                  <c:v>26001.0</c:v>
                </c:pt>
                <c:pt idx="90">
                  <c:v>25554.0</c:v>
                </c:pt>
                <c:pt idx="91">
                  <c:v>25826.0</c:v>
                </c:pt>
                <c:pt idx="92">
                  <c:v>25965.0</c:v>
                </c:pt>
                <c:pt idx="93">
                  <c:v>26160.0</c:v>
                </c:pt>
                <c:pt idx="94">
                  <c:v>26351.0</c:v>
                </c:pt>
                <c:pt idx="95">
                  <c:v>26356.0</c:v>
                </c:pt>
                <c:pt idx="96">
                  <c:v>26562.0</c:v>
                </c:pt>
                <c:pt idx="97">
                  <c:v>26729.0</c:v>
                </c:pt>
                <c:pt idx="98">
                  <c:v>26859.0</c:v>
                </c:pt>
                <c:pt idx="99">
                  <c:v>26965.0</c:v>
                </c:pt>
                <c:pt idx="100">
                  <c:v>27102.0</c:v>
                </c:pt>
                <c:pt idx="101">
                  <c:v>27166.0</c:v>
                </c:pt>
                <c:pt idx="102">
                  <c:v>27279.0</c:v>
                </c:pt>
                <c:pt idx="103">
                  <c:v>27366.0</c:v>
                </c:pt>
                <c:pt idx="104">
                  <c:v>27495.0</c:v>
                </c:pt>
                <c:pt idx="105">
                  <c:v>27456.0</c:v>
                </c:pt>
                <c:pt idx="106">
                  <c:v>27457.0</c:v>
                </c:pt>
                <c:pt idx="107">
                  <c:v>27447.0</c:v>
                </c:pt>
                <c:pt idx="108">
                  <c:v>27586.0</c:v>
                </c:pt>
                <c:pt idx="109">
                  <c:v>27734.0</c:v>
                </c:pt>
                <c:pt idx="110">
                  <c:v>27837.0</c:v>
                </c:pt>
                <c:pt idx="111">
                  <c:v>27940.0</c:v>
                </c:pt>
                <c:pt idx="112">
                  <c:v>28040.0</c:v>
                </c:pt>
                <c:pt idx="113">
                  <c:v>28241.0</c:v>
                </c:pt>
                <c:pt idx="114">
                  <c:v>28307.0</c:v>
                </c:pt>
                <c:pt idx="115">
                  <c:v>28400.0</c:v>
                </c:pt>
                <c:pt idx="116">
                  <c:v>28572.0</c:v>
                </c:pt>
                <c:pt idx="117">
                  <c:v>28625.0</c:v>
                </c:pt>
                <c:pt idx="118">
                  <c:v>28784.0</c:v>
                </c:pt>
                <c:pt idx="119">
                  <c:v>28780.0</c:v>
                </c:pt>
                <c:pt idx="120">
                  <c:v>28731.0</c:v>
                </c:pt>
                <c:pt idx="121">
                  <c:v>28871.0</c:v>
                </c:pt>
                <c:pt idx="122">
                  <c:v>28771.0</c:v>
                </c:pt>
                <c:pt idx="123">
                  <c:v>28798.0</c:v>
                </c:pt>
                <c:pt idx="124">
                  <c:v>28866.0</c:v>
                </c:pt>
                <c:pt idx="125">
                  <c:v>28937.0</c:v>
                </c:pt>
                <c:pt idx="126">
                  <c:v>28704.0</c:v>
                </c:pt>
                <c:pt idx="127">
                  <c:v>28116.0</c:v>
                </c:pt>
                <c:pt idx="128">
                  <c:v>27852.0</c:v>
                </c:pt>
                <c:pt idx="129">
                  <c:v>27712.0</c:v>
                </c:pt>
                <c:pt idx="130">
                  <c:v>25751.0</c:v>
                </c:pt>
                <c:pt idx="131">
                  <c:v>25034.0</c:v>
                </c:pt>
                <c:pt idx="132">
                  <c:v>24832.0</c:v>
                </c:pt>
                <c:pt idx="133">
                  <c:v>24739.0</c:v>
                </c:pt>
                <c:pt idx="134">
                  <c:v>24584.0</c:v>
                </c:pt>
                <c:pt idx="135">
                  <c:v>24359.0</c:v>
                </c:pt>
                <c:pt idx="136">
                  <c:v>24238.0</c:v>
                </c:pt>
                <c:pt idx="137">
                  <c:v>24215.0</c:v>
                </c:pt>
                <c:pt idx="138">
                  <c:v>24066.0</c:v>
                </c:pt>
                <c:pt idx="139">
                  <c:v>24063.0</c:v>
                </c:pt>
                <c:pt idx="140">
                  <c:v>23955.0</c:v>
                </c:pt>
                <c:pt idx="141">
                  <c:v>23858.0</c:v>
                </c:pt>
                <c:pt idx="142">
                  <c:v>24176.0</c:v>
                </c:pt>
                <c:pt idx="143">
                  <c:v>24287.0</c:v>
                </c:pt>
                <c:pt idx="144">
                  <c:v>24255.0</c:v>
                </c:pt>
                <c:pt idx="145">
                  <c:v>24520.0</c:v>
                </c:pt>
                <c:pt idx="146">
                  <c:v>24502.0</c:v>
                </c:pt>
                <c:pt idx="147">
                  <c:v>24477.0</c:v>
                </c:pt>
                <c:pt idx="148">
                  <c:v>24188.0</c:v>
                </c:pt>
                <c:pt idx="149">
                  <c:v>23900.0</c:v>
                </c:pt>
                <c:pt idx="150">
                  <c:v>23826.0</c:v>
                </c:pt>
                <c:pt idx="151">
                  <c:v>24005.0</c:v>
                </c:pt>
                <c:pt idx="152">
                  <c:v>24302.0</c:v>
                </c:pt>
                <c:pt idx="153">
                  <c:v>24568.0</c:v>
                </c:pt>
                <c:pt idx="154">
                  <c:v>24753.0</c:v>
                </c:pt>
                <c:pt idx="155">
                  <c:v>24991.0</c:v>
                </c:pt>
                <c:pt idx="156">
                  <c:v>25240.0</c:v>
                </c:pt>
                <c:pt idx="157">
                  <c:v>25433.0</c:v>
                </c:pt>
                <c:pt idx="158">
                  <c:v>25560.0</c:v>
                </c:pt>
                <c:pt idx="159">
                  <c:v>25388.0</c:v>
                </c:pt>
                <c:pt idx="160">
                  <c:v>25328.0</c:v>
                </c:pt>
                <c:pt idx="161">
                  <c:v>25510.0</c:v>
                </c:pt>
                <c:pt idx="162">
                  <c:v>25714.0</c:v>
                </c:pt>
                <c:pt idx="163">
                  <c:v>25845.0</c:v>
                </c:pt>
                <c:pt idx="164">
                  <c:v>26005.0</c:v>
                </c:pt>
                <c:pt idx="165">
                  <c:v>26172.0</c:v>
                </c:pt>
                <c:pt idx="166">
                  <c:v>26199.0</c:v>
                </c:pt>
                <c:pt idx="167">
                  <c:v>26413.0</c:v>
                </c:pt>
                <c:pt idx="168">
                  <c:v>25773.0</c:v>
                </c:pt>
                <c:pt idx="169">
                  <c:v>25790.0</c:v>
                </c:pt>
                <c:pt idx="170">
                  <c:v>26000.0</c:v>
                </c:pt>
                <c:pt idx="171">
                  <c:v>26058.0</c:v>
                </c:pt>
                <c:pt idx="172">
                  <c:v>26244.0</c:v>
                </c:pt>
                <c:pt idx="173">
                  <c:v>26482.0</c:v>
                </c:pt>
                <c:pt idx="174">
                  <c:v>26007.0</c:v>
                </c:pt>
                <c:pt idx="175">
                  <c:v>26243.0</c:v>
                </c:pt>
                <c:pt idx="176">
                  <c:v>26357.0</c:v>
                </c:pt>
                <c:pt idx="177">
                  <c:v>26404.0</c:v>
                </c:pt>
                <c:pt idx="178">
                  <c:v>26473.0</c:v>
                </c:pt>
                <c:pt idx="179">
                  <c:v>26517.0</c:v>
                </c:pt>
                <c:pt idx="180">
                  <c:v>26685.0</c:v>
                </c:pt>
                <c:pt idx="181">
                  <c:v>26734.0</c:v>
                </c:pt>
                <c:pt idx="182">
                  <c:v>26813.0</c:v>
                </c:pt>
                <c:pt idx="183">
                  <c:v>26944.0</c:v>
                </c:pt>
                <c:pt idx="184">
                  <c:v>27053.0</c:v>
                </c:pt>
                <c:pt idx="185">
                  <c:v>27272.0</c:v>
                </c:pt>
                <c:pt idx="186">
                  <c:v>27427.0</c:v>
                </c:pt>
                <c:pt idx="187">
                  <c:v>27531.0</c:v>
                </c:pt>
                <c:pt idx="188">
                  <c:v>27696.0</c:v>
                </c:pt>
                <c:pt idx="189">
                  <c:v>27804.0</c:v>
                </c:pt>
                <c:pt idx="190">
                  <c:v>28046.0</c:v>
                </c:pt>
                <c:pt idx="191">
                  <c:v>27257.0</c:v>
                </c:pt>
                <c:pt idx="192">
                  <c:v>27327.0</c:v>
                </c:pt>
                <c:pt idx="193">
                  <c:v>27477.0</c:v>
                </c:pt>
                <c:pt idx="194">
                  <c:v>27741.0</c:v>
                </c:pt>
                <c:pt idx="195">
                  <c:v>28185.0</c:v>
                </c:pt>
                <c:pt idx="196">
                  <c:v>27405.0</c:v>
                </c:pt>
                <c:pt idx="197">
                  <c:v>27585.0</c:v>
                </c:pt>
                <c:pt idx="198">
                  <c:v>27763.0</c:v>
                </c:pt>
                <c:pt idx="199">
                  <c:v>28004.0</c:v>
                </c:pt>
                <c:pt idx="200">
                  <c:v>28226.0</c:v>
                </c:pt>
                <c:pt idx="201">
                  <c:v>28569.0</c:v>
                </c:pt>
                <c:pt idx="202">
                  <c:v>28250.0</c:v>
                </c:pt>
                <c:pt idx="203">
                  <c:v>28527.0</c:v>
                </c:pt>
                <c:pt idx="204">
                  <c:v>29055.0</c:v>
                </c:pt>
                <c:pt idx="205">
                  <c:v>29538.0</c:v>
                </c:pt>
                <c:pt idx="206">
                  <c:v>30038.0</c:v>
                </c:pt>
                <c:pt idx="207">
                  <c:v>30265.0</c:v>
                </c:pt>
                <c:pt idx="208">
                  <c:v>30576.0</c:v>
                </c:pt>
                <c:pt idx="209">
                  <c:v>30831.0</c:v>
                </c:pt>
                <c:pt idx="210">
                  <c:v>31074.0</c:v>
                </c:pt>
                <c:pt idx="211">
                  <c:v>31270.0</c:v>
                </c:pt>
                <c:pt idx="212">
                  <c:v>31621.0</c:v>
                </c:pt>
                <c:pt idx="213">
                  <c:v>31404.0</c:v>
                </c:pt>
                <c:pt idx="214">
                  <c:v>31608.0</c:v>
                </c:pt>
                <c:pt idx="215">
                  <c:v>31861.0</c:v>
                </c:pt>
                <c:pt idx="216">
                  <c:v>31999.0</c:v>
                </c:pt>
                <c:pt idx="217">
                  <c:v>32019.0</c:v>
                </c:pt>
                <c:pt idx="218">
                  <c:v>32171.0</c:v>
                </c:pt>
                <c:pt idx="219">
                  <c:v>32650.0</c:v>
                </c:pt>
                <c:pt idx="220">
                  <c:v>32268.0</c:v>
                </c:pt>
                <c:pt idx="221">
                  <c:v>32403.0</c:v>
                </c:pt>
                <c:pt idx="222">
                  <c:v>32594.0</c:v>
                </c:pt>
                <c:pt idx="223">
                  <c:v>32632.0</c:v>
                </c:pt>
                <c:pt idx="224">
                  <c:v>32486.0</c:v>
                </c:pt>
                <c:pt idx="225">
                  <c:v>32444.0</c:v>
                </c:pt>
                <c:pt idx="226">
                  <c:v>32268.0</c:v>
                </c:pt>
                <c:pt idx="227">
                  <c:v>32068.0</c:v>
                </c:pt>
                <c:pt idx="228">
                  <c:v>31869.0</c:v>
                </c:pt>
                <c:pt idx="229">
                  <c:v>31897.0</c:v>
                </c:pt>
                <c:pt idx="230">
                  <c:v>31536.0</c:v>
                </c:pt>
                <c:pt idx="231">
                  <c:v>31473.0</c:v>
                </c:pt>
                <c:pt idx="232">
                  <c:v>31453.0</c:v>
                </c:pt>
                <c:pt idx="233">
                  <c:v>31426.0</c:v>
                </c:pt>
                <c:pt idx="234">
                  <c:v>31157.0</c:v>
                </c:pt>
                <c:pt idx="235">
                  <c:v>30610.0</c:v>
                </c:pt>
                <c:pt idx="236">
                  <c:v>29813.0</c:v>
                </c:pt>
                <c:pt idx="237">
                  <c:v>29444.0</c:v>
                </c:pt>
                <c:pt idx="238">
                  <c:v>28543.0</c:v>
                </c:pt>
                <c:pt idx="239">
                  <c:v>27353.0</c:v>
                </c:pt>
                <c:pt idx="240">
                  <c:v>27041.0</c:v>
                </c:pt>
                <c:pt idx="241">
                  <c:v>27127.0</c:v>
                </c:pt>
                <c:pt idx="242">
                  <c:v>25748.0</c:v>
                </c:pt>
                <c:pt idx="243">
                  <c:v>25267.0</c:v>
                </c:pt>
                <c:pt idx="244">
                  <c:v>24750.0</c:v>
                </c:pt>
                <c:pt idx="245">
                  <c:v>24452.0</c:v>
                </c:pt>
                <c:pt idx="246">
                  <c:v>24028.0</c:v>
                </c:pt>
                <c:pt idx="247">
                  <c:v>23707.0</c:v>
                </c:pt>
                <c:pt idx="248">
                  <c:v>23425.0</c:v>
                </c:pt>
                <c:pt idx="249">
                  <c:v>21970.0</c:v>
                </c:pt>
                <c:pt idx="250">
                  <c:v>20005.0</c:v>
                </c:pt>
                <c:pt idx="251">
                  <c:v>15658.0</c:v>
                </c:pt>
                <c:pt idx="252">
                  <c:v>13408.0</c:v>
                </c:pt>
                <c:pt idx="253">
                  <c:v>12135.0</c:v>
                </c:pt>
                <c:pt idx="254">
                  <c:v>11362.0</c:v>
                </c:pt>
                <c:pt idx="255">
                  <c:v>10720.0</c:v>
                </c:pt>
                <c:pt idx="256">
                  <c:v>10209.0</c:v>
                </c:pt>
                <c:pt idx="257">
                  <c:v>6368.0</c:v>
                </c:pt>
              </c:numCache>
            </c:numRef>
          </c:xVal>
          <c:yVal>
            <c:numRef>
              <c:f>'Time series of BiV QiV Swit'!$D$3:$D$260</c:f>
              <c:numCache>
                <c:formatCode>General</c:formatCode>
                <c:ptCount val="258"/>
                <c:pt idx="1">
                  <c:v>29.0</c:v>
                </c:pt>
                <c:pt idx="2">
                  <c:v>15.4</c:v>
                </c:pt>
                <c:pt idx="3">
                  <c:v>24.0</c:v>
                </c:pt>
                <c:pt idx="4">
                  <c:v>30.0</c:v>
                </c:pt>
                <c:pt idx="5">
                  <c:v>26.0</c:v>
                </c:pt>
                <c:pt idx="6">
                  <c:v>30.0</c:v>
                </c:pt>
                <c:pt idx="7">
                  <c:v>29.0</c:v>
                </c:pt>
                <c:pt idx="8">
                  <c:v>30.0</c:v>
                </c:pt>
                <c:pt idx="9">
                  <c:v>31.0</c:v>
                </c:pt>
                <c:pt idx="10">
                  <c:v>29.0</c:v>
                </c:pt>
                <c:pt idx="11">
                  <c:v>27.0</c:v>
                </c:pt>
                <c:pt idx="12">
                  <c:v>28.0</c:v>
                </c:pt>
                <c:pt idx="13">
                  <c:v>28.0</c:v>
                </c:pt>
                <c:pt idx="14">
                  <c:v>30.0</c:v>
                </c:pt>
                <c:pt idx="15">
                  <c:v>43.0</c:v>
                </c:pt>
                <c:pt idx="16">
                  <c:v>40.0</c:v>
                </c:pt>
                <c:pt idx="17">
                  <c:v>49.0</c:v>
                </c:pt>
                <c:pt idx="18">
                  <c:v>40.0</c:v>
                </c:pt>
                <c:pt idx="19">
                  <c:v>37.0</c:v>
                </c:pt>
                <c:pt idx="20">
                  <c:v>30.0</c:v>
                </c:pt>
                <c:pt idx="21">
                  <c:v>32.0</c:v>
                </c:pt>
                <c:pt idx="22">
                  <c:v>31.0</c:v>
                </c:pt>
                <c:pt idx="23">
                  <c:v>30.0</c:v>
                </c:pt>
                <c:pt idx="24">
                  <c:v>33.0</c:v>
                </c:pt>
                <c:pt idx="25">
                  <c:v>33.0</c:v>
                </c:pt>
                <c:pt idx="26">
                  <c:v>23.0</c:v>
                </c:pt>
                <c:pt idx="27">
                  <c:v>22.0</c:v>
                </c:pt>
                <c:pt idx="28">
                  <c:v>22.0</c:v>
                </c:pt>
                <c:pt idx="29">
                  <c:v>148.0</c:v>
                </c:pt>
                <c:pt idx="30">
                  <c:v>72.0</c:v>
                </c:pt>
                <c:pt idx="31">
                  <c:v>155.0</c:v>
                </c:pt>
                <c:pt idx="32">
                  <c:v>149.0</c:v>
                </c:pt>
                <c:pt idx="33">
                  <c:v>66.0</c:v>
                </c:pt>
                <c:pt idx="34">
                  <c:v>152.0</c:v>
                </c:pt>
                <c:pt idx="35">
                  <c:v>23.0</c:v>
                </c:pt>
                <c:pt idx="36">
                  <c:v>20.0</c:v>
                </c:pt>
                <c:pt idx="37">
                  <c:v>152.0</c:v>
                </c:pt>
                <c:pt idx="38">
                  <c:v>63.0</c:v>
                </c:pt>
                <c:pt idx="39">
                  <c:v>151.0</c:v>
                </c:pt>
                <c:pt idx="40">
                  <c:v>96.0</c:v>
                </c:pt>
                <c:pt idx="41">
                  <c:v>21.0</c:v>
                </c:pt>
                <c:pt idx="42">
                  <c:v>22.0</c:v>
                </c:pt>
                <c:pt idx="43">
                  <c:v>59.0</c:v>
                </c:pt>
                <c:pt idx="44">
                  <c:v>153.0</c:v>
                </c:pt>
                <c:pt idx="45">
                  <c:v>25.0</c:v>
                </c:pt>
                <c:pt idx="46">
                  <c:v>22.0</c:v>
                </c:pt>
                <c:pt idx="47">
                  <c:v>23.0</c:v>
                </c:pt>
                <c:pt idx="48">
                  <c:v>20.0</c:v>
                </c:pt>
                <c:pt idx="49">
                  <c:v>25.0</c:v>
                </c:pt>
                <c:pt idx="50">
                  <c:v>25.0</c:v>
                </c:pt>
                <c:pt idx="51">
                  <c:v>26.0</c:v>
                </c:pt>
                <c:pt idx="52">
                  <c:v>23.0</c:v>
                </c:pt>
                <c:pt idx="53">
                  <c:v>24.0</c:v>
                </c:pt>
                <c:pt idx="54">
                  <c:v>24.0</c:v>
                </c:pt>
                <c:pt idx="55">
                  <c:v>25.0</c:v>
                </c:pt>
                <c:pt idx="56">
                  <c:v>24.0</c:v>
                </c:pt>
                <c:pt idx="57">
                  <c:v>24.0</c:v>
                </c:pt>
                <c:pt idx="58">
                  <c:v>25.0</c:v>
                </c:pt>
                <c:pt idx="59">
                  <c:v>52.0</c:v>
                </c:pt>
                <c:pt idx="60">
                  <c:v>111.0</c:v>
                </c:pt>
                <c:pt idx="61">
                  <c:v>63.0</c:v>
                </c:pt>
                <c:pt idx="62">
                  <c:v>154.0</c:v>
                </c:pt>
                <c:pt idx="63">
                  <c:v>30.0</c:v>
                </c:pt>
                <c:pt idx="64">
                  <c:v>25.0</c:v>
                </c:pt>
                <c:pt idx="65">
                  <c:v>27.0</c:v>
                </c:pt>
                <c:pt idx="66">
                  <c:v>30.0</c:v>
                </c:pt>
                <c:pt idx="67">
                  <c:v>145.0</c:v>
                </c:pt>
                <c:pt idx="68">
                  <c:v>60.0</c:v>
                </c:pt>
                <c:pt idx="69">
                  <c:v>112.0</c:v>
                </c:pt>
                <c:pt idx="70">
                  <c:v>55.0</c:v>
                </c:pt>
                <c:pt idx="71">
                  <c:v>26.0</c:v>
                </c:pt>
                <c:pt idx="72">
                  <c:v>156.0</c:v>
                </c:pt>
                <c:pt idx="73">
                  <c:v>61.0</c:v>
                </c:pt>
                <c:pt idx="74">
                  <c:v>151.0</c:v>
                </c:pt>
                <c:pt idx="75">
                  <c:v>26.0</c:v>
                </c:pt>
                <c:pt idx="76">
                  <c:v>30.0</c:v>
                </c:pt>
                <c:pt idx="77">
                  <c:v>28.0</c:v>
                </c:pt>
                <c:pt idx="78">
                  <c:v>28.0</c:v>
                </c:pt>
                <c:pt idx="79">
                  <c:v>27.0</c:v>
                </c:pt>
                <c:pt idx="80">
                  <c:v>27.0</c:v>
                </c:pt>
                <c:pt idx="81">
                  <c:v>108.0</c:v>
                </c:pt>
                <c:pt idx="82">
                  <c:v>79.0</c:v>
                </c:pt>
                <c:pt idx="83">
                  <c:v>156.0</c:v>
                </c:pt>
                <c:pt idx="84">
                  <c:v>26.4</c:v>
                </c:pt>
                <c:pt idx="85">
                  <c:v>24.0</c:v>
                </c:pt>
                <c:pt idx="86">
                  <c:v>25.0</c:v>
                </c:pt>
                <c:pt idx="87">
                  <c:v>26.0</c:v>
                </c:pt>
                <c:pt idx="88">
                  <c:v>25.0</c:v>
                </c:pt>
                <c:pt idx="89">
                  <c:v>156.0</c:v>
                </c:pt>
                <c:pt idx="90">
                  <c:v>61.0</c:v>
                </c:pt>
                <c:pt idx="91">
                  <c:v>128.0</c:v>
                </c:pt>
                <c:pt idx="92">
                  <c:v>25.0</c:v>
                </c:pt>
                <c:pt idx="93">
                  <c:v>25.0</c:v>
                </c:pt>
                <c:pt idx="94">
                  <c:v>28.0</c:v>
                </c:pt>
                <c:pt idx="95">
                  <c:v>28.0</c:v>
                </c:pt>
                <c:pt idx="96">
                  <c:v>26.0</c:v>
                </c:pt>
                <c:pt idx="97">
                  <c:v>25.0</c:v>
                </c:pt>
                <c:pt idx="98">
                  <c:v>25.0</c:v>
                </c:pt>
                <c:pt idx="99">
                  <c:v>26.0</c:v>
                </c:pt>
                <c:pt idx="100">
                  <c:v>27.0</c:v>
                </c:pt>
                <c:pt idx="101">
                  <c:v>25.0</c:v>
                </c:pt>
                <c:pt idx="102">
                  <c:v>27.0</c:v>
                </c:pt>
                <c:pt idx="103">
                  <c:v>25.0</c:v>
                </c:pt>
                <c:pt idx="104">
                  <c:v>22.0</c:v>
                </c:pt>
                <c:pt idx="105">
                  <c:v>26.0</c:v>
                </c:pt>
                <c:pt idx="106">
                  <c:v>26.0</c:v>
                </c:pt>
                <c:pt idx="107">
                  <c:v>26.0</c:v>
                </c:pt>
                <c:pt idx="108">
                  <c:v>26.0</c:v>
                </c:pt>
                <c:pt idx="109">
                  <c:v>24.0</c:v>
                </c:pt>
                <c:pt idx="110">
                  <c:v>27.0</c:v>
                </c:pt>
                <c:pt idx="111">
                  <c:v>28.0</c:v>
                </c:pt>
                <c:pt idx="112">
                  <c:v>26.0</c:v>
                </c:pt>
                <c:pt idx="113">
                  <c:v>26.0</c:v>
                </c:pt>
                <c:pt idx="114">
                  <c:v>25.0</c:v>
                </c:pt>
                <c:pt idx="115">
                  <c:v>28.0</c:v>
                </c:pt>
                <c:pt idx="116">
                  <c:v>25.0</c:v>
                </c:pt>
                <c:pt idx="117">
                  <c:v>24.0</c:v>
                </c:pt>
                <c:pt idx="118">
                  <c:v>22.0</c:v>
                </c:pt>
                <c:pt idx="119">
                  <c:v>25.0</c:v>
                </c:pt>
                <c:pt idx="120">
                  <c:v>27.0</c:v>
                </c:pt>
                <c:pt idx="121">
                  <c:v>25.0</c:v>
                </c:pt>
                <c:pt idx="122">
                  <c:v>26.0</c:v>
                </c:pt>
                <c:pt idx="123">
                  <c:v>27.0</c:v>
                </c:pt>
                <c:pt idx="124">
                  <c:v>25.0</c:v>
                </c:pt>
                <c:pt idx="125">
                  <c:v>27.0</c:v>
                </c:pt>
                <c:pt idx="126">
                  <c:v>21.0</c:v>
                </c:pt>
                <c:pt idx="127">
                  <c:v>25.0</c:v>
                </c:pt>
                <c:pt idx="128">
                  <c:v>25.0</c:v>
                </c:pt>
                <c:pt idx="129">
                  <c:v>20.0</c:v>
                </c:pt>
                <c:pt idx="130">
                  <c:v>22.0</c:v>
                </c:pt>
                <c:pt idx="131">
                  <c:v>28.0</c:v>
                </c:pt>
                <c:pt idx="132">
                  <c:v>21.0</c:v>
                </c:pt>
                <c:pt idx="133">
                  <c:v>26.0</c:v>
                </c:pt>
                <c:pt idx="134">
                  <c:v>25.0</c:v>
                </c:pt>
                <c:pt idx="135">
                  <c:v>21.0</c:v>
                </c:pt>
                <c:pt idx="136">
                  <c:v>22.0</c:v>
                </c:pt>
                <c:pt idx="137">
                  <c:v>26.0</c:v>
                </c:pt>
                <c:pt idx="138">
                  <c:v>25.0</c:v>
                </c:pt>
                <c:pt idx="139">
                  <c:v>27.0</c:v>
                </c:pt>
                <c:pt idx="140">
                  <c:v>22.0</c:v>
                </c:pt>
                <c:pt idx="141">
                  <c:v>22.0</c:v>
                </c:pt>
                <c:pt idx="142">
                  <c:v>23.0</c:v>
                </c:pt>
                <c:pt idx="143">
                  <c:v>22.0</c:v>
                </c:pt>
                <c:pt idx="144">
                  <c:v>23.0</c:v>
                </c:pt>
                <c:pt idx="145">
                  <c:v>23.0</c:v>
                </c:pt>
                <c:pt idx="146">
                  <c:v>23.0</c:v>
                </c:pt>
                <c:pt idx="147">
                  <c:v>24.0</c:v>
                </c:pt>
                <c:pt idx="148">
                  <c:v>23.0</c:v>
                </c:pt>
                <c:pt idx="149">
                  <c:v>25.0</c:v>
                </c:pt>
                <c:pt idx="150">
                  <c:v>28.0</c:v>
                </c:pt>
                <c:pt idx="151">
                  <c:v>25.0</c:v>
                </c:pt>
                <c:pt idx="152">
                  <c:v>29.0</c:v>
                </c:pt>
                <c:pt idx="153">
                  <c:v>27.0</c:v>
                </c:pt>
                <c:pt idx="154">
                  <c:v>30.0</c:v>
                </c:pt>
                <c:pt idx="155">
                  <c:v>28.0</c:v>
                </c:pt>
                <c:pt idx="156">
                  <c:v>27.0</c:v>
                </c:pt>
                <c:pt idx="157">
                  <c:v>29.0</c:v>
                </c:pt>
                <c:pt idx="158">
                  <c:v>98.0</c:v>
                </c:pt>
                <c:pt idx="159">
                  <c:v>84.0</c:v>
                </c:pt>
                <c:pt idx="160">
                  <c:v>100.0</c:v>
                </c:pt>
                <c:pt idx="161">
                  <c:v>48.0</c:v>
                </c:pt>
                <c:pt idx="162">
                  <c:v>27.0</c:v>
                </c:pt>
                <c:pt idx="163">
                  <c:v>28.0</c:v>
                </c:pt>
                <c:pt idx="164">
                  <c:v>26.0</c:v>
                </c:pt>
                <c:pt idx="165">
                  <c:v>27.0</c:v>
                </c:pt>
                <c:pt idx="166">
                  <c:v>28.0</c:v>
                </c:pt>
                <c:pt idx="167">
                  <c:v>158.0</c:v>
                </c:pt>
                <c:pt idx="168">
                  <c:v>114.0</c:v>
                </c:pt>
                <c:pt idx="169">
                  <c:v>38.0</c:v>
                </c:pt>
                <c:pt idx="170">
                  <c:v>26.0</c:v>
                </c:pt>
                <c:pt idx="171">
                  <c:v>22.0</c:v>
                </c:pt>
                <c:pt idx="172">
                  <c:v>24.0</c:v>
                </c:pt>
                <c:pt idx="173">
                  <c:v>156.0</c:v>
                </c:pt>
                <c:pt idx="174">
                  <c:v>60.0</c:v>
                </c:pt>
                <c:pt idx="175">
                  <c:v>150.0</c:v>
                </c:pt>
                <c:pt idx="176">
                  <c:v>21.0</c:v>
                </c:pt>
                <c:pt idx="177">
                  <c:v>25.0</c:v>
                </c:pt>
                <c:pt idx="178">
                  <c:v>27.0</c:v>
                </c:pt>
                <c:pt idx="179">
                  <c:v>25.0</c:v>
                </c:pt>
                <c:pt idx="180">
                  <c:v>26.0</c:v>
                </c:pt>
                <c:pt idx="181">
                  <c:v>22.0</c:v>
                </c:pt>
                <c:pt idx="182">
                  <c:v>25.0</c:v>
                </c:pt>
                <c:pt idx="183">
                  <c:v>25.0</c:v>
                </c:pt>
                <c:pt idx="184">
                  <c:v>26.0</c:v>
                </c:pt>
                <c:pt idx="185">
                  <c:v>24.0</c:v>
                </c:pt>
                <c:pt idx="186">
                  <c:v>23.0</c:v>
                </c:pt>
                <c:pt idx="187">
                  <c:v>25.0</c:v>
                </c:pt>
                <c:pt idx="188">
                  <c:v>24.0</c:v>
                </c:pt>
                <c:pt idx="189">
                  <c:v>25.0</c:v>
                </c:pt>
                <c:pt idx="190">
                  <c:v>156.0</c:v>
                </c:pt>
                <c:pt idx="191">
                  <c:v>60.0</c:v>
                </c:pt>
                <c:pt idx="192">
                  <c:v>58.0</c:v>
                </c:pt>
                <c:pt idx="193">
                  <c:v>150.0</c:v>
                </c:pt>
                <c:pt idx="194">
                  <c:v>26.0</c:v>
                </c:pt>
                <c:pt idx="195">
                  <c:v>150.0</c:v>
                </c:pt>
                <c:pt idx="196">
                  <c:v>65.0</c:v>
                </c:pt>
                <c:pt idx="197">
                  <c:v>155.0</c:v>
                </c:pt>
                <c:pt idx="198">
                  <c:v>30.0</c:v>
                </c:pt>
                <c:pt idx="199">
                  <c:v>23.0</c:v>
                </c:pt>
                <c:pt idx="200">
                  <c:v>23.0</c:v>
                </c:pt>
                <c:pt idx="201">
                  <c:v>155.0</c:v>
                </c:pt>
                <c:pt idx="202">
                  <c:v>58.0</c:v>
                </c:pt>
                <c:pt idx="203">
                  <c:v>112.0</c:v>
                </c:pt>
                <c:pt idx="204">
                  <c:v>28.0</c:v>
                </c:pt>
                <c:pt idx="205">
                  <c:v>29.0</c:v>
                </c:pt>
                <c:pt idx="206">
                  <c:v>25.0</c:v>
                </c:pt>
                <c:pt idx="207">
                  <c:v>26.0</c:v>
                </c:pt>
                <c:pt idx="208">
                  <c:v>23.0</c:v>
                </c:pt>
                <c:pt idx="209">
                  <c:v>23.0</c:v>
                </c:pt>
                <c:pt idx="210">
                  <c:v>22.0</c:v>
                </c:pt>
                <c:pt idx="211">
                  <c:v>22.0</c:v>
                </c:pt>
                <c:pt idx="212">
                  <c:v>149.0</c:v>
                </c:pt>
                <c:pt idx="213">
                  <c:v>64.0</c:v>
                </c:pt>
                <c:pt idx="214">
                  <c:v>155.0</c:v>
                </c:pt>
                <c:pt idx="215">
                  <c:v>25.0</c:v>
                </c:pt>
                <c:pt idx="216">
                  <c:v>25.0</c:v>
                </c:pt>
                <c:pt idx="217">
                  <c:v>26.0</c:v>
                </c:pt>
                <c:pt idx="218">
                  <c:v>25.0</c:v>
                </c:pt>
                <c:pt idx="219">
                  <c:v>155.0</c:v>
                </c:pt>
                <c:pt idx="220">
                  <c:v>60.0</c:v>
                </c:pt>
                <c:pt idx="221">
                  <c:v>143.0</c:v>
                </c:pt>
                <c:pt idx="222">
                  <c:v>25.0</c:v>
                </c:pt>
                <c:pt idx="223">
                  <c:v>25.0</c:v>
                </c:pt>
                <c:pt idx="224">
                  <c:v>27.0</c:v>
                </c:pt>
                <c:pt idx="225">
                  <c:v>26.0</c:v>
                </c:pt>
                <c:pt idx="226">
                  <c:v>25.0</c:v>
                </c:pt>
                <c:pt idx="227">
                  <c:v>25.0</c:v>
                </c:pt>
                <c:pt idx="228">
                  <c:v>25.0</c:v>
                </c:pt>
                <c:pt idx="229">
                  <c:v>24.0</c:v>
                </c:pt>
                <c:pt idx="230">
                  <c:v>26.0</c:v>
                </c:pt>
                <c:pt idx="231">
                  <c:v>30.0</c:v>
                </c:pt>
                <c:pt idx="232">
                  <c:v>29.0</c:v>
                </c:pt>
                <c:pt idx="233">
                  <c:v>26.0</c:v>
                </c:pt>
                <c:pt idx="234">
                  <c:v>29.0</c:v>
                </c:pt>
                <c:pt idx="235">
                  <c:v>24.0</c:v>
                </c:pt>
                <c:pt idx="236">
                  <c:v>26.0</c:v>
                </c:pt>
                <c:pt idx="237">
                  <c:v>24.0</c:v>
                </c:pt>
                <c:pt idx="238">
                  <c:v>22.0</c:v>
                </c:pt>
                <c:pt idx="239">
                  <c:v>22.0</c:v>
                </c:pt>
                <c:pt idx="240">
                  <c:v>61.0</c:v>
                </c:pt>
                <c:pt idx="241">
                  <c:v>62.0</c:v>
                </c:pt>
                <c:pt idx="242">
                  <c:v>19.0</c:v>
                </c:pt>
                <c:pt idx="243">
                  <c:v>15.0</c:v>
                </c:pt>
                <c:pt idx="244">
                  <c:v>17.0</c:v>
                </c:pt>
                <c:pt idx="245">
                  <c:v>16.0</c:v>
                </c:pt>
                <c:pt idx="246">
                  <c:v>18.0</c:v>
                </c:pt>
                <c:pt idx="247">
                  <c:v>18.0</c:v>
                </c:pt>
                <c:pt idx="248">
                  <c:v>16.0</c:v>
                </c:pt>
                <c:pt idx="249">
                  <c:v>14.0</c:v>
                </c:pt>
                <c:pt idx="250">
                  <c:v>10.0</c:v>
                </c:pt>
                <c:pt idx="251">
                  <c:v>7.0</c:v>
                </c:pt>
                <c:pt idx="252">
                  <c:v>11.0</c:v>
                </c:pt>
                <c:pt idx="253">
                  <c:v>11.0</c:v>
                </c:pt>
                <c:pt idx="254">
                  <c:v>10.0</c:v>
                </c:pt>
                <c:pt idx="255">
                  <c:v>10.0</c:v>
                </c:pt>
                <c:pt idx="256">
                  <c:v>6.0</c:v>
                </c:pt>
                <c:pt idx="257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3108728"/>
        <c:axId val="523111704"/>
      </c:scatterChart>
      <c:valAx>
        <c:axId val="523108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23111704"/>
        <c:crosses val="autoZero"/>
        <c:crossBetween val="midCat"/>
      </c:valAx>
      <c:valAx>
        <c:axId val="523111704"/>
        <c:scaling>
          <c:orientation val="minMax"/>
          <c:max val="4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31087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'Time series of BiV QiV Swit'!$C$4:$C$217</c:f>
              <c:numCache>
                <c:formatCode>General</c:formatCode>
                <c:ptCount val="214"/>
                <c:pt idx="0">
                  <c:v>273.0</c:v>
                </c:pt>
                <c:pt idx="1">
                  <c:v>402.0</c:v>
                </c:pt>
                <c:pt idx="2">
                  <c:v>557.0</c:v>
                </c:pt>
                <c:pt idx="3">
                  <c:v>700.0</c:v>
                </c:pt>
                <c:pt idx="4">
                  <c:v>877.0</c:v>
                </c:pt>
                <c:pt idx="5">
                  <c:v>1024.0</c:v>
                </c:pt>
                <c:pt idx="6">
                  <c:v>1176.0</c:v>
                </c:pt>
                <c:pt idx="7">
                  <c:v>1429.0</c:v>
                </c:pt>
                <c:pt idx="8">
                  <c:v>1673.0</c:v>
                </c:pt>
                <c:pt idx="9">
                  <c:v>1942.0</c:v>
                </c:pt>
                <c:pt idx="10">
                  <c:v>2259.0</c:v>
                </c:pt>
                <c:pt idx="11">
                  <c:v>2651.0</c:v>
                </c:pt>
                <c:pt idx="12">
                  <c:v>3027.0</c:v>
                </c:pt>
                <c:pt idx="13">
                  <c:v>3469.0</c:v>
                </c:pt>
                <c:pt idx="14">
                  <c:v>3962.0</c:v>
                </c:pt>
                <c:pt idx="15">
                  <c:v>4497.0</c:v>
                </c:pt>
                <c:pt idx="16">
                  <c:v>5143.0</c:v>
                </c:pt>
                <c:pt idx="17">
                  <c:v>5689.0</c:v>
                </c:pt>
                <c:pt idx="18">
                  <c:v>5946.0</c:v>
                </c:pt>
                <c:pt idx="19">
                  <c:v>6537.0</c:v>
                </c:pt>
                <c:pt idx="20">
                  <c:v>7029.0</c:v>
                </c:pt>
                <c:pt idx="21">
                  <c:v>7529.0</c:v>
                </c:pt>
                <c:pt idx="22">
                  <c:v>7945.0</c:v>
                </c:pt>
                <c:pt idx="23">
                  <c:v>8371.0</c:v>
                </c:pt>
                <c:pt idx="24">
                  <c:v>8797.0</c:v>
                </c:pt>
                <c:pt idx="25">
                  <c:v>9194.0</c:v>
                </c:pt>
                <c:pt idx="26">
                  <c:v>9494.0</c:v>
                </c:pt>
                <c:pt idx="27">
                  <c:v>9853.0</c:v>
                </c:pt>
                <c:pt idx="28">
                  <c:v>10186.0</c:v>
                </c:pt>
                <c:pt idx="29">
                  <c:v>10018.0</c:v>
                </c:pt>
                <c:pt idx="30">
                  <c:v>10353.0</c:v>
                </c:pt>
                <c:pt idx="31">
                  <c:v>10793.0</c:v>
                </c:pt>
                <c:pt idx="32">
                  <c:v>11155.0</c:v>
                </c:pt>
                <c:pt idx="33">
                  <c:v>11473.0</c:v>
                </c:pt>
                <c:pt idx="34">
                  <c:v>11738.0</c:v>
                </c:pt>
                <c:pt idx="35">
                  <c:v>12112.0</c:v>
                </c:pt>
                <c:pt idx="36">
                  <c:v>11868.0</c:v>
                </c:pt>
                <c:pt idx="37">
                  <c:v>12140.0</c:v>
                </c:pt>
                <c:pt idx="38">
                  <c:v>12453.0</c:v>
                </c:pt>
                <c:pt idx="39">
                  <c:v>12767.0</c:v>
                </c:pt>
                <c:pt idx="40">
                  <c:v>12996.0</c:v>
                </c:pt>
                <c:pt idx="41">
                  <c:v>13175.0</c:v>
                </c:pt>
                <c:pt idx="42">
                  <c:v>13393.0</c:v>
                </c:pt>
                <c:pt idx="43">
                  <c:v>13614.0</c:v>
                </c:pt>
                <c:pt idx="44">
                  <c:v>13893.0</c:v>
                </c:pt>
                <c:pt idx="45">
                  <c:v>13501.0</c:v>
                </c:pt>
                <c:pt idx="46">
                  <c:v>13748.0</c:v>
                </c:pt>
                <c:pt idx="47">
                  <c:v>13965.0</c:v>
                </c:pt>
                <c:pt idx="48">
                  <c:v>14133.0</c:v>
                </c:pt>
                <c:pt idx="49">
                  <c:v>14297.0</c:v>
                </c:pt>
                <c:pt idx="50">
                  <c:v>14437.0</c:v>
                </c:pt>
                <c:pt idx="51">
                  <c:v>14547.0</c:v>
                </c:pt>
                <c:pt idx="52">
                  <c:v>14703.0</c:v>
                </c:pt>
                <c:pt idx="53">
                  <c:v>15009.0</c:v>
                </c:pt>
                <c:pt idx="54">
                  <c:v>14548.0</c:v>
                </c:pt>
                <c:pt idx="55">
                  <c:v>14778.0</c:v>
                </c:pt>
                <c:pt idx="56">
                  <c:v>14921.0</c:v>
                </c:pt>
                <c:pt idx="57">
                  <c:v>15078.0</c:v>
                </c:pt>
                <c:pt idx="58">
                  <c:v>15198.0</c:v>
                </c:pt>
                <c:pt idx="59">
                  <c:v>15470.0</c:v>
                </c:pt>
                <c:pt idx="60">
                  <c:v>14961.0</c:v>
                </c:pt>
                <c:pt idx="61">
                  <c:v>15164.0</c:v>
                </c:pt>
                <c:pt idx="62">
                  <c:v>15271.0</c:v>
                </c:pt>
                <c:pt idx="63">
                  <c:v>15395.0</c:v>
                </c:pt>
                <c:pt idx="64">
                  <c:v>15496.0</c:v>
                </c:pt>
                <c:pt idx="65">
                  <c:v>15596.0</c:v>
                </c:pt>
                <c:pt idx="66">
                  <c:v>15729.0</c:v>
                </c:pt>
                <c:pt idx="67">
                  <c:v>15831.0</c:v>
                </c:pt>
                <c:pt idx="68">
                  <c:v>15900.0</c:v>
                </c:pt>
                <c:pt idx="69">
                  <c:v>15960.0</c:v>
                </c:pt>
                <c:pt idx="70">
                  <c:v>15564.0</c:v>
                </c:pt>
                <c:pt idx="71">
                  <c:v>15769.0</c:v>
                </c:pt>
                <c:pt idx="72">
                  <c:v>15935.0</c:v>
                </c:pt>
                <c:pt idx="73">
                  <c:v>16042.0</c:v>
                </c:pt>
                <c:pt idx="74">
                  <c:v>16162.0</c:v>
                </c:pt>
                <c:pt idx="75">
                  <c:v>16225.0</c:v>
                </c:pt>
                <c:pt idx="76">
                  <c:v>16296.0</c:v>
                </c:pt>
                <c:pt idx="77">
                  <c:v>16311.0</c:v>
                </c:pt>
                <c:pt idx="78">
                  <c:v>15948.0</c:v>
                </c:pt>
                <c:pt idx="79">
                  <c:v>15929.0</c:v>
                </c:pt>
                <c:pt idx="80">
                  <c:v>16053.0</c:v>
                </c:pt>
                <c:pt idx="81">
                  <c:v>16116.0</c:v>
                </c:pt>
                <c:pt idx="82">
                  <c:v>16208.0</c:v>
                </c:pt>
                <c:pt idx="83">
                  <c:v>16302.0</c:v>
                </c:pt>
                <c:pt idx="84">
                  <c:v>16374.0</c:v>
                </c:pt>
                <c:pt idx="85">
                  <c:v>16427.0</c:v>
                </c:pt>
                <c:pt idx="86">
                  <c:v>16460.0</c:v>
                </c:pt>
                <c:pt idx="87">
                  <c:v>16439.0</c:v>
                </c:pt>
                <c:pt idx="88">
                  <c:v>16439.0</c:v>
                </c:pt>
                <c:pt idx="89">
                  <c:v>16428.0</c:v>
                </c:pt>
                <c:pt idx="90">
                  <c:v>16468.0</c:v>
                </c:pt>
                <c:pt idx="91">
                  <c:v>16479.0</c:v>
                </c:pt>
                <c:pt idx="92">
                  <c:v>16511.0</c:v>
                </c:pt>
                <c:pt idx="93">
                  <c:v>16562.0</c:v>
                </c:pt>
                <c:pt idx="94">
                  <c:v>16565.0</c:v>
                </c:pt>
                <c:pt idx="95">
                  <c:v>16593.0</c:v>
                </c:pt>
                <c:pt idx="96">
                  <c:v>16568.0</c:v>
                </c:pt>
                <c:pt idx="97">
                  <c:v>16604.0</c:v>
                </c:pt>
                <c:pt idx="98">
                  <c:v>16618.0</c:v>
                </c:pt>
                <c:pt idx="99">
                  <c:v>16690.0</c:v>
                </c:pt>
                <c:pt idx="100">
                  <c:v>16524.0</c:v>
                </c:pt>
                <c:pt idx="101">
                  <c:v>16440.0</c:v>
                </c:pt>
                <c:pt idx="102">
                  <c:v>16429.0</c:v>
                </c:pt>
                <c:pt idx="103">
                  <c:v>16117.0</c:v>
                </c:pt>
                <c:pt idx="104">
                  <c:v>14751.0</c:v>
                </c:pt>
                <c:pt idx="105">
                  <c:v>14621.0</c:v>
                </c:pt>
                <c:pt idx="106">
                  <c:v>14563.0</c:v>
                </c:pt>
                <c:pt idx="107">
                  <c:v>14552.0</c:v>
                </c:pt>
                <c:pt idx="108">
                  <c:v>14535.0</c:v>
                </c:pt>
                <c:pt idx="109">
                  <c:v>14492.0</c:v>
                </c:pt>
                <c:pt idx="110">
                  <c:v>14133.0</c:v>
                </c:pt>
                <c:pt idx="111">
                  <c:v>14239.0</c:v>
                </c:pt>
                <c:pt idx="112">
                  <c:v>14300.0</c:v>
                </c:pt>
                <c:pt idx="113">
                  <c:v>14354.0</c:v>
                </c:pt>
                <c:pt idx="114">
                  <c:v>14419.0</c:v>
                </c:pt>
                <c:pt idx="115">
                  <c:v>14582.0</c:v>
                </c:pt>
                <c:pt idx="116">
                  <c:v>14330.0</c:v>
                </c:pt>
                <c:pt idx="117">
                  <c:v>14458.0</c:v>
                </c:pt>
                <c:pt idx="118">
                  <c:v>14638.0</c:v>
                </c:pt>
                <c:pt idx="119">
                  <c:v>14770.0</c:v>
                </c:pt>
                <c:pt idx="120">
                  <c:v>14859.0</c:v>
                </c:pt>
                <c:pt idx="121">
                  <c:v>15011.0</c:v>
                </c:pt>
                <c:pt idx="122">
                  <c:v>15131.0</c:v>
                </c:pt>
                <c:pt idx="123">
                  <c:v>15295.0</c:v>
                </c:pt>
                <c:pt idx="124">
                  <c:v>15408.0</c:v>
                </c:pt>
                <c:pt idx="125">
                  <c:v>15545.0</c:v>
                </c:pt>
                <c:pt idx="126">
                  <c:v>15716.0</c:v>
                </c:pt>
                <c:pt idx="127">
                  <c:v>15783.0</c:v>
                </c:pt>
                <c:pt idx="128">
                  <c:v>15852.0</c:v>
                </c:pt>
                <c:pt idx="129">
                  <c:v>15909.0</c:v>
                </c:pt>
                <c:pt idx="130">
                  <c:v>15945.0</c:v>
                </c:pt>
                <c:pt idx="131">
                  <c:v>16005.0</c:v>
                </c:pt>
                <c:pt idx="132">
                  <c:v>16114.0</c:v>
                </c:pt>
                <c:pt idx="133">
                  <c:v>16169.0</c:v>
                </c:pt>
                <c:pt idx="134">
                  <c:v>16212.0</c:v>
                </c:pt>
                <c:pt idx="135">
                  <c:v>16282.0</c:v>
                </c:pt>
                <c:pt idx="136">
                  <c:v>16326.0</c:v>
                </c:pt>
                <c:pt idx="137">
                  <c:v>16270.0</c:v>
                </c:pt>
                <c:pt idx="138">
                  <c:v>16318.0</c:v>
                </c:pt>
                <c:pt idx="139">
                  <c:v>16396.0</c:v>
                </c:pt>
                <c:pt idx="140">
                  <c:v>16453.0</c:v>
                </c:pt>
                <c:pt idx="141">
                  <c:v>16505.0</c:v>
                </c:pt>
                <c:pt idx="142">
                  <c:v>16587.0</c:v>
                </c:pt>
                <c:pt idx="143">
                  <c:v>16662.0</c:v>
                </c:pt>
                <c:pt idx="144">
                  <c:v>16668.0</c:v>
                </c:pt>
                <c:pt idx="145">
                  <c:v>16685.0</c:v>
                </c:pt>
                <c:pt idx="146">
                  <c:v>16745.0</c:v>
                </c:pt>
                <c:pt idx="147">
                  <c:v>16816.0</c:v>
                </c:pt>
                <c:pt idx="148">
                  <c:v>16840.0</c:v>
                </c:pt>
                <c:pt idx="149">
                  <c:v>16697.0</c:v>
                </c:pt>
                <c:pt idx="150">
                  <c:v>16729.0</c:v>
                </c:pt>
                <c:pt idx="151">
                  <c:v>16770.0</c:v>
                </c:pt>
                <c:pt idx="152">
                  <c:v>16794.0</c:v>
                </c:pt>
                <c:pt idx="153">
                  <c:v>16709.0</c:v>
                </c:pt>
                <c:pt idx="154">
                  <c:v>16737.0</c:v>
                </c:pt>
                <c:pt idx="155">
                  <c:v>16773.0</c:v>
                </c:pt>
                <c:pt idx="156">
                  <c:v>16814.0</c:v>
                </c:pt>
                <c:pt idx="157">
                  <c:v>16877.0</c:v>
                </c:pt>
                <c:pt idx="158">
                  <c:v>16864.0</c:v>
                </c:pt>
                <c:pt idx="159">
                  <c:v>16877.0</c:v>
                </c:pt>
                <c:pt idx="160">
                  <c:v>16911.0</c:v>
                </c:pt>
                <c:pt idx="161">
                  <c:v>16958.0</c:v>
                </c:pt>
                <c:pt idx="162">
                  <c:v>16954.0</c:v>
                </c:pt>
                <c:pt idx="163">
                  <c:v>16922.0</c:v>
                </c:pt>
                <c:pt idx="164">
                  <c:v>16966.0</c:v>
                </c:pt>
                <c:pt idx="165">
                  <c:v>17151.0</c:v>
                </c:pt>
                <c:pt idx="166">
                  <c:v>16358.0</c:v>
                </c:pt>
                <c:pt idx="167">
                  <c:v>16536.0</c:v>
                </c:pt>
                <c:pt idx="168">
                  <c:v>16729.0</c:v>
                </c:pt>
                <c:pt idx="169">
                  <c:v>16864.0</c:v>
                </c:pt>
                <c:pt idx="170">
                  <c:v>16934.0</c:v>
                </c:pt>
                <c:pt idx="171">
                  <c:v>16927.0</c:v>
                </c:pt>
                <c:pt idx="172">
                  <c:v>16959.0</c:v>
                </c:pt>
                <c:pt idx="173">
                  <c:v>17063.0</c:v>
                </c:pt>
                <c:pt idx="174">
                  <c:v>17118.0</c:v>
                </c:pt>
                <c:pt idx="175">
                  <c:v>17153.0</c:v>
                </c:pt>
                <c:pt idx="176">
                  <c:v>17238.0</c:v>
                </c:pt>
                <c:pt idx="177">
                  <c:v>17296.0</c:v>
                </c:pt>
                <c:pt idx="178">
                  <c:v>17386.0</c:v>
                </c:pt>
                <c:pt idx="179">
                  <c:v>17396.0</c:v>
                </c:pt>
                <c:pt idx="180">
                  <c:v>17426.0</c:v>
                </c:pt>
                <c:pt idx="181">
                  <c:v>17483.0</c:v>
                </c:pt>
                <c:pt idx="182">
                  <c:v>17560.0</c:v>
                </c:pt>
                <c:pt idx="183">
                  <c:v>17488.0</c:v>
                </c:pt>
                <c:pt idx="184">
                  <c:v>17554.0</c:v>
                </c:pt>
                <c:pt idx="185">
                  <c:v>17655.0</c:v>
                </c:pt>
                <c:pt idx="186">
                  <c:v>17750.0</c:v>
                </c:pt>
                <c:pt idx="187">
                  <c:v>17828.0</c:v>
                </c:pt>
                <c:pt idx="188">
                  <c:v>17914.0</c:v>
                </c:pt>
                <c:pt idx="189">
                  <c:v>18003.0</c:v>
                </c:pt>
                <c:pt idx="190">
                  <c:v>18050.0</c:v>
                </c:pt>
                <c:pt idx="191">
                  <c:v>18146.0</c:v>
                </c:pt>
                <c:pt idx="192">
                  <c:v>18218.0</c:v>
                </c:pt>
                <c:pt idx="193">
                  <c:v>18275.0</c:v>
                </c:pt>
                <c:pt idx="194">
                  <c:v>18322.0</c:v>
                </c:pt>
                <c:pt idx="195">
                  <c:v>18329.0</c:v>
                </c:pt>
                <c:pt idx="196">
                  <c:v>18153.0</c:v>
                </c:pt>
                <c:pt idx="197">
                  <c:v>18135.0</c:v>
                </c:pt>
                <c:pt idx="198">
                  <c:v>18223.0</c:v>
                </c:pt>
                <c:pt idx="199">
                  <c:v>18219.0</c:v>
                </c:pt>
                <c:pt idx="200">
                  <c:v>18237.0</c:v>
                </c:pt>
                <c:pt idx="201">
                  <c:v>18107.0</c:v>
                </c:pt>
                <c:pt idx="202">
                  <c:v>17912.0</c:v>
                </c:pt>
                <c:pt idx="203">
                  <c:v>17779.0</c:v>
                </c:pt>
                <c:pt idx="204">
                  <c:v>17717.0</c:v>
                </c:pt>
                <c:pt idx="205">
                  <c:v>16869.0</c:v>
                </c:pt>
                <c:pt idx="206">
                  <c:v>15843.0</c:v>
                </c:pt>
                <c:pt idx="207">
                  <c:v>12346.0</c:v>
                </c:pt>
                <c:pt idx="208">
                  <c:v>7515.0</c:v>
                </c:pt>
                <c:pt idx="209">
                  <c:v>5879.0</c:v>
                </c:pt>
                <c:pt idx="210">
                  <c:v>5133.0</c:v>
                </c:pt>
                <c:pt idx="211">
                  <c:v>4651.0</c:v>
                </c:pt>
                <c:pt idx="212">
                  <c:v>4295.0</c:v>
                </c:pt>
                <c:pt idx="213">
                  <c:v>3900.0</c:v>
                </c:pt>
              </c:numCache>
            </c:numRef>
          </c:xVal>
          <c:yVal>
            <c:numRef>
              <c:f>'Time series of BiV QiV Swit'!$D$4:$D$217</c:f>
              <c:numCache>
                <c:formatCode>General</c:formatCode>
                <c:ptCount val="214"/>
                <c:pt idx="0">
                  <c:v>52.0</c:v>
                </c:pt>
                <c:pt idx="1">
                  <c:v>25.0</c:v>
                </c:pt>
                <c:pt idx="2">
                  <c:v>22.8</c:v>
                </c:pt>
                <c:pt idx="3">
                  <c:v>30.0</c:v>
                </c:pt>
                <c:pt idx="4">
                  <c:v>27.0</c:v>
                </c:pt>
                <c:pt idx="5">
                  <c:v>21.0</c:v>
                </c:pt>
                <c:pt idx="6">
                  <c:v>10.0</c:v>
                </c:pt>
                <c:pt idx="7">
                  <c:v>21.0</c:v>
                </c:pt>
                <c:pt idx="8">
                  <c:v>18.0</c:v>
                </c:pt>
                <c:pt idx="9">
                  <c:v>20.0</c:v>
                </c:pt>
                <c:pt idx="10">
                  <c:v>21.0</c:v>
                </c:pt>
                <c:pt idx="11">
                  <c:v>21.0</c:v>
                </c:pt>
                <c:pt idx="12">
                  <c:v>13.0</c:v>
                </c:pt>
                <c:pt idx="13">
                  <c:v>17.0</c:v>
                </c:pt>
                <c:pt idx="14">
                  <c:v>17.0</c:v>
                </c:pt>
                <c:pt idx="15">
                  <c:v>25.0</c:v>
                </c:pt>
                <c:pt idx="16">
                  <c:v>23.0</c:v>
                </c:pt>
                <c:pt idx="17">
                  <c:v>162.0</c:v>
                </c:pt>
                <c:pt idx="18">
                  <c:v>163.0</c:v>
                </c:pt>
                <c:pt idx="19">
                  <c:v>27.0</c:v>
                </c:pt>
                <c:pt idx="20">
                  <c:v>22.0</c:v>
                </c:pt>
                <c:pt idx="21">
                  <c:v>21.0</c:v>
                </c:pt>
                <c:pt idx="22">
                  <c:v>27.0</c:v>
                </c:pt>
                <c:pt idx="23">
                  <c:v>29.0</c:v>
                </c:pt>
                <c:pt idx="24">
                  <c:v>26.0</c:v>
                </c:pt>
                <c:pt idx="25">
                  <c:v>31.0</c:v>
                </c:pt>
                <c:pt idx="26">
                  <c:v>26.0</c:v>
                </c:pt>
                <c:pt idx="27">
                  <c:v>31.0</c:v>
                </c:pt>
                <c:pt idx="28">
                  <c:v>107.0</c:v>
                </c:pt>
                <c:pt idx="29">
                  <c:v>124.0</c:v>
                </c:pt>
                <c:pt idx="30">
                  <c:v>136.0</c:v>
                </c:pt>
                <c:pt idx="31">
                  <c:v>35.0</c:v>
                </c:pt>
                <c:pt idx="32">
                  <c:v>35.0</c:v>
                </c:pt>
                <c:pt idx="33">
                  <c:v>33.0</c:v>
                </c:pt>
                <c:pt idx="34">
                  <c:v>33.0</c:v>
                </c:pt>
                <c:pt idx="35">
                  <c:v>162.0</c:v>
                </c:pt>
                <c:pt idx="36">
                  <c:v>162.0</c:v>
                </c:pt>
                <c:pt idx="37">
                  <c:v>51.0</c:v>
                </c:pt>
                <c:pt idx="38">
                  <c:v>40.0</c:v>
                </c:pt>
                <c:pt idx="39">
                  <c:v>40.0</c:v>
                </c:pt>
                <c:pt idx="40">
                  <c:v>36.0</c:v>
                </c:pt>
                <c:pt idx="41">
                  <c:v>39.0</c:v>
                </c:pt>
                <c:pt idx="42">
                  <c:v>42.0</c:v>
                </c:pt>
                <c:pt idx="43">
                  <c:v>43.0</c:v>
                </c:pt>
                <c:pt idx="44">
                  <c:v>162.0</c:v>
                </c:pt>
                <c:pt idx="45">
                  <c:v>162.0</c:v>
                </c:pt>
                <c:pt idx="46">
                  <c:v>48.0</c:v>
                </c:pt>
                <c:pt idx="47">
                  <c:v>41.0</c:v>
                </c:pt>
                <c:pt idx="48">
                  <c:v>42.0</c:v>
                </c:pt>
                <c:pt idx="49">
                  <c:v>42.0</c:v>
                </c:pt>
                <c:pt idx="50">
                  <c:v>45.0</c:v>
                </c:pt>
                <c:pt idx="51">
                  <c:v>42.0</c:v>
                </c:pt>
                <c:pt idx="52">
                  <c:v>45.0</c:v>
                </c:pt>
                <c:pt idx="53">
                  <c:v>162.0</c:v>
                </c:pt>
                <c:pt idx="54">
                  <c:v>161.0</c:v>
                </c:pt>
                <c:pt idx="55">
                  <c:v>51.0</c:v>
                </c:pt>
                <c:pt idx="56">
                  <c:v>44.0</c:v>
                </c:pt>
                <c:pt idx="57">
                  <c:v>45.0</c:v>
                </c:pt>
                <c:pt idx="58">
                  <c:v>55.0</c:v>
                </c:pt>
                <c:pt idx="59">
                  <c:v>162.0</c:v>
                </c:pt>
                <c:pt idx="60">
                  <c:v>162.0</c:v>
                </c:pt>
                <c:pt idx="61">
                  <c:v>58.0</c:v>
                </c:pt>
                <c:pt idx="62">
                  <c:v>50.0</c:v>
                </c:pt>
                <c:pt idx="63">
                  <c:v>52.0</c:v>
                </c:pt>
                <c:pt idx="64">
                  <c:v>50.0</c:v>
                </c:pt>
                <c:pt idx="65">
                  <c:v>47.0</c:v>
                </c:pt>
                <c:pt idx="66">
                  <c:v>50.0</c:v>
                </c:pt>
                <c:pt idx="67">
                  <c:v>49.0</c:v>
                </c:pt>
                <c:pt idx="68">
                  <c:v>57.0</c:v>
                </c:pt>
                <c:pt idx="69">
                  <c:v>150.0</c:v>
                </c:pt>
                <c:pt idx="70">
                  <c:v>159.0</c:v>
                </c:pt>
                <c:pt idx="71">
                  <c:v>60.0</c:v>
                </c:pt>
                <c:pt idx="72">
                  <c:v>53.0</c:v>
                </c:pt>
                <c:pt idx="73">
                  <c:v>52.0</c:v>
                </c:pt>
                <c:pt idx="74">
                  <c:v>56.0</c:v>
                </c:pt>
                <c:pt idx="75">
                  <c:v>53.0</c:v>
                </c:pt>
                <c:pt idx="76">
                  <c:v>54.0</c:v>
                </c:pt>
                <c:pt idx="77">
                  <c:v>119.0</c:v>
                </c:pt>
                <c:pt idx="78">
                  <c:v>103.0</c:v>
                </c:pt>
                <c:pt idx="79">
                  <c:v>150.0</c:v>
                </c:pt>
                <c:pt idx="80">
                  <c:v>69.0</c:v>
                </c:pt>
                <c:pt idx="81">
                  <c:v>55.0</c:v>
                </c:pt>
                <c:pt idx="82">
                  <c:v>57.0</c:v>
                </c:pt>
                <c:pt idx="83">
                  <c:v>64.8</c:v>
                </c:pt>
                <c:pt idx="84">
                  <c:v>65.0</c:v>
                </c:pt>
                <c:pt idx="85">
                  <c:v>61.0</c:v>
                </c:pt>
                <c:pt idx="86">
                  <c:v>63.0</c:v>
                </c:pt>
                <c:pt idx="87">
                  <c:v>61.0</c:v>
                </c:pt>
                <c:pt idx="88">
                  <c:v>59.0</c:v>
                </c:pt>
                <c:pt idx="89">
                  <c:v>66.6</c:v>
                </c:pt>
                <c:pt idx="90">
                  <c:v>62.0</c:v>
                </c:pt>
                <c:pt idx="91">
                  <c:v>64.0</c:v>
                </c:pt>
                <c:pt idx="92">
                  <c:v>66.0</c:v>
                </c:pt>
                <c:pt idx="93">
                  <c:v>64.0</c:v>
                </c:pt>
                <c:pt idx="94">
                  <c:v>61.0</c:v>
                </c:pt>
                <c:pt idx="95">
                  <c:v>70.0</c:v>
                </c:pt>
                <c:pt idx="96">
                  <c:v>66.0</c:v>
                </c:pt>
                <c:pt idx="97">
                  <c:v>63.0</c:v>
                </c:pt>
                <c:pt idx="98">
                  <c:v>65.0</c:v>
                </c:pt>
                <c:pt idx="99">
                  <c:v>65.0</c:v>
                </c:pt>
                <c:pt idx="100">
                  <c:v>61.0</c:v>
                </c:pt>
                <c:pt idx="101">
                  <c:v>66.0</c:v>
                </c:pt>
                <c:pt idx="102">
                  <c:v>67.0</c:v>
                </c:pt>
                <c:pt idx="103">
                  <c:v>161.0</c:v>
                </c:pt>
                <c:pt idx="104">
                  <c:v>161.0</c:v>
                </c:pt>
                <c:pt idx="105">
                  <c:v>68.0</c:v>
                </c:pt>
                <c:pt idx="106">
                  <c:v>53.0</c:v>
                </c:pt>
                <c:pt idx="107">
                  <c:v>55.0</c:v>
                </c:pt>
                <c:pt idx="108">
                  <c:v>57.0</c:v>
                </c:pt>
                <c:pt idx="109">
                  <c:v>149.0</c:v>
                </c:pt>
                <c:pt idx="110">
                  <c:v>160.0</c:v>
                </c:pt>
                <c:pt idx="111">
                  <c:v>59.0</c:v>
                </c:pt>
                <c:pt idx="112">
                  <c:v>55.0</c:v>
                </c:pt>
                <c:pt idx="113">
                  <c:v>55.0</c:v>
                </c:pt>
                <c:pt idx="114">
                  <c:v>57.0</c:v>
                </c:pt>
                <c:pt idx="115">
                  <c:v>161.0</c:v>
                </c:pt>
                <c:pt idx="116">
                  <c:v>161.0</c:v>
                </c:pt>
                <c:pt idx="117">
                  <c:v>66.0</c:v>
                </c:pt>
                <c:pt idx="118">
                  <c:v>58.0</c:v>
                </c:pt>
                <c:pt idx="119">
                  <c:v>64.0</c:v>
                </c:pt>
                <c:pt idx="120">
                  <c:v>62.0</c:v>
                </c:pt>
                <c:pt idx="121">
                  <c:v>62.0</c:v>
                </c:pt>
                <c:pt idx="122">
                  <c:v>65.0</c:v>
                </c:pt>
                <c:pt idx="123">
                  <c:v>60.0</c:v>
                </c:pt>
                <c:pt idx="124">
                  <c:v>62.0</c:v>
                </c:pt>
                <c:pt idx="125">
                  <c:v>68.0</c:v>
                </c:pt>
                <c:pt idx="126">
                  <c:v>70.0</c:v>
                </c:pt>
                <c:pt idx="127">
                  <c:v>76.0</c:v>
                </c:pt>
                <c:pt idx="128">
                  <c:v>62.0</c:v>
                </c:pt>
                <c:pt idx="129">
                  <c:v>72.0</c:v>
                </c:pt>
                <c:pt idx="130">
                  <c:v>69.0</c:v>
                </c:pt>
                <c:pt idx="131">
                  <c:v>67.0</c:v>
                </c:pt>
                <c:pt idx="132">
                  <c:v>73.0</c:v>
                </c:pt>
                <c:pt idx="133">
                  <c:v>67.0</c:v>
                </c:pt>
                <c:pt idx="134">
                  <c:v>73.0</c:v>
                </c:pt>
                <c:pt idx="135">
                  <c:v>70.0</c:v>
                </c:pt>
                <c:pt idx="136">
                  <c:v>107.0</c:v>
                </c:pt>
                <c:pt idx="137">
                  <c:v>78.0</c:v>
                </c:pt>
                <c:pt idx="138">
                  <c:v>81.0</c:v>
                </c:pt>
                <c:pt idx="139">
                  <c:v>77.0</c:v>
                </c:pt>
                <c:pt idx="140">
                  <c:v>77.0</c:v>
                </c:pt>
                <c:pt idx="141">
                  <c:v>79.0</c:v>
                </c:pt>
                <c:pt idx="142">
                  <c:v>83.0</c:v>
                </c:pt>
                <c:pt idx="143">
                  <c:v>84.0</c:v>
                </c:pt>
                <c:pt idx="144">
                  <c:v>79.0</c:v>
                </c:pt>
                <c:pt idx="145">
                  <c:v>87.0</c:v>
                </c:pt>
                <c:pt idx="146">
                  <c:v>79.0</c:v>
                </c:pt>
                <c:pt idx="147">
                  <c:v>86.0</c:v>
                </c:pt>
                <c:pt idx="148">
                  <c:v>84.0</c:v>
                </c:pt>
                <c:pt idx="149">
                  <c:v>88.0</c:v>
                </c:pt>
                <c:pt idx="150">
                  <c:v>80.0</c:v>
                </c:pt>
                <c:pt idx="151">
                  <c:v>83.0</c:v>
                </c:pt>
                <c:pt idx="152">
                  <c:v>81.0</c:v>
                </c:pt>
                <c:pt idx="153">
                  <c:v>79.0</c:v>
                </c:pt>
                <c:pt idx="154">
                  <c:v>79.0</c:v>
                </c:pt>
                <c:pt idx="155">
                  <c:v>85.0</c:v>
                </c:pt>
                <c:pt idx="156">
                  <c:v>81.0</c:v>
                </c:pt>
                <c:pt idx="157">
                  <c:v>85.0</c:v>
                </c:pt>
                <c:pt idx="158">
                  <c:v>84.0</c:v>
                </c:pt>
                <c:pt idx="159">
                  <c:v>86.0</c:v>
                </c:pt>
                <c:pt idx="160">
                  <c:v>82.0</c:v>
                </c:pt>
                <c:pt idx="161">
                  <c:v>82.0</c:v>
                </c:pt>
                <c:pt idx="162">
                  <c:v>79.0</c:v>
                </c:pt>
                <c:pt idx="163">
                  <c:v>80.0</c:v>
                </c:pt>
                <c:pt idx="164">
                  <c:v>90.0</c:v>
                </c:pt>
                <c:pt idx="165">
                  <c:v>176.0</c:v>
                </c:pt>
                <c:pt idx="166">
                  <c:v>174.0</c:v>
                </c:pt>
                <c:pt idx="167">
                  <c:v>90.0</c:v>
                </c:pt>
                <c:pt idx="168">
                  <c:v>87.0</c:v>
                </c:pt>
                <c:pt idx="169">
                  <c:v>82.0</c:v>
                </c:pt>
                <c:pt idx="170">
                  <c:v>83.0</c:v>
                </c:pt>
                <c:pt idx="171">
                  <c:v>75.0</c:v>
                </c:pt>
                <c:pt idx="172">
                  <c:v>84.0</c:v>
                </c:pt>
                <c:pt idx="173">
                  <c:v>82.0</c:v>
                </c:pt>
                <c:pt idx="174">
                  <c:v>80.0</c:v>
                </c:pt>
                <c:pt idx="175">
                  <c:v>79.0</c:v>
                </c:pt>
                <c:pt idx="176">
                  <c:v>82.0</c:v>
                </c:pt>
                <c:pt idx="177">
                  <c:v>82.0</c:v>
                </c:pt>
                <c:pt idx="178">
                  <c:v>88.0</c:v>
                </c:pt>
                <c:pt idx="179">
                  <c:v>80.0</c:v>
                </c:pt>
                <c:pt idx="180">
                  <c:v>80.0</c:v>
                </c:pt>
                <c:pt idx="181">
                  <c:v>82.0</c:v>
                </c:pt>
                <c:pt idx="182">
                  <c:v>80.0</c:v>
                </c:pt>
                <c:pt idx="183">
                  <c:v>81.0</c:v>
                </c:pt>
                <c:pt idx="184">
                  <c:v>84.0</c:v>
                </c:pt>
                <c:pt idx="185">
                  <c:v>98.0</c:v>
                </c:pt>
                <c:pt idx="186">
                  <c:v>88.0</c:v>
                </c:pt>
                <c:pt idx="187">
                  <c:v>83.0</c:v>
                </c:pt>
                <c:pt idx="188">
                  <c:v>83.0</c:v>
                </c:pt>
                <c:pt idx="189">
                  <c:v>88.0</c:v>
                </c:pt>
                <c:pt idx="190">
                  <c:v>90.0</c:v>
                </c:pt>
                <c:pt idx="191">
                  <c:v>86.0</c:v>
                </c:pt>
                <c:pt idx="192">
                  <c:v>90.0</c:v>
                </c:pt>
                <c:pt idx="193">
                  <c:v>82.0</c:v>
                </c:pt>
                <c:pt idx="194">
                  <c:v>83.0</c:v>
                </c:pt>
                <c:pt idx="195">
                  <c:v>109.0</c:v>
                </c:pt>
                <c:pt idx="196">
                  <c:v>86.0</c:v>
                </c:pt>
                <c:pt idx="197">
                  <c:v>71.0</c:v>
                </c:pt>
                <c:pt idx="198">
                  <c:v>73.0</c:v>
                </c:pt>
                <c:pt idx="199">
                  <c:v>74.0</c:v>
                </c:pt>
                <c:pt idx="200">
                  <c:v>76.0</c:v>
                </c:pt>
                <c:pt idx="201">
                  <c:v>76.0</c:v>
                </c:pt>
                <c:pt idx="202">
                  <c:v>74.0</c:v>
                </c:pt>
                <c:pt idx="203">
                  <c:v>71.0</c:v>
                </c:pt>
                <c:pt idx="204">
                  <c:v>70.0</c:v>
                </c:pt>
                <c:pt idx="205">
                  <c:v>85.0</c:v>
                </c:pt>
                <c:pt idx="206">
                  <c:v>51.0</c:v>
                </c:pt>
                <c:pt idx="207">
                  <c:v>26.0</c:v>
                </c:pt>
                <c:pt idx="208">
                  <c:v>14.0</c:v>
                </c:pt>
                <c:pt idx="209">
                  <c:v>9.0</c:v>
                </c:pt>
                <c:pt idx="210">
                  <c:v>9.0</c:v>
                </c:pt>
                <c:pt idx="211">
                  <c:v>4.0</c:v>
                </c:pt>
                <c:pt idx="212">
                  <c:v>4.0</c:v>
                </c:pt>
                <c:pt idx="213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3131512"/>
        <c:axId val="523134472"/>
      </c:scatterChart>
      <c:valAx>
        <c:axId val="523131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23134472"/>
        <c:crosses val="autoZero"/>
        <c:crossBetween val="midCat"/>
      </c:valAx>
      <c:valAx>
        <c:axId val="523134472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31315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628654881175"/>
          <c:y val="0.0691823899371069"/>
          <c:w val="0.838836974172003"/>
          <c:h val="0.74682863934461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'Conviva_QIV_2011_05_04-1.csv'!$D$17:$D$74</c:f>
              <c:numCache>
                <c:formatCode>m/d/yy\ h:mm</c:formatCode>
                <c:ptCount val="58"/>
                <c:pt idx="0">
                  <c:v>40576.0</c:v>
                </c:pt>
                <c:pt idx="1">
                  <c:v>40577.0</c:v>
                </c:pt>
                <c:pt idx="2">
                  <c:v>40578.0</c:v>
                </c:pt>
                <c:pt idx="3">
                  <c:v>40579.0</c:v>
                </c:pt>
                <c:pt idx="4">
                  <c:v>40580.0</c:v>
                </c:pt>
                <c:pt idx="5">
                  <c:v>40581.0</c:v>
                </c:pt>
                <c:pt idx="6">
                  <c:v>40582.0</c:v>
                </c:pt>
                <c:pt idx="7">
                  <c:v>40583.0</c:v>
                </c:pt>
                <c:pt idx="8">
                  <c:v>40584.0</c:v>
                </c:pt>
                <c:pt idx="9">
                  <c:v>40585.0</c:v>
                </c:pt>
                <c:pt idx="10">
                  <c:v>40586.0</c:v>
                </c:pt>
                <c:pt idx="11">
                  <c:v>40587.0</c:v>
                </c:pt>
                <c:pt idx="12">
                  <c:v>40588.0</c:v>
                </c:pt>
                <c:pt idx="13">
                  <c:v>40589.0</c:v>
                </c:pt>
                <c:pt idx="14">
                  <c:v>40590.0</c:v>
                </c:pt>
                <c:pt idx="15">
                  <c:v>40591.0</c:v>
                </c:pt>
                <c:pt idx="16">
                  <c:v>40592.0</c:v>
                </c:pt>
                <c:pt idx="17">
                  <c:v>40593.0</c:v>
                </c:pt>
                <c:pt idx="18">
                  <c:v>40594.0</c:v>
                </c:pt>
                <c:pt idx="19">
                  <c:v>40595.0</c:v>
                </c:pt>
                <c:pt idx="20">
                  <c:v>40596.0</c:v>
                </c:pt>
                <c:pt idx="21">
                  <c:v>40597.0</c:v>
                </c:pt>
                <c:pt idx="22">
                  <c:v>40598.0</c:v>
                </c:pt>
                <c:pt idx="23">
                  <c:v>40599.0</c:v>
                </c:pt>
                <c:pt idx="24">
                  <c:v>40600.0</c:v>
                </c:pt>
                <c:pt idx="25">
                  <c:v>40601.0</c:v>
                </c:pt>
                <c:pt idx="26">
                  <c:v>40602.0</c:v>
                </c:pt>
                <c:pt idx="27">
                  <c:v>40603.0</c:v>
                </c:pt>
                <c:pt idx="28">
                  <c:v>40604.0</c:v>
                </c:pt>
                <c:pt idx="29">
                  <c:v>40605.0</c:v>
                </c:pt>
                <c:pt idx="30">
                  <c:v>40606.0</c:v>
                </c:pt>
                <c:pt idx="31">
                  <c:v>40607.0</c:v>
                </c:pt>
                <c:pt idx="32">
                  <c:v>40608.0</c:v>
                </c:pt>
                <c:pt idx="33">
                  <c:v>40609.0</c:v>
                </c:pt>
                <c:pt idx="34">
                  <c:v>40610.0</c:v>
                </c:pt>
                <c:pt idx="35">
                  <c:v>40611.0</c:v>
                </c:pt>
                <c:pt idx="36">
                  <c:v>40612.0</c:v>
                </c:pt>
                <c:pt idx="37">
                  <c:v>40613.0</c:v>
                </c:pt>
                <c:pt idx="38">
                  <c:v>40614.0</c:v>
                </c:pt>
                <c:pt idx="39">
                  <c:v>40615.0</c:v>
                </c:pt>
                <c:pt idx="40">
                  <c:v>40616.04166666658</c:v>
                </c:pt>
                <c:pt idx="41">
                  <c:v>40617.04166666658</c:v>
                </c:pt>
                <c:pt idx="42">
                  <c:v>40618.04166666658</c:v>
                </c:pt>
                <c:pt idx="43">
                  <c:v>40619.04166666658</c:v>
                </c:pt>
                <c:pt idx="44">
                  <c:v>40620.04166666658</c:v>
                </c:pt>
                <c:pt idx="45">
                  <c:v>40621.04166666658</c:v>
                </c:pt>
                <c:pt idx="46">
                  <c:v>40622.04166666658</c:v>
                </c:pt>
                <c:pt idx="47">
                  <c:v>40623.04166666658</c:v>
                </c:pt>
                <c:pt idx="48">
                  <c:v>40624.04166666658</c:v>
                </c:pt>
                <c:pt idx="49">
                  <c:v>40625.04166666658</c:v>
                </c:pt>
                <c:pt idx="50">
                  <c:v>40626.04166666658</c:v>
                </c:pt>
                <c:pt idx="51">
                  <c:v>40627.04166666658</c:v>
                </c:pt>
                <c:pt idx="52">
                  <c:v>40628.04166666658</c:v>
                </c:pt>
                <c:pt idx="53">
                  <c:v>40629.04166666658</c:v>
                </c:pt>
                <c:pt idx="54">
                  <c:v>40630.04166666658</c:v>
                </c:pt>
                <c:pt idx="55">
                  <c:v>40631.04166666658</c:v>
                </c:pt>
                <c:pt idx="56">
                  <c:v>40632.04166666658</c:v>
                </c:pt>
                <c:pt idx="57">
                  <c:v>40633.04166666658</c:v>
                </c:pt>
              </c:numCache>
            </c:numRef>
          </c:cat>
          <c:val>
            <c:numRef>
              <c:f>'Conviva_QIV_2011_05_04-1.csv'!$E$17:$E$74</c:f>
              <c:numCache>
                <c:formatCode>0.00%</c:formatCode>
                <c:ptCount val="58"/>
                <c:pt idx="0">
                  <c:v>0.193640517897944</c:v>
                </c:pt>
                <c:pt idx="1">
                  <c:v>0.16650826839004</c:v>
                </c:pt>
                <c:pt idx="2">
                  <c:v>0.150029188558085</c:v>
                </c:pt>
                <c:pt idx="3">
                  <c:v>0.163880248833593</c:v>
                </c:pt>
                <c:pt idx="4">
                  <c:v>0.144578313253012</c:v>
                </c:pt>
                <c:pt idx="5">
                  <c:v>0.131870428422153</c:v>
                </c:pt>
                <c:pt idx="6">
                  <c:v>0.157049375371802</c:v>
                </c:pt>
                <c:pt idx="7">
                  <c:v>0.176846884028064</c:v>
                </c:pt>
                <c:pt idx="8">
                  <c:v>0.18876497315159</c:v>
                </c:pt>
                <c:pt idx="9">
                  <c:v>0.170585808580858</c:v>
                </c:pt>
                <c:pt idx="10">
                  <c:v>0.153949129852744</c:v>
                </c:pt>
                <c:pt idx="11">
                  <c:v>0.167089525190286</c:v>
                </c:pt>
                <c:pt idx="12">
                  <c:v>0.169656488549618</c:v>
                </c:pt>
                <c:pt idx="13">
                  <c:v>0.156220984215413</c:v>
                </c:pt>
                <c:pt idx="14">
                  <c:v>0.187695516162669</c:v>
                </c:pt>
                <c:pt idx="15">
                  <c:v>0.15583864118896</c:v>
                </c:pt>
                <c:pt idx="16">
                  <c:v>0.150380456547857</c:v>
                </c:pt>
                <c:pt idx="17">
                  <c:v>0.140192539109507</c:v>
                </c:pt>
                <c:pt idx="18">
                  <c:v>0.154835558450016</c:v>
                </c:pt>
                <c:pt idx="19">
                  <c:v>0.153178758414361</c:v>
                </c:pt>
                <c:pt idx="20">
                  <c:v>0.165694631374308</c:v>
                </c:pt>
                <c:pt idx="21">
                  <c:v>0.150835791543756</c:v>
                </c:pt>
                <c:pt idx="22">
                  <c:v>0.0672750424448217</c:v>
                </c:pt>
                <c:pt idx="23">
                  <c:v>0.066358024691358</c:v>
                </c:pt>
                <c:pt idx="24">
                  <c:v>0.0534837183918501</c:v>
                </c:pt>
                <c:pt idx="25">
                  <c:v>0.0496990541702493</c:v>
                </c:pt>
                <c:pt idx="26">
                  <c:v>0.0430811649146993</c:v>
                </c:pt>
                <c:pt idx="27">
                  <c:v>0.0546194073213248</c:v>
                </c:pt>
                <c:pt idx="28">
                  <c:v>0.0510747387103135</c:v>
                </c:pt>
                <c:pt idx="29">
                  <c:v>0.0512863628720363</c:v>
                </c:pt>
                <c:pt idx="30">
                  <c:v>0.0476620057134265</c:v>
                </c:pt>
                <c:pt idx="31">
                  <c:v>0.0557338780274292</c:v>
                </c:pt>
                <c:pt idx="32">
                  <c:v>0.0485584218512898</c:v>
                </c:pt>
                <c:pt idx="33">
                  <c:v>0.0578609000584453</c:v>
                </c:pt>
                <c:pt idx="34">
                  <c:v>0.0521671424863742</c:v>
                </c:pt>
                <c:pt idx="35">
                  <c:v>0.0537283810603913</c:v>
                </c:pt>
                <c:pt idx="36">
                  <c:v>0.0484477237922873</c:v>
                </c:pt>
                <c:pt idx="37">
                  <c:v>0.048401144705736</c:v>
                </c:pt>
                <c:pt idx="38">
                  <c:v>0.0550952775476388</c:v>
                </c:pt>
                <c:pt idx="39">
                  <c:v>0.0414841849148418</c:v>
                </c:pt>
                <c:pt idx="40">
                  <c:v>0.0767685312466956</c:v>
                </c:pt>
                <c:pt idx="41">
                  <c:v>0.0682065546015238</c:v>
                </c:pt>
                <c:pt idx="42">
                  <c:v>0.0623553612753921</c:v>
                </c:pt>
                <c:pt idx="43">
                  <c:v>0.0706930141942666</c:v>
                </c:pt>
                <c:pt idx="44">
                  <c:v>0.0715777746831917</c:v>
                </c:pt>
                <c:pt idx="45">
                  <c:v>0.0726241134751773</c:v>
                </c:pt>
                <c:pt idx="46">
                  <c:v>0.0593372720267146</c:v>
                </c:pt>
                <c:pt idx="47">
                  <c:v>0.0644091065095527</c:v>
                </c:pt>
                <c:pt idx="48">
                  <c:v>0.0654216315307058</c:v>
                </c:pt>
                <c:pt idx="49">
                  <c:v>0.0475957420775725</c:v>
                </c:pt>
                <c:pt idx="50">
                  <c:v>0.0580368098159509</c:v>
                </c:pt>
                <c:pt idx="51">
                  <c:v>0.0501274426508071</c:v>
                </c:pt>
                <c:pt idx="52">
                  <c:v>0.0435854196393825</c:v>
                </c:pt>
                <c:pt idx="53">
                  <c:v>0.0378146517665651</c:v>
                </c:pt>
                <c:pt idx="54">
                  <c:v>0.0454545454545454</c:v>
                </c:pt>
                <c:pt idx="55">
                  <c:v>0.0559573206876111</c:v>
                </c:pt>
                <c:pt idx="56">
                  <c:v>0.0540929927963327</c:v>
                </c:pt>
                <c:pt idx="57">
                  <c:v>0.0515426931356135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3215864"/>
        <c:axId val="523218904"/>
      </c:lineChart>
      <c:dateAx>
        <c:axId val="523215864"/>
        <c:scaling>
          <c:orientation val="minMax"/>
        </c:scaling>
        <c:delete val="1"/>
        <c:axPos val="b"/>
        <c:numFmt formatCode="m/d/yy\ h:mm" sourceLinked="1"/>
        <c:majorTickMark val="out"/>
        <c:minorTickMark val="none"/>
        <c:tickLblPos val="nextTo"/>
        <c:crossAx val="523218904"/>
        <c:crosses val="autoZero"/>
        <c:auto val="1"/>
        <c:lblOffset val="100"/>
        <c:baseTimeUnit val="days"/>
      </c:dateAx>
      <c:valAx>
        <c:axId val="5232189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523215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627449778894"/>
          <c:y val="0.0716612377850163"/>
          <c:w val="0.864838179274283"/>
          <c:h val="0.658190884621565"/>
        </c:manualLayout>
      </c:layout>
      <c:lineChart>
        <c:grouping val="standard"/>
        <c:varyColors val="0"/>
        <c:ser>
          <c:idx val="1"/>
          <c:order val="0"/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'Conviva_QIV_2011_05_04-1.csv'!$D$17:$D$74</c:f>
              <c:numCache>
                <c:formatCode>m/d/yy\ h:mm</c:formatCode>
                <c:ptCount val="58"/>
                <c:pt idx="0">
                  <c:v>40576.0</c:v>
                </c:pt>
                <c:pt idx="1">
                  <c:v>40577.0</c:v>
                </c:pt>
                <c:pt idx="2">
                  <c:v>40578.0</c:v>
                </c:pt>
                <c:pt idx="3">
                  <c:v>40579.0</c:v>
                </c:pt>
                <c:pt idx="4">
                  <c:v>40580.0</c:v>
                </c:pt>
                <c:pt idx="5">
                  <c:v>40581.0</c:v>
                </c:pt>
                <c:pt idx="6">
                  <c:v>40582.0</c:v>
                </c:pt>
                <c:pt idx="7">
                  <c:v>40583.0</c:v>
                </c:pt>
                <c:pt idx="8">
                  <c:v>40584.0</c:v>
                </c:pt>
                <c:pt idx="9">
                  <c:v>40585.0</c:v>
                </c:pt>
                <c:pt idx="10">
                  <c:v>40586.0</c:v>
                </c:pt>
                <c:pt idx="11">
                  <c:v>40587.0</c:v>
                </c:pt>
                <c:pt idx="12">
                  <c:v>40588.0</c:v>
                </c:pt>
                <c:pt idx="13">
                  <c:v>40589.0</c:v>
                </c:pt>
                <c:pt idx="14">
                  <c:v>40590.0</c:v>
                </c:pt>
                <c:pt idx="15">
                  <c:v>40591.0</c:v>
                </c:pt>
                <c:pt idx="16">
                  <c:v>40592.0</c:v>
                </c:pt>
                <c:pt idx="17">
                  <c:v>40593.0</c:v>
                </c:pt>
                <c:pt idx="18">
                  <c:v>40594.0</c:v>
                </c:pt>
                <c:pt idx="19">
                  <c:v>40595.0</c:v>
                </c:pt>
                <c:pt idx="20">
                  <c:v>40596.0</c:v>
                </c:pt>
                <c:pt idx="21">
                  <c:v>40597.0</c:v>
                </c:pt>
                <c:pt idx="22">
                  <c:v>40598.0</c:v>
                </c:pt>
                <c:pt idx="23">
                  <c:v>40599.0</c:v>
                </c:pt>
                <c:pt idx="24">
                  <c:v>40600.0</c:v>
                </c:pt>
                <c:pt idx="25">
                  <c:v>40601.0</c:v>
                </c:pt>
                <c:pt idx="26">
                  <c:v>40602.0</c:v>
                </c:pt>
                <c:pt idx="27">
                  <c:v>40603.0</c:v>
                </c:pt>
                <c:pt idx="28">
                  <c:v>40604.0</c:v>
                </c:pt>
                <c:pt idx="29">
                  <c:v>40605.0</c:v>
                </c:pt>
                <c:pt idx="30">
                  <c:v>40606.0</c:v>
                </c:pt>
                <c:pt idx="31">
                  <c:v>40607.0</c:v>
                </c:pt>
                <c:pt idx="32">
                  <c:v>40608.0</c:v>
                </c:pt>
                <c:pt idx="33">
                  <c:v>40609.0</c:v>
                </c:pt>
                <c:pt idx="34">
                  <c:v>40610.0</c:v>
                </c:pt>
                <c:pt idx="35">
                  <c:v>40611.0</c:v>
                </c:pt>
                <c:pt idx="36">
                  <c:v>40612.0</c:v>
                </c:pt>
                <c:pt idx="37">
                  <c:v>40613.0</c:v>
                </c:pt>
                <c:pt idx="38">
                  <c:v>40614.0</c:v>
                </c:pt>
                <c:pt idx="39">
                  <c:v>40615.0</c:v>
                </c:pt>
                <c:pt idx="40">
                  <c:v>40616.04166666658</c:v>
                </c:pt>
                <c:pt idx="41">
                  <c:v>40617.04166666658</c:v>
                </c:pt>
                <c:pt idx="42">
                  <c:v>40618.04166666658</c:v>
                </c:pt>
                <c:pt idx="43">
                  <c:v>40619.04166666658</c:v>
                </c:pt>
                <c:pt idx="44">
                  <c:v>40620.04166666658</c:v>
                </c:pt>
                <c:pt idx="45">
                  <c:v>40621.04166666658</c:v>
                </c:pt>
                <c:pt idx="46">
                  <c:v>40622.04166666658</c:v>
                </c:pt>
                <c:pt idx="47">
                  <c:v>40623.04166666658</c:v>
                </c:pt>
                <c:pt idx="48">
                  <c:v>40624.04166666658</c:v>
                </c:pt>
                <c:pt idx="49">
                  <c:v>40625.04166666658</c:v>
                </c:pt>
                <c:pt idx="50">
                  <c:v>40626.04166666658</c:v>
                </c:pt>
                <c:pt idx="51">
                  <c:v>40627.04166666658</c:v>
                </c:pt>
                <c:pt idx="52">
                  <c:v>40628.04166666658</c:v>
                </c:pt>
                <c:pt idx="53">
                  <c:v>40629.04166666658</c:v>
                </c:pt>
                <c:pt idx="54">
                  <c:v>40630.04166666658</c:v>
                </c:pt>
                <c:pt idx="55">
                  <c:v>40631.04166666658</c:v>
                </c:pt>
                <c:pt idx="56">
                  <c:v>40632.04166666658</c:v>
                </c:pt>
                <c:pt idx="57">
                  <c:v>40633.04166666658</c:v>
                </c:pt>
              </c:numCache>
            </c:numRef>
          </c:cat>
          <c:val>
            <c:numRef>
              <c:f>'Conviva_QIV_2011_05_04-1.csv'!$F$17:$F$74</c:f>
              <c:numCache>
                <c:formatCode>General</c:formatCode>
                <c:ptCount val="58"/>
                <c:pt idx="0">
                  <c:v>1766.23</c:v>
                </c:pt>
                <c:pt idx="1">
                  <c:v>1767.91</c:v>
                </c:pt>
                <c:pt idx="2">
                  <c:v>1771.93</c:v>
                </c:pt>
                <c:pt idx="3">
                  <c:v>1732.55</c:v>
                </c:pt>
                <c:pt idx="4">
                  <c:v>1761.02</c:v>
                </c:pt>
                <c:pt idx="5">
                  <c:v>1752.63</c:v>
                </c:pt>
                <c:pt idx="6">
                  <c:v>1757.49</c:v>
                </c:pt>
                <c:pt idx="7">
                  <c:v>1738.45</c:v>
                </c:pt>
                <c:pt idx="8">
                  <c:v>1754.2</c:v>
                </c:pt>
                <c:pt idx="9">
                  <c:v>1749.53</c:v>
                </c:pt>
                <c:pt idx="10">
                  <c:v>1732.31</c:v>
                </c:pt>
                <c:pt idx="11">
                  <c:v>1785.97</c:v>
                </c:pt>
                <c:pt idx="12">
                  <c:v>1766.78</c:v>
                </c:pt>
                <c:pt idx="13">
                  <c:v>1719.96</c:v>
                </c:pt>
                <c:pt idx="14">
                  <c:v>1783.03</c:v>
                </c:pt>
                <c:pt idx="15">
                  <c:v>1731.4</c:v>
                </c:pt>
                <c:pt idx="16">
                  <c:v>1788.23</c:v>
                </c:pt>
                <c:pt idx="17">
                  <c:v>1800.64</c:v>
                </c:pt>
                <c:pt idx="18">
                  <c:v>1781.74</c:v>
                </c:pt>
                <c:pt idx="19">
                  <c:v>1743.48</c:v>
                </c:pt>
                <c:pt idx="20">
                  <c:v>1750.63</c:v>
                </c:pt>
                <c:pt idx="21">
                  <c:v>1714.32</c:v>
                </c:pt>
                <c:pt idx="22">
                  <c:v>2020.42</c:v>
                </c:pt>
                <c:pt idx="23">
                  <c:v>2086.84</c:v>
                </c:pt>
                <c:pt idx="24">
                  <c:v>2047.05</c:v>
                </c:pt>
                <c:pt idx="25">
                  <c:v>2084.86</c:v>
                </c:pt>
                <c:pt idx="26">
                  <c:v>2099.07</c:v>
                </c:pt>
                <c:pt idx="27">
                  <c:v>2045.33</c:v>
                </c:pt>
                <c:pt idx="28">
                  <c:v>2045.39</c:v>
                </c:pt>
                <c:pt idx="29">
                  <c:v>2070.26</c:v>
                </c:pt>
                <c:pt idx="30">
                  <c:v>2058.87</c:v>
                </c:pt>
                <c:pt idx="31">
                  <c:v>2075.28</c:v>
                </c:pt>
                <c:pt idx="32">
                  <c:v>2060.25</c:v>
                </c:pt>
                <c:pt idx="33">
                  <c:v>2072.11</c:v>
                </c:pt>
                <c:pt idx="34">
                  <c:v>2086.59</c:v>
                </c:pt>
                <c:pt idx="35">
                  <c:v>2067.02</c:v>
                </c:pt>
                <c:pt idx="36">
                  <c:v>2068.0</c:v>
                </c:pt>
                <c:pt idx="37">
                  <c:v>2064.48</c:v>
                </c:pt>
                <c:pt idx="38">
                  <c:v>2068.81</c:v>
                </c:pt>
                <c:pt idx="39">
                  <c:v>2074.75</c:v>
                </c:pt>
                <c:pt idx="40">
                  <c:v>2094.24</c:v>
                </c:pt>
                <c:pt idx="41">
                  <c:v>2053.68</c:v>
                </c:pt>
                <c:pt idx="42">
                  <c:v>2092.44</c:v>
                </c:pt>
                <c:pt idx="43">
                  <c:v>2079.32</c:v>
                </c:pt>
                <c:pt idx="44">
                  <c:v>2061.58</c:v>
                </c:pt>
                <c:pt idx="45">
                  <c:v>2062.23</c:v>
                </c:pt>
                <c:pt idx="46">
                  <c:v>2090.75</c:v>
                </c:pt>
                <c:pt idx="47">
                  <c:v>2050.37</c:v>
                </c:pt>
                <c:pt idx="48">
                  <c:v>2057.57</c:v>
                </c:pt>
                <c:pt idx="49">
                  <c:v>2063.2</c:v>
                </c:pt>
                <c:pt idx="50">
                  <c:v>2073.05</c:v>
                </c:pt>
                <c:pt idx="51">
                  <c:v>2047.43</c:v>
                </c:pt>
                <c:pt idx="52">
                  <c:v>2105.37</c:v>
                </c:pt>
                <c:pt idx="53">
                  <c:v>2123.71</c:v>
                </c:pt>
                <c:pt idx="54">
                  <c:v>2104.42</c:v>
                </c:pt>
                <c:pt idx="55">
                  <c:v>2083.8</c:v>
                </c:pt>
                <c:pt idx="56">
                  <c:v>2077.0</c:v>
                </c:pt>
                <c:pt idx="57">
                  <c:v>2086.86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3256888"/>
        <c:axId val="523259928"/>
      </c:lineChart>
      <c:dateAx>
        <c:axId val="523256888"/>
        <c:scaling>
          <c:orientation val="minMax"/>
        </c:scaling>
        <c:delete val="1"/>
        <c:axPos val="b"/>
        <c:numFmt formatCode="m/d/yy\ h:mm" sourceLinked="1"/>
        <c:majorTickMark val="out"/>
        <c:minorTickMark val="none"/>
        <c:tickLblPos val="nextTo"/>
        <c:crossAx val="523259928"/>
        <c:crosses val="autoZero"/>
        <c:auto val="1"/>
        <c:lblOffset val="100"/>
        <c:baseTimeUnit val="days"/>
      </c:dateAx>
      <c:valAx>
        <c:axId val="523259928"/>
        <c:scaling>
          <c:orientation val="minMax"/>
          <c:min val="16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3256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264074105098565"/>
          <c:y val="0.154552005812241"/>
          <c:w val="0.928918858546937"/>
          <c:h val="0.6087048127712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Conviva_Quality_Duration_Analys!$B$54</c:f>
              <c:strCache>
                <c:ptCount val="1"/>
                <c:pt idx="0">
                  <c:v>Views</c:v>
                </c:pt>
              </c:strCache>
            </c:strRef>
          </c:tx>
          <c:invertIfNegative val="0"/>
          <c:cat>
            <c:strRef>
              <c:f>Conviva_Quality_Duration_Analys!$A$55:$A$65</c:f>
              <c:strCache>
                <c:ptCount val="11"/>
                <c:pt idx="0">
                  <c:v>0-50</c:v>
                </c:pt>
                <c:pt idx="1">
                  <c:v>50-200</c:v>
                </c:pt>
                <c:pt idx="2">
                  <c:v>200-400</c:v>
                </c:pt>
                <c:pt idx="3">
                  <c:v>400-600</c:v>
                </c:pt>
                <c:pt idx="4">
                  <c:v>600-800</c:v>
                </c:pt>
                <c:pt idx="5">
                  <c:v>800-1000</c:v>
                </c:pt>
                <c:pt idx="6">
                  <c:v>1000-1500</c:v>
                </c:pt>
                <c:pt idx="7">
                  <c:v>1500-2000</c:v>
                </c:pt>
                <c:pt idx="8">
                  <c:v>2000-2500</c:v>
                </c:pt>
                <c:pt idx="9">
                  <c:v>2500-3000</c:v>
                </c:pt>
                <c:pt idx="10">
                  <c:v>&gt;3000</c:v>
                </c:pt>
              </c:strCache>
            </c:strRef>
          </c:cat>
          <c:val>
            <c:numRef>
              <c:f>Conviva_Quality_Duration_Analys!$B$55:$B$65</c:f>
              <c:numCache>
                <c:formatCode>General</c:formatCode>
                <c:ptCount val="11"/>
                <c:pt idx="0">
                  <c:v>9395.0</c:v>
                </c:pt>
                <c:pt idx="1">
                  <c:v>19842.0</c:v>
                </c:pt>
                <c:pt idx="2">
                  <c:v>1.157404E6</c:v>
                </c:pt>
                <c:pt idx="3">
                  <c:v>2.111746E6</c:v>
                </c:pt>
                <c:pt idx="4">
                  <c:v>4.01656E6</c:v>
                </c:pt>
                <c:pt idx="5">
                  <c:v>3.317261E6</c:v>
                </c:pt>
                <c:pt idx="6">
                  <c:v>3.940787E6</c:v>
                </c:pt>
                <c:pt idx="7">
                  <c:v>1.641941E6</c:v>
                </c:pt>
                <c:pt idx="8">
                  <c:v>424195.0</c:v>
                </c:pt>
                <c:pt idx="9">
                  <c:v>47768.0</c:v>
                </c:pt>
                <c:pt idx="10">
                  <c:v>68825.0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1038856"/>
        <c:axId val="521041864"/>
        <c:axId val="0"/>
      </c:bar3DChart>
      <c:catAx>
        <c:axId val="521038856"/>
        <c:scaling>
          <c:orientation val="minMax"/>
        </c:scaling>
        <c:delete val="1"/>
        <c:axPos val="b"/>
        <c:majorTickMark val="out"/>
        <c:minorTickMark val="none"/>
        <c:tickLblPos val="nextTo"/>
        <c:crossAx val="521041864"/>
        <c:crosses val="autoZero"/>
        <c:auto val="1"/>
        <c:lblAlgn val="ctr"/>
        <c:lblOffset val="100"/>
        <c:noMultiLvlLbl val="0"/>
      </c:catAx>
      <c:valAx>
        <c:axId val="521041864"/>
        <c:scaling>
          <c:orientation val="minMax"/>
        </c:scaling>
        <c:delete val="1"/>
        <c:axPos val="l"/>
        <c:majorGridlines/>
        <c:numFmt formatCode="#,##0" sourceLinked="0"/>
        <c:majorTickMark val="out"/>
        <c:minorTickMark val="none"/>
        <c:tickLblPos val="nextTo"/>
        <c:crossAx val="521038856"/>
        <c:crosses val="autoZero"/>
        <c:crossBetween val="between"/>
      </c:valAx>
    </c:plotArea>
    <c:plotVisOnly val="1"/>
    <c:dispBlanksAs val="gap"/>
    <c:showDLblsOverMax val="0"/>
  </c:chart>
  <c:spPr>
    <a:solidFill>
      <a:prstClr val="white">
        <a:alpha val="17000"/>
      </a:prstClr>
    </a:solidFill>
    <a:scene3d>
      <a:camera prst="orthographicFront"/>
      <a:lightRig rig="threePt" dir="t"/>
    </a:scene3d>
    <a:sp3d>
      <a:bevelT/>
      <a:bevelB/>
    </a:sp3d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Total</a:t>
            </a:r>
            <a:r>
              <a:rPr lang="en-US" sz="1200" baseline="0" dirty="0"/>
              <a:t> </a:t>
            </a:r>
            <a:r>
              <a:rPr lang="en-US" sz="1200" baseline="0" dirty="0" smtClean="0"/>
              <a:t>Views</a:t>
            </a:r>
            <a:endParaRPr lang="en-US" sz="12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84848484848485"/>
          <c:y val="0.108056872037915"/>
          <c:w val="0.772727272727273"/>
          <c:h val="0.875642048505016"/>
        </c:manualLayout>
      </c:layout>
      <c:barChart>
        <c:barDir val="col"/>
        <c:grouping val="percentStacked"/>
        <c:varyColors val="0"/>
        <c:ser>
          <c:idx val="0"/>
          <c:order val="0"/>
          <c:invertIfNegative val="0"/>
          <c:val>
            <c:numRef>
              <c:f>Sheet1!$D$9</c:f>
              <c:numCache>
                <c:formatCode>General</c:formatCode>
                <c:ptCount val="1"/>
                <c:pt idx="0">
                  <c:v>68.3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Sheet1!$D$10</c:f>
              <c:numCache>
                <c:formatCode>General</c:formatCode>
                <c:ptCount val="1"/>
                <c:pt idx="0">
                  <c:v>25.3</c:v>
                </c:pt>
              </c:numCache>
            </c:numRef>
          </c:val>
        </c:ser>
        <c:ser>
          <c:idx val="2"/>
          <c:order val="2"/>
          <c:invertIfNegative val="0"/>
          <c:val>
            <c:numRef>
              <c:f>Sheet1!$D$11</c:f>
              <c:numCache>
                <c:formatCode>General</c:formatCode>
                <c:ptCount val="1"/>
                <c:pt idx="0">
                  <c:v>5.7</c:v>
                </c:pt>
              </c:numCache>
            </c:numRef>
          </c:val>
        </c:ser>
        <c:ser>
          <c:idx val="3"/>
          <c:order val="3"/>
          <c:invertIfNegative val="0"/>
          <c:val>
            <c:numRef>
              <c:f>Sheet1!$D$12</c:f>
              <c:numCache>
                <c:formatCode>General</c:formatCode>
                <c:ptCount val="1"/>
                <c:pt idx="0">
                  <c:v>0.68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521471000"/>
        <c:axId val="521474136"/>
      </c:barChart>
      <c:catAx>
        <c:axId val="521471000"/>
        <c:scaling>
          <c:orientation val="minMax"/>
        </c:scaling>
        <c:delete val="1"/>
        <c:axPos val="b"/>
        <c:majorTickMark val="none"/>
        <c:minorTickMark val="none"/>
        <c:tickLblPos val="nextTo"/>
        <c:crossAx val="521474136"/>
        <c:crosses val="autoZero"/>
        <c:auto val="1"/>
        <c:lblAlgn val="ctr"/>
        <c:lblOffset val="100"/>
        <c:noMultiLvlLbl val="0"/>
      </c:catAx>
      <c:valAx>
        <c:axId val="5214741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21471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Sheet2!$C$7:$C$8</c:f>
              <c:numCache>
                <c:formatCode>General</c:formatCode>
                <c:ptCount val="2"/>
                <c:pt idx="0">
                  <c:v>67.8</c:v>
                </c:pt>
                <c:pt idx="1">
                  <c:v>32.2</c:v>
                </c:pt>
              </c:numCache>
            </c:numRef>
          </c:val>
        </c:ser>
        <c:ser>
          <c:idx val="1"/>
          <c:order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Sheet2!$C$8</c:f>
              <c:numCache>
                <c:formatCode>General</c:formatCode>
                <c:ptCount val="1"/>
                <c:pt idx="0">
                  <c:v>32.2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Minutes</a:t>
            </a:r>
            <a:r>
              <a:rPr lang="en-US" sz="1200" baseline="0" dirty="0"/>
              <a:t> </a:t>
            </a:r>
            <a:r>
              <a:rPr lang="en-US" sz="1200" baseline="0" dirty="0" smtClean="0"/>
              <a:t>per Viewer</a:t>
            </a:r>
            <a:endParaRPr lang="en-US" sz="12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Good Quality Viewers</c:v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Lit>
              <c:ptCount val="1"/>
              <c:pt idx="0">
                <c:v>_x0014_Poor Quality Viewers</c:v>
              </c:pt>
            </c:strLit>
          </c:cat>
          <c:val>
            <c:numRef>
              <c:f>Sheet2!$D$7</c:f>
              <c:numCache>
                <c:formatCode>General</c:formatCode>
                <c:ptCount val="1"/>
                <c:pt idx="0">
                  <c:v>100.9</c:v>
                </c:pt>
              </c:numCache>
            </c:numRef>
          </c:val>
        </c:ser>
        <c:ser>
          <c:idx val="1"/>
          <c:order val="1"/>
          <c:tx>
            <c:v>Poor Quality Viewers</c:v>
          </c:tx>
          <c:spPr>
            <a:solidFill>
              <a:srgbClr val="953735"/>
            </a:solidFill>
          </c:spPr>
          <c:invertIfNegative val="0"/>
          <c:cat>
            <c:strLit>
              <c:ptCount val="1"/>
              <c:pt idx="0">
                <c:v>_x0014_Poor Quality Viewers</c:v>
              </c:pt>
            </c:strLit>
          </c:cat>
          <c:val>
            <c:numRef>
              <c:f>Sheet2!$D$8</c:f>
              <c:numCache>
                <c:formatCode>General</c:formatCode>
                <c:ptCount val="1"/>
                <c:pt idx="0">
                  <c:v>62.2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3854568"/>
        <c:axId val="493857544"/>
      </c:barChart>
      <c:catAx>
        <c:axId val="493854568"/>
        <c:scaling>
          <c:orientation val="minMax"/>
        </c:scaling>
        <c:delete val="1"/>
        <c:axPos val="l"/>
        <c:majorTickMark val="out"/>
        <c:minorTickMark val="none"/>
        <c:tickLblPos val="nextTo"/>
        <c:crossAx val="493857544"/>
        <c:crosses val="autoZero"/>
        <c:auto val="1"/>
        <c:lblAlgn val="ctr"/>
        <c:lblOffset val="100"/>
        <c:noMultiLvlLbl val="0"/>
      </c:catAx>
      <c:valAx>
        <c:axId val="4938575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938545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Total</a:t>
            </a:r>
            <a:r>
              <a:rPr lang="en-US" sz="1200" baseline="0" dirty="0"/>
              <a:t> </a:t>
            </a:r>
            <a:r>
              <a:rPr lang="en-US" sz="1200" baseline="0" dirty="0" smtClean="0"/>
              <a:t>Views</a:t>
            </a:r>
            <a:endParaRPr lang="en-US" sz="12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84848484848485"/>
          <c:y val="0.108056872037915"/>
          <c:w val="0.772727272727273"/>
          <c:h val="0.875642048505016"/>
        </c:manualLayout>
      </c:layout>
      <c:barChart>
        <c:barDir val="col"/>
        <c:grouping val="percentStacked"/>
        <c:varyColors val="0"/>
        <c:ser>
          <c:idx val="0"/>
          <c:order val="0"/>
          <c:invertIfNegative val="0"/>
          <c:val>
            <c:numRef>
              <c:f>Sheet1!$D$9</c:f>
              <c:numCache>
                <c:formatCode>General</c:formatCode>
                <c:ptCount val="1"/>
                <c:pt idx="0">
                  <c:v>68.3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Sheet1!$D$10</c:f>
              <c:numCache>
                <c:formatCode>General</c:formatCode>
                <c:ptCount val="1"/>
                <c:pt idx="0">
                  <c:v>25.3</c:v>
                </c:pt>
              </c:numCache>
            </c:numRef>
          </c:val>
        </c:ser>
        <c:ser>
          <c:idx val="2"/>
          <c:order val="2"/>
          <c:invertIfNegative val="0"/>
          <c:val>
            <c:numRef>
              <c:f>Sheet1!$D$11</c:f>
              <c:numCache>
                <c:formatCode>General</c:formatCode>
                <c:ptCount val="1"/>
                <c:pt idx="0">
                  <c:v>5.7</c:v>
                </c:pt>
              </c:numCache>
            </c:numRef>
          </c:val>
        </c:ser>
        <c:ser>
          <c:idx val="3"/>
          <c:order val="3"/>
          <c:invertIfNegative val="0"/>
          <c:val>
            <c:numRef>
              <c:f>Sheet1!$D$12</c:f>
              <c:numCache>
                <c:formatCode>General</c:formatCode>
                <c:ptCount val="1"/>
                <c:pt idx="0">
                  <c:v>0.68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522281624"/>
        <c:axId val="522284760"/>
      </c:barChart>
      <c:catAx>
        <c:axId val="522281624"/>
        <c:scaling>
          <c:orientation val="minMax"/>
        </c:scaling>
        <c:delete val="1"/>
        <c:axPos val="b"/>
        <c:majorTickMark val="none"/>
        <c:minorTickMark val="none"/>
        <c:tickLblPos val="nextTo"/>
        <c:crossAx val="522284760"/>
        <c:crosses val="autoZero"/>
        <c:auto val="1"/>
        <c:lblAlgn val="ctr"/>
        <c:lblOffset val="100"/>
        <c:noMultiLvlLbl val="0"/>
      </c:catAx>
      <c:valAx>
        <c:axId val="5222847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22281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Minutes</a:t>
            </a:r>
            <a:r>
              <a:rPr lang="en-US" sz="1200" baseline="0" dirty="0"/>
              <a:t> </a:t>
            </a:r>
            <a:r>
              <a:rPr lang="en-US" sz="1200" baseline="0" dirty="0" smtClean="0"/>
              <a:t>per Viewer</a:t>
            </a:r>
            <a:endParaRPr lang="en-US" sz="12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Good Quality Viewers</c:v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Lit>
              <c:ptCount val="1"/>
              <c:pt idx="0">
                <c:v>_x0014_Poor Quality Viewers</c:v>
              </c:pt>
            </c:strLit>
          </c:cat>
          <c:val>
            <c:numRef>
              <c:f>Sheet2!$D$7</c:f>
              <c:numCache>
                <c:formatCode>General</c:formatCode>
                <c:ptCount val="1"/>
                <c:pt idx="0">
                  <c:v>100.9</c:v>
                </c:pt>
              </c:numCache>
            </c:numRef>
          </c:val>
        </c:ser>
        <c:ser>
          <c:idx val="1"/>
          <c:order val="1"/>
          <c:tx>
            <c:v>Poor Quality Viewers</c:v>
          </c:tx>
          <c:spPr>
            <a:solidFill>
              <a:srgbClr val="953735"/>
            </a:solidFill>
          </c:spPr>
          <c:invertIfNegative val="0"/>
          <c:cat>
            <c:strLit>
              <c:ptCount val="1"/>
              <c:pt idx="0">
                <c:v>_x0014_Poor Quality Viewers</c:v>
              </c:pt>
            </c:strLit>
          </c:cat>
          <c:val>
            <c:numRef>
              <c:f>Sheet2!$D$8</c:f>
              <c:numCache>
                <c:formatCode>General</c:formatCode>
                <c:ptCount val="1"/>
                <c:pt idx="0">
                  <c:v>62.2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22334200"/>
        <c:axId val="522337176"/>
      </c:barChart>
      <c:catAx>
        <c:axId val="522334200"/>
        <c:scaling>
          <c:orientation val="minMax"/>
        </c:scaling>
        <c:delete val="1"/>
        <c:axPos val="l"/>
        <c:majorTickMark val="out"/>
        <c:minorTickMark val="none"/>
        <c:tickLblPos val="nextTo"/>
        <c:crossAx val="522337176"/>
        <c:crosses val="autoZero"/>
        <c:auto val="1"/>
        <c:lblAlgn val="ctr"/>
        <c:lblOffset val="100"/>
        <c:noMultiLvlLbl val="0"/>
      </c:catAx>
      <c:valAx>
        <c:axId val="5223371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223342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Sheet1!$D$3:$D$11</c:f>
              <c:numCache>
                <c:formatCode>General</c:formatCode>
                <c:ptCount val="9"/>
                <c:pt idx="0">
                  <c:v>34.9</c:v>
                </c:pt>
                <c:pt idx="1">
                  <c:v>43.8</c:v>
                </c:pt>
                <c:pt idx="2">
                  <c:v>17.4</c:v>
                </c:pt>
                <c:pt idx="3">
                  <c:v>33.9</c:v>
                </c:pt>
                <c:pt idx="4">
                  <c:v>43.5</c:v>
                </c:pt>
                <c:pt idx="5">
                  <c:v>25.3</c:v>
                </c:pt>
                <c:pt idx="6">
                  <c:v>27.2</c:v>
                </c:pt>
                <c:pt idx="7">
                  <c:v>18.1</c:v>
                </c:pt>
                <c:pt idx="8">
                  <c:v>28.4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2363288"/>
        <c:axId val="522366488"/>
      </c:barChart>
      <c:catAx>
        <c:axId val="522363288"/>
        <c:scaling>
          <c:orientation val="minMax"/>
        </c:scaling>
        <c:delete val="0"/>
        <c:axPos val="b"/>
        <c:majorTickMark val="out"/>
        <c:minorTickMark val="none"/>
        <c:tickLblPos val="nextTo"/>
        <c:crossAx val="522366488"/>
        <c:crosses val="autoZero"/>
        <c:auto val="1"/>
        <c:lblAlgn val="ctr"/>
        <c:lblOffset val="100"/>
        <c:noMultiLvlLbl val="0"/>
      </c:catAx>
      <c:valAx>
        <c:axId val="522366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2363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'[CBSComAvailableBandwidthDistribution_2010_08_01_00_to_2010_09_01_00_1651.xls]Available Bandwidth Distrib'!$B$2</c:f>
              <c:strCache>
                <c:ptCount val="1"/>
                <c:pt idx="0">
                  <c:v>Viewers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80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'[CBSComAvailableBandwidthDistribution_2010_08_01_00_to_2010_09_01_00_1651.xls]Available Bandwidth Distrib'!$A$3:$A$11</c:f>
              <c:strCache>
                <c:ptCount val="9"/>
                <c:pt idx="0">
                  <c:v>&lt;100</c:v>
                </c:pt>
                <c:pt idx="1">
                  <c:v>100-300</c:v>
                </c:pt>
                <c:pt idx="2">
                  <c:v>300-500</c:v>
                </c:pt>
                <c:pt idx="3">
                  <c:v>500-700</c:v>
                </c:pt>
                <c:pt idx="4">
                  <c:v>700-1000</c:v>
                </c:pt>
                <c:pt idx="5">
                  <c:v>1000-1600</c:v>
                </c:pt>
                <c:pt idx="6">
                  <c:v>1600-2200</c:v>
                </c:pt>
                <c:pt idx="7">
                  <c:v>2200-3000</c:v>
                </c:pt>
                <c:pt idx="8">
                  <c:v>&gt;3000</c:v>
                </c:pt>
              </c:strCache>
            </c:strRef>
          </c:cat>
          <c:val>
            <c:numRef>
              <c:f>'[CBSComAvailableBandwidthDistribution_2010_08_01_00_to_2010_09_01_00_1651.xls]Available Bandwidth Distrib'!$B$3:$B$11</c:f>
              <c:numCache>
                <c:formatCode>General</c:formatCode>
                <c:ptCount val="9"/>
                <c:pt idx="0">
                  <c:v>17738.0</c:v>
                </c:pt>
                <c:pt idx="1">
                  <c:v>44282.0</c:v>
                </c:pt>
                <c:pt idx="2">
                  <c:v>76697.0</c:v>
                </c:pt>
                <c:pt idx="3">
                  <c:v>119937.0</c:v>
                </c:pt>
                <c:pt idx="4">
                  <c:v>187264.0</c:v>
                </c:pt>
                <c:pt idx="5">
                  <c:v>416533.0</c:v>
                </c:pt>
                <c:pt idx="6">
                  <c:v>587007.0</c:v>
                </c:pt>
                <c:pt idx="7">
                  <c:v>558660.0</c:v>
                </c:pt>
                <c:pt idx="8">
                  <c:v>924538.0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2422328"/>
        <c:axId val="522425384"/>
        <c:axId val="0"/>
      </c:bar3DChart>
      <c:catAx>
        <c:axId val="522422328"/>
        <c:scaling>
          <c:orientation val="minMax"/>
        </c:scaling>
        <c:delete val="0"/>
        <c:axPos val="b"/>
        <c:majorTickMark val="out"/>
        <c:minorTickMark val="none"/>
        <c:tickLblPos val="nextTo"/>
        <c:crossAx val="522425384"/>
        <c:crosses val="autoZero"/>
        <c:auto val="1"/>
        <c:lblAlgn val="ctr"/>
        <c:lblOffset val="100"/>
        <c:noMultiLvlLbl val="0"/>
      </c:catAx>
      <c:valAx>
        <c:axId val="522425384"/>
        <c:scaling>
          <c:orientation val="minMax"/>
        </c:scaling>
        <c:delete val="1"/>
        <c:axPos val="l"/>
        <c:majorGridlines/>
        <c:numFmt formatCode="#,##0" sourceLinked="0"/>
        <c:majorTickMark val="out"/>
        <c:minorTickMark val="none"/>
        <c:tickLblPos val="nextTo"/>
        <c:crossAx val="52242232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scene3d>
      <a:camera prst="orthographicFront"/>
      <a:lightRig rig="threePt" dir="t"/>
    </a:scene3d>
    <a:sp3d>
      <a:bevelT/>
      <a:bevelB/>
    </a:sp3d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0.03191</cdr:x>
      <cdr:y>0.85786</cdr:y>
    </cdr:from>
    <cdr:to>
      <cdr:x>0.98227</cdr:x>
      <cdr:y>0.99002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4368800"/>
          <a:ext cx="6807200" cy="673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bg1"/>
              </a:solidFill>
            </a:rPr>
            <a:t>Actual Bit Rate Consumed</a:t>
          </a:r>
        </a:p>
        <a:p xmlns:a="http://schemas.openxmlformats.org/drawingml/2006/main">
          <a:endParaRPr lang="en-US" sz="800" dirty="0" smtClean="0">
            <a:solidFill>
              <a:schemeClr val="bg1"/>
            </a:solidFill>
          </a:endParaRPr>
        </a:p>
        <a:p xmlns:a="http://schemas.openxmlformats.org/drawingml/2006/main">
          <a:r>
            <a:rPr lang="en-US" sz="1600" dirty="0" smtClean="0">
              <a:solidFill>
                <a:schemeClr val="bg1"/>
              </a:solidFill>
            </a:rPr>
            <a:t>Available Bandwidth</a:t>
          </a:r>
          <a:endParaRPr lang="en-US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0.40248</cdr:x>
      <cdr:y>0.93516</cdr:y>
    </cdr:from>
    <cdr:to>
      <cdr:x>0.43972</cdr:x>
      <cdr:y>0.98005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882900" y="4762500"/>
          <a:ext cx="266700" cy="2286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0.44681</cdr:x>
      <cdr:y>0.93516</cdr:y>
    </cdr:from>
    <cdr:to>
      <cdr:x>0.48404</cdr:x>
      <cdr:y>0.98005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200400" y="4762500"/>
          <a:ext cx="266700" cy="228600"/>
        </a:xfrm>
        <a:prstGeom xmlns:a="http://schemas.openxmlformats.org/drawingml/2006/main" prst="rect">
          <a:avLst/>
        </a:prstGeom>
        <a:solidFill xmlns:a="http://schemas.openxmlformats.org/drawingml/2006/main">
          <a:srgbClr val="834A92"/>
        </a:solidFill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0.49113</cdr:x>
      <cdr:y>0.93516</cdr:y>
    </cdr:from>
    <cdr:to>
      <cdr:x>0.52837</cdr:x>
      <cdr:y>0.98005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3517900" y="4762500"/>
          <a:ext cx="266700" cy="228600"/>
        </a:xfrm>
        <a:prstGeom xmlns:a="http://schemas.openxmlformats.org/drawingml/2006/main" prst="rect">
          <a:avLst/>
        </a:prstGeom>
        <a:solidFill xmlns:a="http://schemas.openxmlformats.org/drawingml/2006/main">
          <a:srgbClr val="FF6600"/>
        </a:solidFill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0.53546</cdr:x>
      <cdr:y>0.93516</cdr:y>
    </cdr:from>
    <cdr:to>
      <cdr:x>0.5727</cdr:x>
      <cdr:y>0.98005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3835400" y="4762500"/>
          <a:ext cx="266700" cy="2286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F90A1-7928-8A4A-9C09-7FCF280E2E24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85800"/>
            <a:ext cx="4895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8D668-06C3-CE4D-9748-300260483D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1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08934-4410-8E4C-A605-82EFD2330F6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08934-4410-8E4C-A605-82EFD2330F6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08934-4410-8E4C-A605-82EFD2330F6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DAD-537A-A34B-85A2-EE6C1F597F3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397"/>
            <a:ext cx="777240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7120"/>
            <a:ext cx="640080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EE1B-9DFD-D741-A7FD-919F73BB68A4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3AF2-B8FB-EB46-9287-D4F9FA1FF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7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EE1B-9DFD-D741-A7FD-919F73BB68A4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3AF2-B8FB-EB46-9287-D4F9FA1FF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6329"/>
            <a:ext cx="205740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329"/>
            <a:ext cx="6019800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EE1B-9DFD-D741-A7FD-919F73BB68A4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3AF2-B8FB-EB46-9287-D4F9FA1FF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4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270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EE1B-9DFD-D741-A7FD-919F73BB68A4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3AF2-B8FB-EB46-9287-D4F9FA1FF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4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13107"/>
            <a:ext cx="777240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12932"/>
            <a:ext cx="7772400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EE1B-9DFD-D741-A7FD-919F73BB68A4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3AF2-B8FB-EB46-9287-D4F9FA1FF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9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521"/>
            <a:ext cx="403860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3521"/>
            <a:ext cx="403860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EE1B-9DFD-D741-A7FD-919F73BB68A4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3AF2-B8FB-EB46-9287-D4F9FA1FF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9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2772"/>
            <a:ext cx="4040188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9883"/>
            <a:ext cx="4040188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32772"/>
            <a:ext cx="4041775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29883"/>
            <a:ext cx="4041775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EE1B-9DFD-D741-A7FD-919F73BB68A4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3AF2-B8FB-EB46-9287-D4F9FA1FF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EE1B-9DFD-D741-A7FD-919F73BB68A4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3AF2-B8FB-EB46-9287-D4F9FA1FF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EE1B-9DFD-D741-A7FD-919F73BB68A4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3AF2-B8FB-EB46-9287-D4F9FA1FF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9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54847"/>
            <a:ext cx="3008313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54847"/>
            <a:ext cx="5111750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39427"/>
            <a:ext cx="3008313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EE1B-9DFD-D741-A7FD-919F73BB68A4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3AF2-B8FB-EB46-9287-D4F9FA1FF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1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0560"/>
            <a:ext cx="548640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1923"/>
            <a:ext cx="548640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09515"/>
            <a:ext cx="548640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EE1B-9DFD-D741-A7FD-919F73BB68A4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3AF2-B8FB-EB46-9287-D4F9FA1FF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1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6329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3521"/>
            <a:ext cx="8229600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32594"/>
            <a:ext cx="21336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7EE1B-9DFD-D741-A7FD-919F73BB68A4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32594"/>
            <a:ext cx="28956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32594"/>
            <a:ext cx="21336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3AF2-B8FB-EB46-9287-D4F9FA1FF8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onviva-logo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359" y="6130482"/>
            <a:ext cx="965201" cy="1324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424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21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33.png"/><Relationship Id="rId6" Type="http://schemas.openxmlformats.org/officeDocument/2006/relationships/chart" Target="../charts/chart2.xml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jpeg"/><Relationship Id="rId12" Type="http://schemas.openxmlformats.org/officeDocument/2006/relationships/image" Target="../media/image44.png"/><Relationship Id="rId13" Type="http://schemas.openxmlformats.org/officeDocument/2006/relationships/image" Target="../media/image45.jpeg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6" Type="http://schemas.openxmlformats.org/officeDocument/2006/relationships/image" Target="../media/image48.png"/><Relationship Id="rId17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21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png"/><Relationship Id="rId12" Type="http://schemas.openxmlformats.org/officeDocument/2006/relationships/image" Target="../media/image67.emf"/><Relationship Id="rId13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emf"/><Relationship Id="rId8" Type="http://schemas.openxmlformats.org/officeDocument/2006/relationships/image" Target="../media/image65.emf"/><Relationship Id="rId9" Type="http://schemas.openxmlformats.org/officeDocument/2006/relationships/image" Target="../media/image24.png"/><Relationship Id="rId10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chart" Target="../charts/chart3.xml"/><Relationship Id="rId5" Type="http://schemas.openxmlformats.org/officeDocument/2006/relationships/image" Target="../media/image69.emf"/><Relationship Id="rId6" Type="http://schemas.openxmlformats.org/officeDocument/2006/relationships/image" Target="../media/image70.emf"/><Relationship Id="rId7" Type="http://schemas.openxmlformats.org/officeDocument/2006/relationships/image" Target="../media/image71.emf"/><Relationship Id="rId8" Type="http://schemas.openxmlformats.org/officeDocument/2006/relationships/image" Target="../media/image72.emf"/><Relationship Id="rId9" Type="http://schemas.openxmlformats.org/officeDocument/2006/relationships/chart" Target="../charts/chart4.xml"/><Relationship Id="rId10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chart" Target="../charts/chart6.xml"/><Relationship Id="rId5" Type="http://schemas.openxmlformats.org/officeDocument/2006/relationships/image" Target="../media/image69.emf"/><Relationship Id="rId6" Type="http://schemas.openxmlformats.org/officeDocument/2006/relationships/image" Target="../media/image70.emf"/><Relationship Id="rId7" Type="http://schemas.openxmlformats.org/officeDocument/2006/relationships/image" Target="../media/image71.emf"/><Relationship Id="rId8" Type="http://schemas.openxmlformats.org/officeDocument/2006/relationships/image" Target="../media/image72.emf"/><Relationship Id="rId9" Type="http://schemas.openxmlformats.org/officeDocument/2006/relationships/chart" Target="../charts/chart7.xml"/><Relationship Id="rId10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chart" Target="../charts/char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4" Type="http://schemas.openxmlformats.org/officeDocument/2006/relationships/chart" Target="../charts/chart16.xml"/><Relationship Id="rId5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3690373"/>
            <a:ext cx="9143999" cy="2813843"/>
          </a:xfrm>
          <a:prstGeom prst="rect">
            <a:avLst/>
          </a:prstGeom>
          <a:gradFill flip="none" rotWithShape="1">
            <a:gsLst>
              <a:gs pos="0">
                <a:srgbClr val="609205"/>
              </a:gs>
              <a:gs pos="5000">
                <a:srgbClr val="73B63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Helvetica Neue"/>
              <a:cs typeface="Helvetica Neue"/>
            </a:endParaRPr>
          </a:p>
        </p:txBody>
      </p:sp>
      <p:pic>
        <p:nvPicPr>
          <p:cNvPr id="2" name="Picture 1" descr="conviva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031" y="2895600"/>
            <a:ext cx="5224275" cy="5011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2030" y="3752064"/>
            <a:ext cx="6597369" cy="155427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spc="100" dirty="0" smtClean="0">
                <a:solidFill>
                  <a:schemeClr val="bg1"/>
                </a:solidFill>
                <a:latin typeface="Helvetica Neue UltraLight"/>
                <a:ea typeface="ＭＳ Ｐゴシック" pitchFamily="-111" charset="-128"/>
                <a:cs typeface="Helvetica Neue UltraLight"/>
              </a:rPr>
              <a:t>Bringing Internet Video to Prime Time</a:t>
            </a:r>
          </a:p>
          <a:p>
            <a:r>
              <a:rPr lang="en-US" sz="1600" spc="100" baseline="0" dirty="0" smtClean="0">
                <a:solidFill>
                  <a:schemeClr val="bg1"/>
                </a:solidFill>
                <a:latin typeface="Helvetica Neue UltraLight"/>
                <a:ea typeface="ＭＳ Ｐゴシック" pitchFamily="-111" charset="-128"/>
                <a:cs typeface="Helvetica Neue UltraLight"/>
              </a:rPr>
              <a:t>Aditya Ganjam</a:t>
            </a:r>
          </a:p>
          <a:p>
            <a:r>
              <a:rPr lang="en-US" sz="1600" spc="100" dirty="0" smtClean="0">
                <a:solidFill>
                  <a:schemeClr val="bg1"/>
                </a:solidFill>
                <a:latin typeface="Helvetica Neue UltraLight"/>
                <a:ea typeface="ＭＳ Ｐゴシック" pitchFamily="-111" charset="-128"/>
                <a:cs typeface="Helvetica Neue UltraLight"/>
              </a:rPr>
              <a:t>Vice President of Engineering</a:t>
            </a:r>
          </a:p>
          <a:p>
            <a:r>
              <a:rPr lang="en-US" sz="1600" spc="100" baseline="0" dirty="0" smtClean="0">
                <a:solidFill>
                  <a:schemeClr val="bg1"/>
                </a:solidFill>
                <a:latin typeface="Helvetica Neue UltraLight"/>
                <a:ea typeface="ＭＳ Ｐゴシック" pitchFamily="-111" charset="-128"/>
                <a:cs typeface="Helvetica Neue UltraLight"/>
              </a:rPr>
              <a:t>Conviva</a:t>
            </a:r>
          </a:p>
        </p:txBody>
      </p:sp>
    </p:spTree>
    <p:extLst>
      <p:ext uri="{BB962C8B-B14F-4D97-AF65-F5344CB8AC3E}">
        <p14:creationId xmlns:p14="http://schemas.microsoft.com/office/powerpoint/2010/main" val="7663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Internet Video Ecosystem : Video Data-plane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13592353">
            <a:off x="7301185" y="2216864"/>
            <a:ext cx="42671" cy="1265179"/>
          </a:xfrm>
          <a:prstGeom prst="roundRect">
            <a:avLst>
              <a:gd name="adj" fmla="val 29325"/>
            </a:avLst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4677" y="2904953"/>
            <a:ext cx="1806307" cy="136927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sp>
        <p:nvSpPr>
          <p:cNvPr id="9" name="Rounded Rectangle 8"/>
          <p:cNvSpPr/>
          <p:nvPr/>
        </p:nvSpPr>
        <p:spPr>
          <a:xfrm rot="13592353">
            <a:off x="6419112" y="3169442"/>
            <a:ext cx="42671" cy="1265179"/>
          </a:xfrm>
          <a:prstGeom prst="roundRect">
            <a:avLst>
              <a:gd name="adj" fmla="val 29325"/>
            </a:avLst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 cstate="print">
            <a:lum bright="-46000"/>
          </a:blip>
          <a:srcRect r="39361" b="5711"/>
          <a:stretch>
            <a:fillRect/>
          </a:stretch>
        </p:blipFill>
        <p:spPr bwMode="auto">
          <a:xfrm flipH="1">
            <a:off x="4970208" y="3841913"/>
            <a:ext cx="1151952" cy="125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" name="Rounded Rectangle 10"/>
          <p:cNvSpPr/>
          <p:nvPr/>
        </p:nvSpPr>
        <p:spPr>
          <a:xfrm rot="3063608">
            <a:off x="1606308" y="4759509"/>
            <a:ext cx="1356018" cy="45719"/>
          </a:xfrm>
          <a:prstGeom prst="roundRect">
            <a:avLst/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1156066" flipH="1">
            <a:off x="1761373" y="2852834"/>
            <a:ext cx="45719" cy="946749"/>
          </a:xfrm>
          <a:prstGeom prst="roundRect">
            <a:avLst/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19064369">
            <a:off x="1142519" y="1744335"/>
            <a:ext cx="45719" cy="96550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1E1EB"/>
              </a:clrFrom>
              <a:clrTo>
                <a:srgbClr val="E1E1EB">
                  <a:alpha val="0"/>
                </a:srgbClr>
              </a:clrTo>
            </a:clrChange>
          </a:blip>
          <a:srcRect l="6058" t="11529" r="6849" b="14848"/>
          <a:stretch>
            <a:fillRect/>
          </a:stretch>
        </p:blipFill>
        <p:spPr bwMode="auto">
          <a:xfrm>
            <a:off x="1242896" y="2410848"/>
            <a:ext cx="1076098" cy="556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194" y="1422142"/>
            <a:ext cx="603122" cy="56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1130263" y="1532140"/>
            <a:ext cx="1016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7375E"/>
                </a:solidFill>
                <a:latin typeface="+mj-lt"/>
              </a:rPr>
              <a:t>Video Source</a:t>
            </a:r>
            <a:endParaRPr lang="en-US" sz="16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0952" y="2898959"/>
            <a:ext cx="127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7375E"/>
                </a:solidFill>
                <a:latin typeface="+mj-lt"/>
              </a:rPr>
              <a:t>Encoders &amp; Video Servers</a:t>
            </a:r>
            <a:endParaRPr lang="en-US" sz="16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2752" y="3751494"/>
            <a:ext cx="9238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7375E"/>
                </a:solidFill>
                <a:latin typeface="+mj-lt"/>
              </a:rPr>
              <a:t>CMS and Hosting</a:t>
            </a:r>
            <a:endParaRPr lang="en-US" sz="16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1348" y="3925429"/>
            <a:ext cx="16025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7375E"/>
                </a:solidFill>
                <a:latin typeface="+mj-lt"/>
              </a:rPr>
              <a:t>Content Delivery Networks (CDN)</a:t>
            </a:r>
            <a:endParaRPr lang="en-US" sz="1600" dirty="0">
              <a:solidFill>
                <a:srgbClr val="17375E"/>
              </a:solidFill>
              <a:latin typeface="+mj-lt"/>
            </a:endParaRPr>
          </a:p>
        </p:txBody>
      </p:sp>
      <p:grpSp>
        <p:nvGrpSpPr>
          <p:cNvPr id="20" name="Group 94"/>
          <p:cNvGrpSpPr/>
          <p:nvPr/>
        </p:nvGrpSpPr>
        <p:grpSpPr>
          <a:xfrm>
            <a:off x="791851" y="2718259"/>
            <a:ext cx="853534" cy="468241"/>
            <a:chOff x="3176833" y="2950589"/>
            <a:chExt cx="4817095" cy="3211398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76833" y="2950589"/>
              <a:ext cx="4817095" cy="321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4138367" y="5269584"/>
              <a:ext cx="537328" cy="20738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30652" y="5846190"/>
              <a:ext cx="537328" cy="4571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7716" y="3681152"/>
            <a:ext cx="602475" cy="75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5" name="Rounded Rectangle 24"/>
          <p:cNvSpPr/>
          <p:nvPr/>
        </p:nvSpPr>
        <p:spPr>
          <a:xfrm rot="15410550">
            <a:off x="4630008" y="4095409"/>
            <a:ext cx="42671" cy="1286611"/>
          </a:xfrm>
          <a:prstGeom prst="roundRect">
            <a:avLst>
              <a:gd name="adj" fmla="val 29325"/>
            </a:avLst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17582836" flipH="1">
            <a:off x="3776044" y="5896724"/>
            <a:ext cx="57682" cy="366539"/>
          </a:xfrm>
          <a:prstGeom prst="roundRect">
            <a:avLst>
              <a:gd name="adj" fmla="val 29325"/>
            </a:avLst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84"/>
          <p:cNvGrpSpPr/>
          <p:nvPr/>
        </p:nvGrpSpPr>
        <p:grpSpPr>
          <a:xfrm rot="16621060">
            <a:off x="2610124" y="4503895"/>
            <a:ext cx="1624917" cy="1371994"/>
            <a:chOff x="3491345" y="2923308"/>
            <a:chExt cx="1574801" cy="997528"/>
          </a:xfrm>
        </p:grpSpPr>
        <p:sp>
          <p:nvSpPr>
            <p:cNvPr id="28" name="Oval 27"/>
            <p:cNvSpPr/>
            <p:nvPr/>
          </p:nvSpPr>
          <p:spPr>
            <a:xfrm>
              <a:off x="3842327" y="3389745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022437" y="2923308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230254" y="3417454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567382" y="3172691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491345" y="3602182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059381" y="3846945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572000" y="3731491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983018" y="3449781"/>
              <a:ext cx="83128" cy="7389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29" idx="4"/>
              <a:endCxn id="28" idx="7"/>
            </p:cNvCxnSpPr>
            <p:nvPr/>
          </p:nvCxnSpPr>
          <p:spPr>
            <a:xfrm rot="5400000">
              <a:off x="3786958" y="3123522"/>
              <a:ext cx="403367" cy="15072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9" idx="5"/>
              <a:endCxn id="30" idx="1"/>
            </p:cNvCxnSpPr>
            <p:nvPr/>
          </p:nvCxnSpPr>
          <p:spPr>
            <a:xfrm rot="16200000" flipH="1">
              <a:off x="3946961" y="3132807"/>
              <a:ext cx="441897" cy="14903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9" idx="6"/>
              <a:endCxn id="31" idx="2"/>
            </p:cNvCxnSpPr>
            <p:nvPr/>
          </p:nvCxnSpPr>
          <p:spPr>
            <a:xfrm>
              <a:off x="4105565" y="2960254"/>
              <a:ext cx="461817" cy="24938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8" idx="2"/>
              <a:endCxn id="32" idx="7"/>
            </p:cNvCxnSpPr>
            <p:nvPr/>
          </p:nvCxnSpPr>
          <p:spPr>
            <a:xfrm rot="10800000" flipV="1">
              <a:off x="3562299" y="3426691"/>
              <a:ext cx="280028" cy="186312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0" idx="3"/>
              <a:endCxn id="33" idx="0"/>
            </p:cNvCxnSpPr>
            <p:nvPr/>
          </p:nvCxnSpPr>
          <p:spPr>
            <a:xfrm rot="5400000">
              <a:off x="3988477" y="3592993"/>
              <a:ext cx="366421" cy="14148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4"/>
              <a:endCxn id="34" idx="0"/>
            </p:cNvCxnSpPr>
            <p:nvPr/>
          </p:nvCxnSpPr>
          <p:spPr>
            <a:xfrm rot="16200000" flipH="1">
              <a:off x="4368801" y="3486727"/>
              <a:ext cx="484909" cy="461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5" idx="2"/>
              <a:endCxn id="31" idx="5"/>
            </p:cNvCxnSpPr>
            <p:nvPr/>
          </p:nvCxnSpPr>
          <p:spPr>
            <a:xfrm rot="10800000">
              <a:off x="4638336" y="3235761"/>
              <a:ext cx="344682" cy="250966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1" idx="3"/>
              <a:endCxn id="30" idx="6"/>
            </p:cNvCxnSpPr>
            <p:nvPr/>
          </p:nvCxnSpPr>
          <p:spPr>
            <a:xfrm rot="5400000">
              <a:off x="4337150" y="3211993"/>
              <a:ext cx="218639" cy="26617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0" idx="2"/>
              <a:endCxn id="28" idx="6"/>
            </p:cNvCxnSpPr>
            <p:nvPr/>
          </p:nvCxnSpPr>
          <p:spPr>
            <a:xfrm rot="10800000">
              <a:off x="3925456" y="3426692"/>
              <a:ext cx="304799" cy="27709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8" idx="5"/>
              <a:endCxn id="33" idx="1"/>
            </p:cNvCxnSpPr>
            <p:nvPr/>
          </p:nvCxnSpPr>
          <p:spPr>
            <a:xfrm rot="16200000" flipH="1">
              <a:off x="3789943" y="3576153"/>
              <a:ext cx="404951" cy="15827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0" idx="5"/>
              <a:endCxn id="34" idx="1"/>
            </p:cNvCxnSpPr>
            <p:nvPr/>
          </p:nvCxnSpPr>
          <p:spPr>
            <a:xfrm rot="16200000" flipH="1">
              <a:off x="4311797" y="3469935"/>
              <a:ext cx="261788" cy="282966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0" idx="6"/>
              <a:endCxn id="35" idx="2"/>
            </p:cNvCxnSpPr>
            <p:nvPr/>
          </p:nvCxnSpPr>
          <p:spPr>
            <a:xfrm>
              <a:off x="4313382" y="3454400"/>
              <a:ext cx="669636" cy="3232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0" idx="3"/>
              <a:endCxn id="32" idx="7"/>
            </p:cNvCxnSpPr>
            <p:nvPr/>
          </p:nvCxnSpPr>
          <p:spPr>
            <a:xfrm rot="5400000">
              <a:off x="3836125" y="3206699"/>
              <a:ext cx="132479" cy="680129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ounded Rectangle 48"/>
          <p:cNvSpPr/>
          <p:nvPr/>
        </p:nvSpPr>
        <p:spPr>
          <a:xfrm rot="17582836" flipH="1">
            <a:off x="4213576" y="5338221"/>
            <a:ext cx="57682" cy="366539"/>
          </a:xfrm>
          <a:prstGeom prst="roundRect">
            <a:avLst>
              <a:gd name="adj" fmla="val 29325"/>
            </a:avLst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90371" y="6023768"/>
            <a:ext cx="536034" cy="33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0578" y="5514865"/>
            <a:ext cx="536034" cy="33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2" name="Picture 12"/>
          <p:cNvPicPr>
            <a:picLocks noChangeAspect="1" noChangeArrowheads="1"/>
          </p:cNvPicPr>
          <p:nvPr/>
        </p:nvPicPr>
        <p:blipFill>
          <a:blip r:embed="rId10" cstate="print"/>
          <a:srcRect l="15604" t="17857" r="17227" b="18829"/>
          <a:stretch>
            <a:fillRect/>
          </a:stretch>
        </p:blipFill>
        <p:spPr bwMode="auto">
          <a:xfrm>
            <a:off x="7621756" y="1902290"/>
            <a:ext cx="1319044" cy="85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3" name="TextBox 52"/>
          <p:cNvSpPr txBox="1"/>
          <p:nvPr/>
        </p:nvSpPr>
        <p:spPr>
          <a:xfrm>
            <a:off x="4769104" y="3507664"/>
            <a:ext cx="1602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7375E"/>
                </a:solidFill>
                <a:latin typeface="+mj-lt"/>
              </a:rPr>
              <a:t>ISP &amp; Home Net</a:t>
            </a:r>
            <a:endParaRPr lang="en-US" sz="16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41492" y="1547051"/>
            <a:ext cx="1602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7375E"/>
                </a:solidFill>
                <a:latin typeface="+mj-lt"/>
              </a:rPr>
              <a:t>Screen</a:t>
            </a:r>
            <a:endParaRPr lang="en-US" sz="1600" dirty="0">
              <a:solidFill>
                <a:srgbClr val="17375E"/>
              </a:solidFill>
              <a:latin typeface="+mj-lt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2843" y="4452973"/>
            <a:ext cx="592515" cy="553014"/>
          </a:xfrm>
          <a:prstGeom prst="rect">
            <a:avLst/>
          </a:prstGeom>
          <a:effectLst>
            <a:glow rad="165100">
              <a:schemeClr val="accent2">
                <a:alpha val="75000"/>
              </a:schemeClr>
            </a:glow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0746" y="5134665"/>
            <a:ext cx="481692" cy="502711"/>
          </a:xfrm>
          <a:prstGeom prst="rect">
            <a:avLst/>
          </a:prstGeom>
          <a:effectLst>
            <a:glow rad="165100">
              <a:schemeClr val="accent1">
                <a:alpha val="75000"/>
              </a:schemeClr>
            </a:glow>
          </a:effec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34969" y="4485723"/>
            <a:ext cx="561390" cy="58946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46727" y="4452973"/>
            <a:ext cx="531699" cy="46214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36257" y="4936815"/>
            <a:ext cx="810470" cy="756439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5023104" y="2630517"/>
            <a:ext cx="1602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7375E"/>
                </a:solidFill>
                <a:latin typeface="+mj-lt"/>
              </a:rPr>
              <a:t>Video Player </a:t>
            </a:r>
            <a:endParaRPr lang="en-US" sz="16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45004" y="1208101"/>
            <a:ext cx="369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Key components: Video Player &amp; CDN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                             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46727" y="5008330"/>
            <a:ext cx="715213" cy="46399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46727" y="5641433"/>
            <a:ext cx="534228" cy="31425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64733" y="5687260"/>
            <a:ext cx="431626" cy="53684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04677" y="5901307"/>
            <a:ext cx="1044996" cy="24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10" y="685432"/>
            <a:ext cx="7011797" cy="4959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Content Delivery Networks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6014384" y="4359555"/>
            <a:ext cx="3066026" cy="972167"/>
            <a:chOff x="2491299" y="2175785"/>
            <a:chExt cx="6780292" cy="2190788"/>
          </a:xfrm>
        </p:grpSpPr>
        <p:pic>
          <p:nvPicPr>
            <p:cNvPr id="63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7674" y="2175785"/>
              <a:ext cx="1687582" cy="1279273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  <a:scene3d>
              <a:camera prst="perspectiveContrastingLeftFacing"/>
              <a:lightRig rig="threePt" dir="t"/>
            </a:scene3d>
          </p:spPr>
        </p:pic>
        <p:sp>
          <p:nvSpPr>
            <p:cNvPr id="64" name="Rounded Rectangle 63"/>
            <p:cNvSpPr/>
            <p:nvPr/>
          </p:nvSpPr>
          <p:spPr>
            <a:xfrm rot="13592353">
              <a:off x="6292110" y="2440272"/>
              <a:ext cx="42671" cy="1265179"/>
            </a:xfrm>
            <a:prstGeom prst="roundRect">
              <a:avLst>
                <a:gd name="adj" fmla="val 29325"/>
              </a:avLst>
            </a:prstGeom>
            <a:solidFill>
              <a:srgbClr val="00B0F0"/>
            </a:solidFill>
            <a:ln>
              <a:solidFill>
                <a:schemeClr val="accent3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14"/>
            <p:cNvPicPr>
              <a:picLocks noChangeAspect="1" noChangeArrowheads="1"/>
            </p:cNvPicPr>
            <p:nvPr/>
          </p:nvPicPr>
          <p:blipFill>
            <a:blip r:embed="rId5" cstate="print">
              <a:lum bright="-46000"/>
            </a:blip>
            <a:srcRect r="39361" b="5711"/>
            <a:stretch>
              <a:fillRect/>
            </a:stretch>
          </p:blipFill>
          <p:spPr bwMode="auto">
            <a:xfrm flipH="1">
              <a:off x="4843206" y="3112743"/>
              <a:ext cx="1151952" cy="1253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sp>
          <p:nvSpPr>
            <p:cNvPr id="69" name="TextBox 68"/>
            <p:cNvSpPr txBox="1"/>
            <p:nvPr/>
          </p:nvSpPr>
          <p:spPr>
            <a:xfrm>
              <a:off x="7669083" y="3350914"/>
              <a:ext cx="1602508" cy="971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17375E"/>
                  </a:solidFill>
                  <a:latin typeface="+mj-lt"/>
                </a:rPr>
                <a:t>Video Player </a:t>
              </a:r>
              <a:endParaRPr lang="en-US" sz="1100" dirty="0">
                <a:solidFill>
                  <a:srgbClr val="17375E"/>
                </a:solidFill>
                <a:latin typeface="+mj-lt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 rot="12500729" flipH="1" flipV="1">
              <a:off x="2491299" y="2611116"/>
              <a:ext cx="2657777" cy="103028"/>
            </a:xfrm>
            <a:prstGeom prst="roundRect">
              <a:avLst>
                <a:gd name="adj" fmla="val 29325"/>
              </a:avLst>
            </a:prstGeom>
            <a:solidFill>
              <a:srgbClr val="00B0F0"/>
            </a:solidFill>
            <a:ln>
              <a:solidFill>
                <a:schemeClr val="accent3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893453" y="2249492"/>
            <a:ext cx="8608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7375E"/>
                </a:solidFill>
                <a:latin typeface="+mj-lt"/>
              </a:rPr>
              <a:t>Content Origin</a:t>
            </a:r>
            <a:endParaRPr lang="en-US" sz="16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9671" y="5377555"/>
            <a:ext cx="44984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rgbClr val="17375E"/>
                </a:solidFill>
                <a:latin typeface="+mj-lt"/>
              </a:rPr>
              <a:t> Major </a:t>
            </a:r>
            <a:r>
              <a:rPr lang="en-US" sz="1600" dirty="0" err="1" smtClean="0">
                <a:solidFill>
                  <a:srgbClr val="17375E"/>
                </a:solidFill>
                <a:latin typeface="+mj-lt"/>
              </a:rPr>
              <a:t>CDNs</a:t>
            </a:r>
            <a:r>
              <a:rPr lang="en-US" sz="1600" dirty="0" smtClean="0">
                <a:solidFill>
                  <a:srgbClr val="17375E"/>
                </a:solidFill>
                <a:latin typeface="+mj-lt"/>
              </a:rPr>
              <a:t> are </a:t>
            </a:r>
            <a:r>
              <a:rPr lang="en-US" sz="1600" dirty="0" err="1" smtClean="0">
                <a:solidFill>
                  <a:srgbClr val="17375E"/>
                </a:solidFill>
                <a:latin typeface="+mj-lt"/>
              </a:rPr>
              <a:t>Akamai</a:t>
            </a:r>
            <a:r>
              <a:rPr lang="en-US" sz="1600" dirty="0" smtClean="0">
                <a:solidFill>
                  <a:srgbClr val="17375E"/>
                </a:solidFill>
                <a:latin typeface="+mj-lt"/>
              </a:rPr>
              <a:t>, Limelight, and Level3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17375E"/>
                </a:solidFill>
                <a:latin typeface="+mj-lt"/>
              </a:rPr>
              <a:t> Many ISPs are also building their own </a:t>
            </a:r>
            <a:r>
              <a:rPr lang="en-US" sz="1600" dirty="0" err="1" smtClean="0">
                <a:solidFill>
                  <a:srgbClr val="17375E"/>
                </a:solidFill>
                <a:latin typeface="+mj-lt"/>
              </a:rPr>
              <a:t>CDNs</a:t>
            </a:r>
            <a:endParaRPr lang="en-US" sz="1600" dirty="0" smtClean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082157" y="5128898"/>
            <a:ext cx="198447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3658356" y="4616382"/>
            <a:ext cx="1690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7375E"/>
                </a:solidFill>
                <a:latin typeface="+mj-lt"/>
              </a:rPr>
              <a:t>Edge Servers</a:t>
            </a:r>
            <a:endParaRPr lang="en-US" sz="16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645509" y="145024"/>
            <a:ext cx="449849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7375E"/>
                </a:solidFill>
                <a:latin typeface="+mj-lt"/>
              </a:rPr>
              <a:t>How a CDN works …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100" dirty="0" smtClean="0">
                <a:solidFill>
                  <a:srgbClr val="17375E"/>
                </a:solidFill>
              </a:rPr>
              <a:t>A CDN is a large distributed content cache acting as an overlay multicast network</a:t>
            </a:r>
          </a:p>
          <a:p>
            <a:pPr>
              <a:buFontTx/>
              <a:buChar char="-"/>
            </a:pPr>
            <a:r>
              <a:rPr lang="en-US" sz="1100" dirty="0" smtClean="0">
                <a:solidFill>
                  <a:srgbClr val="17375E"/>
                </a:solidFill>
              </a:rPr>
              <a:t> Data flows from the content origin through mid-tier servers to edge servers</a:t>
            </a:r>
            <a:r>
              <a:rPr lang="en-US" sz="1100" dirty="0" smtClean="0">
                <a:solidFill>
                  <a:srgbClr val="17375E"/>
                </a:solidFill>
                <a:latin typeface="+mj-lt"/>
              </a:rPr>
              <a:t> </a:t>
            </a:r>
          </a:p>
          <a:p>
            <a:pPr>
              <a:buFontTx/>
              <a:buChar char="-"/>
            </a:pPr>
            <a:r>
              <a:rPr lang="en-US" sz="1100" dirty="0" smtClean="0">
                <a:solidFill>
                  <a:srgbClr val="17375E"/>
                </a:solidFill>
                <a:latin typeface="+mj-lt"/>
              </a:rPr>
              <a:t> Content is cached along the way to achieve scale</a:t>
            </a:r>
          </a:p>
          <a:p>
            <a:pPr>
              <a:buFontTx/>
              <a:buChar char="-"/>
            </a:pPr>
            <a:r>
              <a:rPr lang="en-US" sz="1100" dirty="0" smtClean="0">
                <a:solidFill>
                  <a:srgbClr val="17375E"/>
                </a:solidFill>
                <a:latin typeface="+mj-lt"/>
              </a:rPr>
              <a:t> Many </a:t>
            </a:r>
            <a:r>
              <a:rPr lang="en-US" sz="1100" dirty="0" err="1" smtClean="0">
                <a:solidFill>
                  <a:srgbClr val="17375E"/>
                </a:solidFill>
                <a:latin typeface="+mj-lt"/>
              </a:rPr>
              <a:t>CDNs</a:t>
            </a:r>
            <a:r>
              <a:rPr lang="en-US" sz="1100" dirty="0" smtClean="0">
                <a:solidFill>
                  <a:srgbClr val="17375E"/>
                </a:solidFill>
                <a:latin typeface="+mj-lt"/>
              </a:rPr>
              <a:t> use DNS to abstract away the complexity of server selection</a:t>
            </a:r>
          </a:p>
        </p:txBody>
      </p:sp>
      <p:grpSp>
        <p:nvGrpSpPr>
          <p:cNvPr id="157" name="Group 156"/>
          <p:cNvGrpSpPr/>
          <p:nvPr/>
        </p:nvGrpSpPr>
        <p:grpSpPr>
          <a:xfrm>
            <a:off x="2522332" y="2825448"/>
            <a:ext cx="4552142" cy="1666327"/>
            <a:chOff x="2431513" y="2299460"/>
            <a:chExt cx="4552142" cy="1666327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59747" y="2299460"/>
              <a:ext cx="434791" cy="4338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864" y="2516388"/>
              <a:ext cx="434791" cy="433856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14073" y="3408782"/>
              <a:ext cx="434791" cy="433856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1513" y="2768596"/>
              <a:ext cx="434791" cy="433856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87112" y="2516386"/>
              <a:ext cx="434791" cy="4338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cxnSp>
          <p:nvCxnSpPr>
            <p:cNvPr id="27" name="Straight Arrow Connector 26"/>
            <p:cNvCxnSpPr>
              <a:stCxn id="72" idx="3"/>
              <a:endCxn id="22" idx="1"/>
            </p:cNvCxnSpPr>
            <p:nvPr/>
          </p:nvCxnSpPr>
          <p:spPr>
            <a:xfrm>
              <a:off x="5294538" y="2516388"/>
              <a:ext cx="1254326" cy="2169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Straight Arrow Connector 28"/>
            <p:cNvCxnSpPr>
              <a:stCxn id="72" idx="3"/>
              <a:endCxn id="23" idx="0"/>
            </p:cNvCxnSpPr>
            <p:nvPr/>
          </p:nvCxnSpPr>
          <p:spPr>
            <a:xfrm>
              <a:off x="5294538" y="2516388"/>
              <a:ext cx="1036931" cy="8923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Straight Arrow Connector 30"/>
            <p:cNvCxnSpPr>
              <a:stCxn id="25" idx="2"/>
              <a:endCxn id="99" idx="1"/>
            </p:cNvCxnSpPr>
            <p:nvPr/>
          </p:nvCxnSpPr>
          <p:spPr>
            <a:xfrm rot="16200000" flipH="1">
              <a:off x="3466796" y="3087953"/>
              <a:ext cx="798617" cy="5231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Straight Arrow Connector 32"/>
            <p:cNvCxnSpPr>
              <a:stCxn id="25" idx="2"/>
              <a:endCxn id="24" idx="3"/>
            </p:cNvCxnSpPr>
            <p:nvPr/>
          </p:nvCxnSpPr>
          <p:spPr>
            <a:xfrm rot="5400000">
              <a:off x="3217765" y="2598781"/>
              <a:ext cx="35282" cy="7382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27701" y="3531931"/>
              <a:ext cx="434791" cy="433856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62492" y="2974926"/>
              <a:ext cx="434791" cy="433856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cxnSp>
          <p:nvCxnSpPr>
            <p:cNvPr id="122" name="Straight Arrow Connector 121"/>
            <p:cNvCxnSpPr>
              <a:stCxn id="72" idx="1"/>
              <a:endCxn id="121" idx="0"/>
            </p:cNvCxnSpPr>
            <p:nvPr/>
          </p:nvCxnSpPr>
          <p:spPr>
            <a:xfrm rot="10800000" flipV="1">
              <a:off x="4779889" y="2516388"/>
              <a:ext cx="79859" cy="4585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2313271" y="2280864"/>
            <a:ext cx="4570695" cy="2100183"/>
            <a:chOff x="2431513" y="1865604"/>
            <a:chExt cx="4570695" cy="2100183"/>
          </a:xfrm>
        </p:grpSpPr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59747" y="2299460"/>
              <a:ext cx="434791" cy="433856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67417" y="2516384"/>
              <a:ext cx="434791" cy="433856"/>
            </a:xfrm>
            <a:prstGeom prst="roundRect">
              <a:avLst>
                <a:gd name="adj" fmla="val 16667"/>
              </a:avLst>
            </a:prstGeom>
            <a:ln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32626" y="3408782"/>
              <a:ext cx="434791" cy="433856"/>
            </a:xfrm>
            <a:prstGeom prst="roundRect">
              <a:avLst>
                <a:gd name="adj" fmla="val 16667"/>
              </a:avLst>
            </a:prstGeom>
            <a:ln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1513" y="2768596"/>
              <a:ext cx="434791" cy="433856"/>
            </a:xfrm>
            <a:prstGeom prst="roundRect">
              <a:avLst>
                <a:gd name="adj" fmla="val 16667"/>
              </a:avLst>
            </a:prstGeom>
            <a:ln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87112" y="2516386"/>
              <a:ext cx="434791" cy="433856"/>
            </a:xfrm>
            <a:prstGeom prst="rect">
              <a:avLst/>
            </a:prstGeom>
          </p:spPr>
        </p:pic>
        <p:cxnSp>
          <p:nvCxnSpPr>
            <p:cNvPr id="164" name="Straight Arrow Connector 163"/>
            <p:cNvCxnSpPr>
              <a:stCxn id="159" idx="3"/>
              <a:endCxn id="160" idx="1"/>
            </p:cNvCxnSpPr>
            <p:nvPr/>
          </p:nvCxnSpPr>
          <p:spPr>
            <a:xfrm>
              <a:off x="5294538" y="2516388"/>
              <a:ext cx="1272879" cy="2169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stCxn id="159" idx="3"/>
              <a:endCxn id="161" idx="0"/>
            </p:cNvCxnSpPr>
            <p:nvPr/>
          </p:nvCxnSpPr>
          <p:spPr>
            <a:xfrm>
              <a:off x="5294538" y="2516388"/>
              <a:ext cx="1055484" cy="8923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163" idx="2"/>
              <a:endCxn id="171" idx="1"/>
            </p:cNvCxnSpPr>
            <p:nvPr/>
          </p:nvCxnSpPr>
          <p:spPr>
            <a:xfrm rot="16200000" flipH="1">
              <a:off x="3466796" y="3087953"/>
              <a:ext cx="798617" cy="52319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stCxn id="163" idx="2"/>
              <a:endCxn id="162" idx="3"/>
            </p:cNvCxnSpPr>
            <p:nvPr/>
          </p:nvCxnSpPr>
          <p:spPr>
            <a:xfrm rot="5400000">
              <a:off x="3217765" y="2598781"/>
              <a:ext cx="35282" cy="7382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3384" y="1865604"/>
              <a:ext cx="434791" cy="43385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169" name="Straight Arrow Connector 168"/>
            <p:cNvCxnSpPr>
              <a:stCxn id="168" idx="3"/>
              <a:endCxn id="159" idx="1"/>
            </p:cNvCxnSpPr>
            <p:nvPr/>
          </p:nvCxnSpPr>
          <p:spPr>
            <a:xfrm>
              <a:off x="3248175" y="2082532"/>
              <a:ext cx="1611572" cy="4338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stCxn id="168" idx="3"/>
              <a:endCxn id="163" idx="0"/>
            </p:cNvCxnSpPr>
            <p:nvPr/>
          </p:nvCxnSpPr>
          <p:spPr>
            <a:xfrm>
              <a:off x="3248175" y="2082532"/>
              <a:ext cx="356333" cy="43385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27701" y="3531931"/>
              <a:ext cx="434791" cy="433856"/>
            </a:xfrm>
            <a:prstGeom prst="roundRect">
              <a:avLst>
                <a:gd name="adj" fmla="val 16667"/>
              </a:avLst>
            </a:prstGeom>
            <a:ln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62492" y="2974926"/>
              <a:ext cx="434791" cy="433856"/>
            </a:xfrm>
            <a:prstGeom prst="roundRect">
              <a:avLst>
                <a:gd name="adj" fmla="val 16667"/>
              </a:avLst>
            </a:prstGeom>
            <a:ln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cxnSp>
          <p:nvCxnSpPr>
            <p:cNvPr id="173" name="Straight Arrow Connector 172"/>
            <p:cNvCxnSpPr>
              <a:stCxn id="159" idx="1"/>
              <a:endCxn id="172" idx="0"/>
            </p:cNvCxnSpPr>
            <p:nvPr/>
          </p:nvCxnSpPr>
          <p:spPr>
            <a:xfrm rot="10800000" flipV="1">
              <a:off x="4779889" y="2516388"/>
              <a:ext cx="79859" cy="4585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TextBox 173"/>
          <p:cNvSpPr txBox="1"/>
          <p:nvPr/>
        </p:nvSpPr>
        <p:spPr>
          <a:xfrm>
            <a:off x="5193936" y="2393806"/>
            <a:ext cx="1690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7375E"/>
                </a:solidFill>
                <a:latin typeface="+mj-lt"/>
              </a:rPr>
              <a:t>DNS</a:t>
            </a:r>
            <a:endParaRPr lang="en-US" sz="1600" dirty="0">
              <a:solidFill>
                <a:srgbClr val="17375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Video Uses </a:t>
            </a:r>
            <a:r>
              <a:rPr lang="en-US" sz="3000" dirty="0" err="1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CDNs</a:t>
            </a: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 A Little Differently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 rot="13592353">
            <a:off x="5231085" y="1754584"/>
            <a:ext cx="42671" cy="1265179"/>
          </a:xfrm>
          <a:prstGeom prst="roundRect">
            <a:avLst>
              <a:gd name="adj" fmla="val 29325"/>
            </a:avLst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4577" y="2442674"/>
            <a:ext cx="1687582" cy="127927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sp>
        <p:nvSpPr>
          <p:cNvPr id="64" name="Rounded Rectangle 63"/>
          <p:cNvSpPr/>
          <p:nvPr/>
        </p:nvSpPr>
        <p:spPr>
          <a:xfrm rot="13592353">
            <a:off x="4349012" y="2707162"/>
            <a:ext cx="42671" cy="1265179"/>
          </a:xfrm>
          <a:prstGeom prst="roundRect">
            <a:avLst>
              <a:gd name="adj" fmla="val 29325"/>
            </a:avLst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14"/>
          <p:cNvPicPr>
            <a:picLocks noChangeAspect="1" noChangeArrowheads="1"/>
          </p:cNvPicPr>
          <p:nvPr/>
        </p:nvPicPr>
        <p:blipFill>
          <a:blip r:embed="rId4" cstate="print">
            <a:lum bright="-46000"/>
          </a:blip>
          <a:srcRect r="39361" b="5711"/>
          <a:stretch>
            <a:fillRect/>
          </a:stretch>
        </p:blipFill>
        <p:spPr bwMode="auto">
          <a:xfrm flipH="1">
            <a:off x="2900108" y="3379633"/>
            <a:ext cx="1151952" cy="125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6" name="Rounded Rectangle 65"/>
          <p:cNvSpPr/>
          <p:nvPr/>
        </p:nvSpPr>
        <p:spPr>
          <a:xfrm rot="15410550">
            <a:off x="2559908" y="3633129"/>
            <a:ext cx="42671" cy="1286611"/>
          </a:xfrm>
          <a:prstGeom prst="roundRect">
            <a:avLst>
              <a:gd name="adj" fmla="val 29325"/>
            </a:avLst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5" cstate="print"/>
          <a:srcRect l="15604" t="17857" r="17227" b="18829"/>
          <a:stretch>
            <a:fillRect/>
          </a:stretch>
        </p:blipFill>
        <p:spPr bwMode="auto">
          <a:xfrm>
            <a:off x="5551656" y="1440010"/>
            <a:ext cx="1319044" cy="85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8" name="TextBox 67"/>
          <p:cNvSpPr txBox="1"/>
          <p:nvPr/>
        </p:nvSpPr>
        <p:spPr>
          <a:xfrm>
            <a:off x="5471392" y="1084771"/>
            <a:ext cx="1602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7375E"/>
                </a:solidFill>
                <a:latin typeface="+mj-lt"/>
              </a:rPr>
              <a:t>Screen</a:t>
            </a:r>
            <a:endParaRPr lang="en-US" sz="16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53004" y="2168237"/>
            <a:ext cx="1602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7375E"/>
                </a:solidFill>
                <a:latin typeface="+mj-lt"/>
              </a:rPr>
              <a:t>Video Player </a:t>
            </a:r>
            <a:endParaRPr lang="en-US" sz="16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70" name="Rounded Rectangle 69"/>
          <p:cNvSpPr/>
          <p:nvPr/>
        </p:nvSpPr>
        <p:spPr>
          <a:xfrm rot="12105100" flipH="1">
            <a:off x="1726574" y="3274250"/>
            <a:ext cx="1372854" cy="65656"/>
          </a:xfrm>
          <a:prstGeom prst="roundRect">
            <a:avLst>
              <a:gd name="adj" fmla="val 29325"/>
            </a:avLst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" name="Chart 70"/>
          <p:cNvGraphicFramePr/>
          <p:nvPr>
            <p:extLst>
              <p:ext uri="{D42A27DB-BD31-4B8C-83A1-F6EECF244321}">
                <p14:modId xmlns:p14="http://schemas.microsoft.com/office/powerpoint/2010/main" val="1823588920"/>
              </p:ext>
            </p:extLst>
          </p:nvPr>
        </p:nvGraphicFramePr>
        <p:xfrm>
          <a:off x="4457700" y="3461173"/>
          <a:ext cx="4343400" cy="234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2" name="Picture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500" y="2370667"/>
            <a:ext cx="807764" cy="80602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3864187"/>
            <a:ext cx="807764" cy="806027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4985004" y="5309369"/>
            <a:ext cx="114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7375E"/>
                </a:solidFill>
                <a:latin typeface="+mj-lt"/>
              </a:rPr>
              <a:t>500Kbps</a:t>
            </a:r>
            <a:endParaRPr lang="en-US" b="1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378704" y="5747943"/>
            <a:ext cx="114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7375E"/>
                </a:solidFill>
                <a:latin typeface="+mj-lt"/>
              </a:rPr>
              <a:t>8</a:t>
            </a:r>
            <a:r>
              <a:rPr lang="en-US" b="1" dirty="0" smtClean="0">
                <a:solidFill>
                  <a:srgbClr val="17375E"/>
                </a:solidFill>
                <a:latin typeface="+mj-lt"/>
              </a:rPr>
              <a:t>00Kbps</a:t>
            </a:r>
            <a:endParaRPr lang="en-US" b="1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62904" y="5309369"/>
            <a:ext cx="85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7375E"/>
                </a:solidFill>
                <a:latin typeface="+mj-lt"/>
              </a:rPr>
              <a:t>1Mbps</a:t>
            </a:r>
            <a:endParaRPr lang="en-US" b="1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369304" y="5747943"/>
            <a:ext cx="114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7375E"/>
                </a:solidFill>
                <a:latin typeface="+mj-lt"/>
              </a:rPr>
              <a:t>1.5Mbps</a:t>
            </a:r>
            <a:endParaRPr lang="en-US" b="1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737604" y="5309369"/>
            <a:ext cx="85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7375E"/>
                </a:solidFill>
                <a:latin typeface="+mj-lt"/>
              </a:rPr>
              <a:t>2</a:t>
            </a:r>
            <a:r>
              <a:rPr lang="en-US" b="1" dirty="0" smtClean="0">
                <a:solidFill>
                  <a:srgbClr val="17375E"/>
                </a:solidFill>
                <a:latin typeface="+mj-lt"/>
              </a:rPr>
              <a:t>Mbps</a:t>
            </a:r>
            <a:endParaRPr lang="en-US" b="1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23404" y="5747943"/>
            <a:ext cx="114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7375E"/>
                </a:solidFill>
                <a:latin typeface="+mj-lt"/>
              </a:rPr>
              <a:t>3</a:t>
            </a:r>
            <a:r>
              <a:rPr lang="en-US" b="1" dirty="0" smtClean="0">
                <a:solidFill>
                  <a:srgbClr val="17375E"/>
                </a:solidFill>
                <a:latin typeface="+mj-lt"/>
              </a:rPr>
              <a:t>Mbps</a:t>
            </a:r>
            <a:endParaRPr lang="en-US" b="1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15942" y="906287"/>
            <a:ext cx="2368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Live streaming</a:t>
            </a:r>
          </a:p>
          <a:p>
            <a:r>
              <a:rPr lang="en-US" dirty="0" smtClean="0"/>
              <a:t>Multi-</a:t>
            </a:r>
            <a:r>
              <a:rPr lang="en-US" dirty="0" err="1" smtClean="0"/>
              <a:t>bitrate</a:t>
            </a:r>
            <a:r>
              <a:rPr lang="en-US" dirty="0" smtClean="0"/>
              <a:t> streaming</a:t>
            </a:r>
          </a:p>
          <a:p>
            <a:r>
              <a:rPr lang="en-US" dirty="0" smtClean="0"/>
              <a:t>Multi-CDN streaming</a:t>
            </a:r>
          </a:p>
        </p:txBody>
      </p: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Player &amp; Device Eco-System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38" y="2218893"/>
            <a:ext cx="592515" cy="553014"/>
          </a:xfrm>
          <a:prstGeom prst="rect">
            <a:avLst/>
          </a:prstGeom>
          <a:effectLst>
            <a:glow rad="165100">
              <a:schemeClr val="accent2">
                <a:alpha val="75000"/>
              </a:schemeClr>
            </a:glo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18" y="3038497"/>
            <a:ext cx="481692" cy="502711"/>
          </a:xfrm>
          <a:prstGeom prst="rect">
            <a:avLst/>
          </a:prstGeom>
          <a:effectLst>
            <a:glow rad="165100">
              <a:schemeClr val="accent1">
                <a:alpha val="75000"/>
              </a:schemeClr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50529" y="2218893"/>
            <a:ext cx="561390" cy="5894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64" y="2993987"/>
            <a:ext cx="531699" cy="4621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5294" y="2794756"/>
            <a:ext cx="810470" cy="7564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6750" y="2218893"/>
            <a:ext cx="715213" cy="4639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2246" y="2128354"/>
            <a:ext cx="534228" cy="3142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08388" y="3014347"/>
            <a:ext cx="431626" cy="53684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56988" y="17590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93464" y="1759022"/>
            <a:ext cx="84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2124" y="175902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Game Consoles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52905" y="1759022"/>
            <a:ext cx="145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Set-top Boxes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85666" y="1759022"/>
            <a:ext cx="173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Connected TVs</a:t>
            </a:r>
          </a:p>
        </p:txBody>
      </p:sp>
      <p:pic>
        <p:nvPicPr>
          <p:cNvPr id="38" name="Picture 37" descr="ps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88391" y="2871181"/>
            <a:ext cx="440982" cy="3875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5752" y="2559814"/>
            <a:ext cx="414262" cy="416579"/>
          </a:xfrm>
          <a:prstGeom prst="rect">
            <a:avLst/>
          </a:prstGeom>
        </p:spPr>
      </p:pic>
      <p:pic>
        <p:nvPicPr>
          <p:cNvPr id="44" name="Picture 43" descr="sony tv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3941" y="2218893"/>
            <a:ext cx="656438" cy="51723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85666" y="2128354"/>
            <a:ext cx="840708" cy="8454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85666" y="2919218"/>
            <a:ext cx="679028" cy="67902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95640" y="2905833"/>
            <a:ext cx="499459" cy="33236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44014" y="3220362"/>
            <a:ext cx="733486" cy="36906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13485" y="3934798"/>
            <a:ext cx="12917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Significant adoption, especially Flash</a:t>
            </a:r>
            <a:endParaRPr lang="en-US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1909898" y="3934798"/>
            <a:ext cx="1291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Rapid growth in market share</a:t>
            </a:r>
            <a:endParaRPr lang="en-US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3719925" y="3934798"/>
            <a:ext cx="12917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Rapid growth and significant market share</a:t>
            </a: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5718460" y="3934798"/>
            <a:ext cx="1291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Moderate growth</a:t>
            </a:r>
            <a:endParaRPr lang="en-US"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7318828" y="3934798"/>
            <a:ext cx="12917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Moderate growth, but will pick up quickly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Sophistication of the Video Player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197" descr="data center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581" y="3064932"/>
            <a:ext cx="653302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71" descr="compu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6093" y="2976920"/>
            <a:ext cx="581025" cy="55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4" name="Straight Connector 63"/>
          <p:cNvCxnSpPr/>
          <p:nvPr/>
        </p:nvCxnSpPr>
        <p:spPr>
          <a:xfrm rot="16200000" flipH="1">
            <a:off x="3472332" y="3523645"/>
            <a:ext cx="5351420" cy="12701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320856" y="1055793"/>
            <a:ext cx="4292600" cy="1422400"/>
          </a:xfrm>
          <a:prstGeom prst="round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82856" y="1055793"/>
            <a:ext cx="295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Helvetica Neue Light"/>
                <a:cs typeface="Helvetica Neue Light"/>
              </a:rPr>
              <a:t>3</a:t>
            </a:r>
            <a:r>
              <a:rPr lang="en-US" sz="1400" b="1" baseline="30000" dirty="0" smtClean="0">
                <a:latin typeface="Helvetica Neue Light"/>
                <a:cs typeface="Helvetica Neue Light"/>
              </a:rPr>
              <a:t>rd</a:t>
            </a:r>
            <a:r>
              <a:rPr lang="en-US" sz="1400" b="1" dirty="0" smtClean="0">
                <a:latin typeface="Helvetica Neue Light"/>
                <a:cs typeface="Helvetica Neue Light"/>
              </a:rPr>
              <a:t> Party Ad Networks</a:t>
            </a:r>
            <a:endParaRPr lang="en-US" sz="1400" b="1" dirty="0">
              <a:latin typeface="Helvetica Neue Light"/>
              <a:cs typeface="Helvetica Neue Light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3724456" y="3468787"/>
            <a:ext cx="2159000" cy="1185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919189" y="5149144"/>
            <a:ext cx="506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CDN</a:t>
            </a:r>
            <a:endParaRPr lang="en-US" sz="12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3724456" y="3320620"/>
            <a:ext cx="2197100" cy="11853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>
            <a:off x="1413056" y="2353733"/>
            <a:ext cx="1473200" cy="746760"/>
          </a:xfrm>
          <a:prstGeom prst="straightConnector1">
            <a:avLst/>
          </a:prstGeom>
          <a:ln w="12700">
            <a:solidFill>
              <a:schemeClr val="tx2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597206" y="2288539"/>
            <a:ext cx="1536700" cy="770467"/>
          </a:xfrm>
          <a:prstGeom prst="straightConnector1">
            <a:avLst/>
          </a:prstGeom>
          <a:ln w="12700">
            <a:solidFill>
              <a:schemeClr val="tx2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3705406" y="1974426"/>
            <a:ext cx="2178050" cy="717127"/>
          </a:xfrm>
          <a:prstGeom prst="straightConnector1">
            <a:avLst/>
          </a:prstGeom>
          <a:ln w="12700">
            <a:solidFill>
              <a:schemeClr val="tx2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781606" y="1820333"/>
            <a:ext cx="2127250" cy="717127"/>
          </a:xfrm>
          <a:prstGeom prst="straightConnector1">
            <a:avLst/>
          </a:prstGeom>
          <a:ln w="12700">
            <a:solidFill>
              <a:schemeClr val="tx2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738342" y="5225387"/>
            <a:ext cx="1075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Verification</a:t>
            </a:r>
            <a:endParaRPr lang="en-US" sz="1400" dirty="0">
              <a:solidFill>
                <a:srgbClr val="00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75" name="Heptagon 74"/>
          <p:cNvSpPr/>
          <p:nvPr/>
        </p:nvSpPr>
        <p:spPr>
          <a:xfrm>
            <a:off x="4511856" y="3344327"/>
            <a:ext cx="241300" cy="225213"/>
          </a:xfrm>
          <a:prstGeom prst="heptagon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latin typeface="Helvetica Neue Light"/>
                <a:cs typeface="Helvetica Neue Light"/>
              </a:rPr>
              <a:t>2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76" name="Heptagon 75"/>
          <p:cNvSpPr/>
          <p:nvPr/>
        </p:nvSpPr>
        <p:spPr>
          <a:xfrm>
            <a:off x="5055839" y="3206039"/>
            <a:ext cx="241300" cy="225213"/>
          </a:xfrm>
          <a:prstGeom prst="heptagon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latin typeface="Helvetica Neue Light"/>
                <a:cs typeface="Helvetica Neue Light"/>
              </a:rPr>
              <a:t>3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77" name="Heptagon 76"/>
          <p:cNvSpPr/>
          <p:nvPr/>
        </p:nvSpPr>
        <p:spPr>
          <a:xfrm>
            <a:off x="4793373" y="2258905"/>
            <a:ext cx="241300" cy="225213"/>
          </a:xfrm>
          <a:prstGeom prst="heptagon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78" name="Heptagon 77"/>
          <p:cNvSpPr/>
          <p:nvPr/>
        </p:nvSpPr>
        <p:spPr>
          <a:xfrm>
            <a:off x="5314073" y="2264831"/>
            <a:ext cx="241300" cy="225213"/>
          </a:xfrm>
          <a:prstGeom prst="heptagon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606856" y="2928619"/>
            <a:ext cx="1511300" cy="257217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197" descr="data center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681" y="4250266"/>
            <a:ext cx="653302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197" descr="data center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681" y="3088639"/>
            <a:ext cx="653302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97" descr="data center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681" y="1441026"/>
            <a:ext cx="653302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197" descr="data center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581" y="1725506"/>
            <a:ext cx="653302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97" descr="data center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756" y="1393613"/>
            <a:ext cx="419100" cy="3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197" descr="data center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781" y="4659206"/>
            <a:ext cx="653302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TextBox 93"/>
          <p:cNvSpPr txBox="1"/>
          <p:nvPr/>
        </p:nvSpPr>
        <p:spPr>
          <a:xfrm>
            <a:off x="3318056" y="1368722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 Neue Light"/>
                <a:cs typeface="Helvetica Neue Light"/>
              </a:rPr>
              <a:t>CDN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1609906" y="2722389"/>
            <a:ext cx="4273550" cy="627024"/>
          </a:xfrm>
          <a:custGeom>
            <a:avLst/>
            <a:gdLst>
              <a:gd name="connsiteX0" fmla="*/ 4273550 w 4273550"/>
              <a:gd name="connsiteY0" fmla="*/ 316211 h 671811"/>
              <a:gd name="connsiteX1" fmla="*/ 1670050 w 4273550"/>
              <a:gd name="connsiteY1" fmla="*/ 11411 h 671811"/>
              <a:gd name="connsiteX2" fmla="*/ 0 w 4273550"/>
              <a:gd name="connsiteY2" fmla="*/ 671811 h 67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3550" h="671811">
                <a:moveTo>
                  <a:pt x="4273550" y="316211"/>
                </a:moveTo>
                <a:cubicBezTo>
                  <a:pt x="3327929" y="134177"/>
                  <a:pt x="2382308" y="-47856"/>
                  <a:pt x="1670050" y="11411"/>
                </a:cubicBezTo>
                <a:cubicBezTo>
                  <a:pt x="957792" y="70678"/>
                  <a:pt x="0" y="671811"/>
                  <a:pt x="0" y="671811"/>
                </a:cubicBezTo>
              </a:path>
            </a:pathLst>
          </a:custGeom>
          <a:ln w="9525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1584506" y="2559825"/>
            <a:ext cx="4324350" cy="481401"/>
          </a:xfrm>
          <a:custGeom>
            <a:avLst/>
            <a:gdLst>
              <a:gd name="connsiteX0" fmla="*/ 0 w 4311650"/>
              <a:gd name="connsiteY0" fmla="*/ 515787 h 515787"/>
              <a:gd name="connsiteX1" fmla="*/ 1955800 w 4311650"/>
              <a:gd name="connsiteY1" fmla="*/ 1437 h 515787"/>
              <a:gd name="connsiteX2" fmla="*/ 4311650 w 4311650"/>
              <a:gd name="connsiteY2" fmla="*/ 350687 h 51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1650" h="515787">
                <a:moveTo>
                  <a:pt x="0" y="515787"/>
                </a:moveTo>
                <a:cubicBezTo>
                  <a:pt x="618596" y="272370"/>
                  <a:pt x="1237192" y="28954"/>
                  <a:pt x="1955800" y="1437"/>
                </a:cubicBezTo>
                <a:cubicBezTo>
                  <a:pt x="2674408" y="-26080"/>
                  <a:pt x="4311650" y="350687"/>
                  <a:pt x="4311650" y="350687"/>
                </a:cubicBezTo>
              </a:path>
            </a:pathLst>
          </a:custGeom>
          <a:ln w="9525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Heptagon 100"/>
          <p:cNvSpPr/>
          <p:nvPr/>
        </p:nvSpPr>
        <p:spPr>
          <a:xfrm>
            <a:off x="4668490" y="2729087"/>
            <a:ext cx="241300" cy="225213"/>
          </a:xfrm>
          <a:prstGeom prst="heptagon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latin typeface="Helvetica Neue Light"/>
                <a:cs typeface="Helvetica Neue Light"/>
              </a:rPr>
              <a:t>4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102" name="Heptagon 101"/>
          <p:cNvSpPr/>
          <p:nvPr/>
        </p:nvSpPr>
        <p:spPr>
          <a:xfrm>
            <a:off x="5170140" y="2634260"/>
            <a:ext cx="241300" cy="225213"/>
          </a:xfrm>
          <a:prstGeom prst="heptagon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latin typeface="Helvetica Neue Light"/>
                <a:cs typeface="Helvetica Neue Light"/>
              </a:rPr>
              <a:t>5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103" name="Heptagon 102"/>
          <p:cNvSpPr/>
          <p:nvPr/>
        </p:nvSpPr>
        <p:spPr>
          <a:xfrm>
            <a:off x="1830040" y="2527580"/>
            <a:ext cx="241300" cy="225213"/>
          </a:xfrm>
          <a:prstGeom prst="heptag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104" name="Heptagon 103"/>
          <p:cNvSpPr/>
          <p:nvPr/>
        </p:nvSpPr>
        <p:spPr>
          <a:xfrm>
            <a:off x="2166590" y="2503873"/>
            <a:ext cx="241300" cy="225213"/>
          </a:xfrm>
          <a:prstGeom prst="heptag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>
              <a:latin typeface="Helvetica Neue Light"/>
              <a:cs typeface="Helvetica Neue Light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3578406" y="3752426"/>
            <a:ext cx="2305050" cy="57488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3686356" y="3888739"/>
            <a:ext cx="2222500" cy="580813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Heptagon 106"/>
          <p:cNvSpPr/>
          <p:nvPr/>
        </p:nvSpPr>
        <p:spPr>
          <a:xfrm>
            <a:off x="4272673" y="3989491"/>
            <a:ext cx="241300" cy="225213"/>
          </a:xfrm>
          <a:prstGeom prst="heptagon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latin typeface="Helvetica Neue Light"/>
                <a:cs typeface="Helvetica Neue Light"/>
              </a:rPr>
              <a:t>6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108" name="Heptagon 107"/>
          <p:cNvSpPr/>
          <p:nvPr/>
        </p:nvSpPr>
        <p:spPr>
          <a:xfrm>
            <a:off x="5021973" y="3989491"/>
            <a:ext cx="241300" cy="225213"/>
          </a:xfrm>
          <a:prstGeom prst="heptagon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latin typeface="Helvetica Neue Light"/>
                <a:cs typeface="Helvetica Neue Light"/>
              </a:rPr>
              <a:t>7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 flipH="1">
            <a:off x="5394506" y="4030979"/>
            <a:ext cx="488950" cy="651933"/>
          </a:xfrm>
          <a:prstGeom prst="straightConnector1">
            <a:avLst/>
          </a:prstGeom>
          <a:ln w="9525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Heptagon 109"/>
          <p:cNvSpPr/>
          <p:nvPr/>
        </p:nvSpPr>
        <p:spPr>
          <a:xfrm>
            <a:off x="5536323" y="4202851"/>
            <a:ext cx="241300" cy="225213"/>
          </a:xfrm>
          <a:prstGeom prst="heptagon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latin typeface="Helvetica Neue Light"/>
                <a:cs typeface="Helvetica Neue Light"/>
              </a:rPr>
              <a:t>8</a:t>
            </a:r>
          </a:p>
        </p:txBody>
      </p:sp>
      <p:pic>
        <p:nvPicPr>
          <p:cNvPr id="111" name="Picture 197" descr="data center-green"/>
          <p:cNvPicPr>
            <a:picLocks noChangeAspect="1" noChangeArrowheads="1"/>
          </p:cNvPicPr>
          <p:nvPr/>
        </p:nvPicPr>
        <p:blipFill>
          <a:blip r:embed="rId3" cstate="print">
            <a:alphaModFix amt="50000"/>
          </a:blip>
          <a:srcRect/>
          <a:stretch>
            <a:fillRect/>
          </a:stretch>
        </p:blipFill>
        <p:spPr bwMode="auto">
          <a:xfrm>
            <a:off x="5223056" y="1203959"/>
            <a:ext cx="419100" cy="3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856" y="3728719"/>
            <a:ext cx="831850" cy="225405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4206" y="1381759"/>
            <a:ext cx="857250" cy="337657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91356" y="1014306"/>
            <a:ext cx="425269" cy="107224"/>
          </a:xfrm>
          <a:prstGeom prst="rect">
            <a:avLst/>
          </a:prstGeom>
        </p:spPr>
      </p:pic>
      <p:cxnSp>
        <p:nvCxnSpPr>
          <p:cNvPr id="116" name="Straight Arrow Connector 115"/>
          <p:cNvCxnSpPr/>
          <p:nvPr/>
        </p:nvCxnSpPr>
        <p:spPr>
          <a:xfrm flipH="1" flipV="1">
            <a:off x="5553256" y="1618826"/>
            <a:ext cx="330200" cy="7052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Heptagon 116"/>
          <p:cNvSpPr/>
          <p:nvPr/>
        </p:nvSpPr>
        <p:spPr>
          <a:xfrm>
            <a:off x="5587123" y="1849965"/>
            <a:ext cx="241300" cy="225213"/>
          </a:xfrm>
          <a:prstGeom prst="heptagon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latin typeface="Helvetica Neue Light"/>
                <a:cs typeface="Helvetica Neue Light"/>
              </a:rPr>
              <a:t>1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733925" y="942340"/>
            <a:ext cx="952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Targeting – ie</a:t>
            </a:r>
            <a:r>
              <a:rPr lang="en-US" sz="1000" dirty="0">
                <a:latin typeface="Helvetica Neue Light"/>
                <a:cs typeface="Helvetica Neue Light"/>
              </a:rPr>
              <a:t>.</a:t>
            </a:r>
            <a:r>
              <a:rPr lang="en-US" sz="1000" dirty="0" smtClean="0">
                <a:latin typeface="Helvetica Neue Light"/>
                <a:cs typeface="Helvetica Neue Light"/>
              </a:rPr>
              <a:t> 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886256" y="4848023"/>
            <a:ext cx="1032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 Neue Light"/>
                <a:cs typeface="Helvetica Neue Light"/>
              </a:rPr>
              <a:t>Ad CDN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026398" y="4563442"/>
            <a:ext cx="1107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 Neue Light"/>
                <a:cs typeface="Helvetica Neue Light"/>
              </a:rPr>
              <a:t>Video CDN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 rot="16200000" flipH="1">
            <a:off x="4353739" y="3523644"/>
            <a:ext cx="5351420" cy="12701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2" name="Picture 197" descr="data center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137" y="3234990"/>
            <a:ext cx="653302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TextBox 132"/>
          <p:cNvSpPr txBox="1"/>
          <p:nvPr/>
        </p:nvSpPr>
        <p:spPr>
          <a:xfrm>
            <a:off x="7935011" y="2504389"/>
            <a:ext cx="1210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 Neue Light"/>
                <a:cs typeface="Helvetica Neue Light"/>
              </a:rPr>
              <a:t>Tokenization / License server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pic>
        <p:nvPicPr>
          <p:cNvPr id="134" name="Picture 197" descr="data center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137" y="4952576"/>
            <a:ext cx="653302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197" descr="data center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137" y="1441026"/>
            <a:ext cx="653302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7923177" y="1080427"/>
            <a:ext cx="1210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 Neue Light"/>
                <a:cs typeface="Helvetica Neue Light"/>
              </a:rPr>
              <a:t>CMS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cxnSp>
        <p:nvCxnSpPr>
          <p:cNvPr id="151" name="Straight Arrow Connector 150"/>
          <p:cNvCxnSpPr/>
          <p:nvPr/>
        </p:nvCxnSpPr>
        <p:spPr>
          <a:xfrm rot="10800000">
            <a:off x="7153152" y="3481482"/>
            <a:ext cx="772781" cy="1588"/>
          </a:xfrm>
          <a:prstGeom prst="straightConnector1">
            <a:avLst/>
          </a:prstGeom>
          <a:ln w="9525">
            <a:solidFill>
              <a:schemeClr val="accent2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Heptagon 151"/>
          <p:cNvSpPr/>
          <p:nvPr/>
        </p:nvSpPr>
        <p:spPr>
          <a:xfrm>
            <a:off x="7276837" y="3350980"/>
            <a:ext cx="241300" cy="225213"/>
          </a:xfrm>
          <a:prstGeom prst="heptag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latin typeface="Helvetica Neue Light"/>
                <a:cs typeface="Helvetica Neue Light"/>
              </a:rPr>
              <a:t>11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cxnSp>
        <p:nvCxnSpPr>
          <p:cNvPr id="153" name="Straight Arrow Connector 152"/>
          <p:cNvCxnSpPr/>
          <p:nvPr/>
        </p:nvCxnSpPr>
        <p:spPr>
          <a:xfrm rot="10800000">
            <a:off x="7141719" y="3656586"/>
            <a:ext cx="772778" cy="160"/>
          </a:xfrm>
          <a:prstGeom prst="straightConnector1">
            <a:avLst/>
          </a:prstGeom>
          <a:ln w="9525"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Heptagon 153"/>
          <p:cNvSpPr/>
          <p:nvPr/>
        </p:nvSpPr>
        <p:spPr>
          <a:xfrm>
            <a:off x="7550252" y="3544139"/>
            <a:ext cx="241300" cy="225213"/>
          </a:xfrm>
          <a:prstGeom prst="heptag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latin typeface="Helvetica Neue Light"/>
                <a:cs typeface="Helvetica Neue Light"/>
              </a:rPr>
              <a:t>12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cxnSp>
        <p:nvCxnSpPr>
          <p:cNvPr id="158" name="Straight Arrow Connector 157"/>
          <p:cNvCxnSpPr/>
          <p:nvPr/>
        </p:nvCxnSpPr>
        <p:spPr>
          <a:xfrm rot="10800000">
            <a:off x="7177591" y="1645069"/>
            <a:ext cx="772781" cy="1588"/>
          </a:xfrm>
          <a:prstGeom prst="straightConnector1">
            <a:avLst/>
          </a:prstGeom>
          <a:ln w="9525">
            <a:solidFill>
              <a:schemeClr val="accent2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Heptagon 158"/>
          <p:cNvSpPr/>
          <p:nvPr/>
        </p:nvSpPr>
        <p:spPr>
          <a:xfrm>
            <a:off x="7301276" y="1514567"/>
            <a:ext cx="241300" cy="225213"/>
          </a:xfrm>
          <a:prstGeom prst="heptag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latin typeface="Helvetica Neue Light"/>
                <a:cs typeface="Helvetica Neue Light"/>
              </a:rPr>
              <a:t>9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cxnSp>
        <p:nvCxnSpPr>
          <p:cNvPr id="160" name="Straight Arrow Connector 159"/>
          <p:cNvCxnSpPr/>
          <p:nvPr/>
        </p:nvCxnSpPr>
        <p:spPr>
          <a:xfrm rot="10800000">
            <a:off x="7166158" y="1820173"/>
            <a:ext cx="772778" cy="160"/>
          </a:xfrm>
          <a:prstGeom prst="straightConnector1">
            <a:avLst/>
          </a:prstGeom>
          <a:ln w="9525"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Heptagon 160"/>
          <p:cNvSpPr/>
          <p:nvPr/>
        </p:nvSpPr>
        <p:spPr>
          <a:xfrm>
            <a:off x="7574691" y="1707726"/>
            <a:ext cx="241300" cy="225213"/>
          </a:xfrm>
          <a:prstGeom prst="heptag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latin typeface="Helvetica Neue Light"/>
                <a:cs typeface="Helvetica Neue Light"/>
              </a:rPr>
              <a:t>10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cxnSp>
        <p:nvCxnSpPr>
          <p:cNvPr id="162" name="Straight Arrow Connector 161"/>
          <p:cNvCxnSpPr/>
          <p:nvPr/>
        </p:nvCxnSpPr>
        <p:spPr>
          <a:xfrm rot="10800000">
            <a:off x="7166155" y="5035730"/>
            <a:ext cx="772781" cy="1588"/>
          </a:xfrm>
          <a:prstGeom prst="straightConnector1">
            <a:avLst/>
          </a:prstGeom>
          <a:ln w="9525">
            <a:solidFill>
              <a:schemeClr val="accent2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Heptagon 162"/>
          <p:cNvSpPr/>
          <p:nvPr/>
        </p:nvSpPr>
        <p:spPr>
          <a:xfrm>
            <a:off x="7289840" y="4905228"/>
            <a:ext cx="241300" cy="225213"/>
          </a:xfrm>
          <a:prstGeom prst="heptag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latin typeface="Helvetica Neue Light"/>
                <a:cs typeface="Helvetica Neue Light"/>
              </a:rPr>
              <a:t>13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cxnSp>
        <p:nvCxnSpPr>
          <p:cNvPr id="164" name="Straight Arrow Connector 163"/>
          <p:cNvCxnSpPr/>
          <p:nvPr/>
        </p:nvCxnSpPr>
        <p:spPr>
          <a:xfrm rot="10800000">
            <a:off x="7154722" y="5210834"/>
            <a:ext cx="772778" cy="160"/>
          </a:xfrm>
          <a:prstGeom prst="straightConnector1">
            <a:avLst/>
          </a:prstGeom>
          <a:ln w="9525"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Heptagon 164"/>
          <p:cNvSpPr/>
          <p:nvPr/>
        </p:nvSpPr>
        <p:spPr>
          <a:xfrm>
            <a:off x="7563255" y="5098387"/>
            <a:ext cx="241300" cy="225213"/>
          </a:xfrm>
          <a:prstGeom prst="heptag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latin typeface="Helvetica Neue Light"/>
                <a:cs typeface="Helvetica Neue Light"/>
              </a:rPr>
              <a:t>14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25956" y="5130441"/>
            <a:ext cx="660400" cy="283238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04137" y="5539316"/>
            <a:ext cx="660400" cy="283238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7137" y="3863825"/>
            <a:ext cx="962206" cy="208671"/>
          </a:xfrm>
          <a:prstGeom prst="rect">
            <a:avLst/>
          </a:prstGeom>
        </p:spPr>
      </p:pic>
      <p:sp>
        <p:nvSpPr>
          <p:cNvPr id="173" name="TextBox 172"/>
          <p:cNvSpPr txBox="1"/>
          <p:nvPr/>
        </p:nvSpPr>
        <p:spPr>
          <a:xfrm>
            <a:off x="2818524" y="3581826"/>
            <a:ext cx="1075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Ad Proxy</a:t>
            </a:r>
            <a:endParaRPr lang="en-US" sz="1400" dirty="0">
              <a:solidFill>
                <a:srgbClr val="000000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14405" y="2027766"/>
            <a:ext cx="1119505" cy="25484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14405" y="3862067"/>
            <a:ext cx="1119505" cy="254847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6232183" y="3509493"/>
            <a:ext cx="90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 Player</a:t>
            </a:r>
            <a:endParaRPr lang="en-US" dirty="0"/>
          </a:p>
        </p:txBody>
      </p:sp>
      <p:pic>
        <p:nvPicPr>
          <p:cNvPr id="79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90677" y="2328960"/>
            <a:ext cx="826952" cy="62687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What is the quality of Internet video today ?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3262" y="1140732"/>
            <a:ext cx="8382005" cy="4574268"/>
          </a:xfrm>
        </p:spPr>
        <p:txBody>
          <a:bodyPr>
            <a:noAutofit/>
          </a:bodyPr>
          <a:lstStyle/>
          <a:p>
            <a:pPr>
              <a:buSzPct val="90000"/>
              <a:buBlip>
                <a:blip r:embed="rId3"/>
              </a:buBlip>
            </a:pPr>
            <a:r>
              <a:rPr lang="en-US" sz="2000" b="1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What is high video quality?</a:t>
            </a:r>
            <a:endParaRPr lang="en-US" sz="2000" dirty="0" smtClean="0">
              <a:solidFill>
                <a:srgbClr val="6D6D6D"/>
              </a:solidFill>
              <a:latin typeface="Helvetica Neue Light"/>
              <a:cs typeface="Helvetica Neue Light"/>
            </a:endParaRPr>
          </a:p>
          <a:p>
            <a:pPr lvl="1">
              <a:buSzPct val="90000"/>
              <a:buBlip>
                <a:blip r:embed="rId3"/>
              </a:buBlip>
            </a:pPr>
            <a:r>
              <a:rPr lang="en-US" sz="16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Prevent video startup failures</a:t>
            </a:r>
          </a:p>
          <a:p>
            <a:pPr lvl="1">
              <a:buSzPct val="90000"/>
              <a:buBlip>
                <a:blip r:embed="rId3"/>
              </a:buBlip>
            </a:pPr>
            <a:r>
              <a:rPr lang="en-US" sz="16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Start the video quickly</a:t>
            </a:r>
          </a:p>
          <a:p>
            <a:pPr lvl="1">
              <a:buSzPct val="90000"/>
              <a:buBlip>
                <a:blip r:embed="rId3"/>
              </a:buBlip>
            </a:pPr>
            <a:r>
              <a:rPr lang="en-US" sz="16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Play the video smoothly and without interruptions</a:t>
            </a:r>
          </a:p>
          <a:p>
            <a:pPr lvl="1">
              <a:buSzPct val="90000"/>
              <a:buBlip>
                <a:blip r:embed="rId3"/>
              </a:buBlip>
            </a:pPr>
            <a:r>
              <a:rPr lang="en-US" sz="16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Play the video at the highest bit rate possible</a:t>
            </a:r>
          </a:p>
          <a:p>
            <a:pPr>
              <a:buSzPct val="90000"/>
              <a:buNone/>
            </a:pPr>
            <a:endParaRPr lang="en-US" sz="2000" b="1" dirty="0" smtClean="0">
              <a:solidFill>
                <a:srgbClr val="6D6D6D"/>
              </a:solidFill>
              <a:latin typeface="Helvetica Neue Light"/>
              <a:cs typeface="Helvetica Neue Light"/>
            </a:endParaRPr>
          </a:p>
          <a:p>
            <a:pPr>
              <a:buSzPct val="90000"/>
              <a:buBlip>
                <a:blip r:embed="rId3"/>
              </a:buBlip>
            </a:pPr>
            <a:r>
              <a:rPr lang="en-US" sz="2000" b="1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What is the best way to measure Internet video quality?</a:t>
            </a:r>
          </a:p>
          <a:p>
            <a:pPr>
              <a:buSzPct val="90000"/>
              <a:buBlip>
                <a:blip r:embed="rId3"/>
              </a:buBlip>
            </a:pPr>
            <a:r>
              <a:rPr lang="en-US" sz="2000" b="1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Claim:</a:t>
            </a:r>
            <a:r>
              <a:rPr lang="en-US" sz="20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 Collecting statistics from the video player is the best way to measure video quality</a:t>
            </a:r>
          </a:p>
          <a:p>
            <a:pPr lvl="1">
              <a:buSzPct val="90000"/>
              <a:buBlip>
                <a:blip r:embed="rId3"/>
              </a:buBlip>
            </a:pPr>
            <a:r>
              <a:rPr lang="en-US" sz="1600" b="1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Reason 1: </a:t>
            </a:r>
            <a:r>
              <a:rPr lang="en-US" sz="16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The video player interacts with multiple services owned by multiple companies and is the only single point that has state across all interactions</a:t>
            </a:r>
            <a:endParaRPr lang="en-US" sz="2000" dirty="0" smtClean="0">
              <a:solidFill>
                <a:srgbClr val="6D6D6D"/>
              </a:solidFill>
              <a:latin typeface="Helvetica Neue Light"/>
              <a:cs typeface="Helvetica Neue Light"/>
            </a:endParaRPr>
          </a:p>
          <a:p>
            <a:pPr lvl="1">
              <a:buSzPct val="90000"/>
              <a:buBlip>
                <a:blip r:embed="rId3"/>
              </a:buBlip>
            </a:pPr>
            <a:r>
              <a:rPr lang="en-US" sz="1600" b="1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Reason 2: </a:t>
            </a:r>
            <a:r>
              <a:rPr lang="en-US" sz="16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With multi-bit rate and multi-CDN technologies, a single server or CDN does not have the complete quality information for a client</a:t>
            </a:r>
            <a:endParaRPr lang="en-US" sz="1600" b="1" dirty="0" smtClean="0">
              <a:solidFill>
                <a:srgbClr val="6D6D6D"/>
              </a:solidFill>
              <a:latin typeface="Helvetica Neue Light"/>
              <a:cs typeface="Helvetica Neue Light"/>
            </a:endParaRPr>
          </a:p>
          <a:p>
            <a:pPr>
              <a:buSzPct val="90000"/>
              <a:buBlip>
                <a:blip r:embed="rId3"/>
              </a:buBlip>
            </a:pPr>
            <a:endParaRPr lang="en-US" sz="2000" b="1" dirty="0" smtClean="0">
              <a:solidFill>
                <a:srgbClr val="6D6D6D"/>
              </a:solidFill>
              <a:latin typeface="Helvetica Neue Light"/>
              <a:cs typeface="Helvetica Neue Light"/>
            </a:endParaRPr>
          </a:p>
          <a:p>
            <a:pPr>
              <a:buSzPct val="90000"/>
              <a:buNone/>
            </a:pPr>
            <a:endParaRPr lang="en-US" sz="2000" dirty="0" smtClean="0">
              <a:solidFill>
                <a:srgbClr val="6D6D6D"/>
              </a:solidFill>
              <a:latin typeface="Helvetica Neue Light"/>
              <a:cs typeface="Helvetica Neue Light"/>
            </a:endParaRPr>
          </a:p>
          <a:p>
            <a:pPr>
              <a:buSzPct val="90000"/>
              <a:buBlip>
                <a:blip r:embed="rId3"/>
              </a:buBlip>
            </a:pPr>
            <a:endParaRPr lang="en-US" sz="2000" dirty="0" smtClean="0">
              <a:solidFill>
                <a:srgbClr val="6D6D6D"/>
              </a:solidFill>
              <a:latin typeface="Helvetica Neue Light"/>
              <a:cs typeface="Helvetica Neue Light"/>
            </a:endParaRPr>
          </a:p>
          <a:p>
            <a:pPr algn="ctr">
              <a:buSzPct val="90000"/>
              <a:buNone/>
            </a:pPr>
            <a:r>
              <a:rPr lang="en-US" sz="20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Video Player Monitoring : Player Model 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layer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46" y="1408068"/>
            <a:ext cx="8906707" cy="385050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78195" y="1151738"/>
            <a:ext cx="3043143" cy="1457263"/>
            <a:chOff x="1030942" y="1143000"/>
            <a:chExt cx="3043143" cy="1561353"/>
          </a:xfrm>
        </p:grpSpPr>
        <p:sp>
          <p:nvSpPr>
            <p:cNvPr id="7" name="Oval 6"/>
            <p:cNvSpPr/>
            <p:nvPr/>
          </p:nvSpPr>
          <p:spPr>
            <a:xfrm>
              <a:off x="1030942" y="1143000"/>
              <a:ext cx="1568824" cy="156135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9766" y="1143000"/>
              <a:ext cx="1474319" cy="395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solidFill>
                    <a:srgbClr val="0000FF"/>
                  </a:solidFill>
                </a:rPr>
                <a:t>JoinTime</a:t>
              </a:r>
              <a:r>
                <a:rPr lang="en-US" b="1" i="1" dirty="0" smtClean="0">
                  <a:solidFill>
                    <a:srgbClr val="0000FF"/>
                  </a:solidFill>
                </a:rPr>
                <a:t> (JT)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89152" y="979383"/>
            <a:ext cx="2213095" cy="1448332"/>
            <a:chOff x="5341900" y="958334"/>
            <a:chExt cx="2213095" cy="1551784"/>
          </a:xfrm>
        </p:grpSpPr>
        <p:sp>
          <p:nvSpPr>
            <p:cNvPr id="11" name="TextBox 10"/>
            <p:cNvSpPr txBox="1"/>
            <p:nvPr/>
          </p:nvSpPr>
          <p:spPr>
            <a:xfrm>
              <a:off x="5358197" y="958334"/>
              <a:ext cx="2034945" cy="395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solidFill>
                    <a:srgbClr val="0000FF"/>
                  </a:solidFill>
                </a:rPr>
                <a:t>BufferingRatio(BR</a:t>
              </a:r>
              <a:r>
                <a:rPr lang="en-US" b="1" i="1" dirty="0" smtClean="0">
                  <a:solidFill>
                    <a:srgbClr val="0000FF"/>
                  </a:solidFill>
                </a:rPr>
                <a:t>)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58197" y="1327666"/>
              <a:ext cx="2196798" cy="395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solidFill>
                    <a:srgbClr val="0000FF"/>
                  </a:solidFill>
                </a:rPr>
                <a:t>RateOfBuffering</a:t>
              </a:r>
              <a:r>
                <a:rPr lang="en-US" b="1" i="1" dirty="0" smtClean="0">
                  <a:solidFill>
                    <a:srgbClr val="0000FF"/>
                  </a:solidFill>
                </a:rPr>
                <a:t>(RB) 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341900" y="1733176"/>
              <a:ext cx="2024099" cy="7769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76258" y="3836167"/>
            <a:ext cx="4461326" cy="531660"/>
            <a:chOff x="3029006" y="4019176"/>
            <a:chExt cx="4461326" cy="569636"/>
          </a:xfrm>
        </p:grpSpPr>
        <p:sp>
          <p:nvSpPr>
            <p:cNvPr id="15" name="TextBox 14"/>
            <p:cNvSpPr txBox="1"/>
            <p:nvPr/>
          </p:nvSpPr>
          <p:spPr>
            <a:xfrm>
              <a:off x="5813471" y="4193099"/>
              <a:ext cx="1676861" cy="395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solidFill>
                    <a:srgbClr val="0000FF"/>
                  </a:solidFill>
                </a:rPr>
                <a:t>AvgBitrate(AB</a:t>
              </a:r>
              <a:r>
                <a:rPr lang="en-US" b="1" i="1" dirty="0" smtClean="0">
                  <a:solidFill>
                    <a:srgbClr val="0000FF"/>
                  </a:solidFill>
                </a:rPr>
                <a:t>)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29006" y="4019176"/>
              <a:ext cx="2312894" cy="35858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76258" y="4704681"/>
            <a:ext cx="5137818" cy="369332"/>
            <a:chOff x="3029006" y="4949728"/>
            <a:chExt cx="5137818" cy="395713"/>
          </a:xfrm>
        </p:grpSpPr>
        <p:sp>
          <p:nvSpPr>
            <p:cNvPr id="18" name="TextBox 17"/>
            <p:cNvSpPr txBox="1"/>
            <p:nvPr/>
          </p:nvSpPr>
          <p:spPr>
            <a:xfrm>
              <a:off x="5813471" y="4949728"/>
              <a:ext cx="2353353" cy="395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solidFill>
                    <a:srgbClr val="0000FF"/>
                  </a:solidFill>
                </a:rPr>
                <a:t>RenderingQuality(RQ</a:t>
              </a:r>
              <a:r>
                <a:rPr lang="en-US" b="1" i="1" dirty="0" smtClean="0">
                  <a:solidFill>
                    <a:srgbClr val="0000FF"/>
                  </a:solidFill>
                </a:rPr>
                <a:t>)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029006" y="4960471"/>
              <a:ext cx="2312894" cy="35858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Video Player Monitoring : Data Collection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ded Corner 4"/>
          <p:cNvSpPr/>
          <p:nvPr/>
        </p:nvSpPr>
        <p:spPr>
          <a:xfrm rot="10800000" flipV="1">
            <a:off x="2221016" y="1041682"/>
            <a:ext cx="4723284" cy="2749637"/>
          </a:xfrm>
          <a:prstGeom prst="foldedCorner">
            <a:avLst>
              <a:gd name="adj" fmla="val 0"/>
            </a:avLst>
          </a:prstGeom>
          <a:solidFill>
            <a:schemeClr val="accent1">
              <a:alpha val="24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93912" y="2959719"/>
            <a:ext cx="1617792" cy="605835"/>
          </a:xfrm>
          <a:prstGeom prst="rect">
            <a:avLst/>
          </a:prstGeom>
          <a:solidFill>
            <a:schemeClr val="accent3">
              <a:alpha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  <a:cs typeface="Corbel"/>
              </a:rPr>
              <a:t>Automatic Monitoring</a:t>
            </a:r>
            <a:endParaRPr lang="en-US" sz="1600" b="1" dirty="0">
              <a:latin typeface="Calibri" pitchFamily="34" charset="0"/>
              <a:cs typeface="Corbe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4028" y="3866583"/>
            <a:ext cx="6077522" cy="2289609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Automatic and consistent monitoring of default streaming modules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Flash: </a:t>
            </a:r>
            <a:r>
              <a:rPr lang="en-US" sz="1200" dirty="0" err="1" smtClean="0">
                <a:solidFill>
                  <a:schemeClr val="tx1"/>
                </a:solidFill>
              </a:rPr>
              <a:t>NetStream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</a:rPr>
              <a:t>VideoElement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1"/>
            <a:r>
              <a:rPr lang="en-US" sz="1200" dirty="0" err="1" smtClean="0">
                <a:solidFill>
                  <a:schemeClr val="tx1"/>
                </a:solidFill>
              </a:rPr>
              <a:t>Silverlight</a:t>
            </a:r>
            <a:r>
              <a:rPr lang="en-US" sz="1200" dirty="0" smtClean="0">
                <a:solidFill>
                  <a:schemeClr val="tx1"/>
                </a:solidFill>
              </a:rPr>
              <a:t>: </a:t>
            </a:r>
            <a:r>
              <a:rPr lang="en-US" sz="1200" dirty="0" err="1" smtClean="0">
                <a:solidFill>
                  <a:schemeClr val="tx1"/>
                </a:solidFill>
              </a:rPr>
              <a:t>MediaElement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</a:rPr>
              <a:t>SmoothStreamingMediaElement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1"/>
            <a:r>
              <a:rPr lang="en-US" sz="1200" dirty="0" err="1" smtClean="0">
                <a:solidFill>
                  <a:schemeClr val="tx1"/>
                </a:solidFill>
              </a:rPr>
              <a:t>iOS</a:t>
            </a:r>
            <a:r>
              <a:rPr lang="en-US" sz="1200" dirty="0" smtClean="0">
                <a:solidFill>
                  <a:schemeClr val="tx1"/>
                </a:solidFill>
              </a:rPr>
              <a:t>: </a:t>
            </a:r>
            <a:r>
              <a:rPr lang="en-US" sz="1200" dirty="0" err="1" smtClean="0">
                <a:solidFill>
                  <a:schemeClr val="tx1"/>
                </a:solidFill>
              </a:rPr>
              <a:t>MPMoviePlayerController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6213" y="2960843"/>
            <a:ext cx="1546023" cy="605835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  <a:cs typeface="Corbel"/>
              </a:rPr>
              <a:t>Streaming Module</a:t>
            </a:r>
            <a:endParaRPr lang="en-US" sz="1600" b="1" dirty="0">
              <a:latin typeface="Calibri" pitchFamily="34" charset="0"/>
              <a:cs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7432" y="2124632"/>
            <a:ext cx="1546023" cy="605835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  <a:cs typeface="Corbel"/>
              </a:rPr>
              <a:t>UI Controller</a:t>
            </a:r>
            <a:endParaRPr lang="en-US" sz="1600" b="1" dirty="0">
              <a:latin typeface="Calibri" pitchFamily="34" charset="0"/>
              <a:cs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78650" y="1269672"/>
            <a:ext cx="1546023" cy="605835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  <a:cs typeface="Corbel"/>
              </a:rPr>
              <a:t>Content Manager</a:t>
            </a:r>
            <a:endParaRPr lang="en-US" sz="1600" b="1" dirty="0">
              <a:latin typeface="Calibri" pitchFamily="34" charset="0"/>
              <a:cs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74972" y="1267425"/>
            <a:ext cx="1617792" cy="605835"/>
          </a:xfrm>
          <a:prstGeom prst="rect">
            <a:avLst/>
          </a:prstGeom>
          <a:solidFill>
            <a:schemeClr val="accent3">
              <a:alpha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  <a:cs typeface="Corbel"/>
              </a:rPr>
              <a:t>Messaging &amp; Serialization</a:t>
            </a:r>
            <a:endParaRPr lang="en-US" sz="1600" b="1" dirty="0">
              <a:latin typeface="Calibri" pitchFamily="34" charset="0"/>
              <a:cs typeface="Corbe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85051" y="2123508"/>
            <a:ext cx="1617792" cy="605835"/>
          </a:xfrm>
          <a:prstGeom prst="rect">
            <a:avLst/>
          </a:prstGeom>
          <a:solidFill>
            <a:schemeClr val="accent3">
              <a:alpha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  <a:cs typeface="Corbel"/>
              </a:rPr>
              <a:t>Player Insight</a:t>
            </a:r>
            <a:endParaRPr lang="en-US" sz="1600" b="1" dirty="0">
              <a:latin typeface="Calibri" pitchFamily="34" charset="0"/>
              <a:cs typeface="Corbel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631858" y="1448788"/>
            <a:ext cx="856698" cy="20697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68396" y="1298266"/>
            <a:ext cx="79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To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backend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2251" y="1288857"/>
            <a:ext cx="582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HTTPS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>
            <a:stCxn id="9" idx="3"/>
            <a:endCxn id="6" idx="1"/>
          </p:cNvCxnSpPr>
          <p:nvPr/>
        </p:nvCxnSpPr>
        <p:spPr>
          <a:xfrm flipV="1">
            <a:off x="4122236" y="3262636"/>
            <a:ext cx="871676" cy="11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13" idx="1"/>
          </p:cNvCxnSpPr>
          <p:nvPr/>
        </p:nvCxnSpPr>
        <p:spPr>
          <a:xfrm flipV="1">
            <a:off x="4122237" y="2426426"/>
            <a:ext cx="862815" cy="837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3" idx="1"/>
          </p:cNvCxnSpPr>
          <p:nvPr/>
        </p:nvCxnSpPr>
        <p:spPr>
          <a:xfrm flipV="1">
            <a:off x="4123455" y="2426426"/>
            <a:ext cx="861597" cy="1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  <a:endCxn id="13" idx="1"/>
          </p:cNvCxnSpPr>
          <p:nvPr/>
        </p:nvCxnSpPr>
        <p:spPr>
          <a:xfrm>
            <a:off x="4124673" y="1572589"/>
            <a:ext cx="860379" cy="853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958421" y="2224444"/>
            <a:ext cx="188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Player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Video Player Monitoring : Cross-platform Challenges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38586" y="1097819"/>
            <a:ext cx="2315709" cy="338817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0163" y="1097819"/>
            <a:ext cx="3548422" cy="338817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61294" y="2254296"/>
            <a:ext cx="1926896" cy="4332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ActionScript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61294" y="2801997"/>
            <a:ext cx="1926896" cy="4332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JavaScript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61294" y="3382825"/>
            <a:ext cx="1926896" cy="433260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Objective 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61294" y="3921118"/>
            <a:ext cx="1926896" cy="433260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C++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88058" y="2254297"/>
            <a:ext cx="2095570" cy="21663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NetStream, …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88058" y="2801997"/>
            <a:ext cx="2095570" cy="21174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&lt;video/&gt;, &lt;audio/&gt;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88058" y="3373418"/>
            <a:ext cx="2095570" cy="230507"/>
          </a:xfrm>
          <a:prstGeom prst="rect">
            <a:avLst/>
          </a:prstGeom>
          <a:noFill/>
          <a:ln w="9525" cap="flat" cmpd="sng" algn="ctr">
            <a:solidFill>
              <a:scrgbClr r="0" g="0" b="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MPMoviePlayerController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88058" y="1603590"/>
            <a:ext cx="2095571" cy="22562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SmoothStreaming, …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6" name="Shape 15"/>
          <p:cNvCxnSpPr>
            <a:stCxn id="31" idx="1"/>
            <a:endCxn id="42" idx="0"/>
          </p:cNvCxnSpPr>
          <p:nvPr/>
        </p:nvCxnSpPr>
        <p:spPr>
          <a:xfrm rot="10800000" flipV="1">
            <a:off x="2136850" y="1773415"/>
            <a:ext cx="924447" cy="480880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1"/>
          </p:cNvCxnSpPr>
          <p:nvPr/>
        </p:nvCxnSpPr>
        <p:spPr>
          <a:xfrm>
            <a:off x="2521756" y="2466840"/>
            <a:ext cx="539539" cy="40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1"/>
          </p:cNvCxnSpPr>
          <p:nvPr/>
        </p:nvCxnSpPr>
        <p:spPr>
          <a:xfrm>
            <a:off x="2534012" y="3009658"/>
            <a:ext cx="527283" cy="89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>
            <a:off x="2556750" y="3593762"/>
            <a:ext cx="504545" cy="56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1" idx="1"/>
          </p:cNvCxnSpPr>
          <p:nvPr/>
        </p:nvCxnSpPr>
        <p:spPr>
          <a:xfrm flipV="1">
            <a:off x="2537508" y="4137748"/>
            <a:ext cx="523786" cy="49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354294" y="2250209"/>
            <a:ext cx="1103868" cy="4332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Flash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54294" y="2797910"/>
            <a:ext cx="1103868" cy="4332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HTML5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54294" y="3369330"/>
            <a:ext cx="1103868" cy="4332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iOS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54294" y="1599502"/>
            <a:ext cx="1194481" cy="4332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Silverlight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6928" y="1097824"/>
            <a:ext cx="225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Platform Independent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36574" y="1097824"/>
            <a:ext cx="192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F6228"/>
                </a:solidFill>
              </a:rPr>
              <a:t>Platform Specific</a:t>
            </a:r>
            <a:endParaRPr lang="en-US" dirty="0">
              <a:solidFill>
                <a:srgbClr val="4F6228"/>
              </a:solidFill>
            </a:endParaRPr>
          </a:p>
        </p:txBody>
      </p:sp>
      <p:sp>
        <p:nvSpPr>
          <p:cNvPr id="27" name="Content Placeholder 49"/>
          <p:cNvSpPr>
            <a:spLocks noGrp="1"/>
          </p:cNvSpPr>
          <p:nvPr>
            <p:ph idx="1"/>
          </p:nvPr>
        </p:nvSpPr>
        <p:spPr>
          <a:xfrm>
            <a:off x="1388548" y="4611129"/>
            <a:ext cx="6702832" cy="169050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Consistency in metric computation across languages and platforms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Benefit from stronger type checking from C#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Readable output: preserve comments, white space, formatting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Provides control for language-specific fragments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Compiles real code and unit tests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Uniform tracing and debugging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88058" y="1824342"/>
            <a:ext cx="691930" cy="2048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Comm.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5783487" y="1827605"/>
            <a:ext cx="697193" cy="2048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Timer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6480680" y="1827936"/>
            <a:ext cx="702949" cy="2048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Storage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3061295" y="1556785"/>
            <a:ext cx="1926896" cy="433260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C#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087660" y="2470926"/>
            <a:ext cx="691930" cy="2048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Comm.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5783089" y="2474189"/>
            <a:ext cx="697193" cy="2048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Timer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6480282" y="2474520"/>
            <a:ext cx="702949" cy="2048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Storage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5087660" y="3013744"/>
            <a:ext cx="691930" cy="2048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Comm.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5783089" y="3017007"/>
            <a:ext cx="697193" cy="2048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Timer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6480282" y="3017339"/>
            <a:ext cx="702949" cy="2048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Storage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5087660" y="3598588"/>
            <a:ext cx="691930" cy="204826"/>
          </a:xfrm>
          <a:prstGeom prst="rect">
            <a:avLst/>
          </a:prstGeom>
          <a:ln w="9525" cap="flat" cmpd="sng" algn="ctr">
            <a:solidFill>
              <a:scrgbClr r="0" g="0" b="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Comm.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5783089" y="3601851"/>
            <a:ext cx="697193" cy="204826"/>
          </a:xfrm>
          <a:prstGeom prst="rect">
            <a:avLst/>
          </a:prstGeom>
          <a:ln w="9525" cap="flat" cmpd="sng" algn="ctr">
            <a:solidFill>
              <a:scrgbClr r="0" g="0" b="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Timer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6480282" y="3602182"/>
            <a:ext cx="702949" cy="204826"/>
          </a:xfrm>
          <a:prstGeom prst="rect">
            <a:avLst/>
          </a:prstGeom>
          <a:ln w="9525" cap="flat" cmpd="sng" algn="ctr">
            <a:solidFill>
              <a:scrgbClr r="0" g="0" b="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Storage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1701546" y="2254296"/>
            <a:ext cx="870605" cy="21000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Language Translator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Video Player Monitoring : Data Model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277070"/>
            <a:ext cx="874395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Background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3262" y="1140733"/>
            <a:ext cx="7652195" cy="5048400"/>
          </a:xfrm>
        </p:spPr>
        <p:txBody>
          <a:bodyPr>
            <a:noAutofit/>
          </a:bodyPr>
          <a:lstStyle/>
          <a:p>
            <a:pPr>
              <a:buSzPct val="90000"/>
              <a:buBlip>
                <a:blip r:embed="rId3"/>
              </a:buBlip>
            </a:pPr>
            <a:r>
              <a:rPr lang="en-US" sz="16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Aditya Ganjam – Vice President of Engineering at Conviva</a:t>
            </a:r>
          </a:p>
          <a:p>
            <a:pPr>
              <a:buSzPct val="90000"/>
              <a:buNone/>
            </a:pPr>
            <a:endParaRPr lang="en-US" sz="1600" dirty="0" smtClean="0">
              <a:solidFill>
                <a:srgbClr val="6D6D6D"/>
              </a:solidFill>
              <a:latin typeface="Helvetica Neue Light"/>
              <a:cs typeface="Helvetica Neue Light"/>
            </a:endParaRPr>
          </a:p>
          <a:p>
            <a:pPr>
              <a:buSzPct val="90000"/>
              <a:buBlip>
                <a:blip r:embed="rId3"/>
              </a:buBlip>
            </a:pPr>
            <a:r>
              <a:rPr lang="en-US" sz="160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Conviva </a:t>
            </a:r>
          </a:p>
          <a:p>
            <a:pPr lvl="1">
              <a:buSzPct val="90000"/>
              <a:buBlip>
                <a:blip r:embed="rId3"/>
              </a:buBlip>
            </a:pPr>
            <a:r>
              <a:rPr lang="en-US" sz="120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Startup founded by </a:t>
            </a:r>
            <a:r>
              <a:rPr lang="en-US" sz="1200" dirty="0" err="1" smtClean="0">
                <a:solidFill>
                  <a:srgbClr val="7F7F7F"/>
                </a:solidFill>
                <a:latin typeface="Helvetica Neue Light"/>
                <a:cs typeface="Helvetica Neue Light"/>
              </a:rPr>
              <a:t>Hui</a:t>
            </a:r>
            <a:r>
              <a:rPr lang="en-US" sz="120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 Zhang (Prof. at CMU) and Ion </a:t>
            </a:r>
            <a:r>
              <a:rPr lang="en-US" sz="1200" dirty="0" err="1" smtClean="0">
                <a:solidFill>
                  <a:srgbClr val="7F7F7F"/>
                </a:solidFill>
                <a:latin typeface="Helvetica Neue Light"/>
                <a:cs typeface="Helvetica Neue Light"/>
              </a:rPr>
              <a:t>Stoica</a:t>
            </a:r>
            <a:r>
              <a:rPr lang="en-US" sz="120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 in 2006</a:t>
            </a:r>
          </a:p>
          <a:p>
            <a:pPr lvl="1">
              <a:buSzPct val="90000"/>
              <a:buBlip>
                <a:blip r:embed="rId3"/>
              </a:buBlip>
            </a:pPr>
            <a:r>
              <a:rPr lang="en-US" sz="120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Conviva optimizes video quality for premium content properties such as HBO, ESPN, ABC, Disney, and Turner through network wide real-time visibility and real-time actions. </a:t>
            </a:r>
            <a:r>
              <a:rPr lang="en-US" sz="1200" dirty="0" err="1" smtClean="0">
                <a:solidFill>
                  <a:srgbClr val="7F7F7F"/>
                </a:solidFill>
                <a:latin typeface="Helvetica Neue Light"/>
                <a:cs typeface="Helvetica Neue Light"/>
              </a:rPr>
              <a:t>Conviva's</a:t>
            </a:r>
            <a:r>
              <a:rPr lang="en-US" sz="120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 technology has powered some of the world's largest on-line events such as Olympics, FIFA World Cup, NCAA College Basketball March Madness, Major League Baseball, and Academy Awards.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271" y="3911015"/>
            <a:ext cx="2528855" cy="1865909"/>
          </a:xfrm>
          <a:prstGeom prst="rect">
            <a:avLst/>
          </a:prstGeom>
        </p:spPr>
      </p:pic>
      <p:pic>
        <p:nvPicPr>
          <p:cNvPr id="9" name="Picture 8" descr="conviva-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817" y="3280007"/>
            <a:ext cx="5401755" cy="5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1"/>
            <a:ext cx="9143995" cy="6400800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665506" y="1828801"/>
            <a:ext cx="7906995" cy="235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FFFFFF"/>
                </a:solidFill>
                <a:latin typeface="Helvetica Neue Light"/>
                <a:ea typeface="ＭＳ Ｐゴシック" pitchFamily="-107" charset="-128"/>
                <a:cs typeface="Helvetica Neue Light"/>
              </a:rPr>
              <a:t>State of The Art of Internet Video Quality</a:t>
            </a:r>
            <a:endParaRPr kumimoji="0" lang="en-US" sz="36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ea typeface="ＭＳ Ｐゴシック" pitchFamily="-107" charset="-128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26084958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We’ve seen patterns across many sites … and billions of streams</a:t>
            </a:r>
            <a:endParaRPr lang="en-US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85" t="32084" b="-7802"/>
          <a:stretch/>
        </p:blipFill>
        <p:spPr>
          <a:xfrm>
            <a:off x="169338" y="4372200"/>
            <a:ext cx="9030077" cy="1516537"/>
          </a:xfrm>
          <a:prstGeom prst="rect">
            <a:avLst/>
          </a:prstGeom>
        </p:spPr>
      </p:pic>
      <p:pic>
        <p:nvPicPr>
          <p:cNvPr id="9" name="Picture 8" descr="conviva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166" y="5888736"/>
            <a:ext cx="1410007" cy="193530"/>
          </a:xfrm>
          <a:prstGeom prst="rect">
            <a:avLst/>
          </a:prstGeom>
          <a:effectLst>
            <a:reflection stA="47000" endPos="49000" dir="5400000" sy="-100000" algn="bl" rotWithShape="0"/>
          </a:effectLst>
        </p:spPr>
      </p:pic>
      <p:grpSp>
        <p:nvGrpSpPr>
          <p:cNvPr id="10" name="Group 9"/>
          <p:cNvGrpSpPr/>
          <p:nvPr/>
        </p:nvGrpSpPr>
        <p:grpSpPr>
          <a:xfrm>
            <a:off x="3273582" y="2001741"/>
            <a:ext cx="5174660" cy="2370459"/>
            <a:chOff x="698459" y="1680703"/>
            <a:chExt cx="7646142" cy="3794520"/>
          </a:xfrm>
        </p:grpSpPr>
        <p:pic>
          <p:nvPicPr>
            <p:cNvPr id="11" name="Picture 10" descr="cbs_sport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5900" y="2797502"/>
              <a:ext cx="1208701" cy="323833"/>
            </a:xfrm>
            <a:prstGeom prst="rect">
              <a:avLst/>
            </a:prstGeom>
            <a:solidFill>
              <a:schemeClr val="bg1"/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12" name="Picture 11" descr="gamespo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34681" y="2157806"/>
              <a:ext cx="811139" cy="260259"/>
            </a:xfrm>
            <a:prstGeom prst="rect">
              <a:avLst/>
            </a:prstGeom>
            <a:solidFill>
              <a:schemeClr val="bg1"/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1813" y="1680703"/>
              <a:ext cx="4669786" cy="1619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91908" y="2987485"/>
              <a:ext cx="6748343" cy="2487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netflix-logo.png"/>
            <p:cNvPicPr>
              <a:picLocks noChangeAspect="1"/>
            </p:cNvPicPr>
            <p:nvPr/>
          </p:nvPicPr>
          <p:blipFill>
            <a:blip r:embed="rId9" cstate="print">
              <a:alphaModFix amt="89000"/>
              <a:lum bright="11000"/>
            </a:blip>
            <a:stretch>
              <a:fillRect/>
            </a:stretch>
          </p:blipFill>
          <p:spPr>
            <a:xfrm>
              <a:off x="1448908" y="2433174"/>
              <a:ext cx="521028" cy="242885"/>
            </a:xfrm>
            <a:prstGeom prst="rec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16" name="Picture 15" descr="hbo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8460" y="1779804"/>
              <a:ext cx="919685" cy="378002"/>
            </a:xfrm>
            <a:prstGeom prst="rect">
              <a:avLst/>
            </a:prstGeom>
            <a:solidFill>
              <a:schemeClr val="bg1"/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17" name="Picture 16" descr="cbs_com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10202" y="2511704"/>
              <a:ext cx="460097" cy="136553"/>
            </a:xfrm>
            <a:prstGeom prst="rect">
              <a:avLst/>
            </a:prstGeom>
            <a:solidFill>
              <a:schemeClr val="bg1"/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18" name="Picture 17" descr="CNET.eps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85024" y="2256148"/>
              <a:ext cx="301752" cy="323833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9" name="Picture 18" descr="ESPN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8459" y="2797502"/>
              <a:ext cx="1188481" cy="30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Example Video Site Quality Summary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3427" y="1341385"/>
            <a:ext cx="2565397" cy="446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sz="2800" b="0" i="0" kern="1200">
                <a:solidFill>
                  <a:srgbClr val="6D6D6D"/>
                </a:solidFill>
                <a:effectLst/>
                <a:latin typeface="Helvetica Neue Light"/>
                <a:ea typeface="ＭＳ Ｐゴシック" pitchFamily="-107" charset="-128"/>
                <a:cs typeface="Helvetica Neue Light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C63F"/>
              </a:buClr>
              <a:buSzPct val="80000"/>
              <a:buFont typeface="Wingdings" pitchFamily="-111" charset="2"/>
              <a:buChar char="§"/>
              <a:defRPr sz="2400" b="0" i="0" kern="1200">
                <a:solidFill>
                  <a:srgbClr val="6D6D6D"/>
                </a:solidFill>
                <a:effectLst/>
                <a:latin typeface="Helvetica Neue Light"/>
                <a:ea typeface="ＭＳ Ｐゴシック" pitchFamily="-107" charset="-128"/>
                <a:cs typeface="Helvetica Neue Ligh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C63F"/>
              </a:buClr>
              <a:buSzPct val="80000"/>
              <a:buFont typeface="Wingdings" pitchFamily="-111" charset="2"/>
              <a:buChar char="§"/>
              <a:defRPr sz="2400" b="0" i="0" kern="1200">
                <a:solidFill>
                  <a:srgbClr val="6D6D6D"/>
                </a:solidFill>
                <a:effectLst/>
                <a:latin typeface="Helvetica Neue Light"/>
                <a:ea typeface="ＭＳ Ｐゴシック" pitchFamily="-107" charset="-128"/>
                <a:cs typeface="Helvetica Neue Ligh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C63F"/>
              </a:buClr>
              <a:buSzPct val="80000"/>
              <a:buFont typeface="Wingdings" pitchFamily="-111" charset="2"/>
              <a:buChar char="§"/>
              <a:defRPr sz="2400" b="0" i="0" kern="1200">
                <a:solidFill>
                  <a:srgbClr val="6D6D6D"/>
                </a:solidFill>
                <a:effectLst/>
                <a:latin typeface="Helvetica Neue Light"/>
                <a:ea typeface="ＭＳ Ｐゴシック" pitchFamily="-107" charset="-128"/>
                <a:cs typeface="Helvetica Neue Ligh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C63F"/>
              </a:buClr>
              <a:buSzPct val="80000"/>
              <a:buFont typeface="Wingdings" pitchFamily="-111" charset="2"/>
              <a:buChar char="§"/>
              <a:defRPr sz="2400" b="0" i="0" kern="1200">
                <a:solidFill>
                  <a:srgbClr val="6D6D6D"/>
                </a:solidFill>
                <a:effectLst/>
                <a:latin typeface="Helvetica Neue Light"/>
                <a:ea typeface="ＭＳ Ｐゴシック" pitchFamily="-107" charset="-128"/>
                <a:cs typeface="Helvetica Neue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31.68% of views had quality issues</a:t>
            </a:r>
          </a:p>
          <a:p>
            <a:r>
              <a:rPr lang="en-US" sz="1400" dirty="0" smtClean="0"/>
              <a:t>32.2% of viewers had recurring quality issues</a:t>
            </a:r>
          </a:p>
          <a:p>
            <a:r>
              <a:rPr lang="en-US" sz="1400" dirty="0" smtClean="0"/>
              <a:t>Viewers with good quality watched 1.5X more video than viewers with poor quality </a:t>
            </a:r>
          </a:p>
          <a:p>
            <a:r>
              <a:rPr lang="en-US" sz="1400" dirty="0" smtClean="0"/>
              <a:t>Good video quality for all viewers can add 10.9% more minutes of viewed video</a:t>
            </a:r>
          </a:p>
          <a:p>
            <a:r>
              <a:rPr lang="en-US" sz="1400" dirty="0" smtClean="0"/>
              <a:t>Good video quality can add $120K more revenue per month*</a:t>
            </a:r>
            <a:endParaRPr lang="en-US" sz="1400" dirty="0"/>
          </a:p>
          <a:p>
            <a:endParaRPr lang="en-US" sz="1400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623166"/>
              </p:ext>
            </p:extLst>
          </p:nvPr>
        </p:nvGraphicFramePr>
        <p:xfrm>
          <a:off x="4416398" y="1185240"/>
          <a:ext cx="1622611" cy="4635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2573" y="2717296"/>
            <a:ext cx="1003824" cy="964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5409" y="1695224"/>
            <a:ext cx="1010769" cy="971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6517" y="4781705"/>
            <a:ext cx="1029880" cy="9886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2573" y="3789171"/>
            <a:ext cx="993604" cy="9538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02018" y="1557340"/>
            <a:ext cx="11519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v</a:t>
            </a:r>
            <a:r>
              <a:rPr lang="en-US" sz="1000" dirty="0" smtClean="0">
                <a:solidFill>
                  <a:srgbClr val="FF0000"/>
                </a:solidFill>
              </a:rPr>
              <a:t>ideo did not start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5807" y="2579412"/>
            <a:ext cx="957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v</a:t>
            </a:r>
            <a:r>
              <a:rPr lang="en-US" sz="1000" dirty="0" smtClean="0">
                <a:solidFill>
                  <a:srgbClr val="FF0000"/>
                </a:solidFill>
              </a:rPr>
              <a:t>ideo buffered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3348" y="3631455"/>
            <a:ext cx="14828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v</a:t>
            </a:r>
            <a:r>
              <a:rPr lang="en-US" sz="1000" dirty="0" smtClean="0">
                <a:solidFill>
                  <a:srgbClr val="FF0000"/>
                </a:solidFill>
              </a:rPr>
              <a:t>ideo had low resolution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1160" y="4643820"/>
            <a:ext cx="13901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8000"/>
                </a:solidFill>
              </a:rPr>
              <a:t>v</a:t>
            </a:r>
            <a:r>
              <a:rPr lang="en-US" sz="1000" dirty="0" smtClean="0">
                <a:solidFill>
                  <a:srgbClr val="008000"/>
                </a:solidFill>
              </a:rPr>
              <a:t>ideo had good quality </a:t>
            </a:r>
            <a:endParaRPr lang="en-US" sz="1000" dirty="0">
              <a:solidFill>
                <a:srgbClr val="008000"/>
              </a:solidFill>
            </a:endParaRPr>
          </a:p>
        </p:txBody>
      </p:sp>
      <p:cxnSp>
        <p:nvCxnSpPr>
          <p:cNvPr id="16" name="Straight Arrow Connector 15"/>
          <p:cNvCxnSpPr>
            <a:stCxn id="9" idx="3"/>
          </p:cNvCxnSpPr>
          <p:nvPr/>
        </p:nvCxnSpPr>
        <p:spPr>
          <a:xfrm flipV="1">
            <a:off x="4406177" y="1695224"/>
            <a:ext cx="464212" cy="48593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</p:cNvCxnSpPr>
          <p:nvPr/>
        </p:nvCxnSpPr>
        <p:spPr>
          <a:xfrm flipV="1">
            <a:off x="4416397" y="1833107"/>
            <a:ext cx="453992" cy="1366371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3"/>
          </p:cNvCxnSpPr>
          <p:nvPr/>
        </p:nvCxnSpPr>
        <p:spPr>
          <a:xfrm flipV="1">
            <a:off x="4406177" y="2437190"/>
            <a:ext cx="464212" cy="1828911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</p:cNvCxnSpPr>
          <p:nvPr/>
        </p:nvCxnSpPr>
        <p:spPr>
          <a:xfrm flipV="1">
            <a:off x="4416397" y="4319579"/>
            <a:ext cx="453992" cy="95646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240203"/>
              </p:ext>
            </p:extLst>
          </p:nvPr>
        </p:nvGraphicFramePr>
        <p:xfrm>
          <a:off x="6383423" y="4025976"/>
          <a:ext cx="2222785" cy="174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454196"/>
              </p:ext>
            </p:extLst>
          </p:nvPr>
        </p:nvGraphicFramePr>
        <p:xfrm>
          <a:off x="5916735" y="2109345"/>
          <a:ext cx="3115235" cy="224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5916734" y="1380561"/>
            <a:ext cx="0" cy="420026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21515" y="1380561"/>
            <a:ext cx="0" cy="420026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2120" y="6020271"/>
            <a:ext cx="2252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 Assumes $30 CPM ad every 8 minutes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6271278" y="1263415"/>
            <a:ext cx="253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Total Views </a:t>
            </a:r>
            <a:r>
              <a:rPr lang="en-US" sz="1200" dirty="0" smtClean="0"/>
              <a:t>= 66,44,79,19</a:t>
            </a:r>
          </a:p>
          <a:p>
            <a:r>
              <a:rPr lang="en-US" sz="1200" b="1" dirty="0" smtClean="0"/>
              <a:t>Total Viewers </a:t>
            </a:r>
            <a:r>
              <a:rPr lang="en-US" sz="1200" dirty="0" smtClean="0"/>
              <a:t>= 3,291,204</a:t>
            </a:r>
          </a:p>
          <a:p>
            <a:r>
              <a:rPr lang="en-US" sz="1200" b="1" dirty="0" smtClean="0"/>
              <a:t>Total Minutes Viewed  </a:t>
            </a:r>
            <a:r>
              <a:rPr lang="en-US" sz="1200" dirty="0" smtClean="0"/>
              <a:t>= 290,260,395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Example Video Site Quality Summary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3427" y="1341385"/>
            <a:ext cx="2565397" cy="446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sz="2800" b="0" i="0" kern="1200">
                <a:solidFill>
                  <a:srgbClr val="6D6D6D"/>
                </a:solidFill>
                <a:effectLst/>
                <a:latin typeface="Helvetica Neue Light"/>
                <a:ea typeface="ＭＳ Ｐゴシック" pitchFamily="-107" charset="-128"/>
                <a:cs typeface="Helvetica Neue Light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C63F"/>
              </a:buClr>
              <a:buSzPct val="80000"/>
              <a:buFont typeface="Wingdings" pitchFamily="-111" charset="2"/>
              <a:buChar char="§"/>
              <a:defRPr sz="2400" b="0" i="0" kern="1200">
                <a:solidFill>
                  <a:srgbClr val="6D6D6D"/>
                </a:solidFill>
                <a:effectLst/>
                <a:latin typeface="Helvetica Neue Light"/>
                <a:ea typeface="ＭＳ Ｐゴシック" pitchFamily="-107" charset="-128"/>
                <a:cs typeface="Helvetica Neue Ligh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C63F"/>
              </a:buClr>
              <a:buSzPct val="80000"/>
              <a:buFont typeface="Wingdings" pitchFamily="-111" charset="2"/>
              <a:buChar char="§"/>
              <a:defRPr sz="2400" b="0" i="0" kern="1200">
                <a:solidFill>
                  <a:srgbClr val="6D6D6D"/>
                </a:solidFill>
                <a:effectLst/>
                <a:latin typeface="Helvetica Neue Light"/>
                <a:ea typeface="ＭＳ Ｐゴシック" pitchFamily="-107" charset="-128"/>
                <a:cs typeface="Helvetica Neue Ligh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C63F"/>
              </a:buClr>
              <a:buSzPct val="80000"/>
              <a:buFont typeface="Wingdings" pitchFamily="-111" charset="2"/>
              <a:buChar char="§"/>
              <a:defRPr sz="2400" b="0" i="0" kern="1200">
                <a:solidFill>
                  <a:srgbClr val="6D6D6D"/>
                </a:solidFill>
                <a:effectLst/>
                <a:latin typeface="Helvetica Neue Light"/>
                <a:ea typeface="ＭＳ Ｐゴシック" pitchFamily="-107" charset="-128"/>
                <a:cs typeface="Helvetica Neue Ligh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C63F"/>
              </a:buClr>
              <a:buSzPct val="80000"/>
              <a:buFont typeface="Wingdings" pitchFamily="-111" charset="2"/>
              <a:buChar char="§"/>
              <a:defRPr sz="2400" b="0" i="0" kern="1200">
                <a:solidFill>
                  <a:srgbClr val="6D6D6D"/>
                </a:solidFill>
                <a:effectLst/>
                <a:latin typeface="Helvetica Neue Light"/>
                <a:ea typeface="ＭＳ Ｐゴシック" pitchFamily="-107" charset="-128"/>
                <a:cs typeface="Helvetica Neue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31.68% of views had quality issues</a:t>
            </a:r>
          </a:p>
          <a:p>
            <a:r>
              <a:rPr lang="en-US" sz="1400" dirty="0" smtClean="0"/>
              <a:t>32.2% of viewers had recurring quality issues</a:t>
            </a:r>
          </a:p>
          <a:p>
            <a:r>
              <a:rPr lang="en-US" sz="1400" dirty="0" smtClean="0"/>
              <a:t>Viewers with good quality watched 1.5X more video than viewers with poor quality </a:t>
            </a:r>
          </a:p>
          <a:p>
            <a:r>
              <a:rPr lang="en-US" sz="1400" dirty="0" smtClean="0"/>
              <a:t>Good video quality for all viewers can add 10.9% more minutes of viewed video</a:t>
            </a:r>
          </a:p>
          <a:p>
            <a:r>
              <a:rPr lang="en-US" sz="1400" dirty="0" smtClean="0"/>
              <a:t>Good video quality can add $120K more revenue per month*</a:t>
            </a:r>
            <a:endParaRPr lang="en-US" sz="1400" dirty="0"/>
          </a:p>
          <a:p>
            <a:endParaRPr lang="en-US" sz="1400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623166"/>
              </p:ext>
            </p:extLst>
          </p:nvPr>
        </p:nvGraphicFramePr>
        <p:xfrm>
          <a:off x="4416398" y="1185240"/>
          <a:ext cx="1622611" cy="4635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2573" y="2717296"/>
            <a:ext cx="1003824" cy="964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5409" y="1695224"/>
            <a:ext cx="1010769" cy="971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6517" y="4781705"/>
            <a:ext cx="1029880" cy="9886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2573" y="3789171"/>
            <a:ext cx="993604" cy="9538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02018" y="1557340"/>
            <a:ext cx="11519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v</a:t>
            </a:r>
            <a:r>
              <a:rPr lang="en-US" sz="1000" dirty="0" smtClean="0">
                <a:solidFill>
                  <a:srgbClr val="FF0000"/>
                </a:solidFill>
              </a:rPr>
              <a:t>ideo did not start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5807" y="2579412"/>
            <a:ext cx="957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v</a:t>
            </a:r>
            <a:r>
              <a:rPr lang="en-US" sz="1000" dirty="0" smtClean="0">
                <a:solidFill>
                  <a:srgbClr val="FF0000"/>
                </a:solidFill>
              </a:rPr>
              <a:t>ideo buffered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3348" y="3631455"/>
            <a:ext cx="14828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v</a:t>
            </a:r>
            <a:r>
              <a:rPr lang="en-US" sz="1000" dirty="0" smtClean="0">
                <a:solidFill>
                  <a:srgbClr val="FF0000"/>
                </a:solidFill>
              </a:rPr>
              <a:t>ideo had low resolution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1160" y="4643820"/>
            <a:ext cx="13901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8000"/>
                </a:solidFill>
              </a:rPr>
              <a:t>v</a:t>
            </a:r>
            <a:r>
              <a:rPr lang="en-US" sz="1000" dirty="0" smtClean="0">
                <a:solidFill>
                  <a:srgbClr val="008000"/>
                </a:solidFill>
              </a:rPr>
              <a:t>ideo had good quality </a:t>
            </a:r>
            <a:endParaRPr lang="en-US" sz="1000" dirty="0">
              <a:solidFill>
                <a:srgbClr val="008000"/>
              </a:solidFill>
            </a:endParaRPr>
          </a:p>
        </p:txBody>
      </p:sp>
      <p:cxnSp>
        <p:nvCxnSpPr>
          <p:cNvPr id="16" name="Straight Arrow Connector 15"/>
          <p:cNvCxnSpPr>
            <a:stCxn id="9" idx="3"/>
          </p:cNvCxnSpPr>
          <p:nvPr/>
        </p:nvCxnSpPr>
        <p:spPr>
          <a:xfrm flipV="1">
            <a:off x="4406177" y="1695224"/>
            <a:ext cx="464212" cy="48593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</p:cNvCxnSpPr>
          <p:nvPr/>
        </p:nvCxnSpPr>
        <p:spPr>
          <a:xfrm flipV="1">
            <a:off x="4416397" y="1833107"/>
            <a:ext cx="453992" cy="1366371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3"/>
          </p:cNvCxnSpPr>
          <p:nvPr/>
        </p:nvCxnSpPr>
        <p:spPr>
          <a:xfrm flipV="1">
            <a:off x="4406177" y="2437190"/>
            <a:ext cx="464212" cy="1828911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</p:cNvCxnSpPr>
          <p:nvPr/>
        </p:nvCxnSpPr>
        <p:spPr>
          <a:xfrm flipV="1">
            <a:off x="4416397" y="4319579"/>
            <a:ext cx="453992" cy="95646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454196"/>
              </p:ext>
            </p:extLst>
          </p:nvPr>
        </p:nvGraphicFramePr>
        <p:xfrm>
          <a:off x="5916735" y="2109345"/>
          <a:ext cx="3115235" cy="224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5916734" y="1380561"/>
            <a:ext cx="0" cy="420026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21515" y="1380561"/>
            <a:ext cx="0" cy="420026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2120" y="6020271"/>
            <a:ext cx="2252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 Assumes $30 CPM ad every 8 minutes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6271278" y="1263415"/>
            <a:ext cx="253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Total Views </a:t>
            </a:r>
            <a:r>
              <a:rPr lang="en-US" sz="1200" dirty="0" smtClean="0"/>
              <a:t>= 66,44,79,19</a:t>
            </a:r>
          </a:p>
          <a:p>
            <a:r>
              <a:rPr lang="en-US" sz="1200" b="1" dirty="0" smtClean="0"/>
              <a:t>Total Viewers </a:t>
            </a:r>
            <a:r>
              <a:rPr lang="en-US" sz="1200" dirty="0" smtClean="0"/>
              <a:t>= 3,291,204</a:t>
            </a:r>
          </a:p>
          <a:p>
            <a:r>
              <a:rPr lang="en-US" sz="1200" b="1" dirty="0" smtClean="0"/>
              <a:t>Total Minutes Viewed  </a:t>
            </a:r>
            <a:r>
              <a:rPr lang="en-US" sz="1200" dirty="0" smtClean="0"/>
              <a:t>= 290,260,395</a:t>
            </a:r>
            <a:endParaRPr lang="en-US" sz="1200" dirty="0"/>
          </a:p>
        </p:txBody>
      </p:sp>
      <p:graphicFrame>
        <p:nvGraphicFramePr>
          <p:cNvPr id="26" name="Chart 25"/>
          <p:cNvGraphicFramePr/>
          <p:nvPr/>
        </p:nvGraphicFramePr>
        <p:xfrm>
          <a:off x="5982744" y="4358539"/>
          <a:ext cx="2977988" cy="1572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349859" y="5788443"/>
            <a:ext cx="2403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Poor experience on 9 different sites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Opportunity of Going Higher Speed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1143000" y="1564640"/>
          <a:ext cx="7061200" cy="3745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1117600" y="1268307"/>
          <a:ext cx="7162800" cy="4753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4508500" y="5428827"/>
            <a:ext cx="317500" cy="213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76900" y="1778000"/>
            <a:ext cx="2489200" cy="2939627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80000" y="1896534"/>
            <a:ext cx="901700" cy="22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81300" y="1517227"/>
            <a:ext cx="402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Untapped Brand Enhancement and Viewer Experience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57281" y="5351804"/>
            <a:ext cx="6807239" cy="62818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Actual Bit Rate Consumed</a:t>
            </a:r>
          </a:p>
          <a:p>
            <a:endParaRPr lang="en-US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Available Bandwidth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Viewers Watch Longer When Video is Not Interrupted by Buffering </a:t>
            </a:r>
            <a:endParaRPr lang="en-US" sz="24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10"/>
          <p:cNvSpPr txBox="1">
            <a:spLocks/>
          </p:cNvSpPr>
          <p:nvPr/>
        </p:nvSpPr>
        <p:spPr bwMode="auto">
          <a:xfrm>
            <a:off x="2041657" y="1109058"/>
            <a:ext cx="1731884" cy="42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Helvetica Neue"/>
                <a:ea typeface="ＭＳ Ｐゴシック" pitchFamily="-107" charset="-128"/>
                <a:cs typeface="Helvetica Neue Light"/>
              </a:rPr>
              <a:t>Live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Helvetica Neue Light"/>
              <a:ea typeface="ＭＳ Ｐゴシック" pitchFamily="-107" charset="-128"/>
              <a:cs typeface="Helvetica Neue Light"/>
            </a:endParaRPr>
          </a:p>
        </p:txBody>
      </p:sp>
      <p:sp>
        <p:nvSpPr>
          <p:cNvPr id="12" name="Subtitle 10"/>
          <p:cNvSpPr txBox="1">
            <a:spLocks/>
          </p:cNvSpPr>
          <p:nvPr/>
        </p:nvSpPr>
        <p:spPr bwMode="auto">
          <a:xfrm>
            <a:off x="6113326" y="1109058"/>
            <a:ext cx="1731884" cy="42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Helvetica Neue"/>
                <a:ea typeface="ＭＳ Ｐゴシック" pitchFamily="-107" charset="-128"/>
                <a:cs typeface="Helvetica Neue Light"/>
              </a:rPr>
              <a:t>VoD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Helvetica Neue Light"/>
              <a:ea typeface="ＭＳ Ｐゴシック" pitchFamily="-107" charset="-128"/>
              <a:cs typeface="Helvetica Neue Light"/>
            </a:endParaRPr>
          </a:p>
        </p:txBody>
      </p:sp>
      <p:sp>
        <p:nvSpPr>
          <p:cNvPr id="13" name="AutoShape 3"/>
          <p:cNvSpPr>
            <a:spLocks noChangeAspect="1" noChangeArrowheads="1" noTextEdit="1"/>
          </p:cNvSpPr>
          <p:nvPr/>
        </p:nvSpPr>
        <p:spPr bwMode="auto">
          <a:xfrm>
            <a:off x="551789" y="2092806"/>
            <a:ext cx="4111625" cy="110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1658983" y="2088966"/>
            <a:ext cx="1781430" cy="867047"/>
          </a:xfrm>
          <a:custGeom>
            <a:avLst/>
            <a:gdLst/>
            <a:ahLst/>
            <a:cxnLst>
              <a:cxn ang="0">
                <a:pos x="48" y="1768"/>
              </a:cxn>
              <a:cxn ang="0">
                <a:pos x="0" y="1624"/>
              </a:cxn>
              <a:cxn ang="0">
                <a:pos x="48" y="1528"/>
              </a:cxn>
              <a:cxn ang="0">
                <a:pos x="0" y="1288"/>
              </a:cxn>
              <a:cxn ang="0">
                <a:pos x="0" y="1240"/>
              </a:cxn>
              <a:cxn ang="0">
                <a:pos x="48" y="1000"/>
              </a:cxn>
              <a:cxn ang="0">
                <a:pos x="0" y="856"/>
              </a:cxn>
              <a:cxn ang="0">
                <a:pos x="48" y="760"/>
              </a:cxn>
              <a:cxn ang="0">
                <a:pos x="0" y="520"/>
              </a:cxn>
              <a:cxn ang="0">
                <a:pos x="0" y="472"/>
              </a:cxn>
              <a:cxn ang="0">
                <a:pos x="48" y="232"/>
              </a:cxn>
              <a:cxn ang="0">
                <a:pos x="0" y="88"/>
              </a:cxn>
              <a:cxn ang="0">
                <a:pos x="56" y="48"/>
              </a:cxn>
              <a:cxn ang="0">
                <a:pos x="296" y="0"/>
              </a:cxn>
              <a:cxn ang="0">
                <a:pos x="344" y="0"/>
              </a:cxn>
              <a:cxn ang="0">
                <a:pos x="584" y="48"/>
              </a:cxn>
              <a:cxn ang="0">
                <a:pos x="728" y="0"/>
              </a:cxn>
              <a:cxn ang="0">
                <a:pos x="824" y="48"/>
              </a:cxn>
              <a:cxn ang="0">
                <a:pos x="1064" y="0"/>
              </a:cxn>
              <a:cxn ang="0">
                <a:pos x="1112" y="0"/>
              </a:cxn>
              <a:cxn ang="0">
                <a:pos x="1352" y="48"/>
              </a:cxn>
              <a:cxn ang="0">
                <a:pos x="1496" y="0"/>
              </a:cxn>
              <a:cxn ang="0">
                <a:pos x="1592" y="48"/>
              </a:cxn>
              <a:cxn ang="0">
                <a:pos x="1832" y="0"/>
              </a:cxn>
              <a:cxn ang="0">
                <a:pos x="1880" y="0"/>
              </a:cxn>
              <a:cxn ang="0">
                <a:pos x="2120" y="48"/>
              </a:cxn>
              <a:cxn ang="0">
                <a:pos x="2264" y="0"/>
              </a:cxn>
              <a:cxn ang="0">
                <a:pos x="2360" y="48"/>
              </a:cxn>
              <a:cxn ang="0">
                <a:pos x="2488" y="48"/>
              </a:cxn>
              <a:cxn ang="0">
                <a:pos x="2512" y="184"/>
              </a:cxn>
              <a:cxn ang="0">
                <a:pos x="2464" y="280"/>
              </a:cxn>
              <a:cxn ang="0">
                <a:pos x="2512" y="520"/>
              </a:cxn>
              <a:cxn ang="0">
                <a:pos x="2512" y="568"/>
              </a:cxn>
              <a:cxn ang="0">
                <a:pos x="2464" y="808"/>
              </a:cxn>
              <a:cxn ang="0">
                <a:pos x="2512" y="952"/>
              </a:cxn>
              <a:cxn ang="0">
                <a:pos x="2464" y="1048"/>
              </a:cxn>
              <a:cxn ang="0">
                <a:pos x="2512" y="1288"/>
              </a:cxn>
              <a:cxn ang="0">
                <a:pos x="2512" y="1336"/>
              </a:cxn>
              <a:cxn ang="0">
                <a:pos x="2464" y="1576"/>
              </a:cxn>
              <a:cxn ang="0">
                <a:pos x="2512" y="1720"/>
              </a:cxn>
              <a:cxn ang="0">
                <a:pos x="2464" y="1816"/>
              </a:cxn>
              <a:cxn ang="0">
                <a:pos x="2344" y="1936"/>
              </a:cxn>
              <a:cxn ang="0">
                <a:pos x="2296" y="1936"/>
              </a:cxn>
              <a:cxn ang="0">
                <a:pos x="2056" y="1888"/>
              </a:cxn>
              <a:cxn ang="0">
                <a:pos x="1912" y="1936"/>
              </a:cxn>
              <a:cxn ang="0">
                <a:pos x="1816" y="1888"/>
              </a:cxn>
              <a:cxn ang="0">
                <a:pos x="1576" y="1936"/>
              </a:cxn>
              <a:cxn ang="0">
                <a:pos x="1528" y="1936"/>
              </a:cxn>
              <a:cxn ang="0">
                <a:pos x="1288" y="1888"/>
              </a:cxn>
              <a:cxn ang="0">
                <a:pos x="1144" y="1936"/>
              </a:cxn>
              <a:cxn ang="0">
                <a:pos x="1048" y="1888"/>
              </a:cxn>
              <a:cxn ang="0">
                <a:pos x="808" y="1936"/>
              </a:cxn>
              <a:cxn ang="0">
                <a:pos x="760" y="1936"/>
              </a:cxn>
              <a:cxn ang="0">
                <a:pos x="520" y="1888"/>
              </a:cxn>
              <a:cxn ang="0">
                <a:pos x="376" y="1936"/>
              </a:cxn>
              <a:cxn ang="0">
                <a:pos x="280" y="1888"/>
              </a:cxn>
              <a:cxn ang="0">
                <a:pos x="40" y="1936"/>
              </a:cxn>
            </a:cxnLst>
            <a:rect l="0" t="0" r="r" b="b"/>
            <a:pathLst>
              <a:path w="2512" h="1936">
                <a:moveTo>
                  <a:pt x="0" y="1912"/>
                </a:moveTo>
                <a:lnTo>
                  <a:pt x="0" y="1864"/>
                </a:lnTo>
                <a:lnTo>
                  <a:pt x="48" y="1864"/>
                </a:lnTo>
                <a:lnTo>
                  <a:pt x="48" y="1912"/>
                </a:lnTo>
                <a:lnTo>
                  <a:pt x="0" y="1912"/>
                </a:lnTo>
                <a:close/>
                <a:moveTo>
                  <a:pt x="0" y="1816"/>
                </a:moveTo>
                <a:lnTo>
                  <a:pt x="0" y="1768"/>
                </a:lnTo>
                <a:lnTo>
                  <a:pt x="48" y="1768"/>
                </a:lnTo>
                <a:lnTo>
                  <a:pt x="48" y="1816"/>
                </a:lnTo>
                <a:lnTo>
                  <a:pt x="0" y="1816"/>
                </a:lnTo>
                <a:close/>
                <a:moveTo>
                  <a:pt x="0" y="1720"/>
                </a:moveTo>
                <a:lnTo>
                  <a:pt x="0" y="1672"/>
                </a:lnTo>
                <a:lnTo>
                  <a:pt x="48" y="1672"/>
                </a:lnTo>
                <a:lnTo>
                  <a:pt x="48" y="1720"/>
                </a:lnTo>
                <a:lnTo>
                  <a:pt x="0" y="1720"/>
                </a:lnTo>
                <a:close/>
                <a:moveTo>
                  <a:pt x="0" y="1624"/>
                </a:moveTo>
                <a:lnTo>
                  <a:pt x="0" y="1576"/>
                </a:lnTo>
                <a:lnTo>
                  <a:pt x="48" y="1576"/>
                </a:lnTo>
                <a:lnTo>
                  <a:pt x="48" y="1624"/>
                </a:lnTo>
                <a:lnTo>
                  <a:pt x="0" y="1624"/>
                </a:lnTo>
                <a:close/>
                <a:moveTo>
                  <a:pt x="0" y="1528"/>
                </a:moveTo>
                <a:lnTo>
                  <a:pt x="0" y="1480"/>
                </a:lnTo>
                <a:lnTo>
                  <a:pt x="48" y="1480"/>
                </a:lnTo>
                <a:lnTo>
                  <a:pt x="48" y="1528"/>
                </a:lnTo>
                <a:lnTo>
                  <a:pt x="0" y="1528"/>
                </a:lnTo>
                <a:close/>
                <a:moveTo>
                  <a:pt x="0" y="1432"/>
                </a:moveTo>
                <a:lnTo>
                  <a:pt x="0" y="1384"/>
                </a:lnTo>
                <a:lnTo>
                  <a:pt x="48" y="1384"/>
                </a:lnTo>
                <a:lnTo>
                  <a:pt x="48" y="1432"/>
                </a:lnTo>
                <a:lnTo>
                  <a:pt x="0" y="1432"/>
                </a:lnTo>
                <a:close/>
                <a:moveTo>
                  <a:pt x="0" y="1336"/>
                </a:moveTo>
                <a:lnTo>
                  <a:pt x="0" y="1288"/>
                </a:lnTo>
                <a:lnTo>
                  <a:pt x="48" y="1288"/>
                </a:lnTo>
                <a:lnTo>
                  <a:pt x="48" y="1336"/>
                </a:lnTo>
                <a:lnTo>
                  <a:pt x="0" y="1336"/>
                </a:lnTo>
                <a:close/>
                <a:moveTo>
                  <a:pt x="0" y="1240"/>
                </a:moveTo>
                <a:lnTo>
                  <a:pt x="0" y="1192"/>
                </a:lnTo>
                <a:lnTo>
                  <a:pt x="48" y="1192"/>
                </a:lnTo>
                <a:lnTo>
                  <a:pt x="48" y="1240"/>
                </a:lnTo>
                <a:lnTo>
                  <a:pt x="0" y="1240"/>
                </a:lnTo>
                <a:close/>
                <a:moveTo>
                  <a:pt x="0" y="1144"/>
                </a:moveTo>
                <a:lnTo>
                  <a:pt x="0" y="1096"/>
                </a:lnTo>
                <a:lnTo>
                  <a:pt x="48" y="1096"/>
                </a:lnTo>
                <a:lnTo>
                  <a:pt x="48" y="1144"/>
                </a:lnTo>
                <a:lnTo>
                  <a:pt x="0" y="1144"/>
                </a:lnTo>
                <a:close/>
                <a:moveTo>
                  <a:pt x="0" y="1048"/>
                </a:moveTo>
                <a:lnTo>
                  <a:pt x="0" y="1000"/>
                </a:lnTo>
                <a:lnTo>
                  <a:pt x="48" y="1000"/>
                </a:lnTo>
                <a:lnTo>
                  <a:pt x="48" y="1048"/>
                </a:lnTo>
                <a:lnTo>
                  <a:pt x="0" y="1048"/>
                </a:lnTo>
                <a:close/>
                <a:moveTo>
                  <a:pt x="0" y="952"/>
                </a:moveTo>
                <a:lnTo>
                  <a:pt x="0" y="904"/>
                </a:lnTo>
                <a:lnTo>
                  <a:pt x="48" y="904"/>
                </a:lnTo>
                <a:lnTo>
                  <a:pt x="48" y="952"/>
                </a:lnTo>
                <a:lnTo>
                  <a:pt x="0" y="952"/>
                </a:lnTo>
                <a:close/>
                <a:moveTo>
                  <a:pt x="0" y="856"/>
                </a:moveTo>
                <a:lnTo>
                  <a:pt x="0" y="808"/>
                </a:lnTo>
                <a:lnTo>
                  <a:pt x="48" y="808"/>
                </a:lnTo>
                <a:lnTo>
                  <a:pt x="48" y="856"/>
                </a:lnTo>
                <a:lnTo>
                  <a:pt x="0" y="856"/>
                </a:lnTo>
                <a:close/>
                <a:moveTo>
                  <a:pt x="0" y="760"/>
                </a:moveTo>
                <a:lnTo>
                  <a:pt x="0" y="712"/>
                </a:lnTo>
                <a:lnTo>
                  <a:pt x="48" y="712"/>
                </a:lnTo>
                <a:lnTo>
                  <a:pt x="48" y="760"/>
                </a:lnTo>
                <a:lnTo>
                  <a:pt x="0" y="760"/>
                </a:lnTo>
                <a:close/>
                <a:moveTo>
                  <a:pt x="0" y="664"/>
                </a:moveTo>
                <a:lnTo>
                  <a:pt x="0" y="616"/>
                </a:lnTo>
                <a:lnTo>
                  <a:pt x="48" y="616"/>
                </a:lnTo>
                <a:lnTo>
                  <a:pt x="48" y="664"/>
                </a:lnTo>
                <a:lnTo>
                  <a:pt x="0" y="664"/>
                </a:lnTo>
                <a:close/>
                <a:moveTo>
                  <a:pt x="0" y="568"/>
                </a:moveTo>
                <a:lnTo>
                  <a:pt x="0" y="520"/>
                </a:lnTo>
                <a:lnTo>
                  <a:pt x="48" y="520"/>
                </a:lnTo>
                <a:lnTo>
                  <a:pt x="48" y="568"/>
                </a:lnTo>
                <a:lnTo>
                  <a:pt x="0" y="568"/>
                </a:lnTo>
                <a:close/>
                <a:moveTo>
                  <a:pt x="0" y="472"/>
                </a:moveTo>
                <a:lnTo>
                  <a:pt x="0" y="424"/>
                </a:lnTo>
                <a:lnTo>
                  <a:pt x="48" y="424"/>
                </a:lnTo>
                <a:lnTo>
                  <a:pt x="48" y="472"/>
                </a:lnTo>
                <a:lnTo>
                  <a:pt x="0" y="472"/>
                </a:lnTo>
                <a:close/>
                <a:moveTo>
                  <a:pt x="0" y="376"/>
                </a:moveTo>
                <a:lnTo>
                  <a:pt x="0" y="328"/>
                </a:lnTo>
                <a:lnTo>
                  <a:pt x="48" y="328"/>
                </a:lnTo>
                <a:lnTo>
                  <a:pt x="48" y="376"/>
                </a:lnTo>
                <a:lnTo>
                  <a:pt x="0" y="376"/>
                </a:lnTo>
                <a:close/>
                <a:moveTo>
                  <a:pt x="0" y="280"/>
                </a:moveTo>
                <a:lnTo>
                  <a:pt x="0" y="232"/>
                </a:lnTo>
                <a:lnTo>
                  <a:pt x="48" y="232"/>
                </a:lnTo>
                <a:lnTo>
                  <a:pt x="48" y="280"/>
                </a:lnTo>
                <a:lnTo>
                  <a:pt x="0" y="280"/>
                </a:lnTo>
                <a:close/>
                <a:moveTo>
                  <a:pt x="0" y="184"/>
                </a:moveTo>
                <a:lnTo>
                  <a:pt x="0" y="136"/>
                </a:lnTo>
                <a:lnTo>
                  <a:pt x="48" y="136"/>
                </a:lnTo>
                <a:lnTo>
                  <a:pt x="48" y="184"/>
                </a:lnTo>
                <a:lnTo>
                  <a:pt x="0" y="184"/>
                </a:lnTo>
                <a:close/>
                <a:moveTo>
                  <a:pt x="0" y="88"/>
                </a:moveTo>
                <a:lnTo>
                  <a:pt x="0" y="40"/>
                </a:lnTo>
                <a:lnTo>
                  <a:pt x="48" y="40"/>
                </a:lnTo>
                <a:lnTo>
                  <a:pt x="48" y="88"/>
                </a:lnTo>
                <a:lnTo>
                  <a:pt x="0" y="88"/>
                </a:lnTo>
                <a:close/>
                <a:moveTo>
                  <a:pt x="56" y="0"/>
                </a:moveTo>
                <a:lnTo>
                  <a:pt x="104" y="0"/>
                </a:lnTo>
                <a:lnTo>
                  <a:pt x="104" y="48"/>
                </a:lnTo>
                <a:lnTo>
                  <a:pt x="56" y="48"/>
                </a:lnTo>
                <a:lnTo>
                  <a:pt x="56" y="0"/>
                </a:lnTo>
                <a:close/>
                <a:moveTo>
                  <a:pt x="152" y="0"/>
                </a:moveTo>
                <a:lnTo>
                  <a:pt x="200" y="0"/>
                </a:lnTo>
                <a:lnTo>
                  <a:pt x="200" y="48"/>
                </a:lnTo>
                <a:lnTo>
                  <a:pt x="152" y="48"/>
                </a:lnTo>
                <a:lnTo>
                  <a:pt x="152" y="0"/>
                </a:lnTo>
                <a:close/>
                <a:moveTo>
                  <a:pt x="248" y="0"/>
                </a:moveTo>
                <a:lnTo>
                  <a:pt x="296" y="0"/>
                </a:lnTo>
                <a:lnTo>
                  <a:pt x="296" y="48"/>
                </a:lnTo>
                <a:lnTo>
                  <a:pt x="248" y="48"/>
                </a:lnTo>
                <a:lnTo>
                  <a:pt x="248" y="0"/>
                </a:lnTo>
                <a:close/>
                <a:moveTo>
                  <a:pt x="344" y="0"/>
                </a:moveTo>
                <a:lnTo>
                  <a:pt x="392" y="0"/>
                </a:lnTo>
                <a:lnTo>
                  <a:pt x="392" y="48"/>
                </a:lnTo>
                <a:lnTo>
                  <a:pt x="344" y="48"/>
                </a:lnTo>
                <a:lnTo>
                  <a:pt x="344" y="0"/>
                </a:lnTo>
                <a:close/>
                <a:moveTo>
                  <a:pt x="440" y="0"/>
                </a:moveTo>
                <a:lnTo>
                  <a:pt x="488" y="0"/>
                </a:lnTo>
                <a:lnTo>
                  <a:pt x="488" y="48"/>
                </a:lnTo>
                <a:lnTo>
                  <a:pt x="440" y="48"/>
                </a:lnTo>
                <a:lnTo>
                  <a:pt x="440" y="0"/>
                </a:lnTo>
                <a:close/>
                <a:moveTo>
                  <a:pt x="536" y="0"/>
                </a:moveTo>
                <a:lnTo>
                  <a:pt x="584" y="0"/>
                </a:lnTo>
                <a:lnTo>
                  <a:pt x="584" y="48"/>
                </a:lnTo>
                <a:lnTo>
                  <a:pt x="536" y="48"/>
                </a:lnTo>
                <a:lnTo>
                  <a:pt x="536" y="0"/>
                </a:lnTo>
                <a:close/>
                <a:moveTo>
                  <a:pt x="632" y="0"/>
                </a:moveTo>
                <a:lnTo>
                  <a:pt x="680" y="0"/>
                </a:lnTo>
                <a:lnTo>
                  <a:pt x="680" y="48"/>
                </a:lnTo>
                <a:lnTo>
                  <a:pt x="632" y="48"/>
                </a:lnTo>
                <a:lnTo>
                  <a:pt x="632" y="0"/>
                </a:lnTo>
                <a:close/>
                <a:moveTo>
                  <a:pt x="728" y="0"/>
                </a:moveTo>
                <a:lnTo>
                  <a:pt x="776" y="0"/>
                </a:lnTo>
                <a:lnTo>
                  <a:pt x="776" y="48"/>
                </a:lnTo>
                <a:lnTo>
                  <a:pt x="728" y="48"/>
                </a:lnTo>
                <a:lnTo>
                  <a:pt x="728" y="0"/>
                </a:lnTo>
                <a:close/>
                <a:moveTo>
                  <a:pt x="824" y="0"/>
                </a:moveTo>
                <a:lnTo>
                  <a:pt x="872" y="0"/>
                </a:lnTo>
                <a:lnTo>
                  <a:pt x="872" y="48"/>
                </a:lnTo>
                <a:lnTo>
                  <a:pt x="824" y="48"/>
                </a:lnTo>
                <a:lnTo>
                  <a:pt x="824" y="0"/>
                </a:lnTo>
                <a:close/>
                <a:moveTo>
                  <a:pt x="920" y="0"/>
                </a:moveTo>
                <a:lnTo>
                  <a:pt x="968" y="0"/>
                </a:lnTo>
                <a:lnTo>
                  <a:pt x="968" y="48"/>
                </a:lnTo>
                <a:lnTo>
                  <a:pt x="920" y="48"/>
                </a:lnTo>
                <a:lnTo>
                  <a:pt x="920" y="0"/>
                </a:lnTo>
                <a:close/>
                <a:moveTo>
                  <a:pt x="1016" y="0"/>
                </a:moveTo>
                <a:lnTo>
                  <a:pt x="1064" y="0"/>
                </a:lnTo>
                <a:lnTo>
                  <a:pt x="1064" y="48"/>
                </a:lnTo>
                <a:lnTo>
                  <a:pt x="1016" y="48"/>
                </a:lnTo>
                <a:lnTo>
                  <a:pt x="1016" y="0"/>
                </a:lnTo>
                <a:close/>
                <a:moveTo>
                  <a:pt x="1112" y="0"/>
                </a:moveTo>
                <a:lnTo>
                  <a:pt x="1160" y="0"/>
                </a:lnTo>
                <a:lnTo>
                  <a:pt x="1160" y="48"/>
                </a:lnTo>
                <a:lnTo>
                  <a:pt x="1112" y="48"/>
                </a:lnTo>
                <a:lnTo>
                  <a:pt x="1112" y="0"/>
                </a:lnTo>
                <a:close/>
                <a:moveTo>
                  <a:pt x="1208" y="0"/>
                </a:moveTo>
                <a:lnTo>
                  <a:pt x="1256" y="0"/>
                </a:lnTo>
                <a:lnTo>
                  <a:pt x="1256" y="48"/>
                </a:lnTo>
                <a:lnTo>
                  <a:pt x="1208" y="48"/>
                </a:lnTo>
                <a:lnTo>
                  <a:pt x="1208" y="0"/>
                </a:lnTo>
                <a:close/>
                <a:moveTo>
                  <a:pt x="1304" y="0"/>
                </a:moveTo>
                <a:lnTo>
                  <a:pt x="1352" y="0"/>
                </a:lnTo>
                <a:lnTo>
                  <a:pt x="1352" y="48"/>
                </a:lnTo>
                <a:lnTo>
                  <a:pt x="1304" y="48"/>
                </a:lnTo>
                <a:lnTo>
                  <a:pt x="1304" y="0"/>
                </a:lnTo>
                <a:close/>
                <a:moveTo>
                  <a:pt x="1400" y="0"/>
                </a:moveTo>
                <a:lnTo>
                  <a:pt x="1448" y="0"/>
                </a:lnTo>
                <a:lnTo>
                  <a:pt x="1448" y="48"/>
                </a:lnTo>
                <a:lnTo>
                  <a:pt x="1400" y="48"/>
                </a:lnTo>
                <a:lnTo>
                  <a:pt x="1400" y="0"/>
                </a:lnTo>
                <a:close/>
                <a:moveTo>
                  <a:pt x="1496" y="0"/>
                </a:moveTo>
                <a:lnTo>
                  <a:pt x="1544" y="0"/>
                </a:lnTo>
                <a:lnTo>
                  <a:pt x="1544" y="48"/>
                </a:lnTo>
                <a:lnTo>
                  <a:pt x="1496" y="48"/>
                </a:lnTo>
                <a:lnTo>
                  <a:pt x="1496" y="0"/>
                </a:lnTo>
                <a:close/>
                <a:moveTo>
                  <a:pt x="1592" y="0"/>
                </a:moveTo>
                <a:lnTo>
                  <a:pt x="1640" y="0"/>
                </a:lnTo>
                <a:lnTo>
                  <a:pt x="1640" y="48"/>
                </a:lnTo>
                <a:lnTo>
                  <a:pt x="1592" y="48"/>
                </a:lnTo>
                <a:lnTo>
                  <a:pt x="1592" y="0"/>
                </a:lnTo>
                <a:close/>
                <a:moveTo>
                  <a:pt x="1688" y="0"/>
                </a:moveTo>
                <a:lnTo>
                  <a:pt x="1736" y="0"/>
                </a:lnTo>
                <a:lnTo>
                  <a:pt x="1736" y="48"/>
                </a:lnTo>
                <a:lnTo>
                  <a:pt x="1688" y="48"/>
                </a:lnTo>
                <a:lnTo>
                  <a:pt x="1688" y="0"/>
                </a:lnTo>
                <a:close/>
                <a:moveTo>
                  <a:pt x="1784" y="0"/>
                </a:moveTo>
                <a:lnTo>
                  <a:pt x="1832" y="0"/>
                </a:lnTo>
                <a:lnTo>
                  <a:pt x="1832" y="48"/>
                </a:lnTo>
                <a:lnTo>
                  <a:pt x="1784" y="48"/>
                </a:lnTo>
                <a:lnTo>
                  <a:pt x="1784" y="0"/>
                </a:lnTo>
                <a:close/>
                <a:moveTo>
                  <a:pt x="1880" y="0"/>
                </a:moveTo>
                <a:lnTo>
                  <a:pt x="1928" y="0"/>
                </a:lnTo>
                <a:lnTo>
                  <a:pt x="1928" y="48"/>
                </a:lnTo>
                <a:lnTo>
                  <a:pt x="1880" y="48"/>
                </a:lnTo>
                <a:lnTo>
                  <a:pt x="1880" y="0"/>
                </a:lnTo>
                <a:close/>
                <a:moveTo>
                  <a:pt x="1976" y="0"/>
                </a:moveTo>
                <a:lnTo>
                  <a:pt x="2024" y="0"/>
                </a:lnTo>
                <a:lnTo>
                  <a:pt x="2024" y="48"/>
                </a:lnTo>
                <a:lnTo>
                  <a:pt x="1976" y="48"/>
                </a:lnTo>
                <a:lnTo>
                  <a:pt x="1976" y="0"/>
                </a:lnTo>
                <a:close/>
                <a:moveTo>
                  <a:pt x="2072" y="0"/>
                </a:moveTo>
                <a:lnTo>
                  <a:pt x="2120" y="0"/>
                </a:lnTo>
                <a:lnTo>
                  <a:pt x="2120" y="48"/>
                </a:lnTo>
                <a:lnTo>
                  <a:pt x="2072" y="48"/>
                </a:lnTo>
                <a:lnTo>
                  <a:pt x="2072" y="0"/>
                </a:lnTo>
                <a:close/>
                <a:moveTo>
                  <a:pt x="2168" y="0"/>
                </a:moveTo>
                <a:lnTo>
                  <a:pt x="2216" y="0"/>
                </a:lnTo>
                <a:lnTo>
                  <a:pt x="2216" y="48"/>
                </a:lnTo>
                <a:lnTo>
                  <a:pt x="2168" y="48"/>
                </a:lnTo>
                <a:lnTo>
                  <a:pt x="2168" y="0"/>
                </a:lnTo>
                <a:close/>
                <a:moveTo>
                  <a:pt x="2264" y="0"/>
                </a:moveTo>
                <a:lnTo>
                  <a:pt x="2312" y="0"/>
                </a:lnTo>
                <a:lnTo>
                  <a:pt x="2312" y="48"/>
                </a:lnTo>
                <a:lnTo>
                  <a:pt x="2264" y="48"/>
                </a:lnTo>
                <a:lnTo>
                  <a:pt x="2264" y="0"/>
                </a:lnTo>
                <a:close/>
                <a:moveTo>
                  <a:pt x="2360" y="0"/>
                </a:moveTo>
                <a:lnTo>
                  <a:pt x="2408" y="0"/>
                </a:lnTo>
                <a:lnTo>
                  <a:pt x="2408" y="48"/>
                </a:lnTo>
                <a:lnTo>
                  <a:pt x="2360" y="48"/>
                </a:lnTo>
                <a:lnTo>
                  <a:pt x="2360" y="0"/>
                </a:lnTo>
                <a:close/>
                <a:moveTo>
                  <a:pt x="2456" y="0"/>
                </a:moveTo>
                <a:lnTo>
                  <a:pt x="2488" y="0"/>
                </a:lnTo>
                <a:cubicBezTo>
                  <a:pt x="2502" y="0"/>
                  <a:pt x="2512" y="11"/>
                  <a:pt x="2512" y="24"/>
                </a:cubicBezTo>
                <a:lnTo>
                  <a:pt x="2512" y="40"/>
                </a:lnTo>
                <a:lnTo>
                  <a:pt x="2464" y="40"/>
                </a:lnTo>
                <a:lnTo>
                  <a:pt x="2464" y="24"/>
                </a:lnTo>
                <a:lnTo>
                  <a:pt x="2488" y="48"/>
                </a:lnTo>
                <a:lnTo>
                  <a:pt x="2456" y="48"/>
                </a:lnTo>
                <a:lnTo>
                  <a:pt x="2456" y="0"/>
                </a:lnTo>
                <a:close/>
                <a:moveTo>
                  <a:pt x="2512" y="88"/>
                </a:moveTo>
                <a:lnTo>
                  <a:pt x="2512" y="136"/>
                </a:lnTo>
                <a:lnTo>
                  <a:pt x="2464" y="136"/>
                </a:lnTo>
                <a:lnTo>
                  <a:pt x="2464" y="88"/>
                </a:lnTo>
                <a:lnTo>
                  <a:pt x="2512" y="88"/>
                </a:lnTo>
                <a:close/>
                <a:moveTo>
                  <a:pt x="2512" y="184"/>
                </a:moveTo>
                <a:lnTo>
                  <a:pt x="2512" y="232"/>
                </a:lnTo>
                <a:lnTo>
                  <a:pt x="2464" y="232"/>
                </a:lnTo>
                <a:lnTo>
                  <a:pt x="2464" y="184"/>
                </a:lnTo>
                <a:lnTo>
                  <a:pt x="2512" y="184"/>
                </a:lnTo>
                <a:close/>
                <a:moveTo>
                  <a:pt x="2512" y="280"/>
                </a:moveTo>
                <a:lnTo>
                  <a:pt x="2512" y="328"/>
                </a:lnTo>
                <a:lnTo>
                  <a:pt x="2464" y="328"/>
                </a:lnTo>
                <a:lnTo>
                  <a:pt x="2464" y="280"/>
                </a:lnTo>
                <a:lnTo>
                  <a:pt x="2512" y="280"/>
                </a:lnTo>
                <a:close/>
                <a:moveTo>
                  <a:pt x="2512" y="376"/>
                </a:moveTo>
                <a:lnTo>
                  <a:pt x="2512" y="424"/>
                </a:lnTo>
                <a:lnTo>
                  <a:pt x="2464" y="424"/>
                </a:lnTo>
                <a:lnTo>
                  <a:pt x="2464" y="376"/>
                </a:lnTo>
                <a:lnTo>
                  <a:pt x="2512" y="376"/>
                </a:lnTo>
                <a:close/>
                <a:moveTo>
                  <a:pt x="2512" y="472"/>
                </a:moveTo>
                <a:lnTo>
                  <a:pt x="2512" y="520"/>
                </a:lnTo>
                <a:lnTo>
                  <a:pt x="2464" y="520"/>
                </a:lnTo>
                <a:lnTo>
                  <a:pt x="2464" y="472"/>
                </a:lnTo>
                <a:lnTo>
                  <a:pt x="2512" y="472"/>
                </a:lnTo>
                <a:close/>
                <a:moveTo>
                  <a:pt x="2512" y="568"/>
                </a:moveTo>
                <a:lnTo>
                  <a:pt x="2512" y="616"/>
                </a:lnTo>
                <a:lnTo>
                  <a:pt x="2464" y="616"/>
                </a:lnTo>
                <a:lnTo>
                  <a:pt x="2464" y="568"/>
                </a:lnTo>
                <a:lnTo>
                  <a:pt x="2512" y="568"/>
                </a:lnTo>
                <a:close/>
                <a:moveTo>
                  <a:pt x="2512" y="664"/>
                </a:moveTo>
                <a:lnTo>
                  <a:pt x="2512" y="712"/>
                </a:lnTo>
                <a:lnTo>
                  <a:pt x="2464" y="712"/>
                </a:lnTo>
                <a:lnTo>
                  <a:pt x="2464" y="664"/>
                </a:lnTo>
                <a:lnTo>
                  <a:pt x="2512" y="664"/>
                </a:lnTo>
                <a:close/>
                <a:moveTo>
                  <a:pt x="2512" y="760"/>
                </a:moveTo>
                <a:lnTo>
                  <a:pt x="2512" y="808"/>
                </a:lnTo>
                <a:lnTo>
                  <a:pt x="2464" y="808"/>
                </a:lnTo>
                <a:lnTo>
                  <a:pt x="2464" y="760"/>
                </a:lnTo>
                <a:lnTo>
                  <a:pt x="2512" y="760"/>
                </a:lnTo>
                <a:close/>
                <a:moveTo>
                  <a:pt x="2512" y="856"/>
                </a:moveTo>
                <a:lnTo>
                  <a:pt x="2512" y="904"/>
                </a:lnTo>
                <a:lnTo>
                  <a:pt x="2464" y="904"/>
                </a:lnTo>
                <a:lnTo>
                  <a:pt x="2464" y="856"/>
                </a:lnTo>
                <a:lnTo>
                  <a:pt x="2512" y="856"/>
                </a:lnTo>
                <a:close/>
                <a:moveTo>
                  <a:pt x="2512" y="952"/>
                </a:moveTo>
                <a:lnTo>
                  <a:pt x="2512" y="1000"/>
                </a:lnTo>
                <a:lnTo>
                  <a:pt x="2464" y="1000"/>
                </a:lnTo>
                <a:lnTo>
                  <a:pt x="2464" y="952"/>
                </a:lnTo>
                <a:lnTo>
                  <a:pt x="2512" y="952"/>
                </a:lnTo>
                <a:close/>
                <a:moveTo>
                  <a:pt x="2512" y="1048"/>
                </a:moveTo>
                <a:lnTo>
                  <a:pt x="2512" y="1096"/>
                </a:lnTo>
                <a:lnTo>
                  <a:pt x="2464" y="1096"/>
                </a:lnTo>
                <a:lnTo>
                  <a:pt x="2464" y="1048"/>
                </a:lnTo>
                <a:lnTo>
                  <a:pt x="2512" y="1048"/>
                </a:lnTo>
                <a:close/>
                <a:moveTo>
                  <a:pt x="2512" y="1144"/>
                </a:moveTo>
                <a:lnTo>
                  <a:pt x="2512" y="1192"/>
                </a:lnTo>
                <a:lnTo>
                  <a:pt x="2464" y="1192"/>
                </a:lnTo>
                <a:lnTo>
                  <a:pt x="2464" y="1144"/>
                </a:lnTo>
                <a:lnTo>
                  <a:pt x="2512" y="1144"/>
                </a:lnTo>
                <a:close/>
                <a:moveTo>
                  <a:pt x="2512" y="1240"/>
                </a:moveTo>
                <a:lnTo>
                  <a:pt x="2512" y="1288"/>
                </a:lnTo>
                <a:lnTo>
                  <a:pt x="2464" y="1288"/>
                </a:lnTo>
                <a:lnTo>
                  <a:pt x="2464" y="1240"/>
                </a:lnTo>
                <a:lnTo>
                  <a:pt x="2512" y="1240"/>
                </a:lnTo>
                <a:close/>
                <a:moveTo>
                  <a:pt x="2512" y="1336"/>
                </a:moveTo>
                <a:lnTo>
                  <a:pt x="2512" y="1384"/>
                </a:lnTo>
                <a:lnTo>
                  <a:pt x="2464" y="1384"/>
                </a:lnTo>
                <a:lnTo>
                  <a:pt x="2464" y="1336"/>
                </a:lnTo>
                <a:lnTo>
                  <a:pt x="2512" y="1336"/>
                </a:lnTo>
                <a:close/>
                <a:moveTo>
                  <a:pt x="2512" y="1432"/>
                </a:moveTo>
                <a:lnTo>
                  <a:pt x="2512" y="1480"/>
                </a:lnTo>
                <a:lnTo>
                  <a:pt x="2464" y="1480"/>
                </a:lnTo>
                <a:lnTo>
                  <a:pt x="2464" y="1432"/>
                </a:lnTo>
                <a:lnTo>
                  <a:pt x="2512" y="1432"/>
                </a:lnTo>
                <a:close/>
                <a:moveTo>
                  <a:pt x="2512" y="1528"/>
                </a:moveTo>
                <a:lnTo>
                  <a:pt x="2512" y="1576"/>
                </a:lnTo>
                <a:lnTo>
                  <a:pt x="2464" y="1576"/>
                </a:lnTo>
                <a:lnTo>
                  <a:pt x="2464" y="1528"/>
                </a:lnTo>
                <a:lnTo>
                  <a:pt x="2512" y="1528"/>
                </a:lnTo>
                <a:close/>
                <a:moveTo>
                  <a:pt x="2512" y="1624"/>
                </a:moveTo>
                <a:lnTo>
                  <a:pt x="2512" y="1672"/>
                </a:lnTo>
                <a:lnTo>
                  <a:pt x="2464" y="1672"/>
                </a:lnTo>
                <a:lnTo>
                  <a:pt x="2464" y="1624"/>
                </a:lnTo>
                <a:lnTo>
                  <a:pt x="2512" y="1624"/>
                </a:lnTo>
                <a:close/>
                <a:moveTo>
                  <a:pt x="2512" y="1720"/>
                </a:moveTo>
                <a:lnTo>
                  <a:pt x="2512" y="1768"/>
                </a:lnTo>
                <a:lnTo>
                  <a:pt x="2464" y="1768"/>
                </a:lnTo>
                <a:lnTo>
                  <a:pt x="2464" y="1720"/>
                </a:lnTo>
                <a:lnTo>
                  <a:pt x="2512" y="1720"/>
                </a:lnTo>
                <a:close/>
                <a:moveTo>
                  <a:pt x="2512" y="1816"/>
                </a:moveTo>
                <a:lnTo>
                  <a:pt x="2512" y="1864"/>
                </a:lnTo>
                <a:lnTo>
                  <a:pt x="2464" y="1864"/>
                </a:lnTo>
                <a:lnTo>
                  <a:pt x="2464" y="1816"/>
                </a:lnTo>
                <a:lnTo>
                  <a:pt x="2512" y="1816"/>
                </a:lnTo>
                <a:close/>
                <a:moveTo>
                  <a:pt x="2488" y="1936"/>
                </a:moveTo>
                <a:lnTo>
                  <a:pt x="2440" y="1936"/>
                </a:lnTo>
                <a:lnTo>
                  <a:pt x="2440" y="1888"/>
                </a:lnTo>
                <a:lnTo>
                  <a:pt x="2488" y="1888"/>
                </a:lnTo>
                <a:lnTo>
                  <a:pt x="2488" y="1936"/>
                </a:lnTo>
                <a:close/>
                <a:moveTo>
                  <a:pt x="2392" y="1936"/>
                </a:moveTo>
                <a:lnTo>
                  <a:pt x="2344" y="1936"/>
                </a:lnTo>
                <a:lnTo>
                  <a:pt x="2344" y="1888"/>
                </a:lnTo>
                <a:lnTo>
                  <a:pt x="2392" y="1888"/>
                </a:lnTo>
                <a:lnTo>
                  <a:pt x="2392" y="1936"/>
                </a:lnTo>
                <a:close/>
                <a:moveTo>
                  <a:pt x="2296" y="1936"/>
                </a:moveTo>
                <a:lnTo>
                  <a:pt x="2248" y="1936"/>
                </a:lnTo>
                <a:lnTo>
                  <a:pt x="2248" y="1888"/>
                </a:lnTo>
                <a:lnTo>
                  <a:pt x="2296" y="1888"/>
                </a:lnTo>
                <a:lnTo>
                  <a:pt x="2296" y="1936"/>
                </a:lnTo>
                <a:close/>
                <a:moveTo>
                  <a:pt x="2200" y="1936"/>
                </a:moveTo>
                <a:lnTo>
                  <a:pt x="2152" y="1936"/>
                </a:lnTo>
                <a:lnTo>
                  <a:pt x="2152" y="1888"/>
                </a:lnTo>
                <a:lnTo>
                  <a:pt x="2200" y="1888"/>
                </a:lnTo>
                <a:lnTo>
                  <a:pt x="2200" y="1936"/>
                </a:lnTo>
                <a:close/>
                <a:moveTo>
                  <a:pt x="2104" y="1936"/>
                </a:moveTo>
                <a:lnTo>
                  <a:pt x="2056" y="1936"/>
                </a:lnTo>
                <a:lnTo>
                  <a:pt x="2056" y="1888"/>
                </a:lnTo>
                <a:lnTo>
                  <a:pt x="2104" y="1888"/>
                </a:lnTo>
                <a:lnTo>
                  <a:pt x="2104" y="1936"/>
                </a:lnTo>
                <a:close/>
                <a:moveTo>
                  <a:pt x="2008" y="1936"/>
                </a:moveTo>
                <a:lnTo>
                  <a:pt x="1960" y="1936"/>
                </a:lnTo>
                <a:lnTo>
                  <a:pt x="1960" y="1888"/>
                </a:lnTo>
                <a:lnTo>
                  <a:pt x="2008" y="1888"/>
                </a:lnTo>
                <a:lnTo>
                  <a:pt x="2008" y="1936"/>
                </a:lnTo>
                <a:close/>
                <a:moveTo>
                  <a:pt x="1912" y="1936"/>
                </a:moveTo>
                <a:lnTo>
                  <a:pt x="1864" y="1936"/>
                </a:lnTo>
                <a:lnTo>
                  <a:pt x="1864" y="1888"/>
                </a:lnTo>
                <a:lnTo>
                  <a:pt x="1912" y="1888"/>
                </a:lnTo>
                <a:lnTo>
                  <a:pt x="1912" y="1936"/>
                </a:lnTo>
                <a:close/>
                <a:moveTo>
                  <a:pt x="1816" y="1936"/>
                </a:moveTo>
                <a:lnTo>
                  <a:pt x="1768" y="1936"/>
                </a:lnTo>
                <a:lnTo>
                  <a:pt x="1768" y="1888"/>
                </a:lnTo>
                <a:lnTo>
                  <a:pt x="1816" y="1888"/>
                </a:lnTo>
                <a:lnTo>
                  <a:pt x="1816" y="1936"/>
                </a:lnTo>
                <a:close/>
                <a:moveTo>
                  <a:pt x="1720" y="1936"/>
                </a:moveTo>
                <a:lnTo>
                  <a:pt x="1672" y="1936"/>
                </a:lnTo>
                <a:lnTo>
                  <a:pt x="1672" y="1888"/>
                </a:lnTo>
                <a:lnTo>
                  <a:pt x="1720" y="1888"/>
                </a:lnTo>
                <a:lnTo>
                  <a:pt x="1720" y="1936"/>
                </a:lnTo>
                <a:close/>
                <a:moveTo>
                  <a:pt x="1624" y="1936"/>
                </a:moveTo>
                <a:lnTo>
                  <a:pt x="1576" y="1936"/>
                </a:lnTo>
                <a:lnTo>
                  <a:pt x="1576" y="1888"/>
                </a:lnTo>
                <a:lnTo>
                  <a:pt x="1624" y="1888"/>
                </a:lnTo>
                <a:lnTo>
                  <a:pt x="1624" y="1936"/>
                </a:lnTo>
                <a:close/>
                <a:moveTo>
                  <a:pt x="1528" y="1936"/>
                </a:moveTo>
                <a:lnTo>
                  <a:pt x="1480" y="1936"/>
                </a:lnTo>
                <a:lnTo>
                  <a:pt x="1480" y="1888"/>
                </a:lnTo>
                <a:lnTo>
                  <a:pt x="1528" y="1888"/>
                </a:lnTo>
                <a:lnTo>
                  <a:pt x="1528" y="1936"/>
                </a:lnTo>
                <a:close/>
                <a:moveTo>
                  <a:pt x="1432" y="1936"/>
                </a:moveTo>
                <a:lnTo>
                  <a:pt x="1384" y="1936"/>
                </a:lnTo>
                <a:lnTo>
                  <a:pt x="1384" y="1888"/>
                </a:lnTo>
                <a:lnTo>
                  <a:pt x="1432" y="1888"/>
                </a:lnTo>
                <a:lnTo>
                  <a:pt x="1432" y="1936"/>
                </a:lnTo>
                <a:close/>
                <a:moveTo>
                  <a:pt x="1336" y="1936"/>
                </a:moveTo>
                <a:lnTo>
                  <a:pt x="1288" y="1936"/>
                </a:lnTo>
                <a:lnTo>
                  <a:pt x="1288" y="1888"/>
                </a:lnTo>
                <a:lnTo>
                  <a:pt x="1336" y="1888"/>
                </a:lnTo>
                <a:lnTo>
                  <a:pt x="1336" y="1936"/>
                </a:lnTo>
                <a:close/>
                <a:moveTo>
                  <a:pt x="1240" y="1936"/>
                </a:moveTo>
                <a:lnTo>
                  <a:pt x="1192" y="1936"/>
                </a:lnTo>
                <a:lnTo>
                  <a:pt x="1192" y="1888"/>
                </a:lnTo>
                <a:lnTo>
                  <a:pt x="1240" y="1888"/>
                </a:lnTo>
                <a:lnTo>
                  <a:pt x="1240" y="1936"/>
                </a:lnTo>
                <a:close/>
                <a:moveTo>
                  <a:pt x="1144" y="1936"/>
                </a:moveTo>
                <a:lnTo>
                  <a:pt x="1096" y="1936"/>
                </a:lnTo>
                <a:lnTo>
                  <a:pt x="1096" y="1888"/>
                </a:lnTo>
                <a:lnTo>
                  <a:pt x="1144" y="1888"/>
                </a:lnTo>
                <a:lnTo>
                  <a:pt x="1144" y="1936"/>
                </a:lnTo>
                <a:close/>
                <a:moveTo>
                  <a:pt x="1048" y="1936"/>
                </a:moveTo>
                <a:lnTo>
                  <a:pt x="1000" y="1936"/>
                </a:lnTo>
                <a:lnTo>
                  <a:pt x="1000" y="1888"/>
                </a:lnTo>
                <a:lnTo>
                  <a:pt x="1048" y="1888"/>
                </a:lnTo>
                <a:lnTo>
                  <a:pt x="1048" y="1936"/>
                </a:lnTo>
                <a:close/>
                <a:moveTo>
                  <a:pt x="952" y="1936"/>
                </a:moveTo>
                <a:lnTo>
                  <a:pt x="904" y="1936"/>
                </a:lnTo>
                <a:lnTo>
                  <a:pt x="904" y="1888"/>
                </a:lnTo>
                <a:lnTo>
                  <a:pt x="952" y="1888"/>
                </a:lnTo>
                <a:lnTo>
                  <a:pt x="952" y="1936"/>
                </a:lnTo>
                <a:close/>
                <a:moveTo>
                  <a:pt x="856" y="1936"/>
                </a:moveTo>
                <a:lnTo>
                  <a:pt x="808" y="1936"/>
                </a:lnTo>
                <a:lnTo>
                  <a:pt x="808" y="1888"/>
                </a:lnTo>
                <a:lnTo>
                  <a:pt x="856" y="1888"/>
                </a:lnTo>
                <a:lnTo>
                  <a:pt x="856" y="1936"/>
                </a:lnTo>
                <a:close/>
                <a:moveTo>
                  <a:pt x="760" y="1936"/>
                </a:moveTo>
                <a:lnTo>
                  <a:pt x="712" y="1936"/>
                </a:lnTo>
                <a:lnTo>
                  <a:pt x="712" y="1888"/>
                </a:lnTo>
                <a:lnTo>
                  <a:pt x="760" y="1888"/>
                </a:lnTo>
                <a:lnTo>
                  <a:pt x="760" y="1936"/>
                </a:lnTo>
                <a:close/>
                <a:moveTo>
                  <a:pt x="664" y="1936"/>
                </a:moveTo>
                <a:lnTo>
                  <a:pt x="616" y="1936"/>
                </a:lnTo>
                <a:lnTo>
                  <a:pt x="616" y="1888"/>
                </a:lnTo>
                <a:lnTo>
                  <a:pt x="664" y="1888"/>
                </a:lnTo>
                <a:lnTo>
                  <a:pt x="664" y="1936"/>
                </a:lnTo>
                <a:close/>
                <a:moveTo>
                  <a:pt x="568" y="1936"/>
                </a:moveTo>
                <a:lnTo>
                  <a:pt x="520" y="1936"/>
                </a:lnTo>
                <a:lnTo>
                  <a:pt x="520" y="1888"/>
                </a:lnTo>
                <a:lnTo>
                  <a:pt x="568" y="1888"/>
                </a:lnTo>
                <a:lnTo>
                  <a:pt x="568" y="1936"/>
                </a:lnTo>
                <a:close/>
                <a:moveTo>
                  <a:pt x="472" y="1936"/>
                </a:moveTo>
                <a:lnTo>
                  <a:pt x="424" y="1936"/>
                </a:lnTo>
                <a:lnTo>
                  <a:pt x="424" y="1888"/>
                </a:lnTo>
                <a:lnTo>
                  <a:pt x="472" y="1888"/>
                </a:lnTo>
                <a:lnTo>
                  <a:pt x="472" y="1936"/>
                </a:lnTo>
                <a:close/>
                <a:moveTo>
                  <a:pt x="376" y="1936"/>
                </a:moveTo>
                <a:lnTo>
                  <a:pt x="328" y="1936"/>
                </a:lnTo>
                <a:lnTo>
                  <a:pt x="328" y="1888"/>
                </a:lnTo>
                <a:lnTo>
                  <a:pt x="376" y="1888"/>
                </a:lnTo>
                <a:lnTo>
                  <a:pt x="376" y="1936"/>
                </a:lnTo>
                <a:close/>
                <a:moveTo>
                  <a:pt x="280" y="1936"/>
                </a:moveTo>
                <a:lnTo>
                  <a:pt x="232" y="1936"/>
                </a:lnTo>
                <a:lnTo>
                  <a:pt x="232" y="1888"/>
                </a:lnTo>
                <a:lnTo>
                  <a:pt x="280" y="1888"/>
                </a:lnTo>
                <a:lnTo>
                  <a:pt x="280" y="1936"/>
                </a:lnTo>
                <a:close/>
                <a:moveTo>
                  <a:pt x="184" y="1936"/>
                </a:moveTo>
                <a:lnTo>
                  <a:pt x="136" y="1936"/>
                </a:lnTo>
                <a:lnTo>
                  <a:pt x="136" y="1888"/>
                </a:lnTo>
                <a:lnTo>
                  <a:pt x="184" y="1888"/>
                </a:lnTo>
                <a:lnTo>
                  <a:pt x="184" y="1936"/>
                </a:lnTo>
                <a:close/>
                <a:moveTo>
                  <a:pt x="88" y="1936"/>
                </a:moveTo>
                <a:lnTo>
                  <a:pt x="40" y="1936"/>
                </a:lnTo>
                <a:lnTo>
                  <a:pt x="40" y="1888"/>
                </a:lnTo>
                <a:lnTo>
                  <a:pt x="88" y="1888"/>
                </a:lnTo>
                <a:lnTo>
                  <a:pt x="88" y="1936"/>
                </a:lnTo>
                <a:close/>
              </a:path>
            </a:pathLst>
          </a:custGeom>
          <a:solidFill>
            <a:srgbClr val="92D050"/>
          </a:solidFill>
          <a:ln w="0" cap="flat">
            <a:solidFill>
              <a:srgbClr val="92D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251" y="2522490"/>
            <a:ext cx="2846388" cy="23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990067" y="2583238"/>
            <a:ext cx="68910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Good Views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991011" y="2786226"/>
            <a:ext cx="52748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Impacted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996288" y="2998105"/>
            <a:ext cx="3403600" cy="7409"/>
          </a:xfrm>
          <a:prstGeom prst="rect">
            <a:avLst/>
          </a:prstGeom>
          <a:solidFill>
            <a:srgbClr val="4A7EBB"/>
          </a:solidFill>
          <a:ln w="0" cap="flat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31164" y="3051445"/>
            <a:ext cx="32264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Avg Min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739585" y="2795116"/>
            <a:ext cx="27795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6min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450352" y="2564857"/>
            <a:ext cx="38490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22 min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771737" y="2202213"/>
            <a:ext cx="10492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261%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996289" y="3038110"/>
            <a:ext cx="342153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cs typeface="Arial" pitchFamily="34" charset="0"/>
              </a:rPr>
              <a:t>0      3      6      9      12      15      18      21      24      27      30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3"/>
          <p:cNvSpPr>
            <a:spLocks noChangeAspect="1" noChangeArrowheads="1" noTextEdit="1"/>
          </p:cNvSpPr>
          <p:nvPr/>
        </p:nvSpPr>
        <p:spPr bwMode="auto">
          <a:xfrm>
            <a:off x="550288" y="4232608"/>
            <a:ext cx="4111625" cy="110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2032587" y="4252471"/>
            <a:ext cx="2365801" cy="866775"/>
          </a:xfrm>
          <a:custGeom>
            <a:avLst/>
            <a:gdLst/>
            <a:ahLst/>
            <a:cxnLst>
              <a:cxn ang="0">
                <a:pos x="48" y="1768"/>
              </a:cxn>
              <a:cxn ang="0">
                <a:pos x="0" y="1624"/>
              </a:cxn>
              <a:cxn ang="0">
                <a:pos x="48" y="1528"/>
              </a:cxn>
              <a:cxn ang="0">
                <a:pos x="0" y="1288"/>
              </a:cxn>
              <a:cxn ang="0">
                <a:pos x="0" y="1240"/>
              </a:cxn>
              <a:cxn ang="0">
                <a:pos x="48" y="1000"/>
              </a:cxn>
              <a:cxn ang="0">
                <a:pos x="0" y="856"/>
              </a:cxn>
              <a:cxn ang="0">
                <a:pos x="48" y="760"/>
              </a:cxn>
              <a:cxn ang="0">
                <a:pos x="0" y="520"/>
              </a:cxn>
              <a:cxn ang="0">
                <a:pos x="0" y="472"/>
              </a:cxn>
              <a:cxn ang="0">
                <a:pos x="48" y="232"/>
              </a:cxn>
              <a:cxn ang="0">
                <a:pos x="0" y="88"/>
              </a:cxn>
              <a:cxn ang="0">
                <a:pos x="56" y="48"/>
              </a:cxn>
              <a:cxn ang="0">
                <a:pos x="296" y="0"/>
              </a:cxn>
              <a:cxn ang="0">
                <a:pos x="344" y="0"/>
              </a:cxn>
              <a:cxn ang="0">
                <a:pos x="584" y="48"/>
              </a:cxn>
              <a:cxn ang="0">
                <a:pos x="728" y="0"/>
              </a:cxn>
              <a:cxn ang="0">
                <a:pos x="824" y="48"/>
              </a:cxn>
              <a:cxn ang="0">
                <a:pos x="1064" y="0"/>
              </a:cxn>
              <a:cxn ang="0">
                <a:pos x="1112" y="0"/>
              </a:cxn>
              <a:cxn ang="0">
                <a:pos x="1352" y="48"/>
              </a:cxn>
              <a:cxn ang="0">
                <a:pos x="1496" y="0"/>
              </a:cxn>
              <a:cxn ang="0">
                <a:pos x="1592" y="48"/>
              </a:cxn>
              <a:cxn ang="0">
                <a:pos x="1832" y="0"/>
              </a:cxn>
              <a:cxn ang="0">
                <a:pos x="1880" y="0"/>
              </a:cxn>
              <a:cxn ang="0">
                <a:pos x="2120" y="48"/>
              </a:cxn>
              <a:cxn ang="0">
                <a:pos x="2264" y="0"/>
              </a:cxn>
              <a:cxn ang="0">
                <a:pos x="2360" y="48"/>
              </a:cxn>
              <a:cxn ang="0">
                <a:pos x="2488" y="48"/>
              </a:cxn>
              <a:cxn ang="0">
                <a:pos x="2512" y="184"/>
              </a:cxn>
              <a:cxn ang="0">
                <a:pos x="2464" y="280"/>
              </a:cxn>
              <a:cxn ang="0">
                <a:pos x="2512" y="520"/>
              </a:cxn>
              <a:cxn ang="0">
                <a:pos x="2512" y="568"/>
              </a:cxn>
              <a:cxn ang="0">
                <a:pos x="2464" y="808"/>
              </a:cxn>
              <a:cxn ang="0">
                <a:pos x="2512" y="952"/>
              </a:cxn>
              <a:cxn ang="0">
                <a:pos x="2464" y="1048"/>
              </a:cxn>
              <a:cxn ang="0">
                <a:pos x="2512" y="1288"/>
              </a:cxn>
              <a:cxn ang="0">
                <a:pos x="2512" y="1336"/>
              </a:cxn>
              <a:cxn ang="0">
                <a:pos x="2464" y="1576"/>
              </a:cxn>
              <a:cxn ang="0">
                <a:pos x="2512" y="1720"/>
              </a:cxn>
              <a:cxn ang="0">
                <a:pos x="2464" y="1816"/>
              </a:cxn>
              <a:cxn ang="0">
                <a:pos x="2344" y="1936"/>
              </a:cxn>
              <a:cxn ang="0">
                <a:pos x="2296" y="1936"/>
              </a:cxn>
              <a:cxn ang="0">
                <a:pos x="2056" y="1888"/>
              </a:cxn>
              <a:cxn ang="0">
                <a:pos x="1912" y="1936"/>
              </a:cxn>
              <a:cxn ang="0">
                <a:pos x="1816" y="1888"/>
              </a:cxn>
              <a:cxn ang="0">
                <a:pos x="1576" y="1936"/>
              </a:cxn>
              <a:cxn ang="0">
                <a:pos x="1528" y="1936"/>
              </a:cxn>
              <a:cxn ang="0">
                <a:pos x="1288" y="1888"/>
              </a:cxn>
              <a:cxn ang="0">
                <a:pos x="1144" y="1936"/>
              </a:cxn>
              <a:cxn ang="0">
                <a:pos x="1048" y="1888"/>
              </a:cxn>
              <a:cxn ang="0">
                <a:pos x="808" y="1936"/>
              </a:cxn>
              <a:cxn ang="0">
                <a:pos x="760" y="1936"/>
              </a:cxn>
              <a:cxn ang="0">
                <a:pos x="520" y="1888"/>
              </a:cxn>
              <a:cxn ang="0">
                <a:pos x="376" y="1936"/>
              </a:cxn>
              <a:cxn ang="0">
                <a:pos x="280" y="1888"/>
              </a:cxn>
              <a:cxn ang="0">
                <a:pos x="40" y="1936"/>
              </a:cxn>
            </a:cxnLst>
            <a:rect l="0" t="0" r="r" b="b"/>
            <a:pathLst>
              <a:path w="2512" h="1936">
                <a:moveTo>
                  <a:pt x="0" y="1912"/>
                </a:moveTo>
                <a:lnTo>
                  <a:pt x="0" y="1864"/>
                </a:lnTo>
                <a:lnTo>
                  <a:pt x="48" y="1864"/>
                </a:lnTo>
                <a:lnTo>
                  <a:pt x="48" y="1912"/>
                </a:lnTo>
                <a:lnTo>
                  <a:pt x="0" y="1912"/>
                </a:lnTo>
                <a:close/>
                <a:moveTo>
                  <a:pt x="0" y="1816"/>
                </a:moveTo>
                <a:lnTo>
                  <a:pt x="0" y="1768"/>
                </a:lnTo>
                <a:lnTo>
                  <a:pt x="48" y="1768"/>
                </a:lnTo>
                <a:lnTo>
                  <a:pt x="48" y="1816"/>
                </a:lnTo>
                <a:lnTo>
                  <a:pt x="0" y="1816"/>
                </a:lnTo>
                <a:close/>
                <a:moveTo>
                  <a:pt x="0" y="1720"/>
                </a:moveTo>
                <a:lnTo>
                  <a:pt x="0" y="1672"/>
                </a:lnTo>
                <a:lnTo>
                  <a:pt x="48" y="1672"/>
                </a:lnTo>
                <a:lnTo>
                  <a:pt x="48" y="1720"/>
                </a:lnTo>
                <a:lnTo>
                  <a:pt x="0" y="1720"/>
                </a:lnTo>
                <a:close/>
                <a:moveTo>
                  <a:pt x="0" y="1624"/>
                </a:moveTo>
                <a:lnTo>
                  <a:pt x="0" y="1576"/>
                </a:lnTo>
                <a:lnTo>
                  <a:pt x="48" y="1576"/>
                </a:lnTo>
                <a:lnTo>
                  <a:pt x="48" y="1624"/>
                </a:lnTo>
                <a:lnTo>
                  <a:pt x="0" y="1624"/>
                </a:lnTo>
                <a:close/>
                <a:moveTo>
                  <a:pt x="0" y="1528"/>
                </a:moveTo>
                <a:lnTo>
                  <a:pt x="0" y="1480"/>
                </a:lnTo>
                <a:lnTo>
                  <a:pt x="48" y="1480"/>
                </a:lnTo>
                <a:lnTo>
                  <a:pt x="48" y="1528"/>
                </a:lnTo>
                <a:lnTo>
                  <a:pt x="0" y="1528"/>
                </a:lnTo>
                <a:close/>
                <a:moveTo>
                  <a:pt x="0" y="1432"/>
                </a:moveTo>
                <a:lnTo>
                  <a:pt x="0" y="1384"/>
                </a:lnTo>
                <a:lnTo>
                  <a:pt x="48" y="1384"/>
                </a:lnTo>
                <a:lnTo>
                  <a:pt x="48" y="1432"/>
                </a:lnTo>
                <a:lnTo>
                  <a:pt x="0" y="1432"/>
                </a:lnTo>
                <a:close/>
                <a:moveTo>
                  <a:pt x="0" y="1336"/>
                </a:moveTo>
                <a:lnTo>
                  <a:pt x="0" y="1288"/>
                </a:lnTo>
                <a:lnTo>
                  <a:pt x="48" y="1288"/>
                </a:lnTo>
                <a:lnTo>
                  <a:pt x="48" y="1336"/>
                </a:lnTo>
                <a:lnTo>
                  <a:pt x="0" y="1336"/>
                </a:lnTo>
                <a:close/>
                <a:moveTo>
                  <a:pt x="0" y="1240"/>
                </a:moveTo>
                <a:lnTo>
                  <a:pt x="0" y="1192"/>
                </a:lnTo>
                <a:lnTo>
                  <a:pt x="48" y="1192"/>
                </a:lnTo>
                <a:lnTo>
                  <a:pt x="48" y="1240"/>
                </a:lnTo>
                <a:lnTo>
                  <a:pt x="0" y="1240"/>
                </a:lnTo>
                <a:close/>
                <a:moveTo>
                  <a:pt x="0" y="1144"/>
                </a:moveTo>
                <a:lnTo>
                  <a:pt x="0" y="1096"/>
                </a:lnTo>
                <a:lnTo>
                  <a:pt x="48" y="1096"/>
                </a:lnTo>
                <a:lnTo>
                  <a:pt x="48" y="1144"/>
                </a:lnTo>
                <a:lnTo>
                  <a:pt x="0" y="1144"/>
                </a:lnTo>
                <a:close/>
                <a:moveTo>
                  <a:pt x="0" y="1048"/>
                </a:moveTo>
                <a:lnTo>
                  <a:pt x="0" y="1000"/>
                </a:lnTo>
                <a:lnTo>
                  <a:pt x="48" y="1000"/>
                </a:lnTo>
                <a:lnTo>
                  <a:pt x="48" y="1048"/>
                </a:lnTo>
                <a:lnTo>
                  <a:pt x="0" y="1048"/>
                </a:lnTo>
                <a:close/>
                <a:moveTo>
                  <a:pt x="0" y="952"/>
                </a:moveTo>
                <a:lnTo>
                  <a:pt x="0" y="904"/>
                </a:lnTo>
                <a:lnTo>
                  <a:pt x="48" y="904"/>
                </a:lnTo>
                <a:lnTo>
                  <a:pt x="48" y="952"/>
                </a:lnTo>
                <a:lnTo>
                  <a:pt x="0" y="952"/>
                </a:lnTo>
                <a:close/>
                <a:moveTo>
                  <a:pt x="0" y="856"/>
                </a:moveTo>
                <a:lnTo>
                  <a:pt x="0" y="808"/>
                </a:lnTo>
                <a:lnTo>
                  <a:pt x="48" y="808"/>
                </a:lnTo>
                <a:lnTo>
                  <a:pt x="48" y="856"/>
                </a:lnTo>
                <a:lnTo>
                  <a:pt x="0" y="856"/>
                </a:lnTo>
                <a:close/>
                <a:moveTo>
                  <a:pt x="0" y="760"/>
                </a:moveTo>
                <a:lnTo>
                  <a:pt x="0" y="712"/>
                </a:lnTo>
                <a:lnTo>
                  <a:pt x="48" y="712"/>
                </a:lnTo>
                <a:lnTo>
                  <a:pt x="48" y="760"/>
                </a:lnTo>
                <a:lnTo>
                  <a:pt x="0" y="760"/>
                </a:lnTo>
                <a:close/>
                <a:moveTo>
                  <a:pt x="0" y="664"/>
                </a:moveTo>
                <a:lnTo>
                  <a:pt x="0" y="616"/>
                </a:lnTo>
                <a:lnTo>
                  <a:pt x="48" y="616"/>
                </a:lnTo>
                <a:lnTo>
                  <a:pt x="48" y="664"/>
                </a:lnTo>
                <a:lnTo>
                  <a:pt x="0" y="664"/>
                </a:lnTo>
                <a:close/>
                <a:moveTo>
                  <a:pt x="0" y="568"/>
                </a:moveTo>
                <a:lnTo>
                  <a:pt x="0" y="520"/>
                </a:lnTo>
                <a:lnTo>
                  <a:pt x="48" y="520"/>
                </a:lnTo>
                <a:lnTo>
                  <a:pt x="48" y="568"/>
                </a:lnTo>
                <a:lnTo>
                  <a:pt x="0" y="568"/>
                </a:lnTo>
                <a:close/>
                <a:moveTo>
                  <a:pt x="0" y="472"/>
                </a:moveTo>
                <a:lnTo>
                  <a:pt x="0" y="424"/>
                </a:lnTo>
                <a:lnTo>
                  <a:pt x="48" y="424"/>
                </a:lnTo>
                <a:lnTo>
                  <a:pt x="48" y="472"/>
                </a:lnTo>
                <a:lnTo>
                  <a:pt x="0" y="472"/>
                </a:lnTo>
                <a:close/>
                <a:moveTo>
                  <a:pt x="0" y="376"/>
                </a:moveTo>
                <a:lnTo>
                  <a:pt x="0" y="328"/>
                </a:lnTo>
                <a:lnTo>
                  <a:pt x="48" y="328"/>
                </a:lnTo>
                <a:lnTo>
                  <a:pt x="48" y="376"/>
                </a:lnTo>
                <a:lnTo>
                  <a:pt x="0" y="376"/>
                </a:lnTo>
                <a:close/>
                <a:moveTo>
                  <a:pt x="0" y="280"/>
                </a:moveTo>
                <a:lnTo>
                  <a:pt x="0" y="232"/>
                </a:lnTo>
                <a:lnTo>
                  <a:pt x="48" y="232"/>
                </a:lnTo>
                <a:lnTo>
                  <a:pt x="48" y="280"/>
                </a:lnTo>
                <a:lnTo>
                  <a:pt x="0" y="280"/>
                </a:lnTo>
                <a:close/>
                <a:moveTo>
                  <a:pt x="0" y="184"/>
                </a:moveTo>
                <a:lnTo>
                  <a:pt x="0" y="136"/>
                </a:lnTo>
                <a:lnTo>
                  <a:pt x="48" y="136"/>
                </a:lnTo>
                <a:lnTo>
                  <a:pt x="48" y="184"/>
                </a:lnTo>
                <a:lnTo>
                  <a:pt x="0" y="184"/>
                </a:lnTo>
                <a:close/>
                <a:moveTo>
                  <a:pt x="0" y="88"/>
                </a:moveTo>
                <a:lnTo>
                  <a:pt x="0" y="40"/>
                </a:lnTo>
                <a:lnTo>
                  <a:pt x="48" y="40"/>
                </a:lnTo>
                <a:lnTo>
                  <a:pt x="48" y="88"/>
                </a:lnTo>
                <a:lnTo>
                  <a:pt x="0" y="88"/>
                </a:lnTo>
                <a:close/>
                <a:moveTo>
                  <a:pt x="56" y="0"/>
                </a:moveTo>
                <a:lnTo>
                  <a:pt x="104" y="0"/>
                </a:lnTo>
                <a:lnTo>
                  <a:pt x="104" y="48"/>
                </a:lnTo>
                <a:lnTo>
                  <a:pt x="56" y="48"/>
                </a:lnTo>
                <a:lnTo>
                  <a:pt x="56" y="0"/>
                </a:lnTo>
                <a:close/>
                <a:moveTo>
                  <a:pt x="152" y="0"/>
                </a:moveTo>
                <a:lnTo>
                  <a:pt x="200" y="0"/>
                </a:lnTo>
                <a:lnTo>
                  <a:pt x="200" y="48"/>
                </a:lnTo>
                <a:lnTo>
                  <a:pt x="152" y="48"/>
                </a:lnTo>
                <a:lnTo>
                  <a:pt x="152" y="0"/>
                </a:lnTo>
                <a:close/>
                <a:moveTo>
                  <a:pt x="248" y="0"/>
                </a:moveTo>
                <a:lnTo>
                  <a:pt x="296" y="0"/>
                </a:lnTo>
                <a:lnTo>
                  <a:pt x="296" y="48"/>
                </a:lnTo>
                <a:lnTo>
                  <a:pt x="248" y="48"/>
                </a:lnTo>
                <a:lnTo>
                  <a:pt x="248" y="0"/>
                </a:lnTo>
                <a:close/>
                <a:moveTo>
                  <a:pt x="344" y="0"/>
                </a:moveTo>
                <a:lnTo>
                  <a:pt x="392" y="0"/>
                </a:lnTo>
                <a:lnTo>
                  <a:pt x="392" y="48"/>
                </a:lnTo>
                <a:lnTo>
                  <a:pt x="344" y="48"/>
                </a:lnTo>
                <a:lnTo>
                  <a:pt x="344" y="0"/>
                </a:lnTo>
                <a:close/>
                <a:moveTo>
                  <a:pt x="440" y="0"/>
                </a:moveTo>
                <a:lnTo>
                  <a:pt x="488" y="0"/>
                </a:lnTo>
                <a:lnTo>
                  <a:pt x="488" y="48"/>
                </a:lnTo>
                <a:lnTo>
                  <a:pt x="440" y="48"/>
                </a:lnTo>
                <a:lnTo>
                  <a:pt x="440" y="0"/>
                </a:lnTo>
                <a:close/>
                <a:moveTo>
                  <a:pt x="536" y="0"/>
                </a:moveTo>
                <a:lnTo>
                  <a:pt x="584" y="0"/>
                </a:lnTo>
                <a:lnTo>
                  <a:pt x="584" y="48"/>
                </a:lnTo>
                <a:lnTo>
                  <a:pt x="536" y="48"/>
                </a:lnTo>
                <a:lnTo>
                  <a:pt x="536" y="0"/>
                </a:lnTo>
                <a:close/>
                <a:moveTo>
                  <a:pt x="632" y="0"/>
                </a:moveTo>
                <a:lnTo>
                  <a:pt x="680" y="0"/>
                </a:lnTo>
                <a:lnTo>
                  <a:pt x="680" y="48"/>
                </a:lnTo>
                <a:lnTo>
                  <a:pt x="632" y="48"/>
                </a:lnTo>
                <a:lnTo>
                  <a:pt x="632" y="0"/>
                </a:lnTo>
                <a:close/>
                <a:moveTo>
                  <a:pt x="728" y="0"/>
                </a:moveTo>
                <a:lnTo>
                  <a:pt x="776" y="0"/>
                </a:lnTo>
                <a:lnTo>
                  <a:pt x="776" y="48"/>
                </a:lnTo>
                <a:lnTo>
                  <a:pt x="728" y="48"/>
                </a:lnTo>
                <a:lnTo>
                  <a:pt x="728" y="0"/>
                </a:lnTo>
                <a:close/>
                <a:moveTo>
                  <a:pt x="824" y="0"/>
                </a:moveTo>
                <a:lnTo>
                  <a:pt x="872" y="0"/>
                </a:lnTo>
                <a:lnTo>
                  <a:pt x="872" y="48"/>
                </a:lnTo>
                <a:lnTo>
                  <a:pt x="824" y="48"/>
                </a:lnTo>
                <a:lnTo>
                  <a:pt x="824" y="0"/>
                </a:lnTo>
                <a:close/>
                <a:moveTo>
                  <a:pt x="920" y="0"/>
                </a:moveTo>
                <a:lnTo>
                  <a:pt x="968" y="0"/>
                </a:lnTo>
                <a:lnTo>
                  <a:pt x="968" y="48"/>
                </a:lnTo>
                <a:lnTo>
                  <a:pt x="920" y="48"/>
                </a:lnTo>
                <a:lnTo>
                  <a:pt x="920" y="0"/>
                </a:lnTo>
                <a:close/>
                <a:moveTo>
                  <a:pt x="1016" y="0"/>
                </a:moveTo>
                <a:lnTo>
                  <a:pt x="1064" y="0"/>
                </a:lnTo>
                <a:lnTo>
                  <a:pt x="1064" y="48"/>
                </a:lnTo>
                <a:lnTo>
                  <a:pt x="1016" y="48"/>
                </a:lnTo>
                <a:lnTo>
                  <a:pt x="1016" y="0"/>
                </a:lnTo>
                <a:close/>
                <a:moveTo>
                  <a:pt x="1112" y="0"/>
                </a:moveTo>
                <a:lnTo>
                  <a:pt x="1160" y="0"/>
                </a:lnTo>
                <a:lnTo>
                  <a:pt x="1160" y="48"/>
                </a:lnTo>
                <a:lnTo>
                  <a:pt x="1112" y="48"/>
                </a:lnTo>
                <a:lnTo>
                  <a:pt x="1112" y="0"/>
                </a:lnTo>
                <a:close/>
                <a:moveTo>
                  <a:pt x="1208" y="0"/>
                </a:moveTo>
                <a:lnTo>
                  <a:pt x="1256" y="0"/>
                </a:lnTo>
                <a:lnTo>
                  <a:pt x="1256" y="48"/>
                </a:lnTo>
                <a:lnTo>
                  <a:pt x="1208" y="48"/>
                </a:lnTo>
                <a:lnTo>
                  <a:pt x="1208" y="0"/>
                </a:lnTo>
                <a:close/>
                <a:moveTo>
                  <a:pt x="1304" y="0"/>
                </a:moveTo>
                <a:lnTo>
                  <a:pt x="1352" y="0"/>
                </a:lnTo>
                <a:lnTo>
                  <a:pt x="1352" y="48"/>
                </a:lnTo>
                <a:lnTo>
                  <a:pt x="1304" y="48"/>
                </a:lnTo>
                <a:lnTo>
                  <a:pt x="1304" y="0"/>
                </a:lnTo>
                <a:close/>
                <a:moveTo>
                  <a:pt x="1400" y="0"/>
                </a:moveTo>
                <a:lnTo>
                  <a:pt x="1448" y="0"/>
                </a:lnTo>
                <a:lnTo>
                  <a:pt x="1448" y="48"/>
                </a:lnTo>
                <a:lnTo>
                  <a:pt x="1400" y="48"/>
                </a:lnTo>
                <a:lnTo>
                  <a:pt x="1400" y="0"/>
                </a:lnTo>
                <a:close/>
                <a:moveTo>
                  <a:pt x="1496" y="0"/>
                </a:moveTo>
                <a:lnTo>
                  <a:pt x="1544" y="0"/>
                </a:lnTo>
                <a:lnTo>
                  <a:pt x="1544" y="48"/>
                </a:lnTo>
                <a:lnTo>
                  <a:pt x="1496" y="48"/>
                </a:lnTo>
                <a:lnTo>
                  <a:pt x="1496" y="0"/>
                </a:lnTo>
                <a:close/>
                <a:moveTo>
                  <a:pt x="1592" y="0"/>
                </a:moveTo>
                <a:lnTo>
                  <a:pt x="1640" y="0"/>
                </a:lnTo>
                <a:lnTo>
                  <a:pt x="1640" y="48"/>
                </a:lnTo>
                <a:lnTo>
                  <a:pt x="1592" y="48"/>
                </a:lnTo>
                <a:lnTo>
                  <a:pt x="1592" y="0"/>
                </a:lnTo>
                <a:close/>
                <a:moveTo>
                  <a:pt x="1688" y="0"/>
                </a:moveTo>
                <a:lnTo>
                  <a:pt x="1736" y="0"/>
                </a:lnTo>
                <a:lnTo>
                  <a:pt x="1736" y="48"/>
                </a:lnTo>
                <a:lnTo>
                  <a:pt x="1688" y="48"/>
                </a:lnTo>
                <a:lnTo>
                  <a:pt x="1688" y="0"/>
                </a:lnTo>
                <a:close/>
                <a:moveTo>
                  <a:pt x="1784" y="0"/>
                </a:moveTo>
                <a:lnTo>
                  <a:pt x="1832" y="0"/>
                </a:lnTo>
                <a:lnTo>
                  <a:pt x="1832" y="48"/>
                </a:lnTo>
                <a:lnTo>
                  <a:pt x="1784" y="48"/>
                </a:lnTo>
                <a:lnTo>
                  <a:pt x="1784" y="0"/>
                </a:lnTo>
                <a:close/>
                <a:moveTo>
                  <a:pt x="1880" y="0"/>
                </a:moveTo>
                <a:lnTo>
                  <a:pt x="1928" y="0"/>
                </a:lnTo>
                <a:lnTo>
                  <a:pt x="1928" y="48"/>
                </a:lnTo>
                <a:lnTo>
                  <a:pt x="1880" y="48"/>
                </a:lnTo>
                <a:lnTo>
                  <a:pt x="1880" y="0"/>
                </a:lnTo>
                <a:close/>
                <a:moveTo>
                  <a:pt x="1976" y="0"/>
                </a:moveTo>
                <a:lnTo>
                  <a:pt x="2024" y="0"/>
                </a:lnTo>
                <a:lnTo>
                  <a:pt x="2024" y="48"/>
                </a:lnTo>
                <a:lnTo>
                  <a:pt x="1976" y="48"/>
                </a:lnTo>
                <a:lnTo>
                  <a:pt x="1976" y="0"/>
                </a:lnTo>
                <a:close/>
                <a:moveTo>
                  <a:pt x="2072" y="0"/>
                </a:moveTo>
                <a:lnTo>
                  <a:pt x="2120" y="0"/>
                </a:lnTo>
                <a:lnTo>
                  <a:pt x="2120" y="48"/>
                </a:lnTo>
                <a:lnTo>
                  <a:pt x="2072" y="48"/>
                </a:lnTo>
                <a:lnTo>
                  <a:pt x="2072" y="0"/>
                </a:lnTo>
                <a:close/>
                <a:moveTo>
                  <a:pt x="2168" y="0"/>
                </a:moveTo>
                <a:lnTo>
                  <a:pt x="2216" y="0"/>
                </a:lnTo>
                <a:lnTo>
                  <a:pt x="2216" y="48"/>
                </a:lnTo>
                <a:lnTo>
                  <a:pt x="2168" y="48"/>
                </a:lnTo>
                <a:lnTo>
                  <a:pt x="2168" y="0"/>
                </a:lnTo>
                <a:close/>
                <a:moveTo>
                  <a:pt x="2264" y="0"/>
                </a:moveTo>
                <a:lnTo>
                  <a:pt x="2312" y="0"/>
                </a:lnTo>
                <a:lnTo>
                  <a:pt x="2312" y="48"/>
                </a:lnTo>
                <a:lnTo>
                  <a:pt x="2264" y="48"/>
                </a:lnTo>
                <a:lnTo>
                  <a:pt x="2264" y="0"/>
                </a:lnTo>
                <a:close/>
                <a:moveTo>
                  <a:pt x="2360" y="0"/>
                </a:moveTo>
                <a:lnTo>
                  <a:pt x="2408" y="0"/>
                </a:lnTo>
                <a:lnTo>
                  <a:pt x="2408" y="48"/>
                </a:lnTo>
                <a:lnTo>
                  <a:pt x="2360" y="48"/>
                </a:lnTo>
                <a:lnTo>
                  <a:pt x="2360" y="0"/>
                </a:lnTo>
                <a:close/>
                <a:moveTo>
                  <a:pt x="2456" y="0"/>
                </a:moveTo>
                <a:lnTo>
                  <a:pt x="2488" y="0"/>
                </a:lnTo>
                <a:cubicBezTo>
                  <a:pt x="2502" y="0"/>
                  <a:pt x="2512" y="11"/>
                  <a:pt x="2512" y="24"/>
                </a:cubicBezTo>
                <a:lnTo>
                  <a:pt x="2512" y="40"/>
                </a:lnTo>
                <a:lnTo>
                  <a:pt x="2464" y="40"/>
                </a:lnTo>
                <a:lnTo>
                  <a:pt x="2464" y="24"/>
                </a:lnTo>
                <a:lnTo>
                  <a:pt x="2488" y="48"/>
                </a:lnTo>
                <a:lnTo>
                  <a:pt x="2456" y="48"/>
                </a:lnTo>
                <a:lnTo>
                  <a:pt x="2456" y="0"/>
                </a:lnTo>
                <a:close/>
                <a:moveTo>
                  <a:pt x="2512" y="88"/>
                </a:moveTo>
                <a:lnTo>
                  <a:pt x="2512" y="136"/>
                </a:lnTo>
                <a:lnTo>
                  <a:pt x="2464" y="136"/>
                </a:lnTo>
                <a:lnTo>
                  <a:pt x="2464" y="88"/>
                </a:lnTo>
                <a:lnTo>
                  <a:pt x="2512" y="88"/>
                </a:lnTo>
                <a:close/>
                <a:moveTo>
                  <a:pt x="2512" y="184"/>
                </a:moveTo>
                <a:lnTo>
                  <a:pt x="2512" y="232"/>
                </a:lnTo>
                <a:lnTo>
                  <a:pt x="2464" y="232"/>
                </a:lnTo>
                <a:lnTo>
                  <a:pt x="2464" y="184"/>
                </a:lnTo>
                <a:lnTo>
                  <a:pt x="2512" y="184"/>
                </a:lnTo>
                <a:close/>
                <a:moveTo>
                  <a:pt x="2512" y="280"/>
                </a:moveTo>
                <a:lnTo>
                  <a:pt x="2512" y="328"/>
                </a:lnTo>
                <a:lnTo>
                  <a:pt x="2464" y="328"/>
                </a:lnTo>
                <a:lnTo>
                  <a:pt x="2464" y="280"/>
                </a:lnTo>
                <a:lnTo>
                  <a:pt x="2512" y="280"/>
                </a:lnTo>
                <a:close/>
                <a:moveTo>
                  <a:pt x="2512" y="376"/>
                </a:moveTo>
                <a:lnTo>
                  <a:pt x="2512" y="424"/>
                </a:lnTo>
                <a:lnTo>
                  <a:pt x="2464" y="424"/>
                </a:lnTo>
                <a:lnTo>
                  <a:pt x="2464" y="376"/>
                </a:lnTo>
                <a:lnTo>
                  <a:pt x="2512" y="376"/>
                </a:lnTo>
                <a:close/>
                <a:moveTo>
                  <a:pt x="2512" y="472"/>
                </a:moveTo>
                <a:lnTo>
                  <a:pt x="2512" y="520"/>
                </a:lnTo>
                <a:lnTo>
                  <a:pt x="2464" y="520"/>
                </a:lnTo>
                <a:lnTo>
                  <a:pt x="2464" y="472"/>
                </a:lnTo>
                <a:lnTo>
                  <a:pt x="2512" y="472"/>
                </a:lnTo>
                <a:close/>
                <a:moveTo>
                  <a:pt x="2512" y="568"/>
                </a:moveTo>
                <a:lnTo>
                  <a:pt x="2512" y="616"/>
                </a:lnTo>
                <a:lnTo>
                  <a:pt x="2464" y="616"/>
                </a:lnTo>
                <a:lnTo>
                  <a:pt x="2464" y="568"/>
                </a:lnTo>
                <a:lnTo>
                  <a:pt x="2512" y="568"/>
                </a:lnTo>
                <a:close/>
                <a:moveTo>
                  <a:pt x="2512" y="664"/>
                </a:moveTo>
                <a:lnTo>
                  <a:pt x="2512" y="712"/>
                </a:lnTo>
                <a:lnTo>
                  <a:pt x="2464" y="712"/>
                </a:lnTo>
                <a:lnTo>
                  <a:pt x="2464" y="664"/>
                </a:lnTo>
                <a:lnTo>
                  <a:pt x="2512" y="664"/>
                </a:lnTo>
                <a:close/>
                <a:moveTo>
                  <a:pt x="2512" y="760"/>
                </a:moveTo>
                <a:lnTo>
                  <a:pt x="2512" y="808"/>
                </a:lnTo>
                <a:lnTo>
                  <a:pt x="2464" y="808"/>
                </a:lnTo>
                <a:lnTo>
                  <a:pt x="2464" y="760"/>
                </a:lnTo>
                <a:lnTo>
                  <a:pt x="2512" y="760"/>
                </a:lnTo>
                <a:close/>
                <a:moveTo>
                  <a:pt x="2512" y="856"/>
                </a:moveTo>
                <a:lnTo>
                  <a:pt x="2512" y="904"/>
                </a:lnTo>
                <a:lnTo>
                  <a:pt x="2464" y="904"/>
                </a:lnTo>
                <a:lnTo>
                  <a:pt x="2464" y="856"/>
                </a:lnTo>
                <a:lnTo>
                  <a:pt x="2512" y="856"/>
                </a:lnTo>
                <a:close/>
                <a:moveTo>
                  <a:pt x="2512" y="952"/>
                </a:moveTo>
                <a:lnTo>
                  <a:pt x="2512" y="1000"/>
                </a:lnTo>
                <a:lnTo>
                  <a:pt x="2464" y="1000"/>
                </a:lnTo>
                <a:lnTo>
                  <a:pt x="2464" y="952"/>
                </a:lnTo>
                <a:lnTo>
                  <a:pt x="2512" y="952"/>
                </a:lnTo>
                <a:close/>
                <a:moveTo>
                  <a:pt x="2512" y="1048"/>
                </a:moveTo>
                <a:lnTo>
                  <a:pt x="2512" y="1096"/>
                </a:lnTo>
                <a:lnTo>
                  <a:pt x="2464" y="1096"/>
                </a:lnTo>
                <a:lnTo>
                  <a:pt x="2464" y="1048"/>
                </a:lnTo>
                <a:lnTo>
                  <a:pt x="2512" y="1048"/>
                </a:lnTo>
                <a:close/>
                <a:moveTo>
                  <a:pt x="2512" y="1144"/>
                </a:moveTo>
                <a:lnTo>
                  <a:pt x="2512" y="1192"/>
                </a:lnTo>
                <a:lnTo>
                  <a:pt x="2464" y="1192"/>
                </a:lnTo>
                <a:lnTo>
                  <a:pt x="2464" y="1144"/>
                </a:lnTo>
                <a:lnTo>
                  <a:pt x="2512" y="1144"/>
                </a:lnTo>
                <a:close/>
                <a:moveTo>
                  <a:pt x="2512" y="1240"/>
                </a:moveTo>
                <a:lnTo>
                  <a:pt x="2512" y="1288"/>
                </a:lnTo>
                <a:lnTo>
                  <a:pt x="2464" y="1288"/>
                </a:lnTo>
                <a:lnTo>
                  <a:pt x="2464" y="1240"/>
                </a:lnTo>
                <a:lnTo>
                  <a:pt x="2512" y="1240"/>
                </a:lnTo>
                <a:close/>
                <a:moveTo>
                  <a:pt x="2512" y="1336"/>
                </a:moveTo>
                <a:lnTo>
                  <a:pt x="2512" y="1384"/>
                </a:lnTo>
                <a:lnTo>
                  <a:pt x="2464" y="1384"/>
                </a:lnTo>
                <a:lnTo>
                  <a:pt x="2464" y="1336"/>
                </a:lnTo>
                <a:lnTo>
                  <a:pt x="2512" y="1336"/>
                </a:lnTo>
                <a:close/>
                <a:moveTo>
                  <a:pt x="2512" y="1432"/>
                </a:moveTo>
                <a:lnTo>
                  <a:pt x="2512" y="1480"/>
                </a:lnTo>
                <a:lnTo>
                  <a:pt x="2464" y="1480"/>
                </a:lnTo>
                <a:lnTo>
                  <a:pt x="2464" y="1432"/>
                </a:lnTo>
                <a:lnTo>
                  <a:pt x="2512" y="1432"/>
                </a:lnTo>
                <a:close/>
                <a:moveTo>
                  <a:pt x="2512" y="1528"/>
                </a:moveTo>
                <a:lnTo>
                  <a:pt x="2512" y="1576"/>
                </a:lnTo>
                <a:lnTo>
                  <a:pt x="2464" y="1576"/>
                </a:lnTo>
                <a:lnTo>
                  <a:pt x="2464" y="1528"/>
                </a:lnTo>
                <a:lnTo>
                  <a:pt x="2512" y="1528"/>
                </a:lnTo>
                <a:close/>
                <a:moveTo>
                  <a:pt x="2512" y="1624"/>
                </a:moveTo>
                <a:lnTo>
                  <a:pt x="2512" y="1672"/>
                </a:lnTo>
                <a:lnTo>
                  <a:pt x="2464" y="1672"/>
                </a:lnTo>
                <a:lnTo>
                  <a:pt x="2464" y="1624"/>
                </a:lnTo>
                <a:lnTo>
                  <a:pt x="2512" y="1624"/>
                </a:lnTo>
                <a:close/>
                <a:moveTo>
                  <a:pt x="2512" y="1720"/>
                </a:moveTo>
                <a:lnTo>
                  <a:pt x="2512" y="1768"/>
                </a:lnTo>
                <a:lnTo>
                  <a:pt x="2464" y="1768"/>
                </a:lnTo>
                <a:lnTo>
                  <a:pt x="2464" y="1720"/>
                </a:lnTo>
                <a:lnTo>
                  <a:pt x="2512" y="1720"/>
                </a:lnTo>
                <a:close/>
                <a:moveTo>
                  <a:pt x="2512" y="1816"/>
                </a:moveTo>
                <a:lnTo>
                  <a:pt x="2512" y="1864"/>
                </a:lnTo>
                <a:lnTo>
                  <a:pt x="2464" y="1864"/>
                </a:lnTo>
                <a:lnTo>
                  <a:pt x="2464" y="1816"/>
                </a:lnTo>
                <a:lnTo>
                  <a:pt x="2512" y="1816"/>
                </a:lnTo>
                <a:close/>
                <a:moveTo>
                  <a:pt x="2488" y="1936"/>
                </a:moveTo>
                <a:lnTo>
                  <a:pt x="2440" y="1936"/>
                </a:lnTo>
                <a:lnTo>
                  <a:pt x="2440" y="1888"/>
                </a:lnTo>
                <a:lnTo>
                  <a:pt x="2488" y="1888"/>
                </a:lnTo>
                <a:lnTo>
                  <a:pt x="2488" y="1936"/>
                </a:lnTo>
                <a:close/>
                <a:moveTo>
                  <a:pt x="2392" y="1936"/>
                </a:moveTo>
                <a:lnTo>
                  <a:pt x="2344" y="1936"/>
                </a:lnTo>
                <a:lnTo>
                  <a:pt x="2344" y="1888"/>
                </a:lnTo>
                <a:lnTo>
                  <a:pt x="2392" y="1888"/>
                </a:lnTo>
                <a:lnTo>
                  <a:pt x="2392" y="1936"/>
                </a:lnTo>
                <a:close/>
                <a:moveTo>
                  <a:pt x="2296" y="1936"/>
                </a:moveTo>
                <a:lnTo>
                  <a:pt x="2248" y="1936"/>
                </a:lnTo>
                <a:lnTo>
                  <a:pt x="2248" y="1888"/>
                </a:lnTo>
                <a:lnTo>
                  <a:pt x="2296" y="1888"/>
                </a:lnTo>
                <a:lnTo>
                  <a:pt x="2296" y="1936"/>
                </a:lnTo>
                <a:close/>
                <a:moveTo>
                  <a:pt x="2200" y="1936"/>
                </a:moveTo>
                <a:lnTo>
                  <a:pt x="2152" y="1936"/>
                </a:lnTo>
                <a:lnTo>
                  <a:pt x="2152" y="1888"/>
                </a:lnTo>
                <a:lnTo>
                  <a:pt x="2200" y="1888"/>
                </a:lnTo>
                <a:lnTo>
                  <a:pt x="2200" y="1936"/>
                </a:lnTo>
                <a:close/>
                <a:moveTo>
                  <a:pt x="2104" y="1936"/>
                </a:moveTo>
                <a:lnTo>
                  <a:pt x="2056" y="1936"/>
                </a:lnTo>
                <a:lnTo>
                  <a:pt x="2056" y="1888"/>
                </a:lnTo>
                <a:lnTo>
                  <a:pt x="2104" y="1888"/>
                </a:lnTo>
                <a:lnTo>
                  <a:pt x="2104" y="1936"/>
                </a:lnTo>
                <a:close/>
                <a:moveTo>
                  <a:pt x="2008" y="1936"/>
                </a:moveTo>
                <a:lnTo>
                  <a:pt x="1960" y="1936"/>
                </a:lnTo>
                <a:lnTo>
                  <a:pt x="1960" y="1888"/>
                </a:lnTo>
                <a:lnTo>
                  <a:pt x="2008" y="1888"/>
                </a:lnTo>
                <a:lnTo>
                  <a:pt x="2008" y="1936"/>
                </a:lnTo>
                <a:close/>
                <a:moveTo>
                  <a:pt x="1912" y="1936"/>
                </a:moveTo>
                <a:lnTo>
                  <a:pt x="1864" y="1936"/>
                </a:lnTo>
                <a:lnTo>
                  <a:pt x="1864" y="1888"/>
                </a:lnTo>
                <a:lnTo>
                  <a:pt x="1912" y="1888"/>
                </a:lnTo>
                <a:lnTo>
                  <a:pt x="1912" y="1936"/>
                </a:lnTo>
                <a:close/>
                <a:moveTo>
                  <a:pt x="1816" y="1936"/>
                </a:moveTo>
                <a:lnTo>
                  <a:pt x="1768" y="1936"/>
                </a:lnTo>
                <a:lnTo>
                  <a:pt x="1768" y="1888"/>
                </a:lnTo>
                <a:lnTo>
                  <a:pt x="1816" y="1888"/>
                </a:lnTo>
                <a:lnTo>
                  <a:pt x="1816" y="1936"/>
                </a:lnTo>
                <a:close/>
                <a:moveTo>
                  <a:pt x="1720" y="1936"/>
                </a:moveTo>
                <a:lnTo>
                  <a:pt x="1672" y="1936"/>
                </a:lnTo>
                <a:lnTo>
                  <a:pt x="1672" y="1888"/>
                </a:lnTo>
                <a:lnTo>
                  <a:pt x="1720" y="1888"/>
                </a:lnTo>
                <a:lnTo>
                  <a:pt x="1720" y="1936"/>
                </a:lnTo>
                <a:close/>
                <a:moveTo>
                  <a:pt x="1624" y="1936"/>
                </a:moveTo>
                <a:lnTo>
                  <a:pt x="1576" y="1936"/>
                </a:lnTo>
                <a:lnTo>
                  <a:pt x="1576" y="1888"/>
                </a:lnTo>
                <a:lnTo>
                  <a:pt x="1624" y="1888"/>
                </a:lnTo>
                <a:lnTo>
                  <a:pt x="1624" y="1936"/>
                </a:lnTo>
                <a:close/>
                <a:moveTo>
                  <a:pt x="1528" y="1936"/>
                </a:moveTo>
                <a:lnTo>
                  <a:pt x="1480" y="1936"/>
                </a:lnTo>
                <a:lnTo>
                  <a:pt x="1480" y="1888"/>
                </a:lnTo>
                <a:lnTo>
                  <a:pt x="1528" y="1888"/>
                </a:lnTo>
                <a:lnTo>
                  <a:pt x="1528" y="1936"/>
                </a:lnTo>
                <a:close/>
                <a:moveTo>
                  <a:pt x="1432" y="1936"/>
                </a:moveTo>
                <a:lnTo>
                  <a:pt x="1384" y="1936"/>
                </a:lnTo>
                <a:lnTo>
                  <a:pt x="1384" y="1888"/>
                </a:lnTo>
                <a:lnTo>
                  <a:pt x="1432" y="1888"/>
                </a:lnTo>
                <a:lnTo>
                  <a:pt x="1432" y="1936"/>
                </a:lnTo>
                <a:close/>
                <a:moveTo>
                  <a:pt x="1336" y="1936"/>
                </a:moveTo>
                <a:lnTo>
                  <a:pt x="1288" y="1936"/>
                </a:lnTo>
                <a:lnTo>
                  <a:pt x="1288" y="1888"/>
                </a:lnTo>
                <a:lnTo>
                  <a:pt x="1336" y="1888"/>
                </a:lnTo>
                <a:lnTo>
                  <a:pt x="1336" y="1936"/>
                </a:lnTo>
                <a:close/>
                <a:moveTo>
                  <a:pt x="1240" y="1936"/>
                </a:moveTo>
                <a:lnTo>
                  <a:pt x="1192" y="1936"/>
                </a:lnTo>
                <a:lnTo>
                  <a:pt x="1192" y="1888"/>
                </a:lnTo>
                <a:lnTo>
                  <a:pt x="1240" y="1888"/>
                </a:lnTo>
                <a:lnTo>
                  <a:pt x="1240" y="1936"/>
                </a:lnTo>
                <a:close/>
                <a:moveTo>
                  <a:pt x="1144" y="1936"/>
                </a:moveTo>
                <a:lnTo>
                  <a:pt x="1096" y="1936"/>
                </a:lnTo>
                <a:lnTo>
                  <a:pt x="1096" y="1888"/>
                </a:lnTo>
                <a:lnTo>
                  <a:pt x="1144" y="1888"/>
                </a:lnTo>
                <a:lnTo>
                  <a:pt x="1144" y="1936"/>
                </a:lnTo>
                <a:close/>
                <a:moveTo>
                  <a:pt x="1048" y="1936"/>
                </a:moveTo>
                <a:lnTo>
                  <a:pt x="1000" y="1936"/>
                </a:lnTo>
                <a:lnTo>
                  <a:pt x="1000" y="1888"/>
                </a:lnTo>
                <a:lnTo>
                  <a:pt x="1048" y="1888"/>
                </a:lnTo>
                <a:lnTo>
                  <a:pt x="1048" y="1936"/>
                </a:lnTo>
                <a:close/>
                <a:moveTo>
                  <a:pt x="952" y="1936"/>
                </a:moveTo>
                <a:lnTo>
                  <a:pt x="904" y="1936"/>
                </a:lnTo>
                <a:lnTo>
                  <a:pt x="904" y="1888"/>
                </a:lnTo>
                <a:lnTo>
                  <a:pt x="952" y="1888"/>
                </a:lnTo>
                <a:lnTo>
                  <a:pt x="952" y="1936"/>
                </a:lnTo>
                <a:close/>
                <a:moveTo>
                  <a:pt x="856" y="1936"/>
                </a:moveTo>
                <a:lnTo>
                  <a:pt x="808" y="1936"/>
                </a:lnTo>
                <a:lnTo>
                  <a:pt x="808" y="1888"/>
                </a:lnTo>
                <a:lnTo>
                  <a:pt x="856" y="1888"/>
                </a:lnTo>
                <a:lnTo>
                  <a:pt x="856" y="1936"/>
                </a:lnTo>
                <a:close/>
                <a:moveTo>
                  <a:pt x="760" y="1936"/>
                </a:moveTo>
                <a:lnTo>
                  <a:pt x="712" y="1936"/>
                </a:lnTo>
                <a:lnTo>
                  <a:pt x="712" y="1888"/>
                </a:lnTo>
                <a:lnTo>
                  <a:pt x="760" y="1888"/>
                </a:lnTo>
                <a:lnTo>
                  <a:pt x="760" y="1936"/>
                </a:lnTo>
                <a:close/>
                <a:moveTo>
                  <a:pt x="664" y="1936"/>
                </a:moveTo>
                <a:lnTo>
                  <a:pt x="616" y="1936"/>
                </a:lnTo>
                <a:lnTo>
                  <a:pt x="616" y="1888"/>
                </a:lnTo>
                <a:lnTo>
                  <a:pt x="664" y="1888"/>
                </a:lnTo>
                <a:lnTo>
                  <a:pt x="664" y="1936"/>
                </a:lnTo>
                <a:close/>
                <a:moveTo>
                  <a:pt x="568" y="1936"/>
                </a:moveTo>
                <a:lnTo>
                  <a:pt x="520" y="1936"/>
                </a:lnTo>
                <a:lnTo>
                  <a:pt x="520" y="1888"/>
                </a:lnTo>
                <a:lnTo>
                  <a:pt x="568" y="1888"/>
                </a:lnTo>
                <a:lnTo>
                  <a:pt x="568" y="1936"/>
                </a:lnTo>
                <a:close/>
                <a:moveTo>
                  <a:pt x="472" y="1936"/>
                </a:moveTo>
                <a:lnTo>
                  <a:pt x="424" y="1936"/>
                </a:lnTo>
                <a:lnTo>
                  <a:pt x="424" y="1888"/>
                </a:lnTo>
                <a:lnTo>
                  <a:pt x="472" y="1888"/>
                </a:lnTo>
                <a:lnTo>
                  <a:pt x="472" y="1936"/>
                </a:lnTo>
                <a:close/>
                <a:moveTo>
                  <a:pt x="376" y="1936"/>
                </a:moveTo>
                <a:lnTo>
                  <a:pt x="328" y="1936"/>
                </a:lnTo>
                <a:lnTo>
                  <a:pt x="328" y="1888"/>
                </a:lnTo>
                <a:lnTo>
                  <a:pt x="376" y="1888"/>
                </a:lnTo>
                <a:lnTo>
                  <a:pt x="376" y="1936"/>
                </a:lnTo>
                <a:close/>
                <a:moveTo>
                  <a:pt x="280" y="1936"/>
                </a:moveTo>
                <a:lnTo>
                  <a:pt x="232" y="1936"/>
                </a:lnTo>
                <a:lnTo>
                  <a:pt x="232" y="1888"/>
                </a:lnTo>
                <a:lnTo>
                  <a:pt x="280" y="1888"/>
                </a:lnTo>
                <a:lnTo>
                  <a:pt x="280" y="1936"/>
                </a:lnTo>
                <a:close/>
                <a:moveTo>
                  <a:pt x="184" y="1936"/>
                </a:moveTo>
                <a:lnTo>
                  <a:pt x="136" y="1936"/>
                </a:lnTo>
                <a:lnTo>
                  <a:pt x="136" y="1888"/>
                </a:lnTo>
                <a:lnTo>
                  <a:pt x="184" y="1888"/>
                </a:lnTo>
                <a:lnTo>
                  <a:pt x="184" y="1936"/>
                </a:lnTo>
                <a:close/>
                <a:moveTo>
                  <a:pt x="88" y="1936"/>
                </a:moveTo>
                <a:lnTo>
                  <a:pt x="40" y="1936"/>
                </a:lnTo>
                <a:lnTo>
                  <a:pt x="40" y="1888"/>
                </a:lnTo>
                <a:lnTo>
                  <a:pt x="88" y="1888"/>
                </a:lnTo>
                <a:lnTo>
                  <a:pt x="88" y="1936"/>
                </a:lnTo>
                <a:close/>
              </a:path>
            </a:pathLst>
          </a:custGeom>
          <a:solidFill>
            <a:srgbClr val="92D050"/>
          </a:solidFill>
          <a:ln w="0" cap="flat">
            <a:solidFill>
              <a:srgbClr val="92D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750" y="4662292"/>
            <a:ext cx="2846388" cy="23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988566" y="4723040"/>
            <a:ext cx="68910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Good Views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998563" y="4934478"/>
            <a:ext cx="52748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Impacted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994787" y="5137907"/>
            <a:ext cx="3403600" cy="7409"/>
          </a:xfrm>
          <a:prstGeom prst="rect">
            <a:avLst/>
          </a:prstGeom>
          <a:solidFill>
            <a:srgbClr val="4A7EBB"/>
          </a:solidFill>
          <a:ln w="0" cap="flat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629663" y="5191247"/>
            <a:ext cx="32264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Avg Min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2087091" y="4934918"/>
            <a:ext cx="37539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4411514" y="4704659"/>
            <a:ext cx="38490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32 min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2109257" y="4342015"/>
            <a:ext cx="10492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191% more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994788" y="5177912"/>
            <a:ext cx="342153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cs typeface="Arial" pitchFamily="34" charset="0"/>
              </a:rPr>
              <a:t>0      3      6      9      12      15      18      21      24      27      30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Subtitle 10"/>
          <p:cNvSpPr txBox="1">
            <a:spLocks/>
          </p:cNvSpPr>
          <p:nvPr/>
        </p:nvSpPr>
        <p:spPr bwMode="auto">
          <a:xfrm>
            <a:off x="877098" y="4341311"/>
            <a:ext cx="1731884" cy="42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2880" marR="0" lvl="0" indent="-342900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Pct val="100000"/>
              <a:tabLst/>
              <a:defRPr/>
            </a:pPr>
            <a:r>
              <a:rPr lang="en-US" sz="900" noProof="0" dirty="0" smtClean="0">
                <a:solidFill>
                  <a:schemeClr val="bg1">
                    <a:lumMod val="50000"/>
                  </a:schemeClr>
                </a:solidFill>
                <a:latin typeface="Helvetica Neue"/>
                <a:ea typeface="ＭＳ Ｐゴシック" pitchFamily="-107" charset="-128"/>
                <a:cs typeface="Helvetica Neue Light"/>
              </a:rPr>
              <a:t>Jan 2011</a:t>
            </a:r>
            <a:endParaRPr kumimoji="0" lang="en-US" sz="9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Helvetica Neue Light"/>
              <a:ea typeface="ＭＳ Ｐゴシック" pitchFamily="-107" charset="-128"/>
              <a:cs typeface="Helvetica Neue Light"/>
            </a:endParaRPr>
          </a:p>
        </p:txBody>
      </p:sp>
      <p:sp>
        <p:nvSpPr>
          <p:cNvPr id="41" name="Subtitle 10"/>
          <p:cNvSpPr txBox="1">
            <a:spLocks/>
          </p:cNvSpPr>
          <p:nvPr/>
        </p:nvSpPr>
        <p:spPr bwMode="auto">
          <a:xfrm>
            <a:off x="265254" y="1930011"/>
            <a:ext cx="1731884" cy="42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lang="en-US" sz="1600" dirty="0" smtClean="0">
                <a:solidFill>
                  <a:srgbClr val="77933C"/>
                </a:solidFill>
                <a:latin typeface="Helvetica Neue"/>
                <a:ea typeface="ＭＳ Ｐゴシック" pitchFamily="-107" charset="-128"/>
                <a:cs typeface="Helvetica Neue Light"/>
              </a:rPr>
              <a:t>Concert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77933C"/>
              </a:solidFill>
              <a:effectLst/>
              <a:uLnTx/>
              <a:uFillTx/>
              <a:latin typeface="Helvetica Neue Light"/>
              <a:ea typeface="ＭＳ Ｐゴシック" pitchFamily="-107" charset="-128"/>
              <a:cs typeface="Helvetica Neue Light"/>
            </a:endParaRPr>
          </a:p>
        </p:txBody>
      </p:sp>
      <p:sp>
        <p:nvSpPr>
          <p:cNvPr id="42" name="Subtitle 10"/>
          <p:cNvSpPr txBox="1">
            <a:spLocks/>
          </p:cNvSpPr>
          <p:nvPr/>
        </p:nvSpPr>
        <p:spPr bwMode="auto">
          <a:xfrm>
            <a:off x="285021" y="4021361"/>
            <a:ext cx="1731884" cy="42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lang="en-US" sz="1600" dirty="0" smtClean="0">
                <a:solidFill>
                  <a:srgbClr val="77933C"/>
                </a:solidFill>
                <a:latin typeface="Helvetica Neue"/>
                <a:ea typeface="ＭＳ Ｐゴシック" pitchFamily="-107" charset="-128"/>
                <a:cs typeface="Helvetica Neue Light"/>
              </a:rPr>
              <a:t>Sports 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77933C"/>
              </a:solidFill>
              <a:effectLst/>
              <a:uLnTx/>
              <a:uFillTx/>
              <a:latin typeface="Helvetica Neue Light"/>
              <a:ea typeface="ＭＳ Ｐゴシック" pitchFamily="-107" charset="-128"/>
              <a:cs typeface="Helvetica Neue Light"/>
            </a:endParaRPr>
          </a:p>
        </p:txBody>
      </p:sp>
      <p:sp>
        <p:nvSpPr>
          <p:cNvPr id="43" name="Subtitle 10"/>
          <p:cNvSpPr txBox="1">
            <a:spLocks/>
          </p:cNvSpPr>
          <p:nvPr/>
        </p:nvSpPr>
        <p:spPr bwMode="auto">
          <a:xfrm>
            <a:off x="4867744" y="1944944"/>
            <a:ext cx="2135888" cy="42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lang="en-US" sz="1600" dirty="0" smtClean="0">
                <a:solidFill>
                  <a:srgbClr val="77933C"/>
                </a:solidFill>
                <a:latin typeface="Helvetica Neue"/>
                <a:ea typeface="ＭＳ Ｐゴシック" pitchFamily="-107" charset="-128"/>
                <a:cs typeface="Helvetica Neue Light"/>
              </a:rPr>
              <a:t>TV1.com 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77933C"/>
              </a:solidFill>
              <a:effectLst/>
              <a:uLnTx/>
              <a:uFillTx/>
              <a:latin typeface="Helvetica Neue Light"/>
              <a:ea typeface="ＭＳ Ｐゴシック" pitchFamily="-107" charset="-128"/>
              <a:cs typeface="Helvetica Neue Light"/>
            </a:endParaRPr>
          </a:p>
        </p:txBody>
      </p:sp>
      <p:sp>
        <p:nvSpPr>
          <p:cNvPr id="44" name="Subtitle 10"/>
          <p:cNvSpPr txBox="1">
            <a:spLocks/>
          </p:cNvSpPr>
          <p:nvPr/>
        </p:nvSpPr>
        <p:spPr bwMode="auto">
          <a:xfrm>
            <a:off x="4843445" y="3927754"/>
            <a:ext cx="2135888" cy="42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lang="en-US" sz="1600" dirty="0" smtClean="0">
                <a:solidFill>
                  <a:srgbClr val="77933C"/>
                </a:solidFill>
                <a:latin typeface="Helvetica Neue"/>
                <a:ea typeface="ＭＳ Ｐゴシック" pitchFamily="-107" charset="-128"/>
                <a:cs typeface="Helvetica Neue Light"/>
              </a:rPr>
              <a:t>TV2.com 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77933C"/>
              </a:solidFill>
              <a:effectLst/>
              <a:uLnTx/>
              <a:uFillTx/>
              <a:latin typeface="Helvetica Neue Light"/>
              <a:ea typeface="ＭＳ Ｐゴシック" pitchFamily="-107" charset="-128"/>
              <a:cs typeface="Helvetica Neue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50251" y="2538641"/>
            <a:ext cx="2490162" cy="198691"/>
          </a:xfrm>
          <a:prstGeom prst="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54970" y="4659446"/>
            <a:ext cx="3443417" cy="188843"/>
          </a:xfrm>
          <a:prstGeom prst="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37928" y="2778615"/>
            <a:ext cx="722907" cy="190866"/>
          </a:xfrm>
          <a:prstGeom prst="rect">
            <a:avLst/>
          </a:prstGeom>
          <a:solidFill>
            <a:srgbClr val="8134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50658" y="4900485"/>
            <a:ext cx="1046481" cy="218761"/>
          </a:xfrm>
          <a:prstGeom prst="rect">
            <a:avLst/>
          </a:prstGeom>
          <a:solidFill>
            <a:srgbClr val="8134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utoShape 3"/>
          <p:cNvSpPr>
            <a:spLocks noChangeAspect="1" noChangeArrowheads="1" noTextEdit="1"/>
          </p:cNvSpPr>
          <p:nvPr/>
        </p:nvSpPr>
        <p:spPr bwMode="auto">
          <a:xfrm>
            <a:off x="4815814" y="2059975"/>
            <a:ext cx="4111625" cy="110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5"/>
          <p:cNvSpPr>
            <a:spLocks noEditPoints="1"/>
          </p:cNvSpPr>
          <p:nvPr/>
        </p:nvSpPr>
        <p:spPr bwMode="auto">
          <a:xfrm>
            <a:off x="6936624" y="2056135"/>
            <a:ext cx="1346622" cy="867047"/>
          </a:xfrm>
          <a:custGeom>
            <a:avLst/>
            <a:gdLst/>
            <a:ahLst/>
            <a:cxnLst>
              <a:cxn ang="0">
                <a:pos x="48" y="1768"/>
              </a:cxn>
              <a:cxn ang="0">
                <a:pos x="0" y="1624"/>
              </a:cxn>
              <a:cxn ang="0">
                <a:pos x="48" y="1528"/>
              </a:cxn>
              <a:cxn ang="0">
                <a:pos x="0" y="1288"/>
              </a:cxn>
              <a:cxn ang="0">
                <a:pos x="0" y="1240"/>
              </a:cxn>
              <a:cxn ang="0">
                <a:pos x="48" y="1000"/>
              </a:cxn>
              <a:cxn ang="0">
                <a:pos x="0" y="856"/>
              </a:cxn>
              <a:cxn ang="0">
                <a:pos x="48" y="760"/>
              </a:cxn>
              <a:cxn ang="0">
                <a:pos x="0" y="520"/>
              </a:cxn>
              <a:cxn ang="0">
                <a:pos x="0" y="472"/>
              </a:cxn>
              <a:cxn ang="0">
                <a:pos x="48" y="232"/>
              </a:cxn>
              <a:cxn ang="0">
                <a:pos x="0" y="88"/>
              </a:cxn>
              <a:cxn ang="0">
                <a:pos x="56" y="48"/>
              </a:cxn>
              <a:cxn ang="0">
                <a:pos x="296" y="0"/>
              </a:cxn>
              <a:cxn ang="0">
                <a:pos x="344" y="0"/>
              </a:cxn>
              <a:cxn ang="0">
                <a:pos x="584" y="48"/>
              </a:cxn>
              <a:cxn ang="0">
                <a:pos x="728" y="0"/>
              </a:cxn>
              <a:cxn ang="0">
                <a:pos x="824" y="48"/>
              </a:cxn>
              <a:cxn ang="0">
                <a:pos x="1064" y="0"/>
              </a:cxn>
              <a:cxn ang="0">
                <a:pos x="1112" y="0"/>
              </a:cxn>
              <a:cxn ang="0">
                <a:pos x="1352" y="48"/>
              </a:cxn>
              <a:cxn ang="0">
                <a:pos x="1496" y="0"/>
              </a:cxn>
              <a:cxn ang="0">
                <a:pos x="1592" y="48"/>
              </a:cxn>
              <a:cxn ang="0">
                <a:pos x="1832" y="0"/>
              </a:cxn>
              <a:cxn ang="0">
                <a:pos x="1880" y="0"/>
              </a:cxn>
              <a:cxn ang="0">
                <a:pos x="2120" y="48"/>
              </a:cxn>
              <a:cxn ang="0">
                <a:pos x="2264" y="0"/>
              </a:cxn>
              <a:cxn ang="0">
                <a:pos x="2360" y="48"/>
              </a:cxn>
              <a:cxn ang="0">
                <a:pos x="2488" y="48"/>
              </a:cxn>
              <a:cxn ang="0">
                <a:pos x="2512" y="184"/>
              </a:cxn>
              <a:cxn ang="0">
                <a:pos x="2464" y="280"/>
              </a:cxn>
              <a:cxn ang="0">
                <a:pos x="2512" y="520"/>
              </a:cxn>
              <a:cxn ang="0">
                <a:pos x="2512" y="568"/>
              </a:cxn>
              <a:cxn ang="0">
                <a:pos x="2464" y="808"/>
              </a:cxn>
              <a:cxn ang="0">
                <a:pos x="2512" y="952"/>
              </a:cxn>
              <a:cxn ang="0">
                <a:pos x="2464" y="1048"/>
              </a:cxn>
              <a:cxn ang="0">
                <a:pos x="2512" y="1288"/>
              </a:cxn>
              <a:cxn ang="0">
                <a:pos x="2512" y="1336"/>
              </a:cxn>
              <a:cxn ang="0">
                <a:pos x="2464" y="1576"/>
              </a:cxn>
              <a:cxn ang="0">
                <a:pos x="2512" y="1720"/>
              </a:cxn>
              <a:cxn ang="0">
                <a:pos x="2464" y="1816"/>
              </a:cxn>
              <a:cxn ang="0">
                <a:pos x="2344" y="1936"/>
              </a:cxn>
              <a:cxn ang="0">
                <a:pos x="2296" y="1936"/>
              </a:cxn>
              <a:cxn ang="0">
                <a:pos x="2056" y="1888"/>
              </a:cxn>
              <a:cxn ang="0">
                <a:pos x="1912" y="1936"/>
              </a:cxn>
              <a:cxn ang="0">
                <a:pos x="1816" y="1888"/>
              </a:cxn>
              <a:cxn ang="0">
                <a:pos x="1576" y="1936"/>
              </a:cxn>
              <a:cxn ang="0">
                <a:pos x="1528" y="1936"/>
              </a:cxn>
              <a:cxn ang="0">
                <a:pos x="1288" y="1888"/>
              </a:cxn>
              <a:cxn ang="0">
                <a:pos x="1144" y="1936"/>
              </a:cxn>
              <a:cxn ang="0">
                <a:pos x="1048" y="1888"/>
              </a:cxn>
              <a:cxn ang="0">
                <a:pos x="808" y="1936"/>
              </a:cxn>
              <a:cxn ang="0">
                <a:pos x="760" y="1936"/>
              </a:cxn>
              <a:cxn ang="0">
                <a:pos x="520" y="1888"/>
              </a:cxn>
              <a:cxn ang="0">
                <a:pos x="376" y="1936"/>
              </a:cxn>
              <a:cxn ang="0">
                <a:pos x="280" y="1888"/>
              </a:cxn>
              <a:cxn ang="0">
                <a:pos x="40" y="1936"/>
              </a:cxn>
            </a:cxnLst>
            <a:rect l="0" t="0" r="r" b="b"/>
            <a:pathLst>
              <a:path w="2512" h="1936">
                <a:moveTo>
                  <a:pt x="0" y="1912"/>
                </a:moveTo>
                <a:lnTo>
                  <a:pt x="0" y="1864"/>
                </a:lnTo>
                <a:lnTo>
                  <a:pt x="48" y="1864"/>
                </a:lnTo>
                <a:lnTo>
                  <a:pt x="48" y="1912"/>
                </a:lnTo>
                <a:lnTo>
                  <a:pt x="0" y="1912"/>
                </a:lnTo>
                <a:close/>
                <a:moveTo>
                  <a:pt x="0" y="1816"/>
                </a:moveTo>
                <a:lnTo>
                  <a:pt x="0" y="1768"/>
                </a:lnTo>
                <a:lnTo>
                  <a:pt x="48" y="1768"/>
                </a:lnTo>
                <a:lnTo>
                  <a:pt x="48" y="1816"/>
                </a:lnTo>
                <a:lnTo>
                  <a:pt x="0" y="1816"/>
                </a:lnTo>
                <a:close/>
                <a:moveTo>
                  <a:pt x="0" y="1720"/>
                </a:moveTo>
                <a:lnTo>
                  <a:pt x="0" y="1672"/>
                </a:lnTo>
                <a:lnTo>
                  <a:pt x="48" y="1672"/>
                </a:lnTo>
                <a:lnTo>
                  <a:pt x="48" y="1720"/>
                </a:lnTo>
                <a:lnTo>
                  <a:pt x="0" y="1720"/>
                </a:lnTo>
                <a:close/>
                <a:moveTo>
                  <a:pt x="0" y="1624"/>
                </a:moveTo>
                <a:lnTo>
                  <a:pt x="0" y="1576"/>
                </a:lnTo>
                <a:lnTo>
                  <a:pt x="48" y="1576"/>
                </a:lnTo>
                <a:lnTo>
                  <a:pt x="48" y="1624"/>
                </a:lnTo>
                <a:lnTo>
                  <a:pt x="0" y="1624"/>
                </a:lnTo>
                <a:close/>
                <a:moveTo>
                  <a:pt x="0" y="1528"/>
                </a:moveTo>
                <a:lnTo>
                  <a:pt x="0" y="1480"/>
                </a:lnTo>
                <a:lnTo>
                  <a:pt x="48" y="1480"/>
                </a:lnTo>
                <a:lnTo>
                  <a:pt x="48" y="1528"/>
                </a:lnTo>
                <a:lnTo>
                  <a:pt x="0" y="1528"/>
                </a:lnTo>
                <a:close/>
                <a:moveTo>
                  <a:pt x="0" y="1432"/>
                </a:moveTo>
                <a:lnTo>
                  <a:pt x="0" y="1384"/>
                </a:lnTo>
                <a:lnTo>
                  <a:pt x="48" y="1384"/>
                </a:lnTo>
                <a:lnTo>
                  <a:pt x="48" y="1432"/>
                </a:lnTo>
                <a:lnTo>
                  <a:pt x="0" y="1432"/>
                </a:lnTo>
                <a:close/>
                <a:moveTo>
                  <a:pt x="0" y="1336"/>
                </a:moveTo>
                <a:lnTo>
                  <a:pt x="0" y="1288"/>
                </a:lnTo>
                <a:lnTo>
                  <a:pt x="48" y="1288"/>
                </a:lnTo>
                <a:lnTo>
                  <a:pt x="48" y="1336"/>
                </a:lnTo>
                <a:lnTo>
                  <a:pt x="0" y="1336"/>
                </a:lnTo>
                <a:close/>
                <a:moveTo>
                  <a:pt x="0" y="1240"/>
                </a:moveTo>
                <a:lnTo>
                  <a:pt x="0" y="1192"/>
                </a:lnTo>
                <a:lnTo>
                  <a:pt x="48" y="1192"/>
                </a:lnTo>
                <a:lnTo>
                  <a:pt x="48" y="1240"/>
                </a:lnTo>
                <a:lnTo>
                  <a:pt x="0" y="1240"/>
                </a:lnTo>
                <a:close/>
                <a:moveTo>
                  <a:pt x="0" y="1144"/>
                </a:moveTo>
                <a:lnTo>
                  <a:pt x="0" y="1096"/>
                </a:lnTo>
                <a:lnTo>
                  <a:pt x="48" y="1096"/>
                </a:lnTo>
                <a:lnTo>
                  <a:pt x="48" y="1144"/>
                </a:lnTo>
                <a:lnTo>
                  <a:pt x="0" y="1144"/>
                </a:lnTo>
                <a:close/>
                <a:moveTo>
                  <a:pt x="0" y="1048"/>
                </a:moveTo>
                <a:lnTo>
                  <a:pt x="0" y="1000"/>
                </a:lnTo>
                <a:lnTo>
                  <a:pt x="48" y="1000"/>
                </a:lnTo>
                <a:lnTo>
                  <a:pt x="48" y="1048"/>
                </a:lnTo>
                <a:lnTo>
                  <a:pt x="0" y="1048"/>
                </a:lnTo>
                <a:close/>
                <a:moveTo>
                  <a:pt x="0" y="952"/>
                </a:moveTo>
                <a:lnTo>
                  <a:pt x="0" y="904"/>
                </a:lnTo>
                <a:lnTo>
                  <a:pt x="48" y="904"/>
                </a:lnTo>
                <a:lnTo>
                  <a:pt x="48" y="952"/>
                </a:lnTo>
                <a:lnTo>
                  <a:pt x="0" y="952"/>
                </a:lnTo>
                <a:close/>
                <a:moveTo>
                  <a:pt x="0" y="856"/>
                </a:moveTo>
                <a:lnTo>
                  <a:pt x="0" y="808"/>
                </a:lnTo>
                <a:lnTo>
                  <a:pt x="48" y="808"/>
                </a:lnTo>
                <a:lnTo>
                  <a:pt x="48" y="856"/>
                </a:lnTo>
                <a:lnTo>
                  <a:pt x="0" y="856"/>
                </a:lnTo>
                <a:close/>
                <a:moveTo>
                  <a:pt x="0" y="760"/>
                </a:moveTo>
                <a:lnTo>
                  <a:pt x="0" y="712"/>
                </a:lnTo>
                <a:lnTo>
                  <a:pt x="48" y="712"/>
                </a:lnTo>
                <a:lnTo>
                  <a:pt x="48" y="760"/>
                </a:lnTo>
                <a:lnTo>
                  <a:pt x="0" y="760"/>
                </a:lnTo>
                <a:close/>
                <a:moveTo>
                  <a:pt x="0" y="664"/>
                </a:moveTo>
                <a:lnTo>
                  <a:pt x="0" y="616"/>
                </a:lnTo>
                <a:lnTo>
                  <a:pt x="48" y="616"/>
                </a:lnTo>
                <a:lnTo>
                  <a:pt x="48" y="664"/>
                </a:lnTo>
                <a:lnTo>
                  <a:pt x="0" y="664"/>
                </a:lnTo>
                <a:close/>
                <a:moveTo>
                  <a:pt x="0" y="568"/>
                </a:moveTo>
                <a:lnTo>
                  <a:pt x="0" y="520"/>
                </a:lnTo>
                <a:lnTo>
                  <a:pt x="48" y="520"/>
                </a:lnTo>
                <a:lnTo>
                  <a:pt x="48" y="568"/>
                </a:lnTo>
                <a:lnTo>
                  <a:pt x="0" y="568"/>
                </a:lnTo>
                <a:close/>
                <a:moveTo>
                  <a:pt x="0" y="472"/>
                </a:moveTo>
                <a:lnTo>
                  <a:pt x="0" y="424"/>
                </a:lnTo>
                <a:lnTo>
                  <a:pt x="48" y="424"/>
                </a:lnTo>
                <a:lnTo>
                  <a:pt x="48" y="472"/>
                </a:lnTo>
                <a:lnTo>
                  <a:pt x="0" y="472"/>
                </a:lnTo>
                <a:close/>
                <a:moveTo>
                  <a:pt x="0" y="376"/>
                </a:moveTo>
                <a:lnTo>
                  <a:pt x="0" y="328"/>
                </a:lnTo>
                <a:lnTo>
                  <a:pt x="48" y="328"/>
                </a:lnTo>
                <a:lnTo>
                  <a:pt x="48" y="376"/>
                </a:lnTo>
                <a:lnTo>
                  <a:pt x="0" y="376"/>
                </a:lnTo>
                <a:close/>
                <a:moveTo>
                  <a:pt x="0" y="280"/>
                </a:moveTo>
                <a:lnTo>
                  <a:pt x="0" y="232"/>
                </a:lnTo>
                <a:lnTo>
                  <a:pt x="48" y="232"/>
                </a:lnTo>
                <a:lnTo>
                  <a:pt x="48" y="280"/>
                </a:lnTo>
                <a:lnTo>
                  <a:pt x="0" y="280"/>
                </a:lnTo>
                <a:close/>
                <a:moveTo>
                  <a:pt x="0" y="184"/>
                </a:moveTo>
                <a:lnTo>
                  <a:pt x="0" y="136"/>
                </a:lnTo>
                <a:lnTo>
                  <a:pt x="48" y="136"/>
                </a:lnTo>
                <a:lnTo>
                  <a:pt x="48" y="184"/>
                </a:lnTo>
                <a:lnTo>
                  <a:pt x="0" y="184"/>
                </a:lnTo>
                <a:close/>
                <a:moveTo>
                  <a:pt x="0" y="88"/>
                </a:moveTo>
                <a:lnTo>
                  <a:pt x="0" y="40"/>
                </a:lnTo>
                <a:lnTo>
                  <a:pt x="48" y="40"/>
                </a:lnTo>
                <a:lnTo>
                  <a:pt x="48" y="88"/>
                </a:lnTo>
                <a:lnTo>
                  <a:pt x="0" y="88"/>
                </a:lnTo>
                <a:close/>
                <a:moveTo>
                  <a:pt x="56" y="0"/>
                </a:moveTo>
                <a:lnTo>
                  <a:pt x="104" y="0"/>
                </a:lnTo>
                <a:lnTo>
                  <a:pt x="104" y="48"/>
                </a:lnTo>
                <a:lnTo>
                  <a:pt x="56" y="48"/>
                </a:lnTo>
                <a:lnTo>
                  <a:pt x="56" y="0"/>
                </a:lnTo>
                <a:close/>
                <a:moveTo>
                  <a:pt x="152" y="0"/>
                </a:moveTo>
                <a:lnTo>
                  <a:pt x="200" y="0"/>
                </a:lnTo>
                <a:lnTo>
                  <a:pt x="200" y="48"/>
                </a:lnTo>
                <a:lnTo>
                  <a:pt x="152" y="48"/>
                </a:lnTo>
                <a:lnTo>
                  <a:pt x="152" y="0"/>
                </a:lnTo>
                <a:close/>
                <a:moveTo>
                  <a:pt x="248" y="0"/>
                </a:moveTo>
                <a:lnTo>
                  <a:pt x="296" y="0"/>
                </a:lnTo>
                <a:lnTo>
                  <a:pt x="296" y="48"/>
                </a:lnTo>
                <a:lnTo>
                  <a:pt x="248" y="48"/>
                </a:lnTo>
                <a:lnTo>
                  <a:pt x="248" y="0"/>
                </a:lnTo>
                <a:close/>
                <a:moveTo>
                  <a:pt x="344" y="0"/>
                </a:moveTo>
                <a:lnTo>
                  <a:pt x="392" y="0"/>
                </a:lnTo>
                <a:lnTo>
                  <a:pt x="392" y="48"/>
                </a:lnTo>
                <a:lnTo>
                  <a:pt x="344" y="48"/>
                </a:lnTo>
                <a:lnTo>
                  <a:pt x="344" y="0"/>
                </a:lnTo>
                <a:close/>
                <a:moveTo>
                  <a:pt x="440" y="0"/>
                </a:moveTo>
                <a:lnTo>
                  <a:pt x="488" y="0"/>
                </a:lnTo>
                <a:lnTo>
                  <a:pt x="488" y="48"/>
                </a:lnTo>
                <a:lnTo>
                  <a:pt x="440" y="48"/>
                </a:lnTo>
                <a:lnTo>
                  <a:pt x="440" y="0"/>
                </a:lnTo>
                <a:close/>
                <a:moveTo>
                  <a:pt x="536" y="0"/>
                </a:moveTo>
                <a:lnTo>
                  <a:pt x="584" y="0"/>
                </a:lnTo>
                <a:lnTo>
                  <a:pt x="584" y="48"/>
                </a:lnTo>
                <a:lnTo>
                  <a:pt x="536" y="48"/>
                </a:lnTo>
                <a:lnTo>
                  <a:pt x="536" y="0"/>
                </a:lnTo>
                <a:close/>
                <a:moveTo>
                  <a:pt x="632" y="0"/>
                </a:moveTo>
                <a:lnTo>
                  <a:pt x="680" y="0"/>
                </a:lnTo>
                <a:lnTo>
                  <a:pt x="680" y="48"/>
                </a:lnTo>
                <a:lnTo>
                  <a:pt x="632" y="48"/>
                </a:lnTo>
                <a:lnTo>
                  <a:pt x="632" y="0"/>
                </a:lnTo>
                <a:close/>
                <a:moveTo>
                  <a:pt x="728" y="0"/>
                </a:moveTo>
                <a:lnTo>
                  <a:pt x="776" y="0"/>
                </a:lnTo>
                <a:lnTo>
                  <a:pt x="776" y="48"/>
                </a:lnTo>
                <a:lnTo>
                  <a:pt x="728" y="48"/>
                </a:lnTo>
                <a:lnTo>
                  <a:pt x="728" y="0"/>
                </a:lnTo>
                <a:close/>
                <a:moveTo>
                  <a:pt x="824" y="0"/>
                </a:moveTo>
                <a:lnTo>
                  <a:pt x="872" y="0"/>
                </a:lnTo>
                <a:lnTo>
                  <a:pt x="872" y="48"/>
                </a:lnTo>
                <a:lnTo>
                  <a:pt x="824" y="48"/>
                </a:lnTo>
                <a:lnTo>
                  <a:pt x="824" y="0"/>
                </a:lnTo>
                <a:close/>
                <a:moveTo>
                  <a:pt x="920" y="0"/>
                </a:moveTo>
                <a:lnTo>
                  <a:pt x="968" y="0"/>
                </a:lnTo>
                <a:lnTo>
                  <a:pt x="968" y="48"/>
                </a:lnTo>
                <a:lnTo>
                  <a:pt x="920" y="48"/>
                </a:lnTo>
                <a:lnTo>
                  <a:pt x="920" y="0"/>
                </a:lnTo>
                <a:close/>
                <a:moveTo>
                  <a:pt x="1016" y="0"/>
                </a:moveTo>
                <a:lnTo>
                  <a:pt x="1064" y="0"/>
                </a:lnTo>
                <a:lnTo>
                  <a:pt x="1064" y="48"/>
                </a:lnTo>
                <a:lnTo>
                  <a:pt x="1016" y="48"/>
                </a:lnTo>
                <a:lnTo>
                  <a:pt x="1016" y="0"/>
                </a:lnTo>
                <a:close/>
                <a:moveTo>
                  <a:pt x="1112" y="0"/>
                </a:moveTo>
                <a:lnTo>
                  <a:pt x="1160" y="0"/>
                </a:lnTo>
                <a:lnTo>
                  <a:pt x="1160" y="48"/>
                </a:lnTo>
                <a:lnTo>
                  <a:pt x="1112" y="48"/>
                </a:lnTo>
                <a:lnTo>
                  <a:pt x="1112" y="0"/>
                </a:lnTo>
                <a:close/>
                <a:moveTo>
                  <a:pt x="1208" y="0"/>
                </a:moveTo>
                <a:lnTo>
                  <a:pt x="1256" y="0"/>
                </a:lnTo>
                <a:lnTo>
                  <a:pt x="1256" y="48"/>
                </a:lnTo>
                <a:lnTo>
                  <a:pt x="1208" y="48"/>
                </a:lnTo>
                <a:lnTo>
                  <a:pt x="1208" y="0"/>
                </a:lnTo>
                <a:close/>
                <a:moveTo>
                  <a:pt x="1304" y="0"/>
                </a:moveTo>
                <a:lnTo>
                  <a:pt x="1352" y="0"/>
                </a:lnTo>
                <a:lnTo>
                  <a:pt x="1352" y="48"/>
                </a:lnTo>
                <a:lnTo>
                  <a:pt x="1304" y="48"/>
                </a:lnTo>
                <a:lnTo>
                  <a:pt x="1304" y="0"/>
                </a:lnTo>
                <a:close/>
                <a:moveTo>
                  <a:pt x="1400" y="0"/>
                </a:moveTo>
                <a:lnTo>
                  <a:pt x="1448" y="0"/>
                </a:lnTo>
                <a:lnTo>
                  <a:pt x="1448" y="48"/>
                </a:lnTo>
                <a:lnTo>
                  <a:pt x="1400" y="48"/>
                </a:lnTo>
                <a:lnTo>
                  <a:pt x="1400" y="0"/>
                </a:lnTo>
                <a:close/>
                <a:moveTo>
                  <a:pt x="1496" y="0"/>
                </a:moveTo>
                <a:lnTo>
                  <a:pt x="1544" y="0"/>
                </a:lnTo>
                <a:lnTo>
                  <a:pt x="1544" y="48"/>
                </a:lnTo>
                <a:lnTo>
                  <a:pt x="1496" y="48"/>
                </a:lnTo>
                <a:lnTo>
                  <a:pt x="1496" y="0"/>
                </a:lnTo>
                <a:close/>
                <a:moveTo>
                  <a:pt x="1592" y="0"/>
                </a:moveTo>
                <a:lnTo>
                  <a:pt x="1640" y="0"/>
                </a:lnTo>
                <a:lnTo>
                  <a:pt x="1640" y="48"/>
                </a:lnTo>
                <a:lnTo>
                  <a:pt x="1592" y="48"/>
                </a:lnTo>
                <a:lnTo>
                  <a:pt x="1592" y="0"/>
                </a:lnTo>
                <a:close/>
                <a:moveTo>
                  <a:pt x="1688" y="0"/>
                </a:moveTo>
                <a:lnTo>
                  <a:pt x="1736" y="0"/>
                </a:lnTo>
                <a:lnTo>
                  <a:pt x="1736" y="48"/>
                </a:lnTo>
                <a:lnTo>
                  <a:pt x="1688" y="48"/>
                </a:lnTo>
                <a:lnTo>
                  <a:pt x="1688" y="0"/>
                </a:lnTo>
                <a:close/>
                <a:moveTo>
                  <a:pt x="1784" y="0"/>
                </a:moveTo>
                <a:lnTo>
                  <a:pt x="1832" y="0"/>
                </a:lnTo>
                <a:lnTo>
                  <a:pt x="1832" y="48"/>
                </a:lnTo>
                <a:lnTo>
                  <a:pt x="1784" y="48"/>
                </a:lnTo>
                <a:lnTo>
                  <a:pt x="1784" y="0"/>
                </a:lnTo>
                <a:close/>
                <a:moveTo>
                  <a:pt x="1880" y="0"/>
                </a:moveTo>
                <a:lnTo>
                  <a:pt x="1928" y="0"/>
                </a:lnTo>
                <a:lnTo>
                  <a:pt x="1928" y="48"/>
                </a:lnTo>
                <a:lnTo>
                  <a:pt x="1880" y="48"/>
                </a:lnTo>
                <a:lnTo>
                  <a:pt x="1880" y="0"/>
                </a:lnTo>
                <a:close/>
                <a:moveTo>
                  <a:pt x="1976" y="0"/>
                </a:moveTo>
                <a:lnTo>
                  <a:pt x="2024" y="0"/>
                </a:lnTo>
                <a:lnTo>
                  <a:pt x="2024" y="48"/>
                </a:lnTo>
                <a:lnTo>
                  <a:pt x="1976" y="48"/>
                </a:lnTo>
                <a:lnTo>
                  <a:pt x="1976" y="0"/>
                </a:lnTo>
                <a:close/>
                <a:moveTo>
                  <a:pt x="2072" y="0"/>
                </a:moveTo>
                <a:lnTo>
                  <a:pt x="2120" y="0"/>
                </a:lnTo>
                <a:lnTo>
                  <a:pt x="2120" y="48"/>
                </a:lnTo>
                <a:lnTo>
                  <a:pt x="2072" y="48"/>
                </a:lnTo>
                <a:lnTo>
                  <a:pt x="2072" y="0"/>
                </a:lnTo>
                <a:close/>
                <a:moveTo>
                  <a:pt x="2168" y="0"/>
                </a:moveTo>
                <a:lnTo>
                  <a:pt x="2216" y="0"/>
                </a:lnTo>
                <a:lnTo>
                  <a:pt x="2216" y="48"/>
                </a:lnTo>
                <a:lnTo>
                  <a:pt x="2168" y="48"/>
                </a:lnTo>
                <a:lnTo>
                  <a:pt x="2168" y="0"/>
                </a:lnTo>
                <a:close/>
                <a:moveTo>
                  <a:pt x="2264" y="0"/>
                </a:moveTo>
                <a:lnTo>
                  <a:pt x="2312" y="0"/>
                </a:lnTo>
                <a:lnTo>
                  <a:pt x="2312" y="48"/>
                </a:lnTo>
                <a:lnTo>
                  <a:pt x="2264" y="48"/>
                </a:lnTo>
                <a:lnTo>
                  <a:pt x="2264" y="0"/>
                </a:lnTo>
                <a:close/>
                <a:moveTo>
                  <a:pt x="2360" y="0"/>
                </a:moveTo>
                <a:lnTo>
                  <a:pt x="2408" y="0"/>
                </a:lnTo>
                <a:lnTo>
                  <a:pt x="2408" y="48"/>
                </a:lnTo>
                <a:lnTo>
                  <a:pt x="2360" y="48"/>
                </a:lnTo>
                <a:lnTo>
                  <a:pt x="2360" y="0"/>
                </a:lnTo>
                <a:close/>
                <a:moveTo>
                  <a:pt x="2456" y="0"/>
                </a:moveTo>
                <a:lnTo>
                  <a:pt x="2488" y="0"/>
                </a:lnTo>
                <a:cubicBezTo>
                  <a:pt x="2502" y="0"/>
                  <a:pt x="2512" y="11"/>
                  <a:pt x="2512" y="24"/>
                </a:cubicBezTo>
                <a:lnTo>
                  <a:pt x="2512" y="40"/>
                </a:lnTo>
                <a:lnTo>
                  <a:pt x="2464" y="40"/>
                </a:lnTo>
                <a:lnTo>
                  <a:pt x="2464" y="24"/>
                </a:lnTo>
                <a:lnTo>
                  <a:pt x="2488" y="48"/>
                </a:lnTo>
                <a:lnTo>
                  <a:pt x="2456" y="48"/>
                </a:lnTo>
                <a:lnTo>
                  <a:pt x="2456" y="0"/>
                </a:lnTo>
                <a:close/>
                <a:moveTo>
                  <a:pt x="2512" y="88"/>
                </a:moveTo>
                <a:lnTo>
                  <a:pt x="2512" y="136"/>
                </a:lnTo>
                <a:lnTo>
                  <a:pt x="2464" y="136"/>
                </a:lnTo>
                <a:lnTo>
                  <a:pt x="2464" y="88"/>
                </a:lnTo>
                <a:lnTo>
                  <a:pt x="2512" y="88"/>
                </a:lnTo>
                <a:close/>
                <a:moveTo>
                  <a:pt x="2512" y="184"/>
                </a:moveTo>
                <a:lnTo>
                  <a:pt x="2512" y="232"/>
                </a:lnTo>
                <a:lnTo>
                  <a:pt x="2464" y="232"/>
                </a:lnTo>
                <a:lnTo>
                  <a:pt x="2464" y="184"/>
                </a:lnTo>
                <a:lnTo>
                  <a:pt x="2512" y="184"/>
                </a:lnTo>
                <a:close/>
                <a:moveTo>
                  <a:pt x="2512" y="280"/>
                </a:moveTo>
                <a:lnTo>
                  <a:pt x="2512" y="328"/>
                </a:lnTo>
                <a:lnTo>
                  <a:pt x="2464" y="328"/>
                </a:lnTo>
                <a:lnTo>
                  <a:pt x="2464" y="280"/>
                </a:lnTo>
                <a:lnTo>
                  <a:pt x="2512" y="280"/>
                </a:lnTo>
                <a:close/>
                <a:moveTo>
                  <a:pt x="2512" y="376"/>
                </a:moveTo>
                <a:lnTo>
                  <a:pt x="2512" y="424"/>
                </a:lnTo>
                <a:lnTo>
                  <a:pt x="2464" y="424"/>
                </a:lnTo>
                <a:lnTo>
                  <a:pt x="2464" y="376"/>
                </a:lnTo>
                <a:lnTo>
                  <a:pt x="2512" y="376"/>
                </a:lnTo>
                <a:close/>
                <a:moveTo>
                  <a:pt x="2512" y="472"/>
                </a:moveTo>
                <a:lnTo>
                  <a:pt x="2512" y="520"/>
                </a:lnTo>
                <a:lnTo>
                  <a:pt x="2464" y="520"/>
                </a:lnTo>
                <a:lnTo>
                  <a:pt x="2464" y="472"/>
                </a:lnTo>
                <a:lnTo>
                  <a:pt x="2512" y="472"/>
                </a:lnTo>
                <a:close/>
                <a:moveTo>
                  <a:pt x="2512" y="568"/>
                </a:moveTo>
                <a:lnTo>
                  <a:pt x="2512" y="616"/>
                </a:lnTo>
                <a:lnTo>
                  <a:pt x="2464" y="616"/>
                </a:lnTo>
                <a:lnTo>
                  <a:pt x="2464" y="568"/>
                </a:lnTo>
                <a:lnTo>
                  <a:pt x="2512" y="568"/>
                </a:lnTo>
                <a:close/>
                <a:moveTo>
                  <a:pt x="2512" y="664"/>
                </a:moveTo>
                <a:lnTo>
                  <a:pt x="2512" y="712"/>
                </a:lnTo>
                <a:lnTo>
                  <a:pt x="2464" y="712"/>
                </a:lnTo>
                <a:lnTo>
                  <a:pt x="2464" y="664"/>
                </a:lnTo>
                <a:lnTo>
                  <a:pt x="2512" y="664"/>
                </a:lnTo>
                <a:close/>
                <a:moveTo>
                  <a:pt x="2512" y="760"/>
                </a:moveTo>
                <a:lnTo>
                  <a:pt x="2512" y="808"/>
                </a:lnTo>
                <a:lnTo>
                  <a:pt x="2464" y="808"/>
                </a:lnTo>
                <a:lnTo>
                  <a:pt x="2464" y="760"/>
                </a:lnTo>
                <a:lnTo>
                  <a:pt x="2512" y="760"/>
                </a:lnTo>
                <a:close/>
                <a:moveTo>
                  <a:pt x="2512" y="856"/>
                </a:moveTo>
                <a:lnTo>
                  <a:pt x="2512" y="904"/>
                </a:lnTo>
                <a:lnTo>
                  <a:pt x="2464" y="904"/>
                </a:lnTo>
                <a:lnTo>
                  <a:pt x="2464" y="856"/>
                </a:lnTo>
                <a:lnTo>
                  <a:pt x="2512" y="856"/>
                </a:lnTo>
                <a:close/>
                <a:moveTo>
                  <a:pt x="2512" y="952"/>
                </a:moveTo>
                <a:lnTo>
                  <a:pt x="2512" y="1000"/>
                </a:lnTo>
                <a:lnTo>
                  <a:pt x="2464" y="1000"/>
                </a:lnTo>
                <a:lnTo>
                  <a:pt x="2464" y="952"/>
                </a:lnTo>
                <a:lnTo>
                  <a:pt x="2512" y="952"/>
                </a:lnTo>
                <a:close/>
                <a:moveTo>
                  <a:pt x="2512" y="1048"/>
                </a:moveTo>
                <a:lnTo>
                  <a:pt x="2512" y="1096"/>
                </a:lnTo>
                <a:lnTo>
                  <a:pt x="2464" y="1096"/>
                </a:lnTo>
                <a:lnTo>
                  <a:pt x="2464" y="1048"/>
                </a:lnTo>
                <a:lnTo>
                  <a:pt x="2512" y="1048"/>
                </a:lnTo>
                <a:close/>
                <a:moveTo>
                  <a:pt x="2512" y="1144"/>
                </a:moveTo>
                <a:lnTo>
                  <a:pt x="2512" y="1192"/>
                </a:lnTo>
                <a:lnTo>
                  <a:pt x="2464" y="1192"/>
                </a:lnTo>
                <a:lnTo>
                  <a:pt x="2464" y="1144"/>
                </a:lnTo>
                <a:lnTo>
                  <a:pt x="2512" y="1144"/>
                </a:lnTo>
                <a:close/>
                <a:moveTo>
                  <a:pt x="2512" y="1240"/>
                </a:moveTo>
                <a:lnTo>
                  <a:pt x="2512" y="1288"/>
                </a:lnTo>
                <a:lnTo>
                  <a:pt x="2464" y="1288"/>
                </a:lnTo>
                <a:lnTo>
                  <a:pt x="2464" y="1240"/>
                </a:lnTo>
                <a:lnTo>
                  <a:pt x="2512" y="1240"/>
                </a:lnTo>
                <a:close/>
                <a:moveTo>
                  <a:pt x="2512" y="1336"/>
                </a:moveTo>
                <a:lnTo>
                  <a:pt x="2512" y="1384"/>
                </a:lnTo>
                <a:lnTo>
                  <a:pt x="2464" y="1384"/>
                </a:lnTo>
                <a:lnTo>
                  <a:pt x="2464" y="1336"/>
                </a:lnTo>
                <a:lnTo>
                  <a:pt x="2512" y="1336"/>
                </a:lnTo>
                <a:close/>
                <a:moveTo>
                  <a:pt x="2512" y="1432"/>
                </a:moveTo>
                <a:lnTo>
                  <a:pt x="2512" y="1480"/>
                </a:lnTo>
                <a:lnTo>
                  <a:pt x="2464" y="1480"/>
                </a:lnTo>
                <a:lnTo>
                  <a:pt x="2464" y="1432"/>
                </a:lnTo>
                <a:lnTo>
                  <a:pt x="2512" y="1432"/>
                </a:lnTo>
                <a:close/>
                <a:moveTo>
                  <a:pt x="2512" y="1528"/>
                </a:moveTo>
                <a:lnTo>
                  <a:pt x="2512" y="1576"/>
                </a:lnTo>
                <a:lnTo>
                  <a:pt x="2464" y="1576"/>
                </a:lnTo>
                <a:lnTo>
                  <a:pt x="2464" y="1528"/>
                </a:lnTo>
                <a:lnTo>
                  <a:pt x="2512" y="1528"/>
                </a:lnTo>
                <a:close/>
                <a:moveTo>
                  <a:pt x="2512" y="1624"/>
                </a:moveTo>
                <a:lnTo>
                  <a:pt x="2512" y="1672"/>
                </a:lnTo>
                <a:lnTo>
                  <a:pt x="2464" y="1672"/>
                </a:lnTo>
                <a:lnTo>
                  <a:pt x="2464" y="1624"/>
                </a:lnTo>
                <a:lnTo>
                  <a:pt x="2512" y="1624"/>
                </a:lnTo>
                <a:close/>
                <a:moveTo>
                  <a:pt x="2512" y="1720"/>
                </a:moveTo>
                <a:lnTo>
                  <a:pt x="2512" y="1768"/>
                </a:lnTo>
                <a:lnTo>
                  <a:pt x="2464" y="1768"/>
                </a:lnTo>
                <a:lnTo>
                  <a:pt x="2464" y="1720"/>
                </a:lnTo>
                <a:lnTo>
                  <a:pt x="2512" y="1720"/>
                </a:lnTo>
                <a:close/>
                <a:moveTo>
                  <a:pt x="2512" y="1816"/>
                </a:moveTo>
                <a:lnTo>
                  <a:pt x="2512" y="1864"/>
                </a:lnTo>
                <a:lnTo>
                  <a:pt x="2464" y="1864"/>
                </a:lnTo>
                <a:lnTo>
                  <a:pt x="2464" y="1816"/>
                </a:lnTo>
                <a:lnTo>
                  <a:pt x="2512" y="1816"/>
                </a:lnTo>
                <a:close/>
                <a:moveTo>
                  <a:pt x="2488" y="1936"/>
                </a:moveTo>
                <a:lnTo>
                  <a:pt x="2440" y="1936"/>
                </a:lnTo>
                <a:lnTo>
                  <a:pt x="2440" y="1888"/>
                </a:lnTo>
                <a:lnTo>
                  <a:pt x="2488" y="1888"/>
                </a:lnTo>
                <a:lnTo>
                  <a:pt x="2488" y="1936"/>
                </a:lnTo>
                <a:close/>
                <a:moveTo>
                  <a:pt x="2392" y="1936"/>
                </a:moveTo>
                <a:lnTo>
                  <a:pt x="2344" y="1936"/>
                </a:lnTo>
                <a:lnTo>
                  <a:pt x="2344" y="1888"/>
                </a:lnTo>
                <a:lnTo>
                  <a:pt x="2392" y="1888"/>
                </a:lnTo>
                <a:lnTo>
                  <a:pt x="2392" y="1936"/>
                </a:lnTo>
                <a:close/>
                <a:moveTo>
                  <a:pt x="2296" y="1936"/>
                </a:moveTo>
                <a:lnTo>
                  <a:pt x="2248" y="1936"/>
                </a:lnTo>
                <a:lnTo>
                  <a:pt x="2248" y="1888"/>
                </a:lnTo>
                <a:lnTo>
                  <a:pt x="2296" y="1888"/>
                </a:lnTo>
                <a:lnTo>
                  <a:pt x="2296" y="1936"/>
                </a:lnTo>
                <a:close/>
                <a:moveTo>
                  <a:pt x="2200" y="1936"/>
                </a:moveTo>
                <a:lnTo>
                  <a:pt x="2152" y="1936"/>
                </a:lnTo>
                <a:lnTo>
                  <a:pt x="2152" y="1888"/>
                </a:lnTo>
                <a:lnTo>
                  <a:pt x="2200" y="1888"/>
                </a:lnTo>
                <a:lnTo>
                  <a:pt x="2200" y="1936"/>
                </a:lnTo>
                <a:close/>
                <a:moveTo>
                  <a:pt x="2104" y="1936"/>
                </a:moveTo>
                <a:lnTo>
                  <a:pt x="2056" y="1936"/>
                </a:lnTo>
                <a:lnTo>
                  <a:pt x="2056" y="1888"/>
                </a:lnTo>
                <a:lnTo>
                  <a:pt x="2104" y="1888"/>
                </a:lnTo>
                <a:lnTo>
                  <a:pt x="2104" y="1936"/>
                </a:lnTo>
                <a:close/>
                <a:moveTo>
                  <a:pt x="2008" y="1936"/>
                </a:moveTo>
                <a:lnTo>
                  <a:pt x="1960" y="1936"/>
                </a:lnTo>
                <a:lnTo>
                  <a:pt x="1960" y="1888"/>
                </a:lnTo>
                <a:lnTo>
                  <a:pt x="2008" y="1888"/>
                </a:lnTo>
                <a:lnTo>
                  <a:pt x="2008" y="1936"/>
                </a:lnTo>
                <a:close/>
                <a:moveTo>
                  <a:pt x="1912" y="1936"/>
                </a:moveTo>
                <a:lnTo>
                  <a:pt x="1864" y="1936"/>
                </a:lnTo>
                <a:lnTo>
                  <a:pt x="1864" y="1888"/>
                </a:lnTo>
                <a:lnTo>
                  <a:pt x="1912" y="1888"/>
                </a:lnTo>
                <a:lnTo>
                  <a:pt x="1912" y="1936"/>
                </a:lnTo>
                <a:close/>
                <a:moveTo>
                  <a:pt x="1816" y="1936"/>
                </a:moveTo>
                <a:lnTo>
                  <a:pt x="1768" y="1936"/>
                </a:lnTo>
                <a:lnTo>
                  <a:pt x="1768" y="1888"/>
                </a:lnTo>
                <a:lnTo>
                  <a:pt x="1816" y="1888"/>
                </a:lnTo>
                <a:lnTo>
                  <a:pt x="1816" y="1936"/>
                </a:lnTo>
                <a:close/>
                <a:moveTo>
                  <a:pt x="1720" y="1936"/>
                </a:moveTo>
                <a:lnTo>
                  <a:pt x="1672" y="1936"/>
                </a:lnTo>
                <a:lnTo>
                  <a:pt x="1672" y="1888"/>
                </a:lnTo>
                <a:lnTo>
                  <a:pt x="1720" y="1888"/>
                </a:lnTo>
                <a:lnTo>
                  <a:pt x="1720" y="1936"/>
                </a:lnTo>
                <a:close/>
                <a:moveTo>
                  <a:pt x="1624" y="1936"/>
                </a:moveTo>
                <a:lnTo>
                  <a:pt x="1576" y="1936"/>
                </a:lnTo>
                <a:lnTo>
                  <a:pt x="1576" y="1888"/>
                </a:lnTo>
                <a:lnTo>
                  <a:pt x="1624" y="1888"/>
                </a:lnTo>
                <a:lnTo>
                  <a:pt x="1624" y="1936"/>
                </a:lnTo>
                <a:close/>
                <a:moveTo>
                  <a:pt x="1528" y="1936"/>
                </a:moveTo>
                <a:lnTo>
                  <a:pt x="1480" y="1936"/>
                </a:lnTo>
                <a:lnTo>
                  <a:pt x="1480" y="1888"/>
                </a:lnTo>
                <a:lnTo>
                  <a:pt x="1528" y="1888"/>
                </a:lnTo>
                <a:lnTo>
                  <a:pt x="1528" y="1936"/>
                </a:lnTo>
                <a:close/>
                <a:moveTo>
                  <a:pt x="1432" y="1936"/>
                </a:moveTo>
                <a:lnTo>
                  <a:pt x="1384" y="1936"/>
                </a:lnTo>
                <a:lnTo>
                  <a:pt x="1384" y="1888"/>
                </a:lnTo>
                <a:lnTo>
                  <a:pt x="1432" y="1888"/>
                </a:lnTo>
                <a:lnTo>
                  <a:pt x="1432" y="1936"/>
                </a:lnTo>
                <a:close/>
                <a:moveTo>
                  <a:pt x="1336" y="1936"/>
                </a:moveTo>
                <a:lnTo>
                  <a:pt x="1288" y="1936"/>
                </a:lnTo>
                <a:lnTo>
                  <a:pt x="1288" y="1888"/>
                </a:lnTo>
                <a:lnTo>
                  <a:pt x="1336" y="1888"/>
                </a:lnTo>
                <a:lnTo>
                  <a:pt x="1336" y="1936"/>
                </a:lnTo>
                <a:close/>
                <a:moveTo>
                  <a:pt x="1240" y="1936"/>
                </a:moveTo>
                <a:lnTo>
                  <a:pt x="1192" y="1936"/>
                </a:lnTo>
                <a:lnTo>
                  <a:pt x="1192" y="1888"/>
                </a:lnTo>
                <a:lnTo>
                  <a:pt x="1240" y="1888"/>
                </a:lnTo>
                <a:lnTo>
                  <a:pt x="1240" y="1936"/>
                </a:lnTo>
                <a:close/>
                <a:moveTo>
                  <a:pt x="1144" y="1936"/>
                </a:moveTo>
                <a:lnTo>
                  <a:pt x="1096" y="1936"/>
                </a:lnTo>
                <a:lnTo>
                  <a:pt x="1096" y="1888"/>
                </a:lnTo>
                <a:lnTo>
                  <a:pt x="1144" y="1888"/>
                </a:lnTo>
                <a:lnTo>
                  <a:pt x="1144" y="1936"/>
                </a:lnTo>
                <a:close/>
                <a:moveTo>
                  <a:pt x="1048" y="1936"/>
                </a:moveTo>
                <a:lnTo>
                  <a:pt x="1000" y="1936"/>
                </a:lnTo>
                <a:lnTo>
                  <a:pt x="1000" y="1888"/>
                </a:lnTo>
                <a:lnTo>
                  <a:pt x="1048" y="1888"/>
                </a:lnTo>
                <a:lnTo>
                  <a:pt x="1048" y="1936"/>
                </a:lnTo>
                <a:close/>
                <a:moveTo>
                  <a:pt x="952" y="1936"/>
                </a:moveTo>
                <a:lnTo>
                  <a:pt x="904" y="1936"/>
                </a:lnTo>
                <a:lnTo>
                  <a:pt x="904" y="1888"/>
                </a:lnTo>
                <a:lnTo>
                  <a:pt x="952" y="1888"/>
                </a:lnTo>
                <a:lnTo>
                  <a:pt x="952" y="1936"/>
                </a:lnTo>
                <a:close/>
                <a:moveTo>
                  <a:pt x="856" y="1936"/>
                </a:moveTo>
                <a:lnTo>
                  <a:pt x="808" y="1936"/>
                </a:lnTo>
                <a:lnTo>
                  <a:pt x="808" y="1888"/>
                </a:lnTo>
                <a:lnTo>
                  <a:pt x="856" y="1888"/>
                </a:lnTo>
                <a:lnTo>
                  <a:pt x="856" y="1936"/>
                </a:lnTo>
                <a:close/>
                <a:moveTo>
                  <a:pt x="760" y="1936"/>
                </a:moveTo>
                <a:lnTo>
                  <a:pt x="712" y="1936"/>
                </a:lnTo>
                <a:lnTo>
                  <a:pt x="712" y="1888"/>
                </a:lnTo>
                <a:lnTo>
                  <a:pt x="760" y="1888"/>
                </a:lnTo>
                <a:lnTo>
                  <a:pt x="760" y="1936"/>
                </a:lnTo>
                <a:close/>
                <a:moveTo>
                  <a:pt x="664" y="1936"/>
                </a:moveTo>
                <a:lnTo>
                  <a:pt x="616" y="1936"/>
                </a:lnTo>
                <a:lnTo>
                  <a:pt x="616" y="1888"/>
                </a:lnTo>
                <a:lnTo>
                  <a:pt x="664" y="1888"/>
                </a:lnTo>
                <a:lnTo>
                  <a:pt x="664" y="1936"/>
                </a:lnTo>
                <a:close/>
                <a:moveTo>
                  <a:pt x="568" y="1936"/>
                </a:moveTo>
                <a:lnTo>
                  <a:pt x="520" y="1936"/>
                </a:lnTo>
                <a:lnTo>
                  <a:pt x="520" y="1888"/>
                </a:lnTo>
                <a:lnTo>
                  <a:pt x="568" y="1888"/>
                </a:lnTo>
                <a:lnTo>
                  <a:pt x="568" y="1936"/>
                </a:lnTo>
                <a:close/>
                <a:moveTo>
                  <a:pt x="472" y="1936"/>
                </a:moveTo>
                <a:lnTo>
                  <a:pt x="424" y="1936"/>
                </a:lnTo>
                <a:lnTo>
                  <a:pt x="424" y="1888"/>
                </a:lnTo>
                <a:lnTo>
                  <a:pt x="472" y="1888"/>
                </a:lnTo>
                <a:lnTo>
                  <a:pt x="472" y="1936"/>
                </a:lnTo>
                <a:close/>
                <a:moveTo>
                  <a:pt x="376" y="1936"/>
                </a:moveTo>
                <a:lnTo>
                  <a:pt x="328" y="1936"/>
                </a:lnTo>
                <a:lnTo>
                  <a:pt x="328" y="1888"/>
                </a:lnTo>
                <a:lnTo>
                  <a:pt x="376" y="1888"/>
                </a:lnTo>
                <a:lnTo>
                  <a:pt x="376" y="1936"/>
                </a:lnTo>
                <a:close/>
                <a:moveTo>
                  <a:pt x="280" y="1936"/>
                </a:moveTo>
                <a:lnTo>
                  <a:pt x="232" y="1936"/>
                </a:lnTo>
                <a:lnTo>
                  <a:pt x="232" y="1888"/>
                </a:lnTo>
                <a:lnTo>
                  <a:pt x="280" y="1888"/>
                </a:lnTo>
                <a:lnTo>
                  <a:pt x="280" y="1936"/>
                </a:lnTo>
                <a:close/>
                <a:moveTo>
                  <a:pt x="184" y="1936"/>
                </a:moveTo>
                <a:lnTo>
                  <a:pt x="136" y="1936"/>
                </a:lnTo>
                <a:lnTo>
                  <a:pt x="136" y="1888"/>
                </a:lnTo>
                <a:lnTo>
                  <a:pt x="184" y="1888"/>
                </a:lnTo>
                <a:lnTo>
                  <a:pt x="184" y="1936"/>
                </a:lnTo>
                <a:close/>
                <a:moveTo>
                  <a:pt x="88" y="1936"/>
                </a:moveTo>
                <a:lnTo>
                  <a:pt x="40" y="1936"/>
                </a:lnTo>
                <a:lnTo>
                  <a:pt x="40" y="1888"/>
                </a:lnTo>
                <a:lnTo>
                  <a:pt x="88" y="1888"/>
                </a:lnTo>
                <a:lnTo>
                  <a:pt x="88" y="1936"/>
                </a:lnTo>
                <a:close/>
              </a:path>
            </a:pathLst>
          </a:custGeom>
          <a:solidFill>
            <a:srgbClr val="92D050"/>
          </a:solidFill>
          <a:ln w="0" cap="flat">
            <a:solidFill>
              <a:srgbClr val="92D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276" y="2489659"/>
            <a:ext cx="2846388" cy="23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5254092" y="2550407"/>
            <a:ext cx="68910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Good Views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5255036" y="2753395"/>
            <a:ext cx="52748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Impacted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12"/>
          <p:cNvSpPr>
            <a:spLocks noChangeArrowheads="1"/>
          </p:cNvSpPr>
          <p:nvPr/>
        </p:nvSpPr>
        <p:spPr bwMode="auto">
          <a:xfrm>
            <a:off x="5260313" y="2965274"/>
            <a:ext cx="3403600" cy="7409"/>
          </a:xfrm>
          <a:prstGeom prst="rect">
            <a:avLst/>
          </a:prstGeom>
          <a:solidFill>
            <a:srgbClr val="4A7EBB"/>
          </a:solidFill>
          <a:ln w="0" cap="flat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4895189" y="3018614"/>
            <a:ext cx="32264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Avg Min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6984852" y="2737332"/>
            <a:ext cx="38490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15"/>
          <p:cNvSpPr>
            <a:spLocks noChangeArrowheads="1"/>
          </p:cNvSpPr>
          <p:nvPr/>
        </p:nvSpPr>
        <p:spPr bwMode="auto">
          <a:xfrm>
            <a:off x="8402836" y="2538641"/>
            <a:ext cx="38490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27 min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16"/>
          <p:cNvSpPr>
            <a:spLocks noChangeArrowheads="1"/>
          </p:cNvSpPr>
          <p:nvPr/>
        </p:nvSpPr>
        <p:spPr bwMode="auto">
          <a:xfrm>
            <a:off x="7146337" y="2169382"/>
            <a:ext cx="9351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69%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18"/>
          <p:cNvSpPr>
            <a:spLocks noChangeArrowheads="1"/>
          </p:cNvSpPr>
          <p:nvPr/>
        </p:nvSpPr>
        <p:spPr bwMode="auto">
          <a:xfrm>
            <a:off x="5260314" y="3005279"/>
            <a:ext cx="342153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cs typeface="Arial" pitchFamily="34" charset="0"/>
              </a:rPr>
              <a:t>0      3      6      9      12      15      18      21      24      27      30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214276" y="2505810"/>
            <a:ext cx="3068970" cy="198691"/>
          </a:xfrm>
          <a:prstGeom prst="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201953" y="2762232"/>
            <a:ext cx="1720351" cy="174417"/>
          </a:xfrm>
          <a:prstGeom prst="rect">
            <a:avLst/>
          </a:prstGeom>
          <a:solidFill>
            <a:srgbClr val="8134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utoShape 3"/>
          <p:cNvSpPr>
            <a:spLocks noChangeAspect="1" noChangeArrowheads="1" noTextEdit="1"/>
          </p:cNvSpPr>
          <p:nvPr/>
        </p:nvSpPr>
        <p:spPr bwMode="auto">
          <a:xfrm>
            <a:off x="4895189" y="4229440"/>
            <a:ext cx="4111625" cy="110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Freeform 5"/>
          <p:cNvSpPr>
            <a:spLocks noEditPoints="1"/>
          </p:cNvSpPr>
          <p:nvPr/>
        </p:nvSpPr>
        <p:spPr bwMode="auto">
          <a:xfrm>
            <a:off x="6704153" y="4267964"/>
            <a:ext cx="401262" cy="866775"/>
          </a:xfrm>
          <a:custGeom>
            <a:avLst/>
            <a:gdLst/>
            <a:ahLst/>
            <a:cxnLst>
              <a:cxn ang="0">
                <a:pos x="48" y="1768"/>
              </a:cxn>
              <a:cxn ang="0">
                <a:pos x="0" y="1624"/>
              </a:cxn>
              <a:cxn ang="0">
                <a:pos x="48" y="1528"/>
              </a:cxn>
              <a:cxn ang="0">
                <a:pos x="0" y="1288"/>
              </a:cxn>
              <a:cxn ang="0">
                <a:pos x="0" y="1240"/>
              </a:cxn>
              <a:cxn ang="0">
                <a:pos x="48" y="1000"/>
              </a:cxn>
              <a:cxn ang="0">
                <a:pos x="0" y="856"/>
              </a:cxn>
              <a:cxn ang="0">
                <a:pos x="48" y="760"/>
              </a:cxn>
              <a:cxn ang="0">
                <a:pos x="0" y="520"/>
              </a:cxn>
              <a:cxn ang="0">
                <a:pos x="0" y="472"/>
              </a:cxn>
              <a:cxn ang="0">
                <a:pos x="48" y="232"/>
              </a:cxn>
              <a:cxn ang="0">
                <a:pos x="0" y="88"/>
              </a:cxn>
              <a:cxn ang="0">
                <a:pos x="56" y="48"/>
              </a:cxn>
              <a:cxn ang="0">
                <a:pos x="296" y="0"/>
              </a:cxn>
              <a:cxn ang="0">
                <a:pos x="344" y="0"/>
              </a:cxn>
              <a:cxn ang="0">
                <a:pos x="584" y="48"/>
              </a:cxn>
              <a:cxn ang="0">
                <a:pos x="728" y="0"/>
              </a:cxn>
              <a:cxn ang="0">
                <a:pos x="824" y="48"/>
              </a:cxn>
              <a:cxn ang="0">
                <a:pos x="1064" y="0"/>
              </a:cxn>
              <a:cxn ang="0">
                <a:pos x="1112" y="0"/>
              </a:cxn>
              <a:cxn ang="0">
                <a:pos x="1352" y="48"/>
              </a:cxn>
              <a:cxn ang="0">
                <a:pos x="1496" y="0"/>
              </a:cxn>
              <a:cxn ang="0">
                <a:pos x="1592" y="48"/>
              </a:cxn>
              <a:cxn ang="0">
                <a:pos x="1832" y="0"/>
              </a:cxn>
              <a:cxn ang="0">
                <a:pos x="1880" y="0"/>
              </a:cxn>
              <a:cxn ang="0">
                <a:pos x="2120" y="48"/>
              </a:cxn>
              <a:cxn ang="0">
                <a:pos x="2264" y="0"/>
              </a:cxn>
              <a:cxn ang="0">
                <a:pos x="2360" y="48"/>
              </a:cxn>
              <a:cxn ang="0">
                <a:pos x="2488" y="48"/>
              </a:cxn>
              <a:cxn ang="0">
                <a:pos x="2512" y="184"/>
              </a:cxn>
              <a:cxn ang="0">
                <a:pos x="2464" y="280"/>
              </a:cxn>
              <a:cxn ang="0">
                <a:pos x="2512" y="520"/>
              </a:cxn>
              <a:cxn ang="0">
                <a:pos x="2512" y="568"/>
              </a:cxn>
              <a:cxn ang="0">
                <a:pos x="2464" y="808"/>
              </a:cxn>
              <a:cxn ang="0">
                <a:pos x="2512" y="952"/>
              </a:cxn>
              <a:cxn ang="0">
                <a:pos x="2464" y="1048"/>
              </a:cxn>
              <a:cxn ang="0">
                <a:pos x="2512" y="1288"/>
              </a:cxn>
              <a:cxn ang="0">
                <a:pos x="2512" y="1336"/>
              </a:cxn>
              <a:cxn ang="0">
                <a:pos x="2464" y="1576"/>
              </a:cxn>
              <a:cxn ang="0">
                <a:pos x="2512" y="1720"/>
              </a:cxn>
              <a:cxn ang="0">
                <a:pos x="2464" y="1816"/>
              </a:cxn>
              <a:cxn ang="0">
                <a:pos x="2344" y="1936"/>
              </a:cxn>
              <a:cxn ang="0">
                <a:pos x="2296" y="1936"/>
              </a:cxn>
              <a:cxn ang="0">
                <a:pos x="2056" y="1888"/>
              </a:cxn>
              <a:cxn ang="0">
                <a:pos x="1912" y="1936"/>
              </a:cxn>
              <a:cxn ang="0">
                <a:pos x="1816" y="1888"/>
              </a:cxn>
              <a:cxn ang="0">
                <a:pos x="1576" y="1936"/>
              </a:cxn>
              <a:cxn ang="0">
                <a:pos x="1528" y="1936"/>
              </a:cxn>
              <a:cxn ang="0">
                <a:pos x="1288" y="1888"/>
              </a:cxn>
              <a:cxn ang="0">
                <a:pos x="1144" y="1936"/>
              </a:cxn>
              <a:cxn ang="0">
                <a:pos x="1048" y="1888"/>
              </a:cxn>
              <a:cxn ang="0">
                <a:pos x="808" y="1936"/>
              </a:cxn>
              <a:cxn ang="0">
                <a:pos x="760" y="1936"/>
              </a:cxn>
              <a:cxn ang="0">
                <a:pos x="520" y="1888"/>
              </a:cxn>
              <a:cxn ang="0">
                <a:pos x="376" y="1936"/>
              </a:cxn>
              <a:cxn ang="0">
                <a:pos x="280" y="1888"/>
              </a:cxn>
              <a:cxn ang="0">
                <a:pos x="40" y="1936"/>
              </a:cxn>
            </a:cxnLst>
            <a:rect l="0" t="0" r="r" b="b"/>
            <a:pathLst>
              <a:path w="2512" h="1936">
                <a:moveTo>
                  <a:pt x="0" y="1912"/>
                </a:moveTo>
                <a:lnTo>
                  <a:pt x="0" y="1864"/>
                </a:lnTo>
                <a:lnTo>
                  <a:pt x="48" y="1864"/>
                </a:lnTo>
                <a:lnTo>
                  <a:pt x="48" y="1912"/>
                </a:lnTo>
                <a:lnTo>
                  <a:pt x="0" y="1912"/>
                </a:lnTo>
                <a:close/>
                <a:moveTo>
                  <a:pt x="0" y="1816"/>
                </a:moveTo>
                <a:lnTo>
                  <a:pt x="0" y="1768"/>
                </a:lnTo>
                <a:lnTo>
                  <a:pt x="48" y="1768"/>
                </a:lnTo>
                <a:lnTo>
                  <a:pt x="48" y="1816"/>
                </a:lnTo>
                <a:lnTo>
                  <a:pt x="0" y="1816"/>
                </a:lnTo>
                <a:close/>
                <a:moveTo>
                  <a:pt x="0" y="1720"/>
                </a:moveTo>
                <a:lnTo>
                  <a:pt x="0" y="1672"/>
                </a:lnTo>
                <a:lnTo>
                  <a:pt x="48" y="1672"/>
                </a:lnTo>
                <a:lnTo>
                  <a:pt x="48" y="1720"/>
                </a:lnTo>
                <a:lnTo>
                  <a:pt x="0" y="1720"/>
                </a:lnTo>
                <a:close/>
                <a:moveTo>
                  <a:pt x="0" y="1624"/>
                </a:moveTo>
                <a:lnTo>
                  <a:pt x="0" y="1576"/>
                </a:lnTo>
                <a:lnTo>
                  <a:pt x="48" y="1576"/>
                </a:lnTo>
                <a:lnTo>
                  <a:pt x="48" y="1624"/>
                </a:lnTo>
                <a:lnTo>
                  <a:pt x="0" y="1624"/>
                </a:lnTo>
                <a:close/>
                <a:moveTo>
                  <a:pt x="0" y="1528"/>
                </a:moveTo>
                <a:lnTo>
                  <a:pt x="0" y="1480"/>
                </a:lnTo>
                <a:lnTo>
                  <a:pt x="48" y="1480"/>
                </a:lnTo>
                <a:lnTo>
                  <a:pt x="48" y="1528"/>
                </a:lnTo>
                <a:lnTo>
                  <a:pt x="0" y="1528"/>
                </a:lnTo>
                <a:close/>
                <a:moveTo>
                  <a:pt x="0" y="1432"/>
                </a:moveTo>
                <a:lnTo>
                  <a:pt x="0" y="1384"/>
                </a:lnTo>
                <a:lnTo>
                  <a:pt x="48" y="1384"/>
                </a:lnTo>
                <a:lnTo>
                  <a:pt x="48" y="1432"/>
                </a:lnTo>
                <a:lnTo>
                  <a:pt x="0" y="1432"/>
                </a:lnTo>
                <a:close/>
                <a:moveTo>
                  <a:pt x="0" y="1336"/>
                </a:moveTo>
                <a:lnTo>
                  <a:pt x="0" y="1288"/>
                </a:lnTo>
                <a:lnTo>
                  <a:pt x="48" y="1288"/>
                </a:lnTo>
                <a:lnTo>
                  <a:pt x="48" y="1336"/>
                </a:lnTo>
                <a:lnTo>
                  <a:pt x="0" y="1336"/>
                </a:lnTo>
                <a:close/>
                <a:moveTo>
                  <a:pt x="0" y="1240"/>
                </a:moveTo>
                <a:lnTo>
                  <a:pt x="0" y="1192"/>
                </a:lnTo>
                <a:lnTo>
                  <a:pt x="48" y="1192"/>
                </a:lnTo>
                <a:lnTo>
                  <a:pt x="48" y="1240"/>
                </a:lnTo>
                <a:lnTo>
                  <a:pt x="0" y="1240"/>
                </a:lnTo>
                <a:close/>
                <a:moveTo>
                  <a:pt x="0" y="1144"/>
                </a:moveTo>
                <a:lnTo>
                  <a:pt x="0" y="1096"/>
                </a:lnTo>
                <a:lnTo>
                  <a:pt x="48" y="1096"/>
                </a:lnTo>
                <a:lnTo>
                  <a:pt x="48" y="1144"/>
                </a:lnTo>
                <a:lnTo>
                  <a:pt x="0" y="1144"/>
                </a:lnTo>
                <a:close/>
                <a:moveTo>
                  <a:pt x="0" y="1048"/>
                </a:moveTo>
                <a:lnTo>
                  <a:pt x="0" y="1000"/>
                </a:lnTo>
                <a:lnTo>
                  <a:pt x="48" y="1000"/>
                </a:lnTo>
                <a:lnTo>
                  <a:pt x="48" y="1048"/>
                </a:lnTo>
                <a:lnTo>
                  <a:pt x="0" y="1048"/>
                </a:lnTo>
                <a:close/>
                <a:moveTo>
                  <a:pt x="0" y="952"/>
                </a:moveTo>
                <a:lnTo>
                  <a:pt x="0" y="904"/>
                </a:lnTo>
                <a:lnTo>
                  <a:pt x="48" y="904"/>
                </a:lnTo>
                <a:lnTo>
                  <a:pt x="48" y="952"/>
                </a:lnTo>
                <a:lnTo>
                  <a:pt x="0" y="952"/>
                </a:lnTo>
                <a:close/>
                <a:moveTo>
                  <a:pt x="0" y="856"/>
                </a:moveTo>
                <a:lnTo>
                  <a:pt x="0" y="808"/>
                </a:lnTo>
                <a:lnTo>
                  <a:pt x="48" y="808"/>
                </a:lnTo>
                <a:lnTo>
                  <a:pt x="48" y="856"/>
                </a:lnTo>
                <a:lnTo>
                  <a:pt x="0" y="856"/>
                </a:lnTo>
                <a:close/>
                <a:moveTo>
                  <a:pt x="0" y="760"/>
                </a:moveTo>
                <a:lnTo>
                  <a:pt x="0" y="712"/>
                </a:lnTo>
                <a:lnTo>
                  <a:pt x="48" y="712"/>
                </a:lnTo>
                <a:lnTo>
                  <a:pt x="48" y="760"/>
                </a:lnTo>
                <a:lnTo>
                  <a:pt x="0" y="760"/>
                </a:lnTo>
                <a:close/>
                <a:moveTo>
                  <a:pt x="0" y="664"/>
                </a:moveTo>
                <a:lnTo>
                  <a:pt x="0" y="616"/>
                </a:lnTo>
                <a:lnTo>
                  <a:pt x="48" y="616"/>
                </a:lnTo>
                <a:lnTo>
                  <a:pt x="48" y="664"/>
                </a:lnTo>
                <a:lnTo>
                  <a:pt x="0" y="664"/>
                </a:lnTo>
                <a:close/>
                <a:moveTo>
                  <a:pt x="0" y="568"/>
                </a:moveTo>
                <a:lnTo>
                  <a:pt x="0" y="520"/>
                </a:lnTo>
                <a:lnTo>
                  <a:pt x="48" y="520"/>
                </a:lnTo>
                <a:lnTo>
                  <a:pt x="48" y="568"/>
                </a:lnTo>
                <a:lnTo>
                  <a:pt x="0" y="568"/>
                </a:lnTo>
                <a:close/>
                <a:moveTo>
                  <a:pt x="0" y="472"/>
                </a:moveTo>
                <a:lnTo>
                  <a:pt x="0" y="424"/>
                </a:lnTo>
                <a:lnTo>
                  <a:pt x="48" y="424"/>
                </a:lnTo>
                <a:lnTo>
                  <a:pt x="48" y="472"/>
                </a:lnTo>
                <a:lnTo>
                  <a:pt x="0" y="472"/>
                </a:lnTo>
                <a:close/>
                <a:moveTo>
                  <a:pt x="0" y="376"/>
                </a:moveTo>
                <a:lnTo>
                  <a:pt x="0" y="328"/>
                </a:lnTo>
                <a:lnTo>
                  <a:pt x="48" y="328"/>
                </a:lnTo>
                <a:lnTo>
                  <a:pt x="48" y="376"/>
                </a:lnTo>
                <a:lnTo>
                  <a:pt x="0" y="376"/>
                </a:lnTo>
                <a:close/>
                <a:moveTo>
                  <a:pt x="0" y="280"/>
                </a:moveTo>
                <a:lnTo>
                  <a:pt x="0" y="232"/>
                </a:lnTo>
                <a:lnTo>
                  <a:pt x="48" y="232"/>
                </a:lnTo>
                <a:lnTo>
                  <a:pt x="48" y="280"/>
                </a:lnTo>
                <a:lnTo>
                  <a:pt x="0" y="280"/>
                </a:lnTo>
                <a:close/>
                <a:moveTo>
                  <a:pt x="0" y="184"/>
                </a:moveTo>
                <a:lnTo>
                  <a:pt x="0" y="136"/>
                </a:lnTo>
                <a:lnTo>
                  <a:pt x="48" y="136"/>
                </a:lnTo>
                <a:lnTo>
                  <a:pt x="48" y="184"/>
                </a:lnTo>
                <a:lnTo>
                  <a:pt x="0" y="184"/>
                </a:lnTo>
                <a:close/>
                <a:moveTo>
                  <a:pt x="0" y="88"/>
                </a:moveTo>
                <a:lnTo>
                  <a:pt x="0" y="40"/>
                </a:lnTo>
                <a:lnTo>
                  <a:pt x="48" y="40"/>
                </a:lnTo>
                <a:lnTo>
                  <a:pt x="48" y="88"/>
                </a:lnTo>
                <a:lnTo>
                  <a:pt x="0" y="88"/>
                </a:lnTo>
                <a:close/>
                <a:moveTo>
                  <a:pt x="56" y="0"/>
                </a:moveTo>
                <a:lnTo>
                  <a:pt x="104" y="0"/>
                </a:lnTo>
                <a:lnTo>
                  <a:pt x="104" y="48"/>
                </a:lnTo>
                <a:lnTo>
                  <a:pt x="56" y="48"/>
                </a:lnTo>
                <a:lnTo>
                  <a:pt x="56" y="0"/>
                </a:lnTo>
                <a:close/>
                <a:moveTo>
                  <a:pt x="152" y="0"/>
                </a:moveTo>
                <a:lnTo>
                  <a:pt x="200" y="0"/>
                </a:lnTo>
                <a:lnTo>
                  <a:pt x="200" y="48"/>
                </a:lnTo>
                <a:lnTo>
                  <a:pt x="152" y="48"/>
                </a:lnTo>
                <a:lnTo>
                  <a:pt x="152" y="0"/>
                </a:lnTo>
                <a:close/>
                <a:moveTo>
                  <a:pt x="248" y="0"/>
                </a:moveTo>
                <a:lnTo>
                  <a:pt x="296" y="0"/>
                </a:lnTo>
                <a:lnTo>
                  <a:pt x="296" y="48"/>
                </a:lnTo>
                <a:lnTo>
                  <a:pt x="248" y="48"/>
                </a:lnTo>
                <a:lnTo>
                  <a:pt x="248" y="0"/>
                </a:lnTo>
                <a:close/>
                <a:moveTo>
                  <a:pt x="344" y="0"/>
                </a:moveTo>
                <a:lnTo>
                  <a:pt x="392" y="0"/>
                </a:lnTo>
                <a:lnTo>
                  <a:pt x="392" y="48"/>
                </a:lnTo>
                <a:lnTo>
                  <a:pt x="344" y="48"/>
                </a:lnTo>
                <a:lnTo>
                  <a:pt x="344" y="0"/>
                </a:lnTo>
                <a:close/>
                <a:moveTo>
                  <a:pt x="440" y="0"/>
                </a:moveTo>
                <a:lnTo>
                  <a:pt x="488" y="0"/>
                </a:lnTo>
                <a:lnTo>
                  <a:pt x="488" y="48"/>
                </a:lnTo>
                <a:lnTo>
                  <a:pt x="440" y="48"/>
                </a:lnTo>
                <a:lnTo>
                  <a:pt x="440" y="0"/>
                </a:lnTo>
                <a:close/>
                <a:moveTo>
                  <a:pt x="536" y="0"/>
                </a:moveTo>
                <a:lnTo>
                  <a:pt x="584" y="0"/>
                </a:lnTo>
                <a:lnTo>
                  <a:pt x="584" y="48"/>
                </a:lnTo>
                <a:lnTo>
                  <a:pt x="536" y="48"/>
                </a:lnTo>
                <a:lnTo>
                  <a:pt x="536" y="0"/>
                </a:lnTo>
                <a:close/>
                <a:moveTo>
                  <a:pt x="632" y="0"/>
                </a:moveTo>
                <a:lnTo>
                  <a:pt x="680" y="0"/>
                </a:lnTo>
                <a:lnTo>
                  <a:pt x="680" y="48"/>
                </a:lnTo>
                <a:lnTo>
                  <a:pt x="632" y="48"/>
                </a:lnTo>
                <a:lnTo>
                  <a:pt x="632" y="0"/>
                </a:lnTo>
                <a:close/>
                <a:moveTo>
                  <a:pt x="728" y="0"/>
                </a:moveTo>
                <a:lnTo>
                  <a:pt x="776" y="0"/>
                </a:lnTo>
                <a:lnTo>
                  <a:pt x="776" y="48"/>
                </a:lnTo>
                <a:lnTo>
                  <a:pt x="728" y="48"/>
                </a:lnTo>
                <a:lnTo>
                  <a:pt x="728" y="0"/>
                </a:lnTo>
                <a:close/>
                <a:moveTo>
                  <a:pt x="824" y="0"/>
                </a:moveTo>
                <a:lnTo>
                  <a:pt x="872" y="0"/>
                </a:lnTo>
                <a:lnTo>
                  <a:pt x="872" y="48"/>
                </a:lnTo>
                <a:lnTo>
                  <a:pt x="824" y="48"/>
                </a:lnTo>
                <a:lnTo>
                  <a:pt x="824" y="0"/>
                </a:lnTo>
                <a:close/>
                <a:moveTo>
                  <a:pt x="920" y="0"/>
                </a:moveTo>
                <a:lnTo>
                  <a:pt x="968" y="0"/>
                </a:lnTo>
                <a:lnTo>
                  <a:pt x="968" y="48"/>
                </a:lnTo>
                <a:lnTo>
                  <a:pt x="920" y="48"/>
                </a:lnTo>
                <a:lnTo>
                  <a:pt x="920" y="0"/>
                </a:lnTo>
                <a:close/>
                <a:moveTo>
                  <a:pt x="1016" y="0"/>
                </a:moveTo>
                <a:lnTo>
                  <a:pt x="1064" y="0"/>
                </a:lnTo>
                <a:lnTo>
                  <a:pt x="1064" y="48"/>
                </a:lnTo>
                <a:lnTo>
                  <a:pt x="1016" y="48"/>
                </a:lnTo>
                <a:lnTo>
                  <a:pt x="1016" y="0"/>
                </a:lnTo>
                <a:close/>
                <a:moveTo>
                  <a:pt x="1112" y="0"/>
                </a:moveTo>
                <a:lnTo>
                  <a:pt x="1160" y="0"/>
                </a:lnTo>
                <a:lnTo>
                  <a:pt x="1160" y="48"/>
                </a:lnTo>
                <a:lnTo>
                  <a:pt x="1112" y="48"/>
                </a:lnTo>
                <a:lnTo>
                  <a:pt x="1112" y="0"/>
                </a:lnTo>
                <a:close/>
                <a:moveTo>
                  <a:pt x="1208" y="0"/>
                </a:moveTo>
                <a:lnTo>
                  <a:pt x="1256" y="0"/>
                </a:lnTo>
                <a:lnTo>
                  <a:pt x="1256" y="48"/>
                </a:lnTo>
                <a:lnTo>
                  <a:pt x="1208" y="48"/>
                </a:lnTo>
                <a:lnTo>
                  <a:pt x="1208" y="0"/>
                </a:lnTo>
                <a:close/>
                <a:moveTo>
                  <a:pt x="1304" y="0"/>
                </a:moveTo>
                <a:lnTo>
                  <a:pt x="1352" y="0"/>
                </a:lnTo>
                <a:lnTo>
                  <a:pt x="1352" y="48"/>
                </a:lnTo>
                <a:lnTo>
                  <a:pt x="1304" y="48"/>
                </a:lnTo>
                <a:lnTo>
                  <a:pt x="1304" y="0"/>
                </a:lnTo>
                <a:close/>
                <a:moveTo>
                  <a:pt x="1400" y="0"/>
                </a:moveTo>
                <a:lnTo>
                  <a:pt x="1448" y="0"/>
                </a:lnTo>
                <a:lnTo>
                  <a:pt x="1448" y="48"/>
                </a:lnTo>
                <a:lnTo>
                  <a:pt x="1400" y="48"/>
                </a:lnTo>
                <a:lnTo>
                  <a:pt x="1400" y="0"/>
                </a:lnTo>
                <a:close/>
                <a:moveTo>
                  <a:pt x="1496" y="0"/>
                </a:moveTo>
                <a:lnTo>
                  <a:pt x="1544" y="0"/>
                </a:lnTo>
                <a:lnTo>
                  <a:pt x="1544" y="48"/>
                </a:lnTo>
                <a:lnTo>
                  <a:pt x="1496" y="48"/>
                </a:lnTo>
                <a:lnTo>
                  <a:pt x="1496" y="0"/>
                </a:lnTo>
                <a:close/>
                <a:moveTo>
                  <a:pt x="1592" y="0"/>
                </a:moveTo>
                <a:lnTo>
                  <a:pt x="1640" y="0"/>
                </a:lnTo>
                <a:lnTo>
                  <a:pt x="1640" y="48"/>
                </a:lnTo>
                <a:lnTo>
                  <a:pt x="1592" y="48"/>
                </a:lnTo>
                <a:lnTo>
                  <a:pt x="1592" y="0"/>
                </a:lnTo>
                <a:close/>
                <a:moveTo>
                  <a:pt x="1688" y="0"/>
                </a:moveTo>
                <a:lnTo>
                  <a:pt x="1736" y="0"/>
                </a:lnTo>
                <a:lnTo>
                  <a:pt x="1736" y="48"/>
                </a:lnTo>
                <a:lnTo>
                  <a:pt x="1688" y="48"/>
                </a:lnTo>
                <a:lnTo>
                  <a:pt x="1688" y="0"/>
                </a:lnTo>
                <a:close/>
                <a:moveTo>
                  <a:pt x="1784" y="0"/>
                </a:moveTo>
                <a:lnTo>
                  <a:pt x="1832" y="0"/>
                </a:lnTo>
                <a:lnTo>
                  <a:pt x="1832" y="48"/>
                </a:lnTo>
                <a:lnTo>
                  <a:pt x="1784" y="48"/>
                </a:lnTo>
                <a:lnTo>
                  <a:pt x="1784" y="0"/>
                </a:lnTo>
                <a:close/>
                <a:moveTo>
                  <a:pt x="1880" y="0"/>
                </a:moveTo>
                <a:lnTo>
                  <a:pt x="1928" y="0"/>
                </a:lnTo>
                <a:lnTo>
                  <a:pt x="1928" y="48"/>
                </a:lnTo>
                <a:lnTo>
                  <a:pt x="1880" y="48"/>
                </a:lnTo>
                <a:lnTo>
                  <a:pt x="1880" y="0"/>
                </a:lnTo>
                <a:close/>
                <a:moveTo>
                  <a:pt x="1976" y="0"/>
                </a:moveTo>
                <a:lnTo>
                  <a:pt x="2024" y="0"/>
                </a:lnTo>
                <a:lnTo>
                  <a:pt x="2024" y="48"/>
                </a:lnTo>
                <a:lnTo>
                  <a:pt x="1976" y="48"/>
                </a:lnTo>
                <a:lnTo>
                  <a:pt x="1976" y="0"/>
                </a:lnTo>
                <a:close/>
                <a:moveTo>
                  <a:pt x="2072" y="0"/>
                </a:moveTo>
                <a:lnTo>
                  <a:pt x="2120" y="0"/>
                </a:lnTo>
                <a:lnTo>
                  <a:pt x="2120" y="48"/>
                </a:lnTo>
                <a:lnTo>
                  <a:pt x="2072" y="48"/>
                </a:lnTo>
                <a:lnTo>
                  <a:pt x="2072" y="0"/>
                </a:lnTo>
                <a:close/>
                <a:moveTo>
                  <a:pt x="2168" y="0"/>
                </a:moveTo>
                <a:lnTo>
                  <a:pt x="2216" y="0"/>
                </a:lnTo>
                <a:lnTo>
                  <a:pt x="2216" y="48"/>
                </a:lnTo>
                <a:lnTo>
                  <a:pt x="2168" y="48"/>
                </a:lnTo>
                <a:lnTo>
                  <a:pt x="2168" y="0"/>
                </a:lnTo>
                <a:close/>
                <a:moveTo>
                  <a:pt x="2264" y="0"/>
                </a:moveTo>
                <a:lnTo>
                  <a:pt x="2312" y="0"/>
                </a:lnTo>
                <a:lnTo>
                  <a:pt x="2312" y="48"/>
                </a:lnTo>
                <a:lnTo>
                  <a:pt x="2264" y="48"/>
                </a:lnTo>
                <a:lnTo>
                  <a:pt x="2264" y="0"/>
                </a:lnTo>
                <a:close/>
                <a:moveTo>
                  <a:pt x="2360" y="0"/>
                </a:moveTo>
                <a:lnTo>
                  <a:pt x="2408" y="0"/>
                </a:lnTo>
                <a:lnTo>
                  <a:pt x="2408" y="48"/>
                </a:lnTo>
                <a:lnTo>
                  <a:pt x="2360" y="48"/>
                </a:lnTo>
                <a:lnTo>
                  <a:pt x="2360" y="0"/>
                </a:lnTo>
                <a:close/>
                <a:moveTo>
                  <a:pt x="2456" y="0"/>
                </a:moveTo>
                <a:lnTo>
                  <a:pt x="2488" y="0"/>
                </a:lnTo>
                <a:cubicBezTo>
                  <a:pt x="2502" y="0"/>
                  <a:pt x="2512" y="11"/>
                  <a:pt x="2512" y="24"/>
                </a:cubicBezTo>
                <a:lnTo>
                  <a:pt x="2512" y="40"/>
                </a:lnTo>
                <a:lnTo>
                  <a:pt x="2464" y="40"/>
                </a:lnTo>
                <a:lnTo>
                  <a:pt x="2464" y="24"/>
                </a:lnTo>
                <a:lnTo>
                  <a:pt x="2488" y="48"/>
                </a:lnTo>
                <a:lnTo>
                  <a:pt x="2456" y="48"/>
                </a:lnTo>
                <a:lnTo>
                  <a:pt x="2456" y="0"/>
                </a:lnTo>
                <a:close/>
                <a:moveTo>
                  <a:pt x="2512" y="88"/>
                </a:moveTo>
                <a:lnTo>
                  <a:pt x="2512" y="136"/>
                </a:lnTo>
                <a:lnTo>
                  <a:pt x="2464" y="136"/>
                </a:lnTo>
                <a:lnTo>
                  <a:pt x="2464" y="88"/>
                </a:lnTo>
                <a:lnTo>
                  <a:pt x="2512" y="88"/>
                </a:lnTo>
                <a:close/>
                <a:moveTo>
                  <a:pt x="2512" y="184"/>
                </a:moveTo>
                <a:lnTo>
                  <a:pt x="2512" y="232"/>
                </a:lnTo>
                <a:lnTo>
                  <a:pt x="2464" y="232"/>
                </a:lnTo>
                <a:lnTo>
                  <a:pt x="2464" y="184"/>
                </a:lnTo>
                <a:lnTo>
                  <a:pt x="2512" y="184"/>
                </a:lnTo>
                <a:close/>
                <a:moveTo>
                  <a:pt x="2512" y="280"/>
                </a:moveTo>
                <a:lnTo>
                  <a:pt x="2512" y="328"/>
                </a:lnTo>
                <a:lnTo>
                  <a:pt x="2464" y="328"/>
                </a:lnTo>
                <a:lnTo>
                  <a:pt x="2464" y="280"/>
                </a:lnTo>
                <a:lnTo>
                  <a:pt x="2512" y="280"/>
                </a:lnTo>
                <a:close/>
                <a:moveTo>
                  <a:pt x="2512" y="376"/>
                </a:moveTo>
                <a:lnTo>
                  <a:pt x="2512" y="424"/>
                </a:lnTo>
                <a:lnTo>
                  <a:pt x="2464" y="424"/>
                </a:lnTo>
                <a:lnTo>
                  <a:pt x="2464" y="376"/>
                </a:lnTo>
                <a:lnTo>
                  <a:pt x="2512" y="376"/>
                </a:lnTo>
                <a:close/>
                <a:moveTo>
                  <a:pt x="2512" y="472"/>
                </a:moveTo>
                <a:lnTo>
                  <a:pt x="2512" y="520"/>
                </a:lnTo>
                <a:lnTo>
                  <a:pt x="2464" y="520"/>
                </a:lnTo>
                <a:lnTo>
                  <a:pt x="2464" y="472"/>
                </a:lnTo>
                <a:lnTo>
                  <a:pt x="2512" y="472"/>
                </a:lnTo>
                <a:close/>
                <a:moveTo>
                  <a:pt x="2512" y="568"/>
                </a:moveTo>
                <a:lnTo>
                  <a:pt x="2512" y="616"/>
                </a:lnTo>
                <a:lnTo>
                  <a:pt x="2464" y="616"/>
                </a:lnTo>
                <a:lnTo>
                  <a:pt x="2464" y="568"/>
                </a:lnTo>
                <a:lnTo>
                  <a:pt x="2512" y="568"/>
                </a:lnTo>
                <a:close/>
                <a:moveTo>
                  <a:pt x="2512" y="664"/>
                </a:moveTo>
                <a:lnTo>
                  <a:pt x="2512" y="712"/>
                </a:lnTo>
                <a:lnTo>
                  <a:pt x="2464" y="712"/>
                </a:lnTo>
                <a:lnTo>
                  <a:pt x="2464" y="664"/>
                </a:lnTo>
                <a:lnTo>
                  <a:pt x="2512" y="664"/>
                </a:lnTo>
                <a:close/>
                <a:moveTo>
                  <a:pt x="2512" y="760"/>
                </a:moveTo>
                <a:lnTo>
                  <a:pt x="2512" y="808"/>
                </a:lnTo>
                <a:lnTo>
                  <a:pt x="2464" y="808"/>
                </a:lnTo>
                <a:lnTo>
                  <a:pt x="2464" y="760"/>
                </a:lnTo>
                <a:lnTo>
                  <a:pt x="2512" y="760"/>
                </a:lnTo>
                <a:close/>
                <a:moveTo>
                  <a:pt x="2512" y="856"/>
                </a:moveTo>
                <a:lnTo>
                  <a:pt x="2512" y="904"/>
                </a:lnTo>
                <a:lnTo>
                  <a:pt x="2464" y="904"/>
                </a:lnTo>
                <a:lnTo>
                  <a:pt x="2464" y="856"/>
                </a:lnTo>
                <a:lnTo>
                  <a:pt x="2512" y="856"/>
                </a:lnTo>
                <a:close/>
                <a:moveTo>
                  <a:pt x="2512" y="952"/>
                </a:moveTo>
                <a:lnTo>
                  <a:pt x="2512" y="1000"/>
                </a:lnTo>
                <a:lnTo>
                  <a:pt x="2464" y="1000"/>
                </a:lnTo>
                <a:lnTo>
                  <a:pt x="2464" y="952"/>
                </a:lnTo>
                <a:lnTo>
                  <a:pt x="2512" y="952"/>
                </a:lnTo>
                <a:close/>
                <a:moveTo>
                  <a:pt x="2512" y="1048"/>
                </a:moveTo>
                <a:lnTo>
                  <a:pt x="2512" y="1096"/>
                </a:lnTo>
                <a:lnTo>
                  <a:pt x="2464" y="1096"/>
                </a:lnTo>
                <a:lnTo>
                  <a:pt x="2464" y="1048"/>
                </a:lnTo>
                <a:lnTo>
                  <a:pt x="2512" y="1048"/>
                </a:lnTo>
                <a:close/>
                <a:moveTo>
                  <a:pt x="2512" y="1144"/>
                </a:moveTo>
                <a:lnTo>
                  <a:pt x="2512" y="1192"/>
                </a:lnTo>
                <a:lnTo>
                  <a:pt x="2464" y="1192"/>
                </a:lnTo>
                <a:lnTo>
                  <a:pt x="2464" y="1144"/>
                </a:lnTo>
                <a:lnTo>
                  <a:pt x="2512" y="1144"/>
                </a:lnTo>
                <a:close/>
                <a:moveTo>
                  <a:pt x="2512" y="1240"/>
                </a:moveTo>
                <a:lnTo>
                  <a:pt x="2512" y="1288"/>
                </a:lnTo>
                <a:lnTo>
                  <a:pt x="2464" y="1288"/>
                </a:lnTo>
                <a:lnTo>
                  <a:pt x="2464" y="1240"/>
                </a:lnTo>
                <a:lnTo>
                  <a:pt x="2512" y="1240"/>
                </a:lnTo>
                <a:close/>
                <a:moveTo>
                  <a:pt x="2512" y="1336"/>
                </a:moveTo>
                <a:lnTo>
                  <a:pt x="2512" y="1384"/>
                </a:lnTo>
                <a:lnTo>
                  <a:pt x="2464" y="1384"/>
                </a:lnTo>
                <a:lnTo>
                  <a:pt x="2464" y="1336"/>
                </a:lnTo>
                <a:lnTo>
                  <a:pt x="2512" y="1336"/>
                </a:lnTo>
                <a:close/>
                <a:moveTo>
                  <a:pt x="2512" y="1432"/>
                </a:moveTo>
                <a:lnTo>
                  <a:pt x="2512" y="1480"/>
                </a:lnTo>
                <a:lnTo>
                  <a:pt x="2464" y="1480"/>
                </a:lnTo>
                <a:lnTo>
                  <a:pt x="2464" y="1432"/>
                </a:lnTo>
                <a:lnTo>
                  <a:pt x="2512" y="1432"/>
                </a:lnTo>
                <a:close/>
                <a:moveTo>
                  <a:pt x="2512" y="1528"/>
                </a:moveTo>
                <a:lnTo>
                  <a:pt x="2512" y="1576"/>
                </a:lnTo>
                <a:lnTo>
                  <a:pt x="2464" y="1576"/>
                </a:lnTo>
                <a:lnTo>
                  <a:pt x="2464" y="1528"/>
                </a:lnTo>
                <a:lnTo>
                  <a:pt x="2512" y="1528"/>
                </a:lnTo>
                <a:close/>
                <a:moveTo>
                  <a:pt x="2512" y="1624"/>
                </a:moveTo>
                <a:lnTo>
                  <a:pt x="2512" y="1672"/>
                </a:lnTo>
                <a:lnTo>
                  <a:pt x="2464" y="1672"/>
                </a:lnTo>
                <a:lnTo>
                  <a:pt x="2464" y="1624"/>
                </a:lnTo>
                <a:lnTo>
                  <a:pt x="2512" y="1624"/>
                </a:lnTo>
                <a:close/>
                <a:moveTo>
                  <a:pt x="2512" y="1720"/>
                </a:moveTo>
                <a:lnTo>
                  <a:pt x="2512" y="1768"/>
                </a:lnTo>
                <a:lnTo>
                  <a:pt x="2464" y="1768"/>
                </a:lnTo>
                <a:lnTo>
                  <a:pt x="2464" y="1720"/>
                </a:lnTo>
                <a:lnTo>
                  <a:pt x="2512" y="1720"/>
                </a:lnTo>
                <a:close/>
                <a:moveTo>
                  <a:pt x="2512" y="1816"/>
                </a:moveTo>
                <a:lnTo>
                  <a:pt x="2512" y="1864"/>
                </a:lnTo>
                <a:lnTo>
                  <a:pt x="2464" y="1864"/>
                </a:lnTo>
                <a:lnTo>
                  <a:pt x="2464" y="1816"/>
                </a:lnTo>
                <a:lnTo>
                  <a:pt x="2512" y="1816"/>
                </a:lnTo>
                <a:close/>
                <a:moveTo>
                  <a:pt x="2488" y="1936"/>
                </a:moveTo>
                <a:lnTo>
                  <a:pt x="2440" y="1936"/>
                </a:lnTo>
                <a:lnTo>
                  <a:pt x="2440" y="1888"/>
                </a:lnTo>
                <a:lnTo>
                  <a:pt x="2488" y="1888"/>
                </a:lnTo>
                <a:lnTo>
                  <a:pt x="2488" y="1936"/>
                </a:lnTo>
                <a:close/>
                <a:moveTo>
                  <a:pt x="2392" y="1936"/>
                </a:moveTo>
                <a:lnTo>
                  <a:pt x="2344" y="1936"/>
                </a:lnTo>
                <a:lnTo>
                  <a:pt x="2344" y="1888"/>
                </a:lnTo>
                <a:lnTo>
                  <a:pt x="2392" y="1888"/>
                </a:lnTo>
                <a:lnTo>
                  <a:pt x="2392" y="1936"/>
                </a:lnTo>
                <a:close/>
                <a:moveTo>
                  <a:pt x="2296" y="1936"/>
                </a:moveTo>
                <a:lnTo>
                  <a:pt x="2248" y="1936"/>
                </a:lnTo>
                <a:lnTo>
                  <a:pt x="2248" y="1888"/>
                </a:lnTo>
                <a:lnTo>
                  <a:pt x="2296" y="1888"/>
                </a:lnTo>
                <a:lnTo>
                  <a:pt x="2296" y="1936"/>
                </a:lnTo>
                <a:close/>
                <a:moveTo>
                  <a:pt x="2200" y="1936"/>
                </a:moveTo>
                <a:lnTo>
                  <a:pt x="2152" y="1936"/>
                </a:lnTo>
                <a:lnTo>
                  <a:pt x="2152" y="1888"/>
                </a:lnTo>
                <a:lnTo>
                  <a:pt x="2200" y="1888"/>
                </a:lnTo>
                <a:lnTo>
                  <a:pt x="2200" y="1936"/>
                </a:lnTo>
                <a:close/>
                <a:moveTo>
                  <a:pt x="2104" y="1936"/>
                </a:moveTo>
                <a:lnTo>
                  <a:pt x="2056" y="1936"/>
                </a:lnTo>
                <a:lnTo>
                  <a:pt x="2056" y="1888"/>
                </a:lnTo>
                <a:lnTo>
                  <a:pt x="2104" y="1888"/>
                </a:lnTo>
                <a:lnTo>
                  <a:pt x="2104" y="1936"/>
                </a:lnTo>
                <a:close/>
                <a:moveTo>
                  <a:pt x="2008" y="1936"/>
                </a:moveTo>
                <a:lnTo>
                  <a:pt x="1960" y="1936"/>
                </a:lnTo>
                <a:lnTo>
                  <a:pt x="1960" y="1888"/>
                </a:lnTo>
                <a:lnTo>
                  <a:pt x="2008" y="1888"/>
                </a:lnTo>
                <a:lnTo>
                  <a:pt x="2008" y="1936"/>
                </a:lnTo>
                <a:close/>
                <a:moveTo>
                  <a:pt x="1912" y="1936"/>
                </a:moveTo>
                <a:lnTo>
                  <a:pt x="1864" y="1936"/>
                </a:lnTo>
                <a:lnTo>
                  <a:pt x="1864" y="1888"/>
                </a:lnTo>
                <a:lnTo>
                  <a:pt x="1912" y="1888"/>
                </a:lnTo>
                <a:lnTo>
                  <a:pt x="1912" y="1936"/>
                </a:lnTo>
                <a:close/>
                <a:moveTo>
                  <a:pt x="1816" y="1936"/>
                </a:moveTo>
                <a:lnTo>
                  <a:pt x="1768" y="1936"/>
                </a:lnTo>
                <a:lnTo>
                  <a:pt x="1768" y="1888"/>
                </a:lnTo>
                <a:lnTo>
                  <a:pt x="1816" y="1888"/>
                </a:lnTo>
                <a:lnTo>
                  <a:pt x="1816" y="1936"/>
                </a:lnTo>
                <a:close/>
                <a:moveTo>
                  <a:pt x="1720" y="1936"/>
                </a:moveTo>
                <a:lnTo>
                  <a:pt x="1672" y="1936"/>
                </a:lnTo>
                <a:lnTo>
                  <a:pt x="1672" y="1888"/>
                </a:lnTo>
                <a:lnTo>
                  <a:pt x="1720" y="1888"/>
                </a:lnTo>
                <a:lnTo>
                  <a:pt x="1720" y="1936"/>
                </a:lnTo>
                <a:close/>
                <a:moveTo>
                  <a:pt x="1624" y="1936"/>
                </a:moveTo>
                <a:lnTo>
                  <a:pt x="1576" y="1936"/>
                </a:lnTo>
                <a:lnTo>
                  <a:pt x="1576" y="1888"/>
                </a:lnTo>
                <a:lnTo>
                  <a:pt x="1624" y="1888"/>
                </a:lnTo>
                <a:lnTo>
                  <a:pt x="1624" y="1936"/>
                </a:lnTo>
                <a:close/>
                <a:moveTo>
                  <a:pt x="1528" y="1936"/>
                </a:moveTo>
                <a:lnTo>
                  <a:pt x="1480" y="1936"/>
                </a:lnTo>
                <a:lnTo>
                  <a:pt x="1480" y="1888"/>
                </a:lnTo>
                <a:lnTo>
                  <a:pt x="1528" y="1888"/>
                </a:lnTo>
                <a:lnTo>
                  <a:pt x="1528" y="1936"/>
                </a:lnTo>
                <a:close/>
                <a:moveTo>
                  <a:pt x="1432" y="1936"/>
                </a:moveTo>
                <a:lnTo>
                  <a:pt x="1384" y="1936"/>
                </a:lnTo>
                <a:lnTo>
                  <a:pt x="1384" y="1888"/>
                </a:lnTo>
                <a:lnTo>
                  <a:pt x="1432" y="1888"/>
                </a:lnTo>
                <a:lnTo>
                  <a:pt x="1432" y="1936"/>
                </a:lnTo>
                <a:close/>
                <a:moveTo>
                  <a:pt x="1336" y="1936"/>
                </a:moveTo>
                <a:lnTo>
                  <a:pt x="1288" y="1936"/>
                </a:lnTo>
                <a:lnTo>
                  <a:pt x="1288" y="1888"/>
                </a:lnTo>
                <a:lnTo>
                  <a:pt x="1336" y="1888"/>
                </a:lnTo>
                <a:lnTo>
                  <a:pt x="1336" y="1936"/>
                </a:lnTo>
                <a:close/>
                <a:moveTo>
                  <a:pt x="1240" y="1936"/>
                </a:moveTo>
                <a:lnTo>
                  <a:pt x="1192" y="1936"/>
                </a:lnTo>
                <a:lnTo>
                  <a:pt x="1192" y="1888"/>
                </a:lnTo>
                <a:lnTo>
                  <a:pt x="1240" y="1888"/>
                </a:lnTo>
                <a:lnTo>
                  <a:pt x="1240" y="1936"/>
                </a:lnTo>
                <a:close/>
                <a:moveTo>
                  <a:pt x="1144" y="1936"/>
                </a:moveTo>
                <a:lnTo>
                  <a:pt x="1096" y="1936"/>
                </a:lnTo>
                <a:lnTo>
                  <a:pt x="1096" y="1888"/>
                </a:lnTo>
                <a:lnTo>
                  <a:pt x="1144" y="1888"/>
                </a:lnTo>
                <a:lnTo>
                  <a:pt x="1144" y="1936"/>
                </a:lnTo>
                <a:close/>
                <a:moveTo>
                  <a:pt x="1048" y="1936"/>
                </a:moveTo>
                <a:lnTo>
                  <a:pt x="1000" y="1936"/>
                </a:lnTo>
                <a:lnTo>
                  <a:pt x="1000" y="1888"/>
                </a:lnTo>
                <a:lnTo>
                  <a:pt x="1048" y="1888"/>
                </a:lnTo>
                <a:lnTo>
                  <a:pt x="1048" y="1936"/>
                </a:lnTo>
                <a:close/>
                <a:moveTo>
                  <a:pt x="952" y="1936"/>
                </a:moveTo>
                <a:lnTo>
                  <a:pt x="904" y="1936"/>
                </a:lnTo>
                <a:lnTo>
                  <a:pt x="904" y="1888"/>
                </a:lnTo>
                <a:lnTo>
                  <a:pt x="952" y="1888"/>
                </a:lnTo>
                <a:lnTo>
                  <a:pt x="952" y="1936"/>
                </a:lnTo>
                <a:close/>
                <a:moveTo>
                  <a:pt x="856" y="1936"/>
                </a:moveTo>
                <a:lnTo>
                  <a:pt x="808" y="1936"/>
                </a:lnTo>
                <a:lnTo>
                  <a:pt x="808" y="1888"/>
                </a:lnTo>
                <a:lnTo>
                  <a:pt x="856" y="1888"/>
                </a:lnTo>
                <a:lnTo>
                  <a:pt x="856" y="1936"/>
                </a:lnTo>
                <a:close/>
                <a:moveTo>
                  <a:pt x="760" y="1936"/>
                </a:moveTo>
                <a:lnTo>
                  <a:pt x="712" y="1936"/>
                </a:lnTo>
                <a:lnTo>
                  <a:pt x="712" y="1888"/>
                </a:lnTo>
                <a:lnTo>
                  <a:pt x="760" y="1888"/>
                </a:lnTo>
                <a:lnTo>
                  <a:pt x="760" y="1936"/>
                </a:lnTo>
                <a:close/>
                <a:moveTo>
                  <a:pt x="664" y="1936"/>
                </a:moveTo>
                <a:lnTo>
                  <a:pt x="616" y="1936"/>
                </a:lnTo>
                <a:lnTo>
                  <a:pt x="616" y="1888"/>
                </a:lnTo>
                <a:lnTo>
                  <a:pt x="664" y="1888"/>
                </a:lnTo>
                <a:lnTo>
                  <a:pt x="664" y="1936"/>
                </a:lnTo>
                <a:close/>
                <a:moveTo>
                  <a:pt x="568" y="1936"/>
                </a:moveTo>
                <a:lnTo>
                  <a:pt x="520" y="1936"/>
                </a:lnTo>
                <a:lnTo>
                  <a:pt x="520" y="1888"/>
                </a:lnTo>
                <a:lnTo>
                  <a:pt x="568" y="1888"/>
                </a:lnTo>
                <a:lnTo>
                  <a:pt x="568" y="1936"/>
                </a:lnTo>
                <a:close/>
                <a:moveTo>
                  <a:pt x="472" y="1936"/>
                </a:moveTo>
                <a:lnTo>
                  <a:pt x="424" y="1936"/>
                </a:lnTo>
                <a:lnTo>
                  <a:pt x="424" y="1888"/>
                </a:lnTo>
                <a:lnTo>
                  <a:pt x="472" y="1888"/>
                </a:lnTo>
                <a:lnTo>
                  <a:pt x="472" y="1936"/>
                </a:lnTo>
                <a:close/>
                <a:moveTo>
                  <a:pt x="376" y="1936"/>
                </a:moveTo>
                <a:lnTo>
                  <a:pt x="328" y="1936"/>
                </a:lnTo>
                <a:lnTo>
                  <a:pt x="328" y="1888"/>
                </a:lnTo>
                <a:lnTo>
                  <a:pt x="376" y="1888"/>
                </a:lnTo>
                <a:lnTo>
                  <a:pt x="376" y="1936"/>
                </a:lnTo>
                <a:close/>
                <a:moveTo>
                  <a:pt x="280" y="1936"/>
                </a:moveTo>
                <a:lnTo>
                  <a:pt x="232" y="1936"/>
                </a:lnTo>
                <a:lnTo>
                  <a:pt x="232" y="1888"/>
                </a:lnTo>
                <a:lnTo>
                  <a:pt x="280" y="1888"/>
                </a:lnTo>
                <a:lnTo>
                  <a:pt x="280" y="1936"/>
                </a:lnTo>
                <a:close/>
                <a:moveTo>
                  <a:pt x="184" y="1936"/>
                </a:moveTo>
                <a:lnTo>
                  <a:pt x="136" y="1936"/>
                </a:lnTo>
                <a:lnTo>
                  <a:pt x="136" y="1888"/>
                </a:lnTo>
                <a:lnTo>
                  <a:pt x="184" y="1888"/>
                </a:lnTo>
                <a:lnTo>
                  <a:pt x="184" y="1936"/>
                </a:lnTo>
                <a:close/>
                <a:moveTo>
                  <a:pt x="88" y="1936"/>
                </a:moveTo>
                <a:lnTo>
                  <a:pt x="40" y="1936"/>
                </a:lnTo>
                <a:lnTo>
                  <a:pt x="40" y="1888"/>
                </a:lnTo>
                <a:lnTo>
                  <a:pt x="88" y="1888"/>
                </a:lnTo>
                <a:lnTo>
                  <a:pt x="88" y="1936"/>
                </a:lnTo>
                <a:close/>
              </a:path>
            </a:pathLst>
          </a:custGeom>
          <a:solidFill>
            <a:srgbClr val="92D050"/>
          </a:solidFill>
          <a:ln w="0" cap="flat">
            <a:solidFill>
              <a:srgbClr val="92D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651" y="4659124"/>
            <a:ext cx="2846388" cy="23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10"/>
          <p:cNvSpPr>
            <a:spLocks noChangeArrowheads="1"/>
          </p:cNvSpPr>
          <p:nvPr/>
        </p:nvSpPr>
        <p:spPr bwMode="auto">
          <a:xfrm>
            <a:off x="5333467" y="4719872"/>
            <a:ext cx="68910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Good Views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11"/>
          <p:cNvSpPr>
            <a:spLocks noChangeArrowheads="1"/>
          </p:cNvSpPr>
          <p:nvPr/>
        </p:nvSpPr>
        <p:spPr bwMode="auto">
          <a:xfrm>
            <a:off x="5343464" y="4931310"/>
            <a:ext cx="52748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Impacted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12"/>
          <p:cNvSpPr>
            <a:spLocks noChangeArrowheads="1"/>
          </p:cNvSpPr>
          <p:nvPr/>
        </p:nvSpPr>
        <p:spPr bwMode="auto">
          <a:xfrm>
            <a:off x="5339688" y="5134739"/>
            <a:ext cx="3403600" cy="7409"/>
          </a:xfrm>
          <a:prstGeom prst="rect">
            <a:avLst/>
          </a:prstGeom>
          <a:solidFill>
            <a:srgbClr val="4A7EBB"/>
          </a:solidFill>
          <a:ln w="0" cap="flat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Rectangle 13"/>
          <p:cNvSpPr>
            <a:spLocks noChangeArrowheads="1"/>
          </p:cNvSpPr>
          <p:nvPr/>
        </p:nvSpPr>
        <p:spPr bwMode="auto">
          <a:xfrm>
            <a:off x="4974564" y="5188079"/>
            <a:ext cx="32264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Avg Min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14"/>
          <p:cNvSpPr>
            <a:spLocks noChangeArrowheads="1"/>
          </p:cNvSpPr>
          <p:nvPr/>
        </p:nvSpPr>
        <p:spPr bwMode="auto">
          <a:xfrm>
            <a:off x="6761428" y="4934918"/>
            <a:ext cx="38490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15"/>
          <p:cNvSpPr>
            <a:spLocks noChangeArrowheads="1"/>
          </p:cNvSpPr>
          <p:nvPr/>
        </p:nvSpPr>
        <p:spPr bwMode="auto">
          <a:xfrm>
            <a:off x="7146337" y="4670329"/>
            <a:ext cx="38490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17 min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16"/>
          <p:cNvSpPr>
            <a:spLocks noChangeArrowheads="1"/>
          </p:cNvSpPr>
          <p:nvPr/>
        </p:nvSpPr>
        <p:spPr bwMode="auto">
          <a:xfrm>
            <a:off x="7233980" y="4350249"/>
            <a:ext cx="9351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31% more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18"/>
          <p:cNvSpPr>
            <a:spLocks noChangeArrowheads="1"/>
          </p:cNvSpPr>
          <p:nvPr/>
        </p:nvSpPr>
        <p:spPr bwMode="auto">
          <a:xfrm>
            <a:off x="5339689" y="5174744"/>
            <a:ext cx="342153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cs typeface="Arial" pitchFamily="34" charset="0"/>
              </a:rPr>
              <a:t>0      3      6      9      12      15      18      21      24      27      30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Subtitle 10"/>
          <p:cNvSpPr txBox="1">
            <a:spLocks/>
          </p:cNvSpPr>
          <p:nvPr/>
        </p:nvSpPr>
        <p:spPr bwMode="auto">
          <a:xfrm>
            <a:off x="5221999" y="4338143"/>
            <a:ext cx="1731884" cy="42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2880" marR="0" lvl="0" indent="-342900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Pct val="100000"/>
              <a:tabLst/>
              <a:defRPr/>
            </a:pPr>
            <a:r>
              <a:rPr lang="en-US" sz="900" noProof="0" dirty="0" smtClean="0">
                <a:solidFill>
                  <a:schemeClr val="bg1">
                    <a:lumMod val="50000"/>
                  </a:schemeClr>
                </a:solidFill>
                <a:latin typeface="Helvetica Neue"/>
                <a:ea typeface="ＭＳ Ｐゴシック" pitchFamily="-107" charset="-128"/>
                <a:cs typeface="Helvetica Neue Light"/>
              </a:rPr>
              <a:t>Jan 2011</a:t>
            </a:r>
            <a:endParaRPr kumimoji="0" lang="en-US" sz="9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Helvetica Neue Light"/>
              <a:ea typeface="ＭＳ Ｐゴシック" pitchFamily="-107" charset="-128"/>
              <a:cs typeface="Helvetica Neue Ligh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299872" y="4656278"/>
            <a:ext cx="1805543" cy="188843"/>
          </a:xfrm>
          <a:prstGeom prst="rect">
            <a:avLst/>
          </a:prstGeom>
          <a:solidFill>
            <a:srgbClr val="4F62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295560" y="4897317"/>
            <a:ext cx="1408594" cy="218761"/>
          </a:xfrm>
          <a:prstGeom prst="rect">
            <a:avLst/>
          </a:prstGeom>
          <a:solidFill>
            <a:srgbClr val="8134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Viewers Return More When Video Is Not Interrupted by Buffering</a:t>
            </a:r>
            <a:endParaRPr lang="en-US" sz="24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/>
          <a:srcRect l="70325" t="65442" r="1691" b="14565"/>
          <a:stretch/>
        </p:blipFill>
        <p:spPr bwMode="auto">
          <a:xfrm>
            <a:off x="330198" y="1418844"/>
            <a:ext cx="3858286" cy="16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/>
          <a:srcRect l="12704" t="32949" r="45319" b="46688"/>
          <a:stretch/>
        </p:blipFill>
        <p:spPr bwMode="auto">
          <a:xfrm>
            <a:off x="4835282" y="1481128"/>
            <a:ext cx="4071489" cy="163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8"/>
          <p:cNvSpPr txBox="1">
            <a:spLocks/>
          </p:cNvSpPr>
          <p:nvPr/>
        </p:nvSpPr>
        <p:spPr bwMode="auto">
          <a:xfrm>
            <a:off x="330198" y="4656667"/>
            <a:ext cx="8761640" cy="828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Helvetica Neue"/>
                <a:ea typeface="ＭＳ Ｐゴシック" pitchFamily="-107" charset="-128"/>
                <a:cs typeface="Helvetica Neue"/>
              </a:rPr>
              <a:t>Even 1% increase in buffering leads to more than 60% loss in audience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944" y="3406416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1% difference in buffering </a:t>
            </a:r>
          </a:p>
          <a:p>
            <a:pPr algn="ctr"/>
            <a:r>
              <a:rPr lang="en-US" b="1" u="sng" dirty="0" smtClean="0"/>
              <a:t>between two ISPs</a:t>
            </a:r>
            <a:endParaRPr lang="en-US" b="1" u="sng" dirty="0"/>
          </a:p>
        </p:txBody>
      </p:sp>
      <p:cxnSp>
        <p:nvCxnSpPr>
          <p:cNvPr id="10" name="Straight Arrow Connector 9"/>
          <p:cNvCxnSpPr>
            <a:endCxn id="6" idx="3"/>
          </p:cNvCxnSpPr>
          <p:nvPr/>
        </p:nvCxnSpPr>
        <p:spPr>
          <a:xfrm>
            <a:off x="5177338" y="2072735"/>
            <a:ext cx="3729433" cy="22534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77338" y="3405027"/>
            <a:ext cx="3578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68% monthly loss in </a:t>
            </a:r>
            <a:r>
              <a:rPr lang="en-US" b="1" u="sng" dirty="0" err="1" smtClean="0"/>
              <a:t>uniques</a:t>
            </a:r>
            <a:r>
              <a:rPr lang="en-US" b="1" u="sng" dirty="0" smtClean="0"/>
              <a:t> for ISP</a:t>
            </a:r>
          </a:p>
          <a:p>
            <a:pPr algn="ctr"/>
            <a:r>
              <a:rPr lang="en-US" b="1" u="sng" dirty="0" smtClean="0"/>
              <a:t>with poor performance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215401" y="2317764"/>
            <a:ext cx="609600" cy="32241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21701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Engagement </a:t>
            </a:r>
            <a:r>
              <a:rPr lang="en-US" sz="3000" dirty="0" err="1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vs</a:t>
            </a: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 Join Time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48654" y="5729911"/>
            <a:ext cx="5506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Join time is critical for user retention</a:t>
            </a:r>
            <a:endParaRPr lang="en-US" sz="2800" dirty="0"/>
          </a:p>
        </p:txBody>
      </p:sp>
      <p:pic>
        <p:nvPicPr>
          <p:cNvPr id="5" name="Picture 4" descr="LvodA-vwr-jt-p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539" y="794437"/>
            <a:ext cx="6767860" cy="473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46" y="184859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Engagement </a:t>
            </a:r>
            <a:r>
              <a:rPr lang="en-US" sz="3000" dirty="0" err="1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vs</a:t>
            </a: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 Buffering Ratio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3512" y="5573637"/>
            <a:ext cx="7532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1% increase in buffering reduces engagement by 3 minutes</a:t>
            </a:r>
            <a:endParaRPr lang="en-US" sz="2400" dirty="0"/>
          </a:p>
        </p:txBody>
      </p:sp>
      <p:pic>
        <p:nvPicPr>
          <p:cNvPr id="5" name="Picture 4" descr="FifaA-1-vw-br-p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009" y="872046"/>
            <a:ext cx="5739933" cy="486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err="1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CDNs</a:t>
            </a: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 Vary in Performance over Geographies and Time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287703" y="1747414"/>
            <a:ext cx="3713843" cy="29516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Used one month aggregated data-set</a:t>
            </a:r>
          </a:p>
          <a:p>
            <a:r>
              <a:rPr lang="en-US" sz="2400" dirty="0" smtClean="0"/>
              <a:t>Considered 31,744 DMA-ASN-hours with &gt; 100 views in each CDN</a:t>
            </a:r>
          </a:p>
        </p:txBody>
      </p:sp>
      <p:graphicFrame>
        <p:nvGraphicFramePr>
          <p:cNvPr id="14" name="Chart 13"/>
          <p:cNvGraphicFramePr/>
          <p:nvPr/>
        </p:nvGraphicFramePr>
        <p:xfrm>
          <a:off x="1" y="1200645"/>
          <a:ext cx="5505989" cy="386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3915" y="4897133"/>
            <a:ext cx="8223251" cy="40011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Helvetica Neue Medium"/>
                <a:cs typeface="Helvetica Neue Medium"/>
              </a:rPr>
              <a:t>There is no single best CDN across geographies, networks, and time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2005: Beginning of the Internet Video Era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080" y="2446397"/>
            <a:ext cx="3730731" cy="199089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117" y="4536183"/>
            <a:ext cx="3726827" cy="197634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801" y="2676508"/>
            <a:ext cx="3164680" cy="24515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142" y="989298"/>
            <a:ext cx="2641654" cy="164070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2133" y="911923"/>
            <a:ext cx="1524000" cy="14224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799480" y="1492274"/>
            <a:ext cx="21568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Launch of YouTube</a:t>
            </a:r>
          </a:p>
          <a:p>
            <a:r>
              <a:rPr lang="en-US" sz="1600" dirty="0" smtClean="0"/>
              <a:t>100M streams first year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726486" y="5133375"/>
            <a:ext cx="2934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Premium Sports Webcast on Line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69459" y="6044431"/>
            <a:ext cx="1857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Live8 concert online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282472" y="2165046"/>
            <a:ext cx="2946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First popular mobile video device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err="1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CDNs</a:t>
            </a: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 Vary in Performance over Geographies and Time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118538" y="897467"/>
          <a:ext cx="9410700" cy="580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707326" y="962133"/>
            <a:ext cx="109243" cy="4511464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298810" y="953726"/>
            <a:ext cx="138745" cy="4883101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112524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CDN Streaming Failures Are Common Events</a:t>
            </a:r>
            <a:endParaRPr lang="en-US" sz="3000" b="1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0198" y="1233868"/>
            <a:ext cx="8686800" cy="577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3B632"/>
              </a:solidFill>
              <a:effectLst/>
              <a:uLnTx/>
              <a:uFillTx/>
              <a:latin typeface="Helvetica Neue UltraLight"/>
              <a:ea typeface="+mj-ea"/>
              <a:cs typeface="Helvetica Neue Ultra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77" y="1118517"/>
            <a:ext cx="7644890" cy="379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Summary of Results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3262" y="1140731"/>
            <a:ext cx="8382005" cy="4912935"/>
          </a:xfrm>
        </p:spPr>
        <p:txBody>
          <a:bodyPr>
            <a:noAutofit/>
          </a:bodyPr>
          <a:lstStyle/>
          <a:p>
            <a:pPr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On most sites 15-30% of viewers do not get an uninterrupted high quality stream</a:t>
            </a:r>
          </a:p>
          <a:p>
            <a:pPr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Quality has a substantial impact on viewer engagement</a:t>
            </a:r>
          </a:p>
          <a:p>
            <a:pPr lvl="1">
              <a:buSzPct val="90000"/>
              <a:buBlip>
                <a:blip r:embed="rId3"/>
              </a:buBlip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Buffering ratio is most critical across genres (for live event: 1% increase in buffering reduces 3min play time)</a:t>
            </a:r>
          </a:p>
          <a:p>
            <a:pPr lvl="1">
              <a:buSzPct val="90000"/>
              <a:buBlip>
                <a:blip r:embed="rId3"/>
              </a:buBlip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Join time impacts engagement at viewer level</a:t>
            </a:r>
          </a:p>
          <a:p>
            <a:pPr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CDN performance varies minute by minute and region by region</a:t>
            </a:r>
          </a:p>
          <a:p>
            <a:pPr>
              <a:buSzPct val="90000"/>
              <a:buBlip>
                <a:blip r:embed="rId3"/>
              </a:buBlip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Helvetica Neue Light"/>
              <a:cs typeface="Helvetica Neue Light"/>
            </a:endParaRPr>
          </a:p>
          <a:p>
            <a:pPr>
              <a:buSzPct val="90000"/>
              <a:buBlip>
                <a:blip r:embed="rId3"/>
              </a:buBlip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Helvetica Neue Light"/>
              <a:cs typeface="Helvetica Neue Light"/>
            </a:endParaRPr>
          </a:p>
          <a:p>
            <a:pPr>
              <a:buSzPct val="90000"/>
              <a:buBlip>
                <a:blip r:embed="rId3"/>
              </a:buBlip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Helvetica Neue Light"/>
              <a:cs typeface="Helvetica Neue Light"/>
            </a:endParaRPr>
          </a:p>
          <a:p>
            <a:pPr>
              <a:buSzPct val="90000"/>
              <a:buBlip>
                <a:blip r:embed="rId3"/>
              </a:buBlip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Helvetica Neue Light"/>
              <a:cs typeface="Helvetica Neue Light"/>
            </a:endParaRPr>
          </a:p>
          <a:p>
            <a:pPr>
              <a:buSzPct val="90000"/>
              <a:buNone/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1"/>
            <a:ext cx="9143995" cy="6400800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665506" y="1828801"/>
            <a:ext cx="7906995" cy="235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FFFFFF"/>
                </a:solidFill>
                <a:latin typeface="Helvetica Neue Light"/>
                <a:ea typeface="ＭＳ Ｐゴシック" pitchFamily="-107" charset="-128"/>
                <a:cs typeface="Helvetica Neue Light"/>
              </a:rPr>
              <a:t>A Strategy for Delivering High Quality Video Over the Internet</a:t>
            </a:r>
            <a:endParaRPr kumimoji="0" lang="en-US" sz="36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ea typeface="ＭＳ Ｐゴシック" pitchFamily="-107" charset="-128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26084958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Refresh: What is high quality?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3263" y="1140732"/>
            <a:ext cx="7552270" cy="3320035"/>
          </a:xfrm>
        </p:spPr>
        <p:txBody>
          <a:bodyPr>
            <a:noAutofit/>
          </a:bodyPr>
          <a:lstStyle/>
          <a:p>
            <a:pPr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Prevent startup failures</a:t>
            </a:r>
          </a:p>
          <a:p>
            <a:pPr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Start the video quickly</a:t>
            </a:r>
          </a:p>
          <a:p>
            <a:pPr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Play the video smoothly and without interruptions</a:t>
            </a:r>
          </a:p>
          <a:p>
            <a:pPr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Play the video at the highest bit rate possible</a:t>
            </a:r>
          </a:p>
          <a:p>
            <a:pPr>
              <a:buSzPct val="90000"/>
              <a:buBlip>
                <a:blip r:embed="rId3"/>
              </a:buBlip>
            </a:pPr>
            <a:endParaRPr lang="en-US" sz="2000" dirty="0" smtClean="0">
              <a:solidFill>
                <a:srgbClr val="6D6D6D"/>
              </a:solidFill>
              <a:latin typeface="Helvetica Neue Light"/>
              <a:cs typeface="Helvetica Neue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9" y="320040"/>
            <a:ext cx="6606422" cy="577427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Three Concepts for High Quality Video Delivery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3263" y="1357731"/>
            <a:ext cx="7552270" cy="3786217"/>
          </a:xfrm>
        </p:spPr>
        <p:txBody>
          <a:bodyPr>
            <a:noAutofit/>
          </a:bodyPr>
          <a:lstStyle/>
          <a:p>
            <a:pPr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Continuous measurement and optimization using a control infrastructure decoupled from the delivery infrastructure</a:t>
            </a:r>
          </a:p>
          <a:p>
            <a:pPr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Multi-bit rate streams delivered using multiple </a:t>
            </a:r>
            <a:r>
              <a:rPr lang="en-US" sz="2000" dirty="0" err="1" smtClean="0">
                <a:solidFill>
                  <a:srgbClr val="6D6D6D"/>
                </a:solidFill>
                <a:latin typeface="Helvetica Neue Light"/>
                <a:cs typeface="Helvetica Neue Light"/>
              </a:rPr>
              <a:t>CDNs</a:t>
            </a:r>
            <a:r>
              <a:rPr lang="en-US" sz="20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 </a:t>
            </a:r>
          </a:p>
          <a:p>
            <a:pPr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Optimization algorithms based on individual client and aggregate statistics working at multiple time scales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141" y="3221936"/>
            <a:ext cx="4768310" cy="303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117528" cy="577427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One-time DNS Re-direction </a:t>
            </a:r>
            <a:r>
              <a:rPr lang="en-US" sz="3000" dirty="0" err="1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vs</a:t>
            </a: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 Continuous Optimization 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41" t="73117" r="26330" b="21832"/>
          <a:stretch>
            <a:fillRect/>
          </a:stretch>
        </p:blipFill>
        <p:spPr bwMode="auto">
          <a:xfrm>
            <a:off x="2753564" y="1249674"/>
            <a:ext cx="5453747" cy="2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7041" t="73117" r="26330" b="21832"/>
          <a:stretch>
            <a:fillRect/>
          </a:stretch>
        </p:blipFill>
        <p:spPr bwMode="auto">
          <a:xfrm>
            <a:off x="2783125" y="3776129"/>
            <a:ext cx="5453743" cy="21336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Line Callout 1 8"/>
          <p:cNvSpPr/>
          <p:nvPr/>
        </p:nvSpPr>
        <p:spPr>
          <a:xfrm>
            <a:off x="2349501" y="2460404"/>
            <a:ext cx="2082800" cy="846676"/>
          </a:xfrm>
          <a:prstGeom prst="borderCallout1">
            <a:avLst>
              <a:gd name="adj1" fmla="val 982"/>
              <a:gd name="adj2" fmla="val 50000"/>
              <a:gd name="adj3" fmla="val -148957"/>
              <a:gd name="adj4" fmla="val 512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7F7F7F"/>
                </a:solidFill>
                <a:latin typeface="Cambria" pitchFamily="18" charset="0"/>
              </a:rPr>
              <a:t>May still incur connection or streaming failure or missing asset</a:t>
            </a:r>
            <a:endParaRPr lang="en-US" sz="1400" b="1" dirty="0">
              <a:solidFill>
                <a:srgbClr val="7F7F7F"/>
              </a:solidFill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7123" y="1727352"/>
            <a:ext cx="2085179" cy="633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7F7F7F"/>
                </a:solidFill>
                <a:latin typeface="Cambria" pitchFamily="18" charset="0"/>
              </a:rPr>
              <a:t>Select a server intelligently at start time</a:t>
            </a:r>
            <a:endParaRPr lang="en-US" sz="1400" b="1" dirty="0">
              <a:solidFill>
                <a:srgbClr val="7F7F7F"/>
              </a:solidFill>
              <a:latin typeface="Cambria" pitchFamily="18" charset="0"/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2456549" y="4533204"/>
            <a:ext cx="1975752" cy="1430873"/>
          </a:xfrm>
          <a:prstGeom prst="borderCallout1">
            <a:avLst>
              <a:gd name="adj1" fmla="val 982"/>
              <a:gd name="adj2" fmla="val 50000"/>
              <a:gd name="adj3" fmla="val -75577"/>
              <a:gd name="adj4" fmla="val 4963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7F7F7F"/>
                </a:solidFill>
                <a:latin typeface="Cambria" pitchFamily="18" charset="0"/>
              </a:rPr>
              <a:t>Select the best </a:t>
            </a:r>
            <a:r>
              <a:rPr lang="en-US" sz="1400" b="1" dirty="0" err="1" smtClean="0">
                <a:solidFill>
                  <a:srgbClr val="7F7F7F"/>
                </a:solidFill>
                <a:latin typeface="Cambria" pitchFamily="18" charset="0"/>
              </a:rPr>
              <a:t>CDN</a:t>
            </a:r>
            <a:r>
              <a:rPr lang="en-US" sz="1400" b="1" dirty="0" smtClean="0">
                <a:solidFill>
                  <a:srgbClr val="7F7F7F"/>
                </a:solidFill>
                <a:latin typeface="Cambria" pitchFamily="18" charset="0"/>
              </a:rPr>
              <a:t> to successfully access the asset without any failure </a:t>
            </a:r>
            <a:endParaRPr lang="en-US" sz="1400" b="1" u="sng" dirty="0">
              <a:solidFill>
                <a:srgbClr val="7F7F7F"/>
              </a:solidFill>
              <a:latin typeface="Cambria" pitchFamily="18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4930878" y="2008653"/>
            <a:ext cx="701041" cy="4256308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63892" y="4533204"/>
            <a:ext cx="4027704" cy="13208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b="1" u="sng" dirty="0" smtClean="0">
                <a:solidFill>
                  <a:srgbClr val="7F7F7F"/>
                </a:solidFill>
                <a:latin typeface="Cambria" pitchFamily="18" charset="0"/>
              </a:rPr>
              <a:t> </a:t>
            </a:r>
            <a:r>
              <a:rPr lang="en-US" sz="1400" b="1" dirty="0" smtClean="0">
                <a:solidFill>
                  <a:srgbClr val="7F7F7F"/>
                </a:solidFill>
                <a:latin typeface="Cambria" pitchFamily="18" charset="0"/>
              </a:rPr>
              <a:t>Continuously monitor video quality from client side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7F7F7F"/>
                </a:solidFill>
                <a:latin typeface="Cambria" pitchFamily="18" charset="0"/>
              </a:rPr>
              <a:t> Use global audience based diagnostics to predict quality issues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7F7F7F"/>
                </a:solidFill>
                <a:latin typeface="Cambria" pitchFamily="18" charset="0"/>
              </a:rPr>
              <a:t> Switch bit-rates or sources </a:t>
            </a:r>
            <a:endParaRPr lang="en-US" sz="1400" b="1" dirty="0">
              <a:solidFill>
                <a:srgbClr val="7F7F7F"/>
              </a:solidFill>
              <a:latin typeface="Cambria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85052" y="1132826"/>
            <a:ext cx="2693662" cy="131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lang="en-US" sz="2000" b="1" dirty="0" smtClean="0">
                <a:solidFill>
                  <a:srgbClr val="7F7F7F"/>
                </a:solidFill>
                <a:latin typeface="Helvetica Neue Light"/>
                <a:ea typeface="ＭＳ Ｐゴシック" pitchFamily="-107" charset="-128"/>
                <a:cs typeface="Helvetica Neue Light"/>
              </a:rPr>
              <a:t>CDN</a:t>
            </a:r>
          </a:p>
          <a:p>
            <a:pPr marL="800100" lvl="1" indent="-342900" defTabSz="914400" eaLnBrk="0" fontAlgn="base" hangingPunct="0">
              <a:spcBef>
                <a:spcPct val="5000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Helvetica Neue Light"/>
              <a:ea typeface="ＭＳ Ｐゴシック" pitchFamily="-107" charset="-128"/>
              <a:cs typeface="Helvetica Neue Ligh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Helvetica Neue Light"/>
              <a:ea typeface="ＭＳ Ｐゴシック" pitchFamily="-107" charset="-128"/>
              <a:cs typeface="Helvetica Neue Ligh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52393" y="3674365"/>
            <a:ext cx="2939157" cy="131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50000"/>
              </a:spcBef>
              <a:buSzPct val="100000"/>
              <a:buFontTx/>
              <a:buBlip>
                <a:blip r:embed="rId4"/>
              </a:buBlip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 Neue Light"/>
                <a:ea typeface="ＭＳ Ｐゴシック" pitchFamily="-107" charset="-128"/>
                <a:cs typeface="Helvetica Neue Light"/>
              </a:rPr>
              <a:t>Continuous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Helvetica Neue Light"/>
                <a:ea typeface="ＭＳ Ｐゴシック" pitchFamily="-107" charset="-128"/>
                <a:cs typeface="Helvetica Neue Light"/>
              </a:rPr>
              <a:t> optimization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Helvetica Neue Light"/>
              <a:ea typeface="ＭＳ Ｐゴシック" pitchFamily="-107" charset="-128"/>
              <a:cs typeface="Helvetica Neue Ligh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Helvetica Neue Light"/>
              <a:ea typeface="ＭＳ Ｐゴシック" pitchFamily="-107" charset="-128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117528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Possible Optimization Architecture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54334" y="1987563"/>
            <a:ext cx="655839" cy="1482"/>
          </a:xfrm>
          <a:prstGeom prst="straightConnector1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7" idx="3"/>
          </p:cNvCxnSpPr>
          <p:nvPr/>
        </p:nvCxnSpPr>
        <p:spPr>
          <a:xfrm flipV="1">
            <a:off x="6152717" y="2135825"/>
            <a:ext cx="476099" cy="5980"/>
          </a:xfrm>
          <a:prstGeom prst="straightConnector1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40636" y="2642911"/>
            <a:ext cx="679946" cy="2753"/>
          </a:xfrm>
          <a:prstGeom prst="straightConnector1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34516" y="3270045"/>
            <a:ext cx="675656" cy="3847"/>
          </a:xfrm>
          <a:prstGeom prst="straightConnector1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012237" y="1029319"/>
            <a:ext cx="1120160" cy="6384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Real-time Alerts</a:t>
            </a:r>
            <a:endParaRPr lang="en-US" sz="1100" dirty="0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6132397" y="1348553"/>
            <a:ext cx="450656" cy="7696"/>
          </a:xfrm>
          <a:prstGeom prst="straightConnector1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2532" y="980944"/>
            <a:ext cx="189464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Continuous real-time measurements from every client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76" y="1480483"/>
            <a:ext cx="546100" cy="5650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2" y="2089743"/>
            <a:ext cx="586695" cy="5464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916" y="3278632"/>
            <a:ext cx="561340" cy="5239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566" y="2694263"/>
            <a:ext cx="577850" cy="53932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008484" y="1822571"/>
            <a:ext cx="1144232" cy="6384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Real-time and historical Insights</a:t>
            </a:r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28" name="Picture 27" descr="puls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06046" y="1025240"/>
            <a:ext cx="2371150" cy="138217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243684" y="2647563"/>
            <a:ext cx="1098974" cy="6384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Real-time global optimizations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9371" y="3901658"/>
            <a:ext cx="4053413" cy="243074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19309" y="3901660"/>
            <a:ext cx="4053413" cy="243074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33015" y="3993198"/>
            <a:ext cx="1769697" cy="6818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Inference Engine</a:t>
            </a:r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33" name="Group 167"/>
          <p:cNvGrpSpPr/>
          <p:nvPr/>
        </p:nvGrpSpPr>
        <p:grpSpPr>
          <a:xfrm>
            <a:off x="5366927" y="4716551"/>
            <a:ext cx="1523396" cy="1338618"/>
            <a:chOff x="5997875" y="5339278"/>
            <a:chExt cx="1523396" cy="1434234"/>
          </a:xfrm>
        </p:grpSpPr>
        <p:sp>
          <p:nvSpPr>
            <p:cNvPr id="34" name="TextBox 33"/>
            <p:cNvSpPr txBox="1"/>
            <p:nvPr/>
          </p:nvSpPr>
          <p:spPr>
            <a:xfrm>
              <a:off x="6397302" y="5339278"/>
              <a:ext cx="686863" cy="280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Bit Rates</a:t>
              </a:r>
              <a:endParaRPr lang="en-US" sz="1100" dirty="0"/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5864626" y="5946348"/>
              <a:ext cx="5281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CDNs</a:t>
              </a:r>
              <a:endParaRPr lang="en-US" sz="1100" dirty="0"/>
            </a:p>
          </p:txBody>
        </p:sp>
        <p:grpSp>
          <p:nvGrpSpPr>
            <p:cNvPr id="36" name="Group 166"/>
            <p:cNvGrpSpPr/>
            <p:nvPr/>
          </p:nvGrpSpPr>
          <p:grpSpPr>
            <a:xfrm>
              <a:off x="6204347" y="5540818"/>
              <a:ext cx="1316924" cy="1232694"/>
              <a:chOff x="6204347" y="5540818"/>
              <a:chExt cx="1316924" cy="1232694"/>
            </a:xfrm>
          </p:grpSpPr>
          <p:grpSp>
            <p:nvGrpSpPr>
              <p:cNvPr id="37" name="Group 165"/>
              <p:cNvGrpSpPr/>
              <p:nvPr/>
            </p:nvGrpSpPr>
            <p:grpSpPr>
              <a:xfrm>
                <a:off x="6204347" y="5540818"/>
                <a:ext cx="1316924" cy="1232694"/>
                <a:chOff x="6204347" y="5540818"/>
                <a:chExt cx="1316924" cy="1232694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6204347" y="5542756"/>
                  <a:ext cx="1295400" cy="121920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cxnSp>
              <p:nvCxnSpPr>
                <p:cNvPr id="41" name="Straight Connector 40"/>
                <p:cNvCxnSpPr/>
                <p:nvPr/>
              </p:nvCxnSpPr>
              <p:spPr>
                <a:xfrm rot="5400000">
                  <a:off x="5990385" y="6163118"/>
                  <a:ext cx="1219200" cy="1588"/>
                </a:xfrm>
                <a:prstGeom prst="line">
                  <a:avLst/>
                </a:prstGeom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5400000">
                  <a:off x="6461079" y="6149624"/>
                  <a:ext cx="1219200" cy="1588"/>
                </a:xfrm>
                <a:prstGeom prst="line">
                  <a:avLst/>
                </a:prstGeom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6225871" y="5950187"/>
                  <a:ext cx="1295400" cy="1588"/>
                </a:xfrm>
                <a:prstGeom prst="line">
                  <a:avLst/>
                </a:prstGeom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6225871" y="6390480"/>
                  <a:ext cx="1295400" cy="1588"/>
                </a:xfrm>
                <a:prstGeom prst="line">
                  <a:avLst/>
                </a:prstGeom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Arrow Connector 37"/>
              <p:cNvCxnSpPr/>
              <p:nvPr/>
            </p:nvCxnSpPr>
            <p:spPr>
              <a:xfrm flipV="1">
                <a:off x="6835471" y="5758656"/>
                <a:ext cx="558800" cy="401119"/>
              </a:xfrm>
              <a:prstGeom prst="straightConnector1">
                <a:avLst/>
              </a:prstGeom>
              <a:ln>
                <a:headEnd type="diamon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6416371" y="6153712"/>
                <a:ext cx="419100" cy="4475"/>
              </a:xfrm>
              <a:prstGeom prst="straightConnector1">
                <a:avLst/>
              </a:prstGeom>
              <a:ln>
                <a:headEnd type="diamon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Rectangle 44"/>
          <p:cNvSpPr/>
          <p:nvPr/>
        </p:nvSpPr>
        <p:spPr>
          <a:xfrm>
            <a:off x="5231617" y="3994817"/>
            <a:ext cx="1769697" cy="6818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Decision Engine</a:t>
            </a: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46" name="Straight Arrow Connector 45"/>
          <p:cNvCxnSpPr>
            <a:stCxn id="32" idx="3"/>
            <a:endCxn id="45" idx="1"/>
          </p:cNvCxnSpPr>
          <p:nvPr/>
        </p:nvCxnSpPr>
        <p:spPr>
          <a:xfrm>
            <a:off x="4502712" y="4334138"/>
            <a:ext cx="728905" cy="16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12399" y="5011725"/>
            <a:ext cx="1706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Optimize viewer performance by selecting the best option within the set of bit rates and CDNs</a:t>
            </a:r>
            <a:endParaRPr lang="en-US" sz="1100" dirty="0"/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3384203" y="5155035"/>
          <a:ext cx="824100" cy="74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20"/>
                <a:gridCol w="164820"/>
                <a:gridCol w="164820"/>
                <a:gridCol w="164820"/>
                <a:gridCol w="164820"/>
              </a:tblGrid>
              <a:tr h="2485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0000"/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FF00"/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3339753" y="5125402"/>
          <a:ext cx="824100" cy="74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20"/>
                <a:gridCol w="164820"/>
                <a:gridCol w="164820"/>
                <a:gridCol w="164820"/>
                <a:gridCol w="164820"/>
              </a:tblGrid>
              <a:tr h="2485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0000"/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FF00"/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944529" y="5098998"/>
          <a:ext cx="808930" cy="74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86"/>
                <a:gridCol w="161786"/>
                <a:gridCol w="161786"/>
                <a:gridCol w="161786"/>
                <a:gridCol w="161786"/>
              </a:tblGrid>
              <a:tr h="2485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FF00"/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3292910" y="5094693"/>
          <a:ext cx="824100" cy="74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20"/>
                <a:gridCol w="164820"/>
                <a:gridCol w="164820"/>
                <a:gridCol w="164820"/>
                <a:gridCol w="164820"/>
              </a:tblGrid>
              <a:tr h="2485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0000"/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FF00"/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2137301" y="5460326"/>
          <a:ext cx="808930" cy="74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86"/>
                <a:gridCol w="161786"/>
                <a:gridCol w="161786"/>
                <a:gridCol w="161786"/>
                <a:gridCol w="161786"/>
              </a:tblGrid>
              <a:tr h="2485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0000"/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193" marR="68193" marT="31823" marB="3182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193" marR="68193" marT="31823" marB="3182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FF00"/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193" marR="68193" marT="31823" marB="31823"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964854" y="5848455"/>
            <a:ext cx="669615" cy="261600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100" b="1" i="1" u="sng" dirty="0" smtClean="0"/>
              <a:t>Akamai</a:t>
            </a:r>
            <a:endParaRPr lang="en-US" sz="1100" b="1" i="1" u="sng" dirty="0"/>
          </a:p>
        </p:txBody>
      </p:sp>
      <p:sp>
        <p:nvSpPr>
          <p:cNvPr id="54" name="TextBox 53"/>
          <p:cNvSpPr txBox="1"/>
          <p:nvPr/>
        </p:nvSpPr>
        <p:spPr>
          <a:xfrm>
            <a:off x="1112156" y="4866712"/>
            <a:ext cx="556540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dirty="0" smtClean="0"/>
              <a:t>DMA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 rot="16200000">
            <a:off x="592608" y="5425482"/>
            <a:ext cx="486910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dirty="0" smtClean="0"/>
              <a:t>ASN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466483" y="4877559"/>
            <a:ext cx="556540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dirty="0" smtClean="0"/>
              <a:t>DMA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 rot="16200000">
            <a:off x="2970830" y="5359891"/>
            <a:ext cx="486910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dirty="0" smtClean="0"/>
              <a:t>ASN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2293330" y="5230605"/>
            <a:ext cx="556540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dirty="0" smtClean="0"/>
              <a:t>DMA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 rot="16200000">
            <a:off x="1778064" y="5733860"/>
            <a:ext cx="486910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dirty="0" smtClean="0"/>
              <a:t>ASN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3263553" y="5919575"/>
            <a:ext cx="760717" cy="261600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100" b="1" i="1" u="sng" dirty="0" smtClean="0"/>
              <a:t>Limelight</a:t>
            </a:r>
            <a:endParaRPr lang="en-US" sz="1100" b="1" i="1" u="sng" dirty="0"/>
          </a:p>
        </p:txBody>
      </p:sp>
      <p:sp>
        <p:nvSpPr>
          <p:cNvPr id="61" name="TextBox 60"/>
          <p:cNvSpPr txBox="1"/>
          <p:nvPr/>
        </p:nvSpPr>
        <p:spPr>
          <a:xfrm>
            <a:off x="2260253" y="4995015"/>
            <a:ext cx="587417" cy="261600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100" b="1" i="1" u="sng" dirty="0" smtClean="0"/>
              <a:t>Level3</a:t>
            </a:r>
            <a:endParaRPr lang="en-US" sz="1100" b="1" i="1" u="sng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089054" y="4995016"/>
            <a:ext cx="230002" cy="189563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222940" y="4929822"/>
            <a:ext cx="48425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Time of day</a:t>
            </a:r>
            <a:endParaRPr lang="en-US" sz="1050" dirty="0"/>
          </a:p>
        </p:txBody>
      </p:sp>
      <p:sp>
        <p:nvSpPr>
          <p:cNvPr id="64" name="TextBox 63"/>
          <p:cNvSpPr txBox="1"/>
          <p:nvPr/>
        </p:nvSpPr>
        <p:spPr>
          <a:xfrm>
            <a:off x="784962" y="4147050"/>
            <a:ext cx="1706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Localize issues by region, network, CDN, and time</a:t>
            </a:r>
            <a:endParaRPr lang="en-US" sz="1100" dirty="0"/>
          </a:p>
        </p:txBody>
      </p:sp>
      <p:sp>
        <p:nvSpPr>
          <p:cNvPr id="65" name="Right Arrow 64"/>
          <p:cNvSpPr/>
          <p:nvPr/>
        </p:nvSpPr>
        <p:spPr>
          <a:xfrm>
            <a:off x="6437196" y="2806870"/>
            <a:ext cx="650240" cy="331893"/>
          </a:xfrm>
          <a:prstGeom prst="rightArrow">
            <a:avLst>
              <a:gd name="adj1" fmla="val 41011"/>
              <a:gd name="adj2" fmla="val 563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974398" y="1374988"/>
            <a:ext cx="1739919" cy="710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Real-time Global Data Aggregation and Correlation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(Streaming Map-reduce)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964238" y="2512908"/>
            <a:ext cx="1739919" cy="710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Historical Data Aggregation and Analysis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(</a:t>
            </a:r>
            <a:r>
              <a:rPr lang="en-US" sz="1100" dirty="0" err="1" smtClean="0">
                <a:solidFill>
                  <a:srgbClr val="FFFFFF"/>
                </a:solidFill>
              </a:rPr>
              <a:t>Hadoop+Hive+Spark</a:t>
            </a:r>
            <a:r>
              <a:rPr lang="en-US" sz="1100" dirty="0" smtClean="0">
                <a:solidFill>
                  <a:srgbClr val="FFFFFF"/>
                </a:solidFill>
              </a:rPr>
              <a:t>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002078" y="2626700"/>
            <a:ext cx="1170959" cy="710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Global Inference, Decision &amp; Policy Engine</a:t>
            </a:r>
            <a:endParaRPr lang="en-US" sz="1100" dirty="0">
              <a:solidFill>
                <a:srgbClr val="FFFFFF"/>
              </a:solidFill>
            </a:endParaRPr>
          </a:p>
        </p:txBody>
      </p:sp>
      <p:cxnSp>
        <p:nvCxnSpPr>
          <p:cNvPr id="69" name="Straight Arrow Connector 68"/>
          <p:cNvCxnSpPr>
            <a:stCxn id="29" idx="0"/>
            <a:endCxn id="28" idx="2"/>
          </p:cNvCxnSpPr>
          <p:nvPr/>
        </p:nvCxnSpPr>
        <p:spPr>
          <a:xfrm rot="16200000" flipV="1">
            <a:off x="7672320" y="2526711"/>
            <a:ext cx="240152" cy="1550"/>
          </a:xfrm>
          <a:prstGeom prst="straightConnector1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0" name="Shape 69"/>
          <p:cNvCxnSpPr>
            <a:stCxn id="29" idx="2"/>
          </p:cNvCxnSpPr>
          <p:nvPr/>
        </p:nvCxnSpPr>
        <p:spPr>
          <a:xfrm rot="5400000">
            <a:off x="4283737" y="-67228"/>
            <a:ext cx="156177" cy="6862695"/>
          </a:xfrm>
          <a:prstGeom prst="bentConnector2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1" name="Right Arrow 70"/>
          <p:cNvSpPr/>
          <p:nvPr/>
        </p:nvSpPr>
        <p:spPr>
          <a:xfrm rot="20004577">
            <a:off x="3937836" y="1393952"/>
            <a:ext cx="863600" cy="331893"/>
          </a:xfrm>
          <a:prstGeom prst="rightArrow">
            <a:avLst>
              <a:gd name="adj1" fmla="val 41011"/>
              <a:gd name="adj2" fmla="val 563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>
            <a:off x="4008957" y="2038774"/>
            <a:ext cx="863600" cy="331893"/>
          </a:xfrm>
          <a:prstGeom prst="rightArrow">
            <a:avLst>
              <a:gd name="adj1" fmla="val 41011"/>
              <a:gd name="adj2" fmla="val 563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rot="913818">
            <a:off x="3978477" y="2683595"/>
            <a:ext cx="863600" cy="331893"/>
          </a:xfrm>
          <a:prstGeom prst="rightArrow">
            <a:avLst>
              <a:gd name="adj1" fmla="val 41011"/>
              <a:gd name="adj2" fmla="val 563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eft Brace 73"/>
          <p:cNvSpPr/>
          <p:nvPr/>
        </p:nvSpPr>
        <p:spPr>
          <a:xfrm rot="5400000">
            <a:off x="4657503" y="-310399"/>
            <a:ext cx="379307" cy="7995920"/>
          </a:xfrm>
          <a:prstGeom prst="leftBrace">
            <a:avLst>
              <a:gd name="adj1" fmla="val 103682"/>
              <a:gd name="adj2" fmla="val 38996"/>
            </a:avLst>
          </a:prstGeom>
          <a:ln w="9525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45" grpId="0" animBg="1"/>
      <p:bldP spid="47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7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117528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Example Optimization Using Aggregate Statistics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796709" y="1537728"/>
          <a:ext cx="1845520" cy="1244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04"/>
                <a:gridCol w="369104"/>
                <a:gridCol w="369104"/>
                <a:gridCol w="369104"/>
                <a:gridCol w="369104"/>
              </a:tblGrid>
              <a:tr h="311143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5878" marR="45878" marT="21410" marB="2141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5878" marR="45878" marT="21410" marB="2141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5878" marR="45878" marT="21410" marB="2141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5878" marR="45878" marT="21410" marB="2141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5878" marR="45878" marT="21410" marB="21410">
                    <a:solidFill>
                      <a:srgbClr val="FFFF00"/>
                    </a:solidFill>
                  </a:tcPr>
                </a:tc>
              </a:tr>
              <a:tr h="311143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5878" marR="45878" marT="21410" marB="2141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5878" marR="45878" marT="21410" marB="2141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5878" marR="45878" marT="21410" marB="2141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5878" marR="45878" marT="21410" marB="2141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5878" marR="45878" marT="21410" marB="21410">
                    <a:solidFill>
                      <a:srgbClr val="008000"/>
                    </a:solidFill>
                  </a:tcPr>
                </a:tc>
              </a:tr>
              <a:tr h="311143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5878" marR="45878" marT="21410" marB="2141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5878" marR="45878" marT="21410" marB="2141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5878" marR="45878" marT="21410" marB="2141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5878" marR="45878" marT="21410" marB="2141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5878" marR="45878" marT="21410" marB="21410">
                    <a:solidFill>
                      <a:srgbClr val="FFFF00"/>
                    </a:solidFill>
                  </a:tcPr>
                </a:tc>
              </a:tr>
              <a:tr h="311143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5878" marR="45878" marT="21410" marB="2141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5878" marR="45878" marT="21410" marB="2141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5878" marR="45878" marT="21410" marB="2141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5878" marR="45878" marT="21410" marB="2141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5878" marR="45878" marT="21410" marB="2141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784335" y="3024301"/>
          <a:ext cx="1860415" cy="125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083"/>
                <a:gridCol w="372083"/>
                <a:gridCol w="372083"/>
                <a:gridCol w="372083"/>
                <a:gridCol w="372083"/>
              </a:tblGrid>
              <a:tr h="31365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6248" marR="46248" marT="21582" marB="2158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6248" marR="46248" marT="21582" marB="2158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6248" marR="46248" marT="21582" marB="2158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6248" marR="46248" marT="21582" marB="2158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6248" marR="46248" marT="21582" marB="21582">
                    <a:solidFill>
                      <a:srgbClr val="FF0000"/>
                    </a:solidFill>
                  </a:tcPr>
                </a:tc>
              </a:tr>
              <a:tr h="31365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6248" marR="46248" marT="21582" marB="2158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6248" marR="46248" marT="21582" marB="2158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6248" marR="46248" marT="21582" marB="2158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6248" marR="46248" marT="21582" marB="2158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6248" marR="46248" marT="21582" marB="21582">
                    <a:solidFill>
                      <a:srgbClr val="FFFF00"/>
                    </a:solidFill>
                  </a:tcPr>
                </a:tc>
              </a:tr>
              <a:tr h="31365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6248" marR="46248" marT="21582" marB="2158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6248" marR="46248" marT="21582" marB="2158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6248" marR="46248" marT="21582" marB="2158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6248" marR="46248" marT="21582" marB="2158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6248" marR="46248" marT="21582" marB="21582">
                    <a:solidFill>
                      <a:srgbClr val="FFFF00"/>
                    </a:solidFill>
                  </a:tcPr>
                </a:tc>
              </a:tr>
              <a:tr h="31365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6248" marR="46248" marT="21582" marB="2158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6248" marR="46248" marT="21582" marB="2158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6248" marR="46248" marT="21582" marB="2158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6248" marR="46248" marT="21582" marB="2158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6248" marR="46248" marT="21582" marB="21582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780310" y="4698283"/>
          <a:ext cx="1876105" cy="127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21"/>
                <a:gridCol w="375221"/>
                <a:gridCol w="375221"/>
                <a:gridCol w="375221"/>
                <a:gridCol w="375221"/>
              </a:tblGrid>
              <a:tr h="31953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7856" marR="47856" marT="22332" marB="2233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7856" marR="47856" marT="22332" marB="2233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7856" marR="47856" marT="22332" marB="2233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7856" marR="47856" marT="22332" marB="2233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7856" marR="47856" marT="22332" marB="22332">
                    <a:solidFill>
                      <a:srgbClr val="FF0000"/>
                    </a:solidFill>
                  </a:tcPr>
                </a:tc>
              </a:tr>
              <a:tr h="31953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7856" marR="47856" marT="22332" marB="2233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7856" marR="47856" marT="22332" marB="2233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7856" marR="47856" marT="22332" marB="2233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7856" marR="47856" marT="22332" marB="2233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7856" marR="47856" marT="22332" marB="22332">
                    <a:solidFill>
                      <a:srgbClr val="FFFF00"/>
                    </a:solidFill>
                  </a:tcPr>
                </a:tc>
              </a:tr>
              <a:tr h="31953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7856" marR="47856" marT="22332" marB="2233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7856" marR="47856" marT="22332" marB="2233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7856" marR="47856" marT="22332" marB="2233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7856" marR="47856" marT="22332" marB="2233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7856" marR="47856" marT="22332" marB="22332">
                    <a:solidFill>
                      <a:srgbClr val="008000"/>
                    </a:solidFill>
                  </a:tcPr>
                </a:tc>
              </a:tr>
              <a:tr h="31953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7856" marR="47856" marT="22332" marB="2233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7856" marR="47856" marT="22332" marB="2233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7856" marR="47856" marT="22332" marB="2233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7856" marR="47856" marT="22332" marB="2233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7856" marR="47856" marT="22332" marB="22332"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424816" y="1283417"/>
            <a:ext cx="799082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b="1" i="1" u="sng" dirty="0" smtClean="0"/>
              <a:t>Akamai</a:t>
            </a:r>
            <a:endParaRPr lang="en-US" sz="1400" b="1" i="1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7446518" y="1307649"/>
            <a:ext cx="481913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dirty="0" smtClean="0"/>
              <a:t>Geo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6477075" y="2057290"/>
            <a:ext cx="486910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dirty="0" smtClean="0"/>
              <a:t>ASN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6505" y="2790060"/>
            <a:ext cx="481913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dirty="0" smtClean="0"/>
              <a:t>Geo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6450895" y="3536983"/>
            <a:ext cx="486910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dirty="0" smtClean="0"/>
              <a:t>ASN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442667" y="4472902"/>
            <a:ext cx="481913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dirty="0" smtClean="0"/>
              <a:t>Geo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6443981" y="5171598"/>
            <a:ext cx="486910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dirty="0" smtClean="0"/>
              <a:t>ASN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352629" y="2790079"/>
            <a:ext cx="918994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b="1" i="1" u="sng" dirty="0" smtClean="0"/>
              <a:t>Limelight</a:t>
            </a:r>
            <a:endParaRPr lang="en-US" sz="1400" b="1" i="1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6541002" y="4432724"/>
            <a:ext cx="698431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400" b="1" i="1" u="sng" dirty="0" smtClean="0"/>
              <a:t>Level3</a:t>
            </a:r>
            <a:endParaRPr lang="en-US" sz="1400" b="1" i="1" u="sng" dirty="0"/>
          </a:p>
        </p:txBody>
      </p:sp>
      <p:sp>
        <p:nvSpPr>
          <p:cNvPr id="28" name="Oval 27"/>
          <p:cNvSpPr/>
          <p:nvPr/>
        </p:nvSpPr>
        <p:spPr>
          <a:xfrm>
            <a:off x="7878310" y="4660797"/>
            <a:ext cx="812557" cy="406384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901562" y="2984999"/>
            <a:ext cx="812557" cy="406384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01561" y="1488382"/>
            <a:ext cx="812557" cy="406384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542634" y="5960349"/>
            <a:ext cx="3209255" cy="41548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050" dirty="0" smtClean="0"/>
              <a:t>This ASN/Geo is saturated on all three CDNs  </a:t>
            </a:r>
            <a:r>
              <a:rPr lang="en-US" sz="1050" dirty="0" err="1" smtClean="0">
                <a:sym typeface="Wingdings"/>
              </a:rPr>
              <a:t></a:t>
            </a:r>
            <a:r>
              <a:rPr lang="en-US" sz="1050" dirty="0" smtClean="0">
                <a:sym typeface="Wingdings"/>
              </a:rPr>
              <a:t> Don’t switch CDN. Reduce bit rates and maintain</a:t>
            </a:r>
            <a:endParaRPr lang="en-US" sz="1050" dirty="0"/>
          </a:p>
        </p:txBody>
      </p:sp>
      <p:graphicFrame>
        <p:nvGraphicFramePr>
          <p:cNvPr id="32" name="Chart 31"/>
          <p:cNvGraphicFramePr/>
          <p:nvPr/>
        </p:nvGraphicFramePr>
        <p:xfrm>
          <a:off x="400340" y="3777135"/>
          <a:ext cx="5142294" cy="1767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Chart 32"/>
          <p:cNvGraphicFramePr/>
          <p:nvPr/>
        </p:nvGraphicFramePr>
        <p:xfrm>
          <a:off x="290586" y="1457842"/>
          <a:ext cx="5187474" cy="1756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33"/>
          <p:cNvSpPr txBox="1"/>
          <p:nvPr/>
        </p:nvSpPr>
        <p:spPr>
          <a:xfrm rot="16200000">
            <a:off x="-560617" y="2011446"/>
            <a:ext cx="1602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Bandwidth Fluctuation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-537366" y="4414119"/>
            <a:ext cx="1602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Bandwidth Fluctuation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893279" y="3123812"/>
            <a:ext cx="2217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Peak Concurrent Viewers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895005" y="5436082"/>
            <a:ext cx="174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Peak Concurrent Viewers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4326483" y="3103722"/>
            <a:ext cx="1614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Network Saturation Point</a:t>
            </a:r>
            <a:endParaRPr lang="en-US" sz="10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441257" y="2350392"/>
            <a:ext cx="5219762" cy="14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8" idx="3"/>
          </p:cNvCxnSpPr>
          <p:nvPr/>
        </p:nvCxnSpPr>
        <p:spPr>
          <a:xfrm flipH="1" flipV="1">
            <a:off x="5144425" y="2280081"/>
            <a:ext cx="796418" cy="946752"/>
          </a:xfrm>
          <a:prstGeom prst="straightConnector1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616166" y="1426306"/>
            <a:ext cx="1388349" cy="93413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38" idx="3"/>
            <a:endCxn id="30" idx="3"/>
          </p:cNvCxnSpPr>
          <p:nvPr/>
        </p:nvCxnSpPr>
        <p:spPr>
          <a:xfrm flipV="1">
            <a:off x="5940843" y="1835252"/>
            <a:ext cx="2079714" cy="1391581"/>
          </a:xfrm>
          <a:prstGeom prst="straightConnector1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8" idx="3"/>
            <a:endCxn id="29" idx="2"/>
          </p:cNvCxnSpPr>
          <p:nvPr/>
        </p:nvCxnSpPr>
        <p:spPr>
          <a:xfrm flipV="1">
            <a:off x="5940843" y="3188191"/>
            <a:ext cx="1960719" cy="386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8" idx="3"/>
            <a:endCxn id="28" idx="2"/>
          </p:cNvCxnSpPr>
          <p:nvPr/>
        </p:nvCxnSpPr>
        <p:spPr>
          <a:xfrm>
            <a:off x="5940843" y="3226833"/>
            <a:ext cx="1937467" cy="1637156"/>
          </a:xfrm>
          <a:prstGeom prst="straightConnector1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392576" y="3380679"/>
            <a:ext cx="1614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Unsaturated Network</a:t>
            </a:r>
            <a:endParaRPr lang="en-US" sz="1000" dirty="0"/>
          </a:p>
        </p:txBody>
      </p:sp>
      <p:cxnSp>
        <p:nvCxnSpPr>
          <p:cNvPr id="46" name="Straight Arrow Connector 45"/>
          <p:cNvCxnSpPr>
            <a:stCxn id="45" idx="2"/>
          </p:cNvCxnSpPr>
          <p:nvPr/>
        </p:nvCxnSpPr>
        <p:spPr>
          <a:xfrm rot="5400000">
            <a:off x="4718434" y="3519768"/>
            <a:ext cx="374190" cy="588454"/>
          </a:xfrm>
          <a:prstGeom prst="straightConnector1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117528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Conviva Optimization in the Wild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76800" y="3457131"/>
            <a:ext cx="399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  <a:latin typeface="Helvetica Neue"/>
                <a:cs typeface="Helvetica Neue"/>
              </a:rPr>
              <a:t>… increased average bit-rate from 1.7 Mbps  to 2.1 Mbps… </a:t>
            </a:r>
            <a:endParaRPr lang="en-US" b="1" dirty="0">
              <a:solidFill>
                <a:srgbClr val="404040"/>
              </a:solidFill>
              <a:latin typeface="Helvetica Neue"/>
              <a:cs typeface="Helvetica Neu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146577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  <a:latin typeface="Helvetica Neue"/>
                <a:cs typeface="Helvetica Neue"/>
              </a:rPr>
              <a:t>Reduced views impacted by buffering from 16.13% to 5.56% …</a:t>
            </a:r>
            <a:endParaRPr lang="en-US" b="1" dirty="0">
              <a:solidFill>
                <a:srgbClr val="404040"/>
              </a:solidFill>
              <a:latin typeface="Helvetica Neue"/>
              <a:cs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5021771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  <a:latin typeface="Helvetica Neue"/>
                <a:cs typeface="Helvetica Neue"/>
              </a:rPr>
              <a:t>… and raised engagement </a:t>
            </a:r>
          </a:p>
          <a:p>
            <a:r>
              <a:rPr lang="en-US" b="1" dirty="0" smtClean="0">
                <a:solidFill>
                  <a:srgbClr val="404040"/>
                </a:solidFill>
                <a:latin typeface="Helvetica Neue"/>
                <a:cs typeface="Helvetica Neue"/>
              </a:rPr>
              <a:t>by 36%</a:t>
            </a:r>
            <a:endParaRPr lang="en-US" b="1" dirty="0">
              <a:solidFill>
                <a:srgbClr val="404040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19" name="Chart 18"/>
          <p:cNvGraphicFramePr/>
          <p:nvPr/>
        </p:nvGraphicFramePr>
        <p:xfrm>
          <a:off x="4724400" y="1110170"/>
          <a:ext cx="4419600" cy="188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209550" y="2651557"/>
          <a:ext cx="4514850" cy="199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192974" y="1245830"/>
            <a:ext cx="15192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Views Impacted by Buffering</a:t>
            </a:r>
            <a:endParaRPr lang="en-US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1957502" y="2603690"/>
            <a:ext cx="9535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Average Bit Rate</a:t>
            </a:r>
            <a:endParaRPr lang="en-US" sz="900" dirty="0"/>
          </a:p>
        </p:txBody>
      </p:sp>
      <p:sp>
        <p:nvSpPr>
          <p:cNvPr id="23" name="Oval 22"/>
          <p:cNvSpPr/>
          <p:nvPr/>
        </p:nvSpPr>
        <p:spPr>
          <a:xfrm rot="21414778">
            <a:off x="6324601" y="1475439"/>
            <a:ext cx="686211" cy="782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77479">
            <a:off x="1856786" y="2820440"/>
            <a:ext cx="647485" cy="755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4737290"/>
            <a:ext cx="5282890" cy="10668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9318" y="5317224"/>
            <a:ext cx="609600" cy="124460"/>
          </a:xfrm>
          <a:prstGeom prst="rect">
            <a:avLst/>
          </a:prstGeom>
          <a:noFill/>
          <a:ln w="28575" cap="flat" cmpd="sng" algn="ctr">
            <a:solidFill>
              <a:srgbClr val="97C34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2006 – 2011: Internet Video Going Prime Time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256248" y="5441004"/>
            <a:ext cx="0" cy="213360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507073" y="5441005"/>
            <a:ext cx="0" cy="127423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756311" y="5441005"/>
            <a:ext cx="0" cy="127423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007136" y="5441005"/>
            <a:ext cx="0" cy="127423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256373" y="5441005"/>
            <a:ext cx="0" cy="127423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507198" y="5441004"/>
            <a:ext cx="0" cy="213360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756436" y="5441005"/>
            <a:ext cx="0" cy="127423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007261" y="5441005"/>
            <a:ext cx="0" cy="127423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256498" y="5441005"/>
            <a:ext cx="0" cy="127423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507323" y="5441005"/>
            <a:ext cx="0" cy="127423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3758148" y="5441004"/>
            <a:ext cx="0" cy="213360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007386" y="5441005"/>
            <a:ext cx="0" cy="127423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258211" y="5441005"/>
            <a:ext cx="0" cy="127423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4507448" y="5441005"/>
            <a:ext cx="0" cy="127423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4758273" y="5441005"/>
            <a:ext cx="0" cy="127423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5007511" y="5441004"/>
            <a:ext cx="0" cy="213360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5258336" y="5441005"/>
            <a:ext cx="0" cy="127423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5507573" y="5441005"/>
            <a:ext cx="0" cy="127423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5758398" y="5441005"/>
            <a:ext cx="0" cy="127423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6009223" y="5441005"/>
            <a:ext cx="0" cy="127423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6258461" y="5441004"/>
            <a:ext cx="0" cy="213360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6509286" y="5441005"/>
            <a:ext cx="0" cy="127423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6758523" y="5441005"/>
            <a:ext cx="0" cy="127423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7009348" y="5441005"/>
            <a:ext cx="0" cy="127423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7258586" y="5441005"/>
            <a:ext cx="0" cy="127423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7509411" y="5441004"/>
            <a:ext cx="0" cy="213360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104"/>
          <p:cNvSpPr>
            <a:spLocks noChangeShapeType="1"/>
          </p:cNvSpPr>
          <p:nvPr/>
        </p:nvSpPr>
        <p:spPr bwMode="auto">
          <a:xfrm>
            <a:off x="7780873" y="5441005"/>
            <a:ext cx="0" cy="127423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922873" y="5441004"/>
            <a:ext cx="7696200" cy="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770473" y="5725484"/>
            <a:ext cx="9690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 </a:t>
            </a:r>
            <a:r>
              <a:rPr lang="en-US" sz="2000" dirty="0" smtClean="0"/>
              <a:t>  2006</a:t>
            </a:r>
            <a:endParaRPr lang="en-US" sz="2000" dirty="0"/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2142074" y="5725484"/>
            <a:ext cx="7552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/>
              <a:t>2007</a:t>
            </a:r>
            <a:endParaRPr lang="en-US" sz="2000" dirty="0"/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3361273" y="5725484"/>
            <a:ext cx="7552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/>
              <a:t>2008</a:t>
            </a:r>
            <a:endParaRPr lang="en-US" sz="2000" dirty="0"/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4656674" y="5725484"/>
            <a:ext cx="7552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/>
              <a:t>2009</a:t>
            </a:r>
            <a:endParaRPr lang="en-US" sz="2000" dirty="0"/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5875874" y="5725484"/>
            <a:ext cx="7552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/>
              <a:t>2010</a:t>
            </a:r>
            <a:endParaRPr lang="en-US" sz="2000" dirty="0"/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7171274" y="5725484"/>
            <a:ext cx="7361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/>
              <a:t>2011</a:t>
            </a:r>
            <a:endParaRPr lang="en-US" sz="20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775" y="2456768"/>
            <a:ext cx="2419000" cy="129230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907" y="3874443"/>
            <a:ext cx="2808959" cy="146814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/>
          <a:srcRect l="31466" t="23515" r="7793" b="159"/>
          <a:stretch/>
        </p:blipFill>
        <p:spPr>
          <a:xfrm>
            <a:off x="3158073" y="1018392"/>
            <a:ext cx="1982866" cy="154754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73" y="1139341"/>
            <a:ext cx="2019300" cy="14135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2867" y="2468237"/>
            <a:ext cx="2032000" cy="14224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1174" y="2568688"/>
            <a:ext cx="2395283" cy="15257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9856" y="858523"/>
            <a:ext cx="2444017" cy="175330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9773" y="3927689"/>
            <a:ext cx="2298700" cy="145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9" y="320040"/>
            <a:ext cx="6606422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Concluding Remarks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3263" y="1357731"/>
            <a:ext cx="7552270" cy="3786217"/>
          </a:xfrm>
        </p:spPr>
        <p:txBody>
          <a:bodyPr>
            <a:noAutofit/>
          </a:bodyPr>
          <a:lstStyle/>
          <a:p>
            <a:pPr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All indications show that we are in the middle of a key transition of main-stream video to the Internet</a:t>
            </a:r>
            <a:endParaRPr lang="en-US" sz="1600" dirty="0" smtClean="0">
              <a:solidFill>
                <a:srgbClr val="6D6D6D"/>
              </a:solidFill>
              <a:latin typeface="Helvetica Neue Light"/>
              <a:cs typeface="Helvetica Neue Light"/>
            </a:endParaRPr>
          </a:p>
          <a:p>
            <a:pPr>
              <a:buSzPct val="90000"/>
              <a:buBlip>
                <a:blip r:embed="rId3"/>
              </a:buBlip>
            </a:pPr>
            <a:endParaRPr lang="en-US" sz="2000" dirty="0" smtClean="0">
              <a:solidFill>
                <a:srgbClr val="6D6D6D"/>
              </a:solidFill>
              <a:latin typeface="Helvetica Neue Light"/>
              <a:cs typeface="Helvetica Neue Light"/>
            </a:endParaRPr>
          </a:p>
          <a:p>
            <a:pPr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Video quality presents opportunity and challenge</a:t>
            </a:r>
          </a:p>
          <a:p>
            <a:pPr lvl="1">
              <a:buSzPct val="90000"/>
              <a:buBlip>
                <a:blip r:embed="rId3"/>
              </a:buBlip>
            </a:pPr>
            <a:r>
              <a:rPr lang="en-US" sz="16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Follow the traffic: 60% Internet traffic today, will be more than 95% in the next 2-3 years</a:t>
            </a:r>
          </a:p>
          <a:p>
            <a:pPr lvl="1">
              <a:buSzPct val="90000"/>
              <a:buBlip>
                <a:blip r:embed="rId3"/>
              </a:buBlip>
            </a:pPr>
            <a:r>
              <a:rPr lang="en-US" sz="16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Premium video will be consumed by lean-back experience on big screens </a:t>
            </a:r>
            <a:r>
              <a:rPr lang="en-US" sz="1600" dirty="0" err="1" smtClean="0">
                <a:solidFill>
                  <a:srgbClr val="6D6D6D"/>
                </a:solidFill>
                <a:latin typeface="Helvetica Neue Light"/>
                <a:cs typeface="Helvetica Neue Light"/>
                <a:sym typeface="Wingdings"/>
              </a:rPr>
              <a:t></a:t>
            </a:r>
            <a:r>
              <a:rPr lang="en-US" sz="1600" dirty="0" smtClean="0">
                <a:solidFill>
                  <a:srgbClr val="6D6D6D"/>
                </a:solidFill>
                <a:latin typeface="Helvetica Neue Light"/>
                <a:cs typeface="Helvetica Neue Light"/>
                <a:sym typeface="Wingdings"/>
              </a:rPr>
              <a:t> zero tolerance for poor quality</a:t>
            </a:r>
            <a:endParaRPr lang="en-US" sz="1600" dirty="0" smtClean="0">
              <a:solidFill>
                <a:srgbClr val="6D6D6D"/>
              </a:solidFill>
              <a:latin typeface="Helvetica Neue Light"/>
              <a:cs typeface="Helvetica Neue Light"/>
            </a:endParaRPr>
          </a:p>
          <a:p>
            <a:pPr>
              <a:buSzPct val="90000"/>
              <a:buNone/>
            </a:pPr>
            <a:endParaRPr lang="en-US" sz="2000" dirty="0" smtClean="0">
              <a:solidFill>
                <a:srgbClr val="6D6D6D"/>
              </a:solidFill>
              <a:latin typeface="Helvetica Neue Light"/>
              <a:cs typeface="Helvetica Neue Light"/>
            </a:endParaRPr>
          </a:p>
          <a:p>
            <a:pPr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Video player continuous monitoring and optimization driven by player-level and global algorithms has the best chance of delivering high quality video</a:t>
            </a: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2011 Internet Traffic Distribution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609" y="6175958"/>
            <a:ext cx="1148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Akamai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009156" y="5149791"/>
            <a:ext cx="4259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66% Internet Traffic is Video </a:t>
            </a:r>
            <a:endParaRPr lang="en-US" sz="28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860419"/>
              </p:ext>
            </p:extLst>
          </p:nvPr>
        </p:nvGraphicFramePr>
        <p:xfrm>
          <a:off x="1668221" y="1388533"/>
          <a:ext cx="5775024" cy="3372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2011 and Beyond: A World Full of Elephants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7660698" y="2948983"/>
            <a:ext cx="533400" cy="1706880"/>
          </a:xfrm>
          <a:prstGeom prst="rightBrace">
            <a:avLst>
              <a:gd name="adj1" fmla="val 2857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567414" y="2865479"/>
            <a:ext cx="0" cy="270256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1561950" y="5531480"/>
            <a:ext cx="6536893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553026" y="3769360"/>
            <a:ext cx="2396861" cy="1398694"/>
          </a:xfrm>
          <a:custGeom>
            <a:avLst/>
            <a:gdLst>
              <a:gd name="T0" fmla="*/ 0 w 1680"/>
              <a:gd name="T1" fmla="*/ 2362200 h 1488"/>
              <a:gd name="T2" fmla="*/ 1331913 w 1680"/>
              <a:gd name="T3" fmla="*/ 1836738 h 1488"/>
              <a:gd name="T4" fmla="*/ 2667000 w 1680"/>
              <a:gd name="T5" fmla="*/ 0 h 1488"/>
              <a:gd name="T6" fmla="*/ 0 60000 65536"/>
              <a:gd name="T7" fmla="*/ 0 60000 65536"/>
              <a:gd name="T8" fmla="*/ 0 60000 65536"/>
              <a:gd name="T9" fmla="*/ 0 w 1680"/>
              <a:gd name="T10" fmla="*/ 0 h 1488"/>
              <a:gd name="T11" fmla="*/ 1680 w 1680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0" h="1488">
                <a:moveTo>
                  <a:pt x="0" y="1488"/>
                </a:moveTo>
                <a:cubicBezTo>
                  <a:pt x="140" y="1433"/>
                  <a:pt x="559" y="1405"/>
                  <a:pt x="839" y="1157"/>
                </a:cubicBezTo>
                <a:cubicBezTo>
                  <a:pt x="1119" y="909"/>
                  <a:pt x="1505" y="241"/>
                  <a:pt x="1680" y="0"/>
                </a:cubicBezTo>
              </a:path>
            </a:pathLst>
          </a:cu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1549401" y="4421293"/>
            <a:ext cx="4314351" cy="948267"/>
          </a:xfrm>
          <a:custGeom>
            <a:avLst/>
            <a:gdLst>
              <a:gd name="T0" fmla="*/ 0 w 3207"/>
              <a:gd name="T1" fmla="*/ 2311400 h 1456"/>
              <a:gd name="T2" fmla="*/ 2943225 w 3207"/>
              <a:gd name="T3" fmla="*/ 1465262 h 1456"/>
              <a:gd name="T4" fmla="*/ 5091113 w 3207"/>
              <a:gd name="T5" fmla="*/ 0 h 1456"/>
              <a:gd name="T6" fmla="*/ 0 60000 65536"/>
              <a:gd name="T7" fmla="*/ 0 60000 65536"/>
              <a:gd name="T8" fmla="*/ 0 60000 65536"/>
              <a:gd name="T9" fmla="*/ 0 w 3207"/>
              <a:gd name="T10" fmla="*/ 0 h 1456"/>
              <a:gd name="T11" fmla="*/ 3207 w 3207"/>
              <a:gd name="T12" fmla="*/ 1456 h 1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07" h="1456">
                <a:moveTo>
                  <a:pt x="0" y="1456"/>
                </a:moveTo>
                <a:cubicBezTo>
                  <a:pt x="309" y="1367"/>
                  <a:pt x="1319" y="1166"/>
                  <a:pt x="1854" y="923"/>
                </a:cubicBezTo>
                <a:cubicBezTo>
                  <a:pt x="2389" y="680"/>
                  <a:pt x="2925" y="192"/>
                  <a:pt x="3207" y="0"/>
                </a:cubicBezTo>
              </a:path>
            </a:pathLst>
          </a:cu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444570" y="3904312"/>
            <a:ext cx="39914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800" b="1" dirty="0" smtClean="0"/>
              <a:t>Video (100x traffic growth)</a:t>
            </a:r>
            <a:endParaRPr lang="en-US" sz="1800" b="1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718730" y="4810406"/>
            <a:ext cx="63584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800" b="1" dirty="0" smtClean="0"/>
              <a:t>Other Applications (10 x traffic growth)</a:t>
            </a:r>
            <a:endParaRPr lang="en-US" sz="18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1038672"/>
            <a:ext cx="3517900" cy="21573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68400" y="5590725"/>
            <a:ext cx="77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2011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701533" y="3084273"/>
            <a:ext cx="4654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7933C"/>
                </a:solidFill>
              </a:rPr>
              <a:t>What Does It Mean For the Internet</a:t>
            </a:r>
          </a:p>
          <a:p>
            <a:r>
              <a:rPr lang="en-US" sz="2400" dirty="0" smtClean="0">
                <a:solidFill>
                  <a:srgbClr val="77933C"/>
                </a:solidFill>
              </a:rPr>
              <a:t> If 95% Traffic is Video? </a:t>
            </a:r>
            <a:endParaRPr lang="en-US" sz="2400" dirty="0">
              <a:solidFill>
                <a:srgbClr val="77933C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512" y="1967654"/>
            <a:ext cx="1441188" cy="100753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46500" y="5578872"/>
            <a:ext cx="77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2016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Macro Changes in Internet Video Technology and Business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3263" y="1140732"/>
            <a:ext cx="6891870" cy="5031467"/>
          </a:xfrm>
        </p:spPr>
        <p:txBody>
          <a:bodyPr>
            <a:noAutofit/>
          </a:bodyPr>
          <a:lstStyle/>
          <a:p>
            <a:pPr>
              <a:buSzPct val="90000"/>
              <a:buBlip>
                <a:blip r:embed="rId3"/>
              </a:buBlip>
            </a:pPr>
            <a:r>
              <a:rPr lang="en-US" sz="2400" dirty="0" smtClean="0">
                <a:solidFill>
                  <a:srgbClr val="7F7F7F"/>
                </a:solidFill>
              </a:rPr>
              <a:t>Technology enablers in place</a:t>
            </a:r>
          </a:p>
          <a:p>
            <a:pPr lvl="1"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rgbClr val="7F7F7F"/>
                </a:solidFill>
              </a:rPr>
              <a:t>Broadband penetration  </a:t>
            </a:r>
          </a:p>
          <a:p>
            <a:pPr lvl="1"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rgbClr val="7F7F7F"/>
                </a:solidFill>
              </a:rPr>
              <a:t>Standard software &amp; hardware platforms </a:t>
            </a:r>
          </a:p>
          <a:p>
            <a:pPr>
              <a:buSzPct val="90000"/>
              <a:buBlip>
                <a:blip r:embed="rId3"/>
              </a:buBlip>
            </a:pPr>
            <a:r>
              <a:rPr lang="en-US" sz="2400" dirty="0" smtClean="0">
                <a:solidFill>
                  <a:srgbClr val="7F7F7F"/>
                </a:solidFill>
              </a:rPr>
              <a:t>Real business model emerging</a:t>
            </a:r>
          </a:p>
          <a:p>
            <a:pPr lvl="1"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rgbClr val="7F7F7F"/>
                </a:solidFill>
              </a:rPr>
              <a:t>Premium content  </a:t>
            </a:r>
            <a:r>
              <a:rPr lang="en-US" sz="1200" dirty="0" smtClean="0">
                <a:solidFill>
                  <a:srgbClr val="7F7F7F"/>
                </a:solidFill>
              </a:rPr>
              <a:t>(ESPN, HBO)</a:t>
            </a:r>
          </a:p>
          <a:p>
            <a:pPr lvl="1"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rgbClr val="7F7F7F"/>
                </a:solidFill>
              </a:rPr>
              <a:t>Advertising  &amp; subscription </a:t>
            </a:r>
            <a:r>
              <a:rPr lang="en-US" sz="1200" dirty="0" smtClean="0">
                <a:solidFill>
                  <a:srgbClr val="7F7F7F"/>
                </a:solidFill>
              </a:rPr>
              <a:t>(</a:t>
            </a:r>
            <a:r>
              <a:rPr lang="en-US" sz="1200" dirty="0" err="1" smtClean="0">
                <a:solidFill>
                  <a:srgbClr val="7F7F7F"/>
                </a:solidFill>
              </a:rPr>
              <a:t>mlb.com</a:t>
            </a:r>
            <a:r>
              <a:rPr lang="en-US" sz="1200" dirty="0" smtClean="0">
                <a:solidFill>
                  <a:srgbClr val="7F7F7F"/>
                </a:solidFill>
              </a:rPr>
              <a:t>, </a:t>
            </a:r>
            <a:r>
              <a:rPr lang="en-US" sz="1200" dirty="0" err="1" smtClean="0">
                <a:solidFill>
                  <a:srgbClr val="7F7F7F"/>
                </a:solidFill>
              </a:rPr>
              <a:t>netflix</a:t>
            </a:r>
            <a:r>
              <a:rPr lang="en-US" sz="1200" dirty="0" smtClean="0">
                <a:solidFill>
                  <a:srgbClr val="7F7F7F"/>
                </a:solidFill>
              </a:rPr>
              <a:t>, </a:t>
            </a:r>
            <a:r>
              <a:rPr lang="en-US" sz="1200" dirty="0" err="1" smtClean="0">
                <a:solidFill>
                  <a:srgbClr val="7F7F7F"/>
                </a:solidFill>
              </a:rPr>
              <a:t>Hulu</a:t>
            </a:r>
            <a:r>
              <a:rPr lang="en-US" sz="1200" dirty="0" smtClean="0">
                <a:solidFill>
                  <a:srgbClr val="7F7F7F"/>
                </a:solidFill>
              </a:rPr>
              <a:t>) </a:t>
            </a:r>
          </a:p>
          <a:p>
            <a:pPr>
              <a:buSzPct val="90000"/>
              <a:buBlip>
                <a:blip r:embed="rId3"/>
              </a:buBlip>
            </a:pPr>
            <a:r>
              <a:rPr lang="en-US" sz="2400" dirty="0" smtClean="0">
                <a:solidFill>
                  <a:srgbClr val="7F7F7F"/>
                </a:solidFill>
              </a:rPr>
              <a:t>Online audiences rival broadcast for major events</a:t>
            </a:r>
          </a:p>
          <a:p>
            <a:pPr marL="742950" lvl="2" indent="-342900"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rgbClr val="7F7F7F"/>
                </a:solidFill>
              </a:rPr>
              <a:t>Olympics, Inauguration, Michael Jackson, World Cup</a:t>
            </a:r>
          </a:p>
          <a:p>
            <a:pPr marL="342900" lvl="1" indent="-342900">
              <a:buSzPct val="90000"/>
              <a:buBlip>
                <a:blip r:embed="rId3"/>
              </a:buBlip>
            </a:pPr>
            <a:r>
              <a:rPr lang="en-US" sz="2400" dirty="0" smtClean="0">
                <a:solidFill>
                  <a:srgbClr val="7F7F7F"/>
                </a:solidFill>
              </a:rPr>
              <a:t>Convergence of TV, Internet, Mobile</a:t>
            </a:r>
          </a:p>
          <a:p>
            <a:pPr marL="742950" lvl="2" indent="-342900"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rgbClr val="7F7F7F"/>
                </a:solidFill>
              </a:rPr>
              <a:t>Internet connected </a:t>
            </a:r>
            <a:r>
              <a:rPr lang="en-US" sz="1200" dirty="0" smtClean="0">
                <a:solidFill>
                  <a:srgbClr val="7F7F7F"/>
                </a:solidFill>
              </a:rPr>
              <a:t>TVs (Xbox, </a:t>
            </a:r>
            <a:r>
              <a:rPr lang="en-US" sz="1200" dirty="0" err="1" smtClean="0">
                <a:solidFill>
                  <a:srgbClr val="7F7F7F"/>
                </a:solidFill>
              </a:rPr>
              <a:t>Playstation</a:t>
            </a:r>
            <a:r>
              <a:rPr lang="en-US" sz="1200" dirty="0" smtClean="0">
                <a:solidFill>
                  <a:srgbClr val="7F7F7F"/>
                </a:solidFill>
              </a:rPr>
              <a:t>, </a:t>
            </a:r>
            <a:r>
              <a:rPr lang="en-US" sz="1200" dirty="0" err="1" smtClean="0">
                <a:solidFill>
                  <a:srgbClr val="7F7F7F"/>
                </a:solidFill>
              </a:rPr>
              <a:t>AppleTV</a:t>
            </a:r>
            <a:r>
              <a:rPr lang="en-US" sz="1200" dirty="0" smtClean="0">
                <a:solidFill>
                  <a:srgbClr val="7F7F7F"/>
                </a:solidFill>
              </a:rPr>
              <a:t>, </a:t>
            </a:r>
            <a:r>
              <a:rPr lang="en-US" sz="1200" dirty="0" err="1" smtClean="0">
                <a:solidFill>
                  <a:srgbClr val="7F7F7F"/>
                </a:solidFill>
              </a:rPr>
              <a:t>Roku</a:t>
            </a:r>
            <a:r>
              <a:rPr lang="en-US" sz="1200" dirty="0" smtClean="0">
                <a:solidFill>
                  <a:srgbClr val="7F7F7F"/>
                </a:solidFill>
              </a:rPr>
              <a:t>, Sony, Samsung)</a:t>
            </a:r>
          </a:p>
          <a:p>
            <a:pPr marL="742950" lvl="2" indent="-342900"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rgbClr val="7F7F7F"/>
                </a:solidFill>
              </a:rPr>
              <a:t>Internet connected smart mobile devices </a:t>
            </a:r>
            <a:r>
              <a:rPr lang="en-US" sz="1200" dirty="0" smtClean="0">
                <a:solidFill>
                  <a:srgbClr val="7F7F7F"/>
                </a:solidFill>
              </a:rPr>
              <a:t>(</a:t>
            </a:r>
            <a:r>
              <a:rPr lang="en-US" sz="1200" dirty="0" err="1" smtClean="0">
                <a:solidFill>
                  <a:srgbClr val="7F7F7F"/>
                </a:solidFill>
              </a:rPr>
              <a:t>iPad</a:t>
            </a:r>
            <a:r>
              <a:rPr lang="en-US" sz="1200" dirty="0" smtClean="0">
                <a:solidFill>
                  <a:srgbClr val="7F7F7F"/>
                </a:solidFill>
              </a:rPr>
              <a:t>, </a:t>
            </a:r>
            <a:r>
              <a:rPr lang="en-US" sz="1200" dirty="0" err="1" smtClean="0">
                <a:solidFill>
                  <a:srgbClr val="7F7F7F"/>
                </a:solidFill>
              </a:rPr>
              <a:t>iPhone</a:t>
            </a:r>
            <a:r>
              <a:rPr lang="en-US" sz="1200" dirty="0" smtClean="0">
                <a:solidFill>
                  <a:srgbClr val="7F7F7F"/>
                </a:solidFill>
              </a:rPr>
              <a:t>, Android)</a:t>
            </a:r>
          </a:p>
          <a:p>
            <a:pPr marL="742950" lvl="2" indent="-342900"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rgbClr val="7F7F7F"/>
                </a:solidFill>
              </a:rPr>
              <a:t>“TV Everywhere” over the </a:t>
            </a:r>
            <a:r>
              <a:rPr lang="en-US" sz="1200" dirty="0" smtClean="0">
                <a:solidFill>
                  <a:srgbClr val="7F7F7F"/>
                </a:solidFill>
              </a:rPr>
              <a:t>top (HBO, ESPN, Turner, Comcast)</a:t>
            </a:r>
            <a:endParaRPr lang="en-US" sz="1200" dirty="0" smtClean="0">
              <a:solidFill>
                <a:srgbClr val="7F7F7F"/>
              </a:solidFill>
              <a:latin typeface="Helvetica Neue Light"/>
              <a:cs typeface="Helvetica Neue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112" y="1688685"/>
            <a:ext cx="506057" cy="472320"/>
          </a:xfrm>
          <a:prstGeom prst="rect">
            <a:avLst/>
          </a:prstGeom>
          <a:effectLst>
            <a:glow rad="165100">
              <a:schemeClr val="accent2">
                <a:alpha val="75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399" y="3539078"/>
            <a:ext cx="1079500" cy="829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7688" y="1639700"/>
            <a:ext cx="575777" cy="537392"/>
          </a:xfrm>
          <a:prstGeom prst="rect">
            <a:avLst/>
          </a:prstGeom>
        </p:spPr>
      </p:pic>
      <p:pic>
        <p:nvPicPr>
          <p:cNvPr id="9" name="Picture 8" descr="hb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91088" y="2795685"/>
            <a:ext cx="626237" cy="257391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9" descr="ESP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7325" y="2769401"/>
            <a:ext cx="1134859" cy="292142"/>
          </a:xfrm>
          <a:prstGeom prst="rect">
            <a:avLst/>
          </a:prstGeom>
        </p:spPr>
      </p:pic>
      <p:pic>
        <p:nvPicPr>
          <p:cNvPr id="11" name="Picture 10" descr="netflix-logo.png"/>
          <p:cNvPicPr>
            <a:picLocks noChangeAspect="1"/>
          </p:cNvPicPr>
          <p:nvPr/>
        </p:nvPicPr>
        <p:blipFill>
          <a:blip r:embed="rId9" cstate="print">
            <a:alphaModFix amt="89000"/>
            <a:lum bright="11000"/>
          </a:blip>
          <a:stretch>
            <a:fillRect/>
          </a:stretch>
        </p:blipFill>
        <p:spPr>
          <a:xfrm>
            <a:off x="5772141" y="3228457"/>
            <a:ext cx="521028" cy="24288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4295" y="4787295"/>
            <a:ext cx="575777" cy="537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9882" y="3598347"/>
            <a:ext cx="897116" cy="640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8" y="320040"/>
            <a:ext cx="8686800" cy="577427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 smtClean="0">
                <a:solidFill>
                  <a:srgbClr val="73B632"/>
                </a:solidFill>
                <a:latin typeface="Helvetica Neue UltraLight"/>
                <a:cs typeface="Helvetica Neue UltraLight"/>
              </a:rPr>
              <a:t>This Talk</a:t>
            </a:r>
            <a:endParaRPr lang="en-US" sz="3000" dirty="0">
              <a:solidFill>
                <a:srgbClr val="73B63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3262" y="1140733"/>
            <a:ext cx="7652195" cy="5048400"/>
          </a:xfrm>
        </p:spPr>
        <p:txBody>
          <a:bodyPr>
            <a:noAutofit/>
          </a:bodyPr>
          <a:lstStyle/>
          <a:p>
            <a:pPr>
              <a:buSzPct val="90000"/>
              <a:buBlip>
                <a:blip r:embed="rId3"/>
              </a:buBlip>
            </a:pPr>
            <a:r>
              <a:rPr lang="en-US" sz="24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Delivering high quality video over the Internet and </a:t>
            </a:r>
            <a:r>
              <a:rPr lang="en-US" sz="2400" dirty="0" err="1" smtClean="0">
                <a:solidFill>
                  <a:srgbClr val="6D6D6D"/>
                </a:solidFill>
                <a:latin typeface="Helvetica Neue Light"/>
                <a:cs typeface="Helvetica Neue Light"/>
              </a:rPr>
              <a:t>Conviva’s</a:t>
            </a:r>
            <a:r>
              <a:rPr lang="en-US" sz="24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 approach to addressing this challenge</a:t>
            </a:r>
          </a:p>
          <a:p>
            <a:pPr>
              <a:buSzPct val="90000"/>
              <a:buNone/>
            </a:pPr>
            <a:endParaRPr lang="en-US" sz="2400" dirty="0" smtClean="0">
              <a:solidFill>
                <a:srgbClr val="6D6D6D"/>
              </a:solidFill>
              <a:latin typeface="Helvetica Neue Light"/>
              <a:cs typeface="Helvetica Neue Light"/>
            </a:endParaRPr>
          </a:p>
          <a:p>
            <a:pPr>
              <a:buSzPct val="90000"/>
              <a:buBlip>
                <a:blip r:embed="rId3"/>
              </a:buBlip>
            </a:pPr>
            <a:r>
              <a:rPr lang="en-US" sz="24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Three sections …</a:t>
            </a:r>
          </a:p>
          <a:p>
            <a:pPr lvl="1"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Understanding today’s Internet video eco-system</a:t>
            </a:r>
            <a:endParaRPr lang="en-US" sz="2400" dirty="0" smtClean="0">
              <a:solidFill>
                <a:srgbClr val="6D6D6D"/>
              </a:solidFill>
              <a:latin typeface="Helvetica Neue Light"/>
              <a:cs typeface="Helvetica Neue Light"/>
            </a:endParaRPr>
          </a:p>
          <a:p>
            <a:pPr lvl="1"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State of the art of Internet video quality</a:t>
            </a:r>
            <a:endParaRPr lang="en-US" sz="2400" dirty="0" smtClean="0">
              <a:solidFill>
                <a:srgbClr val="6D6D6D"/>
              </a:solidFill>
              <a:latin typeface="Helvetica Neue Light"/>
              <a:cs typeface="Helvetica Neue Light"/>
            </a:endParaRPr>
          </a:p>
          <a:p>
            <a:pPr lvl="1">
              <a:buSzPct val="90000"/>
              <a:buBlip>
                <a:blip r:embed="rId3"/>
              </a:buBlip>
            </a:pPr>
            <a:r>
              <a:rPr lang="en-US" sz="2000" dirty="0" smtClean="0">
                <a:solidFill>
                  <a:srgbClr val="6D6D6D"/>
                </a:solidFill>
                <a:latin typeface="Helvetica Neue Light"/>
                <a:cs typeface="Helvetica Neue Light"/>
              </a:rPr>
              <a:t>A strategy for delivering high quality video</a:t>
            </a:r>
          </a:p>
          <a:p>
            <a:pPr>
              <a:buSzPct val="90000"/>
              <a:buBlip>
                <a:blip r:embed="rId3"/>
              </a:buBlip>
            </a:pPr>
            <a:endParaRPr lang="en-US" sz="2400" dirty="0" smtClean="0">
              <a:solidFill>
                <a:srgbClr val="6D6D6D"/>
              </a:solidFill>
              <a:latin typeface="Helvetica Neue Light"/>
              <a:cs typeface="Helvetica Neue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1"/>
            <a:ext cx="169333" cy="6419088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5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1"/>
            <a:ext cx="9143995" cy="6400800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665506" y="1828801"/>
            <a:ext cx="7906995" cy="235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FFFFFF"/>
                </a:solidFill>
                <a:latin typeface="Helvetica Neue Light"/>
                <a:ea typeface="ＭＳ Ｐゴシック" pitchFamily="-107" charset="-128"/>
                <a:cs typeface="Helvetica Neue Light"/>
              </a:rPr>
              <a:t>Understanding Today’s Internet Video Eco-system</a:t>
            </a:r>
            <a:endParaRPr kumimoji="0" lang="en-US" sz="36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ea typeface="ＭＳ Ｐゴシック" pitchFamily="-107" charset="-128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26084958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56162</TotalTime>
  <Words>1940</Words>
  <Application>Microsoft Macintosh PowerPoint</Application>
  <PresentationFormat>Custom</PresentationFormat>
  <Paragraphs>423</Paragraphs>
  <Slides>40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Background</vt:lpstr>
      <vt:lpstr>2005: Beginning of the Internet Video Era</vt:lpstr>
      <vt:lpstr>2006 – 2011: Internet Video Going Prime Time</vt:lpstr>
      <vt:lpstr>2011 Internet Traffic Distribution</vt:lpstr>
      <vt:lpstr>2011 and Beyond: A World Full of Elephants</vt:lpstr>
      <vt:lpstr>Macro Changes in Internet Video Technology and Business</vt:lpstr>
      <vt:lpstr>This Talk</vt:lpstr>
      <vt:lpstr>PowerPoint Presentation</vt:lpstr>
      <vt:lpstr>Internet Video Ecosystem : Video Data-plane</vt:lpstr>
      <vt:lpstr>Content Delivery Networks</vt:lpstr>
      <vt:lpstr>Video Uses CDNs A Little Differently</vt:lpstr>
      <vt:lpstr>Player &amp; Device Eco-System</vt:lpstr>
      <vt:lpstr>Sophistication of the Video Player</vt:lpstr>
      <vt:lpstr>What is the quality of Internet video today ?</vt:lpstr>
      <vt:lpstr>Video Player Monitoring : Player Model </vt:lpstr>
      <vt:lpstr>Video Player Monitoring : Data Collection</vt:lpstr>
      <vt:lpstr>Video Player Monitoring : Cross-platform Challenges</vt:lpstr>
      <vt:lpstr>Video Player Monitoring : Data Model</vt:lpstr>
      <vt:lpstr>PowerPoint Presentation</vt:lpstr>
      <vt:lpstr>We’ve seen patterns across many sites … and billions of streams</vt:lpstr>
      <vt:lpstr>Example Video Site Quality Summary</vt:lpstr>
      <vt:lpstr>Example Video Site Quality Summary</vt:lpstr>
      <vt:lpstr>Opportunity of Going Higher Speed</vt:lpstr>
      <vt:lpstr>Viewers Watch Longer When Video is Not Interrupted by Buffering </vt:lpstr>
      <vt:lpstr>Viewers Return More When Video Is Not Interrupted by Buffering</vt:lpstr>
      <vt:lpstr>Engagement vs Join Time</vt:lpstr>
      <vt:lpstr>Engagement vs Buffering Ratio</vt:lpstr>
      <vt:lpstr>CDNs Vary in Performance over Geographies and Time</vt:lpstr>
      <vt:lpstr>CDNs Vary in Performance over Geographies and Time</vt:lpstr>
      <vt:lpstr>CDN Streaming Failures Are Common Events</vt:lpstr>
      <vt:lpstr>Summary of Results</vt:lpstr>
      <vt:lpstr>PowerPoint Presentation</vt:lpstr>
      <vt:lpstr>Refresh: What is high quality?</vt:lpstr>
      <vt:lpstr>Three Concepts for High Quality Video Delivery</vt:lpstr>
      <vt:lpstr>One-time DNS Re-direction vs Continuous Optimization </vt:lpstr>
      <vt:lpstr>Possible Optimization Architecture</vt:lpstr>
      <vt:lpstr>Example Optimization Using Aggregate Statistics</vt:lpstr>
      <vt:lpstr>Conviva Optimization in the Wild</vt:lpstr>
      <vt:lpstr>Concluding Remarks</vt:lpstr>
    </vt:vector>
  </TitlesOfParts>
  <Company>Conviva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Prukop</dc:creator>
  <cp:lastModifiedBy>Anthony D. Joseph</cp:lastModifiedBy>
  <cp:revision>614</cp:revision>
  <dcterms:created xsi:type="dcterms:W3CDTF">2011-11-13T23:25:27Z</dcterms:created>
  <dcterms:modified xsi:type="dcterms:W3CDTF">2011-11-16T22:39:53Z</dcterms:modified>
</cp:coreProperties>
</file>