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embeddings/oleObject1.bin" ContentType="application/vnd.openxmlformats-officedocument.oleObject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93" r:id="rId3"/>
    <p:sldId id="294" r:id="rId4"/>
    <p:sldId id="295" r:id="rId5"/>
    <p:sldId id="296" r:id="rId6"/>
    <p:sldId id="297" r:id="rId7"/>
    <p:sldId id="316" r:id="rId8"/>
    <p:sldId id="299" r:id="rId9"/>
    <p:sldId id="300" r:id="rId10"/>
    <p:sldId id="301" r:id="rId11"/>
    <p:sldId id="318" r:id="rId12"/>
    <p:sldId id="319" r:id="rId13"/>
    <p:sldId id="320" r:id="rId14"/>
    <p:sldId id="303" r:id="rId15"/>
    <p:sldId id="304" r:id="rId16"/>
    <p:sldId id="305" r:id="rId17"/>
    <p:sldId id="306" r:id="rId18"/>
    <p:sldId id="308" r:id="rId19"/>
    <p:sldId id="309" r:id="rId20"/>
    <p:sldId id="310" r:id="rId21"/>
    <p:sldId id="311" r:id="rId22"/>
    <p:sldId id="312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315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314" r:id="rId41"/>
    <p:sldId id="285" r:id="rId42"/>
    <p:sldId id="286" r:id="rId43"/>
    <p:sldId id="287" r:id="rId44"/>
    <p:sldId id="288" r:id="rId45"/>
    <p:sldId id="289" r:id="rId46"/>
    <p:sldId id="290" r:id="rId47"/>
    <p:sldId id="317" r:id="rId48"/>
    <p:sldId id="291" r:id="rId49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C784A"/>
    <a:srgbClr val="996633"/>
    <a:srgbClr val="FFFFAA"/>
    <a:srgbClr val="2A40E2"/>
    <a:srgbClr val="233AE1"/>
    <a:srgbClr val="1C31CA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96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Relationship Id="rId2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9A6767D9-BCC6-064E-B242-CE6B453AFCCD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4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233FDD58-6666-4247-B14D-B4E03044C0AC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333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D1F16110-DBAB-4643-845D-EF1C0B45C038}" type="slidenum">
              <a:rPr lang="en-US"/>
              <a:pPr/>
              <a:t>10</a:t>
            </a:fld>
            <a:endParaRPr lang="en-US"/>
          </a:p>
        </p:txBody>
      </p:sp>
      <p:sp>
        <p:nvSpPr>
          <p:cNvPr id="280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09211B43-BF59-D04B-A764-8F4642A5DAB5}" type="slidenum">
              <a:rPr lang="en-US"/>
              <a:pPr/>
              <a:t>14</a:t>
            </a:fld>
            <a:endParaRPr lang="en-US"/>
          </a:p>
        </p:txBody>
      </p:sp>
      <p:sp>
        <p:nvSpPr>
          <p:cNvPr id="280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8FDE9D6-2736-1344-8D73-654E7C612731}" type="slidenum">
              <a:rPr lang="en-US"/>
              <a:pPr/>
              <a:t>15</a:t>
            </a:fld>
            <a:endParaRPr lang="en-US"/>
          </a:p>
        </p:txBody>
      </p:sp>
      <p:sp>
        <p:nvSpPr>
          <p:cNvPr id="280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361BD4E-1B3B-3548-977F-C517CF9C3B48}" type="slidenum">
              <a:rPr lang="en-US"/>
              <a:pPr/>
              <a:t>16</a:t>
            </a:fld>
            <a:endParaRPr lang="en-US"/>
          </a:p>
        </p:txBody>
      </p:sp>
      <p:sp>
        <p:nvSpPr>
          <p:cNvPr id="286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75829201-5AB0-9241-85DC-693674B6A50F}" type="slidenum">
              <a:rPr lang="en-US"/>
              <a:pPr/>
              <a:t>17</a:t>
            </a:fld>
            <a:endParaRPr lang="en-US"/>
          </a:p>
        </p:txBody>
      </p:sp>
      <p:sp>
        <p:nvSpPr>
          <p:cNvPr id="281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1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A59BE45A-7C90-F048-A6ED-BA697A3B9A4B}" type="slidenum">
              <a:rPr lang="en-US"/>
              <a:pPr/>
              <a:t>23</a:t>
            </a:fld>
            <a:endParaRPr lang="en-US"/>
          </a:p>
        </p:txBody>
      </p:sp>
      <p:sp>
        <p:nvSpPr>
          <p:cNvPr id="143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C604755C-D9AF-B54E-A09D-56EF7B6314FA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4A5BBD57-65D8-044E-B2AC-ED904DEBCC46}" type="slidenum">
              <a:rPr lang="en-US"/>
              <a:pPr/>
              <a:t>25</a:t>
            </a:fld>
            <a:endParaRPr lang="en-US"/>
          </a:p>
        </p:txBody>
      </p:sp>
      <p:sp>
        <p:nvSpPr>
          <p:cNvPr id="143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6A62BCA2-BB1C-3E45-89B9-9B41B1240D93}" type="slidenum">
              <a:rPr lang="en-US"/>
              <a:pPr/>
              <a:t>26</a:t>
            </a:fld>
            <a:endParaRPr lang="en-US"/>
          </a:p>
        </p:txBody>
      </p:sp>
      <p:sp>
        <p:nvSpPr>
          <p:cNvPr id="143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DB81AF5-F7B2-754D-B421-2A018EC7A1A7}" type="slidenum">
              <a:rPr lang="en-US"/>
              <a:pPr/>
              <a:t>27</a:t>
            </a:fld>
            <a:endParaRPr lang="en-US"/>
          </a:p>
        </p:txBody>
      </p:sp>
      <p:sp>
        <p:nvSpPr>
          <p:cNvPr id="143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16FE1455-AD8D-7E4A-8DF6-E3460BA4EF46}" type="slidenum">
              <a:rPr lang="en-US"/>
              <a:pPr/>
              <a:t>2</a:t>
            </a:fld>
            <a:endParaRPr lang="en-US"/>
          </a:p>
        </p:txBody>
      </p:sp>
      <p:sp>
        <p:nvSpPr>
          <p:cNvPr id="278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8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90D977B-B6CB-C44E-8F34-04662260645C}" type="slidenum">
              <a:rPr lang="en-US"/>
              <a:pPr/>
              <a:t>28</a:t>
            </a:fld>
            <a:endParaRPr lang="en-US"/>
          </a:p>
        </p:txBody>
      </p:sp>
      <p:sp>
        <p:nvSpPr>
          <p:cNvPr id="144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A625A8C1-F0A0-994E-AB64-CDC07951EC9A}" type="slidenum">
              <a:rPr lang="en-US"/>
              <a:pPr/>
              <a:t>29</a:t>
            </a:fld>
            <a:endParaRPr lang="en-US"/>
          </a:p>
        </p:txBody>
      </p:sp>
      <p:sp>
        <p:nvSpPr>
          <p:cNvPr id="144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D202B9FF-B3FE-1444-986D-0D0666819A5E}" type="slidenum">
              <a:rPr lang="en-US"/>
              <a:pPr/>
              <a:t>30</a:t>
            </a:fld>
            <a:endParaRPr lang="en-US"/>
          </a:p>
        </p:txBody>
      </p:sp>
      <p:sp>
        <p:nvSpPr>
          <p:cNvPr id="144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C095B612-FF1B-2A4A-8898-15901B6B6C3B}" type="slidenum">
              <a:rPr lang="en-US"/>
              <a:pPr/>
              <a:t>31</a:t>
            </a:fld>
            <a:endParaRPr lang="en-US"/>
          </a:p>
        </p:txBody>
      </p:sp>
      <p:sp>
        <p:nvSpPr>
          <p:cNvPr id="144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DCB65E7-019D-194A-B722-0E69AF50EDFF}" type="slidenum">
              <a:rPr lang="en-US"/>
              <a:pPr/>
              <a:t>33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34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59202958-2C4B-1E48-A8F3-37486E83192A}" type="slidenum">
              <a:rPr lang="en-US"/>
              <a:pPr/>
              <a:t>35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90A4B90-572B-AE41-9296-8F148BEF334F}" type="slidenum">
              <a:rPr lang="en-US"/>
              <a:pPr/>
              <a:t>37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FE74F30-E854-F64F-9895-9340A5715779}" type="slidenum">
              <a:rPr lang="en-US"/>
              <a:pPr/>
              <a:t>38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39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F69FF43B-8A1E-4D42-A7B3-5286ADC7B63F}" type="slidenum">
              <a:rPr lang="en-US"/>
              <a:pPr/>
              <a:t>3</a:t>
            </a:fld>
            <a:endParaRPr lang="en-US"/>
          </a:p>
        </p:txBody>
      </p:sp>
      <p:sp>
        <p:nvSpPr>
          <p:cNvPr id="279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40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8AA04FEB-65D3-A745-BBA0-4ACE4F7F94D5}" type="slidenum">
              <a:rPr lang="en-US"/>
              <a:pPr/>
              <a:t>41</a:t>
            </a:fld>
            <a:endParaRPr lang="en-US"/>
          </a:p>
        </p:txBody>
      </p:sp>
      <p:sp>
        <p:nvSpPr>
          <p:cNvPr id="136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DDB37307-3B66-3741-BD29-6189BF711081}" type="slidenum">
              <a:rPr lang="en-US"/>
              <a:pPr/>
              <a:t>42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A7319494-74CB-C246-9419-6B6C44A9D5EA}" type="slidenum">
              <a:rPr lang="en-US"/>
              <a:pPr/>
              <a:t>43</a:t>
            </a:fld>
            <a:endParaRPr lang="en-US"/>
          </a:p>
        </p:txBody>
      </p:sp>
      <p:sp>
        <p:nvSpPr>
          <p:cNvPr id="136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6FA555CE-F554-AC46-978C-D64F6AA0803F}" type="slidenum">
              <a:rPr lang="en-US"/>
              <a:pPr/>
              <a:t>44</a:t>
            </a:fld>
            <a:endParaRPr lang="en-US"/>
          </a:p>
        </p:txBody>
      </p:sp>
      <p:sp>
        <p:nvSpPr>
          <p:cNvPr id="137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FB64806-98AB-5D41-9D78-7F9915CC709E}" type="slidenum">
              <a:rPr lang="en-US"/>
              <a:pPr/>
              <a:t>45</a:t>
            </a:fld>
            <a:endParaRPr lang="en-US"/>
          </a:p>
        </p:txBody>
      </p:sp>
      <p:sp>
        <p:nvSpPr>
          <p:cNvPr id="137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D37FBD70-2F9B-3B46-8304-35EE271C739C}" type="slidenum">
              <a:rPr lang="en-US"/>
              <a:pPr/>
              <a:t>46</a:t>
            </a:fld>
            <a:endParaRPr lang="en-US"/>
          </a:p>
        </p:txBody>
      </p:sp>
      <p:sp>
        <p:nvSpPr>
          <p:cNvPr id="137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8706" y="3473720"/>
            <a:ext cx="7043789" cy="32923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D37FBD70-2F9B-3B46-8304-35EE271C739C}" type="slidenum">
              <a:rPr lang="en-US"/>
              <a:pPr/>
              <a:t>47</a:t>
            </a:fld>
            <a:endParaRPr lang="en-US"/>
          </a:p>
        </p:txBody>
      </p:sp>
      <p:sp>
        <p:nvSpPr>
          <p:cNvPr id="137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8706" y="3473720"/>
            <a:ext cx="7043789" cy="32923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B9E9F1E-1BDA-6346-8CD9-EA86221E5025}" type="slidenum">
              <a:rPr lang="en-US"/>
              <a:pPr/>
              <a:t>48</a:t>
            </a:fld>
            <a:endParaRPr lang="en-US"/>
          </a:p>
        </p:txBody>
      </p:sp>
      <p:sp>
        <p:nvSpPr>
          <p:cNvPr id="137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8706" y="3473720"/>
            <a:ext cx="7043789" cy="32923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1A3EC693-0BC9-D74E-A70A-0D24AA888638}" type="slidenum">
              <a:rPr lang="en-US"/>
              <a:pPr/>
              <a:t>4</a:t>
            </a:fld>
            <a:endParaRPr lang="en-US"/>
          </a:p>
        </p:txBody>
      </p:sp>
      <p:sp>
        <p:nvSpPr>
          <p:cNvPr id="279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E0EF8740-629E-4C4B-8B39-53C88E23649F}" type="slidenum">
              <a:rPr lang="en-US"/>
              <a:pPr/>
              <a:t>5</a:t>
            </a:fld>
            <a:endParaRPr lang="en-US"/>
          </a:p>
        </p:txBody>
      </p:sp>
      <p:sp>
        <p:nvSpPr>
          <p:cNvPr id="279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B755F99D-C7B6-F940-BC05-F04B6C807BB2}" type="slidenum">
              <a:rPr lang="en-US"/>
              <a:pPr/>
              <a:t>6</a:t>
            </a:fld>
            <a:endParaRPr lang="en-US"/>
          </a:p>
        </p:txBody>
      </p:sp>
      <p:sp>
        <p:nvSpPr>
          <p:cNvPr id="279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6F00806-BA6E-2A4C-850C-49641BC1DD01}" type="slidenum">
              <a:rPr lang="en-US"/>
              <a:pPr/>
              <a:t>7</a:t>
            </a:fld>
            <a:endParaRPr lang="en-US"/>
          </a:p>
        </p:txBody>
      </p:sp>
      <p:sp>
        <p:nvSpPr>
          <p:cNvPr id="279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38AAA98B-C0EB-0F48-A4DA-E670A04942AB}" type="slidenum">
              <a:rPr lang="en-US"/>
              <a:pPr/>
              <a:t>8</a:t>
            </a:fld>
            <a:endParaRPr lang="en-US"/>
          </a:p>
        </p:txBody>
      </p:sp>
      <p:sp>
        <p:nvSpPr>
          <p:cNvPr id="286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BC00D8AE-7C82-9E46-AE01-81D05484CE43}" type="slidenum">
              <a:rPr lang="en-US"/>
              <a:pPr/>
              <a:t>9</a:t>
            </a:fld>
            <a:endParaRPr lang="en-US"/>
          </a:p>
        </p:txBody>
      </p:sp>
      <p:sp>
        <p:nvSpPr>
          <p:cNvPr id="280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619" y="6397625"/>
            <a:ext cx="991075" cy="305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8" tIns="44445" rIns="90478" bIns="4444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 b="0" dirty="0" err="1">
                <a:solidFill>
                  <a:srgbClr val="2A40E2"/>
                </a:solidFill>
                <a:latin typeface="Helvetica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Helvetica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23.</a:t>
            </a:r>
            <a:fld id="{5A203657-FDC8-3640-AA20-2C1D0E31AAB3}" type="slidenum">
              <a:rPr lang="en-US" sz="1400" b="0">
                <a:solidFill>
                  <a:srgbClr val="2A40E2"/>
                </a:solidFill>
                <a:latin typeface="Helvetica" charset="0"/>
              </a:rPr>
              <a:pPr algn="ctr" eaLnBrk="0" hangingPunct="0"/>
              <a:t>‹#›</a:t>
            </a:fld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620686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11/21</a:t>
            </a:r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133600" y="6396038"/>
            <a:ext cx="5064385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Anthony D. Joseph and Ion </a:t>
            </a:r>
            <a:r>
              <a:rPr lang="en-US" sz="1400" b="0" dirty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Stoica CS162 ©UCB Spring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6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848600" cy="2895600"/>
          </a:xfrm>
        </p:spPr>
        <p:txBody>
          <a:bodyPr/>
          <a:lstStyle/>
          <a:p>
            <a:r>
              <a:rPr lang="en-US" sz="3000" dirty="0" smtClean="0">
                <a:latin typeface="Helvetica" charset="0"/>
              </a:rPr>
              <a:t>CS162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Operating Systems and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Systems Programming</a:t>
            </a:r>
            <a:br>
              <a:rPr lang="en-US" sz="3000" dirty="0" smtClean="0">
                <a:latin typeface="Helvetica" charset="0"/>
              </a:rPr>
            </a:br>
            <a:r>
              <a:rPr lang="en-US" sz="3000" smtClean="0">
                <a:latin typeface="Helvetica" charset="0"/>
              </a:rPr>
              <a:t>Lecture 24</a:t>
            </a:r>
            <a:r>
              <a:rPr lang="en-US" sz="3000" dirty="0" smtClean="0">
                <a:latin typeface="Helvetica" charset="0"/>
              </a:rPr>
              <a:t/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/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Peer-to-Peer Networks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</p:spPr>
        <p:txBody>
          <a:bodyPr/>
          <a:lstStyle/>
          <a:p>
            <a:pPr marL="285750" indent="-285750"/>
            <a:r>
              <a:rPr lang="en-US" dirty="0" smtClean="0">
                <a:latin typeface="Helvetica" charset="0"/>
              </a:rPr>
              <a:t>November 21, 2011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Anthony D. Joseph and Ion Stoica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http://inst.eecs.berkeley.edu/~cs162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720138" y="4368800"/>
            <a:ext cx="185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b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Example</a:t>
            </a:r>
          </a:p>
        </p:txBody>
      </p:sp>
      <p:sp>
        <p:nvSpPr>
          <p:cNvPr id="280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467600" cy="914400"/>
          </a:xfrm>
        </p:spPr>
        <p:txBody>
          <a:bodyPr/>
          <a:lstStyle/>
          <a:p>
            <a:r>
              <a:rPr lang="en-US"/>
              <a:t>Assume: m1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neighbors are m2 and m3; m3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neighbors are m4 and m5;…</a:t>
            </a:r>
          </a:p>
        </p:txBody>
      </p:sp>
      <p:grpSp>
        <p:nvGrpSpPr>
          <p:cNvPr id="2801668" name="Group 4"/>
          <p:cNvGrpSpPr>
            <a:grpSpLocks/>
          </p:cNvGrpSpPr>
          <p:nvPr/>
        </p:nvGrpSpPr>
        <p:grpSpPr bwMode="auto">
          <a:xfrm>
            <a:off x="3200400" y="5334000"/>
            <a:ext cx="228600" cy="228600"/>
            <a:chOff x="765" y="1992"/>
            <a:chExt cx="291" cy="240"/>
          </a:xfrm>
        </p:grpSpPr>
        <p:sp>
          <p:nvSpPr>
            <p:cNvPr id="2801669" name="Oval 5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70" name="Rectangle 6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71" name="Oval 7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801672" name="Rectangle 8"/>
          <p:cNvSpPr>
            <a:spLocks noChangeArrowheads="1"/>
          </p:cNvSpPr>
          <p:nvPr/>
        </p:nvSpPr>
        <p:spPr bwMode="auto">
          <a:xfrm>
            <a:off x="3252788" y="53943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801673" name="Group 9"/>
          <p:cNvGrpSpPr>
            <a:grpSpLocks/>
          </p:cNvGrpSpPr>
          <p:nvPr/>
        </p:nvGrpSpPr>
        <p:grpSpPr bwMode="auto">
          <a:xfrm>
            <a:off x="2667000" y="3581400"/>
            <a:ext cx="3505200" cy="1600200"/>
            <a:chOff x="1719" y="1709"/>
            <a:chExt cx="1775" cy="1123"/>
          </a:xfrm>
        </p:grpSpPr>
        <p:sp>
          <p:nvSpPr>
            <p:cNvPr id="2801674" name="Oval 10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75" name="Oval 11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76" name="Oval 12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801677" name="Oval 13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801678" name="Oval 14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801679" name="Oval 15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801680" name="Oval 16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801681" name="Freeform 17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01682" name="Group 18"/>
          <p:cNvGrpSpPr>
            <a:grpSpLocks/>
          </p:cNvGrpSpPr>
          <p:nvPr/>
        </p:nvGrpSpPr>
        <p:grpSpPr bwMode="auto">
          <a:xfrm>
            <a:off x="2667000" y="5181600"/>
            <a:ext cx="457200" cy="457200"/>
            <a:chOff x="384" y="1872"/>
            <a:chExt cx="336" cy="336"/>
          </a:xfrm>
        </p:grpSpPr>
        <p:sp>
          <p:nvSpPr>
            <p:cNvPr id="2801683" name="AutoShape 1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84" name="AutoShape 2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85" name="Rectangle 2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86" name="Rectangle 2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87" name="Rectangle 2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88" name="Freeform 2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801689" name="AutoShape 25"/>
          <p:cNvCxnSpPr>
            <a:cxnSpLocks noChangeShapeType="1"/>
            <a:stCxn id="2801686" idx="3"/>
            <a:endCxn id="2801670" idx="1"/>
          </p:cNvCxnSpPr>
          <p:nvPr/>
        </p:nvCxnSpPr>
        <p:spPr bwMode="auto">
          <a:xfrm flipV="1">
            <a:off x="3062288" y="54483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01690" name="Group 26"/>
          <p:cNvGrpSpPr>
            <a:grpSpLocks/>
          </p:cNvGrpSpPr>
          <p:nvPr/>
        </p:nvGrpSpPr>
        <p:grpSpPr bwMode="auto">
          <a:xfrm>
            <a:off x="4343400" y="5334000"/>
            <a:ext cx="457200" cy="457200"/>
            <a:chOff x="384" y="1872"/>
            <a:chExt cx="336" cy="336"/>
          </a:xfrm>
        </p:grpSpPr>
        <p:sp>
          <p:nvSpPr>
            <p:cNvPr id="2801691" name="AutoShape 27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92" name="AutoShape 28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93" name="Rectangle 29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94" name="Rectangle 30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95" name="Rectangle 31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96" name="Freeform 32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01697" name="Group 33"/>
          <p:cNvGrpSpPr>
            <a:grpSpLocks/>
          </p:cNvGrpSpPr>
          <p:nvPr/>
        </p:nvGrpSpPr>
        <p:grpSpPr bwMode="auto">
          <a:xfrm>
            <a:off x="4876800" y="5486400"/>
            <a:ext cx="228600" cy="228600"/>
            <a:chOff x="765" y="1992"/>
            <a:chExt cx="291" cy="240"/>
          </a:xfrm>
        </p:grpSpPr>
        <p:sp>
          <p:nvSpPr>
            <p:cNvPr id="2801698" name="Oval 34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699" name="Rectangle 35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00" name="Oval 36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801701" name="AutoShape 37"/>
          <p:cNvCxnSpPr>
            <a:cxnSpLocks noChangeShapeType="1"/>
            <a:stCxn id="2801694" idx="3"/>
            <a:endCxn id="2801699" idx="1"/>
          </p:cNvCxnSpPr>
          <p:nvPr/>
        </p:nvCxnSpPr>
        <p:spPr bwMode="auto">
          <a:xfrm flipV="1">
            <a:off x="4738688" y="56007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01702" name="Group 38"/>
          <p:cNvGrpSpPr>
            <a:grpSpLocks/>
          </p:cNvGrpSpPr>
          <p:nvPr/>
        </p:nvGrpSpPr>
        <p:grpSpPr bwMode="auto">
          <a:xfrm>
            <a:off x="6096000" y="5029200"/>
            <a:ext cx="457200" cy="457200"/>
            <a:chOff x="384" y="1872"/>
            <a:chExt cx="336" cy="336"/>
          </a:xfrm>
        </p:grpSpPr>
        <p:sp>
          <p:nvSpPr>
            <p:cNvPr id="2801703" name="AutoShape 3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04" name="AutoShape 4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05" name="Rectangle 4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06" name="Rectangle 4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07" name="Rectangle 4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08" name="Freeform 4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01709" name="Group 45"/>
          <p:cNvGrpSpPr>
            <a:grpSpLocks/>
          </p:cNvGrpSpPr>
          <p:nvPr/>
        </p:nvGrpSpPr>
        <p:grpSpPr bwMode="auto">
          <a:xfrm>
            <a:off x="6629400" y="5181600"/>
            <a:ext cx="228600" cy="228600"/>
            <a:chOff x="765" y="1992"/>
            <a:chExt cx="291" cy="240"/>
          </a:xfrm>
        </p:grpSpPr>
        <p:sp>
          <p:nvSpPr>
            <p:cNvPr id="2801710" name="Oval 46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11" name="Rectangle 47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12" name="Oval 48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801713" name="AutoShape 49"/>
          <p:cNvCxnSpPr>
            <a:cxnSpLocks noChangeShapeType="1"/>
            <a:stCxn id="2801706" idx="3"/>
            <a:endCxn id="2801711" idx="1"/>
          </p:cNvCxnSpPr>
          <p:nvPr/>
        </p:nvCxnSpPr>
        <p:spPr bwMode="auto">
          <a:xfrm flipV="1">
            <a:off x="6491288" y="52959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01714" name="Group 50"/>
          <p:cNvGrpSpPr>
            <a:grpSpLocks/>
          </p:cNvGrpSpPr>
          <p:nvPr/>
        </p:nvGrpSpPr>
        <p:grpSpPr bwMode="auto">
          <a:xfrm>
            <a:off x="6248400" y="3429000"/>
            <a:ext cx="457200" cy="457200"/>
            <a:chOff x="384" y="1872"/>
            <a:chExt cx="336" cy="336"/>
          </a:xfrm>
        </p:grpSpPr>
        <p:sp>
          <p:nvSpPr>
            <p:cNvPr id="2801715" name="AutoShape 51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16" name="AutoShape 52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17" name="Rectangle 53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18" name="Rectangle 54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19" name="Rectangle 55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20" name="Freeform 56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01721" name="Group 57"/>
          <p:cNvGrpSpPr>
            <a:grpSpLocks/>
          </p:cNvGrpSpPr>
          <p:nvPr/>
        </p:nvGrpSpPr>
        <p:grpSpPr bwMode="auto">
          <a:xfrm>
            <a:off x="6781800" y="3581400"/>
            <a:ext cx="228600" cy="228600"/>
            <a:chOff x="765" y="1992"/>
            <a:chExt cx="291" cy="240"/>
          </a:xfrm>
        </p:grpSpPr>
        <p:sp>
          <p:nvSpPr>
            <p:cNvPr id="2801722" name="Oval 58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23" name="Rectangle 59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24" name="Oval 60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801725" name="AutoShape 61"/>
          <p:cNvCxnSpPr>
            <a:cxnSpLocks noChangeShapeType="1"/>
            <a:stCxn id="2801718" idx="3"/>
            <a:endCxn id="2801723" idx="1"/>
          </p:cNvCxnSpPr>
          <p:nvPr/>
        </p:nvCxnSpPr>
        <p:spPr bwMode="auto">
          <a:xfrm flipV="1">
            <a:off x="6643688" y="36957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01726" name="Group 62"/>
          <p:cNvGrpSpPr>
            <a:grpSpLocks/>
          </p:cNvGrpSpPr>
          <p:nvPr/>
        </p:nvGrpSpPr>
        <p:grpSpPr bwMode="auto">
          <a:xfrm>
            <a:off x="3962400" y="2819400"/>
            <a:ext cx="457200" cy="457200"/>
            <a:chOff x="384" y="1872"/>
            <a:chExt cx="336" cy="336"/>
          </a:xfrm>
        </p:grpSpPr>
        <p:sp>
          <p:nvSpPr>
            <p:cNvPr id="2801727" name="AutoShape 63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28" name="AutoShape 64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29" name="Rectangle 65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30" name="Rectangle 66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31" name="Rectangle 67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32" name="Freeform 68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01733" name="Group 69"/>
          <p:cNvGrpSpPr>
            <a:grpSpLocks/>
          </p:cNvGrpSpPr>
          <p:nvPr/>
        </p:nvGrpSpPr>
        <p:grpSpPr bwMode="auto">
          <a:xfrm>
            <a:off x="4495800" y="2971800"/>
            <a:ext cx="228600" cy="228600"/>
            <a:chOff x="765" y="1992"/>
            <a:chExt cx="291" cy="240"/>
          </a:xfrm>
        </p:grpSpPr>
        <p:sp>
          <p:nvSpPr>
            <p:cNvPr id="2801734" name="Oval 70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35" name="Rectangle 71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36" name="Oval 72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801737" name="AutoShape 73"/>
          <p:cNvCxnSpPr>
            <a:cxnSpLocks noChangeShapeType="1"/>
            <a:stCxn id="2801730" idx="3"/>
            <a:endCxn id="2801735" idx="1"/>
          </p:cNvCxnSpPr>
          <p:nvPr/>
        </p:nvCxnSpPr>
        <p:spPr bwMode="auto">
          <a:xfrm flipV="1">
            <a:off x="4357688" y="30861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01738" name="Group 74"/>
          <p:cNvGrpSpPr>
            <a:grpSpLocks/>
          </p:cNvGrpSpPr>
          <p:nvPr/>
        </p:nvGrpSpPr>
        <p:grpSpPr bwMode="auto">
          <a:xfrm>
            <a:off x="1828800" y="3352800"/>
            <a:ext cx="457200" cy="457200"/>
            <a:chOff x="384" y="1872"/>
            <a:chExt cx="336" cy="336"/>
          </a:xfrm>
        </p:grpSpPr>
        <p:sp>
          <p:nvSpPr>
            <p:cNvPr id="2801739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40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41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42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43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44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01745" name="Group 81"/>
          <p:cNvGrpSpPr>
            <a:grpSpLocks/>
          </p:cNvGrpSpPr>
          <p:nvPr/>
        </p:nvGrpSpPr>
        <p:grpSpPr bwMode="auto">
          <a:xfrm>
            <a:off x="2362200" y="3505200"/>
            <a:ext cx="228600" cy="228600"/>
            <a:chOff x="765" y="1992"/>
            <a:chExt cx="291" cy="240"/>
          </a:xfrm>
        </p:grpSpPr>
        <p:sp>
          <p:nvSpPr>
            <p:cNvPr id="2801746" name="Oval 82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47" name="Rectangle 83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48" name="Oval 84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801749" name="AutoShape 85"/>
          <p:cNvCxnSpPr>
            <a:cxnSpLocks noChangeShapeType="1"/>
            <a:stCxn id="2801742" idx="3"/>
            <a:endCxn id="2801747" idx="1"/>
          </p:cNvCxnSpPr>
          <p:nvPr/>
        </p:nvCxnSpPr>
        <p:spPr bwMode="auto">
          <a:xfrm flipV="1">
            <a:off x="2224088" y="36195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1750" name="AutoShape 86"/>
          <p:cNvCxnSpPr>
            <a:cxnSpLocks noChangeShapeType="1"/>
            <a:stCxn id="2801744" idx="2"/>
            <a:endCxn id="2801680" idx="2"/>
          </p:cNvCxnSpPr>
          <p:nvPr/>
        </p:nvCxnSpPr>
        <p:spPr bwMode="auto">
          <a:xfrm>
            <a:off x="2286000" y="3810000"/>
            <a:ext cx="38100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1751" name="AutoShape 87"/>
          <p:cNvCxnSpPr>
            <a:cxnSpLocks noChangeShapeType="1"/>
            <a:stCxn id="2801683" idx="0"/>
            <a:endCxn id="2801679" idx="3"/>
          </p:cNvCxnSpPr>
          <p:nvPr/>
        </p:nvCxnSpPr>
        <p:spPr bwMode="auto">
          <a:xfrm flipV="1">
            <a:off x="2895600" y="4984750"/>
            <a:ext cx="398463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1752" name="AutoShape 88"/>
          <p:cNvCxnSpPr>
            <a:cxnSpLocks noChangeShapeType="1"/>
            <a:stCxn id="2801691" idx="0"/>
            <a:endCxn id="2801678" idx="4"/>
          </p:cNvCxnSpPr>
          <p:nvPr/>
        </p:nvCxnSpPr>
        <p:spPr bwMode="auto">
          <a:xfrm flipV="1">
            <a:off x="4572000" y="5181600"/>
            <a:ext cx="147638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1753" name="AutoShape 89"/>
          <p:cNvCxnSpPr>
            <a:cxnSpLocks noChangeShapeType="1"/>
            <a:stCxn id="2801703" idx="1"/>
            <a:endCxn id="2801677" idx="5"/>
          </p:cNvCxnSpPr>
          <p:nvPr/>
        </p:nvCxnSpPr>
        <p:spPr bwMode="auto">
          <a:xfrm flipH="1" flipV="1">
            <a:off x="5972175" y="4827588"/>
            <a:ext cx="214313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1754" name="AutoShape 90"/>
          <p:cNvCxnSpPr>
            <a:cxnSpLocks noChangeShapeType="1"/>
            <a:stCxn id="2801720" idx="4"/>
            <a:endCxn id="2801676" idx="6"/>
          </p:cNvCxnSpPr>
          <p:nvPr/>
        </p:nvCxnSpPr>
        <p:spPr bwMode="auto">
          <a:xfrm flipH="1">
            <a:off x="6000750" y="3814763"/>
            <a:ext cx="307975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1755" name="AutoShape 91"/>
          <p:cNvCxnSpPr>
            <a:cxnSpLocks noChangeShapeType="1"/>
            <a:stCxn id="2801732" idx="3"/>
            <a:endCxn id="2801674" idx="0"/>
          </p:cNvCxnSpPr>
          <p:nvPr/>
        </p:nvCxnSpPr>
        <p:spPr bwMode="auto">
          <a:xfrm>
            <a:off x="3962400" y="3276600"/>
            <a:ext cx="201613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01756" name="Text Box 92"/>
          <p:cNvSpPr txBox="1">
            <a:spLocks noChangeArrowheads="1"/>
          </p:cNvSpPr>
          <p:nvPr/>
        </p:nvSpPr>
        <p:spPr bwMode="auto">
          <a:xfrm>
            <a:off x="3205163" y="5334000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A</a:t>
            </a:r>
          </a:p>
        </p:txBody>
      </p:sp>
      <p:sp>
        <p:nvSpPr>
          <p:cNvPr id="2801757" name="Rectangle 93"/>
          <p:cNvSpPr>
            <a:spLocks noChangeArrowheads="1"/>
          </p:cNvSpPr>
          <p:nvPr/>
        </p:nvSpPr>
        <p:spPr bwMode="auto">
          <a:xfrm>
            <a:off x="4929188" y="55467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1758" name="Text Box 94"/>
          <p:cNvSpPr txBox="1">
            <a:spLocks noChangeArrowheads="1"/>
          </p:cNvSpPr>
          <p:nvPr/>
        </p:nvSpPr>
        <p:spPr bwMode="auto">
          <a:xfrm>
            <a:off x="4881563" y="5486400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B</a:t>
            </a:r>
          </a:p>
        </p:txBody>
      </p:sp>
      <p:sp>
        <p:nvSpPr>
          <p:cNvPr id="2801759" name="Rectangle 95"/>
          <p:cNvSpPr>
            <a:spLocks noChangeArrowheads="1"/>
          </p:cNvSpPr>
          <p:nvPr/>
        </p:nvSpPr>
        <p:spPr bwMode="auto">
          <a:xfrm>
            <a:off x="6677025" y="52419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1760" name="Text Box 96"/>
          <p:cNvSpPr txBox="1">
            <a:spLocks noChangeArrowheads="1"/>
          </p:cNvSpPr>
          <p:nvPr/>
        </p:nvSpPr>
        <p:spPr bwMode="auto">
          <a:xfrm>
            <a:off x="6629400" y="5181600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C</a:t>
            </a:r>
          </a:p>
        </p:txBody>
      </p:sp>
      <p:sp>
        <p:nvSpPr>
          <p:cNvPr id="2801761" name="Rectangle 97"/>
          <p:cNvSpPr>
            <a:spLocks noChangeArrowheads="1"/>
          </p:cNvSpPr>
          <p:nvPr/>
        </p:nvSpPr>
        <p:spPr bwMode="auto">
          <a:xfrm>
            <a:off x="6829425" y="36417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1762" name="Text Box 98"/>
          <p:cNvSpPr txBox="1">
            <a:spLocks noChangeArrowheads="1"/>
          </p:cNvSpPr>
          <p:nvPr/>
        </p:nvSpPr>
        <p:spPr bwMode="auto">
          <a:xfrm>
            <a:off x="6781800" y="3581400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D</a:t>
            </a:r>
          </a:p>
        </p:txBody>
      </p:sp>
      <p:sp>
        <p:nvSpPr>
          <p:cNvPr id="2801763" name="Rectangle 99"/>
          <p:cNvSpPr>
            <a:spLocks noChangeArrowheads="1"/>
          </p:cNvSpPr>
          <p:nvPr/>
        </p:nvSpPr>
        <p:spPr bwMode="auto">
          <a:xfrm>
            <a:off x="4543425" y="30321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1764" name="Text Box 100"/>
          <p:cNvSpPr txBox="1">
            <a:spLocks noChangeArrowheads="1"/>
          </p:cNvSpPr>
          <p:nvPr/>
        </p:nvSpPr>
        <p:spPr bwMode="auto">
          <a:xfrm>
            <a:off x="4495800" y="2971800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E</a:t>
            </a:r>
          </a:p>
        </p:txBody>
      </p:sp>
      <p:sp>
        <p:nvSpPr>
          <p:cNvPr id="2801765" name="Rectangle 101"/>
          <p:cNvSpPr>
            <a:spLocks noChangeArrowheads="1"/>
          </p:cNvSpPr>
          <p:nvPr/>
        </p:nvSpPr>
        <p:spPr bwMode="auto">
          <a:xfrm>
            <a:off x="2409825" y="3568700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1766" name="Text Box 102"/>
          <p:cNvSpPr txBox="1">
            <a:spLocks noChangeArrowheads="1"/>
          </p:cNvSpPr>
          <p:nvPr/>
        </p:nvSpPr>
        <p:spPr bwMode="auto">
          <a:xfrm>
            <a:off x="2362200" y="3508375"/>
            <a:ext cx="29241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F</a:t>
            </a:r>
          </a:p>
        </p:txBody>
      </p:sp>
      <p:sp>
        <p:nvSpPr>
          <p:cNvPr id="2801767" name="Text Box 103"/>
          <p:cNvSpPr txBox="1">
            <a:spLocks noChangeArrowheads="1"/>
          </p:cNvSpPr>
          <p:nvPr/>
        </p:nvSpPr>
        <p:spPr bwMode="auto">
          <a:xfrm>
            <a:off x="2728913" y="5641975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m1</a:t>
            </a:r>
          </a:p>
        </p:txBody>
      </p:sp>
      <p:sp>
        <p:nvSpPr>
          <p:cNvPr id="2801768" name="Text Box 104"/>
          <p:cNvSpPr txBox="1">
            <a:spLocks noChangeArrowheads="1"/>
          </p:cNvSpPr>
          <p:nvPr/>
        </p:nvSpPr>
        <p:spPr bwMode="auto">
          <a:xfrm>
            <a:off x="4373563" y="5794375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m2</a:t>
            </a:r>
          </a:p>
        </p:txBody>
      </p:sp>
      <p:sp>
        <p:nvSpPr>
          <p:cNvPr id="2801769" name="Text Box 105"/>
          <p:cNvSpPr txBox="1">
            <a:spLocks noChangeArrowheads="1"/>
          </p:cNvSpPr>
          <p:nvPr/>
        </p:nvSpPr>
        <p:spPr bwMode="auto">
          <a:xfrm>
            <a:off x="6126163" y="5486400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m3</a:t>
            </a:r>
          </a:p>
        </p:txBody>
      </p:sp>
      <p:sp>
        <p:nvSpPr>
          <p:cNvPr id="2801770" name="Text Box 106"/>
          <p:cNvSpPr txBox="1">
            <a:spLocks noChangeArrowheads="1"/>
          </p:cNvSpPr>
          <p:nvPr/>
        </p:nvSpPr>
        <p:spPr bwMode="auto">
          <a:xfrm>
            <a:off x="6278563" y="3889375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m4</a:t>
            </a:r>
          </a:p>
        </p:txBody>
      </p:sp>
      <p:sp>
        <p:nvSpPr>
          <p:cNvPr id="2801771" name="Text Box 107"/>
          <p:cNvSpPr txBox="1">
            <a:spLocks noChangeArrowheads="1"/>
          </p:cNvSpPr>
          <p:nvPr/>
        </p:nvSpPr>
        <p:spPr bwMode="auto">
          <a:xfrm>
            <a:off x="4038600" y="2514600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m5</a:t>
            </a:r>
          </a:p>
        </p:txBody>
      </p:sp>
      <p:sp>
        <p:nvSpPr>
          <p:cNvPr id="2801772" name="Text Box 108"/>
          <p:cNvSpPr txBox="1">
            <a:spLocks noChangeArrowheads="1"/>
          </p:cNvSpPr>
          <p:nvPr/>
        </p:nvSpPr>
        <p:spPr bwMode="auto">
          <a:xfrm>
            <a:off x="1858963" y="3051175"/>
            <a:ext cx="43922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m6</a:t>
            </a:r>
          </a:p>
        </p:txBody>
      </p:sp>
      <p:grpSp>
        <p:nvGrpSpPr>
          <p:cNvPr id="2801773" name="Group 109"/>
          <p:cNvGrpSpPr>
            <a:grpSpLocks/>
          </p:cNvGrpSpPr>
          <p:nvPr/>
        </p:nvGrpSpPr>
        <p:grpSpPr bwMode="auto">
          <a:xfrm>
            <a:off x="2895600" y="4346575"/>
            <a:ext cx="3276600" cy="911225"/>
            <a:chOff x="384" y="2738"/>
            <a:chExt cx="2064" cy="574"/>
          </a:xfrm>
        </p:grpSpPr>
        <p:sp>
          <p:nvSpPr>
            <p:cNvPr id="2801774" name="Freeform 110"/>
            <p:cNvSpPr>
              <a:spLocks/>
            </p:cNvSpPr>
            <p:nvPr/>
          </p:nvSpPr>
          <p:spPr bwMode="auto">
            <a:xfrm>
              <a:off x="480" y="3144"/>
              <a:ext cx="912" cy="168"/>
            </a:xfrm>
            <a:custGeom>
              <a:avLst/>
              <a:gdLst>
                <a:gd name="T0" fmla="*/ 0 w 912"/>
                <a:gd name="T1" fmla="*/ 120 h 168"/>
                <a:gd name="T2" fmla="*/ 336 w 912"/>
                <a:gd name="T3" fmla="*/ 24 h 168"/>
                <a:gd name="T4" fmla="*/ 528 w 912"/>
                <a:gd name="T5" fmla="*/ 24 h 168"/>
                <a:gd name="T6" fmla="*/ 912 w 912"/>
                <a:gd name="T7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168">
                  <a:moveTo>
                    <a:pt x="0" y="120"/>
                  </a:moveTo>
                  <a:cubicBezTo>
                    <a:pt x="124" y="80"/>
                    <a:pt x="248" y="40"/>
                    <a:pt x="336" y="24"/>
                  </a:cubicBezTo>
                  <a:cubicBezTo>
                    <a:pt x="424" y="8"/>
                    <a:pt x="432" y="0"/>
                    <a:pt x="528" y="24"/>
                  </a:cubicBezTo>
                  <a:cubicBezTo>
                    <a:pt x="624" y="48"/>
                    <a:pt x="768" y="108"/>
                    <a:pt x="912" y="16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75" name="Freeform 111"/>
            <p:cNvSpPr>
              <a:spLocks/>
            </p:cNvSpPr>
            <p:nvPr/>
          </p:nvSpPr>
          <p:spPr bwMode="auto">
            <a:xfrm>
              <a:off x="384" y="2872"/>
              <a:ext cx="2064" cy="440"/>
            </a:xfrm>
            <a:custGeom>
              <a:avLst/>
              <a:gdLst>
                <a:gd name="T0" fmla="*/ 0 w 2064"/>
                <a:gd name="T1" fmla="*/ 344 h 440"/>
                <a:gd name="T2" fmla="*/ 288 w 2064"/>
                <a:gd name="T3" fmla="*/ 104 h 440"/>
                <a:gd name="T4" fmla="*/ 864 w 2064"/>
                <a:gd name="T5" fmla="*/ 8 h 440"/>
                <a:gd name="T6" fmla="*/ 1488 w 2064"/>
                <a:gd name="T7" fmla="*/ 56 h 440"/>
                <a:gd name="T8" fmla="*/ 1776 w 2064"/>
                <a:gd name="T9" fmla="*/ 152 h 440"/>
                <a:gd name="T10" fmla="*/ 2064 w 2064"/>
                <a:gd name="T11" fmla="*/ 44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4" h="440">
                  <a:moveTo>
                    <a:pt x="0" y="344"/>
                  </a:moveTo>
                  <a:cubicBezTo>
                    <a:pt x="72" y="252"/>
                    <a:pt x="144" y="160"/>
                    <a:pt x="288" y="104"/>
                  </a:cubicBezTo>
                  <a:cubicBezTo>
                    <a:pt x="432" y="48"/>
                    <a:pt x="664" y="16"/>
                    <a:pt x="864" y="8"/>
                  </a:cubicBezTo>
                  <a:cubicBezTo>
                    <a:pt x="1064" y="0"/>
                    <a:pt x="1336" y="32"/>
                    <a:pt x="1488" y="56"/>
                  </a:cubicBezTo>
                  <a:cubicBezTo>
                    <a:pt x="1640" y="80"/>
                    <a:pt x="1680" y="88"/>
                    <a:pt x="1776" y="152"/>
                  </a:cubicBezTo>
                  <a:cubicBezTo>
                    <a:pt x="1872" y="216"/>
                    <a:pt x="1968" y="328"/>
                    <a:pt x="2064" y="4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76" name="Text Box 112"/>
            <p:cNvSpPr txBox="1">
              <a:spLocks noChangeArrowheads="1"/>
            </p:cNvSpPr>
            <p:nvPr/>
          </p:nvSpPr>
          <p:spPr bwMode="auto">
            <a:xfrm>
              <a:off x="1141" y="2738"/>
              <a:ext cx="2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>
                  <a:latin typeface="Helvetica"/>
                  <a:cs typeface="Helvetica"/>
                </a:rPr>
                <a:t>E?</a:t>
              </a:r>
            </a:p>
          </p:txBody>
        </p:sp>
        <p:sp>
          <p:nvSpPr>
            <p:cNvPr id="2801777" name="Text Box 113"/>
            <p:cNvSpPr txBox="1">
              <a:spLocks noChangeArrowheads="1"/>
            </p:cNvSpPr>
            <p:nvPr/>
          </p:nvSpPr>
          <p:spPr bwMode="auto">
            <a:xfrm>
              <a:off x="816" y="2976"/>
              <a:ext cx="2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>
                  <a:latin typeface="Helvetica"/>
                  <a:cs typeface="Helvetica"/>
                </a:rPr>
                <a:t>E?</a:t>
              </a:r>
            </a:p>
          </p:txBody>
        </p:sp>
      </p:grpSp>
      <p:grpSp>
        <p:nvGrpSpPr>
          <p:cNvPr id="2801778" name="Group 114"/>
          <p:cNvGrpSpPr>
            <a:grpSpLocks/>
          </p:cNvGrpSpPr>
          <p:nvPr/>
        </p:nvGrpSpPr>
        <p:grpSpPr bwMode="auto">
          <a:xfrm>
            <a:off x="4343400" y="3352800"/>
            <a:ext cx="1968500" cy="1828800"/>
            <a:chOff x="336" y="2112"/>
            <a:chExt cx="1240" cy="1152"/>
          </a:xfrm>
        </p:grpSpPr>
        <p:sp>
          <p:nvSpPr>
            <p:cNvPr id="2801779" name="Freeform 115"/>
            <p:cNvSpPr>
              <a:spLocks/>
            </p:cNvSpPr>
            <p:nvPr/>
          </p:nvSpPr>
          <p:spPr bwMode="auto">
            <a:xfrm>
              <a:off x="336" y="2112"/>
              <a:ext cx="1152" cy="1152"/>
            </a:xfrm>
            <a:custGeom>
              <a:avLst/>
              <a:gdLst>
                <a:gd name="T0" fmla="*/ 1152 w 1152"/>
                <a:gd name="T1" fmla="*/ 1152 h 1152"/>
                <a:gd name="T2" fmla="*/ 768 w 1152"/>
                <a:gd name="T3" fmla="*/ 720 h 1152"/>
                <a:gd name="T4" fmla="*/ 144 w 1152"/>
                <a:gd name="T5" fmla="*/ 144 h 1152"/>
                <a:gd name="T6" fmla="*/ 0 w 1152"/>
                <a:gd name="T7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152">
                  <a:moveTo>
                    <a:pt x="1152" y="1152"/>
                  </a:moveTo>
                  <a:cubicBezTo>
                    <a:pt x="1044" y="1020"/>
                    <a:pt x="936" y="888"/>
                    <a:pt x="768" y="720"/>
                  </a:cubicBezTo>
                  <a:cubicBezTo>
                    <a:pt x="600" y="552"/>
                    <a:pt x="272" y="264"/>
                    <a:pt x="144" y="144"/>
                  </a:cubicBezTo>
                  <a:cubicBezTo>
                    <a:pt x="16" y="24"/>
                    <a:pt x="8" y="12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80" name="Freeform 116"/>
            <p:cNvSpPr>
              <a:spLocks/>
            </p:cNvSpPr>
            <p:nvPr/>
          </p:nvSpPr>
          <p:spPr bwMode="auto">
            <a:xfrm>
              <a:off x="1200" y="2304"/>
              <a:ext cx="376" cy="864"/>
            </a:xfrm>
            <a:custGeom>
              <a:avLst/>
              <a:gdLst>
                <a:gd name="T0" fmla="*/ 328 w 376"/>
                <a:gd name="T1" fmla="*/ 864 h 864"/>
                <a:gd name="T2" fmla="*/ 40 w 376"/>
                <a:gd name="T3" fmla="*/ 528 h 864"/>
                <a:gd name="T4" fmla="*/ 88 w 376"/>
                <a:gd name="T5" fmla="*/ 288 h 864"/>
                <a:gd name="T6" fmla="*/ 376 w 376"/>
                <a:gd name="T7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6" h="864">
                  <a:moveTo>
                    <a:pt x="328" y="864"/>
                  </a:moveTo>
                  <a:cubicBezTo>
                    <a:pt x="204" y="744"/>
                    <a:pt x="80" y="624"/>
                    <a:pt x="40" y="528"/>
                  </a:cubicBezTo>
                  <a:cubicBezTo>
                    <a:pt x="0" y="432"/>
                    <a:pt x="32" y="376"/>
                    <a:pt x="88" y="288"/>
                  </a:cubicBezTo>
                  <a:cubicBezTo>
                    <a:pt x="144" y="200"/>
                    <a:pt x="328" y="40"/>
                    <a:pt x="376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81" name="Text Box 117"/>
            <p:cNvSpPr txBox="1">
              <a:spLocks noChangeArrowheads="1"/>
            </p:cNvSpPr>
            <p:nvPr/>
          </p:nvSpPr>
          <p:spPr bwMode="auto">
            <a:xfrm>
              <a:off x="720" y="2343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600" b="0">
                  <a:latin typeface="Helvetica"/>
                  <a:cs typeface="Helvetica"/>
                </a:rPr>
                <a:t>E?</a:t>
              </a:r>
            </a:p>
          </p:txBody>
        </p:sp>
        <p:sp>
          <p:nvSpPr>
            <p:cNvPr id="2801782" name="Text Box 118"/>
            <p:cNvSpPr txBox="1">
              <a:spLocks noChangeArrowheads="1"/>
            </p:cNvSpPr>
            <p:nvPr/>
          </p:nvSpPr>
          <p:spPr bwMode="auto">
            <a:xfrm>
              <a:off x="1056" y="2478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600" b="0">
                  <a:latin typeface="Helvetica"/>
                  <a:cs typeface="Helvetica"/>
                </a:rPr>
                <a:t>E?</a:t>
              </a:r>
            </a:p>
          </p:txBody>
        </p:sp>
      </p:grpSp>
      <p:grpSp>
        <p:nvGrpSpPr>
          <p:cNvPr id="2801783" name="Group 119"/>
          <p:cNvGrpSpPr>
            <a:grpSpLocks/>
          </p:cNvGrpSpPr>
          <p:nvPr/>
        </p:nvGrpSpPr>
        <p:grpSpPr bwMode="auto">
          <a:xfrm>
            <a:off x="2882900" y="3048000"/>
            <a:ext cx="1079500" cy="2057400"/>
            <a:chOff x="1056" y="1968"/>
            <a:chExt cx="680" cy="1296"/>
          </a:xfrm>
        </p:grpSpPr>
        <p:sp>
          <p:nvSpPr>
            <p:cNvPr id="2801784" name="Freeform 120"/>
            <p:cNvSpPr>
              <a:spLocks/>
            </p:cNvSpPr>
            <p:nvPr/>
          </p:nvSpPr>
          <p:spPr bwMode="auto">
            <a:xfrm>
              <a:off x="1056" y="1968"/>
              <a:ext cx="680" cy="1296"/>
            </a:xfrm>
            <a:custGeom>
              <a:avLst/>
              <a:gdLst>
                <a:gd name="T0" fmla="*/ 680 w 680"/>
                <a:gd name="T1" fmla="*/ 0 h 1296"/>
                <a:gd name="T2" fmla="*/ 344 w 680"/>
                <a:gd name="T3" fmla="*/ 384 h 1296"/>
                <a:gd name="T4" fmla="*/ 56 w 680"/>
                <a:gd name="T5" fmla="*/ 816 h 1296"/>
                <a:gd name="T6" fmla="*/ 8 w 680"/>
                <a:gd name="T7" fmla="*/ 1296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1296">
                  <a:moveTo>
                    <a:pt x="680" y="0"/>
                  </a:moveTo>
                  <a:cubicBezTo>
                    <a:pt x="564" y="124"/>
                    <a:pt x="448" y="248"/>
                    <a:pt x="344" y="384"/>
                  </a:cubicBezTo>
                  <a:cubicBezTo>
                    <a:pt x="240" y="520"/>
                    <a:pt x="112" y="664"/>
                    <a:pt x="56" y="816"/>
                  </a:cubicBezTo>
                  <a:cubicBezTo>
                    <a:pt x="0" y="968"/>
                    <a:pt x="4" y="1132"/>
                    <a:pt x="8" y="129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01785" name="Text Box 121"/>
            <p:cNvSpPr txBox="1">
              <a:spLocks noChangeArrowheads="1"/>
            </p:cNvSpPr>
            <p:nvPr/>
          </p:nvSpPr>
          <p:spPr bwMode="auto">
            <a:xfrm>
              <a:off x="1160" y="2352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>
                  <a:latin typeface="Helvetica"/>
                  <a:cs typeface="Helvetica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6442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Two-Level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066800"/>
          </a:xfrm>
        </p:spPr>
        <p:txBody>
          <a:bodyPr/>
          <a:lstStyle/>
          <a:p>
            <a:r>
              <a:rPr lang="en-US" dirty="0" err="1"/>
              <a:t>KaZaa</a:t>
            </a:r>
            <a:r>
              <a:rPr lang="en-US" dirty="0"/>
              <a:t>, subsequent versions of </a:t>
            </a:r>
            <a:r>
              <a:rPr lang="en-US" dirty="0" smtClean="0"/>
              <a:t>Gnutella</a:t>
            </a:r>
            <a:endParaRPr lang="en-US" dirty="0"/>
          </a:p>
          <a:p>
            <a:r>
              <a:rPr lang="en-US" dirty="0"/>
              <a:t>Leaf nodes are connected to a small number of </a:t>
            </a:r>
            <a:r>
              <a:rPr lang="en-US" dirty="0" err="1"/>
              <a:t>ultrapeers</a:t>
            </a:r>
            <a:r>
              <a:rPr lang="en-US" dirty="0"/>
              <a:t> (</a:t>
            </a:r>
            <a:r>
              <a:rPr lang="en-US" dirty="0" err="1"/>
              <a:t>suppernodes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2133600" y="5638800"/>
            <a:ext cx="304800" cy="304800"/>
            <a:chOff x="384" y="1872"/>
            <a:chExt cx="336" cy="336"/>
          </a:xfrm>
        </p:grpSpPr>
        <p:sp>
          <p:nvSpPr>
            <p:cNvPr id="12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8" name="Group 74"/>
          <p:cNvGrpSpPr>
            <a:grpSpLocks/>
          </p:cNvGrpSpPr>
          <p:nvPr/>
        </p:nvGrpSpPr>
        <p:grpSpPr bwMode="auto">
          <a:xfrm>
            <a:off x="2590800" y="5638800"/>
            <a:ext cx="304800" cy="304800"/>
            <a:chOff x="384" y="1872"/>
            <a:chExt cx="336" cy="336"/>
          </a:xfrm>
        </p:grpSpPr>
        <p:sp>
          <p:nvSpPr>
            <p:cNvPr id="19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2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3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4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3048000" y="5638800"/>
            <a:ext cx="304800" cy="304800"/>
            <a:chOff x="384" y="1872"/>
            <a:chExt cx="336" cy="336"/>
          </a:xfrm>
        </p:grpSpPr>
        <p:sp>
          <p:nvSpPr>
            <p:cNvPr id="26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9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0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1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32" name="Group 74"/>
          <p:cNvGrpSpPr>
            <a:grpSpLocks/>
          </p:cNvGrpSpPr>
          <p:nvPr/>
        </p:nvGrpSpPr>
        <p:grpSpPr bwMode="auto">
          <a:xfrm>
            <a:off x="3429000" y="5638800"/>
            <a:ext cx="304800" cy="304800"/>
            <a:chOff x="384" y="1872"/>
            <a:chExt cx="336" cy="336"/>
          </a:xfrm>
        </p:grpSpPr>
        <p:sp>
          <p:nvSpPr>
            <p:cNvPr id="33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4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5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6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7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8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39" name="Group 74"/>
          <p:cNvGrpSpPr>
            <a:grpSpLocks/>
          </p:cNvGrpSpPr>
          <p:nvPr/>
        </p:nvGrpSpPr>
        <p:grpSpPr bwMode="auto">
          <a:xfrm>
            <a:off x="2667000" y="4572000"/>
            <a:ext cx="533400" cy="381000"/>
            <a:chOff x="384" y="1872"/>
            <a:chExt cx="336" cy="336"/>
          </a:xfrm>
        </p:grpSpPr>
        <p:sp>
          <p:nvSpPr>
            <p:cNvPr id="40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1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2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3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4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5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46" name="Group 74"/>
          <p:cNvGrpSpPr>
            <a:grpSpLocks/>
          </p:cNvGrpSpPr>
          <p:nvPr/>
        </p:nvGrpSpPr>
        <p:grpSpPr bwMode="auto">
          <a:xfrm>
            <a:off x="4953000" y="4572000"/>
            <a:ext cx="533400" cy="381000"/>
            <a:chOff x="384" y="1872"/>
            <a:chExt cx="336" cy="336"/>
          </a:xfrm>
        </p:grpSpPr>
        <p:sp>
          <p:nvSpPr>
            <p:cNvPr id="47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9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0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1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2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53" name="Group 74"/>
          <p:cNvGrpSpPr>
            <a:grpSpLocks/>
          </p:cNvGrpSpPr>
          <p:nvPr/>
        </p:nvGrpSpPr>
        <p:grpSpPr bwMode="auto">
          <a:xfrm>
            <a:off x="4876800" y="3429000"/>
            <a:ext cx="533400" cy="381000"/>
            <a:chOff x="384" y="1872"/>
            <a:chExt cx="336" cy="336"/>
          </a:xfrm>
        </p:grpSpPr>
        <p:sp>
          <p:nvSpPr>
            <p:cNvPr id="54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5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6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7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8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9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60" name="Group 74"/>
          <p:cNvGrpSpPr>
            <a:grpSpLocks/>
          </p:cNvGrpSpPr>
          <p:nvPr/>
        </p:nvGrpSpPr>
        <p:grpSpPr bwMode="auto">
          <a:xfrm>
            <a:off x="2667000" y="3429000"/>
            <a:ext cx="533400" cy="381000"/>
            <a:chOff x="384" y="1872"/>
            <a:chExt cx="336" cy="336"/>
          </a:xfrm>
        </p:grpSpPr>
        <p:sp>
          <p:nvSpPr>
            <p:cNvPr id="61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2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4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6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68" name="Straight Connector 67"/>
          <p:cNvCxnSpPr>
            <a:stCxn id="12" idx="0"/>
          </p:cNvCxnSpPr>
          <p:nvPr/>
        </p:nvCxnSpPr>
        <p:spPr bwMode="auto">
          <a:xfrm flipV="1">
            <a:off x="2286001" y="4953000"/>
            <a:ext cx="533399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0" name="Straight Connector 69"/>
          <p:cNvCxnSpPr>
            <a:stCxn id="20" idx="0"/>
          </p:cNvCxnSpPr>
          <p:nvPr/>
        </p:nvCxnSpPr>
        <p:spPr bwMode="auto">
          <a:xfrm flipV="1">
            <a:off x="2743200" y="4953000"/>
            <a:ext cx="152400" cy="70938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3" name="Straight Connector 72"/>
          <p:cNvCxnSpPr>
            <a:stCxn id="26" idx="0"/>
          </p:cNvCxnSpPr>
          <p:nvPr/>
        </p:nvCxnSpPr>
        <p:spPr bwMode="auto">
          <a:xfrm flipH="1" flipV="1">
            <a:off x="2971800" y="4953000"/>
            <a:ext cx="228601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8" name="Straight Connector 77"/>
          <p:cNvCxnSpPr>
            <a:stCxn id="33" idx="0"/>
          </p:cNvCxnSpPr>
          <p:nvPr/>
        </p:nvCxnSpPr>
        <p:spPr bwMode="auto">
          <a:xfrm flipH="1" flipV="1">
            <a:off x="3048000" y="4953000"/>
            <a:ext cx="533401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20" name="Group 74"/>
          <p:cNvGrpSpPr>
            <a:grpSpLocks/>
          </p:cNvGrpSpPr>
          <p:nvPr/>
        </p:nvGrpSpPr>
        <p:grpSpPr bwMode="auto">
          <a:xfrm>
            <a:off x="4419600" y="5638800"/>
            <a:ext cx="304800" cy="304800"/>
            <a:chOff x="384" y="1872"/>
            <a:chExt cx="336" cy="336"/>
          </a:xfrm>
        </p:grpSpPr>
        <p:sp>
          <p:nvSpPr>
            <p:cNvPr id="121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2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3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4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5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6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27" name="Group 74"/>
          <p:cNvGrpSpPr>
            <a:grpSpLocks/>
          </p:cNvGrpSpPr>
          <p:nvPr/>
        </p:nvGrpSpPr>
        <p:grpSpPr bwMode="auto">
          <a:xfrm>
            <a:off x="4876800" y="5638800"/>
            <a:ext cx="304800" cy="304800"/>
            <a:chOff x="384" y="1872"/>
            <a:chExt cx="336" cy="336"/>
          </a:xfrm>
        </p:grpSpPr>
        <p:sp>
          <p:nvSpPr>
            <p:cNvPr id="128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9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0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1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2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3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34" name="Group 74"/>
          <p:cNvGrpSpPr>
            <a:grpSpLocks/>
          </p:cNvGrpSpPr>
          <p:nvPr/>
        </p:nvGrpSpPr>
        <p:grpSpPr bwMode="auto">
          <a:xfrm>
            <a:off x="5334000" y="5638800"/>
            <a:ext cx="304800" cy="304800"/>
            <a:chOff x="384" y="1872"/>
            <a:chExt cx="336" cy="336"/>
          </a:xfrm>
        </p:grpSpPr>
        <p:sp>
          <p:nvSpPr>
            <p:cNvPr id="135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7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8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9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0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41" name="Group 74"/>
          <p:cNvGrpSpPr>
            <a:grpSpLocks/>
          </p:cNvGrpSpPr>
          <p:nvPr/>
        </p:nvGrpSpPr>
        <p:grpSpPr bwMode="auto">
          <a:xfrm>
            <a:off x="5715000" y="5638800"/>
            <a:ext cx="304800" cy="304800"/>
            <a:chOff x="384" y="1872"/>
            <a:chExt cx="336" cy="336"/>
          </a:xfrm>
        </p:grpSpPr>
        <p:sp>
          <p:nvSpPr>
            <p:cNvPr id="142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3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4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5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6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7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148" name="Straight Connector 147"/>
          <p:cNvCxnSpPr>
            <a:stCxn id="121" idx="0"/>
          </p:cNvCxnSpPr>
          <p:nvPr/>
        </p:nvCxnSpPr>
        <p:spPr bwMode="auto">
          <a:xfrm flipV="1">
            <a:off x="4572001" y="4953000"/>
            <a:ext cx="533399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9" name="Straight Connector 148"/>
          <p:cNvCxnSpPr>
            <a:stCxn id="129" idx="0"/>
          </p:cNvCxnSpPr>
          <p:nvPr/>
        </p:nvCxnSpPr>
        <p:spPr bwMode="auto">
          <a:xfrm flipV="1">
            <a:off x="5029200" y="4953000"/>
            <a:ext cx="152400" cy="70938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0" name="Straight Connector 149"/>
          <p:cNvCxnSpPr>
            <a:stCxn id="135" idx="0"/>
          </p:cNvCxnSpPr>
          <p:nvPr/>
        </p:nvCxnSpPr>
        <p:spPr bwMode="auto">
          <a:xfrm flipH="1" flipV="1">
            <a:off x="5257800" y="4953000"/>
            <a:ext cx="228601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1" name="Straight Connector 150"/>
          <p:cNvCxnSpPr>
            <a:stCxn id="142" idx="0"/>
          </p:cNvCxnSpPr>
          <p:nvPr/>
        </p:nvCxnSpPr>
        <p:spPr bwMode="auto">
          <a:xfrm flipH="1" flipV="1">
            <a:off x="5334000" y="4953000"/>
            <a:ext cx="533401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52" name="Group 74"/>
          <p:cNvGrpSpPr>
            <a:grpSpLocks/>
          </p:cNvGrpSpPr>
          <p:nvPr/>
        </p:nvGrpSpPr>
        <p:grpSpPr bwMode="auto">
          <a:xfrm>
            <a:off x="2133600" y="2514600"/>
            <a:ext cx="304800" cy="304800"/>
            <a:chOff x="384" y="1872"/>
            <a:chExt cx="336" cy="336"/>
          </a:xfrm>
        </p:grpSpPr>
        <p:sp>
          <p:nvSpPr>
            <p:cNvPr id="153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4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5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6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7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8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59" name="Group 74"/>
          <p:cNvGrpSpPr>
            <a:grpSpLocks/>
          </p:cNvGrpSpPr>
          <p:nvPr/>
        </p:nvGrpSpPr>
        <p:grpSpPr bwMode="auto">
          <a:xfrm>
            <a:off x="2590800" y="2514600"/>
            <a:ext cx="304800" cy="304800"/>
            <a:chOff x="384" y="1872"/>
            <a:chExt cx="336" cy="336"/>
          </a:xfrm>
        </p:grpSpPr>
        <p:sp>
          <p:nvSpPr>
            <p:cNvPr id="160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1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2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3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4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5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66" name="Group 74"/>
          <p:cNvGrpSpPr>
            <a:grpSpLocks/>
          </p:cNvGrpSpPr>
          <p:nvPr/>
        </p:nvGrpSpPr>
        <p:grpSpPr bwMode="auto">
          <a:xfrm>
            <a:off x="3048000" y="2514600"/>
            <a:ext cx="304800" cy="304800"/>
            <a:chOff x="384" y="1872"/>
            <a:chExt cx="336" cy="336"/>
          </a:xfrm>
        </p:grpSpPr>
        <p:sp>
          <p:nvSpPr>
            <p:cNvPr id="167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8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9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0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1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2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73" name="Group 74"/>
          <p:cNvGrpSpPr>
            <a:grpSpLocks/>
          </p:cNvGrpSpPr>
          <p:nvPr/>
        </p:nvGrpSpPr>
        <p:grpSpPr bwMode="auto">
          <a:xfrm>
            <a:off x="3429000" y="2514600"/>
            <a:ext cx="304800" cy="304800"/>
            <a:chOff x="384" y="1872"/>
            <a:chExt cx="336" cy="336"/>
          </a:xfrm>
        </p:grpSpPr>
        <p:sp>
          <p:nvSpPr>
            <p:cNvPr id="174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5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6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7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8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9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180" name="Straight Connector 179"/>
          <p:cNvCxnSpPr>
            <a:endCxn id="61" idx="0"/>
          </p:cNvCxnSpPr>
          <p:nvPr/>
        </p:nvCxnSpPr>
        <p:spPr bwMode="auto">
          <a:xfrm>
            <a:off x="2286000" y="2895600"/>
            <a:ext cx="647701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3" name="Straight Connector 182"/>
          <p:cNvCxnSpPr>
            <a:endCxn id="61" idx="0"/>
          </p:cNvCxnSpPr>
          <p:nvPr/>
        </p:nvCxnSpPr>
        <p:spPr bwMode="auto">
          <a:xfrm>
            <a:off x="2743200" y="2895600"/>
            <a:ext cx="190501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6" name="Straight Connector 185"/>
          <p:cNvCxnSpPr>
            <a:endCxn id="61" idx="0"/>
          </p:cNvCxnSpPr>
          <p:nvPr/>
        </p:nvCxnSpPr>
        <p:spPr bwMode="auto">
          <a:xfrm flipH="1">
            <a:off x="2933701" y="2895600"/>
            <a:ext cx="266700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0" name="Straight Connector 189"/>
          <p:cNvCxnSpPr>
            <a:endCxn id="61" idx="0"/>
          </p:cNvCxnSpPr>
          <p:nvPr/>
        </p:nvCxnSpPr>
        <p:spPr bwMode="auto">
          <a:xfrm flipH="1">
            <a:off x="2933701" y="2895600"/>
            <a:ext cx="647700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93" name="Group 74"/>
          <p:cNvGrpSpPr>
            <a:grpSpLocks/>
          </p:cNvGrpSpPr>
          <p:nvPr/>
        </p:nvGrpSpPr>
        <p:grpSpPr bwMode="auto">
          <a:xfrm>
            <a:off x="4343400" y="2514600"/>
            <a:ext cx="304800" cy="304800"/>
            <a:chOff x="384" y="1872"/>
            <a:chExt cx="336" cy="336"/>
          </a:xfrm>
        </p:grpSpPr>
        <p:sp>
          <p:nvSpPr>
            <p:cNvPr id="194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5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6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7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8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9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00" name="Group 74"/>
          <p:cNvGrpSpPr>
            <a:grpSpLocks/>
          </p:cNvGrpSpPr>
          <p:nvPr/>
        </p:nvGrpSpPr>
        <p:grpSpPr bwMode="auto">
          <a:xfrm>
            <a:off x="4800600" y="2514600"/>
            <a:ext cx="304800" cy="304800"/>
            <a:chOff x="384" y="1872"/>
            <a:chExt cx="336" cy="336"/>
          </a:xfrm>
        </p:grpSpPr>
        <p:sp>
          <p:nvSpPr>
            <p:cNvPr id="201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2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3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4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5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6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07" name="Group 74"/>
          <p:cNvGrpSpPr>
            <a:grpSpLocks/>
          </p:cNvGrpSpPr>
          <p:nvPr/>
        </p:nvGrpSpPr>
        <p:grpSpPr bwMode="auto">
          <a:xfrm>
            <a:off x="5257800" y="2514600"/>
            <a:ext cx="304800" cy="304800"/>
            <a:chOff x="384" y="1872"/>
            <a:chExt cx="336" cy="336"/>
          </a:xfrm>
        </p:grpSpPr>
        <p:sp>
          <p:nvSpPr>
            <p:cNvPr id="208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9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0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1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2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3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14" name="Group 74"/>
          <p:cNvGrpSpPr>
            <a:grpSpLocks/>
          </p:cNvGrpSpPr>
          <p:nvPr/>
        </p:nvGrpSpPr>
        <p:grpSpPr bwMode="auto">
          <a:xfrm>
            <a:off x="5638800" y="2514600"/>
            <a:ext cx="304800" cy="304800"/>
            <a:chOff x="384" y="1872"/>
            <a:chExt cx="336" cy="336"/>
          </a:xfrm>
        </p:grpSpPr>
        <p:sp>
          <p:nvSpPr>
            <p:cNvPr id="215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6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7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8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9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20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21" name="Straight Connector 220"/>
          <p:cNvCxnSpPr/>
          <p:nvPr/>
        </p:nvCxnSpPr>
        <p:spPr bwMode="auto">
          <a:xfrm>
            <a:off x="4495800" y="2895600"/>
            <a:ext cx="647701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2" name="Straight Connector 221"/>
          <p:cNvCxnSpPr/>
          <p:nvPr/>
        </p:nvCxnSpPr>
        <p:spPr bwMode="auto">
          <a:xfrm>
            <a:off x="4953000" y="2895600"/>
            <a:ext cx="190501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 flipH="1">
            <a:off x="5143501" y="2895600"/>
            <a:ext cx="266700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 flipH="1">
            <a:off x="5143501" y="2895600"/>
            <a:ext cx="647700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5" name="Straight Connector 224"/>
          <p:cNvCxnSpPr>
            <a:stCxn id="47" idx="0"/>
            <a:endCxn id="61" idx="3"/>
          </p:cNvCxnSpPr>
          <p:nvPr/>
        </p:nvCxnSpPr>
        <p:spPr bwMode="auto">
          <a:xfrm flipH="1" flipV="1">
            <a:off x="3094038" y="3546362"/>
            <a:ext cx="2125663" cy="102563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8" name="Straight Connector 227"/>
          <p:cNvCxnSpPr>
            <a:stCxn id="47" idx="0"/>
          </p:cNvCxnSpPr>
          <p:nvPr/>
        </p:nvCxnSpPr>
        <p:spPr bwMode="auto">
          <a:xfrm flipH="1" flipV="1">
            <a:off x="5105402" y="3733800"/>
            <a:ext cx="114299" cy="838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2" name="Straight Connector 231"/>
          <p:cNvCxnSpPr>
            <a:endCxn id="40" idx="0"/>
          </p:cNvCxnSpPr>
          <p:nvPr/>
        </p:nvCxnSpPr>
        <p:spPr bwMode="auto">
          <a:xfrm>
            <a:off x="2895600" y="3810000"/>
            <a:ext cx="38101" cy="762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6" name="Straight Connector 235"/>
          <p:cNvCxnSpPr>
            <a:stCxn id="61" idx="3"/>
            <a:endCxn id="54" idx="1"/>
          </p:cNvCxnSpPr>
          <p:nvPr/>
        </p:nvCxnSpPr>
        <p:spPr bwMode="auto">
          <a:xfrm>
            <a:off x="3094038" y="3546362"/>
            <a:ext cx="1889125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9" name="Straight Connector 238"/>
          <p:cNvCxnSpPr/>
          <p:nvPr/>
        </p:nvCxnSpPr>
        <p:spPr bwMode="auto">
          <a:xfrm>
            <a:off x="3124200" y="4648200"/>
            <a:ext cx="1889125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41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0" y="3352800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 dirty="0" err="1">
                <a:solidFill>
                  <a:srgbClr val="C91103"/>
                </a:solidFill>
                <a:latin typeface="Tahoma" charset="0"/>
              </a:rPr>
              <a:t>Ultrapeer</a:t>
            </a:r>
            <a:r>
              <a:rPr lang="en-US" sz="2000" b="0" dirty="0">
                <a:solidFill>
                  <a:srgbClr val="C91103"/>
                </a:solidFill>
                <a:latin typeface="Tahoma" charset="0"/>
              </a:rPr>
              <a:t> nodes</a:t>
            </a:r>
            <a:r>
              <a:rPr lang="en-US" sz="2000" b="0" dirty="0">
                <a:latin typeface="Tahoma" charset="0"/>
              </a:rPr>
              <a:t> </a:t>
            </a:r>
          </a:p>
        </p:txBody>
      </p:sp>
      <p:sp>
        <p:nvSpPr>
          <p:cNvPr id="242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19800" y="5562600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 dirty="0" smtClean="0">
                <a:solidFill>
                  <a:srgbClr val="C91103"/>
                </a:solidFill>
                <a:latin typeface="Tahoma" charset="0"/>
              </a:rPr>
              <a:t>Leaf nodes</a:t>
            </a:r>
            <a:endParaRPr lang="en-US" sz="2000" b="0" dirty="0">
              <a:latin typeface="Tahoma" charset="0"/>
            </a:endParaRPr>
          </a:p>
        </p:txBody>
      </p:sp>
      <p:pic>
        <p:nvPicPr>
          <p:cNvPr id="244" name="Picture 2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76200"/>
            <a:ext cx="2311400" cy="11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544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Two-Level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1066800"/>
          </a:xfrm>
        </p:spPr>
        <p:txBody>
          <a:bodyPr/>
          <a:lstStyle/>
          <a:p>
            <a:r>
              <a:rPr lang="en-US" dirty="0"/>
              <a:t>Query</a:t>
            </a:r>
          </a:p>
          <a:p>
            <a:pPr lvl="1"/>
            <a:r>
              <a:rPr lang="en-US" dirty="0"/>
              <a:t>A leaf sends query to its </a:t>
            </a:r>
            <a:r>
              <a:rPr lang="en-US" dirty="0" err="1"/>
              <a:t>ultrapeers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ultrapeers</a:t>
            </a:r>
            <a:r>
              <a:rPr lang="en-US" dirty="0"/>
              <a:t>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know the answer, they flood the query to other </a:t>
            </a:r>
            <a:r>
              <a:rPr lang="en-US" dirty="0" err="1"/>
              <a:t>ultrapeers</a:t>
            </a:r>
            <a:endParaRPr lang="en-US" dirty="0"/>
          </a:p>
          <a:p>
            <a:endParaRPr lang="en-US" dirty="0"/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2133600" y="5638800"/>
            <a:ext cx="304800" cy="304800"/>
            <a:chOff x="384" y="1872"/>
            <a:chExt cx="336" cy="336"/>
          </a:xfrm>
        </p:grpSpPr>
        <p:sp>
          <p:nvSpPr>
            <p:cNvPr id="12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8" name="Group 74"/>
          <p:cNvGrpSpPr>
            <a:grpSpLocks/>
          </p:cNvGrpSpPr>
          <p:nvPr/>
        </p:nvGrpSpPr>
        <p:grpSpPr bwMode="auto">
          <a:xfrm>
            <a:off x="2590800" y="5638800"/>
            <a:ext cx="304800" cy="304800"/>
            <a:chOff x="384" y="1872"/>
            <a:chExt cx="336" cy="336"/>
          </a:xfrm>
        </p:grpSpPr>
        <p:sp>
          <p:nvSpPr>
            <p:cNvPr id="19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2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3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4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3048000" y="5638800"/>
            <a:ext cx="304800" cy="304800"/>
            <a:chOff x="384" y="1872"/>
            <a:chExt cx="336" cy="336"/>
          </a:xfrm>
        </p:grpSpPr>
        <p:sp>
          <p:nvSpPr>
            <p:cNvPr id="26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9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0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1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32" name="Group 74"/>
          <p:cNvGrpSpPr>
            <a:grpSpLocks/>
          </p:cNvGrpSpPr>
          <p:nvPr/>
        </p:nvGrpSpPr>
        <p:grpSpPr bwMode="auto">
          <a:xfrm>
            <a:off x="3429000" y="5638800"/>
            <a:ext cx="304800" cy="304800"/>
            <a:chOff x="384" y="1872"/>
            <a:chExt cx="336" cy="336"/>
          </a:xfrm>
        </p:grpSpPr>
        <p:sp>
          <p:nvSpPr>
            <p:cNvPr id="33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4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5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6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7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8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39" name="Group 74"/>
          <p:cNvGrpSpPr>
            <a:grpSpLocks/>
          </p:cNvGrpSpPr>
          <p:nvPr/>
        </p:nvGrpSpPr>
        <p:grpSpPr bwMode="auto">
          <a:xfrm>
            <a:off x="2667000" y="4572000"/>
            <a:ext cx="533400" cy="381000"/>
            <a:chOff x="384" y="1872"/>
            <a:chExt cx="336" cy="336"/>
          </a:xfrm>
        </p:grpSpPr>
        <p:sp>
          <p:nvSpPr>
            <p:cNvPr id="40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1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2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3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4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5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46" name="Group 74"/>
          <p:cNvGrpSpPr>
            <a:grpSpLocks/>
          </p:cNvGrpSpPr>
          <p:nvPr/>
        </p:nvGrpSpPr>
        <p:grpSpPr bwMode="auto">
          <a:xfrm>
            <a:off x="4953000" y="4572000"/>
            <a:ext cx="533400" cy="381000"/>
            <a:chOff x="384" y="1872"/>
            <a:chExt cx="336" cy="336"/>
          </a:xfrm>
        </p:grpSpPr>
        <p:sp>
          <p:nvSpPr>
            <p:cNvPr id="47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9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0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1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2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53" name="Group 74"/>
          <p:cNvGrpSpPr>
            <a:grpSpLocks/>
          </p:cNvGrpSpPr>
          <p:nvPr/>
        </p:nvGrpSpPr>
        <p:grpSpPr bwMode="auto">
          <a:xfrm>
            <a:off x="4876800" y="3429000"/>
            <a:ext cx="533400" cy="381000"/>
            <a:chOff x="384" y="1872"/>
            <a:chExt cx="336" cy="336"/>
          </a:xfrm>
        </p:grpSpPr>
        <p:sp>
          <p:nvSpPr>
            <p:cNvPr id="54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5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6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7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8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9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60" name="Group 74"/>
          <p:cNvGrpSpPr>
            <a:grpSpLocks/>
          </p:cNvGrpSpPr>
          <p:nvPr/>
        </p:nvGrpSpPr>
        <p:grpSpPr bwMode="auto">
          <a:xfrm>
            <a:off x="2667000" y="3429000"/>
            <a:ext cx="533400" cy="381000"/>
            <a:chOff x="384" y="1872"/>
            <a:chExt cx="336" cy="336"/>
          </a:xfrm>
        </p:grpSpPr>
        <p:sp>
          <p:nvSpPr>
            <p:cNvPr id="61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2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4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6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68" name="Straight Connector 67"/>
          <p:cNvCxnSpPr>
            <a:stCxn id="12" idx="0"/>
          </p:cNvCxnSpPr>
          <p:nvPr/>
        </p:nvCxnSpPr>
        <p:spPr bwMode="auto">
          <a:xfrm flipV="1">
            <a:off x="2286001" y="4953000"/>
            <a:ext cx="533399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0" name="Straight Connector 69"/>
          <p:cNvCxnSpPr>
            <a:stCxn id="20" idx="0"/>
          </p:cNvCxnSpPr>
          <p:nvPr/>
        </p:nvCxnSpPr>
        <p:spPr bwMode="auto">
          <a:xfrm flipV="1">
            <a:off x="2743200" y="4953000"/>
            <a:ext cx="152400" cy="70938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3" name="Straight Connector 72"/>
          <p:cNvCxnSpPr>
            <a:stCxn id="26" idx="0"/>
          </p:cNvCxnSpPr>
          <p:nvPr/>
        </p:nvCxnSpPr>
        <p:spPr bwMode="auto">
          <a:xfrm flipH="1" flipV="1">
            <a:off x="2971800" y="4953000"/>
            <a:ext cx="228601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8" name="Straight Connector 77"/>
          <p:cNvCxnSpPr>
            <a:stCxn id="33" idx="0"/>
          </p:cNvCxnSpPr>
          <p:nvPr/>
        </p:nvCxnSpPr>
        <p:spPr bwMode="auto">
          <a:xfrm flipH="1" flipV="1">
            <a:off x="3048000" y="4953000"/>
            <a:ext cx="533401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20" name="Group 74"/>
          <p:cNvGrpSpPr>
            <a:grpSpLocks/>
          </p:cNvGrpSpPr>
          <p:nvPr/>
        </p:nvGrpSpPr>
        <p:grpSpPr bwMode="auto">
          <a:xfrm>
            <a:off x="4419600" y="5638800"/>
            <a:ext cx="304800" cy="304800"/>
            <a:chOff x="384" y="1872"/>
            <a:chExt cx="336" cy="336"/>
          </a:xfrm>
        </p:grpSpPr>
        <p:sp>
          <p:nvSpPr>
            <p:cNvPr id="121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2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3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4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5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6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27" name="Group 74"/>
          <p:cNvGrpSpPr>
            <a:grpSpLocks/>
          </p:cNvGrpSpPr>
          <p:nvPr/>
        </p:nvGrpSpPr>
        <p:grpSpPr bwMode="auto">
          <a:xfrm>
            <a:off x="4876800" y="5638800"/>
            <a:ext cx="304800" cy="304800"/>
            <a:chOff x="384" y="1872"/>
            <a:chExt cx="336" cy="336"/>
          </a:xfrm>
        </p:grpSpPr>
        <p:sp>
          <p:nvSpPr>
            <p:cNvPr id="128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9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0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1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2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3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34" name="Group 74"/>
          <p:cNvGrpSpPr>
            <a:grpSpLocks/>
          </p:cNvGrpSpPr>
          <p:nvPr/>
        </p:nvGrpSpPr>
        <p:grpSpPr bwMode="auto">
          <a:xfrm>
            <a:off x="5334000" y="5638800"/>
            <a:ext cx="304800" cy="304800"/>
            <a:chOff x="384" y="1872"/>
            <a:chExt cx="336" cy="336"/>
          </a:xfrm>
        </p:grpSpPr>
        <p:sp>
          <p:nvSpPr>
            <p:cNvPr id="135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7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8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9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0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41" name="Group 74"/>
          <p:cNvGrpSpPr>
            <a:grpSpLocks/>
          </p:cNvGrpSpPr>
          <p:nvPr/>
        </p:nvGrpSpPr>
        <p:grpSpPr bwMode="auto">
          <a:xfrm>
            <a:off x="5715000" y="5638800"/>
            <a:ext cx="304800" cy="304800"/>
            <a:chOff x="384" y="1872"/>
            <a:chExt cx="336" cy="336"/>
          </a:xfrm>
        </p:grpSpPr>
        <p:sp>
          <p:nvSpPr>
            <p:cNvPr id="142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3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4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5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6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7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148" name="Straight Connector 147"/>
          <p:cNvCxnSpPr>
            <a:stCxn id="121" idx="0"/>
          </p:cNvCxnSpPr>
          <p:nvPr/>
        </p:nvCxnSpPr>
        <p:spPr bwMode="auto">
          <a:xfrm flipV="1">
            <a:off x="4572001" y="4953000"/>
            <a:ext cx="533399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9" name="Straight Connector 148"/>
          <p:cNvCxnSpPr>
            <a:stCxn id="129" idx="0"/>
          </p:cNvCxnSpPr>
          <p:nvPr/>
        </p:nvCxnSpPr>
        <p:spPr bwMode="auto">
          <a:xfrm flipV="1">
            <a:off x="5029200" y="4953000"/>
            <a:ext cx="152400" cy="70938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0" name="Straight Connector 149"/>
          <p:cNvCxnSpPr>
            <a:stCxn id="135" idx="0"/>
          </p:cNvCxnSpPr>
          <p:nvPr/>
        </p:nvCxnSpPr>
        <p:spPr bwMode="auto">
          <a:xfrm flipH="1" flipV="1">
            <a:off x="5257800" y="4953000"/>
            <a:ext cx="228601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1" name="Straight Connector 150"/>
          <p:cNvCxnSpPr>
            <a:stCxn id="142" idx="0"/>
          </p:cNvCxnSpPr>
          <p:nvPr/>
        </p:nvCxnSpPr>
        <p:spPr bwMode="auto">
          <a:xfrm flipH="1" flipV="1">
            <a:off x="5334000" y="4953000"/>
            <a:ext cx="533401" cy="6858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52" name="Group 74"/>
          <p:cNvGrpSpPr>
            <a:grpSpLocks/>
          </p:cNvGrpSpPr>
          <p:nvPr/>
        </p:nvGrpSpPr>
        <p:grpSpPr bwMode="auto">
          <a:xfrm>
            <a:off x="2133600" y="2514600"/>
            <a:ext cx="304800" cy="304800"/>
            <a:chOff x="384" y="1872"/>
            <a:chExt cx="336" cy="336"/>
          </a:xfrm>
        </p:grpSpPr>
        <p:sp>
          <p:nvSpPr>
            <p:cNvPr id="153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4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5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6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7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8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59" name="Group 74"/>
          <p:cNvGrpSpPr>
            <a:grpSpLocks/>
          </p:cNvGrpSpPr>
          <p:nvPr/>
        </p:nvGrpSpPr>
        <p:grpSpPr bwMode="auto">
          <a:xfrm>
            <a:off x="2590800" y="2514600"/>
            <a:ext cx="304800" cy="304800"/>
            <a:chOff x="384" y="1872"/>
            <a:chExt cx="336" cy="336"/>
          </a:xfrm>
        </p:grpSpPr>
        <p:sp>
          <p:nvSpPr>
            <p:cNvPr id="160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1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2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3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4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5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66" name="Group 74"/>
          <p:cNvGrpSpPr>
            <a:grpSpLocks/>
          </p:cNvGrpSpPr>
          <p:nvPr/>
        </p:nvGrpSpPr>
        <p:grpSpPr bwMode="auto">
          <a:xfrm>
            <a:off x="3048000" y="2514600"/>
            <a:ext cx="304800" cy="304800"/>
            <a:chOff x="384" y="1872"/>
            <a:chExt cx="336" cy="336"/>
          </a:xfrm>
        </p:grpSpPr>
        <p:sp>
          <p:nvSpPr>
            <p:cNvPr id="167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8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9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0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1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2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173" name="Group 74"/>
          <p:cNvGrpSpPr>
            <a:grpSpLocks/>
          </p:cNvGrpSpPr>
          <p:nvPr/>
        </p:nvGrpSpPr>
        <p:grpSpPr bwMode="auto">
          <a:xfrm>
            <a:off x="3429000" y="2514600"/>
            <a:ext cx="304800" cy="304800"/>
            <a:chOff x="384" y="1872"/>
            <a:chExt cx="336" cy="336"/>
          </a:xfrm>
        </p:grpSpPr>
        <p:sp>
          <p:nvSpPr>
            <p:cNvPr id="174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5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6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7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8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9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180" name="Straight Connector 179"/>
          <p:cNvCxnSpPr>
            <a:endCxn id="61" idx="0"/>
          </p:cNvCxnSpPr>
          <p:nvPr/>
        </p:nvCxnSpPr>
        <p:spPr bwMode="auto">
          <a:xfrm>
            <a:off x="2286000" y="2895600"/>
            <a:ext cx="647701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3" name="Straight Connector 182"/>
          <p:cNvCxnSpPr>
            <a:endCxn id="61" idx="0"/>
          </p:cNvCxnSpPr>
          <p:nvPr/>
        </p:nvCxnSpPr>
        <p:spPr bwMode="auto">
          <a:xfrm>
            <a:off x="2743200" y="2895600"/>
            <a:ext cx="190501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6" name="Straight Connector 185"/>
          <p:cNvCxnSpPr>
            <a:endCxn id="61" idx="0"/>
          </p:cNvCxnSpPr>
          <p:nvPr/>
        </p:nvCxnSpPr>
        <p:spPr bwMode="auto">
          <a:xfrm flipH="1">
            <a:off x="2933701" y="2895600"/>
            <a:ext cx="266700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0" name="Straight Connector 189"/>
          <p:cNvCxnSpPr>
            <a:endCxn id="61" idx="0"/>
          </p:cNvCxnSpPr>
          <p:nvPr/>
        </p:nvCxnSpPr>
        <p:spPr bwMode="auto">
          <a:xfrm flipH="1">
            <a:off x="2933701" y="2895600"/>
            <a:ext cx="647700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93" name="Group 74"/>
          <p:cNvGrpSpPr>
            <a:grpSpLocks/>
          </p:cNvGrpSpPr>
          <p:nvPr/>
        </p:nvGrpSpPr>
        <p:grpSpPr bwMode="auto">
          <a:xfrm>
            <a:off x="4343400" y="2514600"/>
            <a:ext cx="304800" cy="304800"/>
            <a:chOff x="384" y="1872"/>
            <a:chExt cx="336" cy="336"/>
          </a:xfrm>
        </p:grpSpPr>
        <p:sp>
          <p:nvSpPr>
            <p:cNvPr id="194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5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6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7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8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9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00" name="Group 74"/>
          <p:cNvGrpSpPr>
            <a:grpSpLocks/>
          </p:cNvGrpSpPr>
          <p:nvPr/>
        </p:nvGrpSpPr>
        <p:grpSpPr bwMode="auto">
          <a:xfrm>
            <a:off x="4800600" y="2514600"/>
            <a:ext cx="304800" cy="304800"/>
            <a:chOff x="384" y="1872"/>
            <a:chExt cx="336" cy="336"/>
          </a:xfrm>
        </p:grpSpPr>
        <p:sp>
          <p:nvSpPr>
            <p:cNvPr id="201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2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3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4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5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6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07" name="Group 74"/>
          <p:cNvGrpSpPr>
            <a:grpSpLocks/>
          </p:cNvGrpSpPr>
          <p:nvPr/>
        </p:nvGrpSpPr>
        <p:grpSpPr bwMode="auto">
          <a:xfrm>
            <a:off x="5257800" y="2514600"/>
            <a:ext cx="304800" cy="304800"/>
            <a:chOff x="384" y="1872"/>
            <a:chExt cx="336" cy="336"/>
          </a:xfrm>
        </p:grpSpPr>
        <p:sp>
          <p:nvSpPr>
            <p:cNvPr id="208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9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0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1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2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3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14" name="Group 74"/>
          <p:cNvGrpSpPr>
            <a:grpSpLocks/>
          </p:cNvGrpSpPr>
          <p:nvPr/>
        </p:nvGrpSpPr>
        <p:grpSpPr bwMode="auto">
          <a:xfrm>
            <a:off x="5638800" y="2514600"/>
            <a:ext cx="304800" cy="304800"/>
            <a:chOff x="384" y="1872"/>
            <a:chExt cx="336" cy="336"/>
          </a:xfrm>
        </p:grpSpPr>
        <p:sp>
          <p:nvSpPr>
            <p:cNvPr id="215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6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7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8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19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20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21" name="Straight Connector 220"/>
          <p:cNvCxnSpPr/>
          <p:nvPr/>
        </p:nvCxnSpPr>
        <p:spPr bwMode="auto">
          <a:xfrm>
            <a:off x="4495800" y="2895600"/>
            <a:ext cx="647701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2" name="Straight Connector 221"/>
          <p:cNvCxnSpPr/>
          <p:nvPr/>
        </p:nvCxnSpPr>
        <p:spPr bwMode="auto">
          <a:xfrm>
            <a:off x="4953000" y="2895600"/>
            <a:ext cx="190501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 flipH="1">
            <a:off x="5143501" y="2895600"/>
            <a:ext cx="266700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 flipH="1">
            <a:off x="5143501" y="2895600"/>
            <a:ext cx="647700" cy="5334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5" name="Straight Connector 224"/>
          <p:cNvCxnSpPr>
            <a:stCxn id="47" idx="0"/>
            <a:endCxn id="61" idx="3"/>
          </p:cNvCxnSpPr>
          <p:nvPr/>
        </p:nvCxnSpPr>
        <p:spPr bwMode="auto">
          <a:xfrm flipH="1" flipV="1">
            <a:off x="3094038" y="3546362"/>
            <a:ext cx="2125663" cy="102563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8" name="Straight Connector 227"/>
          <p:cNvCxnSpPr>
            <a:stCxn id="47" idx="0"/>
          </p:cNvCxnSpPr>
          <p:nvPr/>
        </p:nvCxnSpPr>
        <p:spPr bwMode="auto">
          <a:xfrm flipH="1" flipV="1">
            <a:off x="5105402" y="3733800"/>
            <a:ext cx="114299" cy="838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2" name="Straight Connector 231"/>
          <p:cNvCxnSpPr>
            <a:endCxn id="40" idx="0"/>
          </p:cNvCxnSpPr>
          <p:nvPr/>
        </p:nvCxnSpPr>
        <p:spPr bwMode="auto">
          <a:xfrm>
            <a:off x="2895600" y="3810000"/>
            <a:ext cx="38101" cy="762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6" name="Straight Connector 235"/>
          <p:cNvCxnSpPr>
            <a:stCxn id="61" idx="3"/>
            <a:endCxn id="54" idx="1"/>
          </p:cNvCxnSpPr>
          <p:nvPr/>
        </p:nvCxnSpPr>
        <p:spPr bwMode="auto">
          <a:xfrm>
            <a:off x="3094038" y="3546362"/>
            <a:ext cx="1889125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9" name="Straight Connector 238"/>
          <p:cNvCxnSpPr/>
          <p:nvPr/>
        </p:nvCxnSpPr>
        <p:spPr bwMode="auto">
          <a:xfrm>
            <a:off x="3124200" y="4648200"/>
            <a:ext cx="1889125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41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0" y="3352800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 dirty="0" err="1">
                <a:solidFill>
                  <a:srgbClr val="C91103"/>
                </a:solidFill>
                <a:latin typeface="Tahoma" charset="0"/>
              </a:rPr>
              <a:t>Ultrapeer</a:t>
            </a:r>
            <a:r>
              <a:rPr lang="en-US" sz="2000" b="0" dirty="0">
                <a:solidFill>
                  <a:srgbClr val="C91103"/>
                </a:solidFill>
                <a:latin typeface="Tahoma" charset="0"/>
              </a:rPr>
              <a:t> nodes</a:t>
            </a:r>
            <a:r>
              <a:rPr lang="en-US" sz="2000" b="0" dirty="0">
                <a:latin typeface="Tahoma" charset="0"/>
              </a:rPr>
              <a:t> </a:t>
            </a:r>
          </a:p>
        </p:txBody>
      </p:sp>
      <p:sp>
        <p:nvSpPr>
          <p:cNvPr id="242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19800" y="5562600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 dirty="0" smtClean="0">
                <a:solidFill>
                  <a:srgbClr val="C91103"/>
                </a:solidFill>
                <a:latin typeface="Tahoma" charset="0"/>
              </a:rPr>
              <a:t>Leaf nodes</a:t>
            </a:r>
            <a:endParaRPr lang="en-US" sz="2000" b="0" dirty="0">
              <a:latin typeface="Tahoma" charset="0"/>
            </a:endParaRPr>
          </a:p>
        </p:txBody>
      </p:sp>
      <p:pic>
        <p:nvPicPr>
          <p:cNvPr id="244" name="Picture 2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76200"/>
            <a:ext cx="2311400" cy="11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665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>
                <a:latin typeface="Tahoma" charset="0"/>
              </a:rPr>
              <a:t>Example: Oct </a:t>
            </a:r>
            <a:r>
              <a:rPr lang="en-US" b="0" dirty="0">
                <a:latin typeface="Tahoma" charset="0"/>
              </a:rPr>
              <a:t>2003 Crawl on </a:t>
            </a:r>
            <a:r>
              <a:rPr lang="en-US" b="0" dirty="0" smtClean="0">
                <a:latin typeface="Tahoma" charset="0"/>
              </a:rPr>
              <a:t>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8382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 descr="gnutella_t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4540250" cy="448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085181" y="5548804"/>
            <a:ext cx="3064669" cy="42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 dirty="0" err="1">
                <a:solidFill>
                  <a:srgbClr val="C91103"/>
                </a:solidFill>
                <a:latin typeface="Tahoma" charset="0"/>
              </a:rPr>
              <a:t>Ultrapeer</a:t>
            </a:r>
            <a:r>
              <a:rPr lang="en-US" sz="2000" b="0" dirty="0">
                <a:solidFill>
                  <a:srgbClr val="C91103"/>
                </a:solidFill>
                <a:latin typeface="Tahoma" charset="0"/>
              </a:rPr>
              <a:t> nodes</a:t>
            </a:r>
            <a:r>
              <a:rPr lang="en-US" sz="2000" b="0" dirty="0">
                <a:latin typeface="Tahoma" charset="0"/>
              </a:rPr>
              <a:t>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767593" y="5702718"/>
            <a:ext cx="2090407" cy="37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>
                <a:solidFill>
                  <a:srgbClr val="C91103"/>
                </a:solidFill>
                <a:latin typeface="Tahoma" charset="0"/>
              </a:rPr>
              <a:t>Leaf nodes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5230812" y="5412552"/>
            <a:ext cx="681038" cy="252822"/>
          </a:xfrm>
          <a:prstGeom prst="line">
            <a:avLst/>
          </a:prstGeom>
          <a:noFill/>
          <a:ln w="38100">
            <a:solidFill>
              <a:srgbClr val="C91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5791200" y="4648200"/>
            <a:ext cx="273050" cy="940974"/>
          </a:xfrm>
          <a:prstGeom prst="line">
            <a:avLst/>
          </a:prstGeom>
          <a:noFill/>
          <a:ln w="38100">
            <a:solidFill>
              <a:srgbClr val="C91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3962400" y="4419600"/>
            <a:ext cx="7144" cy="1093374"/>
          </a:xfrm>
          <a:prstGeom prst="line">
            <a:avLst/>
          </a:prstGeom>
          <a:noFill/>
          <a:ln w="57150">
            <a:solidFill>
              <a:srgbClr val="C91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4125119" y="4838783"/>
            <a:ext cx="567531" cy="674191"/>
          </a:xfrm>
          <a:prstGeom prst="line">
            <a:avLst/>
          </a:prstGeom>
          <a:noFill/>
          <a:ln w="57150">
            <a:solidFill>
              <a:srgbClr val="C91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26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ChangeArrowheads="1"/>
          </p:cNvSpPr>
          <p:nvPr/>
        </p:nvSpPr>
        <p:spPr bwMode="auto">
          <a:xfrm>
            <a:off x="6751638" y="4424363"/>
            <a:ext cx="2163762" cy="129063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Skype (2003)</a:t>
            </a:r>
          </a:p>
        </p:txBody>
      </p:sp>
      <p:sp>
        <p:nvSpPr>
          <p:cNvPr id="2805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4267200" cy="4267200"/>
          </a:xfrm>
        </p:spPr>
        <p:txBody>
          <a:bodyPr/>
          <a:lstStyle/>
          <a:p>
            <a:r>
              <a:rPr lang="en-US" dirty="0"/>
              <a:t>Peer-to-peer Internet Telephony</a:t>
            </a:r>
          </a:p>
          <a:p>
            <a:r>
              <a:rPr lang="en-US" dirty="0"/>
              <a:t>Two-level hierarchy like </a:t>
            </a:r>
            <a:r>
              <a:rPr lang="en-US" dirty="0" err="1"/>
              <a:t>KaZaa</a:t>
            </a:r>
            <a:endParaRPr lang="en-US" dirty="0"/>
          </a:p>
          <a:p>
            <a:pPr lvl="1"/>
            <a:r>
              <a:rPr lang="en-US" dirty="0" err="1"/>
              <a:t>Ultrapeers</a:t>
            </a:r>
            <a:r>
              <a:rPr lang="en-US" dirty="0"/>
              <a:t> used to route traffic between </a:t>
            </a:r>
            <a:r>
              <a:rPr lang="en-US" dirty="0" err="1"/>
              <a:t>NATed</a:t>
            </a:r>
            <a:r>
              <a:rPr lang="en-US" dirty="0"/>
              <a:t> end-</a:t>
            </a:r>
            <a:r>
              <a:rPr lang="en-US" dirty="0" smtClean="0"/>
              <a:t>hosts…</a:t>
            </a:r>
            <a:endParaRPr lang="en-US" dirty="0"/>
          </a:p>
          <a:p>
            <a:pPr lvl="1"/>
            <a:r>
              <a:rPr lang="en-US" dirty="0"/>
              <a:t>… plus a login server to </a:t>
            </a:r>
          </a:p>
          <a:p>
            <a:pPr lvl="2"/>
            <a:r>
              <a:rPr lang="en-US" dirty="0"/>
              <a:t>authenticate users</a:t>
            </a:r>
          </a:p>
          <a:p>
            <a:pPr lvl="2"/>
            <a:r>
              <a:rPr lang="en-US" dirty="0"/>
              <a:t>ensure that names are unique across network</a:t>
            </a:r>
          </a:p>
        </p:txBody>
      </p:sp>
      <p:sp>
        <p:nvSpPr>
          <p:cNvPr id="2805765" name="Oval 5"/>
          <p:cNvSpPr>
            <a:spLocks noChangeArrowheads="1"/>
          </p:cNvSpPr>
          <p:nvPr/>
        </p:nvSpPr>
        <p:spPr bwMode="auto">
          <a:xfrm>
            <a:off x="4953000" y="3052763"/>
            <a:ext cx="3810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66" name="Oval 6"/>
          <p:cNvSpPr>
            <a:spLocks noChangeArrowheads="1"/>
          </p:cNvSpPr>
          <p:nvPr/>
        </p:nvSpPr>
        <p:spPr bwMode="auto">
          <a:xfrm>
            <a:off x="6858000" y="3205163"/>
            <a:ext cx="3810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67" name="Oval 7"/>
          <p:cNvSpPr>
            <a:spLocks noChangeArrowheads="1"/>
          </p:cNvSpPr>
          <p:nvPr/>
        </p:nvSpPr>
        <p:spPr bwMode="auto">
          <a:xfrm>
            <a:off x="5562600" y="4424363"/>
            <a:ext cx="3810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cxnSp>
        <p:nvCxnSpPr>
          <p:cNvPr id="2805768" name="AutoShape 8"/>
          <p:cNvCxnSpPr>
            <a:cxnSpLocks noChangeShapeType="1"/>
            <a:stCxn id="2805765" idx="4"/>
            <a:endCxn id="2805767" idx="0"/>
          </p:cNvCxnSpPr>
          <p:nvPr/>
        </p:nvCxnSpPr>
        <p:spPr bwMode="auto">
          <a:xfrm>
            <a:off x="5143500" y="3433763"/>
            <a:ext cx="6096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69" name="AutoShape 9"/>
          <p:cNvCxnSpPr>
            <a:cxnSpLocks noChangeShapeType="1"/>
            <a:stCxn id="2805765" idx="6"/>
            <a:endCxn id="2805766" idx="2"/>
          </p:cNvCxnSpPr>
          <p:nvPr/>
        </p:nvCxnSpPr>
        <p:spPr bwMode="auto">
          <a:xfrm>
            <a:off x="5334000" y="3243263"/>
            <a:ext cx="15240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70" name="AutoShape 10"/>
          <p:cNvCxnSpPr>
            <a:cxnSpLocks noChangeShapeType="1"/>
            <a:stCxn id="2805766" idx="4"/>
            <a:endCxn id="2805767" idx="7"/>
          </p:cNvCxnSpPr>
          <p:nvPr/>
        </p:nvCxnSpPr>
        <p:spPr bwMode="auto">
          <a:xfrm flipH="1">
            <a:off x="5888038" y="3586163"/>
            <a:ext cx="1160462" cy="893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05771" name="Oval 11"/>
          <p:cNvSpPr>
            <a:spLocks noChangeArrowheads="1"/>
          </p:cNvSpPr>
          <p:nvPr/>
        </p:nvSpPr>
        <p:spPr bwMode="auto">
          <a:xfrm>
            <a:off x="4953000" y="50339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2" name="Oval 12"/>
          <p:cNvSpPr>
            <a:spLocks noChangeArrowheads="1"/>
          </p:cNvSpPr>
          <p:nvPr/>
        </p:nvSpPr>
        <p:spPr bwMode="auto">
          <a:xfrm>
            <a:off x="5562600" y="51863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3" name="Oval 13"/>
          <p:cNvSpPr>
            <a:spLocks noChangeArrowheads="1"/>
          </p:cNvSpPr>
          <p:nvPr/>
        </p:nvSpPr>
        <p:spPr bwMode="auto">
          <a:xfrm>
            <a:off x="6172200" y="51863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4" name="Oval 14"/>
          <p:cNvSpPr>
            <a:spLocks noChangeArrowheads="1"/>
          </p:cNvSpPr>
          <p:nvPr/>
        </p:nvSpPr>
        <p:spPr bwMode="auto">
          <a:xfrm>
            <a:off x="7315200" y="25193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5" name="Oval 15"/>
          <p:cNvSpPr>
            <a:spLocks noChangeArrowheads="1"/>
          </p:cNvSpPr>
          <p:nvPr/>
        </p:nvSpPr>
        <p:spPr bwMode="auto">
          <a:xfrm>
            <a:off x="7620000" y="29765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6" name="Oval 16"/>
          <p:cNvSpPr>
            <a:spLocks noChangeArrowheads="1"/>
          </p:cNvSpPr>
          <p:nvPr/>
        </p:nvSpPr>
        <p:spPr bwMode="auto">
          <a:xfrm>
            <a:off x="7620000" y="35099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7" name="Oval 17"/>
          <p:cNvSpPr>
            <a:spLocks noChangeArrowheads="1"/>
          </p:cNvSpPr>
          <p:nvPr/>
        </p:nvSpPr>
        <p:spPr bwMode="auto">
          <a:xfrm>
            <a:off x="4267200" y="26717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8" name="Oval 18"/>
          <p:cNvSpPr>
            <a:spLocks noChangeArrowheads="1"/>
          </p:cNvSpPr>
          <p:nvPr/>
        </p:nvSpPr>
        <p:spPr bwMode="auto">
          <a:xfrm>
            <a:off x="4800600" y="23669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9" name="Oval 19"/>
          <p:cNvSpPr>
            <a:spLocks noChangeArrowheads="1"/>
          </p:cNvSpPr>
          <p:nvPr/>
        </p:nvSpPr>
        <p:spPr bwMode="auto">
          <a:xfrm>
            <a:off x="5562600" y="23669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cxnSp>
        <p:nvCxnSpPr>
          <p:cNvPr id="2805780" name="AutoShape 20"/>
          <p:cNvCxnSpPr>
            <a:cxnSpLocks noChangeShapeType="1"/>
            <a:stCxn id="2805777" idx="5"/>
            <a:endCxn id="2805765" idx="1"/>
          </p:cNvCxnSpPr>
          <p:nvPr/>
        </p:nvCxnSpPr>
        <p:spPr bwMode="auto">
          <a:xfrm>
            <a:off x="4527550" y="2932113"/>
            <a:ext cx="481013" cy="176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1" name="AutoShape 21"/>
          <p:cNvCxnSpPr>
            <a:cxnSpLocks noChangeShapeType="1"/>
            <a:stCxn id="2805778" idx="4"/>
            <a:endCxn id="2805765" idx="0"/>
          </p:cNvCxnSpPr>
          <p:nvPr/>
        </p:nvCxnSpPr>
        <p:spPr bwMode="auto">
          <a:xfrm>
            <a:off x="4953000" y="2671763"/>
            <a:ext cx="1905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2" name="AutoShape 22"/>
          <p:cNvCxnSpPr>
            <a:cxnSpLocks noChangeShapeType="1"/>
            <a:stCxn id="2805779" idx="3"/>
            <a:endCxn id="2805765" idx="7"/>
          </p:cNvCxnSpPr>
          <p:nvPr/>
        </p:nvCxnSpPr>
        <p:spPr bwMode="auto">
          <a:xfrm flipH="1">
            <a:off x="5278438" y="2627313"/>
            <a:ext cx="328612" cy="481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3" name="AutoShape 23"/>
          <p:cNvCxnSpPr>
            <a:cxnSpLocks noChangeShapeType="1"/>
            <a:stCxn id="2805771" idx="7"/>
            <a:endCxn id="2805767" idx="3"/>
          </p:cNvCxnSpPr>
          <p:nvPr/>
        </p:nvCxnSpPr>
        <p:spPr bwMode="auto">
          <a:xfrm flipV="1">
            <a:off x="5213350" y="4749800"/>
            <a:ext cx="404813" cy="328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4" name="AutoShape 24"/>
          <p:cNvCxnSpPr>
            <a:cxnSpLocks noChangeShapeType="1"/>
            <a:stCxn id="2805772" idx="0"/>
            <a:endCxn id="2805767" idx="4"/>
          </p:cNvCxnSpPr>
          <p:nvPr/>
        </p:nvCxnSpPr>
        <p:spPr bwMode="auto">
          <a:xfrm flipV="1">
            <a:off x="5715000" y="4805363"/>
            <a:ext cx="381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5" name="AutoShape 25"/>
          <p:cNvCxnSpPr>
            <a:cxnSpLocks noChangeShapeType="1"/>
            <a:stCxn id="2805773" idx="0"/>
            <a:endCxn id="2805767" idx="5"/>
          </p:cNvCxnSpPr>
          <p:nvPr/>
        </p:nvCxnSpPr>
        <p:spPr bwMode="auto">
          <a:xfrm flipH="1" flipV="1">
            <a:off x="5888038" y="4749800"/>
            <a:ext cx="436562" cy="4365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6" name="AutoShape 26"/>
          <p:cNvCxnSpPr>
            <a:cxnSpLocks noChangeShapeType="1"/>
            <a:stCxn id="2805774" idx="3"/>
            <a:endCxn id="2805766" idx="0"/>
          </p:cNvCxnSpPr>
          <p:nvPr/>
        </p:nvCxnSpPr>
        <p:spPr bwMode="auto">
          <a:xfrm flipH="1">
            <a:off x="7048500" y="2779713"/>
            <a:ext cx="3111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7" name="AutoShape 27"/>
          <p:cNvCxnSpPr>
            <a:cxnSpLocks noChangeShapeType="1"/>
            <a:stCxn id="2805775" idx="2"/>
            <a:endCxn id="2805766" idx="7"/>
          </p:cNvCxnSpPr>
          <p:nvPr/>
        </p:nvCxnSpPr>
        <p:spPr bwMode="auto">
          <a:xfrm flipH="1">
            <a:off x="7183438" y="3128963"/>
            <a:ext cx="436562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8" name="AutoShape 28"/>
          <p:cNvCxnSpPr>
            <a:cxnSpLocks noChangeShapeType="1"/>
            <a:stCxn id="2805766" idx="6"/>
            <a:endCxn id="2805776" idx="1"/>
          </p:cNvCxnSpPr>
          <p:nvPr/>
        </p:nvCxnSpPr>
        <p:spPr bwMode="auto">
          <a:xfrm>
            <a:off x="7239000" y="3395663"/>
            <a:ext cx="425450" cy="158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05789" name="tower"/>
          <p:cNvSpPr>
            <a:spLocks noEditPoints="1" noChangeArrowheads="1"/>
          </p:cNvSpPr>
          <p:nvPr/>
        </p:nvSpPr>
        <p:spPr bwMode="auto">
          <a:xfrm>
            <a:off x="6096000" y="1452563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0" name="Text Box 30"/>
          <p:cNvSpPr txBox="1">
            <a:spLocks noChangeArrowheads="1"/>
          </p:cNvSpPr>
          <p:nvPr/>
        </p:nvSpPr>
        <p:spPr bwMode="auto">
          <a:xfrm>
            <a:off x="6477000" y="1371600"/>
            <a:ext cx="124333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login server</a:t>
            </a:r>
          </a:p>
        </p:txBody>
      </p:sp>
      <p:sp>
        <p:nvSpPr>
          <p:cNvPr id="2805791" name="Freeform 31"/>
          <p:cNvSpPr>
            <a:spLocks/>
          </p:cNvSpPr>
          <p:nvPr/>
        </p:nvSpPr>
        <p:spPr bwMode="auto">
          <a:xfrm>
            <a:off x="5181600" y="2214563"/>
            <a:ext cx="1143000" cy="2819400"/>
          </a:xfrm>
          <a:custGeom>
            <a:avLst/>
            <a:gdLst>
              <a:gd name="T0" fmla="*/ 0 w 744"/>
              <a:gd name="T1" fmla="*/ 1872 h 1872"/>
              <a:gd name="T2" fmla="*/ 624 w 744"/>
              <a:gd name="T3" fmla="*/ 576 h 1872"/>
              <a:gd name="T4" fmla="*/ 720 w 744"/>
              <a:gd name="T5" fmla="*/ 0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4" h="1872">
                <a:moveTo>
                  <a:pt x="0" y="1872"/>
                </a:moveTo>
                <a:cubicBezTo>
                  <a:pt x="252" y="1380"/>
                  <a:pt x="504" y="888"/>
                  <a:pt x="624" y="576"/>
                </a:cubicBezTo>
                <a:cubicBezTo>
                  <a:pt x="744" y="264"/>
                  <a:pt x="732" y="132"/>
                  <a:pt x="720" y="0"/>
                </a:cubicBezTo>
              </a:path>
            </a:pathLst>
          </a:custGeom>
          <a:noFill/>
          <a:ln w="25400" cap="flat" cmpd="sng">
            <a:solidFill>
              <a:srgbClr val="00008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2" name="Freeform 32"/>
          <p:cNvSpPr>
            <a:spLocks/>
          </p:cNvSpPr>
          <p:nvPr/>
        </p:nvSpPr>
        <p:spPr bwMode="auto">
          <a:xfrm>
            <a:off x="4953000" y="1922463"/>
            <a:ext cx="1143000" cy="444500"/>
          </a:xfrm>
          <a:custGeom>
            <a:avLst/>
            <a:gdLst>
              <a:gd name="T0" fmla="*/ 720 w 720"/>
              <a:gd name="T1" fmla="*/ 40 h 280"/>
              <a:gd name="T2" fmla="*/ 480 w 720"/>
              <a:gd name="T3" fmla="*/ 40 h 280"/>
              <a:gd name="T4" fmla="*/ 0 w 720"/>
              <a:gd name="T5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280">
                <a:moveTo>
                  <a:pt x="720" y="40"/>
                </a:moveTo>
                <a:cubicBezTo>
                  <a:pt x="660" y="20"/>
                  <a:pt x="600" y="0"/>
                  <a:pt x="480" y="40"/>
                </a:cubicBezTo>
                <a:cubicBezTo>
                  <a:pt x="360" y="80"/>
                  <a:pt x="80" y="248"/>
                  <a:pt x="0" y="280"/>
                </a:cubicBezTo>
              </a:path>
            </a:pathLst>
          </a:custGeom>
          <a:noFill/>
          <a:ln w="25400" cap="flat" cmpd="sng">
            <a:solidFill>
              <a:srgbClr val="00008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3" name="Freeform 33"/>
          <p:cNvSpPr>
            <a:spLocks/>
          </p:cNvSpPr>
          <p:nvPr/>
        </p:nvSpPr>
        <p:spPr bwMode="auto">
          <a:xfrm>
            <a:off x="5105400" y="2062163"/>
            <a:ext cx="990600" cy="381000"/>
          </a:xfrm>
          <a:custGeom>
            <a:avLst/>
            <a:gdLst>
              <a:gd name="T0" fmla="*/ 0 w 672"/>
              <a:gd name="T1" fmla="*/ 240 h 240"/>
              <a:gd name="T2" fmla="*/ 528 w 672"/>
              <a:gd name="T3" fmla="*/ 48 h 240"/>
              <a:gd name="T4" fmla="*/ 672 w 672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240">
                <a:moveTo>
                  <a:pt x="0" y="240"/>
                </a:moveTo>
                <a:cubicBezTo>
                  <a:pt x="208" y="164"/>
                  <a:pt x="416" y="88"/>
                  <a:pt x="528" y="48"/>
                </a:cubicBezTo>
                <a:cubicBezTo>
                  <a:pt x="640" y="8"/>
                  <a:pt x="656" y="4"/>
                  <a:pt x="672" y="0"/>
                </a:cubicBezTo>
              </a:path>
            </a:pathLst>
          </a:custGeom>
          <a:noFill/>
          <a:ln w="25400" cap="flat" cmpd="sng">
            <a:solidFill>
              <a:srgbClr val="003366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4" name="Freeform 34"/>
          <p:cNvSpPr>
            <a:spLocks/>
          </p:cNvSpPr>
          <p:nvPr/>
        </p:nvSpPr>
        <p:spPr bwMode="auto">
          <a:xfrm>
            <a:off x="5105400" y="2214563"/>
            <a:ext cx="1066800" cy="2819400"/>
          </a:xfrm>
          <a:custGeom>
            <a:avLst/>
            <a:gdLst>
              <a:gd name="T0" fmla="*/ 672 w 672"/>
              <a:gd name="T1" fmla="*/ 0 h 1776"/>
              <a:gd name="T2" fmla="*/ 576 w 672"/>
              <a:gd name="T3" fmla="*/ 384 h 1776"/>
              <a:gd name="T4" fmla="*/ 240 w 672"/>
              <a:gd name="T5" fmla="*/ 1152 h 1776"/>
              <a:gd name="T6" fmla="*/ 0 w 672"/>
              <a:gd name="T7" fmla="*/ 1776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1776">
                <a:moveTo>
                  <a:pt x="672" y="0"/>
                </a:moveTo>
                <a:cubicBezTo>
                  <a:pt x="660" y="96"/>
                  <a:pt x="648" y="192"/>
                  <a:pt x="576" y="384"/>
                </a:cubicBezTo>
                <a:cubicBezTo>
                  <a:pt x="504" y="576"/>
                  <a:pt x="336" y="920"/>
                  <a:pt x="240" y="1152"/>
                </a:cubicBezTo>
                <a:cubicBezTo>
                  <a:pt x="144" y="1384"/>
                  <a:pt x="72" y="1580"/>
                  <a:pt x="0" y="1776"/>
                </a:cubicBezTo>
              </a:path>
            </a:pathLst>
          </a:custGeom>
          <a:noFill/>
          <a:ln w="25400" cap="flat" cmpd="sng">
            <a:solidFill>
              <a:srgbClr val="003366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5" name="Line 35"/>
          <p:cNvSpPr>
            <a:spLocks noChangeShapeType="1"/>
          </p:cNvSpPr>
          <p:nvPr/>
        </p:nvSpPr>
        <p:spPr bwMode="auto">
          <a:xfrm flipV="1">
            <a:off x="5105400" y="3454400"/>
            <a:ext cx="28575" cy="157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6" name="Line 36"/>
          <p:cNvSpPr>
            <a:spLocks noChangeShapeType="1"/>
          </p:cNvSpPr>
          <p:nvPr/>
        </p:nvSpPr>
        <p:spPr bwMode="auto">
          <a:xfrm flipH="1" flipV="1">
            <a:off x="4843463" y="2646363"/>
            <a:ext cx="1651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7" name="Text Box 37"/>
          <p:cNvSpPr txBox="1">
            <a:spLocks noChangeArrowheads="1"/>
          </p:cNvSpPr>
          <p:nvPr/>
        </p:nvSpPr>
        <p:spPr bwMode="auto">
          <a:xfrm>
            <a:off x="4941888" y="5338763"/>
            <a:ext cx="31960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A</a:t>
            </a:r>
          </a:p>
        </p:txBody>
      </p:sp>
      <p:sp>
        <p:nvSpPr>
          <p:cNvPr id="2805798" name="Text Box 38"/>
          <p:cNvSpPr txBox="1">
            <a:spLocks noChangeArrowheads="1"/>
          </p:cNvSpPr>
          <p:nvPr/>
        </p:nvSpPr>
        <p:spPr bwMode="auto">
          <a:xfrm>
            <a:off x="4560888" y="2138363"/>
            <a:ext cx="31960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B</a:t>
            </a:r>
          </a:p>
        </p:txBody>
      </p:sp>
      <p:sp>
        <p:nvSpPr>
          <p:cNvPr id="2805799" name="Text Box 39"/>
          <p:cNvSpPr txBox="1">
            <a:spLocks noChangeArrowheads="1"/>
          </p:cNvSpPr>
          <p:nvPr/>
        </p:nvSpPr>
        <p:spPr bwMode="auto">
          <a:xfrm>
            <a:off x="7458075" y="4424363"/>
            <a:ext cx="1457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Messages</a:t>
            </a:r>
          </a:p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exchanged</a:t>
            </a:r>
          </a:p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to login server</a:t>
            </a:r>
          </a:p>
        </p:txBody>
      </p:sp>
      <p:sp>
        <p:nvSpPr>
          <p:cNvPr id="2805800" name="Text Box 40"/>
          <p:cNvSpPr txBox="1">
            <a:spLocks noChangeArrowheads="1"/>
          </p:cNvSpPr>
          <p:nvPr/>
        </p:nvSpPr>
        <p:spPr bwMode="auto">
          <a:xfrm>
            <a:off x="7437438" y="5334000"/>
            <a:ext cx="1165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Data traffic</a:t>
            </a:r>
          </a:p>
        </p:txBody>
      </p:sp>
      <p:sp>
        <p:nvSpPr>
          <p:cNvPr id="2805801" name="Line 41"/>
          <p:cNvSpPr>
            <a:spLocks noChangeShapeType="1"/>
          </p:cNvSpPr>
          <p:nvPr/>
        </p:nvSpPr>
        <p:spPr bwMode="auto">
          <a:xfrm>
            <a:off x="6904038" y="4749800"/>
            <a:ext cx="533400" cy="0"/>
          </a:xfrm>
          <a:prstGeom prst="line">
            <a:avLst/>
          </a:prstGeom>
          <a:noFill/>
          <a:ln w="25400">
            <a:solidFill>
              <a:srgbClr val="003366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802" name="Line 42"/>
          <p:cNvSpPr>
            <a:spLocks noChangeShapeType="1"/>
          </p:cNvSpPr>
          <p:nvPr/>
        </p:nvSpPr>
        <p:spPr bwMode="auto">
          <a:xfrm>
            <a:off x="6904038" y="5491163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803" name="Text Box 43"/>
          <p:cNvSpPr txBox="1">
            <a:spLocks noChangeArrowheads="1"/>
          </p:cNvSpPr>
          <p:nvPr/>
        </p:nvSpPr>
        <p:spPr bwMode="auto">
          <a:xfrm>
            <a:off x="6040438" y="5905500"/>
            <a:ext cx="240683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200" b="0">
                <a:latin typeface="Helvetica"/>
                <a:cs typeface="Helvetica"/>
              </a:rPr>
              <a:t>(Note*: probable protocol; Skype </a:t>
            </a:r>
          </a:p>
          <a:p>
            <a:pPr algn="l" eaLnBrk="0" hangingPunct="0"/>
            <a:r>
              <a:rPr lang="en-US" sz="1200" b="0">
                <a:latin typeface="Helvetica"/>
                <a:cs typeface="Helvetica"/>
              </a:rPr>
              <a:t>protocol is not published)</a:t>
            </a:r>
          </a:p>
        </p:txBody>
      </p:sp>
    </p:spTree>
    <p:extLst>
      <p:ext uri="{BB962C8B-B14F-4D97-AF65-F5344CB8AC3E}">
        <p14:creationId xmlns:p14="http://schemas.microsoft.com/office/powerpoint/2010/main" val="1871841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1" grpId="0" animBg="1"/>
      <p:bldP spid="2805792" grpId="0" animBg="1"/>
      <p:bldP spid="2805793" grpId="0" animBg="1"/>
      <p:bldP spid="2805794" grpId="0" animBg="1"/>
      <p:bldP spid="2805795" grpId="0" animBg="1"/>
      <p:bldP spid="28057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 (2001)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-609600"/>
            <a:ext cx="2362200" cy="2362200"/>
          </a:xfrm>
          <a:prstGeom prst="rect">
            <a:avLst/>
          </a:prstGeom>
        </p:spPr>
      </p:pic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Allow fast downloads even when sources have low up-link capacity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does it work?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Seed</a:t>
            </a:r>
            <a:r>
              <a:rPr lang="en-US" dirty="0"/>
              <a:t> (origin) – site storing the file to be downloaded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Tracker</a:t>
            </a:r>
            <a:r>
              <a:rPr lang="en-US" dirty="0"/>
              <a:t> – server maintaining the list of peers in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Split each file into </a:t>
            </a:r>
            <a:r>
              <a:rPr lang="en-US" b="1" dirty="0"/>
              <a:t>pieces</a:t>
            </a:r>
            <a:r>
              <a:rPr lang="en-US" dirty="0"/>
              <a:t> (~ 256 KB each), and each piece into </a:t>
            </a:r>
            <a:r>
              <a:rPr lang="en-US" b="1" dirty="0"/>
              <a:t>sub-pieces </a:t>
            </a:r>
            <a:r>
              <a:rPr lang="en-US" dirty="0"/>
              <a:t>(~ 16 KB each)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loader loads one piece at a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Within one piece, the loader can load up to five sub-pieces in </a:t>
            </a:r>
            <a:r>
              <a:rPr lang="en-US" b="1" dirty="0">
                <a:solidFill>
                  <a:srgbClr val="FF3300"/>
                </a:solidFill>
              </a:rPr>
              <a:t>parallel</a:t>
            </a:r>
          </a:p>
        </p:txBody>
      </p:sp>
    </p:spTree>
    <p:extLst>
      <p:ext uri="{BB962C8B-B14F-4D97-AF65-F5344CB8AC3E}">
        <p14:creationId xmlns:p14="http://schemas.microsoft.com/office/powerpoint/2010/main" val="3826739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8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Join Procedure</a:t>
            </a:r>
          </a:p>
        </p:txBody>
      </p:sp>
      <p:grpSp>
        <p:nvGrpSpPr>
          <p:cNvPr id="2862084" name="Group 4"/>
          <p:cNvGrpSpPr>
            <a:grpSpLocks/>
          </p:cNvGrpSpPr>
          <p:nvPr/>
        </p:nvGrpSpPr>
        <p:grpSpPr bwMode="auto">
          <a:xfrm>
            <a:off x="3225800" y="5715000"/>
            <a:ext cx="457200" cy="457200"/>
            <a:chOff x="384" y="1872"/>
            <a:chExt cx="336" cy="336"/>
          </a:xfrm>
        </p:grpSpPr>
        <p:sp>
          <p:nvSpPr>
            <p:cNvPr id="2862085" name="AutoShape 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86" name="AutoShape 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87" name="Rectangle 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88" name="Rectangle 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89" name="Rectangle 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0" name="Freeform 1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091" name="Group 11"/>
          <p:cNvGrpSpPr>
            <a:grpSpLocks/>
          </p:cNvGrpSpPr>
          <p:nvPr/>
        </p:nvGrpSpPr>
        <p:grpSpPr bwMode="auto">
          <a:xfrm>
            <a:off x="4140200" y="4800600"/>
            <a:ext cx="457200" cy="457200"/>
            <a:chOff x="384" y="1872"/>
            <a:chExt cx="336" cy="336"/>
          </a:xfrm>
        </p:grpSpPr>
        <p:sp>
          <p:nvSpPr>
            <p:cNvPr id="2862092" name="AutoShape 12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3" name="AutoShape 13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4" name="Rectangle 14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5" name="Rectangle 15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6" name="Rectangle 16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7" name="Freeform 17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098" name="Group 18"/>
          <p:cNvGrpSpPr>
            <a:grpSpLocks/>
          </p:cNvGrpSpPr>
          <p:nvPr/>
        </p:nvGrpSpPr>
        <p:grpSpPr bwMode="auto">
          <a:xfrm>
            <a:off x="5054600" y="5257800"/>
            <a:ext cx="457200" cy="457200"/>
            <a:chOff x="384" y="1872"/>
            <a:chExt cx="336" cy="336"/>
          </a:xfrm>
        </p:grpSpPr>
        <p:sp>
          <p:nvSpPr>
            <p:cNvPr id="2862099" name="AutoShape 1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0" name="AutoShape 2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1" name="Rectangle 2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2" name="Rectangle 2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3" name="Rectangle 2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4" name="Freeform 2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05" name="Group 25"/>
          <p:cNvGrpSpPr>
            <a:grpSpLocks/>
          </p:cNvGrpSpPr>
          <p:nvPr/>
        </p:nvGrpSpPr>
        <p:grpSpPr bwMode="auto">
          <a:xfrm>
            <a:off x="5816600" y="4800600"/>
            <a:ext cx="457200" cy="457200"/>
            <a:chOff x="384" y="1872"/>
            <a:chExt cx="336" cy="336"/>
          </a:xfrm>
        </p:grpSpPr>
        <p:sp>
          <p:nvSpPr>
            <p:cNvPr id="2862106" name="AutoShape 26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7" name="AutoShape 27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8" name="Rectangle 28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9" name="Rectangle 29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0" name="Rectangle 30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1" name="Freeform 31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12" name="Group 32"/>
          <p:cNvGrpSpPr>
            <a:grpSpLocks/>
          </p:cNvGrpSpPr>
          <p:nvPr/>
        </p:nvGrpSpPr>
        <p:grpSpPr bwMode="auto">
          <a:xfrm>
            <a:off x="5207000" y="3733800"/>
            <a:ext cx="457200" cy="457200"/>
            <a:chOff x="384" y="1872"/>
            <a:chExt cx="336" cy="336"/>
          </a:xfrm>
        </p:grpSpPr>
        <p:sp>
          <p:nvSpPr>
            <p:cNvPr id="2862113" name="AutoShape 33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4" name="AutoShape 34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5" name="Rectangle 35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6" name="Rectangle 36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7" name="Rectangle 37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8" name="Freeform 38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19" name="Group 39"/>
          <p:cNvGrpSpPr>
            <a:grpSpLocks/>
          </p:cNvGrpSpPr>
          <p:nvPr/>
        </p:nvGrpSpPr>
        <p:grpSpPr bwMode="auto">
          <a:xfrm>
            <a:off x="6578600" y="3962400"/>
            <a:ext cx="457200" cy="457200"/>
            <a:chOff x="384" y="1872"/>
            <a:chExt cx="336" cy="336"/>
          </a:xfrm>
        </p:grpSpPr>
        <p:sp>
          <p:nvSpPr>
            <p:cNvPr id="2862120" name="AutoShape 40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1" name="AutoShape 41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2" name="Rectangle 42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3" name="Rectangle 43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4" name="Rectangle 44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5" name="Freeform 45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26" name="Group 46"/>
          <p:cNvGrpSpPr>
            <a:grpSpLocks/>
          </p:cNvGrpSpPr>
          <p:nvPr/>
        </p:nvGrpSpPr>
        <p:grpSpPr bwMode="auto">
          <a:xfrm>
            <a:off x="3911600" y="3886200"/>
            <a:ext cx="457200" cy="457200"/>
            <a:chOff x="384" y="1872"/>
            <a:chExt cx="336" cy="336"/>
          </a:xfrm>
        </p:grpSpPr>
        <p:sp>
          <p:nvSpPr>
            <p:cNvPr id="2862127" name="AutoShape 47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8" name="AutoShape 48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9" name="Rectangle 49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0" name="Rectangle 50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1" name="Rectangle 51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2" name="Freeform 52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33" name="Group 53"/>
          <p:cNvGrpSpPr>
            <a:grpSpLocks/>
          </p:cNvGrpSpPr>
          <p:nvPr/>
        </p:nvGrpSpPr>
        <p:grpSpPr bwMode="auto">
          <a:xfrm>
            <a:off x="6654800" y="4572000"/>
            <a:ext cx="457200" cy="457200"/>
            <a:chOff x="384" y="1872"/>
            <a:chExt cx="336" cy="336"/>
          </a:xfrm>
        </p:grpSpPr>
        <p:sp>
          <p:nvSpPr>
            <p:cNvPr id="2862134" name="AutoShape 54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5" name="AutoShape 55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6" name="Rectangle 56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7" name="Rectangle 57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8" name="Rectangle 58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9" name="Freeform 59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862142" name="Line 62"/>
          <p:cNvSpPr>
            <a:spLocks noChangeShapeType="1"/>
          </p:cNvSpPr>
          <p:nvPr/>
        </p:nvSpPr>
        <p:spPr bwMode="auto">
          <a:xfrm flipH="1" flipV="1">
            <a:off x="42164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3" name="Line 63"/>
          <p:cNvSpPr>
            <a:spLocks noChangeShapeType="1"/>
          </p:cNvSpPr>
          <p:nvPr/>
        </p:nvSpPr>
        <p:spPr bwMode="auto">
          <a:xfrm>
            <a:off x="4521200" y="4953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4" name="Line 64"/>
          <p:cNvSpPr>
            <a:spLocks noChangeShapeType="1"/>
          </p:cNvSpPr>
          <p:nvPr/>
        </p:nvSpPr>
        <p:spPr bwMode="auto">
          <a:xfrm flipV="1">
            <a:off x="4292600" y="39624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5" name="Line 65"/>
          <p:cNvSpPr>
            <a:spLocks noChangeShapeType="1"/>
          </p:cNvSpPr>
          <p:nvPr/>
        </p:nvSpPr>
        <p:spPr bwMode="auto">
          <a:xfrm flipH="1">
            <a:off x="5283200" y="4191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6" name="Line 66"/>
          <p:cNvSpPr>
            <a:spLocks noChangeShapeType="1"/>
          </p:cNvSpPr>
          <p:nvPr/>
        </p:nvSpPr>
        <p:spPr bwMode="auto">
          <a:xfrm>
            <a:off x="5588000" y="4191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7" name="Line 67"/>
          <p:cNvSpPr>
            <a:spLocks noChangeShapeType="1"/>
          </p:cNvSpPr>
          <p:nvPr/>
        </p:nvSpPr>
        <p:spPr bwMode="auto">
          <a:xfrm>
            <a:off x="5588000" y="38862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8" name="Line 68"/>
          <p:cNvSpPr>
            <a:spLocks noChangeShapeType="1"/>
          </p:cNvSpPr>
          <p:nvPr/>
        </p:nvSpPr>
        <p:spPr bwMode="auto">
          <a:xfrm flipV="1">
            <a:off x="6197600" y="4724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9" name="Line 69"/>
          <p:cNvSpPr>
            <a:spLocks noChangeShapeType="1"/>
          </p:cNvSpPr>
          <p:nvPr/>
        </p:nvSpPr>
        <p:spPr bwMode="auto">
          <a:xfrm>
            <a:off x="6807200" y="4419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1" name="Freeform 71"/>
          <p:cNvSpPr>
            <a:spLocks/>
          </p:cNvSpPr>
          <p:nvPr/>
        </p:nvSpPr>
        <p:spPr bwMode="auto">
          <a:xfrm>
            <a:off x="5435600" y="5029200"/>
            <a:ext cx="1447800" cy="533400"/>
          </a:xfrm>
          <a:custGeom>
            <a:avLst/>
            <a:gdLst>
              <a:gd name="T0" fmla="*/ 912 w 912"/>
              <a:gd name="T1" fmla="*/ 0 h 336"/>
              <a:gd name="T2" fmla="*/ 528 w 912"/>
              <a:gd name="T3" fmla="*/ 240 h 336"/>
              <a:gd name="T4" fmla="*/ 0 w 912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36">
                <a:moveTo>
                  <a:pt x="912" y="0"/>
                </a:moveTo>
                <a:cubicBezTo>
                  <a:pt x="796" y="92"/>
                  <a:pt x="680" y="184"/>
                  <a:pt x="528" y="240"/>
                </a:cubicBezTo>
                <a:cubicBezTo>
                  <a:pt x="376" y="296"/>
                  <a:pt x="188" y="316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4" name="Line 74"/>
          <p:cNvSpPr>
            <a:spLocks noChangeShapeType="1"/>
          </p:cNvSpPr>
          <p:nvPr/>
        </p:nvSpPr>
        <p:spPr bwMode="auto">
          <a:xfrm>
            <a:off x="4292600" y="41910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5" name="Line 75"/>
          <p:cNvSpPr>
            <a:spLocks noChangeShapeType="1"/>
          </p:cNvSpPr>
          <p:nvPr/>
        </p:nvSpPr>
        <p:spPr bwMode="auto">
          <a:xfrm flipV="1">
            <a:off x="5435600" y="5105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6" name="tower"/>
          <p:cNvSpPr>
            <a:spLocks noEditPoints="1" noChangeArrowheads="1"/>
          </p:cNvSpPr>
          <p:nvPr/>
        </p:nvSpPr>
        <p:spPr bwMode="auto">
          <a:xfrm>
            <a:off x="6121400" y="27432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7" name="tower"/>
          <p:cNvSpPr>
            <a:spLocks noEditPoints="1" noChangeArrowheads="1"/>
          </p:cNvSpPr>
          <p:nvPr/>
        </p:nvSpPr>
        <p:spPr bwMode="auto">
          <a:xfrm>
            <a:off x="3225800" y="28956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8" name="Line 78"/>
          <p:cNvSpPr>
            <a:spLocks noChangeShapeType="1"/>
          </p:cNvSpPr>
          <p:nvPr/>
        </p:nvSpPr>
        <p:spPr bwMode="auto">
          <a:xfrm flipH="1">
            <a:off x="4292600" y="32004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9" name="Line 79"/>
          <p:cNvSpPr>
            <a:spLocks noChangeShapeType="1"/>
          </p:cNvSpPr>
          <p:nvPr/>
        </p:nvSpPr>
        <p:spPr bwMode="auto">
          <a:xfrm>
            <a:off x="64262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60" name="Line 80"/>
          <p:cNvSpPr>
            <a:spLocks noChangeShapeType="1"/>
          </p:cNvSpPr>
          <p:nvPr/>
        </p:nvSpPr>
        <p:spPr bwMode="auto">
          <a:xfrm flipH="1">
            <a:off x="5588000" y="3429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61" name="Text Box 81"/>
          <p:cNvSpPr txBox="1">
            <a:spLocks noChangeArrowheads="1"/>
          </p:cNvSpPr>
          <p:nvPr/>
        </p:nvSpPr>
        <p:spPr bwMode="auto">
          <a:xfrm>
            <a:off x="6426200" y="2743200"/>
            <a:ext cx="1554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0">
                <a:latin typeface="Helvetica"/>
                <a:cs typeface="Helvetica"/>
              </a:rPr>
              <a:t>Seed (origin</a:t>
            </a:r>
          </a:p>
          <a:p>
            <a:pPr algn="l"/>
            <a:r>
              <a:rPr lang="en-US" sz="2000" b="0">
                <a:latin typeface="Helvetica"/>
                <a:cs typeface="Helvetica"/>
              </a:rPr>
              <a:t>server)</a:t>
            </a:r>
          </a:p>
        </p:txBody>
      </p:sp>
      <p:sp>
        <p:nvSpPr>
          <p:cNvPr id="2862162" name="Text Box 82"/>
          <p:cNvSpPr txBox="1">
            <a:spLocks noChangeArrowheads="1"/>
          </p:cNvSpPr>
          <p:nvPr/>
        </p:nvSpPr>
        <p:spPr bwMode="auto">
          <a:xfrm>
            <a:off x="3454400" y="2971800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0">
                <a:latin typeface="Helvetica"/>
                <a:cs typeface="Helvetica"/>
              </a:rPr>
              <a:t>Tracker</a:t>
            </a:r>
          </a:p>
        </p:txBody>
      </p:sp>
      <p:grpSp>
        <p:nvGrpSpPr>
          <p:cNvPr id="2862171" name="Group 91"/>
          <p:cNvGrpSpPr>
            <a:grpSpLocks/>
          </p:cNvGrpSpPr>
          <p:nvPr/>
        </p:nvGrpSpPr>
        <p:grpSpPr bwMode="auto">
          <a:xfrm>
            <a:off x="1447800" y="3429000"/>
            <a:ext cx="1701800" cy="2286000"/>
            <a:chOff x="108" y="2208"/>
            <a:chExt cx="612" cy="1440"/>
          </a:xfrm>
        </p:grpSpPr>
        <p:sp>
          <p:nvSpPr>
            <p:cNvPr id="2862163" name="Freeform 83"/>
            <p:cNvSpPr>
              <a:spLocks/>
            </p:cNvSpPr>
            <p:nvPr/>
          </p:nvSpPr>
          <p:spPr bwMode="auto">
            <a:xfrm>
              <a:off x="355" y="2208"/>
              <a:ext cx="365" cy="1440"/>
            </a:xfrm>
            <a:custGeom>
              <a:avLst/>
              <a:gdLst>
                <a:gd name="T0" fmla="*/ 192 w 192"/>
                <a:gd name="T1" fmla="*/ 1344 h 1344"/>
                <a:gd name="T2" fmla="*/ 0 w 192"/>
                <a:gd name="T3" fmla="*/ 720 h 1344"/>
                <a:gd name="T4" fmla="*/ 192 w 192"/>
                <a:gd name="T5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344">
                  <a:moveTo>
                    <a:pt x="192" y="1344"/>
                  </a:moveTo>
                  <a:cubicBezTo>
                    <a:pt x="96" y="1144"/>
                    <a:pt x="0" y="944"/>
                    <a:pt x="0" y="720"/>
                  </a:cubicBezTo>
                  <a:cubicBezTo>
                    <a:pt x="0" y="496"/>
                    <a:pt x="96" y="248"/>
                    <a:pt x="192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64" name="Text Box 84"/>
            <p:cNvSpPr txBox="1">
              <a:spLocks noChangeArrowheads="1"/>
            </p:cNvSpPr>
            <p:nvPr/>
          </p:nvSpPr>
          <p:spPr bwMode="auto">
            <a:xfrm>
              <a:off x="108" y="2880"/>
              <a:ext cx="3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>
                  <a:latin typeface="Helvetica"/>
                  <a:cs typeface="Helvetica"/>
                </a:rPr>
                <a:t>join</a:t>
              </a:r>
            </a:p>
          </p:txBody>
        </p:sp>
      </p:grpSp>
      <p:grpSp>
        <p:nvGrpSpPr>
          <p:cNvPr id="2862172" name="Group 92"/>
          <p:cNvGrpSpPr>
            <a:grpSpLocks/>
          </p:cNvGrpSpPr>
          <p:nvPr/>
        </p:nvGrpSpPr>
        <p:grpSpPr bwMode="auto">
          <a:xfrm>
            <a:off x="2438400" y="3733800"/>
            <a:ext cx="1762126" cy="1828800"/>
            <a:chOff x="272" y="2400"/>
            <a:chExt cx="1110" cy="1152"/>
          </a:xfrm>
        </p:grpSpPr>
        <p:sp>
          <p:nvSpPr>
            <p:cNvPr id="2862166" name="Freeform 86"/>
            <p:cNvSpPr>
              <a:spLocks/>
            </p:cNvSpPr>
            <p:nvPr/>
          </p:nvSpPr>
          <p:spPr bwMode="auto">
            <a:xfrm>
              <a:off x="272" y="2400"/>
              <a:ext cx="576" cy="1152"/>
            </a:xfrm>
            <a:custGeom>
              <a:avLst/>
              <a:gdLst>
                <a:gd name="T0" fmla="*/ 112 w 208"/>
                <a:gd name="T1" fmla="*/ 0 h 1200"/>
                <a:gd name="T2" fmla="*/ 16 w 208"/>
                <a:gd name="T3" fmla="*/ 576 h 1200"/>
                <a:gd name="T4" fmla="*/ 208 w 208"/>
                <a:gd name="T5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1200">
                  <a:moveTo>
                    <a:pt x="112" y="0"/>
                  </a:moveTo>
                  <a:cubicBezTo>
                    <a:pt x="56" y="188"/>
                    <a:pt x="0" y="376"/>
                    <a:pt x="16" y="576"/>
                  </a:cubicBezTo>
                  <a:cubicBezTo>
                    <a:pt x="32" y="776"/>
                    <a:pt x="120" y="988"/>
                    <a:pt x="208" y="120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67" name="Text Box 87"/>
            <p:cNvSpPr txBox="1">
              <a:spLocks noChangeArrowheads="1"/>
            </p:cNvSpPr>
            <p:nvPr/>
          </p:nvSpPr>
          <p:spPr bwMode="auto">
            <a:xfrm>
              <a:off x="368" y="2496"/>
              <a:ext cx="101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>
                  <a:latin typeface="Helvetica"/>
                  <a:cs typeface="Helvetica"/>
                </a:rPr>
                <a:t>peer </a:t>
              </a:r>
            </a:p>
            <a:p>
              <a:pPr algn="l"/>
              <a:r>
                <a:rPr lang="en-US" sz="2000" dirty="0" smtClean="0">
                  <a:latin typeface="Helvetica"/>
                  <a:cs typeface="Helvetica"/>
                </a:rPr>
                <a:t>List </a:t>
              </a:r>
            </a:p>
            <a:p>
              <a:pPr algn="l"/>
              <a:r>
                <a:rPr lang="en-US" sz="2000" dirty="0" smtClean="0">
                  <a:latin typeface="Helvetica"/>
                  <a:cs typeface="Helvetica"/>
                </a:rPr>
                <a:t>(m1,m2,m5)</a:t>
              </a:r>
              <a:endParaRPr lang="en-US" sz="2000" dirty="0">
                <a:latin typeface="Helvetica"/>
                <a:cs typeface="Helvetica"/>
              </a:endParaRPr>
            </a:p>
          </p:txBody>
        </p:sp>
      </p:grpSp>
      <p:sp>
        <p:nvSpPr>
          <p:cNvPr id="2862168" name="Line 88"/>
          <p:cNvSpPr>
            <a:spLocks noChangeShapeType="1"/>
          </p:cNvSpPr>
          <p:nvPr/>
        </p:nvSpPr>
        <p:spPr bwMode="auto">
          <a:xfrm flipV="1">
            <a:off x="3606800" y="4343400"/>
            <a:ext cx="381000" cy="1295400"/>
          </a:xfrm>
          <a:prstGeom prst="line">
            <a:avLst/>
          </a:prstGeom>
          <a:noFill/>
          <a:ln w="19050" cmpd="sng">
            <a:solidFill>
              <a:srgbClr val="233A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69" name="Line 89"/>
          <p:cNvSpPr>
            <a:spLocks noChangeShapeType="1"/>
          </p:cNvSpPr>
          <p:nvPr/>
        </p:nvSpPr>
        <p:spPr bwMode="auto">
          <a:xfrm flipV="1">
            <a:off x="3683000" y="5257800"/>
            <a:ext cx="762000" cy="533400"/>
          </a:xfrm>
          <a:prstGeom prst="line">
            <a:avLst/>
          </a:prstGeom>
          <a:noFill/>
          <a:ln w="19050" cmpd="sng">
            <a:solidFill>
              <a:srgbClr val="233A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70" name="Line 90"/>
          <p:cNvSpPr>
            <a:spLocks noChangeShapeType="1"/>
          </p:cNvSpPr>
          <p:nvPr/>
        </p:nvSpPr>
        <p:spPr bwMode="auto">
          <a:xfrm flipV="1">
            <a:off x="3683000" y="5715000"/>
            <a:ext cx="1371600" cy="228600"/>
          </a:xfrm>
          <a:prstGeom prst="line">
            <a:avLst/>
          </a:prstGeom>
          <a:noFill/>
          <a:ln w="19050" cmpd="sng">
            <a:solidFill>
              <a:srgbClr val="233A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16764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en-US" sz="2400" dirty="0"/>
              <a:t>Peer contacts tracker responsible for file it wants to download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en-US" sz="2400" dirty="0"/>
              <a:t>Tracker returns a list of peer (20-50) downloading same file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en-US" sz="2400" dirty="0"/>
              <a:t>Peer connects to </a:t>
            </a:r>
            <a:r>
              <a:rPr lang="en-US" sz="2400" dirty="0" smtClean="0"/>
              <a:t>peers </a:t>
            </a:r>
            <a:r>
              <a:rPr lang="en-US" sz="2400" dirty="0"/>
              <a:t>in the 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2442" y="350520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802442" y="4705290"/>
            <a:ext cx="540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105400" y="561969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181600" y="3352800"/>
            <a:ext cx="540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83642" y="440049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002842" y="449580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m7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934200" y="396240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m6</a:t>
            </a:r>
          </a:p>
        </p:txBody>
      </p:sp>
    </p:spTree>
    <p:extLst>
      <p:ext uri="{BB962C8B-B14F-4D97-AF65-F5344CB8AC3E}">
        <p14:creationId xmlns:p14="http://schemas.microsoft.com/office/powerpoint/2010/main" val="654990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6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2168" grpId="0" animBg="1"/>
      <p:bldP spid="2862169" grpId="0" animBg="1"/>
      <p:bldP spid="28621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Download Algorithm</a:t>
            </a:r>
          </a:p>
        </p:txBody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r>
              <a:rPr lang="en-US" dirty="0"/>
              <a:t>Download consists of three phases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dirty="0" smtClean="0"/>
              <a:t>Start</a:t>
            </a:r>
            <a:r>
              <a:rPr lang="en-US" b="1" dirty="0"/>
              <a:t>: </a:t>
            </a:r>
            <a:r>
              <a:rPr lang="en-US" dirty="0"/>
              <a:t>get a piece as soon as possible</a:t>
            </a:r>
          </a:p>
          <a:p>
            <a:pPr lvl="1"/>
            <a:r>
              <a:rPr lang="en-US" dirty="0"/>
              <a:t>Select a </a:t>
            </a:r>
            <a:r>
              <a:rPr lang="en-US" dirty="0">
                <a:solidFill>
                  <a:srgbClr val="FF3300"/>
                </a:solidFill>
              </a:rPr>
              <a:t>random</a:t>
            </a:r>
            <a:r>
              <a:rPr lang="en-US" dirty="0"/>
              <a:t> piece  </a:t>
            </a:r>
          </a:p>
          <a:p>
            <a:r>
              <a:rPr lang="en-US" b="1" dirty="0"/>
              <a:t>Middle: </a:t>
            </a:r>
            <a:r>
              <a:rPr lang="en-US" dirty="0"/>
              <a:t>spread all pieces as soon as possible</a:t>
            </a:r>
          </a:p>
          <a:p>
            <a:pPr lvl="1"/>
            <a:r>
              <a:rPr lang="en-US" dirty="0"/>
              <a:t>Select </a:t>
            </a:r>
            <a:r>
              <a:rPr lang="en-US" dirty="0">
                <a:solidFill>
                  <a:srgbClr val="FF3300"/>
                </a:solidFill>
              </a:rPr>
              <a:t>rarest</a:t>
            </a:r>
            <a:r>
              <a:rPr lang="en-US" dirty="0"/>
              <a:t> piece next</a:t>
            </a:r>
          </a:p>
          <a:p>
            <a:r>
              <a:rPr lang="en-US" b="1" dirty="0"/>
              <a:t>End: </a:t>
            </a:r>
            <a:r>
              <a:rPr lang="en-US" dirty="0"/>
              <a:t>avoid getting stuck with a slow source, when downloading the last sub-pieces</a:t>
            </a:r>
          </a:p>
          <a:p>
            <a:pPr lvl="1"/>
            <a:r>
              <a:rPr lang="en-US" dirty="0"/>
              <a:t>Request in </a:t>
            </a:r>
            <a:r>
              <a:rPr lang="en-US" dirty="0">
                <a:solidFill>
                  <a:srgbClr val="FF3300"/>
                </a:solidFill>
              </a:rPr>
              <a:t>parallel </a:t>
            </a:r>
            <a:r>
              <a:rPr lang="en-US" dirty="0"/>
              <a:t>the same sub-piece</a:t>
            </a:r>
          </a:p>
          <a:p>
            <a:pPr lvl="1"/>
            <a:r>
              <a:rPr lang="en-US" dirty="0"/>
              <a:t>Cancel slowest downloads once a sub-piece has been received </a:t>
            </a:r>
          </a:p>
          <a:p>
            <a:pPr lvl="1">
              <a:buFont typeface="Wingdings" charset="0"/>
              <a:buNone/>
            </a:pPr>
            <a:r>
              <a:rPr lang="en-US" dirty="0"/>
              <a:t>	</a:t>
            </a:r>
          </a:p>
        </p:txBody>
      </p:sp>
      <p:sp>
        <p:nvSpPr>
          <p:cNvPr id="2809860" name="Text Box 4"/>
          <p:cNvSpPr txBox="1">
            <a:spLocks noChangeArrowheads="1"/>
          </p:cNvSpPr>
          <p:nvPr/>
        </p:nvSpPr>
        <p:spPr bwMode="auto">
          <a:xfrm>
            <a:off x="900113" y="5943600"/>
            <a:ext cx="61102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latin typeface="Helvetica"/>
                <a:cs typeface="Helvetica"/>
              </a:rPr>
              <a:t>(For details see: http://</a:t>
            </a:r>
            <a:r>
              <a:rPr lang="en-US" sz="1600" b="0" dirty="0" err="1">
                <a:latin typeface="Helvetica"/>
                <a:cs typeface="Helvetica"/>
              </a:rPr>
              <a:t>bittorrent.org</a:t>
            </a:r>
            <a:r>
              <a:rPr lang="en-US" sz="1600" b="0" dirty="0">
                <a:latin typeface="Helvetica"/>
                <a:cs typeface="Helvetica"/>
              </a:rPr>
              <a:t>/</a:t>
            </a:r>
            <a:r>
              <a:rPr lang="en-US" sz="1600" b="0" dirty="0" err="1">
                <a:latin typeface="Helvetica"/>
                <a:cs typeface="Helvetica"/>
              </a:rPr>
              <a:t>bittorrentecon.pdf</a:t>
            </a:r>
            <a:r>
              <a:rPr lang="en-US" sz="1600" b="0" dirty="0">
                <a:latin typeface="Helvetica"/>
                <a:cs typeface="Helvetic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1953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98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67600" cy="533400"/>
          </a:xfrm>
        </p:spPr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: Handling </a:t>
            </a:r>
            <a:r>
              <a:rPr lang="en-US" dirty="0" err="1" smtClean="0"/>
              <a:t>Freeriders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48600" cy="3581400"/>
          </a:xfrm>
        </p:spPr>
        <p:txBody>
          <a:bodyPr/>
          <a:lstStyle/>
          <a:p>
            <a:r>
              <a:rPr lang="en-US" dirty="0" err="1" smtClean="0"/>
              <a:t>Freeriders</a:t>
            </a:r>
            <a:r>
              <a:rPr lang="en-US" dirty="0" smtClean="0"/>
              <a:t>: peers that use the network without contributing (with the upstream bandwidth)</a:t>
            </a:r>
          </a:p>
          <a:p>
            <a:pPr lvl="2"/>
            <a:endParaRPr lang="en-US" dirty="0"/>
          </a:p>
          <a:p>
            <a:r>
              <a:rPr lang="en-US" dirty="0" smtClean="0"/>
              <a:t>Solution: chocking, a variant of Tit-for-Tat</a:t>
            </a:r>
          </a:p>
          <a:p>
            <a:pPr lvl="1"/>
            <a:r>
              <a:rPr lang="en-US" dirty="0" smtClean="0"/>
              <a:t>Each peer has </a:t>
            </a:r>
            <a:r>
              <a:rPr lang="en-US" dirty="0"/>
              <a:t>a limited number of upload </a:t>
            </a:r>
            <a:r>
              <a:rPr lang="en-US" dirty="0" smtClean="0"/>
              <a:t>slots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a peer's upload bandwidth is saturated, </a:t>
            </a:r>
            <a:r>
              <a:rPr lang="en-US" dirty="0" smtClean="0"/>
              <a:t>it exchanges upload bandwidth for download bandwidth</a:t>
            </a:r>
          </a:p>
          <a:p>
            <a:pPr lvl="1"/>
            <a:r>
              <a:rPr lang="en-US" dirty="0" smtClean="0"/>
              <a:t>If peer U downloads from peer C and doesn’t upload in return, C chokes download to U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581400" y="4343400"/>
            <a:ext cx="533400" cy="2057400"/>
            <a:chOff x="3581400" y="4343400"/>
            <a:chExt cx="533400" cy="2057400"/>
          </a:xfrm>
        </p:grpSpPr>
        <p:sp>
          <p:nvSpPr>
            <p:cNvPr id="4" name="Oval 3"/>
            <p:cNvSpPr/>
            <p:nvPr/>
          </p:nvSpPr>
          <p:spPr bwMode="auto">
            <a:xfrm>
              <a:off x="3581400" y="4343400"/>
              <a:ext cx="533400" cy="533400"/>
            </a:xfrm>
            <a:prstGeom prst="ellipse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0" dirty="0" smtClean="0">
                  <a:latin typeface="Helvetica"/>
                  <a:cs typeface="Helvetica"/>
                </a:rPr>
                <a:t>C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3581400" y="5867400"/>
              <a:ext cx="533400" cy="533400"/>
            </a:xfrm>
            <a:prstGeom prst="ellipse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0" dirty="0" smtClean="0">
                  <a:latin typeface="Helvetica"/>
                  <a:cs typeface="Helvetica"/>
                </a:rPr>
                <a:t>U</a:t>
              </a:r>
            </a:p>
          </p:txBody>
        </p:sp>
        <p:cxnSp>
          <p:nvCxnSpPr>
            <p:cNvPr id="22" name="Straight Arrow Connector 21"/>
            <p:cNvCxnSpPr>
              <a:stCxn id="4" idx="4"/>
              <a:endCxn id="5" idx="0"/>
            </p:cNvCxnSpPr>
            <p:nvPr/>
          </p:nvCxnSpPr>
          <p:spPr bwMode="auto">
            <a:xfrm>
              <a:off x="3848100" y="4876800"/>
              <a:ext cx="0" cy="990600"/>
            </a:xfrm>
            <a:prstGeom prst="straightConnector1">
              <a:avLst/>
            </a:prstGeom>
            <a:solidFill>
              <a:schemeClr val="bg1"/>
            </a:solidFill>
            <a:ln w="762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>
              <a:stCxn id="5" idx="7"/>
              <a:endCxn id="4" idx="5"/>
            </p:cNvCxnSpPr>
            <p:nvPr/>
          </p:nvCxnSpPr>
          <p:spPr bwMode="auto">
            <a:xfrm flipV="1">
              <a:off x="4036685" y="4798685"/>
              <a:ext cx="0" cy="114683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5638800" y="4343400"/>
            <a:ext cx="533400" cy="2057400"/>
            <a:chOff x="5638800" y="4343400"/>
            <a:chExt cx="533400" cy="2057400"/>
          </a:xfrm>
        </p:grpSpPr>
        <p:sp>
          <p:nvSpPr>
            <p:cNvPr id="28" name="Oval 27"/>
            <p:cNvSpPr/>
            <p:nvPr/>
          </p:nvSpPr>
          <p:spPr bwMode="auto">
            <a:xfrm>
              <a:off x="5638800" y="4343400"/>
              <a:ext cx="533400" cy="533400"/>
            </a:xfrm>
            <a:prstGeom prst="ellipse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0" dirty="0" smtClean="0">
                  <a:latin typeface="Helvetica"/>
                  <a:cs typeface="Helvetica"/>
                </a:rPr>
                <a:t>C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638800" y="5867400"/>
              <a:ext cx="533400" cy="533400"/>
            </a:xfrm>
            <a:prstGeom prst="ellipse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0" dirty="0" smtClean="0">
                  <a:latin typeface="Helvetica"/>
                  <a:cs typeface="Helvetica"/>
                </a:rPr>
                <a:t>U</a:t>
              </a:r>
            </a:p>
          </p:txBody>
        </p:sp>
        <p:cxnSp>
          <p:nvCxnSpPr>
            <p:cNvPr id="30" name="Straight Arrow Connector 29"/>
            <p:cNvCxnSpPr>
              <a:stCxn id="28" idx="4"/>
              <a:endCxn id="29" idx="0"/>
            </p:cNvCxnSpPr>
            <p:nvPr/>
          </p:nvCxnSpPr>
          <p:spPr bwMode="auto">
            <a:xfrm>
              <a:off x="5905500" y="4876800"/>
              <a:ext cx="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9" idx="7"/>
              <a:endCxn id="28" idx="5"/>
            </p:cNvCxnSpPr>
            <p:nvPr/>
          </p:nvCxnSpPr>
          <p:spPr bwMode="auto">
            <a:xfrm flipV="1">
              <a:off x="6094085" y="4798685"/>
              <a:ext cx="0" cy="114683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3733800" y="4648200"/>
            <a:ext cx="2286000" cy="457200"/>
            <a:chOff x="3733800" y="4648200"/>
            <a:chExt cx="2286000" cy="457200"/>
          </a:xfrm>
        </p:grpSpPr>
        <p:sp>
          <p:nvSpPr>
            <p:cNvPr id="35" name="Oval 34"/>
            <p:cNvSpPr/>
            <p:nvPr/>
          </p:nvSpPr>
          <p:spPr bwMode="auto">
            <a:xfrm>
              <a:off x="3733800" y="4953000"/>
              <a:ext cx="228600" cy="762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791200" y="5029200"/>
              <a:ext cx="228600" cy="762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38" name="Straight Arrow Connector 37"/>
            <p:cNvCxnSpPr>
              <a:stCxn id="35" idx="5"/>
              <a:endCxn id="36" idx="2"/>
            </p:cNvCxnSpPr>
            <p:nvPr/>
          </p:nvCxnSpPr>
          <p:spPr bwMode="auto">
            <a:xfrm>
              <a:off x="3928922" y="5018041"/>
              <a:ext cx="1862278" cy="4925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495800" y="4648200"/>
              <a:ext cx="8546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Helvetica"/>
                  <a:cs typeface="Helvetica"/>
                </a:rPr>
                <a:t>chock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8184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Hash </a:t>
            </a:r>
            <a:r>
              <a:rPr lang="en-US" dirty="0" smtClean="0"/>
              <a:t>Tables (DHTs)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make sure </a:t>
            </a:r>
            <a:r>
              <a:rPr lang="en-US" dirty="0" smtClean="0"/>
              <a:t>an </a:t>
            </a:r>
            <a:r>
              <a:rPr lang="en-US" dirty="0"/>
              <a:t>item (file) identified is always found</a:t>
            </a:r>
          </a:p>
          <a:p>
            <a:endParaRPr lang="en-US" dirty="0" smtClean="0"/>
          </a:p>
          <a:p>
            <a:r>
              <a:rPr lang="en-US" dirty="0" smtClean="0"/>
              <a:t>Abstraction</a:t>
            </a:r>
            <a:r>
              <a:rPr lang="en-US" dirty="0"/>
              <a:t>: a distributed hash-table data structure </a:t>
            </a:r>
          </a:p>
          <a:p>
            <a:pPr lvl="1"/>
            <a:r>
              <a:rPr lang="en-US" i="1" dirty="0"/>
              <a:t>insert(id, item)</a:t>
            </a:r>
            <a:r>
              <a:rPr lang="en-US" i="1" dirty="0" smtClean="0"/>
              <a:t>; </a:t>
            </a:r>
            <a:endParaRPr lang="en-US" i="1" dirty="0"/>
          </a:p>
          <a:p>
            <a:pPr lvl="1"/>
            <a:r>
              <a:rPr lang="en-US" i="1" dirty="0"/>
              <a:t>item = query(id);</a:t>
            </a:r>
          </a:p>
          <a:p>
            <a:pPr lvl="1"/>
            <a:r>
              <a:rPr lang="en-US" dirty="0"/>
              <a:t>Note: </a:t>
            </a:r>
            <a:r>
              <a:rPr lang="en-US" i="1" dirty="0"/>
              <a:t>item</a:t>
            </a:r>
            <a:r>
              <a:rPr lang="en-US" dirty="0"/>
              <a:t> can be anything: a data object, document, file, pointer to a file…</a:t>
            </a:r>
          </a:p>
          <a:p>
            <a:endParaRPr lang="en-US" dirty="0" smtClean="0"/>
          </a:p>
          <a:p>
            <a:r>
              <a:rPr lang="en-US" dirty="0" smtClean="0"/>
              <a:t>Proposals</a:t>
            </a:r>
            <a:endParaRPr lang="en-US" dirty="0"/>
          </a:p>
          <a:p>
            <a:pPr lvl="1"/>
            <a:r>
              <a:rPr lang="en-US" dirty="0"/>
              <a:t>CAN, Chord, </a:t>
            </a:r>
            <a:r>
              <a:rPr lang="en-US" dirty="0" err="1"/>
              <a:t>Kademlia</a:t>
            </a:r>
            <a:r>
              <a:rPr lang="en-US" dirty="0"/>
              <a:t>, Pastry, Viceroy, Tapestry,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900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Did it Start?</a:t>
            </a:r>
          </a:p>
        </p:txBody>
      </p:sp>
      <p:sp>
        <p:nvSpPr>
          <p:cNvPr id="278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1600200"/>
          </a:xfrm>
        </p:spPr>
        <p:txBody>
          <a:bodyPr/>
          <a:lstStyle/>
          <a:p>
            <a:r>
              <a:rPr lang="en-US" dirty="0"/>
              <a:t>A killer application: </a:t>
            </a:r>
            <a:r>
              <a:rPr lang="en-US" dirty="0" smtClean="0"/>
              <a:t>Napster </a:t>
            </a:r>
            <a:r>
              <a:rPr lang="en-US" dirty="0"/>
              <a:t>(1999)</a:t>
            </a:r>
          </a:p>
          <a:p>
            <a:pPr lvl="1"/>
            <a:r>
              <a:rPr lang="en-US" dirty="0"/>
              <a:t>Free music over the Internet</a:t>
            </a:r>
          </a:p>
          <a:p>
            <a:r>
              <a:rPr lang="en-US" dirty="0"/>
              <a:t>Key idea: share the storage </a:t>
            </a:r>
            <a:r>
              <a:rPr lang="en-US" i="1" dirty="0"/>
              <a:t>and</a:t>
            </a:r>
            <a:r>
              <a:rPr lang="en-US" dirty="0"/>
              <a:t> bandwidth of individual (home) users</a:t>
            </a:r>
          </a:p>
          <a:p>
            <a:pPr lvl="1"/>
            <a:endParaRPr lang="en-US" dirty="0"/>
          </a:p>
          <a:p>
            <a:pPr lvl="1">
              <a:buFont typeface="Wingdings" charset="0"/>
              <a:buNone/>
            </a:pPr>
            <a:endParaRPr lang="en-US" dirty="0"/>
          </a:p>
        </p:txBody>
      </p:sp>
      <p:grpSp>
        <p:nvGrpSpPr>
          <p:cNvPr id="2787332" name="Group 4"/>
          <p:cNvGrpSpPr>
            <a:grpSpLocks/>
          </p:cNvGrpSpPr>
          <p:nvPr/>
        </p:nvGrpSpPr>
        <p:grpSpPr bwMode="auto">
          <a:xfrm>
            <a:off x="2667000" y="3733800"/>
            <a:ext cx="3505200" cy="1600200"/>
            <a:chOff x="1719" y="1709"/>
            <a:chExt cx="1775" cy="1123"/>
          </a:xfrm>
        </p:grpSpPr>
        <p:sp>
          <p:nvSpPr>
            <p:cNvPr id="2787333" name="Oval 5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34" name="Oval 6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35" name="Oval 7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36" name="Oval 8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37" name="Oval 9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38" name="Oval 10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39" name="Oval 11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40" name="Freeform 12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41" name="Group 13"/>
          <p:cNvGrpSpPr>
            <a:grpSpLocks/>
          </p:cNvGrpSpPr>
          <p:nvPr/>
        </p:nvGrpSpPr>
        <p:grpSpPr bwMode="auto">
          <a:xfrm>
            <a:off x="2667000" y="5334000"/>
            <a:ext cx="457200" cy="457200"/>
            <a:chOff x="384" y="1872"/>
            <a:chExt cx="336" cy="336"/>
          </a:xfrm>
        </p:grpSpPr>
        <p:sp>
          <p:nvSpPr>
            <p:cNvPr id="2787342" name="AutoShape 14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3" name="AutoShape 15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4" name="Rectangle 16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5" name="Rectangle 17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6" name="Rectangle 18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7" name="Freeform 19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48" name="Group 20"/>
          <p:cNvGrpSpPr>
            <a:grpSpLocks/>
          </p:cNvGrpSpPr>
          <p:nvPr/>
        </p:nvGrpSpPr>
        <p:grpSpPr bwMode="auto">
          <a:xfrm>
            <a:off x="3200400" y="5486400"/>
            <a:ext cx="228600" cy="228600"/>
            <a:chOff x="765" y="1992"/>
            <a:chExt cx="291" cy="240"/>
          </a:xfrm>
        </p:grpSpPr>
        <p:sp>
          <p:nvSpPr>
            <p:cNvPr id="2787349" name="Oval 21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0" name="Rectangle 22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1" name="Oval 23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352" name="AutoShape 24"/>
          <p:cNvCxnSpPr>
            <a:cxnSpLocks noChangeShapeType="1"/>
            <a:stCxn id="2787345" idx="3"/>
            <a:endCxn id="2787350" idx="1"/>
          </p:cNvCxnSpPr>
          <p:nvPr/>
        </p:nvCxnSpPr>
        <p:spPr bwMode="auto">
          <a:xfrm flipV="1">
            <a:off x="3062288" y="56007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353" name="Group 25"/>
          <p:cNvGrpSpPr>
            <a:grpSpLocks/>
          </p:cNvGrpSpPr>
          <p:nvPr/>
        </p:nvGrpSpPr>
        <p:grpSpPr bwMode="auto">
          <a:xfrm>
            <a:off x="4343400" y="5486400"/>
            <a:ext cx="457200" cy="457200"/>
            <a:chOff x="384" y="1872"/>
            <a:chExt cx="336" cy="336"/>
          </a:xfrm>
        </p:grpSpPr>
        <p:sp>
          <p:nvSpPr>
            <p:cNvPr id="2787354" name="AutoShape 26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5" name="AutoShape 27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6" name="Rectangle 28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7" name="Rectangle 29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8" name="Rectangle 30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9" name="Freeform 31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60" name="Group 32"/>
          <p:cNvGrpSpPr>
            <a:grpSpLocks/>
          </p:cNvGrpSpPr>
          <p:nvPr/>
        </p:nvGrpSpPr>
        <p:grpSpPr bwMode="auto">
          <a:xfrm>
            <a:off x="4876800" y="5638800"/>
            <a:ext cx="228600" cy="228600"/>
            <a:chOff x="765" y="1992"/>
            <a:chExt cx="291" cy="240"/>
          </a:xfrm>
        </p:grpSpPr>
        <p:sp>
          <p:nvSpPr>
            <p:cNvPr id="2787361" name="Oval 33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2" name="Rectangle 34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3" name="Oval 35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364" name="AutoShape 36"/>
          <p:cNvCxnSpPr>
            <a:cxnSpLocks noChangeShapeType="1"/>
            <a:stCxn id="2787357" idx="3"/>
            <a:endCxn id="2787362" idx="1"/>
          </p:cNvCxnSpPr>
          <p:nvPr/>
        </p:nvCxnSpPr>
        <p:spPr bwMode="auto">
          <a:xfrm flipV="1">
            <a:off x="4738688" y="57531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365" name="Group 37"/>
          <p:cNvGrpSpPr>
            <a:grpSpLocks/>
          </p:cNvGrpSpPr>
          <p:nvPr/>
        </p:nvGrpSpPr>
        <p:grpSpPr bwMode="auto">
          <a:xfrm>
            <a:off x="6096000" y="5181600"/>
            <a:ext cx="457200" cy="457200"/>
            <a:chOff x="384" y="1872"/>
            <a:chExt cx="336" cy="336"/>
          </a:xfrm>
        </p:grpSpPr>
        <p:sp>
          <p:nvSpPr>
            <p:cNvPr id="2787366" name="AutoShape 38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7" name="AutoShape 39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8" name="Rectangle 40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9" name="Rectangle 41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0" name="Rectangle 42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1" name="Freeform 43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72" name="Group 44"/>
          <p:cNvGrpSpPr>
            <a:grpSpLocks/>
          </p:cNvGrpSpPr>
          <p:nvPr/>
        </p:nvGrpSpPr>
        <p:grpSpPr bwMode="auto">
          <a:xfrm>
            <a:off x="6629400" y="5334000"/>
            <a:ext cx="228600" cy="228600"/>
            <a:chOff x="765" y="1992"/>
            <a:chExt cx="291" cy="240"/>
          </a:xfrm>
        </p:grpSpPr>
        <p:sp>
          <p:nvSpPr>
            <p:cNvPr id="2787373" name="Oval 45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4" name="Rectangle 46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5" name="Oval 47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376" name="AutoShape 48"/>
          <p:cNvCxnSpPr>
            <a:cxnSpLocks noChangeShapeType="1"/>
            <a:stCxn id="2787369" idx="3"/>
            <a:endCxn id="2787374" idx="1"/>
          </p:cNvCxnSpPr>
          <p:nvPr/>
        </p:nvCxnSpPr>
        <p:spPr bwMode="auto">
          <a:xfrm flipV="1">
            <a:off x="6491288" y="54483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377" name="Group 49"/>
          <p:cNvGrpSpPr>
            <a:grpSpLocks/>
          </p:cNvGrpSpPr>
          <p:nvPr/>
        </p:nvGrpSpPr>
        <p:grpSpPr bwMode="auto">
          <a:xfrm>
            <a:off x="6248400" y="3581400"/>
            <a:ext cx="457200" cy="457200"/>
            <a:chOff x="384" y="1872"/>
            <a:chExt cx="336" cy="336"/>
          </a:xfrm>
        </p:grpSpPr>
        <p:sp>
          <p:nvSpPr>
            <p:cNvPr id="2787378" name="AutoShape 50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9" name="AutoShape 51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0" name="Rectangle 52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1" name="Rectangle 53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2" name="Rectangle 54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3" name="Freeform 55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84" name="Group 56"/>
          <p:cNvGrpSpPr>
            <a:grpSpLocks/>
          </p:cNvGrpSpPr>
          <p:nvPr/>
        </p:nvGrpSpPr>
        <p:grpSpPr bwMode="auto">
          <a:xfrm>
            <a:off x="6781800" y="3733800"/>
            <a:ext cx="228600" cy="228600"/>
            <a:chOff x="765" y="1992"/>
            <a:chExt cx="291" cy="240"/>
          </a:xfrm>
        </p:grpSpPr>
        <p:sp>
          <p:nvSpPr>
            <p:cNvPr id="2787385" name="Oval 57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6" name="Rectangle 58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7" name="Oval 59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388" name="AutoShape 60"/>
          <p:cNvCxnSpPr>
            <a:cxnSpLocks noChangeShapeType="1"/>
            <a:stCxn id="2787381" idx="3"/>
            <a:endCxn id="2787386" idx="1"/>
          </p:cNvCxnSpPr>
          <p:nvPr/>
        </p:nvCxnSpPr>
        <p:spPr bwMode="auto">
          <a:xfrm flipV="1">
            <a:off x="6643688" y="38481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389" name="Group 61"/>
          <p:cNvGrpSpPr>
            <a:grpSpLocks/>
          </p:cNvGrpSpPr>
          <p:nvPr/>
        </p:nvGrpSpPr>
        <p:grpSpPr bwMode="auto">
          <a:xfrm>
            <a:off x="4343400" y="3200400"/>
            <a:ext cx="457200" cy="457200"/>
            <a:chOff x="384" y="1872"/>
            <a:chExt cx="336" cy="336"/>
          </a:xfrm>
        </p:grpSpPr>
        <p:sp>
          <p:nvSpPr>
            <p:cNvPr id="2787390" name="AutoShape 62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1" name="AutoShape 63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2" name="Rectangle 64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3" name="Rectangle 65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4" name="Rectangle 66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5" name="Freeform 67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96" name="Group 68"/>
          <p:cNvGrpSpPr>
            <a:grpSpLocks/>
          </p:cNvGrpSpPr>
          <p:nvPr/>
        </p:nvGrpSpPr>
        <p:grpSpPr bwMode="auto">
          <a:xfrm>
            <a:off x="4876800" y="3352800"/>
            <a:ext cx="228600" cy="228600"/>
            <a:chOff x="765" y="1992"/>
            <a:chExt cx="291" cy="240"/>
          </a:xfrm>
        </p:grpSpPr>
        <p:sp>
          <p:nvSpPr>
            <p:cNvPr id="2787397" name="Oval 69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8" name="Rectangle 70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9" name="Oval 71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400" name="AutoShape 72"/>
          <p:cNvCxnSpPr>
            <a:cxnSpLocks noChangeShapeType="1"/>
            <a:stCxn id="2787393" idx="3"/>
            <a:endCxn id="2787398" idx="1"/>
          </p:cNvCxnSpPr>
          <p:nvPr/>
        </p:nvCxnSpPr>
        <p:spPr bwMode="auto">
          <a:xfrm flipV="1">
            <a:off x="4738688" y="34671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401" name="Group 73"/>
          <p:cNvGrpSpPr>
            <a:grpSpLocks/>
          </p:cNvGrpSpPr>
          <p:nvPr/>
        </p:nvGrpSpPr>
        <p:grpSpPr bwMode="auto">
          <a:xfrm>
            <a:off x="1828800" y="3505200"/>
            <a:ext cx="457200" cy="457200"/>
            <a:chOff x="384" y="1872"/>
            <a:chExt cx="336" cy="336"/>
          </a:xfrm>
        </p:grpSpPr>
        <p:sp>
          <p:nvSpPr>
            <p:cNvPr id="2787402" name="AutoShape 74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3" name="AutoShape 75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4" name="Rectangle 76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5" name="Rectangle 77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6" name="Rectangle 78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7" name="Freeform 79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408" name="Group 80"/>
          <p:cNvGrpSpPr>
            <a:grpSpLocks/>
          </p:cNvGrpSpPr>
          <p:nvPr/>
        </p:nvGrpSpPr>
        <p:grpSpPr bwMode="auto">
          <a:xfrm>
            <a:off x="2362200" y="3657600"/>
            <a:ext cx="228600" cy="228600"/>
            <a:chOff x="765" y="1992"/>
            <a:chExt cx="291" cy="240"/>
          </a:xfrm>
        </p:grpSpPr>
        <p:sp>
          <p:nvSpPr>
            <p:cNvPr id="2787409" name="Oval 81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10" name="Rectangle 82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11" name="Oval 83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412" name="AutoShape 84"/>
          <p:cNvCxnSpPr>
            <a:cxnSpLocks noChangeShapeType="1"/>
            <a:stCxn id="2787405" idx="3"/>
            <a:endCxn id="2787410" idx="1"/>
          </p:cNvCxnSpPr>
          <p:nvPr/>
        </p:nvCxnSpPr>
        <p:spPr bwMode="auto">
          <a:xfrm flipV="1">
            <a:off x="2224088" y="37719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3" name="AutoShape 85"/>
          <p:cNvCxnSpPr>
            <a:cxnSpLocks noChangeShapeType="1"/>
            <a:stCxn id="2787407" idx="2"/>
            <a:endCxn id="2787339" idx="2"/>
          </p:cNvCxnSpPr>
          <p:nvPr/>
        </p:nvCxnSpPr>
        <p:spPr bwMode="auto">
          <a:xfrm>
            <a:off x="2286000" y="3962400"/>
            <a:ext cx="38100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4" name="AutoShape 86"/>
          <p:cNvCxnSpPr>
            <a:cxnSpLocks noChangeShapeType="1"/>
            <a:stCxn id="2787342" idx="0"/>
            <a:endCxn id="2787338" idx="3"/>
          </p:cNvCxnSpPr>
          <p:nvPr/>
        </p:nvCxnSpPr>
        <p:spPr bwMode="auto">
          <a:xfrm flipV="1">
            <a:off x="2895600" y="5137150"/>
            <a:ext cx="398463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5" name="AutoShape 87"/>
          <p:cNvCxnSpPr>
            <a:cxnSpLocks noChangeShapeType="1"/>
            <a:stCxn id="2787354" idx="0"/>
            <a:endCxn id="2787337" idx="4"/>
          </p:cNvCxnSpPr>
          <p:nvPr/>
        </p:nvCxnSpPr>
        <p:spPr bwMode="auto">
          <a:xfrm flipV="1">
            <a:off x="4572000" y="5334000"/>
            <a:ext cx="147638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6" name="AutoShape 88"/>
          <p:cNvCxnSpPr>
            <a:cxnSpLocks noChangeShapeType="1"/>
            <a:stCxn id="2787366" idx="1"/>
            <a:endCxn id="2787336" idx="5"/>
          </p:cNvCxnSpPr>
          <p:nvPr/>
        </p:nvCxnSpPr>
        <p:spPr bwMode="auto">
          <a:xfrm flipH="1" flipV="1">
            <a:off x="5972175" y="4979988"/>
            <a:ext cx="214313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7" name="AutoShape 89"/>
          <p:cNvCxnSpPr>
            <a:cxnSpLocks noChangeShapeType="1"/>
            <a:stCxn id="2787383" idx="4"/>
            <a:endCxn id="2787335" idx="6"/>
          </p:cNvCxnSpPr>
          <p:nvPr/>
        </p:nvCxnSpPr>
        <p:spPr bwMode="auto">
          <a:xfrm flipH="1">
            <a:off x="6000750" y="3967163"/>
            <a:ext cx="307975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8" name="AutoShape 90"/>
          <p:cNvCxnSpPr>
            <a:cxnSpLocks noChangeShapeType="1"/>
            <a:stCxn id="2787395" idx="2"/>
            <a:endCxn id="2787334" idx="0"/>
          </p:cNvCxnSpPr>
          <p:nvPr/>
        </p:nvCxnSpPr>
        <p:spPr bwMode="auto">
          <a:xfrm>
            <a:off x="4800600" y="3657600"/>
            <a:ext cx="176213" cy="138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87419" name="Text Box 91"/>
          <p:cNvSpPr txBox="1">
            <a:spLocks noChangeArrowheads="1"/>
          </p:cNvSpPr>
          <p:nvPr/>
        </p:nvSpPr>
        <p:spPr bwMode="auto">
          <a:xfrm>
            <a:off x="3738563" y="4194175"/>
            <a:ext cx="12264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2400" b="0">
                <a:latin typeface="Helvetica"/>
                <a:cs typeface="Helvetica"/>
              </a:rPr>
              <a:t>Internet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0"/>
            <a:ext cx="18288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202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>
            <a:stCxn id="7" idx="4"/>
            <a:endCxn id="8" idx="9"/>
          </p:cNvCxnSpPr>
          <p:nvPr/>
        </p:nvCxnSpPr>
        <p:spPr bwMode="auto">
          <a:xfrm flipV="1">
            <a:off x="4267200" y="4211599"/>
            <a:ext cx="1143000" cy="6138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Connector 45"/>
          <p:cNvCxnSpPr>
            <a:stCxn id="9" idx="9"/>
            <a:endCxn id="8" idx="4"/>
          </p:cNvCxnSpPr>
          <p:nvPr/>
        </p:nvCxnSpPr>
        <p:spPr bwMode="auto">
          <a:xfrm flipH="1" flipV="1">
            <a:off x="5715000" y="4215814"/>
            <a:ext cx="1371600" cy="4529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9" name="Straight Connector 48"/>
          <p:cNvCxnSpPr>
            <a:stCxn id="9" idx="9"/>
            <a:endCxn id="7" idx="4"/>
          </p:cNvCxnSpPr>
          <p:nvPr/>
        </p:nvCxnSpPr>
        <p:spPr bwMode="auto">
          <a:xfrm flipH="1">
            <a:off x="4267200" y="4668799"/>
            <a:ext cx="2819400" cy="1566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>
            <a:stCxn id="5" idx="4"/>
            <a:endCxn id="7" idx="9"/>
          </p:cNvCxnSpPr>
          <p:nvPr/>
        </p:nvCxnSpPr>
        <p:spPr bwMode="auto">
          <a:xfrm>
            <a:off x="2209800" y="4596814"/>
            <a:ext cx="1752600" cy="2243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1905000" y="4191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3962400" y="44196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5410200" y="3810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7086600" y="42672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828800" y="48768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6200" y="4038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85871" y="4419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62271" y="4964668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838200"/>
          </a:xfrm>
        </p:spPr>
        <p:txBody>
          <a:bodyPr/>
          <a:lstStyle/>
          <a:p>
            <a:r>
              <a:rPr lang="en-US" dirty="0" smtClean="0"/>
              <a:t>Partition hash table across nodes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066800" y="1905000"/>
            <a:ext cx="1752600" cy="457200"/>
            <a:chOff x="1066800" y="1905000"/>
            <a:chExt cx="1752600" cy="457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066800" y="1905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66800" y="2133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Rectangle 13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item2</a:t>
                </a: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1066800" y="2362200"/>
            <a:ext cx="1752600" cy="685800"/>
            <a:chOff x="1066800" y="2362200"/>
            <a:chExt cx="1752600" cy="685800"/>
          </a:xfrm>
        </p:grpSpPr>
        <p:grpSp>
          <p:nvGrpSpPr>
            <p:cNvPr id="16" name="Group 15"/>
            <p:cNvGrpSpPr/>
            <p:nvPr/>
          </p:nvGrpSpPr>
          <p:grpSpPr>
            <a:xfrm>
              <a:off x="1066800" y="23622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ectangle 16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item5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066800" y="25908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Rectangle 1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id8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item8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066800" y="28194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Rectangle 22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id9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item9</a:t>
                </a: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1066800" y="3048000"/>
            <a:ext cx="1752600" cy="457200"/>
            <a:chOff x="1066800" y="3048000"/>
            <a:chExt cx="1752600" cy="457200"/>
          </a:xfrm>
        </p:grpSpPr>
        <p:grpSp>
          <p:nvGrpSpPr>
            <p:cNvPr id="25" name="Group 24"/>
            <p:cNvGrpSpPr/>
            <p:nvPr/>
          </p:nvGrpSpPr>
          <p:grpSpPr>
            <a:xfrm>
              <a:off x="1066800" y="3048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Rectangle 25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item11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066800" y="3276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Rectangle 28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id13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item13</a:t>
                </a: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1066800" y="3505200"/>
            <a:ext cx="1752600" cy="457200"/>
            <a:chOff x="1066800" y="3505200"/>
            <a:chExt cx="1752600" cy="457200"/>
          </a:xfrm>
        </p:grpSpPr>
        <p:grpSp>
          <p:nvGrpSpPr>
            <p:cNvPr id="31" name="Group 30"/>
            <p:cNvGrpSpPr/>
            <p:nvPr/>
          </p:nvGrpSpPr>
          <p:grpSpPr>
            <a:xfrm>
              <a:off x="1066800" y="35052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Rectangle 31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id16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item16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066800" y="37338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" name="Rectangle 34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id18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21368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4.44444E-6 L 0.58333 0.13334 " pathEditMode="relative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2.22222E-6 L 0.40833 0.1 " pathEditMode="relative" ptsTypes="AA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24167 0.32223 " pathEditMode="relative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1.11111E-6 L 0.01667 0.33333 " pathEditMode="relative" ptsTypes="AA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371600"/>
          </a:xfrm>
        </p:spPr>
        <p:txBody>
          <a:bodyPr/>
          <a:lstStyle/>
          <a:p>
            <a:r>
              <a:rPr lang="en-US" dirty="0" smtClean="0"/>
              <a:t>Call </a:t>
            </a:r>
            <a:r>
              <a:rPr lang="en-US" i="1" dirty="0" smtClean="0"/>
              <a:t>insert(id4, item14) </a:t>
            </a:r>
            <a:r>
              <a:rPr lang="en-US" dirty="0" smtClean="0"/>
              <a:t>at m1</a:t>
            </a:r>
          </a:p>
          <a:p>
            <a:pPr lvl="1"/>
            <a:r>
              <a:rPr lang="en-US" dirty="0" smtClean="0"/>
              <a:t>Find node responsible for id4, i.e., node m3</a:t>
            </a:r>
          </a:p>
          <a:p>
            <a:pPr lvl="1"/>
            <a:r>
              <a:rPr lang="en-US" dirty="0" smtClean="0"/>
              <a:t>Insert (id14, item14) at m3  </a:t>
            </a:r>
            <a:endParaRPr lang="en-US" dirty="0"/>
          </a:p>
        </p:txBody>
      </p: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1905000" y="4191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3962400" y="44196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5410200" y="3810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7086600" y="42672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3962" y="3733800"/>
            <a:ext cx="1984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  <a:latin typeface="Helvetica"/>
                <a:cs typeface="Helvetica"/>
              </a:rPr>
              <a:t>i</a:t>
            </a:r>
            <a:r>
              <a:rPr lang="en-US" sz="1600" b="0" i="1" dirty="0" smtClean="0">
                <a:solidFill>
                  <a:srgbClr val="FF0000"/>
                </a:solidFill>
                <a:latin typeface="Helvetica"/>
                <a:cs typeface="Helvetica"/>
              </a:rPr>
              <a:t>nsert(id14, item14)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209800" y="4596814"/>
            <a:ext cx="1752600" cy="2243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4267200" y="4211599"/>
            <a:ext cx="1143000" cy="6138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 flipV="1">
            <a:off x="5715000" y="4215814"/>
            <a:ext cx="1371600" cy="4529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4267200" y="4668799"/>
            <a:ext cx="2819400" cy="1566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6400800" y="44196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ectangle 31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id16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item16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00800" y="46482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tangle 34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id18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item18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00600" y="3733800"/>
            <a:ext cx="1752600" cy="457200"/>
            <a:chOff x="1066800" y="3048000"/>
            <a:chExt cx="1752600" cy="457200"/>
          </a:xfrm>
        </p:grpSpPr>
        <p:grpSp>
          <p:nvGrpSpPr>
            <p:cNvPr id="25" name="Group 24"/>
            <p:cNvGrpSpPr/>
            <p:nvPr/>
          </p:nvGrpSpPr>
          <p:grpSpPr>
            <a:xfrm>
              <a:off x="1066800" y="3048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Rectangle 25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item11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066800" y="3276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Rectangle 28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id13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item13</a:t>
                </a:r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4800600" y="41910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Rectangle 41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id14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item14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4572000"/>
            <a:ext cx="1752600" cy="685800"/>
            <a:chOff x="1066800" y="2362200"/>
            <a:chExt cx="1752600" cy="685800"/>
          </a:xfrm>
        </p:grpSpPr>
        <p:grpSp>
          <p:nvGrpSpPr>
            <p:cNvPr id="16" name="Group 15"/>
            <p:cNvGrpSpPr/>
            <p:nvPr/>
          </p:nvGrpSpPr>
          <p:grpSpPr>
            <a:xfrm>
              <a:off x="1066800" y="23622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ectangle 16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item5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066800" y="25908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Rectangle 1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id8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item8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066800" y="28194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Rectangle 22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id9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item9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219200" y="4191000"/>
            <a:ext cx="1752600" cy="457200"/>
            <a:chOff x="1066800" y="1905000"/>
            <a:chExt cx="1752600" cy="457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066800" y="1905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66800" y="2133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Rectangle 13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item2</a:t>
                </a:r>
              </a:p>
            </p:txBody>
          </p:sp>
        </p:grpSp>
      </p:grpSp>
      <p:cxnSp>
        <p:nvCxnSpPr>
          <p:cNvPr id="50" name="Straight Arrow Connector 49"/>
          <p:cNvCxnSpPr>
            <a:endCxn id="7" idx="1"/>
          </p:cNvCxnSpPr>
          <p:nvPr/>
        </p:nvCxnSpPr>
        <p:spPr bwMode="auto">
          <a:xfrm>
            <a:off x="2438400" y="4038600"/>
            <a:ext cx="1618036" cy="3810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7" idx="2"/>
            <a:endCxn id="42" idx="1"/>
          </p:cNvCxnSpPr>
          <p:nvPr/>
        </p:nvCxnSpPr>
        <p:spPr bwMode="auto">
          <a:xfrm flipV="1">
            <a:off x="4114800" y="4305300"/>
            <a:ext cx="685800" cy="1143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828800" y="48768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86200" y="4038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85871" y="4419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962271" y="4964668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m4</a:t>
            </a:r>
          </a:p>
        </p:txBody>
      </p:sp>
    </p:spTree>
    <p:extLst>
      <p:ext uri="{BB962C8B-B14F-4D97-AF65-F5344CB8AC3E}">
        <p14:creationId xmlns:p14="http://schemas.microsoft.com/office/powerpoint/2010/main" val="26338806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371600"/>
          </a:xfrm>
        </p:spPr>
        <p:txBody>
          <a:bodyPr/>
          <a:lstStyle/>
          <a:p>
            <a:r>
              <a:rPr lang="en-US" dirty="0" smtClean="0"/>
              <a:t>Call </a:t>
            </a:r>
            <a:r>
              <a:rPr lang="en-US" i="1" dirty="0" smtClean="0"/>
              <a:t>query(id4)</a:t>
            </a:r>
            <a:r>
              <a:rPr lang="en-US" dirty="0" smtClean="0"/>
              <a:t> at m4</a:t>
            </a:r>
          </a:p>
          <a:p>
            <a:pPr lvl="1"/>
            <a:r>
              <a:rPr lang="en-US" dirty="0" smtClean="0"/>
              <a:t>Find node responsible for id4, i.e., m3</a:t>
            </a:r>
          </a:p>
          <a:p>
            <a:pPr lvl="1"/>
            <a:r>
              <a:rPr lang="en-US" dirty="0" smtClean="0"/>
              <a:t>Return  (id14, item14) to m4 </a:t>
            </a:r>
            <a:endParaRPr lang="en-US" dirty="0"/>
          </a:p>
        </p:txBody>
      </p: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1905000" y="4191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3962400" y="44196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5410200" y="3810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7086600" y="42672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209800" y="4596814"/>
            <a:ext cx="1752600" cy="2243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4267200" y="4211599"/>
            <a:ext cx="1143000" cy="6138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 flipV="1">
            <a:off x="5715000" y="4215814"/>
            <a:ext cx="1371600" cy="4529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4267200" y="4668799"/>
            <a:ext cx="2819400" cy="1566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6400800" y="44196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ectangle 31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id16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item16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00800" y="46482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tangle 34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id18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item18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00600" y="3733800"/>
            <a:ext cx="1752600" cy="457200"/>
            <a:chOff x="1066800" y="3048000"/>
            <a:chExt cx="1752600" cy="457200"/>
          </a:xfrm>
        </p:grpSpPr>
        <p:grpSp>
          <p:nvGrpSpPr>
            <p:cNvPr id="25" name="Group 24"/>
            <p:cNvGrpSpPr/>
            <p:nvPr/>
          </p:nvGrpSpPr>
          <p:grpSpPr>
            <a:xfrm>
              <a:off x="1066800" y="3048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Rectangle 25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item11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066800" y="3276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Rectangle 28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id13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item13</a:t>
                </a:r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4800600" y="41910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Rectangle 41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id14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item14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4572000"/>
            <a:ext cx="1752600" cy="685800"/>
            <a:chOff x="1066800" y="2362200"/>
            <a:chExt cx="1752600" cy="685800"/>
          </a:xfrm>
        </p:grpSpPr>
        <p:grpSp>
          <p:nvGrpSpPr>
            <p:cNvPr id="16" name="Group 15"/>
            <p:cNvGrpSpPr/>
            <p:nvPr/>
          </p:nvGrpSpPr>
          <p:grpSpPr>
            <a:xfrm>
              <a:off x="1066800" y="23622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ectangle 16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item5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066800" y="25908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Rectangle 1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id8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item8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066800" y="28194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Rectangle 22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id9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item9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219200" y="4191000"/>
            <a:ext cx="1752600" cy="457200"/>
            <a:chOff x="1066800" y="1905000"/>
            <a:chExt cx="1752600" cy="457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066800" y="1905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66800" y="2133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Rectangle 13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item2</a:t>
                </a: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6553200" y="3855136"/>
            <a:ext cx="1349424" cy="412064"/>
            <a:chOff x="6629400" y="3855136"/>
            <a:chExt cx="1349424" cy="412064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flipH="1" flipV="1">
              <a:off x="6629400" y="4038600"/>
              <a:ext cx="99060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 rot="849544">
              <a:off x="6712732" y="3855136"/>
              <a:ext cx="12660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query(id14)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553200" y="3578710"/>
            <a:ext cx="1143000" cy="459890"/>
            <a:chOff x="6705600" y="3502510"/>
            <a:chExt cx="1143000" cy="45989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6705600" y="3657600"/>
              <a:ext cx="1143000" cy="304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 rot="849544">
              <a:off x="6938772" y="3502510"/>
              <a:ext cx="8441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item14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828800" y="48768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86200" y="4038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85871" y="4419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62271" y="4964668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m4</a:t>
            </a:r>
          </a:p>
        </p:txBody>
      </p:sp>
    </p:spTree>
    <p:extLst>
      <p:ext uri="{BB962C8B-B14F-4D97-AF65-F5344CB8AC3E}">
        <p14:creationId xmlns:p14="http://schemas.microsoft.com/office/powerpoint/2010/main" val="4059526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Lookup Service</a:t>
            </a:r>
            <a:endParaRPr lang="en-US" dirty="0"/>
          </a:p>
        </p:txBody>
      </p:sp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Key primitive: lookup service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</a:t>
            </a:r>
            <a:r>
              <a:rPr lang="en-US" sz="2000" dirty="0" smtClean="0"/>
              <a:t>iven </a:t>
            </a:r>
            <a:r>
              <a:rPr lang="en-US" sz="2000" dirty="0"/>
              <a:t>an ID, </a:t>
            </a:r>
            <a:r>
              <a:rPr lang="en-US" sz="2000" dirty="0" smtClean="0"/>
              <a:t>map it </a:t>
            </a:r>
            <a:r>
              <a:rPr lang="en-US" sz="2000" dirty="0"/>
              <a:t>to a host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Challenges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sz="2000" dirty="0"/>
              <a:t>Scalability: hundreds of thousands or millions of machines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Instability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Changes in routes, congestion, availability of machines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Heterogeneity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Latency: 1ms to 1000ms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Bandwidth: 32Kb/s to 100Mb/s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Nodes stay in system from 10s to a year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Trust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Selfish users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Malicious users</a:t>
            </a:r>
          </a:p>
        </p:txBody>
      </p:sp>
    </p:spTree>
    <p:extLst>
      <p:ext uri="{BB962C8B-B14F-4D97-AF65-F5344CB8AC3E}">
        <p14:creationId xmlns:p14="http://schemas.microsoft.com/office/powerpoint/2010/main" val="597972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Addressable Network (CAN)</a:t>
            </a:r>
          </a:p>
        </p:txBody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Associate to each node and item a unique </a:t>
            </a:r>
            <a:r>
              <a:rPr lang="en-US" i="1" dirty="0"/>
              <a:t>id</a:t>
            </a:r>
            <a:r>
              <a:rPr lang="en-US" dirty="0"/>
              <a:t> in an </a:t>
            </a:r>
            <a:r>
              <a:rPr lang="en-US" i="1" dirty="0"/>
              <a:t>d</a:t>
            </a:r>
            <a:r>
              <a:rPr lang="en-US" dirty="0"/>
              <a:t>-dimensional </a:t>
            </a:r>
            <a:r>
              <a:rPr lang="en-US" dirty="0" smtClean="0"/>
              <a:t>space, e.g.,</a:t>
            </a:r>
            <a:r>
              <a:rPr lang="en-US" dirty="0" smtClean="0">
                <a:sym typeface="Wingdings"/>
              </a:rPr>
              <a:t> torus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Properties </a:t>
            </a:r>
            <a:endParaRPr lang="en-US" dirty="0"/>
          </a:p>
          <a:p>
            <a:pPr lvl="1"/>
            <a:r>
              <a:rPr lang="en-US" dirty="0"/>
              <a:t>Routing table size O(</a:t>
            </a:r>
            <a:r>
              <a:rPr lang="en-US" i="1" dirty="0"/>
              <a:t>d</a:t>
            </a:r>
            <a:r>
              <a:rPr lang="en-US" dirty="0" smtClean="0"/>
              <a:t>), i.e., each node needs to know about O(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Guarantees that a file is found in at most </a:t>
            </a:r>
            <a:r>
              <a:rPr lang="en-US" i="1" dirty="0"/>
              <a:t>d</a:t>
            </a:r>
            <a:r>
              <a:rPr lang="en-US" dirty="0"/>
              <a:t>*</a:t>
            </a:r>
            <a:r>
              <a:rPr lang="en-US" i="1" dirty="0"/>
              <a:t>n</a:t>
            </a:r>
            <a:r>
              <a:rPr lang="en-US" baseline="30000" dirty="0"/>
              <a:t>1/d</a:t>
            </a:r>
            <a:r>
              <a:rPr lang="en-US" dirty="0"/>
              <a:t> steps, where </a:t>
            </a:r>
            <a:r>
              <a:rPr lang="en-US" i="1" dirty="0"/>
              <a:t>n</a:t>
            </a:r>
            <a:r>
              <a:rPr lang="en-US" dirty="0"/>
              <a:t> is the total number of nodes</a:t>
            </a:r>
          </a:p>
          <a:p>
            <a:pPr lvl="1">
              <a:buFontTx/>
              <a:buNone/>
            </a:pPr>
            <a:r>
              <a:rPr lang="en-US" dirty="0"/>
              <a:t>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795688"/>
            <a:ext cx="4419600" cy="30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112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Space divided between nodes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All nodes cover the entire space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Each node covers either a square or a rectangular area of ratios 1:2 or 2:1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Example: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Assume space size (8 x 8)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Node n1:(1, 2) first node that joins </a:t>
            </a:r>
            <a:r>
              <a:rPr lang="en-US" sz="1800" dirty="0">
                <a:sym typeface="Wingdings" charset="2"/>
              </a:rPr>
              <a:t> cover the entire space</a:t>
            </a:r>
            <a:endParaRPr lang="en-US" sz="1800" dirty="0"/>
          </a:p>
        </p:txBody>
      </p:sp>
      <p:sp>
        <p:nvSpPr>
          <p:cNvPr id="1434628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29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0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1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2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3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4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5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6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7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8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9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40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41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42" name="Text Box 18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4643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4644" name="Text Box 20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4645" name="Text Box 21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4646" name="Text Box 22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4647" name="Text Box 23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4648" name="Text Box 24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4649" name="Text Box 25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4650" name="Text Box 26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4651" name="Text Box 27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4652" name="Text Box 28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4653" name="Text Box 29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4654" name="Text Box 30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4655" name="Text Box 31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4656" name="Text Box 32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4657" name="Text Box 33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4658" name="Line 34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59" name="Line 35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60" name="Text Box 36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n1</a:t>
            </a:r>
          </a:p>
        </p:txBody>
      </p:sp>
    </p:spTree>
    <p:extLst>
      <p:ext uri="{BB962C8B-B14F-4D97-AF65-F5344CB8AC3E}">
        <p14:creationId xmlns:p14="http://schemas.microsoft.com/office/powerpoint/2010/main" val="28772955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Node n2:(4, 2) joins </a:t>
            </a:r>
            <a:r>
              <a:rPr lang="en-US" sz="2000" dirty="0">
                <a:sym typeface="Wingdings" charset="2"/>
              </a:rPr>
              <a:t></a:t>
            </a:r>
            <a:r>
              <a:rPr lang="en-US" sz="2000" dirty="0"/>
              <a:t> space is divided between</a:t>
            </a:r>
            <a:r>
              <a:rPr lang="en-US" sz="2000" dirty="0">
                <a:sym typeface="Wingdings" charset="2"/>
              </a:rPr>
              <a:t> n1 and n2</a:t>
            </a:r>
            <a:endParaRPr lang="en-US" sz="2000" dirty="0"/>
          </a:p>
        </p:txBody>
      </p:sp>
      <p:sp>
        <p:nvSpPr>
          <p:cNvPr id="1436676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77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78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79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0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1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2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3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4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5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6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7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8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9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6690" name="Text Box 18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6691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6692" name="Text Box 20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6693" name="Text Box 21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6694" name="Text Box 22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6695" name="Text Box 23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6696" name="Text Box 24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6697" name="Text Box 25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6698" name="Text Box 26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6699" name="Text Box 27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6700" name="Text Box 28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6701" name="Text Box 29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6702" name="Text Box 30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6703" name="Text Box 31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6704" name="Text Box 32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6705" name="Text Box 33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6706" name="Line 34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707" name="Line 35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708" name="Text Box 36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n1</a:t>
            </a:r>
          </a:p>
        </p:txBody>
      </p:sp>
      <p:sp>
        <p:nvSpPr>
          <p:cNvPr id="1436709" name="Oval 37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6710" name="Text Box 38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36711" name="Rectangle 39"/>
          <p:cNvSpPr>
            <a:spLocks noChangeArrowheads="1"/>
          </p:cNvSpPr>
          <p:nvPr/>
        </p:nvSpPr>
        <p:spPr bwMode="auto">
          <a:xfrm>
            <a:off x="5257800" y="2057400"/>
            <a:ext cx="1828800" cy="36576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252426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Node n2:(4, 2) joins </a:t>
            </a:r>
            <a:r>
              <a:rPr lang="en-US" sz="2000">
                <a:sym typeface="Wingdings" charset="2"/>
              </a:rPr>
              <a:t></a:t>
            </a:r>
            <a:r>
              <a:rPr lang="en-US" sz="2000"/>
              <a:t> space is divided between</a:t>
            </a:r>
            <a:r>
              <a:rPr lang="en-US" sz="2000">
                <a:sym typeface="Wingdings" charset="2"/>
              </a:rPr>
              <a:t> n1 and n2</a:t>
            </a:r>
            <a:endParaRPr lang="en-US" sz="2000"/>
          </a:p>
        </p:txBody>
      </p:sp>
      <p:sp>
        <p:nvSpPr>
          <p:cNvPr id="1438724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5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6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7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8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9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0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1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2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3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4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5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6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7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8738" name="Text Box 18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8739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8740" name="Text Box 20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8741" name="Text Box 21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8742" name="Text Box 22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8743" name="Text Box 23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8744" name="Text Box 24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8745" name="Text Box 25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8746" name="Text Box 26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8747" name="Text Box 27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8748" name="Text Box 28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8749" name="Text Box 29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8750" name="Text Box 30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8751" name="Text Box 31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8752" name="Text Box 32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8753" name="Text Box 33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8754" name="Line 34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55" name="Line 35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56" name="Text Box 36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n1</a:t>
            </a:r>
          </a:p>
        </p:txBody>
      </p:sp>
      <p:sp>
        <p:nvSpPr>
          <p:cNvPr id="1438757" name="Oval 37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8758" name="Text Box 38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38759" name="Rectangle 39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60" name="Oval 40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8761" name="Text Box 41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n3</a:t>
            </a:r>
          </a:p>
        </p:txBody>
      </p:sp>
      <p:sp>
        <p:nvSpPr>
          <p:cNvPr id="1438762" name="Rectangle 42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59771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609600"/>
          </a:xfrm>
        </p:spPr>
        <p:txBody>
          <a:bodyPr/>
          <a:lstStyle/>
          <a:p>
            <a:r>
              <a:rPr lang="en-US" sz="2000"/>
              <a:t>Nodes n4:(5, 5) and n5:(6,6) join</a:t>
            </a:r>
          </a:p>
        </p:txBody>
      </p:sp>
      <p:sp>
        <p:nvSpPr>
          <p:cNvPr id="1440772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3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4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5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6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7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8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9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0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1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2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3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4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5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786" name="Text Box 18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40787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0788" name="Text Box 20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0789" name="Text Box 21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0790" name="Text Box 22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0791" name="Text Box 23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0792" name="Text Box 24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0793" name="Text Box 25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0794" name="Text Box 26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40795" name="Text Box 27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0796" name="Text Box 28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0797" name="Text Box 29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0798" name="Text Box 30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0799" name="Text Box 31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0800" name="Text Box 32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0801" name="Text Box 33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0802" name="Line 34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803" name="Line 35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804" name="Text Box 36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n1</a:t>
            </a:r>
          </a:p>
        </p:txBody>
      </p:sp>
      <p:sp>
        <p:nvSpPr>
          <p:cNvPr id="1440805" name="Oval 37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06" name="Text Box 38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40807" name="Rectangle 39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808" name="Oval 40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09" name="Text Box 41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n3</a:t>
            </a:r>
          </a:p>
        </p:txBody>
      </p:sp>
      <p:sp>
        <p:nvSpPr>
          <p:cNvPr id="1440810" name="Rectangle 42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811" name="Oval 43"/>
          <p:cNvSpPr>
            <a:spLocks noChangeArrowheads="1"/>
          </p:cNvSpPr>
          <p:nvPr/>
        </p:nvSpPr>
        <p:spPr bwMode="auto">
          <a:xfrm>
            <a:off x="7773988" y="31242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12" name="Oval 44"/>
          <p:cNvSpPr>
            <a:spLocks noChangeArrowheads="1"/>
          </p:cNvSpPr>
          <p:nvPr/>
        </p:nvSpPr>
        <p:spPr bwMode="auto">
          <a:xfrm>
            <a:off x="8231188" y="25908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13" name="Text Box 45"/>
          <p:cNvSpPr txBox="1">
            <a:spLocks noChangeArrowheads="1"/>
          </p:cNvSpPr>
          <p:nvPr/>
        </p:nvSpPr>
        <p:spPr bwMode="auto">
          <a:xfrm>
            <a:off x="7543800" y="28194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n4</a:t>
            </a:r>
          </a:p>
        </p:txBody>
      </p:sp>
      <p:sp>
        <p:nvSpPr>
          <p:cNvPr id="1440814" name="Text Box 46"/>
          <p:cNvSpPr txBox="1">
            <a:spLocks noChangeArrowheads="1"/>
          </p:cNvSpPr>
          <p:nvPr/>
        </p:nvSpPr>
        <p:spPr bwMode="auto">
          <a:xfrm>
            <a:off x="8004175" y="2670175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n5</a:t>
            </a:r>
          </a:p>
        </p:txBody>
      </p:sp>
      <p:sp>
        <p:nvSpPr>
          <p:cNvPr id="1440815" name="Rectangle 47"/>
          <p:cNvSpPr>
            <a:spLocks noChangeArrowheads="1"/>
          </p:cNvSpPr>
          <p:nvPr/>
        </p:nvSpPr>
        <p:spPr bwMode="auto">
          <a:xfrm>
            <a:off x="7086600" y="2057400"/>
            <a:ext cx="9144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16" name="Rectangle 48"/>
          <p:cNvSpPr>
            <a:spLocks noChangeArrowheads="1"/>
          </p:cNvSpPr>
          <p:nvPr/>
        </p:nvSpPr>
        <p:spPr bwMode="auto">
          <a:xfrm>
            <a:off x="8001000" y="2057400"/>
            <a:ext cx="9144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034565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Nodes: n1:(1, 2); n2:(4,2); n3:(3, 5); n4:(5,5);n5:(6,6)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Items</a:t>
            </a:r>
            <a:r>
              <a:rPr lang="en-US" sz="2000" dirty="0"/>
              <a:t>: f1:(2,3); f2:(</a:t>
            </a:r>
            <a:r>
              <a:rPr lang="en-US" sz="2000" dirty="0" smtClean="0"/>
              <a:t>5,0)</a:t>
            </a:r>
            <a:r>
              <a:rPr lang="en-US" sz="2000" dirty="0"/>
              <a:t>; f3:(2,1); f4:(7,5);</a:t>
            </a:r>
          </a:p>
        </p:txBody>
      </p:sp>
      <p:sp>
        <p:nvSpPr>
          <p:cNvPr id="1442820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1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2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3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4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5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6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7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8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9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30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31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32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33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34" name="Oval 18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35" name="Oval 19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36" name="Text Box 20"/>
          <p:cNvSpPr txBox="1">
            <a:spLocks noChangeArrowheads="1"/>
          </p:cNvSpPr>
          <p:nvPr/>
        </p:nvSpPr>
        <p:spPr bwMode="auto">
          <a:xfrm>
            <a:off x="5903913" y="57277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1442837" name="Text Box 21"/>
          <p:cNvSpPr txBox="1">
            <a:spLocks noChangeArrowheads="1"/>
          </p:cNvSpPr>
          <p:nvPr/>
        </p:nvSpPr>
        <p:spPr bwMode="auto">
          <a:xfrm>
            <a:off x="63246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1442838" name="Text Box 22"/>
          <p:cNvSpPr txBox="1">
            <a:spLocks noChangeArrowheads="1"/>
          </p:cNvSpPr>
          <p:nvPr/>
        </p:nvSpPr>
        <p:spPr bwMode="auto">
          <a:xfrm>
            <a:off x="67818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1442839" name="Text Box 23"/>
          <p:cNvSpPr txBox="1">
            <a:spLocks noChangeArrowheads="1"/>
          </p:cNvSpPr>
          <p:nvPr/>
        </p:nvSpPr>
        <p:spPr bwMode="auto">
          <a:xfrm>
            <a:off x="72390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1442840" name="Text Box 24"/>
          <p:cNvSpPr txBox="1">
            <a:spLocks noChangeArrowheads="1"/>
          </p:cNvSpPr>
          <p:nvPr/>
        </p:nvSpPr>
        <p:spPr bwMode="auto">
          <a:xfrm>
            <a:off x="7696200" y="5718175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1442841" name="Text Box 25"/>
          <p:cNvSpPr txBox="1">
            <a:spLocks noChangeArrowheads="1"/>
          </p:cNvSpPr>
          <p:nvPr/>
        </p:nvSpPr>
        <p:spPr bwMode="auto">
          <a:xfrm>
            <a:off x="81534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1442842" name="Text Box 26"/>
          <p:cNvSpPr txBox="1">
            <a:spLocks noChangeArrowheads="1"/>
          </p:cNvSpPr>
          <p:nvPr/>
        </p:nvSpPr>
        <p:spPr bwMode="auto">
          <a:xfrm>
            <a:off x="85852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1442843" name="Text Box 27"/>
          <p:cNvSpPr txBox="1">
            <a:spLocks noChangeArrowheads="1"/>
          </p:cNvSpPr>
          <p:nvPr/>
        </p:nvSpPr>
        <p:spPr bwMode="auto">
          <a:xfrm>
            <a:off x="54102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442844" name="Text Box 28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42845" name="Text Box 29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2846" name="Text Box 30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2847" name="Text Box 31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2848" name="Text Box 32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2849" name="Text Box 33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2850" name="Text Box 34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2851" name="Text Box 35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2852" name="Line 36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53" name="Line 37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54" name="Rectangle 38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55" name="Rectangle 39"/>
          <p:cNvSpPr>
            <a:spLocks noChangeArrowheads="1"/>
          </p:cNvSpPr>
          <p:nvPr/>
        </p:nvSpPr>
        <p:spPr bwMode="auto">
          <a:xfrm>
            <a:off x="70866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56" name="Text Box 40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n1</a:t>
            </a:r>
          </a:p>
        </p:txBody>
      </p:sp>
      <p:sp>
        <p:nvSpPr>
          <p:cNvPr id="1442857" name="Text Box 41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42858" name="Text Box 42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n3</a:t>
            </a:r>
          </a:p>
        </p:txBody>
      </p:sp>
      <p:sp>
        <p:nvSpPr>
          <p:cNvPr id="1442859" name="Oval 43"/>
          <p:cNvSpPr>
            <a:spLocks noChangeArrowheads="1"/>
          </p:cNvSpPr>
          <p:nvPr/>
        </p:nvSpPr>
        <p:spPr bwMode="auto">
          <a:xfrm>
            <a:off x="7773988" y="31242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0" name="Oval 44"/>
          <p:cNvSpPr>
            <a:spLocks noChangeArrowheads="1"/>
          </p:cNvSpPr>
          <p:nvPr/>
        </p:nvSpPr>
        <p:spPr bwMode="auto">
          <a:xfrm>
            <a:off x="8231188" y="25908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1" name="Rectangle 45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62" name="Rectangle 46"/>
          <p:cNvSpPr>
            <a:spLocks noChangeArrowheads="1"/>
          </p:cNvSpPr>
          <p:nvPr/>
        </p:nvSpPr>
        <p:spPr bwMode="auto">
          <a:xfrm>
            <a:off x="7086600" y="2057400"/>
            <a:ext cx="9144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63" name="Text Box 47"/>
          <p:cNvSpPr txBox="1">
            <a:spLocks noChangeArrowheads="1"/>
          </p:cNvSpPr>
          <p:nvPr/>
        </p:nvSpPr>
        <p:spPr bwMode="auto">
          <a:xfrm>
            <a:off x="7543800" y="28194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n4</a:t>
            </a:r>
          </a:p>
        </p:txBody>
      </p:sp>
      <p:sp>
        <p:nvSpPr>
          <p:cNvPr id="1442864" name="Text Box 48"/>
          <p:cNvSpPr txBox="1">
            <a:spLocks noChangeArrowheads="1"/>
          </p:cNvSpPr>
          <p:nvPr/>
        </p:nvSpPr>
        <p:spPr bwMode="auto">
          <a:xfrm>
            <a:off x="8004175" y="2670175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n5</a:t>
            </a:r>
          </a:p>
        </p:txBody>
      </p:sp>
      <p:sp>
        <p:nvSpPr>
          <p:cNvPr id="1442865" name="Oval 49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6" name="Oval 50"/>
          <p:cNvSpPr>
            <a:spLocks noChangeArrowheads="1"/>
          </p:cNvSpPr>
          <p:nvPr/>
        </p:nvSpPr>
        <p:spPr bwMode="auto">
          <a:xfrm>
            <a:off x="7620000" y="54102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7" name="Oval 51"/>
          <p:cNvSpPr>
            <a:spLocks noChangeArrowheads="1"/>
          </p:cNvSpPr>
          <p:nvPr/>
        </p:nvSpPr>
        <p:spPr bwMode="auto">
          <a:xfrm>
            <a:off x="6324600" y="4953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8" name="Oval 52"/>
          <p:cNvSpPr>
            <a:spLocks noChangeArrowheads="1"/>
          </p:cNvSpPr>
          <p:nvPr/>
        </p:nvSpPr>
        <p:spPr bwMode="auto">
          <a:xfrm>
            <a:off x="8610600" y="3048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9" name="Text Box 53"/>
          <p:cNvSpPr txBox="1">
            <a:spLocks noChangeArrowheads="1"/>
          </p:cNvSpPr>
          <p:nvPr/>
        </p:nvSpPr>
        <p:spPr bwMode="auto">
          <a:xfrm>
            <a:off x="6099175" y="38100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f1</a:t>
            </a:r>
          </a:p>
        </p:txBody>
      </p:sp>
      <p:sp>
        <p:nvSpPr>
          <p:cNvPr id="1442870" name="Text Box 54"/>
          <p:cNvSpPr txBox="1">
            <a:spLocks noChangeArrowheads="1"/>
          </p:cNvSpPr>
          <p:nvPr/>
        </p:nvSpPr>
        <p:spPr bwMode="auto">
          <a:xfrm>
            <a:off x="7696200" y="52578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f2</a:t>
            </a:r>
          </a:p>
        </p:txBody>
      </p:sp>
      <p:sp>
        <p:nvSpPr>
          <p:cNvPr id="1442871" name="Text Box 55"/>
          <p:cNvSpPr txBox="1">
            <a:spLocks noChangeArrowheads="1"/>
          </p:cNvSpPr>
          <p:nvPr/>
        </p:nvSpPr>
        <p:spPr bwMode="auto">
          <a:xfrm>
            <a:off x="6096000" y="4727575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f3</a:t>
            </a:r>
          </a:p>
        </p:txBody>
      </p:sp>
      <p:sp>
        <p:nvSpPr>
          <p:cNvPr id="1442872" name="Text Box 56"/>
          <p:cNvSpPr txBox="1">
            <a:spLocks noChangeArrowheads="1"/>
          </p:cNvSpPr>
          <p:nvPr/>
        </p:nvSpPr>
        <p:spPr bwMode="auto">
          <a:xfrm>
            <a:off x="8382000" y="31242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f4</a:t>
            </a:r>
          </a:p>
        </p:txBody>
      </p:sp>
    </p:spTree>
    <p:extLst>
      <p:ext uri="{BB962C8B-B14F-4D97-AF65-F5344CB8AC3E}">
        <p14:creationId xmlns:p14="http://schemas.microsoft.com/office/powerpoint/2010/main" val="28661490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</a:t>
            </a:r>
          </a:p>
        </p:txBody>
      </p:sp>
      <p:sp>
        <p:nvSpPr>
          <p:cNvPr id="278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924800" cy="5105400"/>
          </a:xfrm>
        </p:spPr>
        <p:txBody>
          <a:bodyPr/>
          <a:lstStyle/>
          <a:p>
            <a:r>
              <a:rPr lang="en-US"/>
              <a:t>Each user stores a subset of files</a:t>
            </a:r>
          </a:p>
          <a:p>
            <a:r>
              <a:rPr lang="en-US"/>
              <a:t>Each user has access (can download) files from all users in the system</a:t>
            </a:r>
          </a:p>
        </p:txBody>
      </p:sp>
      <p:grpSp>
        <p:nvGrpSpPr>
          <p:cNvPr id="2789380" name="Group 4"/>
          <p:cNvGrpSpPr>
            <a:grpSpLocks/>
          </p:cNvGrpSpPr>
          <p:nvPr/>
        </p:nvGrpSpPr>
        <p:grpSpPr bwMode="auto">
          <a:xfrm>
            <a:off x="3276600" y="5485988"/>
            <a:ext cx="228600" cy="228600"/>
            <a:chOff x="765" y="1992"/>
            <a:chExt cx="291" cy="240"/>
          </a:xfrm>
        </p:grpSpPr>
        <p:sp>
          <p:nvSpPr>
            <p:cNvPr id="2789381" name="Oval 5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82" name="Rectangle 6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83" name="Oval 7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789384" name="Rectangle 8"/>
          <p:cNvSpPr>
            <a:spLocks noChangeArrowheads="1"/>
          </p:cNvSpPr>
          <p:nvPr/>
        </p:nvSpPr>
        <p:spPr bwMode="auto">
          <a:xfrm>
            <a:off x="3328988" y="55463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789385" name="Group 9"/>
          <p:cNvGrpSpPr>
            <a:grpSpLocks/>
          </p:cNvGrpSpPr>
          <p:nvPr/>
        </p:nvGrpSpPr>
        <p:grpSpPr bwMode="auto">
          <a:xfrm>
            <a:off x="2743200" y="3733388"/>
            <a:ext cx="3505200" cy="1600200"/>
            <a:chOff x="1719" y="1709"/>
            <a:chExt cx="1775" cy="1123"/>
          </a:xfrm>
        </p:grpSpPr>
        <p:sp>
          <p:nvSpPr>
            <p:cNvPr id="2789386" name="Oval 10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87" name="Oval 11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88" name="Oval 12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89" name="Oval 13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90" name="Oval 14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91" name="Oval 15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92" name="Oval 16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93" name="Freeform 17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394" name="Group 18"/>
          <p:cNvGrpSpPr>
            <a:grpSpLocks/>
          </p:cNvGrpSpPr>
          <p:nvPr/>
        </p:nvGrpSpPr>
        <p:grpSpPr bwMode="auto">
          <a:xfrm>
            <a:off x="2743200" y="5333588"/>
            <a:ext cx="457200" cy="457200"/>
            <a:chOff x="384" y="1872"/>
            <a:chExt cx="336" cy="336"/>
          </a:xfrm>
        </p:grpSpPr>
        <p:sp>
          <p:nvSpPr>
            <p:cNvPr id="2789395" name="AutoShape 1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96" name="AutoShape 2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97" name="Rectangle 2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98" name="Rectangle 2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99" name="Rectangle 2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0" name="Freeform 2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01" name="AutoShape 25"/>
          <p:cNvCxnSpPr>
            <a:cxnSpLocks noChangeShapeType="1"/>
            <a:stCxn id="2789398" idx="3"/>
            <a:endCxn id="2789382" idx="1"/>
          </p:cNvCxnSpPr>
          <p:nvPr/>
        </p:nvCxnSpPr>
        <p:spPr bwMode="auto">
          <a:xfrm flipV="1">
            <a:off x="3138488" y="56002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02" name="Group 26"/>
          <p:cNvGrpSpPr>
            <a:grpSpLocks/>
          </p:cNvGrpSpPr>
          <p:nvPr/>
        </p:nvGrpSpPr>
        <p:grpSpPr bwMode="auto">
          <a:xfrm>
            <a:off x="4419600" y="5485988"/>
            <a:ext cx="457200" cy="457200"/>
            <a:chOff x="384" y="1872"/>
            <a:chExt cx="336" cy="336"/>
          </a:xfrm>
        </p:grpSpPr>
        <p:sp>
          <p:nvSpPr>
            <p:cNvPr id="2789403" name="AutoShape 27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4" name="AutoShape 28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5" name="Rectangle 29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6" name="Rectangle 30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7" name="Rectangle 31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8" name="Freeform 32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09" name="Group 33"/>
          <p:cNvGrpSpPr>
            <a:grpSpLocks/>
          </p:cNvGrpSpPr>
          <p:nvPr/>
        </p:nvGrpSpPr>
        <p:grpSpPr bwMode="auto">
          <a:xfrm>
            <a:off x="4953000" y="5638388"/>
            <a:ext cx="228600" cy="228600"/>
            <a:chOff x="765" y="1992"/>
            <a:chExt cx="291" cy="240"/>
          </a:xfrm>
        </p:grpSpPr>
        <p:sp>
          <p:nvSpPr>
            <p:cNvPr id="2789410" name="Oval 34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1" name="Rectangle 35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2" name="Oval 36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13" name="AutoShape 37"/>
          <p:cNvCxnSpPr>
            <a:cxnSpLocks noChangeShapeType="1"/>
            <a:stCxn id="2789406" idx="3"/>
            <a:endCxn id="2789411" idx="1"/>
          </p:cNvCxnSpPr>
          <p:nvPr/>
        </p:nvCxnSpPr>
        <p:spPr bwMode="auto">
          <a:xfrm flipV="1">
            <a:off x="4814888" y="5752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14" name="Group 38"/>
          <p:cNvGrpSpPr>
            <a:grpSpLocks/>
          </p:cNvGrpSpPr>
          <p:nvPr/>
        </p:nvGrpSpPr>
        <p:grpSpPr bwMode="auto">
          <a:xfrm>
            <a:off x="6172200" y="5181188"/>
            <a:ext cx="457200" cy="457200"/>
            <a:chOff x="384" y="1872"/>
            <a:chExt cx="336" cy="336"/>
          </a:xfrm>
        </p:grpSpPr>
        <p:sp>
          <p:nvSpPr>
            <p:cNvPr id="2789415" name="AutoShape 3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6" name="AutoShape 4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7" name="Rectangle 4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8" name="Rectangle 4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9" name="Rectangle 4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0" name="Freeform 4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21" name="Group 45"/>
          <p:cNvGrpSpPr>
            <a:grpSpLocks/>
          </p:cNvGrpSpPr>
          <p:nvPr/>
        </p:nvGrpSpPr>
        <p:grpSpPr bwMode="auto">
          <a:xfrm>
            <a:off x="6705600" y="5333588"/>
            <a:ext cx="228600" cy="228600"/>
            <a:chOff x="765" y="1992"/>
            <a:chExt cx="291" cy="240"/>
          </a:xfrm>
        </p:grpSpPr>
        <p:sp>
          <p:nvSpPr>
            <p:cNvPr id="2789422" name="Oval 46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3" name="Rectangle 47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4" name="Oval 48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25" name="AutoShape 49"/>
          <p:cNvCxnSpPr>
            <a:cxnSpLocks noChangeShapeType="1"/>
            <a:stCxn id="2789418" idx="3"/>
            <a:endCxn id="2789423" idx="1"/>
          </p:cNvCxnSpPr>
          <p:nvPr/>
        </p:nvCxnSpPr>
        <p:spPr bwMode="auto">
          <a:xfrm flipV="1">
            <a:off x="6567488" y="54478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26" name="Group 50"/>
          <p:cNvGrpSpPr>
            <a:grpSpLocks/>
          </p:cNvGrpSpPr>
          <p:nvPr/>
        </p:nvGrpSpPr>
        <p:grpSpPr bwMode="auto">
          <a:xfrm>
            <a:off x="6324600" y="3580988"/>
            <a:ext cx="457200" cy="457200"/>
            <a:chOff x="384" y="1872"/>
            <a:chExt cx="336" cy="336"/>
          </a:xfrm>
        </p:grpSpPr>
        <p:sp>
          <p:nvSpPr>
            <p:cNvPr id="2789427" name="AutoShape 51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8" name="AutoShape 52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9" name="Rectangle 53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0" name="Rectangle 54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1" name="Rectangle 55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2" name="Freeform 56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33" name="Group 57"/>
          <p:cNvGrpSpPr>
            <a:grpSpLocks/>
          </p:cNvGrpSpPr>
          <p:nvPr/>
        </p:nvGrpSpPr>
        <p:grpSpPr bwMode="auto">
          <a:xfrm>
            <a:off x="6858000" y="3733388"/>
            <a:ext cx="228600" cy="228600"/>
            <a:chOff x="765" y="1992"/>
            <a:chExt cx="291" cy="240"/>
          </a:xfrm>
        </p:grpSpPr>
        <p:sp>
          <p:nvSpPr>
            <p:cNvPr id="2789434" name="Oval 58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5" name="Rectangle 59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6" name="Oval 60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37" name="AutoShape 61"/>
          <p:cNvCxnSpPr>
            <a:cxnSpLocks noChangeShapeType="1"/>
            <a:stCxn id="2789430" idx="3"/>
            <a:endCxn id="2789435" idx="1"/>
          </p:cNvCxnSpPr>
          <p:nvPr/>
        </p:nvCxnSpPr>
        <p:spPr bwMode="auto">
          <a:xfrm flipV="1">
            <a:off x="6719888" y="3847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38" name="Group 62"/>
          <p:cNvGrpSpPr>
            <a:grpSpLocks/>
          </p:cNvGrpSpPr>
          <p:nvPr/>
        </p:nvGrpSpPr>
        <p:grpSpPr bwMode="auto">
          <a:xfrm>
            <a:off x="4419600" y="3199988"/>
            <a:ext cx="457200" cy="457200"/>
            <a:chOff x="384" y="1872"/>
            <a:chExt cx="336" cy="336"/>
          </a:xfrm>
        </p:grpSpPr>
        <p:sp>
          <p:nvSpPr>
            <p:cNvPr id="2789439" name="AutoShape 63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0" name="AutoShape 64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1" name="Rectangle 65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2" name="Rectangle 66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3" name="Rectangle 67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4" name="Freeform 68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45" name="Group 69"/>
          <p:cNvGrpSpPr>
            <a:grpSpLocks/>
          </p:cNvGrpSpPr>
          <p:nvPr/>
        </p:nvGrpSpPr>
        <p:grpSpPr bwMode="auto">
          <a:xfrm>
            <a:off x="4953000" y="3352388"/>
            <a:ext cx="228600" cy="228600"/>
            <a:chOff x="765" y="1992"/>
            <a:chExt cx="291" cy="240"/>
          </a:xfrm>
        </p:grpSpPr>
        <p:sp>
          <p:nvSpPr>
            <p:cNvPr id="2789446" name="Oval 70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7" name="Rectangle 71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8" name="Oval 72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49" name="AutoShape 73"/>
          <p:cNvCxnSpPr>
            <a:cxnSpLocks noChangeShapeType="1"/>
            <a:stCxn id="2789442" idx="3"/>
            <a:endCxn id="2789447" idx="1"/>
          </p:cNvCxnSpPr>
          <p:nvPr/>
        </p:nvCxnSpPr>
        <p:spPr bwMode="auto">
          <a:xfrm flipV="1">
            <a:off x="4814888" y="3466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50" name="Group 74"/>
          <p:cNvGrpSpPr>
            <a:grpSpLocks/>
          </p:cNvGrpSpPr>
          <p:nvPr/>
        </p:nvGrpSpPr>
        <p:grpSpPr bwMode="auto">
          <a:xfrm>
            <a:off x="1905000" y="3504788"/>
            <a:ext cx="457200" cy="457200"/>
            <a:chOff x="384" y="1872"/>
            <a:chExt cx="336" cy="336"/>
          </a:xfrm>
        </p:grpSpPr>
        <p:sp>
          <p:nvSpPr>
            <p:cNvPr id="2789451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2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3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4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5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6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57" name="Group 81"/>
          <p:cNvGrpSpPr>
            <a:grpSpLocks/>
          </p:cNvGrpSpPr>
          <p:nvPr/>
        </p:nvGrpSpPr>
        <p:grpSpPr bwMode="auto">
          <a:xfrm>
            <a:off x="2438400" y="3657188"/>
            <a:ext cx="228600" cy="228600"/>
            <a:chOff x="765" y="1992"/>
            <a:chExt cx="291" cy="240"/>
          </a:xfrm>
        </p:grpSpPr>
        <p:sp>
          <p:nvSpPr>
            <p:cNvPr id="2789458" name="Oval 82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9" name="Rectangle 83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60" name="Oval 84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61" name="AutoShape 85"/>
          <p:cNvCxnSpPr>
            <a:cxnSpLocks noChangeShapeType="1"/>
            <a:stCxn id="2789454" idx="3"/>
            <a:endCxn id="2789459" idx="1"/>
          </p:cNvCxnSpPr>
          <p:nvPr/>
        </p:nvCxnSpPr>
        <p:spPr bwMode="auto">
          <a:xfrm flipV="1">
            <a:off x="2300288" y="37714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2" name="AutoShape 86"/>
          <p:cNvCxnSpPr>
            <a:cxnSpLocks noChangeShapeType="1"/>
            <a:stCxn id="2789456" idx="2"/>
            <a:endCxn id="2789392" idx="2"/>
          </p:cNvCxnSpPr>
          <p:nvPr/>
        </p:nvCxnSpPr>
        <p:spPr bwMode="auto">
          <a:xfrm>
            <a:off x="2362200" y="3961988"/>
            <a:ext cx="38100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3" name="AutoShape 87"/>
          <p:cNvCxnSpPr>
            <a:cxnSpLocks noChangeShapeType="1"/>
            <a:stCxn id="2789395" idx="0"/>
            <a:endCxn id="2789391" idx="3"/>
          </p:cNvCxnSpPr>
          <p:nvPr/>
        </p:nvCxnSpPr>
        <p:spPr bwMode="auto">
          <a:xfrm flipV="1">
            <a:off x="2971800" y="5136738"/>
            <a:ext cx="398463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4" name="AutoShape 88"/>
          <p:cNvCxnSpPr>
            <a:cxnSpLocks noChangeShapeType="1"/>
            <a:stCxn id="2789403" idx="0"/>
            <a:endCxn id="2789390" idx="4"/>
          </p:cNvCxnSpPr>
          <p:nvPr/>
        </p:nvCxnSpPr>
        <p:spPr bwMode="auto">
          <a:xfrm flipV="1">
            <a:off x="4648200" y="5333588"/>
            <a:ext cx="147638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5" name="AutoShape 89"/>
          <p:cNvCxnSpPr>
            <a:cxnSpLocks noChangeShapeType="1"/>
            <a:stCxn id="2789415" idx="1"/>
            <a:endCxn id="2789389" idx="5"/>
          </p:cNvCxnSpPr>
          <p:nvPr/>
        </p:nvCxnSpPr>
        <p:spPr bwMode="auto">
          <a:xfrm flipH="1" flipV="1">
            <a:off x="6048375" y="4979576"/>
            <a:ext cx="214313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6" name="AutoShape 90"/>
          <p:cNvCxnSpPr>
            <a:cxnSpLocks noChangeShapeType="1"/>
            <a:stCxn id="2789432" idx="4"/>
            <a:endCxn id="2789388" idx="6"/>
          </p:cNvCxnSpPr>
          <p:nvPr/>
        </p:nvCxnSpPr>
        <p:spPr bwMode="auto">
          <a:xfrm flipH="1">
            <a:off x="6076950" y="3966751"/>
            <a:ext cx="307975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7" name="AutoShape 91"/>
          <p:cNvCxnSpPr>
            <a:cxnSpLocks noChangeShapeType="1"/>
            <a:stCxn id="2789444" idx="2"/>
            <a:endCxn id="2789387" idx="0"/>
          </p:cNvCxnSpPr>
          <p:nvPr/>
        </p:nvCxnSpPr>
        <p:spPr bwMode="auto">
          <a:xfrm>
            <a:off x="4876800" y="3657188"/>
            <a:ext cx="176213" cy="138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89468" name="Text Box 92"/>
          <p:cNvSpPr txBox="1">
            <a:spLocks noChangeArrowheads="1"/>
          </p:cNvSpPr>
          <p:nvPr/>
        </p:nvSpPr>
        <p:spPr bwMode="auto">
          <a:xfrm>
            <a:off x="3281363" y="54859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A</a:t>
            </a:r>
          </a:p>
        </p:txBody>
      </p:sp>
      <p:sp>
        <p:nvSpPr>
          <p:cNvPr id="2789469" name="Rectangle 93"/>
          <p:cNvSpPr>
            <a:spLocks noChangeArrowheads="1"/>
          </p:cNvSpPr>
          <p:nvPr/>
        </p:nvSpPr>
        <p:spPr bwMode="auto">
          <a:xfrm>
            <a:off x="5005388" y="5698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0" name="Text Box 94"/>
          <p:cNvSpPr txBox="1">
            <a:spLocks noChangeArrowheads="1"/>
          </p:cNvSpPr>
          <p:nvPr/>
        </p:nvSpPr>
        <p:spPr bwMode="auto">
          <a:xfrm>
            <a:off x="4957763" y="56383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B</a:t>
            </a:r>
          </a:p>
        </p:txBody>
      </p:sp>
      <p:sp>
        <p:nvSpPr>
          <p:cNvPr id="2789471" name="Rectangle 95"/>
          <p:cNvSpPr>
            <a:spLocks noChangeArrowheads="1"/>
          </p:cNvSpPr>
          <p:nvPr/>
        </p:nvSpPr>
        <p:spPr bwMode="auto">
          <a:xfrm>
            <a:off x="6753225" y="53939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2" name="Text Box 96"/>
          <p:cNvSpPr txBox="1">
            <a:spLocks noChangeArrowheads="1"/>
          </p:cNvSpPr>
          <p:nvPr/>
        </p:nvSpPr>
        <p:spPr bwMode="auto">
          <a:xfrm>
            <a:off x="6705600" y="5333588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C</a:t>
            </a:r>
          </a:p>
        </p:txBody>
      </p:sp>
      <p:sp>
        <p:nvSpPr>
          <p:cNvPr id="2789473" name="Rectangle 97"/>
          <p:cNvSpPr>
            <a:spLocks noChangeArrowheads="1"/>
          </p:cNvSpPr>
          <p:nvPr/>
        </p:nvSpPr>
        <p:spPr bwMode="auto">
          <a:xfrm>
            <a:off x="6905625" y="3793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4" name="Text Box 98"/>
          <p:cNvSpPr txBox="1">
            <a:spLocks noChangeArrowheads="1"/>
          </p:cNvSpPr>
          <p:nvPr/>
        </p:nvSpPr>
        <p:spPr bwMode="auto">
          <a:xfrm>
            <a:off x="6858000" y="3733388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D</a:t>
            </a:r>
          </a:p>
        </p:txBody>
      </p:sp>
      <p:sp>
        <p:nvSpPr>
          <p:cNvPr id="2789475" name="Rectangle 99"/>
          <p:cNvSpPr>
            <a:spLocks noChangeArrowheads="1"/>
          </p:cNvSpPr>
          <p:nvPr/>
        </p:nvSpPr>
        <p:spPr bwMode="auto">
          <a:xfrm>
            <a:off x="5000625" y="3412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6" name="Text Box 100"/>
          <p:cNvSpPr txBox="1">
            <a:spLocks noChangeArrowheads="1"/>
          </p:cNvSpPr>
          <p:nvPr/>
        </p:nvSpPr>
        <p:spPr bwMode="auto">
          <a:xfrm>
            <a:off x="4953000" y="33523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E</a:t>
            </a:r>
          </a:p>
        </p:txBody>
      </p:sp>
      <p:sp>
        <p:nvSpPr>
          <p:cNvPr id="2789477" name="Rectangle 101"/>
          <p:cNvSpPr>
            <a:spLocks noChangeArrowheads="1"/>
          </p:cNvSpPr>
          <p:nvPr/>
        </p:nvSpPr>
        <p:spPr bwMode="auto">
          <a:xfrm>
            <a:off x="2486025" y="3720688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8" name="Text Box 102"/>
          <p:cNvSpPr txBox="1">
            <a:spLocks noChangeArrowheads="1"/>
          </p:cNvSpPr>
          <p:nvPr/>
        </p:nvSpPr>
        <p:spPr bwMode="auto">
          <a:xfrm>
            <a:off x="2438400" y="3660363"/>
            <a:ext cx="29241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382756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1219200"/>
          </a:xfrm>
        </p:spPr>
        <p:txBody>
          <a:bodyPr/>
          <a:lstStyle/>
          <a:p>
            <a:r>
              <a:rPr lang="en-US"/>
              <a:t>Each item is stored by the node who owns its mapping in the space </a:t>
            </a:r>
          </a:p>
        </p:txBody>
      </p:sp>
      <p:sp>
        <p:nvSpPr>
          <p:cNvPr id="1444868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69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0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1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2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3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4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5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6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7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8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9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80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81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82" name="Oval 18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83" name="Oval 19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84" name="Text Box 20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44885" name="Text Box 21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4886" name="Text Box 22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4887" name="Text Box 23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4888" name="Text Box 24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4889" name="Text Box 25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4890" name="Text Box 26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4891" name="Text Box 27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4892" name="Text Box 28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Helvetica"/>
                <a:cs typeface="Helvetica"/>
              </a:rPr>
              <a:t>1</a:t>
            </a:r>
          </a:p>
        </p:txBody>
      </p:sp>
      <p:sp>
        <p:nvSpPr>
          <p:cNvPr id="1444893" name="Text Box 29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4894" name="Text Box 30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4895" name="Text Box 31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4896" name="Text Box 32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4897" name="Text Box 33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4898" name="Text Box 34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4899" name="Text Box 35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4900" name="Line 36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901" name="Line 37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02" name="Rectangle 38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903" name="Rectangle 39"/>
          <p:cNvSpPr>
            <a:spLocks noChangeArrowheads="1"/>
          </p:cNvSpPr>
          <p:nvPr/>
        </p:nvSpPr>
        <p:spPr bwMode="auto">
          <a:xfrm>
            <a:off x="70866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04" name="Text Box 40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n1</a:t>
            </a:r>
          </a:p>
        </p:txBody>
      </p:sp>
      <p:sp>
        <p:nvSpPr>
          <p:cNvPr id="1444905" name="Text Box 41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44906" name="Text Box 42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n3</a:t>
            </a:r>
          </a:p>
        </p:txBody>
      </p:sp>
      <p:sp>
        <p:nvSpPr>
          <p:cNvPr id="1444907" name="Oval 43"/>
          <p:cNvSpPr>
            <a:spLocks noChangeArrowheads="1"/>
          </p:cNvSpPr>
          <p:nvPr/>
        </p:nvSpPr>
        <p:spPr bwMode="auto">
          <a:xfrm>
            <a:off x="7773988" y="31242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08" name="Oval 44"/>
          <p:cNvSpPr>
            <a:spLocks noChangeArrowheads="1"/>
          </p:cNvSpPr>
          <p:nvPr/>
        </p:nvSpPr>
        <p:spPr bwMode="auto">
          <a:xfrm>
            <a:off x="8231188" y="25908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09" name="Rectangle 45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910" name="Rectangle 46"/>
          <p:cNvSpPr>
            <a:spLocks noChangeArrowheads="1"/>
          </p:cNvSpPr>
          <p:nvPr/>
        </p:nvSpPr>
        <p:spPr bwMode="auto">
          <a:xfrm>
            <a:off x="7086600" y="2057400"/>
            <a:ext cx="9144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1" name="Text Box 47"/>
          <p:cNvSpPr txBox="1">
            <a:spLocks noChangeArrowheads="1"/>
          </p:cNvSpPr>
          <p:nvPr/>
        </p:nvSpPr>
        <p:spPr bwMode="auto">
          <a:xfrm>
            <a:off x="7543800" y="28194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n4</a:t>
            </a:r>
          </a:p>
        </p:txBody>
      </p:sp>
      <p:sp>
        <p:nvSpPr>
          <p:cNvPr id="1444912" name="Text Box 48"/>
          <p:cNvSpPr txBox="1">
            <a:spLocks noChangeArrowheads="1"/>
          </p:cNvSpPr>
          <p:nvPr/>
        </p:nvSpPr>
        <p:spPr bwMode="auto">
          <a:xfrm>
            <a:off x="8004175" y="2670175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n5</a:t>
            </a:r>
          </a:p>
        </p:txBody>
      </p:sp>
      <p:sp>
        <p:nvSpPr>
          <p:cNvPr id="1444913" name="Oval 49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4" name="Oval 50"/>
          <p:cNvSpPr>
            <a:spLocks noChangeArrowheads="1"/>
          </p:cNvSpPr>
          <p:nvPr/>
        </p:nvSpPr>
        <p:spPr bwMode="auto">
          <a:xfrm>
            <a:off x="7620000" y="54102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5" name="Oval 51"/>
          <p:cNvSpPr>
            <a:spLocks noChangeArrowheads="1"/>
          </p:cNvSpPr>
          <p:nvPr/>
        </p:nvSpPr>
        <p:spPr bwMode="auto">
          <a:xfrm>
            <a:off x="6324600" y="4953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6" name="Oval 52"/>
          <p:cNvSpPr>
            <a:spLocks noChangeArrowheads="1"/>
          </p:cNvSpPr>
          <p:nvPr/>
        </p:nvSpPr>
        <p:spPr bwMode="auto">
          <a:xfrm>
            <a:off x="8610600" y="3048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7" name="Text Box 53"/>
          <p:cNvSpPr txBox="1">
            <a:spLocks noChangeArrowheads="1"/>
          </p:cNvSpPr>
          <p:nvPr/>
        </p:nvSpPr>
        <p:spPr bwMode="auto">
          <a:xfrm>
            <a:off x="6099175" y="38100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f1</a:t>
            </a:r>
          </a:p>
        </p:txBody>
      </p:sp>
      <p:sp>
        <p:nvSpPr>
          <p:cNvPr id="1444918" name="Text Box 54"/>
          <p:cNvSpPr txBox="1">
            <a:spLocks noChangeArrowheads="1"/>
          </p:cNvSpPr>
          <p:nvPr/>
        </p:nvSpPr>
        <p:spPr bwMode="auto">
          <a:xfrm>
            <a:off x="7696200" y="52578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f2</a:t>
            </a:r>
          </a:p>
        </p:txBody>
      </p:sp>
      <p:sp>
        <p:nvSpPr>
          <p:cNvPr id="1444919" name="Text Box 55"/>
          <p:cNvSpPr txBox="1">
            <a:spLocks noChangeArrowheads="1"/>
          </p:cNvSpPr>
          <p:nvPr/>
        </p:nvSpPr>
        <p:spPr bwMode="auto">
          <a:xfrm>
            <a:off x="6096000" y="4727575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f3</a:t>
            </a:r>
          </a:p>
        </p:txBody>
      </p:sp>
      <p:sp>
        <p:nvSpPr>
          <p:cNvPr id="1444920" name="Text Box 56"/>
          <p:cNvSpPr txBox="1">
            <a:spLocks noChangeArrowheads="1"/>
          </p:cNvSpPr>
          <p:nvPr/>
        </p:nvSpPr>
        <p:spPr bwMode="auto">
          <a:xfrm>
            <a:off x="8382000" y="31242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f4</a:t>
            </a:r>
          </a:p>
        </p:txBody>
      </p:sp>
      <p:sp>
        <p:nvSpPr>
          <p:cNvPr id="1444921" name="Freeform 57"/>
          <p:cNvSpPr>
            <a:spLocks/>
          </p:cNvSpPr>
          <p:nvPr/>
        </p:nvSpPr>
        <p:spPr bwMode="auto">
          <a:xfrm>
            <a:off x="5940425" y="4570413"/>
            <a:ext cx="301625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cubicBezTo>
                  <a:pt x="136" y="240"/>
                  <a:pt x="80" y="192"/>
                  <a:pt x="48" y="144"/>
                </a:cubicBezTo>
                <a:cubicBezTo>
                  <a:pt x="16" y="96"/>
                  <a:pt x="8" y="48"/>
                  <a:pt x="0" y="0"/>
                </a:cubicBezTo>
              </a:path>
            </a:pathLst>
          </a:custGeom>
          <a:noFill/>
          <a:ln w="25400" cap="flat" cmpd="sng">
            <a:solidFill>
              <a:srgbClr val="99FF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22" name="Freeform 58"/>
          <p:cNvSpPr>
            <a:spLocks/>
          </p:cNvSpPr>
          <p:nvPr/>
        </p:nvSpPr>
        <p:spPr bwMode="auto">
          <a:xfrm>
            <a:off x="6019800" y="4191000"/>
            <a:ext cx="304800" cy="304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192" y="0"/>
                </a:moveTo>
                <a:cubicBezTo>
                  <a:pt x="192" y="0"/>
                  <a:pt x="96" y="96"/>
                  <a:pt x="0" y="192"/>
                </a:cubicBezTo>
              </a:path>
            </a:pathLst>
          </a:custGeom>
          <a:noFill/>
          <a:ln w="25400" cap="flat" cmpd="sng">
            <a:solidFill>
              <a:srgbClr val="99FF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23" name="Line 59"/>
          <p:cNvSpPr>
            <a:spLocks noChangeShapeType="1"/>
          </p:cNvSpPr>
          <p:nvPr/>
        </p:nvSpPr>
        <p:spPr bwMode="auto">
          <a:xfrm flipH="1" flipV="1">
            <a:off x="7315200" y="4648200"/>
            <a:ext cx="304800" cy="685800"/>
          </a:xfrm>
          <a:prstGeom prst="line">
            <a:avLst/>
          </a:prstGeom>
          <a:noFill/>
          <a:ln w="254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24" name="Line 60"/>
          <p:cNvSpPr>
            <a:spLocks noChangeShapeType="1"/>
          </p:cNvSpPr>
          <p:nvPr/>
        </p:nvSpPr>
        <p:spPr bwMode="auto">
          <a:xfrm flipH="1" flipV="1">
            <a:off x="8305800" y="2667000"/>
            <a:ext cx="304800" cy="381000"/>
          </a:xfrm>
          <a:prstGeom prst="line">
            <a:avLst/>
          </a:prstGeom>
          <a:noFill/>
          <a:ln w="254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78986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CAN: Query Example</a:t>
            </a:r>
          </a:p>
        </p:txBody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Each node knows its neighbors in the </a:t>
            </a:r>
            <a:r>
              <a:rPr lang="en-US" sz="2000" i="1" dirty="0" err="1"/>
              <a:t>d</a:t>
            </a:r>
            <a:r>
              <a:rPr lang="en-US" sz="2000" dirty="0"/>
              <a:t>-space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Forward </a:t>
            </a:r>
            <a:r>
              <a:rPr lang="en-US" sz="2000" dirty="0"/>
              <a:t>query to the neighbor that is closest to the query </a:t>
            </a:r>
            <a:r>
              <a:rPr lang="en-US" sz="2000" i="1" dirty="0"/>
              <a:t>id</a:t>
            </a:r>
            <a:endParaRPr lang="en-US" sz="2000" i="1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Example</a:t>
            </a:r>
            <a:r>
              <a:rPr lang="en-US" sz="2000" dirty="0"/>
              <a:t>: assume n1 queries f4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1446916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17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18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19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0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1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2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3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4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5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6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7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8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9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30" name="Oval 18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31" name="Oval 19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32" name="Text Box 20"/>
          <p:cNvSpPr txBox="1">
            <a:spLocks noChangeArrowheads="1"/>
          </p:cNvSpPr>
          <p:nvPr/>
        </p:nvSpPr>
        <p:spPr bwMode="auto">
          <a:xfrm>
            <a:off x="5903913" y="57277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1</a:t>
            </a:r>
          </a:p>
        </p:txBody>
      </p:sp>
      <p:sp>
        <p:nvSpPr>
          <p:cNvPr id="1446933" name="Text Box 21"/>
          <p:cNvSpPr txBox="1">
            <a:spLocks noChangeArrowheads="1"/>
          </p:cNvSpPr>
          <p:nvPr/>
        </p:nvSpPr>
        <p:spPr bwMode="auto">
          <a:xfrm>
            <a:off x="6324600" y="5715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2</a:t>
            </a:r>
          </a:p>
        </p:txBody>
      </p:sp>
      <p:sp>
        <p:nvSpPr>
          <p:cNvPr id="1446934" name="Text Box 22"/>
          <p:cNvSpPr txBox="1">
            <a:spLocks noChangeArrowheads="1"/>
          </p:cNvSpPr>
          <p:nvPr/>
        </p:nvSpPr>
        <p:spPr bwMode="auto">
          <a:xfrm>
            <a:off x="6781800" y="5715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3</a:t>
            </a:r>
          </a:p>
        </p:txBody>
      </p:sp>
      <p:sp>
        <p:nvSpPr>
          <p:cNvPr id="1446935" name="Text Box 23"/>
          <p:cNvSpPr txBox="1">
            <a:spLocks noChangeArrowheads="1"/>
          </p:cNvSpPr>
          <p:nvPr/>
        </p:nvSpPr>
        <p:spPr bwMode="auto">
          <a:xfrm>
            <a:off x="7239000" y="5715000"/>
            <a:ext cx="29685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4</a:t>
            </a:r>
          </a:p>
        </p:txBody>
      </p:sp>
      <p:sp>
        <p:nvSpPr>
          <p:cNvPr id="1446936" name="Text Box 24"/>
          <p:cNvSpPr txBox="1">
            <a:spLocks noChangeArrowheads="1"/>
          </p:cNvSpPr>
          <p:nvPr/>
        </p:nvSpPr>
        <p:spPr bwMode="auto">
          <a:xfrm>
            <a:off x="7696200" y="57181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5</a:t>
            </a:r>
          </a:p>
        </p:txBody>
      </p:sp>
      <p:sp>
        <p:nvSpPr>
          <p:cNvPr id="1446937" name="Text Box 25"/>
          <p:cNvSpPr txBox="1">
            <a:spLocks noChangeArrowheads="1"/>
          </p:cNvSpPr>
          <p:nvPr/>
        </p:nvSpPr>
        <p:spPr bwMode="auto">
          <a:xfrm>
            <a:off x="8153400" y="5715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6</a:t>
            </a:r>
          </a:p>
        </p:txBody>
      </p:sp>
      <p:sp>
        <p:nvSpPr>
          <p:cNvPr id="1446938" name="Text Box 26"/>
          <p:cNvSpPr txBox="1">
            <a:spLocks noChangeArrowheads="1"/>
          </p:cNvSpPr>
          <p:nvPr/>
        </p:nvSpPr>
        <p:spPr bwMode="auto">
          <a:xfrm>
            <a:off x="8585200" y="5715000"/>
            <a:ext cx="29685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7</a:t>
            </a:r>
          </a:p>
        </p:txBody>
      </p:sp>
      <p:sp>
        <p:nvSpPr>
          <p:cNvPr id="1446939" name="Text Box 27"/>
          <p:cNvSpPr txBox="1">
            <a:spLocks noChangeArrowheads="1"/>
          </p:cNvSpPr>
          <p:nvPr/>
        </p:nvSpPr>
        <p:spPr bwMode="auto">
          <a:xfrm>
            <a:off x="5410200" y="5715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0</a:t>
            </a:r>
          </a:p>
        </p:txBody>
      </p:sp>
      <p:sp>
        <p:nvSpPr>
          <p:cNvPr id="1446940" name="Text Box 28"/>
          <p:cNvSpPr txBox="1">
            <a:spLocks noChangeArrowheads="1"/>
          </p:cNvSpPr>
          <p:nvPr/>
        </p:nvSpPr>
        <p:spPr bwMode="auto">
          <a:xfrm>
            <a:off x="4978400" y="4953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1</a:t>
            </a:r>
          </a:p>
        </p:txBody>
      </p:sp>
      <p:sp>
        <p:nvSpPr>
          <p:cNvPr id="1446941" name="Text Box 29"/>
          <p:cNvSpPr txBox="1">
            <a:spLocks noChangeArrowheads="1"/>
          </p:cNvSpPr>
          <p:nvPr/>
        </p:nvSpPr>
        <p:spPr bwMode="auto">
          <a:xfrm>
            <a:off x="4978400" y="44958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2</a:t>
            </a:r>
          </a:p>
        </p:txBody>
      </p:sp>
      <p:sp>
        <p:nvSpPr>
          <p:cNvPr id="1446942" name="Text Box 30"/>
          <p:cNvSpPr txBox="1">
            <a:spLocks noChangeArrowheads="1"/>
          </p:cNvSpPr>
          <p:nvPr/>
        </p:nvSpPr>
        <p:spPr bwMode="auto">
          <a:xfrm>
            <a:off x="4978400" y="40417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3</a:t>
            </a:r>
          </a:p>
        </p:txBody>
      </p:sp>
      <p:sp>
        <p:nvSpPr>
          <p:cNvPr id="1446943" name="Text Box 31"/>
          <p:cNvSpPr txBox="1">
            <a:spLocks noChangeArrowheads="1"/>
          </p:cNvSpPr>
          <p:nvPr/>
        </p:nvSpPr>
        <p:spPr bwMode="auto">
          <a:xfrm>
            <a:off x="4978400" y="3581400"/>
            <a:ext cx="29685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4</a:t>
            </a:r>
          </a:p>
        </p:txBody>
      </p:sp>
      <p:sp>
        <p:nvSpPr>
          <p:cNvPr id="1446944" name="Text Box 32"/>
          <p:cNvSpPr txBox="1">
            <a:spLocks noChangeArrowheads="1"/>
          </p:cNvSpPr>
          <p:nvPr/>
        </p:nvSpPr>
        <p:spPr bwMode="auto">
          <a:xfrm>
            <a:off x="4978400" y="31273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5</a:t>
            </a:r>
          </a:p>
        </p:txBody>
      </p:sp>
      <p:sp>
        <p:nvSpPr>
          <p:cNvPr id="1446945" name="Text Box 33"/>
          <p:cNvSpPr txBox="1">
            <a:spLocks noChangeArrowheads="1"/>
          </p:cNvSpPr>
          <p:nvPr/>
        </p:nvSpPr>
        <p:spPr bwMode="auto">
          <a:xfrm>
            <a:off x="4953000" y="26701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6</a:t>
            </a:r>
          </a:p>
        </p:txBody>
      </p:sp>
      <p:sp>
        <p:nvSpPr>
          <p:cNvPr id="1446946" name="Text Box 34"/>
          <p:cNvSpPr txBox="1">
            <a:spLocks noChangeArrowheads="1"/>
          </p:cNvSpPr>
          <p:nvPr/>
        </p:nvSpPr>
        <p:spPr bwMode="auto">
          <a:xfrm>
            <a:off x="4953000" y="2209800"/>
            <a:ext cx="29685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7</a:t>
            </a:r>
          </a:p>
        </p:txBody>
      </p:sp>
      <p:sp>
        <p:nvSpPr>
          <p:cNvPr id="1446947" name="Text Box 35"/>
          <p:cNvSpPr txBox="1">
            <a:spLocks noChangeArrowheads="1"/>
          </p:cNvSpPr>
          <p:nvPr/>
        </p:nvSpPr>
        <p:spPr bwMode="auto">
          <a:xfrm>
            <a:off x="4953000" y="53371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0</a:t>
            </a:r>
          </a:p>
        </p:txBody>
      </p:sp>
      <p:sp>
        <p:nvSpPr>
          <p:cNvPr id="1446948" name="Line 36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49" name="Line 37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0" name="Rectangle 38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1" name="Rectangle 39"/>
          <p:cNvSpPr>
            <a:spLocks noChangeArrowheads="1"/>
          </p:cNvSpPr>
          <p:nvPr/>
        </p:nvSpPr>
        <p:spPr bwMode="auto">
          <a:xfrm>
            <a:off x="70866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2" name="Text Box 40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n1</a:t>
            </a:r>
          </a:p>
        </p:txBody>
      </p:sp>
      <p:sp>
        <p:nvSpPr>
          <p:cNvPr id="1446953" name="Text Box 41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46954" name="Text Box 42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n3</a:t>
            </a:r>
          </a:p>
        </p:txBody>
      </p:sp>
      <p:sp>
        <p:nvSpPr>
          <p:cNvPr id="1446955" name="Oval 43"/>
          <p:cNvSpPr>
            <a:spLocks noChangeArrowheads="1"/>
          </p:cNvSpPr>
          <p:nvPr/>
        </p:nvSpPr>
        <p:spPr bwMode="auto">
          <a:xfrm>
            <a:off x="7773988" y="31242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6" name="Oval 44"/>
          <p:cNvSpPr>
            <a:spLocks noChangeArrowheads="1"/>
          </p:cNvSpPr>
          <p:nvPr/>
        </p:nvSpPr>
        <p:spPr bwMode="auto">
          <a:xfrm>
            <a:off x="8231188" y="25908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7" name="Rectangle 45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8" name="Rectangle 46"/>
          <p:cNvSpPr>
            <a:spLocks noChangeArrowheads="1"/>
          </p:cNvSpPr>
          <p:nvPr/>
        </p:nvSpPr>
        <p:spPr bwMode="auto">
          <a:xfrm>
            <a:off x="7086600" y="2057400"/>
            <a:ext cx="9144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9" name="Text Box 47"/>
          <p:cNvSpPr txBox="1">
            <a:spLocks noChangeArrowheads="1"/>
          </p:cNvSpPr>
          <p:nvPr/>
        </p:nvSpPr>
        <p:spPr bwMode="auto">
          <a:xfrm>
            <a:off x="7543800" y="28194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n4</a:t>
            </a:r>
          </a:p>
        </p:txBody>
      </p:sp>
      <p:sp>
        <p:nvSpPr>
          <p:cNvPr id="1446960" name="Text Box 48"/>
          <p:cNvSpPr txBox="1">
            <a:spLocks noChangeArrowheads="1"/>
          </p:cNvSpPr>
          <p:nvPr/>
        </p:nvSpPr>
        <p:spPr bwMode="auto">
          <a:xfrm>
            <a:off x="8004175" y="2670175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n5</a:t>
            </a:r>
          </a:p>
        </p:txBody>
      </p:sp>
      <p:sp>
        <p:nvSpPr>
          <p:cNvPr id="1446961" name="Oval 49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62" name="Oval 50"/>
          <p:cNvSpPr>
            <a:spLocks noChangeArrowheads="1"/>
          </p:cNvSpPr>
          <p:nvPr/>
        </p:nvSpPr>
        <p:spPr bwMode="auto">
          <a:xfrm>
            <a:off x="7620000" y="54102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63" name="Oval 51"/>
          <p:cNvSpPr>
            <a:spLocks noChangeArrowheads="1"/>
          </p:cNvSpPr>
          <p:nvPr/>
        </p:nvSpPr>
        <p:spPr bwMode="auto">
          <a:xfrm>
            <a:off x="6324600" y="4953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64" name="Oval 52"/>
          <p:cNvSpPr>
            <a:spLocks noChangeArrowheads="1"/>
          </p:cNvSpPr>
          <p:nvPr/>
        </p:nvSpPr>
        <p:spPr bwMode="auto">
          <a:xfrm>
            <a:off x="8610600" y="3048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65" name="Text Box 53"/>
          <p:cNvSpPr txBox="1">
            <a:spLocks noChangeArrowheads="1"/>
          </p:cNvSpPr>
          <p:nvPr/>
        </p:nvSpPr>
        <p:spPr bwMode="auto">
          <a:xfrm>
            <a:off x="6099175" y="38100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f1</a:t>
            </a:r>
          </a:p>
        </p:txBody>
      </p:sp>
      <p:sp>
        <p:nvSpPr>
          <p:cNvPr id="1446966" name="Text Box 54"/>
          <p:cNvSpPr txBox="1">
            <a:spLocks noChangeArrowheads="1"/>
          </p:cNvSpPr>
          <p:nvPr/>
        </p:nvSpPr>
        <p:spPr bwMode="auto">
          <a:xfrm>
            <a:off x="7696200" y="52578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f2</a:t>
            </a:r>
          </a:p>
        </p:txBody>
      </p:sp>
      <p:sp>
        <p:nvSpPr>
          <p:cNvPr id="1446967" name="Text Box 55"/>
          <p:cNvSpPr txBox="1">
            <a:spLocks noChangeArrowheads="1"/>
          </p:cNvSpPr>
          <p:nvPr/>
        </p:nvSpPr>
        <p:spPr bwMode="auto">
          <a:xfrm>
            <a:off x="6096000" y="4727575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f3</a:t>
            </a:r>
          </a:p>
        </p:txBody>
      </p:sp>
      <p:sp>
        <p:nvSpPr>
          <p:cNvPr id="1446968" name="Text Box 56"/>
          <p:cNvSpPr txBox="1">
            <a:spLocks noChangeArrowheads="1"/>
          </p:cNvSpPr>
          <p:nvPr/>
        </p:nvSpPr>
        <p:spPr bwMode="auto">
          <a:xfrm>
            <a:off x="8382000" y="31242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f4</a:t>
            </a:r>
          </a:p>
        </p:txBody>
      </p:sp>
      <p:sp>
        <p:nvSpPr>
          <p:cNvPr id="1446969" name="Freeform 57"/>
          <p:cNvSpPr>
            <a:spLocks/>
          </p:cNvSpPr>
          <p:nvPr/>
        </p:nvSpPr>
        <p:spPr bwMode="auto">
          <a:xfrm>
            <a:off x="5940425" y="4570413"/>
            <a:ext cx="301625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cubicBezTo>
                  <a:pt x="136" y="240"/>
                  <a:pt x="80" y="192"/>
                  <a:pt x="48" y="144"/>
                </a:cubicBezTo>
                <a:cubicBezTo>
                  <a:pt x="16" y="96"/>
                  <a:pt x="8" y="48"/>
                  <a:pt x="0" y="0"/>
                </a:cubicBezTo>
              </a:path>
            </a:pathLst>
          </a:custGeom>
          <a:noFill/>
          <a:ln w="25400" cap="flat" cmpd="sng">
            <a:solidFill>
              <a:srgbClr val="99FF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0" name="Freeform 58"/>
          <p:cNvSpPr>
            <a:spLocks/>
          </p:cNvSpPr>
          <p:nvPr/>
        </p:nvSpPr>
        <p:spPr bwMode="auto">
          <a:xfrm>
            <a:off x="6019800" y="4191000"/>
            <a:ext cx="304800" cy="304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192" y="0"/>
                </a:moveTo>
                <a:cubicBezTo>
                  <a:pt x="192" y="0"/>
                  <a:pt x="96" y="96"/>
                  <a:pt x="0" y="192"/>
                </a:cubicBezTo>
              </a:path>
            </a:pathLst>
          </a:custGeom>
          <a:noFill/>
          <a:ln w="25400" cap="flat" cmpd="sng">
            <a:solidFill>
              <a:srgbClr val="99FF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1" name="Line 59"/>
          <p:cNvSpPr>
            <a:spLocks noChangeShapeType="1"/>
          </p:cNvSpPr>
          <p:nvPr/>
        </p:nvSpPr>
        <p:spPr bwMode="auto">
          <a:xfrm flipH="1" flipV="1">
            <a:off x="7315200" y="4648200"/>
            <a:ext cx="304800" cy="685800"/>
          </a:xfrm>
          <a:prstGeom prst="line">
            <a:avLst/>
          </a:prstGeom>
          <a:noFill/>
          <a:ln w="254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2" name="Line 60"/>
          <p:cNvSpPr>
            <a:spLocks noChangeShapeType="1"/>
          </p:cNvSpPr>
          <p:nvPr/>
        </p:nvSpPr>
        <p:spPr bwMode="auto">
          <a:xfrm flipH="1" flipV="1">
            <a:off x="8305800" y="2667000"/>
            <a:ext cx="304800" cy="381000"/>
          </a:xfrm>
          <a:prstGeom prst="line">
            <a:avLst/>
          </a:prstGeom>
          <a:noFill/>
          <a:ln w="254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3" name="Freeform 61"/>
          <p:cNvSpPr>
            <a:spLocks/>
          </p:cNvSpPr>
          <p:nvPr/>
        </p:nvSpPr>
        <p:spPr bwMode="auto">
          <a:xfrm>
            <a:off x="5867400" y="3271838"/>
            <a:ext cx="914400" cy="987425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96" y="288"/>
              </a:cxn>
              <a:cxn ang="0">
                <a:pos x="576" y="0"/>
              </a:cxn>
            </a:cxnLst>
            <a:rect l="0" t="0" r="r" b="b"/>
            <a:pathLst>
              <a:path w="576" h="624">
                <a:moveTo>
                  <a:pt x="0" y="624"/>
                </a:moveTo>
                <a:cubicBezTo>
                  <a:pt x="0" y="508"/>
                  <a:pt x="0" y="392"/>
                  <a:pt x="96" y="288"/>
                </a:cubicBezTo>
                <a:cubicBezTo>
                  <a:pt x="192" y="184"/>
                  <a:pt x="384" y="92"/>
                  <a:pt x="576" y="0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4" name="Line 62"/>
          <p:cNvSpPr>
            <a:spLocks noChangeShapeType="1"/>
          </p:cNvSpPr>
          <p:nvPr/>
        </p:nvSpPr>
        <p:spPr bwMode="auto">
          <a:xfrm flipV="1">
            <a:off x="6934200" y="3124200"/>
            <a:ext cx="762000" cy="76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5" name="Line 63"/>
          <p:cNvSpPr>
            <a:spLocks noChangeShapeType="1"/>
          </p:cNvSpPr>
          <p:nvPr/>
        </p:nvSpPr>
        <p:spPr bwMode="auto">
          <a:xfrm flipV="1">
            <a:off x="7924800" y="2667000"/>
            <a:ext cx="2286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86839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6973" grpId="0" animBg="1"/>
      <p:bldP spid="1446974" grpId="0" animBg="1"/>
      <p:bldP spid="144697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838200" y="4038600"/>
            <a:ext cx="32004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5min Break</a:t>
            </a:r>
          </a:p>
        </p:txBody>
      </p:sp>
    </p:spTree>
    <p:extLst>
      <p:ext uri="{BB962C8B-B14F-4D97-AF65-F5344CB8AC3E}">
        <p14:creationId xmlns:p14="http://schemas.microsoft.com/office/powerpoint/2010/main" val="2214796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Chord</a:t>
            </a:r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r>
              <a:rPr lang="en-US" dirty="0"/>
              <a:t>Associate to each node and item a unique </a:t>
            </a:r>
            <a:r>
              <a:rPr lang="en-US" i="1" dirty="0"/>
              <a:t>id</a:t>
            </a:r>
            <a:r>
              <a:rPr lang="en-US" dirty="0"/>
              <a:t> in an </a:t>
            </a:r>
            <a:r>
              <a:rPr lang="en-US" i="1" dirty="0" err="1"/>
              <a:t>uni</a:t>
            </a:r>
            <a:r>
              <a:rPr lang="en-US" i="1" dirty="0"/>
              <a:t>-</a:t>
            </a:r>
            <a:r>
              <a:rPr lang="en-US" dirty="0"/>
              <a:t>dimensional space 0..2</a:t>
            </a:r>
            <a:r>
              <a:rPr lang="en-US" baseline="30000" dirty="0"/>
              <a:t>m</a:t>
            </a:r>
            <a:r>
              <a:rPr lang="en-US" dirty="0"/>
              <a:t>-1</a:t>
            </a:r>
          </a:p>
          <a:p>
            <a:endParaRPr lang="en-US" dirty="0"/>
          </a:p>
          <a:p>
            <a:r>
              <a:rPr lang="en-US" dirty="0"/>
              <a:t>Key design decision</a:t>
            </a:r>
          </a:p>
          <a:p>
            <a:pPr lvl="1"/>
            <a:r>
              <a:rPr lang="en-US" dirty="0"/>
              <a:t>Decouple correctness from efficiency</a:t>
            </a:r>
          </a:p>
          <a:p>
            <a:endParaRPr lang="en-US" dirty="0"/>
          </a:p>
          <a:p>
            <a:r>
              <a:rPr lang="en-US" dirty="0"/>
              <a:t>Properties </a:t>
            </a:r>
          </a:p>
          <a:p>
            <a:pPr lvl="1"/>
            <a:r>
              <a:rPr lang="en-US" dirty="0"/>
              <a:t>Routing table size </a:t>
            </a:r>
            <a:r>
              <a:rPr lang="en-US" dirty="0" err="1"/>
              <a:t>O(log(</a:t>
            </a:r>
            <a:r>
              <a:rPr lang="en-US" i="1" dirty="0" err="1"/>
              <a:t>N</a:t>
            </a:r>
            <a:r>
              <a:rPr lang="en-US" dirty="0"/>
              <a:t>)) , where </a:t>
            </a:r>
            <a:r>
              <a:rPr lang="en-US" i="1" dirty="0"/>
              <a:t>N</a:t>
            </a:r>
            <a:r>
              <a:rPr lang="en-US" dirty="0"/>
              <a:t> is the total number of nodes</a:t>
            </a:r>
          </a:p>
          <a:p>
            <a:pPr lvl="1"/>
            <a:r>
              <a:rPr lang="en-US" dirty="0"/>
              <a:t>Guarantees that a file is found in </a:t>
            </a:r>
            <a:r>
              <a:rPr lang="en-US" dirty="0" err="1"/>
              <a:t>O(log(</a:t>
            </a:r>
            <a:r>
              <a:rPr lang="en-US" i="1" dirty="0" err="1"/>
              <a:t>N</a:t>
            </a:r>
            <a:r>
              <a:rPr lang="en-US" dirty="0"/>
              <a:t>)) steps</a:t>
            </a:r>
          </a:p>
        </p:txBody>
      </p:sp>
    </p:spTree>
    <p:extLst>
      <p:ext uri="{BB962C8B-B14F-4D97-AF65-F5344CB8AC3E}">
        <p14:creationId xmlns:p14="http://schemas.microsoft.com/office/powerpoint/2010/main" val="26320118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Identifier to Node Mapping Example</a:t>
            </a:r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76600" cy="4724400"/>
          </a:xfrm>
        </p:spPr>
        <p:txBody>
          <a:bodyPr/>
          <a:lstStyle/>
          <a:p>
            <a:pPr marL="342900" indent="-342900"/>
            <a:r>
              <a:rPr lang="en-US" sz="2000"/>
              <a:t>Node  8 maps [5,8]</a:t>
            </a:r>
          </a:p>
          <a:p>
            <a:pPr marL="342900" indent="-342900"/>
            <a:r>
              <a:rPr lang="en-US" sz="2000"/>
              <a:t>Node 15 maps [9,15]</a:t>
            </a:r>
          </a:p>
          <a:p>
            <a:pPr marL="342900" indent="-342900"/>
            <a:r>
              <a:rPr lang="en-US" sz="2000"/>
              <a:t>Node 20 maps [16, 20]</a:t>
            </a:r>
          </a:p>
          <a:p>
            <a:pPr marL="342900" indent="-342900"/>
            <a:r>
              <a:rPr lang="en-US" sz="2000"/>
              <a:t>…</a:t>
            </a:r>
          </a:p>
          <a:p>
            <a:pPr marL="342900" indent="-342900"/>
            <a:r>
              <a:rPr lang="en-US" sz="2000"/>
              <a:t>Node 4 maps [59, 4]</a:t>
            </a:r>
          </a:p>
          <a:p>
            <a:pPr marL="342900" indent="-342900"/>
            <a:endParaRPr lang="en-US" sz="2000"/>
          </a:p>
          <a:p>
            <a:pPr marL="342900" indent="-342900"/>
            <a:endParaRPr lang="en-US" sz="2000"/>
          </a:p>
          <a:p>
            <a:pPr marL="342900" indent="-342900"/>
            <a:r>
              <a:rPr lang="en-US" sz="2000"/>
              <a:t>Each node maintains a pointer to its successor</a:t>
            </a:r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6002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7668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12192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7434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5720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2674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715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576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61150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2224088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5956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4958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2057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6482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5240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7244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9637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5052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8674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60960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7338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22002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9050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6621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3366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8946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Lookup</a:t>
            </a:r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429000" cy="4724400"/>
          </a:xfrm>
        </p:spPr>
        <p:txBody>
          <a:bodyPr/>
          <a:lstStyle/>
          <a:p>
            <a:pPr marL="342900" indent="-342900"/>
            <a:r>
              <a:rPr lang="en-US" sz="2000" dirty="0"/>
              <a:t>Each node maintains its successor 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000" dirty="0"/>
              <a:t>Route packet (ID, data) to the node responsible for ID using successor pointers</a:t>
            </a:r>
          </a:p>
        </p:txBody>
      </p:sp>
      <p:sp>
        <p:nvSpPr>
          <p:cNvPr id="1353732" name="Oval 4"/>
          <p:cNvSpPr>
            <a:spLocks noChangeArrowheads="1"/>
          </p:cNvSpPr>
          <p:nvPr/>
        </p:nvSpPr>
        <p:spPr bwMode="auto">
          <a:xfrm>
            <a:off x="3324225" y="16002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33" name="Text Box 5"/>
          <p:cNvSpPr txBox="1">
            <a:spLocks noChangeArrowheads="1"/>
          </p:cNvSpPr>
          <p:nvPr/>
        </p:nvSpPr>
        <p:spPr bwMode="auto">
          <a:xfrm>
            <a:off x="6318250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3734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8900" y="1219200"/>
            <a:ext cx="266700" cy="438150"/>
          </a:xfrm>
          <a:prstGeom prst="rect">
            <a:avLst/>
          </a:prstGeom>
          <a:noFill/>
        </p:spPr>
      </p:pic>
      <p:pic>
        <p:nvPicPr>
          <p:cNvPr id="1353735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4325" y="4743450"/>
            <a:ext cx="266700" cy="438150"/>
          </a:xfrm>
          <a:prstGeom prst="rect">
            <a:avLst/>
          </a:prstGeom>
          <a:noFill/>
        </p:spPr>
      </p:pic>
      <p:sp>
        <p:nvSpPr>
          <p:cNvPr id="1353736" name="Text Box 8"/>
          <p:cNvSpPr txBox="1">
            <a:spLocks noChangeArrowheads="1"/>
          </p:cNvSpPr>
          <p:nvPr/>
        </p:nvSpPr>
        <p:spPr bwMode="auto">
          <a:xfrm>
            <a:off x="7248525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3737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025" y="6267450"/>
            <a:ext cx="266700" cy="438150"/>
          </a:xfrm>
          <a:prstGeom prst="rect">
            <a:avLst/>
          </a:prstGeom>
          <a:noFill/>
        </p:spPr>
      </p:pic>
      <p:sp>
        <p:nvSpPr>
          <p:cNvPr id="1353738" name="Text Box 10"/>
          <p:cNvSpPr txBox="1">
            <a:spLocks noChangeArrowheads="1"/>
          </p:cNvSpPr>
          <p:nvPr/>
        </p:nvSpPr>
        <p:spPr bwMode="auto">
          <a:xfrm>
            <a:off x="5400675" y="5715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3739" name="Text Box 11"/>
          <p:cNvSpPr txBox="1">
            <a:spLocks noChangeArrowheads="1"/>
          </p:cNvSpPr>
          <p:nvPr/>
        </p:nvSpPr>
        <p:spPr bwMode="auto">
          <a:xfrm>
            <a:off x="4391025" y="5576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3740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3425" y="6115050"/>
            <a:ext cx="266700" cy="438150"/>
          </a:xfrm>
          <a:prstGeom prst="rect">
            <a:avLst/>
          </a:prstGeom>
          <a:noFill/>
        </p:spPr>
      </p:pic>
      <p:sp>
        <p:nvSpPr>
          <p:cNvPr id="1353741" name="Text Box 13"/>
          <p:cNvSpPr txBox="1">
            <a:spLocks noChangeArrowheads="1"/>
          </p:cNvSpPr>
          <p:nvPr/>
        </p:nvSpPr>
        <p:spPr bwMode="auto">
          <a:xfrm>
            <a:off x="6905625" y="2224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3742" name="Text Box 14"/>
          <p:cNvSpPr txBox="1">
            <a:spLocks noChangeArrowheads="1"/>
          </p:cNvSpPr>
          <p:nvPr/>
        </p:nvSpPr>
        <p:spPr bwMode="auto">
          <a:xfrm>
            <a:off x="7515225" y="35956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3743" name="Text Box 15"/>
          <p:cNvSpPr txBox="1">
            <a:spLocks noChangeArrowheads="1"/>
          </p:cNvSpPr>
          <p:nvPr/>
        </p:nvSpPr>
        <p:spPr bwMode="auto">
          <a:xfrm>
            <a:off x="3552825" y="4495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3744" name="Text Box 16"/>
          <p:cNvSpPr txBox="1">
            <a:spLocks noChangeArrowheads="1"/>
          </p:cNvSpPr>
          <p:nvPr/>
        </p:nvSpPr>
        <p:spPr bwMode="auto">
          <a:xfrm>
            <a:off x="4333875" y="2057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3745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3725" y="4648200"/>
            <a:ext cx="266700" cy="438150"/>
          </a:xfrm>
          <a:prstGeom prst="rect">
            <a:avLst/>
          </a:prstGeom>
          <a:noFill/>
        </p:spPr>
      </p:pic>
      <p:pic>
        <p:nvPicPr>
          <p:cNvPr id="1353746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8125" y="1524000"/>
            <a:ext cx="266700" cy="438150"/>
          </a:xfrm>
          <a:prstGeom prst="rect">
            <a:avLst/>
          </a:prstGeom>
          <a:noFill/>
        </p:spPr>
      </p:pic>
      <p:sp>
        <p:nvSpPr>
          <p:cNvPr id="1353747" name="Line 19"/>
          <p:cNvSpPr>
            <a:spLocks noChangeShapeType="1"/>
          </p:cNvSpPr>
          <p:nvPr/>
        </p:nvSpPr>
        <p:spPr bwMode="auto">
          <a:xfrm flipV="1">
            <a:off x="3476625" y="47244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48" name="Line 20"/>
          <p:cNvSpPr>
            <a:spLocks noChangeShapeType="1"/>
          </p:cNvSpPr>
          <p:nvPr/>
        </p:nvSpPr>
        <p:spPr bwMode="auto">
          <a:xfrm>
            <a:off x="4305300" y="19637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3749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3505200"/>
            <a:ext cx="266700" cy="438150"/>
          </a:xfrm>
          <a:prstGeom prst="rect">
            <a:avLst/>
          </a:prstGeom>
          <a:noFill/>
        </p:spPr>
      </p:pic>
      <p:sp>
        <p:nvSpPr>
          <p:cNvPr id="1353750" name="Line 22"/>
          <p:cNvSpPr>
            <a:spLocks noChangeShapeType="1"/>
          </p:cNvSpPr>
          <p:nvPr/>
        </p:nvSpPr>
        <p:spPr bwMode="auto">
          <a:xfrm flipV="1">
            <a:off x="4695825" y="58674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1" name="Line 23"/>
          <p:cNvSpPr>
            <a:spLocks noChangeShapeType="1"/>
          </p:cNvSpPr>
          <p:nvPr/>
        </p:nvSpPr>
        <p:spPr bwMode="auto">
          <a:xfrm flipV="1">
            <a:off x="5610225" y="60960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2" name="Line 24"/>
          <p:cNvSpPr>
            <a:spLocks noChangeShapeType="1"/>
          </p:cNvSpPr>
          <p:nvPr/>
        </p:nvSpPr>
        <p:spPr bwMode="auto">
          <a:xfrm flipH="1" flipV="1">
            <a:off x="7667625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3" name="Line 25"/>
          <p:cNvSpPr>
            <a:spLocks noChangeShapeType="1"/>
          </p:cNvSpPr>
          <p:nvPr/>
        </p:nvSpPr>
        <p:spPr bwMode="auto">
          <a:xfrm flipH="1">
            <a:off x="7896225" y="37338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4" name="Line 26"/>
          <p:cNvSpPr>
            <a:spLocks noChangeShapeType="1"/>
          </p:cNvSpPr>
          <p:nvPr/>
        </p:nvSpPr>
        <p:spPr bwMode="auto">
          <a:xfrm flipV="1">
            <a:off x="7181850" y="22002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3755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2825" y="1905000"/>
            <a:ext cx="266700" cy="438150"/>
          </a:xfrm>
          <a:prstGeom prst="rect">
            <a:avLst/>
          </a:prstGeom>
          <a:noFill/>
        </p:spPr>
      </p:pic>
      <p:sp>
        <p:nvSpPr>
          <p:cNvPr id="1353756" name="Line 28"/>
          <p:cNvSpPr>
            <a:spLocks noChangeShapeType="1"/>
          </p:cNvSpPr>
          <p:nvPr/>
        </p:nvSpPr>
        <p:spPr bwMode="auto">
          <a:xfrm flipH="1">
            <a:off x="6607175" y="1714500"/>
            <a:ext cx="22225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7" name="Text Box 29"/>
          <p:cNvSpPr txBox="1">
            <a:spLocks noChangeArrowheads="1"/>
          </p:cNvSpPr>
          <p:nvPr/>
        </p:nvSpPr>
        <p:spPr bwMode="auto">
          <a:xfrm>
            <a:off x="6778625" y="1276350"/>
            <a:ext cx="13497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lookup(37)</a:t>
            </a:r>
          </a:p>
        </p:txBody>
      </p:sp>
      <p:sp>
        <p:nvSpPr>
          <p:cNvPr id="1353758" name="Freeform 30"/>
          <p:cNvSpPr>
            <a:spLocks/>
          </p:cNvSpPr>
          <p:nvPr/>
        </p:nvSpPr>
        <p:spPr bwMode="auto">
          <a:xfrm>
            <a:off x="6632575" y="1827213"/>
            <a:ext cx="612775" cy="447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240"/>
              </a:cxn>
              <a:cxn ang="0">
                <a:pos x="384" y="240"/>
              </a:cxn>
            </a:cxnLst>
            <a:rect l="0" t="0" r="r" b="b"/>
            <a:pathLst>
              <a:path w="384" h="280">
                <a:moveTo>
                  <a:pt x="0" y="0"/>
                </a:moveTo>
                <a:cubicBezTo>
                  <a:pt x="16" y="100"/>
                  <a:pt x="32" y="200"/>
                  <a:pt x="96" y="240"/>
                </a:cubicBezTo>
                <a:cubicBezTo>
                  <a:pt x="160" y="280"/>
                  <a:pt x="272" y="260"/>
                  <a:pt x="384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9" name="Freeform 31"/>
          <p:cNvSpPr>
            <a:spLocks/>
          </p:cNvSpPr>
          <p:nvPr/>
        </p:nvSpPr>
        <p:spPr bwMode="auto">
          <a:xfrm>
            <a:off x="7200900" y="2209800"/>
            <a:ext cx="723900" cy="15240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72" y="528"/>
              </a:cxn>
              <a:cxn ang="0">
                <a:pos x="456" y="960"/>
              </a:cxn>
            </a:cxnLst>
            <a:rect l="0" t="0" r="r" b="b"/>
            <a:pathLst>
              <a:path w="456" h="960">
                <a:moveTo>
                  <a:pt x="24" y="0"/>
                </a:moveTo>
                <a:cubicBezTo>
                  <a:pt x="12" y="184"/>
                  <a:pt x="0" y="368"/>
                  <a:pt x="72" y="528"/>
                </a:cubicBezTo>
                <a:cubicBezTo>
                  <a:pt x="144" y="688"/>
                  <a:pt x="300" y="824"/>
                  <a:pt x="456" y="96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0" name="Freeform 32"/>
          <p:cNvSpPr>
            <a:spLocks/>
          </p:cNvSpPr>
          <p:nvPr/>
        </p:nvSpPr>
        <p:spPr bwMode="auto">
          <a:xfrm>
            <a:off x="7670800" y="3733800"/>
            <a:ext cx="254000" cy="11430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" y="288"/>
              </a:cxn>
              <a:cxn ang="0">
                <a:pos x="64" y="720"/>
              </a:cxn>
            </a:cxnLst>
            <a:rect l="0" t="0" r="r" b="b"/>
            <a:pathLst>
              <a:path w="160" h="720">
                <a:moveTo>
                  <a:pt x="160" y="0"/>
                </a:moveTo>
                <a:cubicBezTo>
                  <a:pt x="96" y="84"/>
                  <a:pt x="32" y="168"/>
                  <a:pt x="16" y="288"/>
                </a:cubicBezTo>
                <a:cubicBezTo>
                  <a:pt x="0" y="408"/>
                  <a:pt x="32" y="564"/>
                  <a:pt x="64" y="7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1" name="Freeform 33"/>
          <p:cNvSpPr>
            <a:spLocks/>
          </p:cNvSpPr>
          <p:nvPr/>
        </p:nvSpPr>
        <p:spPr bwMode="auto">
          <a:xfrm>
            <a:off x="5638800" y="4876800"/>
            <a:ext cx="2133600" cy="12954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672" y="192"/>
              </a:cxn>
              <a:cxn ang="0">
                <a:pos x="0" y="816"/>
              </a:cxn>
            </a:cxnLst>
            <a:rect l="0" t="0" r="r" b="b"/>
            <a:pathLst>
              <a:path w="1344" h="816">
                <a:moveTo>
                  <a:pt x="1344" y="0"/>
                </a:moveTo>
                <a:cubicBezTo>
                  <a:pt x="1120" y="28"/>
                  <a:pt x="896" y="56"/>
                  <a:pt x="672" y="192"/>
                </a:cubicBezTo>
                <a:cubicBezTo>
                  <a:pt x="448" y="328"/>
                  <a:pt x="224" y="572"/>
                  <a:pt x="0" y="8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2" name="Freeform 34"/>
          <p:cNvSpPr>
            <a:spLocks/>
          </p:cNvSpPr>
          <p:nvPr/>
        </p:nvSpPr>
        <p:spPr bwMode="auto">
          <a:xfrm>
            <a:off x="4724400" y="5829300"/>
            <a:ext cx="914400" cy="342900"/>
          </a:xfrm>
          <a:custGeom>
            <a:avLst/>
            <a:gdLst/>
            <a:ahLst/>
            <a:cxnLst>
              <a:cxn ang="0">
                <a:pos x="576" y="216"/>
              </a:cxn>
              <a:cxn ang="0">
                <a:pos x="336" y="24"/>
              </a:cxn>
              <a:cxn ang="0">
                <a:pos x="0" y="72"/>
              </a:cxn>
            </a:cxnLst>
            <a:rect l="0" t="0" r="r" b="b"/>
            <a:pathLst>
              <a:path w="576" h="216">
                <a:moveTo>
                  <a:pt x="576" y="216"/>
                </a:moveTo>
                <a:cubicBezTo>
                  <a:pt x="504" y="132"/>
                  <a:pt x="432" y="48"/>
                  <a:pt x="336" y="24"/>
                </a:cubicBezTo>
                <a:cubicBezTo>
                  <a:pt x="240" y="0"/>
                  <a:pt x="120" y="36"/>
                  <a:pt x="0" y="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3" name="Freeform 35"/>
          <p:cNvSpPr>
            <a:spLocks/>
          </p:cNvSpPr>
          <p:nvPr/>
        </p:nvSpPr>
        <p:spPr bwMode="auto">
          <a:xfrm>
            <a:off x="4800600" y="1831975"/>
            <a:ext cx="1520825" cy="4030663"/>
          </a:xfrm>
          <a:custGeom>
            <a:avLst/>
            <a:gdLst/>
            <a:ahLst/>
            <a:cxnLst>
              <a:cxn ang="0">
                <a:pos x="0" y="2544"/>
              </a:cxn>
              <a:cxn ang="0">
                <a:pos x="288" y="1248"/>
              </a:cxn>
              <a:cxn ang="0">
                <a:pos x="960" y="0"/>
              </a:cxn>
            </a:cxnLst>
            <a:rect l="0" t="0" r="r" b="b"/>
            <a:pathLst>
              <a:path w="960" h="2544">
                <a:moveTo>
                  <a:pt x="0" y="2544"/>
                </a:moveTo>
                <a:cubicBezTo>
                  <a:pt x="64" y="2108"/>
                  <a:pt x="128" y="1672"/>
                  <a:pt x="288" y="1248"/>
                </a:cubicBezTo>
                <a:cubicBezTo>
                  <a:pt x="448" y="824"/>
                  <a:pt x="704" y="412"/>
                  <a:pt x="96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4" name="Text Box 36"/>
          <p:cNvSpPr txBox="1">
            <a:spLocks noChangeArrowheads="1"/>
          </p:cNvSpPr>
          <p:nvPr/>
        </p:nvSpPr>
        <p:spPr bwMode="auto">
          <a:xfrm>
            <a:off x="4030663" y="3281363"/>
            <a:ext cx="1225550" cy="37623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/>
            <a:r>
              <a:rPr lang="en-US" sz="1800">
                <a:latin typeface="Helvetica"/>
                <a:cs typeface="Helvetica"/>
              </a:rPr>
              <a:t>node=44</a:t>
            </a:r>
          </a:p>
        </p:txBody>
      </p:sp>
    </p:spTree>
    <p:extLst>
      <p:ext uri="{BB962C8B-B14F-4D97-AF65-F5344CB8AC3E}">
        <p14:creationId xmlns:p14="http://schemas.microsoft.com/office/powerpoint/2010/main" val="18650128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58" grpId="0" animBg="1"/>
      <p:bldP spid="1353759" grpId="0" animBg="1"/>
      <p:bldP spid="1353760" grpId="0" animBg="1"/>
      <p:bldP spid="1353761" grpId="0" animBg="1"/>
      <p:bldP spid="1353762" grpId="0" animBg="1"/>
      <p:bldP spid="1353763" grpId="0" animBg="1"/>
      <p:bldP spid="135376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1023937"/>
          </a:xfrm>
        </p:spPr>
        <p:txBody>
          <a:bodyPr/>
          <a:lstStyle/>
          <a:p>
            <a:r>
              <a:rPr lang="en-US" dirty="0" smtClean="0"/>
              <a:t>Periodic operation performed by each node N to handle joins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524000" y="1295400"/>
            <a:ext cx="7467600" cy="5334000"/>
          </a:xfrm>
          <a:prstGeom prst="rect">
            <a:avLst/>
          </a:prstGeom>
          <a:solidFill>
            <a:srgbClr val="FFFF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5" name="Content Placeholder 9"/>
          <p:cNvSpPr txBox="1">
            <a:spLocks/>
          </p:cNvSpPr>
          <p:nvPr/>
        </p:nvSpPr>
        <p:spPr bwMode="auto">
          <a:xfrm>
            <a:off x="1600200" y="1338263"/>
            <a:ext cx="75438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r>
              <a:rPr lang="en-US" sz="2000" b="0" kern="0" dirty="0" smtClean="0">
                <a:latin typeface="Helvetica"/>
                <a:cs typeface="Helvetica"/>
              </a:rPr>
              <a:t>N: </a:t>
            </a:r>
            <a:r>
              <a:rPr lang="en-US" sz="2000" b="0" kern="0" dirty="0" err="1" smtClean="0">
                <a:latin typeface="Helvetica"/>
                <a:cs typeface="Helvetica"/>
              </a:rPr>
              <a:t>p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eriodically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:</a:t>
            </a:r>
          </a:p>
          <a:p>
            <a:pPr marL="692150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None/>
              <a:tabLst/>
              <a:defRPr/>
            </a:pPr>
            <a:r>
              <a:rPr lang="en-US" sz="2000" kern="0" dirty="0">
                <a:latin typeface="Helvetica"/>
                <a:cs typeface="Helvetica"/>
                <a:sym typeface="Wingdings"/>
              </a:rPr>
              <a:t>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end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 GET_PRED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N.successor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;</a:t>
            </a:r>
          </a:p>
          <a:p>
            <a:pPr marL="692150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cs typeface="Helvetica"/>
              <a:sym typeface="Wingding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r>
              <a:rPr lang="en-US" sz="2000" b="0" kern="0" dirty="0" smtClean="0">
                <a:latin typeface="Helvetica"/>
                <a:cs typeface="Helvetica"/>
                <a:sym typeface="Wingdings"/>
              </a:rPr>
              <a:t>M: </a:t>
            </a:r>
            <a:r>
              <a:rPr lang="en-US" sz="2000" b="0" kern="0" dirty="0" err="1" smtClean="0">
                <a:latin typeface="Helvetica"/>
                <a:cs typeface="Helvetica"/>
                <a:sym typeface="Wingdings"/>
              </a:rPr>
              <a:t>u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pon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 receiving GET_PRED from 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r>
              <a:rPr lang="en-US" sz="2000" b="0" kern="0" dirty="0">
                <a:latin typeface="Helvetica"/>
                <a:ea typeface="+mn-ea"/>
                <a:cs typeface="Helvetica"/>
                <a:sym typeface="Wingdings"/>
              </a:rPr>
              <a:t>	</a:t>
            </a:r>
            <a:r>
              <a:rPr lang="en-US" sz="2000" kern="0" dirty="0" smtClean="0">
                <a:latin typeface="Helvetica"/>
                <a:ea typeface="+mn-ea"/>
                <a:cs typeface="Helvetica"/>
                <a:sym typeface="Wingdings"/>
              </a:rPr>
              <a:t>reply</a:t>
            </a:r>
            <a:r>
              <a:rPr lang="en-US" sz="2000" b="0" kern="0" dirty="0" smtClean="0">
                <a:latin typeface="Helvetica"/>
                <a:ea typeface="+mn-ea"/>
                <a:cs typeface="Helvetica"/>
                <a:sym typeface="Wingdings"/>
              </a:rPr>
              <a:t> PRED(</a:t>
            </a:r>
            <a:r>
              <a:rPr lang="en-US" sz="2000" b="0" kern="0" dirty="0" err="1" smtClean="0">
                <a:latin typeface="Helvetica"/>
                <a:ea typeface="+mn-ea"/>
                <a:cs typeface="Helvetica"/>
                <a:sym typeface="Wingdings"/>
              </a:rPr>
              <a:t>M.predecessor</a:t>
            </a:r>
            <a:r>
              <a:rPr lang="en-US" sz="2000" b="0" kern="0" dirty="0" smtClean="0">
                <a:latin typeface="Helvetica"/>
                <a:ea typeface="+mn-ea"/>
                <a:cs typeface="Helvetica"/>
                <a:sym typeface="Wingdings"/>
              </a:rPr>
              <a:t>) </a:t>
            </a:r>
            <a:r>
              <a:rPr lang="en-US" sz="2000" kern="0" dirty="0" smtClean="0">
                <a:latin typeface="Helvetica"/>
                <a:ea typeface="+mn-ea"/>
                <a:cs typeface="Helvetica"/>
                <a:sym typeface="Wingdings"/>
              </a:rPr>
              <a:t>to</a:t>
            </a:r>
            <a:r>
              <a:rPr lang="en-US" sz="2000" b="0" kern="0" dirty="0" smtClean="0">
                <a:latin typeface="Helvetica"/>
                <a:ea typeface="+mn-ea"/>
                <a:cs typeface="Helvetica"/>
                <a:sym typeface="Wingdings"/>
              </a:rPr>
              <a:t> N;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  <a:sym typeface="Wingding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  <a:sym typeface="Wingding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r>
              <a:rPr lang="en-US" sz="2000" b="0" kern="0" dirty="0" smtClean="0">
                <a:latin typeface="Helvetica"/>
                <a:ea typeface="+mn-ea"/>
                <a:cs typeface="Helvetica"/>
                <a:sym typeface="Wingdings"/>
              </a:rPr>
              <a:t>N: upon receiving PRED(M’)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if (M’ between (N,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N.successor</a:t>
            </a:r>
            <a:r>
              <a:rPr lang="en-US" sz="2000" b="0" kern="0" dirty="0" smtClean="0">
                <a:latin typeface="Helvetica"/>
                <a:ea typeface="+mn-ea"/>
                <a:cs typeface="Helvetica"/>
                <a:sym typeface="Wingdings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N.successor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 = M’;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r>
              <a:rPr lang="en-US" sz="2000" b="0" kern="0" baseline="0" dirty="0">
                <a:latin typeface="Helvetica"/>
                <a:ea typeface="+mn-ea"/>
                <a:cs typeface="Helvetica"/>
                <a:sym typeface="Wingdings"/>
              </a:rPr>
              <a:t>	</a:t>
            </a:r>
            <a:r>
              <a:rPr lang="en-US" sz="2000" kern="0" baseline="0" dirty="0" smtClean="0">
                <a:latin typeface="Helvetica"/>
                <a:ea typeface="+mn-ea"/>
                <a:cs typeface="Helvetica"/>
                <a:sym typeface="Wingdings"/>
              </a:rPr>
              <a:t>send</a:t>
            </a:r>
            <a:r>
              <a:rPr lang="en-US" sz="2000" b="0" kern="0" baseline="0" dirty="0" smtClean="0">
                <a:latin typeface="Helvetica"/>
                <a:ea typeface="+mn-ea"/>
                <a:cs typeface="Helvetica"/>
                <a:sym typeface="Wingdings"/>
              </a:rPr>
              <a:t> NOTIFY </a:t>
            </a:r>
            <a:r>
              <a:rPr lang="en-US" sz="2000" kern="0" dirty="0" smtClean="0">
                <a:latin typeface="Helvetica"/>
                <a:ea typeface="+mn-ea"/>
                <a:cs typeface="Helvetica"/>
                <a:sym typeface="Wingdings"/>
              </a:rPr>
              <a:t>to</a:t>
            </a:r>
            <a:r>
              <a:rPr lang="en-US" sz="2000" b="0" kern="0" baseline="0" dirty="0" smtClean="0">
                <a:latin typeface="Helvetica"/>
                <a:ea typeface="+mn-ea"/>
                <a:cs typeface="Helvetica"/>
                <a:sym typeface="Wingdings"/>
              </a:rPr>
              <a:t> </a:t>
            </a:r>
            <a:r>
              <a:rPr lang="en-US" sz="2000" b="0" kern="0" baseline="0" dirty="0" err="1" smtClean="0">
                <a:latin typeface="Helvetica"/>
                <a:ea typeface="+mn-ea"/>
                <a:cs typeface="Helvetica"/>
                <a:sym typeface="Wingdings"/>
              </a:rPr>
              <a:t>N.successor</a:t>
            </a:r>
            <a:r>
              <a:rPr lang="en-US" sz="2000" b="0" kern="0" baseline="0" dirty="0" smtClean="0">
                <a:latin typeface="Helvetica"/>
                <a:ea typeface="+mn-ea"/>
                <a:cs typeface="Helvetica"/>
                <a:sym typeface="Wingding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+mn-ea"/>
              <a:cs typeface="Helvetica"/>
              <a:sym typeface="Wingding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r>
              <a:rPr lang="en-US" sz="2000" b="0" kern="0" dirty="0">
                <a:latin typeface="Helvetica"/>
                <a:cs typeface="Helvetica"/>
                <a:sym typeface="Wingdings"/>
              </a:rPr>
              <a:t>M</a:t>
            </a:r>
            <a:r>
              <a:rPr lang="en-US" sz="2000" b="0" kern="0" noProof="0" dirty="0" smtClean="0">
                <a:latin typeface="Helvetica"/>
                <a:cs typeface="Helvetica"/>
                <a:sym typeface="Wingdings"/>
              </a:rPr>
              <a:t>: 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Wingdings"/>
              </a:rPr>
              <a:t>pon receiving NOTIFY from N:</a:t>
            </a:r>
          </a:p>
          <a:p>
            <a:pPr marL="692150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None/>
              <a:tabLst/>
              <a:defRPr/>
            </a:pPr>
            <a:r>
              <a:rPr lang="en-US" sz="2000" b="0" kern="0" dirty="0" err="1" smtClean="0">
                <a:latin typeface="Helvetica"/>
                <a:cs typeface="Helvetica"/>
                <a:sym typeface="Wingdings"/>
              </a:rPr>
              <a:t>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((N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between (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Mpredecessor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, 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))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||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M.predecessor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 = NULL)</a:t>
            </a:r>
          </a:p>
          <a:p>
            <a:pPr marL="987425" marR="0" lvl="2" indent="-2936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predecessor = </a:t>
            </a:r>
            <a:r>
              <a:rPr lang="en-US" sz="2000" b="0" kern="0" dirty="0">
                <a:latin typeface="Helvetica"/>
                <a:cs typeface="Helvetica"/>
                <a:sym typeface="Wingding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cs typeface="Helvetica"/>
                <a:sym typeface="Wingdings"/>
              </a:rPr>
              <a:t>;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85864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57827" name="Oval 3"/>
          <p:cNvSpPr>
            <a:spLocks noChangeArrowheads="1"/>
          </p:cNvSpPr>
          <p:nvPr/>
        </p:nvSpPr>
        <p:spPr bwMode="auto">
          <a:xfrm>
            <a:off x="4010025" y="16764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28" name="Text Box 4"/>
          <p:cNvSpPr txBox="1">
            <a:spLocks noChangeArrowheads="1"/>
          </p:cNvSpPr>
          <p:nvPr/>
        </p:nvSpPr>
        <p:spPr bwMode="auto">
          <a:xfrm>
            <a:off x="7004050" y="176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7829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1295400"/>
            <a:ext cx="266700" cy="438150"/>
          </a:xfrm>
          <a:prstGeom prst="rect">
            <a:avLst/>
          </a:prstGeom>
          <a:noFill/>
        </p:spPr>
      </p:pic>
      <p:pic>
        <p:nvPicPr>
          <p:cNvPr id="1357830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819650"/>
            <a:ext cx="266700" cy="438150"/>
          </a:xfrm>
          <a:prstGeom prst="rect">
            <a:avLst/>
          </a:prstGeom>
          <a:noFill/>
        </p:spPr>
      </p:pic>
      <p:sp>
        <p:nvSpPr>
          <p:cNvPr id="1357831" name="Text Box 7"/>
          <p:cNvSpPr txBox="1">
            <a:spLocks noChangeArrowheads="1"/>
          </p:cNvSpPr>
          <p:nvPr/>
        </p:nvSpPr>
        <p:spPr bwMode="auto">
          <a:xfrm>
            <a:off x="7934325" y="4648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7832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343650"/>
            <a:ext cx="266700" cy="438150"/>
          </a:xfrm>
          <a:prstGeom prst="rect">
            <a:avLst/>
          </a:prstGeom>
          <a:noFill/>
        </p:spPr>
      </p:pic>
      <p:sp>
        <p:nvSpPr>
          <p:cNvPr id="1357833" name="Text Box 9"/>
          <p:cNvSpPr txBox="1">
            <a:spLocks noChangeArrowheads="1"/>
          </p:cNvSpPr>
          <p:nvPr/>
        </p:nvSpPr>
        <p:spPr bwMode="auto">
          <a:xfrm>
            <a:off x="6086475" y="5791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7834" name="Text Box 10"/>
          <p:cNvSpPr txBox="1">
            <a:spLocks noChangeArrowheads="1"/>
          </p:cNvSpPr>
          <p:nvPr/>
        </p:nvSpPr>
        <p:spPr bwMode="auto">
          <a:xfrm>
            <a:off x="5353050" y="563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7835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6191250"/>
            <a:ext cx="266700" cy="438150"/>
          </a:xfrm>
          <a:prstGeom prst="rect">
            <a:avLst/>
          </a:prstGeom>
          <a:noFill/>
        </p:spPr>
      </p:pic>
      <p:sp>
        <p:nvSpPr>
          <p:cNvPr id="1357836" name="Text Box 12"/>
          <p:cNvSpPr txBox="1">
            <a:spLocks noChangeArrowheads="1"/>
          </p:cNvSpPr>
          <p:nvPr/>
        </p:nvSpPr>
        <p:spPr bwMode="auto">
          <a:xfrm>
            <a:off x="7591425" y="2300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7837" name="Text Box 13"/>
          <p:cNvSpPr txBox="1">
            <a:spLocks noChangeArrowheads="1"/>
          </p:cNvSpPr>
          <p:nvPr/>
        </p:nvSpPr>
        <p:spPr bwMode="auto">
          <a:xfrm>
            <a:off x="8201025" y="3671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7838" name="Text Box 14"/>
          <p:cNvSpPr txBox="1">
            <a:spLocks noChangeArrowheads="1"/>
          </p:cNvSpPr>
          <p:nvPr/>
        </p:nvSpPr>
        <p:spPr bwMode="auto">
          <a:xfrm>
            <a:off x="4267200" y="4495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7839" name="Text Box 15"/>
          <p:cNvSpPr txBox="1">
            <a:spLocks noChangeArrowheads="1"/>
          </p:cNvSpPr>
          <p:nvPr/>
        </p:nvSpPr>
        <p:spPr bwMode="auto">
          <a:xfrm>
            <a:off x="5019675" y="213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7840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724400"/>
            <a:ext cx="266700" cy="438150"/>
          </a:xfrm>
          <a:prstGeom prst="rect">
            <a:avLst/>
          </a:prstGeom>
          <a:noFill/>
        </p:spPr>
      </p:pic>
      <p:pic>
        <p:nvPicPr>
          <p:cNvPr id="1357841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600200"/>
            <a:ext cx="266700" cy="438150"/>
          </a:xfrm>
          <a:prstGeom prst="rect">
            <a:avLst/>
          </a:prstGeom>
          <a:noFill/>
        </p:spPr>
      </p:pic>
      <p:sp>
        <p:nvSpPr>
          <p:cNvPr id="1357842" name="Line 18"/>
          <p:cNvSpPr>
            <a:spLocks noChangeShapeType="1"/>
          </p:cNvSpPr>
          <p:nvPr/>
        </p:nvSpPr>
        <p:spPr bwMode="auto">
          <a:xfrm flipV="1">
            <a:off x="4162425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3" name="Line 19"/>
          <p:cNvSpPr>
            <a:spLocks noChangeShapeType="1"/>
          </p:cNvSpPr>
          <p:nvPr/>
        </p:nvSpPr>
        <p:spPr bwMode="auto">
          <a:xfrm>
            <a:off x="4991100" y="20399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7844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581400"/>
            <a:ext cx="266700" cy="438150"/>
          </a:xfrm>
          <a:prstGeom prst="rect">
            <a:avLst/>
          </a:prstGeom>
          <a:noFill/>
        </p:spPr>
      </p:pic>
      <p:sp>
        <p:nvSpPr>
          <p:cNvPr id="1357845" name="Line 21"/>
          <p:cNvSpPr>
            <a:spLocks noChangeShapeType="1"/>
          </p:cNvSpPr>
          <p:nvPr/>
        </p:nvSpPr>
        <p:spPr bwMode="auto">
          <a:xfrm flipV="1">
            <a:off x="5381625" y="59436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6" name="Line 22"/>
          <p:cNvSpPr>
            <a:spLocks noChangeShapeType="1"/>
          </p:cNvSpPr>
          <p:nvPr/>
        </p:nvSpPr>
        <p:spPr bwMode="auto">
          <a:xfrm flipV="1">
            <a:off x="6296025" y="61722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7" name="Line 23"/>
          <p:cNvSpPr>
            <a:spLocks noChangeShapeType="1"/>
          </p:cNvSpPr>
          <p:nvPr/>
        </p:nvSpPr>
        <p:spPr bwMode="auto">
          <a:xfrm flipH="1" flipV="1">
            <a:off x="8353425" y="4876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8" name="Line 24"/>
          <p:cNvSpPr>
            <a:spLocks noChangeShapeType="1"/>
          </p:cNvSpPr>
          <p:nvPr/>
        </p:nvSpPr>
        <p:spPr bwMode="auto">
          <a:xfrm flipH="1">
            <a:off x="8582025" y="3810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9" name="Line 25"/>
          <p:cNvSpPr>
            <a:spLocks noChangeShapeType="1"/>
          </p:cNvSpPr>
          <p:nvPr/>
        </p:nvSpPr>
        <p:spPr bwMode="auto">
          <a:xfrm flipV="1">
            <a:off x="7867650" y="22764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7850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981200"/>
            <a:ext cx="266700" cy="438150"/>
          </a:xfrm>
          <a:prstGeom prst="rect">
            <a:avLst/>
          </a:prstGeom>
          <a:noFill/>
        </p:spPr>
      </p:pic>
      <p:pic>
        <p:nvPicPr>
          <p:cNvPr id="1357851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352800"/>
            <a:ext cx="265113" cy="438150"/>
          </a:xfrm>
          <a:noFill/>
          <a:ln/>
        </p:spPr>
      </p:pic>
      <p:sp>
        <p:nvSpPr>
          <p:cNvPr id="1357852" name="Text Box 28"/>
          <p:cNvSpPr txBox="1">
            <a:spLocks noChangeArrowheads="1"/>
          </p:cNvSpPr>
          <p:nvPr/>
        </p:nvSpPr>
        <p:spPr bwMode="auto">
          <a:xfrm>
            <a:off x="3297238" y="3973513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57853" name="Rectangle 29"/>
          <p:cNvSpPr>
            <a:spLocks noChangeArrowheads="1"/>
          </p:cNvSpPr>
          <p:nvPr/>
        </p:nvSpPr>
        <p:spPr bwMode="auto">
          <a:xfrm>
            <a:off x="0" y="1447800"/>
            <a:ext cx="28956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with id=50 joins the ring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50 needs to know at least one node already in the system</a:t>
            </a:r>
          </a:p>
          <a:p>
            <a:pPr marL="742950" lvl="1" indent="-28575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en-US" sz="1800" b="0" dirty="0">
                <a:latin typeface="Helvetica"/>
                <a:cs typeface="Helvetica"/>
              </a:rPr>
              <a:t>Assume known node is 15				</a:t>
            </a:r>
          </a:p>
        </p:txBody>
      </p:sp>
      <p:sp>
        <p:nvSpPr>
          <p:cNvPr id="1357854" name="Text Box 30"/>
          <p:cNvSpPr txBox="1">
            <a:spLocks noChangeArrowheads="1"/>
          </p:cNvSpPr>
          <p:nvPr/>
        </p:nvSpPr>
        <p:spPr bwMode="auto">
          <a:xfrm>
            <a:off x="3963988" y="1374775"/>
            <a:ext cx="796638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succ=4</a:t>
            </a:r>
          </a:p>
        </p:txBody>
      </p:sp>
      <p:sp>
        <p:nvSpPr>
          <p:cNvPr id="1357855" name="Text Box 31"/>
          <p:cNvSpPr txBox="1">
            <a:spLocks noChangeArrowheads="1"/>
          </p:cNvSpPr>
          <p:nvPr/>
        </p:nvSpPr>
        <p:spPr bwMode="auto">
          <a:xfrm>
            <a:off x="3963988" y="160655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pred=44</a:t>
            </a:r>
          </a:p>
        </p:txBody>
      </p:sp>
      <p:sp>
        <p:nvSpPr>
          <p:cNvPr id="1357856" name="Text Box 32"/>
          <p:cNvSpPr txBox="1">
            <a:spLocks noChangeArrowheads="1"/>
          </p:cNvSpPr>
          <p:nvPr/>
        </p:nvSpPr>
        <p:spPr bwMode="auto">
          <a:xfrm>
            <a:off x="2441575" y="3355975"/>
            <a:ext cx="906218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succ=nil</a:t>
            </a:r>
          </a:p>
        </p:txBody>
      </p:sp>
      <p:sp>
        <p:nvSpPr>
          <p:cNvPr id="1357857" name="Text Box 33"/>
          <p:cNvSpPr txBox="1">
            <a:spLocks noChangeArrowheads="1"/>
          </p:cNvSpPr>
          <p:nvPr/>
        </p:nvSpPr>
        <p:spPr bwMode="auto">
          <a:xfrm>
            <a:off x="2441575" y="3581400"/>
            <a:ext cx="886055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57858" name="Text Box 34"/>
          <p:cNvSpPr txBox="1">
            <a:spLocks noChangeArrowheads="1"/>
          </p:cNvSpPr>
          <p:nvPr/>
        </p:nvSpPr>
        <p:spPr bwMode="auto">
          <a:xfrm>
            <a:off x="3041650" y="4646613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57859" name="Text Box 35"/>
          <p:cNvSpPr txBox="1">
            <a:spLocks noChangeArrowheads="1"/>
          </p:cNvSpPr>
          <p:nvPr/>
        </p:nvSpPr>
        <p:spPr bwMode="auto">
          <a:xfrm>
            <a:off x="3049588" y="4876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pred=35</a:t>
            </a:r>
          </a:p>
        </p:txBody>
      </p:sp>
    </p:spTree>
    <p:extLst>
      <p:ext uri="{BB962C8B-B14F-4D97-AF65-F5344CB8AC3E}">
        <p14:creationId xmlns:p14="http://schemas.microsoft.com/office/powerpoint/2010/main" val="1110480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59875" name="Oval 3"/>
          <p:cNvSpPr>
            <a:spLocks noChangeArrowheads="1"/>
          </p:cNvSpPr>
          <p:nvPr/>
        </p:nvSpPr>
        <p:spPr bwMode="auto">
          <a:xfrm>
            <a:off x="4010025" y="16764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76" name="Text Box 4"/>
          <p:cNvSpPr txBox="1">
            <a:spLocks noChangeArrowheads="1"/>
          </p:cNvSpPr>
          <p:nvPr/>
        </p:nvSpPr>
        <p:spPr bwMode="auto">
          <a:xfrm>
            <a:off x="7004050" y="176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9877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1295400"/>
            <a:ext cx="266700" cy="438150"/>
          </a:xfrm>
          <a:prstGeom prst="rect">
            <a:avLst/>
          </a:prstGeom>
          <a:noFill/>
        </p:spPr>
      </p:pic>
      <p:pic>
        <p:nvPicPr>
          <p:cNvPr id="1359878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819650"/>
            <a:ext cx="266700" cy="438150"/>
          </a:xfrm>
          <a:prstGeom prst="rect">
            <a:avLst/>
          </a:prstGeom>
          <a:noFill/>
        </p:spPr>
      </p:pic>
      <p:sp>
        <p:nvSpPr>
          <p:cNvPr id="1359879" name="Text Box 7"/>
          <p:cNvSpPr txBox="1">
            <a:spLocks noChangeArrowheads="1"/>
          </p:cNvSpPr>
          <p:nvPr/>
        </p:nvSpPr>
        <p:spPr bwMode="auto">
          <a:xfrm>
            <a:off x="7934325" y="4648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9880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343650"/>
            <a:ext cx="266700" cy="438150"/>
          </a:xfrm>
          <a:prstGeom prst="rect">
            <a:avLst/>
          </a:prstGeom>
          <a:noFill/>
        </p:spPr>
      </p:pic>
      <p:sp>
        <p:nvSpPr>
          <p:cNvPr id="1359881" name="Text Box 9"/>
          <p:cNvSpPr txBox="1">
            <a:spLocks noChangeArrowheads="1"/>
          </p:cNvSpPr>
          <p:nvPr/>
        </p:nvSpPr>
        <p:spPr bwMode="auto">
          <a:xfrm>
            <a:off x="6086475" y="5791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9882" name="Text Box 10"/>
          <p:cNvSpPr txBox="1">
            <a:spLocks noChangeArrowheads="1"/>
          </p:cNvSpPr>
          <p:nvPr/>
        </p:nvSpPr>
        <p:spPr bwMode="auto">
          <a:xfrm>
            <a:off x="5334000" y="5653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9883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6191250"/>
            <a:ext cx="266700" cy="438150"/>
          </a:xfrm>
          <a:prstGeom prst="rect">
            <a:avLst/>
          </a:prstGeom>
          <a:noFill/>
        </p:spPr>
      </p:pic>
      <p:sp>
        <p:nvSpPr>
          <p:cNvPr id="1359884" name="Text Box 12"/>
          <p:cNvSpPr txBox="1">
            <a:spLocks noChangeArrowheads="1"/>
          </p:cNvSpPr>
          <p:nvPr/>
        </p:nvSpPr>
        <p:spPr bwMode="auto">
          <a:xfrm>
            <a:off x="7591425" y="2300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9885" name="Text Box 13"/>
          <p:cNvSpPr txBox="1">
            <a:spLocks noChangeArrowheads="1"/>
          </p:cNvSpPr>
          <p:nvPr/>
        </p:nvSpPr>
        <p:spPr bwMode="auto">
          <a:xfrm>
            <a:off x="8201025" y="3671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9886" name="Text Box 14"/>
          <p:cNvSpPr txBox="1">
            <a:spLocks noChangeArrowheads="1"/>
          </p:cNvSpPr>
          <p:nvPr/>
        </p:nvSpPr>
        <p:spPr bwMode="auto">
          <a:xfrm>
            <a:off x="4267200" y="4495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9887" name="Text Box 15"/>
          <p:cNvSpPr txBox="1">
            <a:spLocks noChangeArrowheads="1"/>
          </p:cNvSpPr>
          <p:nvPr/>
        </p:nvSpPr>
        <p:spPr bwMode="auto">
          <a:xfrm>
            <a:off x="5019675" y="213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9888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724400"/>
            <a:ext cx="266700" cy="438150"/>
          </a:xfrm>
          <a:prstGeom prst="rect">
            <a:avLst/>
          </a:prstGeom>
          <a:noFill/>
        </p:spPr>
      </p:pic>
      <p:pic>
        <p:nvPicPr>
          <p:cNvPr id="1359889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600200"/>
            <a:ext cx="266700" cy="438150"/>
          </a:xfrm>
          <a:prstGeom prst="rect">
            <a:avLst/>
          </a:prstGeom>
          <a:noFill/>
        </p:spPr>
      </p:pic>
      <p:sp>
        <p:nvSpPr>
          <p:cNvPr id="1359890" name="Line 18"/>
          <p:cNvSpPr>
            <a:spLocks noChangeShapeType="1"/>
          </p:cNvSpPr>
          <p:nvPr/>
        </p:nvSpPr>
        <p:spPr bwMode="auto">
          <a:xfrm flipV="1">
            <a:off x="4162425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1" name="Line 19"/>
          <p:cNvSpPr>
            <a:spLocks noChangeShapeType="1"/>
          </p:cNvSpPr>
          <p:nvPr/>
        </p:nvSpPr>
        <p:spPr bwMode="auto">
          <a:xfrm>
            <a:off x="4991100" y="20399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9892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581400"/>
            <a:ext cx="266700" cy="438150"/>
          </a:xfrm>
          <a:prstGeom prst="rect">
            <a:avLst/>
          </a:prstGeom>
          <a:noFill/>
        </p:spPr>
      </p:pic>
      <p:sp>
        <p:nvSpPr>
          <p:cNvPr id="1359893" name="Line 21"/>
          <p:cNvSpPr>
            <a:spLocks noChangeShapeType="1"/>
          </p:cNvSpPr>
          <p:nvPr/>
        </p:nvSpPr>
        <p:spPr bwMode="auto">
          <a:xfrm flipV="1">
            <a:off x="5381625" y="59436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4" name="Line 22"/>
          <p:cNvSpPr>
            <a:spLocks noChangeShapeType="1"/>
          </p:cNvSpPr>
          <p:nvPr/>
        </p:nvSpPr>
        <p:spPr bwMode="auto">
          <a:xfrm flipV="1">
            <a:off x="6296025" y="61722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5" name="Line 23"/>
          <p:cNvSpPr>
            <a:spLocks noChangeShapeType="1"/>
          </p:cNvSpPr>
          <p:nvPr/>
        </p:nvSpPr>
        <p:spPr bwMode="auto">
          <a:xfrm flipH="1" flipV="1">
            <a:off x="8353425" y="4876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6" name="Line 24"/>
          <p:cNvSpPr>
            <a:spLocks noChangeShapeType="1"/>
          </p:cNvSpPr>
          <p:nvPr/>
        </p:nvSpPr>
        <p:spPr bwMode="auto">
          <a:xfrm flipH="1">
            <a:off x="8582025" y="3810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7" name="Line 25"/>
          <p:cNvSpPr>
            <a:spLocks noChangeShapeType="1"/>
          </p:cNvSpPr>
          <p:nvPr/>
        </p:nvSpPr>
        <p:spPr bwMode="auto">
          <a:xfrm flipV="1">
            <a:off x="7867650" y="22764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9898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981200"/>
            <a:ext cx="266700" cy="438150"/>
          </a:xfrm>
          <a:prstGeom prst="rect">
            <a:avLst/>
          </a:prstGeom>
          <a:noFill/>
        </p:spPr>
      </p:pic>
      <p:pic>
        <p:nvPicPr>
          <p:cNvPr id="1359899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352800"/>
            <a:ext cx="265113" cy="438150"/>
          </a:xfrm>
          <a:noFill/>
          <a:ln/>
        </p:spPr>
      </p:pic>
      <p:sp>
        <p:nvSpPr>
          <p:cNvPr id="1359900" name="Text Box 28"/>
          <p:cNvSpPr txBox="1">
            <a:spLocks noChangeArrowheads="1"/>
          </p:cNvSpPr>
          <p:nvPr/>
        </p:nvSpPr>
        <p:spPr bwMode="auto">
          <a:xfrm>
            <a:off x="3297238" y="3810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59901" name="Rectangle 29"/>
          <p:cNvSpPr>
            <a:spLocks noChangeArrowheads="1"/>
          </p:cNvSpPr>
          <p:nvPr/>
        </p:nvSpPr>
        <p:spPr bwMode="auto">
          <a:xfrm>
            <a:off x="1588" y="1443038"/>
            <a:ext cx="3048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50: send join(50) to node 15 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44: returns </a:t>
            </a:r>
            <a:r>
              <a:rPr lang="en-US" sz="2000" b="0" dirty="0" smtClean="0">
                <a:latin typeface="Helvetica"/>
                <a:cs typeface="Helvetica"/>
              </a:rPr>
              <a:t>its successor, i.e., node </a:t>
            </a:r>
            <a:r>
              <a:rPr lang="en-US" sz="2000" b="0" dirty="0">
                <a:latin typeface="Helvetica"/>
                <a:cs typeface="Helvetica"/>
              </a:rPr>
              <a:t>58 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50 updates its successor to 58</a:t>
            </a:r>
          </a:p>
        </p:txBody>
      </p:sp>
      <p:sp>
        <p:nvSpPr>
          <p:cNvPr id="1359902" name="Freeform 30"/>
          <p:cNvSpPr>
            <a:spLocks/>
          </p:cNvSpPr>
          <p:nvPr/>
        </p:nvSpPr>
        <p:spPr bwMode="auto">
          <a:xfrm>
            <a:off x="6324600" y="4953000"/>
            <a:ext cx="2133600" cy="12954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672" y="192"/>
              </a:cxn>
              <a:cxn ang="0">
                <a:pos x="0" y="816"/>
              </a:cxn>
            </a:cxnLst>
            <a:rect l="0" t="0" r="r" b="b"/>
            <a:pathLst>
              <a:path w="1344" h="816">
                <a:moveTo>
                  <a:pt x="1344" y="0"/>
                </a:moveTo>
                <a:cubicBezTo>
                  <a:pt x="1120" y="28"/>
                  <a:pt x="896" y="56"/>
                  <a:pt x="672" y="192"/>
                </a:cubicBezTo>
                <a:cubicBezTo>
                  <a:pt x="448" y="328"/>
                  <a:pt x="224" y="572"/>
                  <a:pt x="0" y="8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3" name="Freeform 31"/>
          <p:cNvSpPr>
            <a:spLocks/>
          </p:cNvSpPr>
          <p:nvPr/>
        </p:nvSpPr>
        <p:spPr bwMode="auto">
          <a:xfrm>
            <a:off x="8356600" y="3810000"/>
            <a:ext cx="254000" cy="11430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" y="288"/>
              </a:cxn>
              <a:cxn ang="0">
                <a:pos x="64" y="720"/>
              </a:cxn>
            </a:cxnLst>
            <a:rect l="0" t="0" r="r" b="b"/>
            <a:pathLst>
              <a:path w="160" h="720">
                <a:moveTo>
                  <a:pt x="160" y="0"/>
                </a:moveTo>
                <a:cubicBezTo>
                  <a:pt x="96" y="84"/>
                  <a:pt x="32" y="168"/>
                  <a:pt x="16" y="288"/>
                </a:cubicBezTo>
                <a:cubicBezTo>
                  <a:pt x="0" y="408"/>
                  <a:pt x="32" y="564"/>
                  <a:pt x="64" y="7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4" name="Freeform 32"/>
          <p:cNvSpPr>
            <a:spLocks/>
          </p:cNvSpPr>
          <p:nvPr/>
        </p:nvSpPr>
        <p:spPr bwMode="auto">
          <a:xfrm>
            <a:off x="5410200" y="5905500"/>
            <a:ext cx="914400" cy="342900"/>
          </a:xfrm>
          <a:custGeom>
            <a:avLst/>
            <a:gdLst/>
            <a:ahLst/>
            <a:cxnLst>
              <a:cxn ang="0">
                <a:pos x="576" y="216"/>
              </a:cxn>
              <a:cxn ang="0">
                <a:pos x="336" y="24"/>
              </a:cxn>
              <a:cxn ang="0">
                <a:pos x="0" y="72"/>
              </a:cxn>
            </a:cxnLst>
            <a:rect l="0" t="0" r="r" b="b"/>
            <a:pathLst>
              <a:path w="576" h="216">
                <a:moveTo>
                  <a:pt x="576" y="216"/>
                </a:moveTo>
                <a:cubicBezTo>
                  <a:pt x="504" y="132"/>
                  <a:pt x="432" y="48"/>
                  <a:pt x="336" y="24"/>
                </a:cubicBezTo>
                <a:cubicBezTo>
                  <a:pt x="240" y="0"/>
                  <a:pt x="120" y="36"/>
                  <a:pt x="0" y="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5" name="Freeform 33"/>
          <p:cNvSpPr>
            <a:spLocks/>
          </p:cNvSpPr>
          <p:nvPr/>
        </p:nvSpPr>
        <p:spPr bwMode="auto">
          <a:xfrm>
            <a:off x="4267200" y="4876800"/>
            <a:ext cx="1143000" cy="1143000"/>
          </a:xfrm>
          <a:custGeom>
            <a:avLst/>
            <a:gdLst/>
            <a:ahLst/>
            <a:cxnLst>
              <a:cxn ang="0">
                <a:pos x="720" y="720"/>
              </a:cxn>
              <a:cxn ang="0">
                <a:pos x="480" y="192"/>
              </a:cxn>
              <a:cxn ang="0">
                <a:pos x="0" y="0"/>
              </a:cxn>
            </a:cxnLst>
            <a:rect l="0" t="0" r="r" b="b"/>
            <a:pathLst>
              <a:path w="720" h="720">
                <a:moveTo>
                  <a:pt x="720" y="720"/>
                </a:moveTo>
                <a:cubicBezTo>
                  <a:pt x="660" y="516"/>
                  <a:pt x="600" y="312"/>
                  <a:pt x="480" y="192"/>
                </a:cubicBezTo>
                <a:cubicBezTo>
                  <a:pt x="360" y="72"/>
                  <a:pt x="180" y="36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505200" y="2984500"/>
            <a:ext cx="5257800" cy="749300"/>
            <a:chOff x="2208" y="1880"/>
            <a:chExt cx="3312" cy="472"/>
          </a:xfrm>
        </p:grpSpPr>
        <p:sp>
          <p:nvSpPr>
            <p:cNvPr id="1359907" name="Freeform 35"/>
            <p:cNvSpPr>
              <a:spLocks/>
            </p:cNvSpPr>
            <p:nvPr/>
          </p:nvSpPr>
          <p:spPr bwMode="auto">
            <a:xfrm>
              <a:off x="2208" y="2096"/>
              <a:ext cx="3312" cy="256"/>
            </a:xfrm>
            <a:custGeom>
              <a:avLst/>
              <a:gdLst/>
              <a:ahLst/>
              <a:cxnLst>
                <a:cxn ang="0">
                  <a:pos x="232" y="160"/>
                </a:cxn>
                <a:cxn ang="0">
                  <a:pos x="280" y="160"/>
                </a:cxn>
                <a:cxn ang="0">
                  <a:pos x="1912" y="16"/>
                </a:cxn>
                <a:cxn ang="0">
                  <a:pos x="3496" y="256"/>
                </a:cxn>
              </a:cxnLst>
              <a:rect l="0" t="0" r="r" b="b"/>
              <a:pathLst>
                <a:path w="3496" h="256">
                  <a:moveTo>
                    <a:pt x="232" y="160"/>
                  </a:moveTo>
                  <a:cubicBezTo>
                    <a:pt x="116" y="172"/>
                    <a:pt x="0" y="184"/>
                    <a:pt x="280" y="160"/>
                  </a:cubicBezTo>
                  <a:cubicBezTo>
                    <a:pt x="560" y="136"/>
                    <a:pt x="1376" y="0"/>
                    <a:pt x="1912" y="16"/>
                  </a:cubicBezTo>
                  <a:cubicBezTo>
                    <a:pt x="2448" y="32"/>
                    <a:pt x="2972" y="144"/>
                    <a:pt x="3496" y="256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59908" name="Text Box 36"/>
            <p:cNvSpPr txBox="1">
              <a:spLocks noChangeArrowheads="1"/>
            </p:cNvSpPr>
            <p:nvPr/>
          </p:nvSpPr>
          <p:spPr bwMode="auto">
            <a:xfrm>
              <a:off x="3255" y="1880"/>
              <a:ext cx="5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Helvetica"/>
                  <a:cs typeface="Helvetica"/>
                </a:rPr>
                <a:t>join(50)</a:t>
              </a:r>
            </a:p>
          </p:txBody>
        </p:sp>
      </p:grpSp>
      <p:sp>
        <p:nvSpPr>
          <p:cNvPr id="1359909" name="Text Box 37"/>
          <p:cNvSpPr txBox="1">
            <a:spLocks noChangeArrowheads="1"/>
          </p:cNvSpPr>
          <p:nvPr/>
        </p:nvSpPr>
        <p:spPr bwMode="auto">
          <a:xfrm>
            <a:off x="2441575" y="3352800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succ=58</a:t>
            </a:r>
          </a:p>
        </p:txBody>
      </p:sp>
      <p:sp>
        <p:nvSpPr>
          <p:cNvPr id="1359910" name="Text Box 38"/>
          <p:cNvSpPr txBox="1">
            <a:spLocks noChangeArrowheads="1"/>
          </p:cNvSpPr>
          <p:nvPr/>
        </p:nvSpPr>
        <p:spPr bwMode="auto">
          <a:xfrm>
            <a:off x="3963988" y="1374775"/>
            <a:ext cx="796638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succ=4</a:t>
            </a:r>
          </a:p>
        </p:txBody>
      </p:sp>
      <p:sp>
        <p:nvSpPr>
          <p:cNvPr id="1359911" name="Text Box 39"/>
          <p:cNvSpPr txBox="1">
            <a:spLocks noChangeArrowheads="1"/>
          </p:cNvSpPr>
          <p:nvPr/>
        </p:nvSpPr>
        <p:spPr bwMode="auto">
          <a:xfrm>
            <a:off x="3967163" y="160655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pred=44</a:t>
            </a:r>
          </a:p>
        </p:txBody>
      </p:sp>
      <p:sp>
        <p:nvSpPr>
          <p:cNvPr id="1359912" name="Text Box 40"/>
          <p:cNvSpPr txBox="1">
            <a:spLocks noChangeArrowheads="1"/>
          </p:cNvSpPr>
          <p:nvPr/>
        </p:nvSpPr>
        <p:spPr bwMode="auto">
          <a:xfrm>
            <a:off x="2441575" y="3352800"/>
            <a:ext cx="906218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succ=nil</a:t>
            </a:r>
          </a:p>
        </p:txBody>
      </p:sp>
      <p:sp>
        <p:nvSpPr>
          <p:cNvPr id="1359913" name="Text Box 41"/>
          <p:cNvSpPr txBox="1">
            <a:spLocks noChangeArrowheads="1"/>
          </p:cNvSpPr>
          <p:nvPr/>
        </p:nvSpPr>
        <p:spPr bwMode="auto">
          <a:xfrm>
            <a:off x="2441575" y="3581400"/>
            <a:ext cx="886055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59914" name="Text Box 42"/>
          <p:cNvSpPr txBox="1">
            <a:spLocks noChangeArrowheads="1"/>
          </p:cNvSpPr>
          <p:nvPr/>
        </p:nvSpPr>
        <p:spPr bwMode="auto">
          <a:xfrm>
            <a:off x="3041650" y="4646613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59915" name="Text Box 43"/>
          <p:cNvSpPr txBox="1">
            <a:spLocks noChangeArrowheads="1"/>
          </p:cNvSpPr>
          <p:nvPr/>
        </p:nvSpPr>
        <p:spPr bwMode="auto">
          <a:xfrm>
            <a:off x="3049588" y="4876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582988" y="3783013"/>
            <a:ext cx="608012" cy="1017587"/>
            <a:chOff x="2260" y="2387"/>
            <a:chExt cx="384" cy="643"/>
          </a:xfrm>
        </p:grpSpPr>
        <p:sp>
          <p:nvSpPr>
            <p:cNvPr id="1359917" name="Freeform 45"/>
            <p:cNvSpPr>
              <a:spLocks/>
            </p:cNvSpPr>
            <p:nvPr/>
          </p:nvSpPr>
          <p:spPr bwMode="auto">
            <a:xfrm flipH="1">
              <a:off x="2260" y="2404"/>
              <a:ext cx="384" cy="626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288" y="912"/>
                </a:cxn>
                <a:cxn ang="0">
                  <a:pos x="528" y="0"/>
                </a:cxn>
              </a:cxnLst>
              <a:rect l="0" t="0" r="r" b="b"/>
              <a:pathLst>
                <a:path w="528" h="1680">
                  <a:moveTo>
                    <a:pt x="0" y="1680"/>
                  </a:moveTo>
                  <a:cubicBezTo>
                    <a:pt x="100" y="1436"/>
                    <a:pt x="200" y="1192"/>
                    <a:pt x="288" y="912"/>
                  </a:cubicBezTo>
                  <a:cubicBezTo>
                    <a:pt x="376" y="632"/>
                    <a:pt x="452" y="316"/>
                    <a:pt x="528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 sz="2000">
                <a:latin typeface="Helvetica"/>
                <a:cs typeface="Helvetica"/>
              </a:endParaRPr>
            </a:p>
          </p:txBody>
        </p:sp>
        <p:sp>
          <p:nvSpPr>
            <p:cNvPr id="1359918" name="Text Box 46"/>
            <p:cNvSpPr txBox="1">
              <a:spLocks noChangeArrowheads="1"/>
            </p:cNvSpPr>
            <p:nvPr/>
          </p:nvSpPr>
          <p:spPr bwMode="auto">
            <a:xfrm>
              <a:off x="2299" y="2387"/>
              <a:ext cx="295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prstTxWarp prst="textNoShape">
                <a:avLst/>
              </a:prstTxWarp>
              <a:spAutoFit/>
            </a:bodyPr>
            <a:lstStyle/>
            <a:p>
              <a:pPr algn="l" defTabSz="912813"/>
              <a:r>
                <a:rPr lang="en-US" sz="2000" b="1">
                  <a:solidFill>
                    <a:srgbClr val="FF0000"/>
                  </a:solidFill>
                  <a:latin typeface="Helvetica"/>
                  <a:cs typeface="Helvetica"/>
                </a:rPr>
                <a:t>58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719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5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902" grpId="0" animBg="1"/>
      <p:bldP spid="1359903" grpId="0" animBg="1"/>
      <p:bldP spid="1359904" grpId="0" animBg="1"/>
      <p:bldP spid="1359905" grpId="0" animBg="1"/>
      <p:bldP spid="1359909" grpId="0"/>
      <p:bldP spid="13599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6764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76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12954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8196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648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3436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791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653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61912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2300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671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4495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213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7244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6002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20399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5814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9436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61722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876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810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22764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9812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3528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810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1447800"/>
            <a:ext cx="27432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50: </a:t>
            </a:r>
            <a:r>
              <a:rPr lang="en-US" sz="2000" b="0" dirty="0" smtClean="0">
                <a:latin typeface="Helvetica"/>
                <a:cs typeface="Helvetica"/>
              </a:rPr>
              <a:t>ask its successor (node 58) for its predecessor</a:t>
            </a:r>
            <a:endParaRPr lang="en-US" sz="2000" b="0" dirty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58: </a:t>
            </a:r>
            <a:r>
              <a:rPr lang="en-US" sz="2000" b="0" dirty="0" smtClean="0">
                <a:latin typeface="Helvetica"/>
                <a:cs typeface="Helvetica"/>
              </a:rPr>
              <a:t>reply with its predecessor, i.e., node 44</a:t>
            </a:r>
            <a:endParaRPr lang="en-US" sz="2000" b="0" dirty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endParaRPr lang="en-US" sz="2000" b="0" dirty="0" smtClean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Node 50: doesn’t do anything as 44 not in (50,58)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361950" name="Text Box 30"/>
          <p:cNvSpPr txBox="1">
            <a:spLocks noChangeArrowheads="1"/>
          </p:cNvSpPr>
          <p:nvPr/>
        </p:nvSpPr>
        <p:spPr bwMode="auto">
          <a:xfrm>
            <a:off x="2456313" y="3352800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Helvetica"/>
                <a:cs typeface="Helvetica"/>
              </a:rPr>
              <a:t>succ</a:t>
            </a:r>
            <a:r>
              <a:rPr lang="en-US" sz="1400" dirty="0">
                <a:solidFill>
                  <a:srgbClr val="FF0000"/>
                </a:solidFill>
                <a:latin typeface="Helvetica"/>
                <a:cs typeface="Helvetica"/>
              </a:rPr>
              <a:t>=58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441575" y="3581400"/>
            <a:ext cx="886055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3041650" y="4646613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3049588" y="4876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657592" y="1981200"/>
            <a:ext cx="1400901" cy="1524000"/>
            <a:chOff x="2688" y="1392"/>
            <a:chExt cx="554" cy="1632"/>
          </a:xfrm>
        </p:grpSpPr>
        <p:sp>
          <p:nvSpPr>
            <p:cNvPr id="1361955" name="Freeform 35"/>
            <p:cNvSpPr>
              <a:spLocks/>
            </p:cNvSpPr>
            <p:nvPr/>
          </p:nvSpPr>
          <p:spPr bwMode="auto">
            <a:xfrm>
              <a:off x="2688" y="1392"/>
              <a:ext cx="432" cy="1632"/>
            </a:xfrm>
            <a:custGeom>
              <a:avLst/>
              <a:gdLst/>
              <a:ahLst/>
              <a:cxnLst>
                <a:cxn ang="0">
                  <a:pos x="0" y="1728"/>
                </a:cxn>
                <a:cxn ang="0">
                  <a:pos x="96" y="864"/>
                </a:cxn>
                <a:cxn ang="0">
                  <a:pos x="576" y="0"/>
                </a:cxn>
              </a:cxnLst>
              <a:rect l="0" t="0" r="r" b="b"/>
              <a:pathLst>
                <a:path w="576" h="1728">
                  <a:moveTo>
                    <a:pt x="0" y="1728"/>
                  </a:moveTo>
                  <a:cubicBezTo>
                    <a:pt x="0" y="1440"/>
                    <a:pt x="0" y="1152"/>
                    <a:pt x="96" y="864"/>
                  </a:cubicBezTo>
                  <a:cubicBezTo>
                    <a:pt x="192" y="576"/>
                    <a:pt x="384" y="288"/>
                    <a:pt x="576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6" name="Text Box 36"/>
            <p:cNvSpPr txBox="1">
              <a:spLocks noChangeArrowheads="1"/>
            </p:cNvSpPr>
            <p:nvPr/>
          </p:nvSpPr>
          <p:spPr bwMode="auto">
            <a:xfrm>
              <a:off x="2823" y="1976"/>
              <a:ext cx="41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err="1">
                  <a:solidFill>
                    <a:srgbClr val="FF0000"/>
                  </a:solidFill>
                  <a:latin typeface="Helvetica"/>
                  <a:cs typeface="Helvetica"/>
                </a:rPr>
                <a:t>g</a:t>
              </a:r>
              <a:r>
                <a:rPr lang="en-US" sz="14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et_pred</a:t>
              </a:r>
              <a:r>
                <a:rPr lang="en-US" sz="14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(</a:t>
              </a:r>
              <a:r>
                <a:rPr lang="en-US" sz="1400" dirty="0">
                  <a:solidFill>
                    <a:srgbClr val="FF0000"/>
                  </a:solidFill>
                  <a:latin typeface="Helvetica"/>
                  <a:cs typeface="Helvetica"/>
                </a:rPr>
                <a:t>)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348044" y="1828647"/>
            <a:ext cx="1223953" cy="1520975"/>
            <a:chOff x="2112" y="1252"/>
            <a:chExt cx="772" cy="960"/>
          </a:xfrm>
        </p:grpSpPr>
        <p:sp>
          <p:nvSpPr>
            <p:cNvPr id="1361958" name="Freeform 38"/>
            <p:cNvSpPr>
              <a:spLocks/>
            </p:cNvSpPr>
            <p:nvPr/>
          </p:nvSpPr>
          <p:spPr bwMode="auto">
            <a:xfrm>
              <a:off x="2116" y="1252"/>
              <a:ext cx="768" cy="96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9" name="Text Box 39"/>
            <p:cNvSpPr txBox="1">
              <a:spLocks noChangeArrowheads="1"/>
            </p:cNvSpPr>
            <p:nvPr/>
          </p:nvSpPr>
          <p:spPr bwMode="auto">
            <a:xfrm rot="18015715">
              <a:off x="1928" y="1542"/>
              <a:ext cx="562" cy="1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pred</a:t>
              </a:r>
              <a:r>
                <a:rPr lang="en-US" sz="1400" dirty="0">
                  <a:solidFill>
                    <a:srgbClr val="FF0000"/>
                  </a:solidFill>
                  <a:latin typeface="Helvetica"/>
                  <a:cs typeface="Helvetica"/>
                </a:rPr>
                <a:t>(</a:t>
              </a:r>
              <a:r>
                <a:rPr lang="en-US" sz="14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44)</a:t>
              </a:r>
              <a:endParaRPr lang="en-US" sz="14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963988" y="1374775"/>
            <a:ext cx="796638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963988" y="1599796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latin typeface="Helvetica"/>
                <a:cs typeface="Helvetica"/>
              </a:rPr>
              <a:t>pred</a:t>
            </a:r>
            <a:r>
              <a:rPr lang="en-US" sz="1400" dirty="0">
                <a:latin typeface="Helvetica"/>
                <a:cs typeface="Helvetica"/>
              </a:rPr>
              <a:t>=44</a:t>
            </a:r>
          </a:p>
        </p:txBody>
      </p:sp>
    </p:spTree>
    <p:extLst>
      <p:ext uri="{BB962C8B-B14F-4D97-AF65-F5344CB8AC3E}">
        <p14:creationId xmlns:p14="http://schemas.microsoft.com/office/powerpoint/2010/main" val="6998262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1426" name="Group 2"/>
          <p:cNvGrpSpPr>
            <a:grpSpLocks/>
          </p:cNvGrpSpPr>
          <p:nvPr/>
        </p:nvGrpSpPr>
        <p:grpSpPr bwMode="auto">
          <a:xfrm>
            <a:off x="3200400" y="5409788"/>
            <a:ext cx="228600" cy="228600"/>
            <a:chOff x="765" y="1992"/>
            <a:chExt cx="291" cy="240"/>
          </a:xfrm>
        </p:grpSpPr>
        <p:sp>
          <p:nvSpPr>
            <p:cNvPr id="2791427" name="Oval 3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28" name="Rectangle 4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29" name="Oval 5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791430" name="Rectangle 6"/>
          <p:cNvSpPr>
            <a:spLocks noChangeArrowheads="1"/>
          </p:cNvSpPr>
          <p:nvPr/>
        </p:nvSpPr>
        <p:spPr bwMode="auto">
          <a:xfrm>
            <a:off x="3252788" y="54701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4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Challenge</a:t>
            </a:r>
          </a:p>
        </p:txBody>
      </p:sp>
      <p:sp>
        <p:nvSpPr>
          <p:cNvPr id="27914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990600"/>
          </a:xfrm>
        </p:spPr>
        <p:txBody>
          <a:bodyPr/>
          <a:lstStyle/>
          <a:p>
            <a:r>
              <a:rPr lang="en-US" dirty="0"/>
              <a:t>Find </a:t>
            </a:r>
            <a:r>
              <a:rPr lang="en-US" dirty="0" smtClean="0"/>
              <a:t>nodes storing a specified file</a:t>
            </a:r>
            <a:endParaRPr lang="en-US" dirty="0"/>
          </a:p>
        </p:txBody>
      </p:sp>
      <p:grpSp>
        <p:nvGrpSpPr>
          <p:cNvPr id="2791433" name="Group 9"/>
          <p:cNvGrpSpPr>
            <a:grpSpLocks/>
          </p:cNvGrpSpPr>
          <p:nvPr/>
        </p:nvGrpSpPr>
        <p:grpSpPr bwMode="auto">
          <a:xfrm>
            <a:off x="2667000" y="3657188"/>
            <a:ext cx="3505200" cy="1600200"/>
            <a:chOff x="1719" y="1709"/>
            <a:chExt cx="1775" cy="1123"/>
          </a:xfrm>
        </p:grpSpPr>
        <p:sp>
          <p:nvSpPr>
            <p:cNvPr id="2791434" name="Oval 10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35" name="Oval 11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36" name="Oval 12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37" name="Oval 13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38" name="Oval 14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39" name="Oval 15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40" name="Oval 16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41" name="Freeform 17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42" name="Group 18"/>
          <p:cNvGrpSpPr>
            <a:grpSpLocks/>
          </p:cNvGrpSpPr>
          <p:nvPr/>
        </p:nvGrpSpPr>
        <p:grpSpPr bwMode="auto">
          <a:xfrm>
            <a:off x="2667000" y="5257388"/>
            <a:ext cx="457200" cy="457200"/>
            <a:chOff x="384" y="1872"/>
            <a:chExt cx="336" cy="336"/>
          </a:xfrm>
        </p:grpSpPr>
        <p:sp>
          <p:nvSpPr>
            <p:cNvPr id="2791443" name="AutoShape 1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4" name="AutoShape 2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5" name="Rectangle 2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6" name="Rectangle 2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7" name="Rectangle 2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8" name="Freeform 2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49" name="AutoShape 25"/>
          <p:cNvCxnSpPr>
            <a:cxnSpLocks noChangeShapeType="1"/>
            <a:stCxn id="2791446" idx="3"/>
            <a:endCxn id="2791428" idx="1"/>
          </p:cNvCxnSpPr>
          <p:nvPr/>
        </p:nvCxnSpPr>
        <p:spPr bwMode="auto">
          <a:xfrm flipV="1">
            <a:off x="3062288" y="55240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50" name="Group 26"/>
          <p:cNvGrpSpPr>
            <a:grpSpLocks/>
          </p:cNvGrpSpPr>
          <p:nvPr/>
        </p:nvGrpSpPr>
        <p:grpSpPr bwMode="auto">
          <a:xfrm>
            <a:off x="4343400" y="5409788"/>
            <a:ext cx="457200" cy="457200"/>
            <a:chOff x="384" y="1872"/>
            <a:chExt cx="336" cy="336"/>
          </a:xfrm>
        </p:grpSpPr>
        <p:sp>
          <p:nvSpPr>
            <p:cNvPr id="2791451" name="AutoShape 27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2" name="AutoShape 28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3" name="Rectangle 29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4" name="Rectangle 30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5" name="Rectangle 31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6" name="Freeform 32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57" name="Group 33"/>
          <p:cNvGrpSpPr>
            <a:grpSpLocks/>
          </p:cNvGrpSpPr>
          <p:nvPr/>
        </p:nvGrpSpPr>
        <p:grpSpPr bwMode="auto">
          <a:xfrm>
            <a:off x="4876800" y="5562188"/>
            <a:ext cx="228600" cy="228600"/>
            <a:chOff x="765" y="1992"/>
            <a:chExt cx="291" cy="240"/>
          </a:xfrm>
        </p:grpSpPr>
        <p:sp>
          <p:nvSpPr>
            <p:cNvPr id="2791458" name="Oval 34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9" name="Rectangle 35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0" name="Oval 36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61" name="AutoShape 37"/>
          <p:cNvCxnSpPr>
            <a:cxnSpLocks noChangeShapeType="1"/>
            <a:stCxn id="2791454" idx="3"/>
            <a:endCxn id="2791459" idx="1"/>
          </p:cNvCxnSpPr>
          <p:nvPr/>
        </p:nvCxnSpPr>
        <p:spPr bwMode="auto">
          <a:xfrm flipV="1">
            <a:off x="4738688" y="56764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62" name="Group 38"/>
          <p:cNvGrpSpPr>
            <a:grpSpLocks/>
          </p:cNvGrpSpPr>
          <p:nvPr/>
        </p:nvGrpSpPr>
        <p:grpSpPr bwMode="auto">
          <a:xfrm>
            <a:off x="6096000" y="5104988"/>
            <a:ext cx="457200" cy="457200"/>
            <a:chOff x="384" y="1872"/>
            <a:chExt cx="336" cy="336"/>
          </a:xfrm>
        </p:grpSpPr>
        <p:sp>
          <p:nvSpPr>
            <p:cNvPr id="2791463" name="AutoShape 3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4" name="AutoShape 4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5" name="Rectangle 4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6" name="Rectangle 4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7" name="Rectangle 4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8" name="Freeform 4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69" name="Group 45"/>
          <p:cNvGrpSpPr>
            <a:grpSpLocks/>
          </p:cNvGrpSpPr>
          <p:nvPr/>
        </p:nvGrpSpPr>
        <p:grpSpPr bwMode="auto">
          <a:xfrm>
            <a:off x="6629400" y="5257388"/>
            <a:ext cx="228600" cy="228600"/>
            <a:chOff x="765" y="1992"/>
            <a:chExt cx="291" cy="240"/>
          </a:xfrm>
        </p:grpSpPr>
        <p:sp>
          <p:nvSpPr>
            <p:cNvPr id="2791470" name="Oval 46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1" name="Rectangle 47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2" name="Oval 48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73" name="AutoShape 49"/>
          <p:cNvCxnSpPr>
            <a:cxnSpLocks noChangeShapeType="1"/>
            <a:stCxn id="2791466" idx="3"/>
            <a:endCxn id="2791471" idx="1"/>
          </p:cNvCxnSpPr>
          <p:nvPr/>
        </p:nvCxnSpPr>
        <p:spPr bwMode="auto">
          <a:xfrm flipV="1">
            <a:off x="6491288" y="5371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74" name="Group 50"/>
          <p:cNvGrpSpPr>
            <a:grpSpLocks/>
          </p:cNvGrpSpPr>
          <p:nvPr/>
        </p:nvGrpSpPr>
        <p:grpSpPr bwMode="auto">
          <a:xfrm>
            <a:off x="6248400" y="3504788"/>
            <a:ext cx="457200" cy="457200"/>
            <a:chOff x="384" y="1872"/>
            <a:chExt cx="336" cy="336"/>
          </a:xfrm>
        </p:grpSpPr>
        <p:sp>
          <p:nvSpPr>
            <p:cNvPr id="2791475" name="AutoShape 51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6" name="AutoShape 52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7" name="Rectangle 53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8" name="Rectangle 54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9" name="Rectangle 55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0" name="Freeform 56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81" name="Group 57"/>
          <p:cNvGrpSpPr>
            <a:grpSpLocks/>
          </p:cNvGrpSpPr>
          <p:nvPr/>
        </p:nvGrpSpPr>
        <p:grpSpPr bwMode="auto">
          <a:xfrm>
            <a:off x="6781800" y="3657188"/>
            <a:ext cx="228600" cy="228600"/>
            <a:chOff x="765" y="1992"/>
            <a:chExt cx="291" cy="240"/>
          </a:xfrm>
        </p:grpSpPr>
        <p:sp>
          <p:nvSpPr>
            <p:cNvPr id="2791482" name="Oval 58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3" name="Rectangle 59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4" name="Oval 60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85" name="AutoShape 61"/>
          <p:cNvCxnSpPr>
            <a:cxnSpLocks noChangeShapeType="1"/>
            <a:stCxn id="2791478" idx="3"/>
            <a:endCxn id="2791483" idx="1"/>
          </p:cNvCxnSpPr>
          <p:nvPr/>
        </p:nvCxnSpPr>
        <p:spPr bwMode="auto">
          <a:xfrm flipV="1">
            <a:off x="6643688" y="37714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86" name="Group 62"/>
          <p:cNvGrpSpPr>
            <a:grpSpLocks/>
          </p:cNvGrpSpPr>
          <p:nvPr/>
        </p:nvGrpSpPr>
        <p:grpSpPr bwMode="auto">
          <a:xfrm>
            <a:off x="4343400" y="3123788"/>
            <a:ext cx="457200" cy="457200"/>
            <a:chOff x="384" y="1872"/>
            <a:chExt cx="336" cy="336"/>
          </a:xfrm>
        </p:grpSpPr>
        <p:sp>
          <p:nvSpPr>
            <p:cNvPr id="2791487" name="AutoShape 63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8" name="AutoShape 64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9" name="Rectangle 65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0" name="Rectangle 66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1" name="Rectangle 67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2" name="Freeform 68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93" name="Group 69"/>
          <p:cNvGrpSpPr>
            <a:grpSpLocks/>
          </p:cNvGrpSpPr>
          <p:nvPr/>
        </p:nvGrpSpPr>
        <p:grpSpPr bwMode="auto">
          <a:xfrm>
            <a:off x="4876800" y="3276188"/>
            <a:ext cx="228600" cy="228600"/>
            <a:chOff x="765" y="1992"/>
            <a:chExt cx="291" cy="240"/>
          </a:xfrm>
        </p:grpSpPr>
        <p:sp>
          <p:nvSpPr>
            <p:cNvPr id="2791494" name="Oval 70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5" name="Rectangle 71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6" name="Oval 72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97" name="AutoShape 73"/>
          <p:cNvCxnSpPr>
            <a:cxnSpLocks noChangeShapeType="1"/>
            <a:stCxn id="2791490" idx="3"/>
            <a:endCxn id="2791495" idx="1"/>
          </p:cNvCxnSpPr>
          <p:nvPr/>
        </p:nvCxnSpPr>
        <p:spPr bwMode="auto">
          <a:xfrm flipV="1">
            <a:off x="4738688" y="33904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98" name="Group 74"/>
          <p:cNvGrpSpPr>
            <a:grpSpLocks/>
          </p:cNvGrpSpPr>
          <p:nvPr/>
        </p:nvGrpSpPr>
        <p:grpSpPr bwMode="auto">
          <a:xfrm>
            <a:off x="1828800" y="3428588"/>
            <a:ext cx="457200" cy="457200"/>
            <a:chOff x="384" y="1872"/>
            <a:chExt cx="336" cy="336"/>
          </a:xfrm>
        </p:grpSpPr>
        <p:sp>
          <p:nvSpPr>
            <p:cNvPr id="2791499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0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1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2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3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4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505" name="Group 81"/>
          <p:cNvGrpSpPr>
            <a:grpSpLocks/>
          </p:cNvGrpSpPr>
          <p:nvPr/>
        </p:nvGrpSpPr>
        <p:grpSpPr bwMode="auto">
          <a:xfrm>
            <a:off x="2362200" y="3580988"/>
            <a:ext cx="228600" cy="228600"/>
            <a:chOff x="765" y="1992"/>
            <a:chExt cx="291" cy="240"/>
          </a:xfrm>
        </p:grpSpPr>
        <p:sp>
          <p:nvSpPr>
            <p:cNvPr id="2791506" name="Oval 82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7" name="Rectangle 83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8" name="Oval 84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509" name="AutoShape 85"/>
          <p:cNvCxnSpPr>
            <a:cxnSpLocks noChangeShapeType="1"/>
            <a:stCxn id="2791502" idx="3"/>
            <a:endCxn id="2791507" idx="1"/>
          </p:cNvCxnSpPr>
          <p:nvPr/>
        </p:nvCxnSpPr>
        <p:spPr bwMode="auto">
          <a:xfrm flipV="1">
            <a:off x="2224088" y="36952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0" name="AutoShape 86"/>
          <p:cNvCxnSpPr>
            <a:cxnSpLocks noChangeShapeType="1"/>
            <a:stCxn id="2791504" idx="2"/>
            <a:endCxn id="2791440" idx="2"/>
          </p:cNvCxnSpPr>
          <p:nvPr/>
        </p:nvCxnSpPr>
        <p:spPr bwMode="auto">
          <a:xfrm>
            <a:off x="2286000" y="3885788"/>
            <a:ext cx="38100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1" name="AutoShape 87"/>
          <p:cNvCxnSpPr>
            <a:cxnSpLocks noChangeShapeType="1"/>
            <a:stCxn id="2791443" idx="0"/>
            <a:endCxn id="2791439" idx="3"/>
          </p:cNvCxnSpPr>
          <p:nvPr/>
        </p:nvCxnSpPr>
        <p:spPr bwMode="auto">
          <a:xfrm flipV="1">
            <a:off x="2895600" y="5060538"/>
            <a:ext cx="398463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2" name="AutoShape 88"/>
          <p:cNvCxnSpPr>
            <a:cxnSpLocks noChangeShapeType="1"/>
            <a:stCxn id="2791451" idx="0"/>
            <a:endCxn id="2791438" idx="4"/>
          </p:cNvCxnSpPr>
          <p:nvPr/>
        </p:nvCxnSpPr>
        <p:spPr bwMode="auto">
          <a:xfrm flipV="1">
            <a:off x="4572000" y="5257388"/>
            <a:ext cx="147638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3" name="AutoShape 89"/>
          <p:cNvCxnSpPr>
            <a:cxnSpLocks noChangeShapeType="1"/>
            <a:stCxn id="2791463" idx="1"/>
            <a:endCxn id="2791437" idx="5"/>
          </p:cNvCxnSpPr>
          <p:nvPr/>
        </p:nvCxnSpPr>
        <p:spPr bwMode="auto">
          <a:xfrm flipH="1" flipV="1">
            <a:off x="5972175" y="4903376"/>
            <a:ext cx="214313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4" name="AutoShape 90"/>
          <p:cNvCxnSpPr>
            <a:cxnSpLocks noChangeShapeType="1"/>
            <a:stCxn id="2791480" idx="4"/>
            <a:endCxn id="2791436" idx="6"/>
          </p:cNvCxnSpPr>
          <p:nvPr/>
        </p:nvCxnSpPr>
        <p:spPr bwMode="auto">
          <a:xfrm flipH="1">
            <a:off x="6000750" y="3890551"/>
            <a:ext cx="307975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5" name="AutoShape 91"/>
          <p:cNvCxnSpPr>
            <a:cxnSpLocks noChangeShapeType="1"/>
            <a:stCxn id="2791492" idx="2"/>
            <a:endCxn id="2791435" idx="0"/>
          </p:cNvCxnSpPr>
          <p:nvPr/>
        </p:nvCxnSpPr>
        <p:spPr bwMode="auto">
          <a:xfrm>
            <a:off x="4800600" y="3580988"/>
            <a:ext cx="176213" cy="138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91516" name="Text Box 92"/>
          <p:cNvSpPr txBox="1">
            <a:spLocks noChangeArrowheads="1"/>
          </p:cNvSpPr>
          <p:nvPr/>
        </p:nvSpPr>
        <p:spPr bwMode="auto">
          <a:xfrm>
            <a:off x="3205163" y="54097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A</a:t>
            </a:r>
          </a:p>
        </p:txBody>
      </p:sp>
      <p:sp>
        <p:nvSpPr>
          <p:cNvPr id="2791517" name="Rectangle 93"/>
          <p:cNvSpPr>
            <a:spLocks noChangeArrowheads="1"/>
          </p:cNvSpPr>
          <p:nvPr/>
        </p:nvSpPr>
        <p:spPr bwMode="auto">
          <a:xfrm>
            <a:off x="4929188" y="56225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18" name="Text Box 94"/>
          <p:cNvSpPr txBox="1">
            <a:spLocks noChangeArrowheads="1"/>
          </p:cNvSpPr>
          <p:nvPr/>
        </p:nvSpPr>
        <p:spPr bwMode="auto">
          <a:xfrm>
            <a:off x="4881563" y="55621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B</a:t>
            </a:r>
          </a:p>
        </p:txBody>
      </p:sp>
      <p:sp>
        <p:nvSpPr>
          <p:cNvPr id="2791519" name="Rectangle 95"/>
          <p:cNvSpPr>
            <a:spLocks noChangeArrowheads="1"/>
          </p:cNvSpPr>
          <p:nvPr/>
        </p:nvSpPr>
        <p:spPr bwMode="auto">
          <a:xfrm>
            <a:off x="6677025" y="5317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0" name="Text Box 96"/>
          <p:cNvSpPr txBox="1">
            <a:spLocks noChangeArrowheads="1"/>
          </p:cNvSpPr>
          <p:nvPr/>
        </p:nvSpPr>
        <p:spPr bwMode="auto">
          <a:xfrm>
            <a:off x="6629400" y="5257388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C</a:t>
            </a:r>
          </a:p>
        </p:txBody>
      </p:sp>
      <p:sp>
        <p:nvSpPr>
          <p:cNvPr id="2791521" name="Rectangle 97"/>
          <p:cNvSpPr>
            <a:spLocks noChangeArrowheads="1"/>
          </p:cNvSpPr>
          <p:nvPr/>
        </p:nvSpPr>
        <p:spPr bwMode="auto">
          <a:xfrm>
            <a:off x="6829425" y="37175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2" name="Text Box 98"/>
          <p:cNvSpPr txBox="1">
            <a:spLocks noChangeArrowheads="1"/>
          </p:cNvSpPr>
          <p:nvPr/>
        </p:nvSpPr>
        <p:spPr bwMode="auto">
          <a:xfrm>
            <a:off x="6781800" y="3657188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D</a:t>
            </a:r>
          </a:p>
        </p:txBody>
      </p:sp>
      <p:sp>
        <p:nvSpPr>
          <p:cNvPr id="2791523" name="Rectangle 99"/>
          <p:cNvSpPr>
            <a:spLocks noChangeArrowheads="1"/>
          </p:cNvSpPr>
          <p:nvPr/>
        </p:nvSpPr>
        <p:spPr bwMode="auto">
          <a:xfrm>
            <a:off x="4924425" y="33365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4" name="Text Box 100"/>
          <p:cNvSpPr txBox="1">
            <a:spLocks noChangeArrowheads="1"/>
          </p:cNvSpPr>
          <p:nvPr/>
        </p:nvSpPr>
        <p:spPr bwMode="auto">
          <a:xfrm>
            <a:off x="4876800" y="32761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E</a:t>
            </a:r>
          </a:p>
        </p:txBody>
      </p:sp>
      <p:sp>
        <p:nvSpPr>
          <p:cNvPr id="2791525" name="Rectangle 101"/>
          <p:cNvSpPr>
            <a:spLocks noChangeArrowheads="1"/>
          </p:cNvSpPr>
          <p:nvPr/>
        </p:nvSpPr>
        <p:spPr bwMode="auto">
          <a:xfrm>
            <a:off x="2409825" y="3644488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6" name="Text Box 102"/>
          <p:cNvSpPr txBox="1">
            <a:spLocks noChangeArrowheads="1"/>
          </p:cNvSpPr>
          <p:nvPr/>
        </p:nvSpPr>
        <p:spPr bwMode="auto">
          <a:xfrm>
            <a:off x="2362200" y="3584163"/>
            <a:ext cx="29241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F</a:t>
            </a:r>
          </a:p>
        </p:txBody>
      </p:sp>
      <p:sp>
        <p:nvSpPr>
          <p:cNvPr id="2791527" name="Line 103"/>
          <p:cNvSpPr>
            <a:spLocks noChangeShapeType="1"/>
          </p:cNvSpPr>
          <p:nvPr/>
        </p:nvSpPr>
        <p:spPr bwMode="auto">
          <a:xfrm flipV="1">
            <a:off x="2895600" y="4723988"/>
            <a:ext cx="990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8" name="Text Box 104"/>
          <p:cNvSpPr txBox="1">
            <a:spLocks noChangeArrowheads="1"/>
          </p:cNvSpPr>
          <p:nvPr/>
        </p:nvSpPr>
        <p:spPr bwMode="auto">
          <a:xfrm>
            <a:off x="3810000" y="4419188"/>
            <a:ext cx="433713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E?</a:t>
            </a:r>
          </a:p>
        </p:txBody>
      </p:sp>
    </p:spTree>
    <p:extLst>
      <p:ext uri="{BB962C8B-B14F-4D97-AF65-F5344CB8AC3E}">
        <p14:creationId xmlns:p14="http://schemas.microsoft.com/office/powerpoint/2010/main" val="27103621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6764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76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12954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8196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648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3436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791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653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61912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2300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671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4495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213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7244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6002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20399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5814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9436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61722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876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810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22764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9812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3528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810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1447800"/>
            <a:ext cx="2441575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50: </a:t>
            </a:r>
            <a:r>
              <a:rPr lang="en-US" sz="2000" b="0" dirty="0" smtClean="0">
                <a:latin typeface="Helvetica"/>
                <a:cs typeface="Helvetica"/>
              </a:rPr>
              <a:t>send NOTIFY </a:t>
            </a:r>
            <a:r>
              <a:rPr lang="en-US" sz="2000" b="0" dirty="0">
                <a:latin typeface="Helvetica"/>
                <a:cs typeface="Helvetica"/>
              </a:rPr>
              <a:t>to </a:t>
            </a:r>
            <a:r>
              <a:rPr lang="en-US" sz="2000" b="0" dirty="0" smtClean="0">
                <a:latin typeface="Helvetica"/>
                <a:cs typeface="Helvetica"/>
              </a:rPr>
              <a:t>58</a:t>
            </a:r>
            <a:endParaRPr lang="en-US" sz="2000" b="0" dirty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58: </a:t>
            </a:r>
            <a:r>
              <a:rPr lang="en-US" sz="2000" b="0" dirty="0" smtClean="0">
                <a:latin typeface="Helvetica"/>
                <a:cs typeface="Helvetica"/>
              </a:rPr>
              <a:t>update its predecessor to 50 as 50 is in (44, 58)  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361950" name="Text Box 30"/>
          <p:cNvSpPr txBox="1">
            <a:spLocks noChangeArrowheads="1"/>
          </p:cNvSpPr>
          <p:nvPr/>
        </p:nvSpPr>
        <p:spPr bwMode="auto">
          <a:xfrm>
            <a:off x="2456313" y="3352800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Helvetica"/>
                <a:cs typeface="Helvetica"/>
              </a:rPr>
              <a:t>succ</a:t>
            </a:r>
            <a:r>
              <a:rPr lang="en-US" sz="1400" dirty="0">
                <a:solidFill>
                  <a:srgbClr val="FF0000"/>
                </a:solidFill>
                <a:latin typeface="Helvetica"/>
                <a:cs typeface="Helvetica"/>
              </a:rPr>
              <a:t>=58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441575" y="3581400"/>
            <a:ext cx="886055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3041650" y="4646613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3049588" y="4876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657593" y="1981200"/>
            <a:ext cx="1132859" cy="1524000"/>
            <a:chOff x="2688" y="1392"/>
            <a:chExt cx="448" cy="1632"/>
          </a:xfrm>
        </p:grpSpPr>
        <p:sp>
          <p:nvSpPr>
            <p:cNvPr id="1361955" name="Freeform 35"/>
            <p:cNvSpPr>
              <a:spLocks/>
            </p:cNvSpPr>
            <p:nvPr/>
          </p:nvSpPr>
          <p:spPr bwMode="auto">
            <a:xfrm>
              <a:off x="2688" y="1392"/>
              <a:ext cx="432" cy="1632"/>
            </a:xfrm>
            <a:custGeom>
              <a:avLst/>
              <a:gdLst/>
              <a:ahLst/>
              <a:cxnLst>
                <a:cxn ang="0">
                  <a:pos x="0" y="1728"/>
                </a:cxn>
                <a:cxn ang="0">
                  <a:pos x="96" y="864"/>
                </a:cxn>
                <a:cxn ang="0">
                  <a:pos x="576" y="0"/>
                </a:cxn>
              </a:cxnLst>
              <a:rect l="0" t="0" r="r" b="b"/>
              <a:pathLst>
                <a:path w="576" h="1728">
                  <a:moveTo>
                    <a:pt x="0" y="1728"/>
                  </a:moveTo>
                  <a:cubicBezTo>
                    <a:pt x="0" y="1440"/>
                    <a:pt x="0" y="1152"/>
                    <a:pt x="96" y="864"/>
                  </a:cubicBezTo>
                  <a:cubicBezTo>
                    <a:pt x="192" y="576"/>
                    <a:pt x="384" y="288"/>
                    <a:pt x="576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6" name="Text Box 36"/>
            <p:cNvSpPr txBox="1">
              <a:spLocks noChangeArrowheads="1"/>
            </p:cNvSpPr>
            <p:nvPr/>
          </p:nvSpPr>
          <p:spPr bwMode="auto">
            <a:xfrm>
              <a:off x="2823" y="1976"/>
              <a:ext cx="31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notify()</a:t>
              </a:r>
              <a:endParaRPr lang="en-US" sz="14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361960" name="Text Box 40"/>
          <p:cNvSpPr txBox="1">
            <a:spLocks noChangeArrowheads="1"/>
          </p:cNvSpPr>
          <p:nvPr/>
        </p:nvSpPr>
        <p:spPr bwMode="auto">
          <a:xfrm>
            <a:off x="3965575" y="16002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pred=50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963988" y="1374775"/>
            <a:ext cx="796638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963988" y="160655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pred=44</a:t>
            </a:r>
          </a:p>
        </p:txBody>
      </p:sp>
    </p:spTree>
    <p:extLst>
      <p:ext uri="{BB962C8B-B14F-4D97-AF65-F5344CB8AC3E}">
        <p14:creationId xmlns:p14="http://schemas.microsoft.com/office/powerpoint/2010/main" val="7931583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6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0" grpId="0"/>
      <p:bldP spid="136196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 (cont’d)</a:t>
            </a:r>
          </a:p>
        </p:txBody>
      </p:sp>
      <p:sp>
        <p:nvSpPr>
          <p:cNvPr id="1363971" name="Oval 3"/>
          <p:cNvSpPr>
            <a:spLocks noChangeArrowheads="1"/>
          </p:cNvSpPr>
          <p:nvPr/>
        </p:nvSpPr>
        <p:spPr bwMode="auto">
          <a:xfrm>
            <a:off x="4010025" y="16764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3972" name="Text Box 4"/>
          <p:cNvSpPr txBox="1">
            <a:spLocks noChangeArrowheads="1"/>
          </p:cNvSpPr>
          <p:nvPr/>
        </p:nvSpPr>
        <p:spPr bwMode="auto">
          <a:xfrm>
            <a:off x="7004050" y="176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3973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1295400"/>
            <a:ext cx="266700" cy="438150"/>
          </a:xfrm>
          <a:prstGeom prst="rect">
            <a:avLst/>
          </a:prstGeom>
          <a:noFill/>
        </p:spPr>
      </p:pic>
      <p:pic>
        <p:nvPicPr>
          <p:cNvPr id="1363974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819650"/>
            <a:ext cx="266700" cy="438150"/>
          </a:xfrm>
          <a:prstGeom prst="rect">
            <a:avLst/>
          </a:prstGeom>
          <a:noFill/>
        </p:spPr>
      </p:pic>
      <p:sp>
        <p:nvSpPr>
          <p:cNvPr id="1363975" name="Text Box 7"/>
          <p:cNvSpPr txBox="1">
            <a:spLocks noChangeArrowheads="1"/>
          </p:cNvSpPr>
          <p:nvPr/>
        </p:nvSpPr>
        <p:spPr bwMode="auto">
          <a:xfrm>
            <a:off x="7934325" y="4648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3976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343650"/>
            <a:ext cx="266700" cy="438150"/>
          </a:xfrm>
          <a:prstGeom prst="rect">
            <a:avLst/>
          </a:prstGeom>
          <a:noFill/>
        </p:spPr>
      </p:pic>
      <p:sp>
        <p:nvSpPr>
          <p:cNvPr id="1363977" name="Text Box 9"/>
          <p:cNvSpPr txBox="1">
            <a:spLocks noChangeArrowheads="1"/>
          </p:cNvSpPr>
          <p:nvPr/>
        </p:nvSpPr>
        <p:spPr bwMode="auto">
          <a:xfrm>
            <a:off x="6086475" y="5791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3978" name="Text Box 10"/>
          <p:cNvSpPr txBox="1">
            <a:spLocks noChangeArrowheads="1"/>
          </p:cNvSpPr>
          <p:nvPr/>
        </p:nvSpPr>
        <p:spPr bwMode="auto">
          <a:xfrm>
            <a:off x="5334000" y="5653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3979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6191250"/>
            <a:ext cx="266700" cy="438150"/>
          </a:xfrm>
          <a:prstGeom prst="rect">
            <a:avLst/>
          </a:prstGeom>
          <a:noFill/>
        </p:spPr>
      </p:pic>
      <p:sp>
        <p:nvSpPr>
          <p:cNvPr id="1363980" name="Text Box 12"/>
          <p:cNvSpPr txBox="1">
            <a:spLocks noChangeArrowheads="1"/>
          </p:cNvSpPr>
          <p:nvPr/>
        </p:nvSpPr>
        <p:spPr bwMode="auto">
          <a:xfrm>
            <a:off x="7591425" y="2300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3981" name="Text Box 13"/>
          <p:cNvSpPr txBox="1">
            <a:spLocks noChangeArrowheads="1"/>
          </p:cNvSpPr>
          <p:nvPr/>
        </p:nvSpPr>
        <p:spPr bwMode="auto">
          <a:xfrm>
            <a:off x="8201025" y="3671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3982" name="Text Box 14"/>
          <p:cNvSpPr txBox="1">
            <a:spLocks noChangeArrowheads="1"/>
          </p:cNvSpPr>
          <p:nvPr/>
        </p:nvSpPr>
        <p:spPr bwMode="auto">
          <a:xfrm>
            <a:off x="4343400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3983" name="Text Box 15"/>
          <p:cNvSpPr txBox="1">
            <a:spLocks noChangeArrowheads="1"/>
          </p:cNvSpPr>
          <p:nvPr/>
        </p:nvSpPr>
        <p:spPr bwMode="auto">
          <a:xfrm>
            <a:off x="5029200" y="2057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3984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724400"/>
            <a:ext cx="266700" cy="438150"/>
          </a:xfrm>
          <a:prstGeom prst="rect">
            <a:avLst/>
          </a:prstGeom>
          <a:noFill/>
        </p:spPr>
      </p:pic>
      <p:pic>
        <p:nvPicPr>
          <p:cNvPr id="1363985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600200"/>
            <a:ext cx="266700" cy="438150"/>
          </a:xfrm>
          <a:prstGeom prst="rect">
            <a:avLst/>
          </a:prstGeom>
          <a:noFill/>
        </p:spPr>
      </p:pic>
      <p:sp>
        <p:nvSpPr>
          <p:cNvPr id="1363986" name="Line 18"/>
          <p:cNvSpPr>
            <a:spLocks noChangeShapeType="1"/>
          </p:cNvSpPr>
          <p:nvPr/>
        </p:nvSpPr>
        <p:spPr bwMode="auto">
          <a:xfrm flipV="1">
            <a:off x="4162425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3987" name="Line 19"/>
          <p:cNvSpPr>
            <a:spLocks noChangeShapeType="1"/>
          </p:cNvSpPr>
          <p:nvPr/>
        </p:nvSpPr>
        <p:spPr bwMode="auto">
          <a:xfrm>
            <a:off x="4953000" y="2057400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3988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581400"/>
            <a:ext cx="266700" cy="438150"/>
          </a:xfrm>
          <a:prstGeom prst="rect">
            <a:avLst/>
          </a:prstGeom>
          <a:noFill/>
        </p:spPr>
      </p:pic>
      <p:sp>
        <p:nvSpPr>
          <p:cNvPr id="1363989" name="Line 21"/>
          <p:cNvSpPr>
            <a:spLocks noChangeShapeType="1"/>
          </p:cNvSpPr>
          <p:nvPr/>
        </p:nvSpPr>
        <p:spPr bwMode="auto">
          <a:xfrm flipV="1">
            <a:off x="5381625" y="59436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3990" name="Line 22"/>
          <p:cNvSpPr>
            <a:spLocks noChangeShapeType="1"/>
          </p:cNvSpPr>
          <p:nvPr/>
        </p:nvSpPr>
        <p:spPr bwMode="auto">
          <a:xfrm flipV="1">
            <a:off x="6296025" y="61722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3991" name="Line 23"/>
          <p:cNvSpPr>
            <a:spLocks noChangeShapeType="1"/>
          </p:cNvSpPr>
          <p:nvPr/>
        </p:nvSpPr>
        <p:spPr bwMode="auto">
          <a:xfrm flipH="1" flipV="1">
            <a:off x="8353425" y="4876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3992" name="Line 24"/>
          <p:cNvSpPr>
            <a:spLocks noChangeShapeType="1"/>
          </p:cNvSpPr>
          <p:nvPr/>
        </p:nvSpPr>
        <p:spPr bwMode="auto">
          <a:xfrm flipH="1">
            <a:off x="8582025" y="3810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3993" name="Line 25"/>
          <p:cNvSpPr>
            <a:spLocks noChangeShapeType="1"/>
          </p:cNvSpPr>
          <p:nvPr/>
        </p:nvSpPr>
        <p:spPr bwMode="auto">
          <a:xfrm flipV="1">
            <a:off x="7867650" y="22764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3994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981200"/>
            <a:ext cx="266700" cy="438150"/>
          </a:xfrm>
          <a:prstGeom prst="rect">
            <a:avLst/>
          </a:prstGeom>
          <a:noFill/>
        </p:spPr>
      </p:pic>
      <p:pic>
        <p:nvPicPr>
          <p:cNvPr id="1363995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352800"/>
            <a:ext cx="265113" cy="438150"/>
          </a:xfrm>
          <a:noFill/>
          <a:ln/>
        </p:spPr>
      </p:pic>
      <p:sp>
        <p:nvSpPr>
          <p:cNvPr id="1363996" name="Text Box 28"/>
          <p:cNvSpPr txBox="1">
            <a:spLocks noChangeArrowheads="1"/>
          </p:cNvSpPr>
          <p:nvPr/>
        </p:nvSpPr>
        <p:spPr bwMode="auto">
          <a:xfrm>
            <a:off x="3297238" y="3810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3997" name="Rectangle 29"/>
          <p:cNvSpPr>
            <a:spLocks noChangeArrowheads="1"/>
          </p:cNvSpPr>
          <p:nvPr/>
        </p:nvSpPr>
        <p:spPr bwMode="auto">
          <a:xfrm>
            <a:off x="0" y="1447800"/>
            <a:ext cx="28194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</a:t>
            </a:r>
            <a:r>
              <a:rPr lang="en-US" sz="2000" b="0" dirty="0" smtClean="0">
                <a:latin typeface="Helvetica"/>
                <a:cs typeface="Helvetica"/>
              </a:rPr>
              <a:t>44: ask its successor (node 58) for its predecessor</a:t>
            </a:r>
            <a:endParaRPr lang="en-US" sz="2000" b="0" dirty="0">
              <a:latin typeface="Helvetica"/>
              <a:cs typeface="Helvetica"/>
            </a:endParaRP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</a:t>
            </a:r>
            <a:r>
              <a:rPr lang="en-US" sz="2000" b="0" dirty="0" smtClean="0">
                <a:latin typeface="Helvetica"/>
                <a:cs typeface="Helvetica"/>
              </a:rPr>
              <a:t>58: </a:t>
            </a:r>
            <a:r>
              <a:rPr lang="en-US" sz="2000" b="0" dirty="0">
                <a:latin typeface="Helvetica"/>
                <a:cs typeface="Helvetica"/>
              </a:rPr>
              <a:t>reply with </a:t>
            </a:r>
            <a:r>
              <a:rPr lang="en-US" sz="2000" b="0" dirty="0" smtClean="0">
                <a:latin typeface="Helvetica"/>
                <a:cs typeface="Helvetica"/>
              </a:rPr>
              <a:t>its predecessor, i.e., node 50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endParaRPr lang="en-US" sz="2000" b="0" dirty="0" smtClean="0">
              <a:latin typeface="Helvetica"/>
              <a:cs typeface="Helvetica"/>
            </a:endParaRP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endParaRPr lang="en-US" sz="2000" b="0" dirty="0">
              <a:latin typeface="Helvetica"/>
              <a:cs typeface="Helvetica"/>
            </a:endParaRP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Node 44: update </a:t>
            </a:r>
            <a:r>
              <a:rPr lang="en-US" sz="2000" b="0" dirty="0">
                <a:latin typeface="Helvetica"/>
                <a:cs typeface="Helvetica"/>
              </a:rPr>
              <a:t>its successor to </a:t>
            </a:r>
            <a:r>
              <a:rPr lang="en-US" sz="2000" b="0" dirty="0" smtClean="0">
                <a:latin typeface="Helvetica"/>
                <a:cs typeface="Helvetica"/>
              </a:rPr>
              <a:t>50, as 50 in (44, 58)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363998" name="Text Box 30"/>
          <p:cNvSpPr txBox="1">
            <a:spLocks noChangeArrowheads="1"/>
          </p:cNvSpPr>
          <p:nvPr/>
        </p:nvSpPr>
        <p:spPr bwMode="auto">
          <a:xfrm>
            <a:off x="2365375" y="3355975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succ=58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267208" y="2209800"/>
            <a:ext cx="1274765" cy="2590800"/>
            <a:chOff x="2688" y="1392"/>
            <a:chExt cx="803" cy="1632"/>
          </a:xfrm>
        </p:grpSpPr>
        <p:sp>
          <p:nvSpPr>
            <p:cNvPr id="1364000" name="Freeform 32"/>
            <p:cNvSpPr>
              <a:spLocks/>
            </p:cNvSpPr>
            <p:nvPr/>
          </p:nvSpPr>
          <p:spPr bwMode="auto">
            <a:xfrm>
              <a:off x="2688" y="1392"/>
              <a:ext cx="432" cy="1632"/>
            </a:xfrm>
            <a:custGeom>
              <a:avLst/>
              <a:gdLst/>
              <a:ahLst/>
              <a:cxnLst>
                <a:cxn ang="0">
                  <a:pos x="0" y="1728"/>
                </a:cxn>
                <a:cxn ang="0">
                  <a:pos x="96" y="864"/>
                </a:cxn>
                <a:cxn ang="0">
                  <a:pos x="576" y="0"/>
                </a:cxn>
              </a:cxnLst>
              <a:rect l="0" t="0" r="r" b="b"/>
              <a:pathLst>
                <a:path w="576" h="1728">
                  <a:moveTo>
                    <a:pt x="0" y="1728"/>
                  </a:moveTo>
                  <a:cubicBezTo>
                    <a:pt x="0" y="1440"/>
                    <a:pt x="0" y="1152"/>
                    <a:pt x="96" y="864"/>
                  </a:cubicBezTo>
                  <a:cubicBezTo>
                    <a:pt x="192" y="576"/>
                    <a:pt x="384" y="288"/>
                    <a:pt x="576" y="0"/>
                  </a:cubicBezTo>
                </a:path>
              </a:pathLst>
            </a:custGeom>
            <a:noFill/>
            <a:ln w="254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4001" name="Text Box 33"/>
            <p:cNvSpPr txBox="1">
              <a:spLocks noChangeArrowheads="1"/>
            </p:cNvSpPr>
            <p:nvPr/>
          </p:nvSpPr>
          <p:spPr bwMode="auto">
            <a:xfrm>
              <a:off x="2823" y="1976"/>
              <a:ext cx="6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err="1">
                  <a:solidFill>
                    <a:srgbClr val="FF0000"/>
                  </a:solidFill>
                  <a:latin typeface="Helvetica"/>
                  <a:cs typeface="Helvetica"/>
                </a:rPr>
                <a:t>g</a:t>
              </a:r>
              <a:r>
                <a:rPr lang="en-US" sz="14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et_pred</a:t>
              </a:r>
              <a:r>
                <a:rPr lang="en-US" sz="14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()</a:t>
              </a:r>
              <a:endParaRPr lang="en-US" sz="14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759200" y="2133600"/>
            <a:ext cx="1041400" cy="2590800"/>
            <a:chOff x="2368" y="1344"/>
            <a:chExt cx="656" cy="1632"/>
          </a:xfrm>
        </p:grpSpPr>
        <p:sp>
          <p:nvSpPr>
            <p:cNvPr id="1364003" name="Freeform 35"/>
            <p:cNvSpPr>
              <a:spLocks/>
            </p:cNvSpPr>
            <p:nvPr/>
          </p:nvSpPr>
          <p:spPr bwMode="auto">
            <a:xfrm>
              <a:off x="2368" y="1344"/>
              <a:ext cx="656" cy="1632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368" y="192"/>
                </a:cxn>
                <a:cxn ang="0">
                  <a:pos x="32" y="816"/>
                </a:cxn>
                <a:cxn ang="0">
                  <a:pos x="176" y="1632"/>
                </a:cxn>
              </a:cxnLst>
              <a:rect l="0" t="0" r="r" b="b"/>
              <a:pathLst>
                <a:path w="656" h="1632">
                  <a:moveTo>
                    <a:pt x="656" y="0"/>
                  </a:moveTo>
                  <a:cubicBezTo>
                    <a:pt x="564" y="28"/>
                    <a:pt x="472" y="56"/>
                    <a:pt x="368" y="192"/>
                  </a:cubicBezTo>
                  <a:cubicBezTo>
                    <a:pt x="264" y="328"/>
                    <a:pt x="64" y="576"/>
                    <a:pt x="32" y="816"/>
                  </a:cubicBezTo>
                  <a:cubicBezTo>
                    <a:pt x="0" y="1056"/>
                    <a:pt x="88" y="1344"/>
                    <a:pt x="176" y="1632"/>
                  </a:cubicBezTo>
                </a:path>
              </a:pathLst>
            </a:custGeom>
            <a:noFill/>
            <a:ln w="254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4004" name="Text Box 36"/>
            <p:cNvSpPr txBox="1">
              <a:spLocks noChangeArrowheads="1"/>
            </p:cNvSpPr>
            <p:nvPr/>
          </p:nvSpPr>
          <p:spPr bwMode="auto">
            <a:xfrm rot="17712102">
              <a:off x="2185" y="1630"/>
              <a:ext cx="56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err="1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4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red</a:t>
              </a:r>
              <a:r>
                <a:rPr lang="en-US" sz="1400" dirty="0">
                  <a:solidFill>
                    <a:srgbClr val="FF0000"/>
                  </a:solidFill>
                  <a:latin typeface="Helvetica"/>
                  <a:cs typeface="Helvetica"/>
                </a:rPr>
                <a:t>(</a:t>
              </a:r>
              <a:r>
                <a:rPr lang="en-US" sz="14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50)</a:t>
              </a:r>
              <a:endParaRPr lang="en-US" sz="14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364005" name="Text Box 37"/>
          <p:cNvSpPr txBox="1">
            <a:spLocks noChangeArrowheads="1"/>
          </p:cNvSpPr>
          <p:nvPr/>
        </p:nvSpPr>
        <p:spPr bwMode="auto">
          <a:xfrm>
            <a:off x="3041650" y="4646613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succ=50</a:t>
            </a:r>
          </a:p>
        </p:txBody>
      </p:sp>
      <p:sp>
        <p:nvSpPr>
          <p:cNvPr id="1364006" name="Text Box 38"/>
          <p:cNvSpPr txBox="1">
            <a:spLocks noChangeArrowheads="1"/>
          </p:cNvSpPr>
          <p:nvPr/>
        </p:nvSpPr>
        <p:spPr bwMode="auto">
          <a:xfrm>
            <a:off x="3965575" y="1447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pred=50</a:t>
            </a:r>
          </a:p>
        </p:txBody>
      </p:sp>
      <p:sp>
        <p:nvSpPr>
          <p:cNvPr id="1364007" name="Text Box 39"/>
          <p:cNvSpPr txBox="1">
            <a:spLocks noChangeArrowheads="1"/>
          </p:cNvSpPr>
          <p:nvPr/>
        </p:nvSpPr>
        <p:spPr bwMode="auto">
          <a:xfrm>
            <a:off x="3963988" y="1223963"/>
            <a:ext cx="796638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succ=4</a:t>
            </a:r>
          </a:p>
        </p:txBody>
      </p:sp>
      <p:sp>
        <p:nvSpPr>
          <p:cNvPr id="1364008" name="Text Box 40"/>
          <p:cNvSpPr txBox="1">
            <a:spLocks noChangeArrowheads="1"/>
          </p:cNvSpPr>
          <p:nvPr/>
        </p:nvSpPr>
        <p:spPr bwMode="auto">
          <a:xfrm>
            <a:off x="2365375" y="3584575"/>
            <a:ext cx="886055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4009" name="Text Box 41"/>
          <p:cNvSpPr txBox="1">
            <a:spLocks noChangeArrowheads="1"/>
          </p:cNvSpPr>
          <p:nvPr/>
        </p:nvSpPr>
        <p:spPr bwMode="auto">
          <a:xfrm>
            <a:off x="3041650" y="4646613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4010" name="Text Box 42"/>
          <p:cNvSpPr txBox="1">
            <a:spLocks noChangeArrowheads="1"/>
          </p:cNvSpPr>
          <p:nvPr/>
        </p:nvSpPr>
        <p:spPr bwMode="auto">
          <a:xfrm>
            <a:off x="3049588" y="4876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pred=35</a:t>
            </a:r>
          </a:p>
        </p:txBody>
      </p:sp>
    </p:spTree>
    <p:extLst>
      <p:ext uri="{BB962C8B-B14F-4D97-AF65-F5344CB8AC3E}">
        <p14:creationId xmlns:p14="http://schemas.microsoft.com/office/powerpoint/2010/main" val="2554592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6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005" grpId="0"/>
      <p:bldP spid="136400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 (cont’d)</a:t>
            </a:r>
          </a:p>
        </p:txBody>
      </p:sp>
      <p:sp>
        <p:nvSpPr>
          <p:cNvPr id="1366019" name="Oval 3"/>
          <p:cNvSpPr>
            <a:spLocks noChangeArrowheads="1"/>
          </p:cNvSpPr>
          <p:nvPr/>
        </p:nvSpPr>
        <p:spPr bwMode="auto">
          <a:xfrm>
            <a:off x="4010025" y="16764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6020" name="Text Box 4"/>
          <p:cNvSpPr txBox="1">
            <a:spLocks noChangeArrowheads="1"/>
          </p:cNvSpPr>
          <p:nvPr/>
        </p:nvSpPr>
        <p:spPr bwMode="auto">
          <a:xfrm>
            <a:off x="7004050" y="176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6021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1295400"/>
            <a:ext cx="266700" cy="438150"/>
          </a:xfrm>
          <a:prstGeom prst="rect">
            <a:avLst/>
          </a:prstGeom>
          <a:noFill/>
        </p:spPr>
      </p:pic>
      <p:pic>
        <p:nvPicPr>
          <p:cNvPr id="1366022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819650"/>
            <a:ext cx="266700" cy="438150"/>
          </a:xfrm>
          <a:prstGeom prst="rect">
            <a:avLst/>
          </a:prstGeom>
          <a:noFill/>
        </p:spPr>
      </p:pic>
      <p:sp>
        <p:nvSpPr>
          <p:cNvPr id="1366023" name="Text Box 7"/>
          <p:cNvSpPr txBox="1">
            <a:spLocks noChangeArrowheads="1"/>
          </p:cNvSpPr>
          <p:nvPr/>
        </p:nvSpPr>
        <p:spPr bwMode="auto">
          <a:xfrm>
            <a:off x="7934325" y="4648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6024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343650"/>
            <a:ext cx="266700" cy="438150"/>
          </a:xfrm>
          <a:prstGeom prst="rect">
            <a:avLst/>
          </a:prstGeom>
          <a:noFill/>
        </p:spPr>
      </p:pic>
      <p:sp>
        <p:nvSpPr>
          <p:cNvPr id="1366025" name="Text Box 9"/>
          <p:cNvSpPr txBox="1">
            <a:spLocks noChangeArrowheads="1"/>
          </p:cNvSpPr>
          <p:nvPr/>
        </p:nvSpPr>
        <p:spPr bwMode="auto">
          <a:xfrm>
            <a:off x="6086475" y="5791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6026" name="Text Box 10"/>
          <p:cNvSpPr txBox="1">
            <a:spLocks noChangeArrowheads="1"/>
          </p:cNvSpPr>
          <p:nvPr/>
        </p:nvSpPr>
        <p:spPr bwMode="auto">
          <a:xfrm>
            <a:off x="5334000" y="5653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6027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6191250"/>
            <a:ext cx="266700" cy="438150"/>
          </a:xfrm>
          <a:prstGeom prst="rect">
            <a:avLst/>
          </a:prstGeom>
          <a:noFill/>
        </p:spPr>
      </p:pic>
      <p:sp>
        <p:nvSpPr>
          <p:cNvPr id="1366028" name="Text Box 12"/>
          <p:cNvSpPr txBox="1">
            <a:spLocks noChangeArrowheads="1"/>
          </p:cNvSpPr>
          <p:nvPr/>
        </p:nvSpPr>
        <p:spPr bwMode="auto">
          <a:xfrm>
            <a:off x="7591425" y="2300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6029" name="Text Box 13"/>
          <p:cNvSpPr txBox="1">
            <a:spLocks noChangeArrowheads="1"/>
          </p:cNvSpPr>
          <p:nvPr/>
        </p:nvSpPr>
        <p:spPr bwMode="auto">
          <a:xfrm>
            <a:off x="8201025" y="3671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6030" name="Text Box 14"/>
          <p:cNvSpPr txBox="1">
            <a:spLocks noChangeArrowheads="1"/>
          </p:cNvSpPr>
          <p:nvPr/>
        </p:nvSpPr>
        <p:spPr bwMode="auto">
          <a:xfrm>
            <a:off x="4343400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6031" name="Text Box 15"/>
          <p:cNvSpPr txBox="1">
            <a:spLocks noChangeArrowheads="1"/>
          </p:cNvSpPr>
          <p:nvPr/>
        </p:nvSpPr>
        <p:spPr bwMode="auto">
          <a:xfrm>
            <a:off x="5029200" y="2057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6032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724400"/>
            <a:ext cx="266700" cy="438150"/>
          </a:xfrm>
          <a:prstGeom prst="rect">
            <a:avLst/>
          </a:prstGeom>
          <a:noFill/>
        </p:spPr>
      </p:pic>
      <p:pic>
        <p:nvPicPr>
          <p:cNvPr id="1366033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600200"/>
            <a:ext cx="266700" cy="438150"/>
          </a:xfrm>
          <a:prstGeom prst="rect">
            <a:avLst/>
          </a:prstGeom>
          <a:noFill/>
        </p:spPr>
      </p:pic>
      <p:sp>
        <p:nvSpPr>
          <p:cNvPr id="1366034" name="Line 18"/>
          <p:cNvSpPr>
            <a:spLocks noChangeShapeType="1"/>
          </p:cNvSpPr>
          <p:nvPr/>
        </p:nvSpPr>
        <p:spPr bwMode="auto">
          <a:xfrm flipV="1">
            <a:off x="4162425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6035" name="Line 19"/>
          <p:cNvSpPr>
            <a:spLocks noChangeShapeType="1"/>
          </p:cNvSpPr>
          <p:nvPr/>
        </p:nvSpPr>
        <p:spPr bwMode="auto">
          <a:xfrm>
            <a:off x="4953000" y="2057400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6036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581400"/>
            <a:ext cx="266700" cy="438150"/>
          </a:xfrm>
          <a:prstGeom prst="rect">
            <a:avLst/>
          </a:prstGeom>
          <a:noFill/>
        </p:spPr>
      </p:pic>
      <p:sp>
        <p:nvSpPr>
          <p:cNvPr id="1366037" name="Line 21"/>
          <p:cNvSpPr>
            <a:spLocks noChangeShapeType="1"/>
          </p:cNvSpPr>
          <p:nvPr/>
        </p:nvSpPr>
        <p:spPr bwMode="auto">
          <a:xfrm flipV="1">
            <a:off x="5381625" y="59436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6038" name="Line 22"/>
          <p:cNvSpPr>
            <a:spLocks noChangeShapeType="1"/>
          </p:cNvSpPr>
          <p:nvPr/>
        </p:nvSpPr>
        <p:spPr bwMode="auto">
          <a:xfrm flipV="1">
            <a:off x="6296025" y="61722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6039" name="Line 23"/>
          <p:cNvSpPr>
            <a:spLocks noChangeShapeType="1"/>
          </p:cNvSpPr>
          <p:nvPr/>
        </p:nvSpPr>
        <p:spPr bwMode="auto">
          <a:xfrm flipH="1" flipV="1">
            <a:off x="8353425" y="4876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6040" name="Line 24"/>
          <p:cNvSpPr>
            <a:spLocks noChangeShapeType="1"/>
          </p:cNvSpPr>
          <p:nvPr/>
        </p:nvSpPr>
        <p:spPr bwMode="auto">
          <a:xfrm flipH="1">
            <a:off x="8582025" y="3810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6041" name="Line 25"/>
          <p:cNvSpPr>
            <a:spLocks noChangeShapeType="1"/>
          </p:cNvSpPr>
          <p:nvPr/>
        </p:nvSpPr>
        <p:spPr bwMode="auto">
          <a:xfrm flipV="1">
            <a:off x="7867650" y="22764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6042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981200"/>
            <a:ext cx="266700" cy="438150"/>
          </a:xfrm>
          <a:prstGeom prst="rect">
            <a:avLst/>
          </a:prstGeom>
          <a:noFill/>
        </p:spPr>
      </p:pic>
      <p:pic>
        <p:nvPicPr>
          <p:cNvPr id="1366043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352800"/>
            <a:ext cx="265113" cy="438150"/>
          </a:xfrm>
          <a:noFill/>
          <a:ln/>
        </p:spPr>
      </p:pic>
      <p:sp>
        <p:nvSpPr>
          <p:cNvPr id="1366044" name="Text Box 28"/>
          <p:cNvSpPr txBox="1">
            <a:spLocks noChangeArrowheads="1"/>
          </p:cNvSpPr>
          <p:nvPr/>
        </p:nvSpPr>
        <p:spPr bwMode="auto">
          <a:xfrm>
            <a:off x="3297238" y="3810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6045" name="Rectangle 29"/>
          <p:cNvSpPr>
            <a:spLocks noChangeArrowheads="1"/>
          </p:cNvSpPr>
          <p:nvPr/>
        </p:nvSpPr>
        <p:spPr bwMode="auto">
          <a:xfrm>
            <a:off x="0" y="14478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</a:t>
            </a:r>
            <a:r>
              <a:rPr lang="en-US" sz="2000" b="0" dirty="0" smtClean="0">
                <a:latin typeface="Helvetica"/>
                <a:cs typeface="Helvetica"/>
              </a:rPr>
              <a:t>44: send NOTIFY to its successor, i.e., node 50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endParaRPr lang="en-US" sz="2000" b="0" dirty="0" smtClean="0">
              <a:latin typeface="Helvetica"/>
              <a:cs typeface="Helvetica"/>
            </a:endParaRP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Node 50: update its predecessor to 44 </a:t>
            </a:r>
          </a:p>
        </p:txBody>
      </p:sp>
      <p:sp>
        <p:nvSpPr>
          <p:cNvPr id="1366046" name="Text Box 30"/>
          <p:cNvSpPr txBox="1">
            <a:spLocks noChangeArrowheads="1"/>
          </p:cNvSpPr>
          <p:nvPr/>
        </p:nvSpPr>
        <p:spPr bwMode="auto">
          <a:xfrm>
            <a:off x="2365375" y="3352800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succ=58</a:t>
            </a:r>
          </a:p>
        </p:txBody>
      </p:sp>
      <p:sp>
        <p:nvSpPr>
          <p:cNvPr id="1366047" name="Text Box 31"/>
          <p:cNvSpPr txBox="1">
            <a:spLocks noChangeArrowheads="1"/>
          </p:cNvSpPr>
          <p:nvPr/>
        </p:nvSpPr>
        <p:spPr bwMode="auto">
          <a:xfrm>
            <a:off x="3041650" y="4646613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succ=50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733800" y="3581400"/>
            <a:ext cx="1482808" cy="1219200"/>
            <a:chOff x="2352" y="2208"/>
            <a:chExt cx="1130" cy="816"/>
          </a:xfrm>
        </p:grpSpPr>
        <p:sp>
          <p:nvSpPr>
            <p:cNvPr id="1366049" name="Freeform 33"/>
            <p:cNvSpPr>
              <a:spLocks/>
            </p:cNvSpPr>
            <p:nvPr/>
          </p:nvSpPr>
          <p:spPr bwMode="auto">
            <a:xfrm>
              <a:off x="2352" y="2208"/>
              <a:ext cx="392" cy="816"/>
            </a:xfrm>
            <a:custGeom>
              <a:avLst/>
              <a:gdLst/>
              <a:ahLst/>
              <a:cxnLst>
                <a:cxn ang="0">
                  <a:pos x="336" y="816"/>
                </a:cxn>
                <a:cxn ang="0">
                  <a:pos x="336" y="240"/>
                </a:cxn>
                <a:cxn ang="0">
                  <a:pos x="0" y="0"/>
                </a:cxn>
              </a:cxnLst>
              <a:rect l="0" t="0" r="r" b="b"/>
              <a:pathLst>
                <a:path w="392" h="816">
                  <a:moveTo>
                    <a:pt x="336" y="816"/>
                  </a:moveTo>
                  <a:cubicBezTo>
                    <a:pt x="364" y="596"/>
                    <a:pt x="392" y="376"/>
                    <a:pt x="336" y="240"/>
                  </a:cubicBezTo>
                  <a:cubicBezTo>
                    <a:pt x="280" y="104"/>
                    <a:pt x="140" y="52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6050" name="Text Box 34"/>
            <p:cNvSpPr txBox="1">
              <a:spLocks noChangeArrowheads="1"/>
            </p:cNvSpPr>
            <p:nvPr/>
          </p:nvSpPr>
          <p:spPr bwMode="auto">
            <a:xfrm>
              <a:off x="2727" y="2312"/>
              <a:ext cx="755" cy="2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4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366051" name="Text Box 35"/>
          <p:cNvSpPr txBox="1">
            <a:spLocks noChangeArrowheads="1"/>
          </p:cNvSpPr>
          <p:nvPr/>
        </p:nvSpPr>
        <p:spPr bwMode="auto">
          <a:xfrm>
            <a:off x="2365375" y="35814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pred=44</a:t>
            </a:r>
          </a:p>
        </p:txBody>
      </p:sp>
      <p:sp>
        <p:nvSpPr>
          <p:cNvPr id="1366052" name="Text Box 36"/>
          <p:cNvSpPr txBox="1">
            <a:spLocks noChangeArrowheads="1"/>
          </p:cNvSpPr>
          <p:nvPr/>
        </p:nvSpPr>
        <p:spPr bwMode="auto">
          <a:xfrm>
            <a:off x="3965575" y="1447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pred=50</a:t>
            </a:r>
          </a:p>
        </p:txBody>
      </p:sp>
      <p:sp>
        <p:nvSpPr>
          <p:cNvPr id="1366053" name="Text Box 37"/>
          <p:cNvSpPr txBox="1">
            <a:spLocks noChangeArrowheads="1"/>
          </p:cNvSpPr>
          <p:nvPr/>
        </p:nvSpPr>
        <p:spPr bwMode="auto">
          <a:xfrm>
            <a:off x="3049588" y="4876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6054" name="Text Box 38"/>
          <p:cNvSpPr txBox="1">
            <a:spLocks noChangeArrowheads="1"/>
          </p:cNvSpPr>
          <p:nvPr/>
        </p:nvSpPr>
        <p:spPr bwMode="auto">
          <a:xfrm>
            <a:off x="3963988" y="1223963"/>
            <a:ext cx="796638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succ=4</a:t>
            </a:r>
          </a:p>
        </p:txBody>
      </p:sp>
      <p:sp>
        <p:nvSpPr>
          <p:cNvPr id="1366055" name="Text Box 39"/>
          <p:cNvSpPr txBox="1">
            <a:spLocks noChangeArrowheads="1"/>
          </p:cNvSpPr>
          <p:nvPr/>
        </p:nvSpPr>
        <p:spPr bwMode="auto">
          <a:xfrm>
            <a:off x="2387600" y="3584575"/>
            <a:ext cx="886055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pred=nil</a:t>
            </a:r>
          </a:p>
        </p:txBody>
      </p:sp>
    </p:spTree>
    <p:extLst>
      <p:ext uri="{BB962C8B-B14F-4D97-AF65-F5344CB8AC3E}">
        <p14:creationId xmlns:p14="http://schemas.microsoft.com/office/powerpoint/2010/main" val="15297685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6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051" grpId="0"/>
      <p:bldP spid="136605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 (cont’d)</a:t>
            </a:r>
          </a:p>
        </p:txBody>
      </p:sp>
      <p:sp>
        <p:nvSpPr>
          <p:cNvPr id="1368067" name="Oval 3"/>
          <p:cNvSpPr>
            <a:spLocks noChangeArrowheads="1"/>
          </p:cNvSpPr>
          <p:nvPr/>
        </p:nvSpPr>
        <p:spPr bwMode="auto">
          <a:xfrm>
            <a:off x="4010025" y="16764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68" name="Text Box 4"/>
          <p:cNvSpPr txBox="1">
            <a:spLocks noChangeArrowheads="1"/>
          </p:cNvSpPr>
          <p:nvPr/>
        </p:nvSpPr>
        <p:spPr bwMode="auto">
          <a:xfrm>
            <a:off x="7004050" y="176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8069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1295400"/>
            <a:ext cx="266700" cy="438150"/>
          </a:xfrm>
          <a:prstGeom prst="rect">
            <a:avLst/>
          </a:prstGeom>
          <a:noFill/>
        </p:spPr>
      </p:pic>
      <p:pic>
        <p:nvPicPr>
          <p:cNvPr id="1368070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819650"/>
            <a:ext cx="266700" cy="438150"/>
          </a:xfrm>
          <a:prstGeom prst="rect">
            <a:avLst/>
          </a:prstGeom>
          <a:noFill/>
        </p:spPr>
      </p:pic>
      <p:sp>
        <p:nvSpPr>
          <p:cNvPr id="1368071" name="Text Box 7"/>
          <p:cNvSpPr txBox="1">
            <a:spLocks noChangeArrowheads="1"/>
          </p:cNvSpPr>
          <p:nvPr/>
        </p:nvSpPr>
        <p:spPr bwMode="auto">
          <a:xfrm>
            <a:off x="7934325" y="4648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8072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343650"/>
            <a:ext cx="266700" cy="438150"/>
          </a:xfrm>
          <a:prstGeom prst="rect">
            <a:avLst/>
          </a:prstGeom>
          <a:noFill/>
        </p:spPr>
      </p:pic>
      <p:sp>
        <p:nvSpPr>
          <p:cNvPr id="1368073" name="Text Box 9"/>
          <p:cNvSpPr txBox="1">
            <a:spLocks noChangeArrowheads="1"/>
          </p:cNvSpPr>
          <p:nvPr/>
        </p:nvSpPr>
        <p:spPr bwMode="auto">
          <a:xfrm>
            <a:off x="6086475" y="5791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8074" name="Text Box 10"/>
          <p:cNvSpPr txBox="1">
            <a:spLocks noChangeArrowheads="1"/>
          </p:cNvSpPr>
          <p:nvPr/>
        </p:nvSpPr>
        <p:spPr bwMode="auto">
          <a:xfrm>
            <a:off x="5334000" y="5653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8075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6191250"/>
            <a:ext cx="266700" cy="438150"/>
          </a:xfrm>
          <a:prstGeom prst="rect">
            <a:avLst/>
          </a:prstGeom>
          <a:noFill/>
        </p:spPr>
      </p:pic>
      <p:sp>
        <p:nvSpPr>
          <p:cNvPr id="1368076" name="Text Box 12"/>
          <p:cNvSpPr txBox="1">
            <a:spLocks noChangeArrowheads="1"/>
          </p:cNvSpPr>
          <p:nvPr/>
        </p:nvSpPr>
        <p:spPr bwMode="auto">
          <a:xfrm>
            <a:off x="7591425" y="2300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8077" name="Text Box 13"/>
          <p:cNvSpPr txBox="1">
            <a:spLocks noChangeArrowheads="1"/>
          </p:cNvSpPr>
          <p:nvPr/>
        </p:nvSpPr>
        <p:spPr bwMode="auto">
          <a:xfrm>
            <a:off x="8201025" y="3671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8078" name="Text Box 14"/>
          <p:cNvSpPr txBox="1">
            <a:spLocks noChangeArrowheads="1"/>
          </p:cNvSpPr>
          <p:nvPr/>
        </p:nvSpPr>
        <p:spPr bwMode="auto">
          <a:xfrm>
            <a:off x="4343400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8079" name="Text Box 15"/>
          <p:cNvSpPr txBox="1">
            <a:spLocks noChangeArrowheads="1"/>
          </p:cNvSpPr>
          <p:nvPr/>
        </p:nvSpPr>
        <p:spPr bwMode="auto">
          <a:xfrm>
            <a:off x="5029200" y="2057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8080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724400"/>
            <a:ext cx="266700" cy="438150"/>
          </a:xfrm>
          <a:prstGeom prst="rect">
            <a:avLst/>
          </a:prstGeom>
          <a:noFill/>
        </p:spPr>
      </p:pic>
      <p:pic>
        <p:nvPicPr>
          <p:cNvPr id="1368081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600200"/>
            <a:ext cx="266700" cy="438150"/>
          </a:xfrm>
          <a:prstGeom prst="rect">
            <a:avLst/>
          </a:prstGeom>
          <a:noFill/>
        </p:spPr>
      </p:pic>
      <p:sp>
        <p:nvSpPr>
          <p:cNvPr id="1368082" name="Line 18"/>
          <p:cNvSpPr>
            <a:spLocks noChangeShapeType="1"/>
          </p:cNvSpPr>
          <p:nvPr/>
        </p:nvSpPr>
        <p:spPr bwMode="auto">
          <a:xfrm flipV="1">
            <a:off x="4162425" y="48006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3" name="Line 19"/>
          <p:cNvSpPr>
            <a:spLocks noChangeShapeType="1"/>
          </p:cNvSpPr>
          <p:nvPr/>
        </p:nvSpPr>
        <p:spPr bwMode="auto">
          <a:xfrm>
            <a:off x="4953000" y="2057400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8084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581400"/>
            <a:ext cx="266700" cy="438150"/>
          </a:xfrm>
          <a:prstGeom prst="rect">
            <a:avLst/>
          </a:prstGeom>
          <a:noFill/>
        </p:spPr>
      </p:pic>
      <p:sp>
        <p:nvSpPr>
          <p:cNvPr id="1368085" name="Line 21"/>
          <p:cNvSpPr>
            <a:spLocks noChangeShapeType="1"/>
          </p:cNvSpPr>
          <p:nvPr/>
        </p:nvSpPr>
        <p:spPr bwMode="auto">
          <a:xfrm flipV="1">
            <a:off x="5381625" y="59436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6" name="Line 22"/>
          <p:cNvSpPr>
            <a:spLocks noChangeShapeType="1"/>
          </p:cNvSpPr>
          <p:nvPr/>
        </p:nvSpPr>
        <p:spPr bwMode="auto">
          <a:xfrm flipV="1">
            <a:off x="6296025" y="61722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7" name="Line 23"/>
          <p:cNvSpPr>
            <a:spLocks noChangeShapeType="1"/>
          </p:cNvSpPr>
          <p:nvPr/>
        </p:nvSpPr>
        <p:spPr bwMode="auto">
          <a:xfrm flipH="1" flipV="1">
            <a:off x="8353425" y="4876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8" name="Line 24"/>
          <p:cNvSpPr>
            <a:spLocks noChangeShapeType="1"/>
          </p:cNvSpPr>
          <p:nvPr/>
        </p:nvSpPr>
        <p:spPr bwMode="auto">
          <a:xfrm flipH="1">
            <a:off x="8582025" y="3810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9" name="Line 25"/>
          <p:cNvSpPr>
            <a:spLocks noChangeShapeType="1"/>
          </p:cNvSpPr>
          <p:nvPr/>
        </p:nvSpPr>
        <p:spPr bwMode="auto">
          <a:xfrm flipV="1">
            <a:off x="7867650" y="22764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8090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981200"/>
            <a:ext cx="266700" cy="438150"/>
          </a:xfrm>
          <a:prstGeom prst="rect">
            <a:avLst/>
          </a:prstGeom>
          <a:noFill/>
        </p:spPr>
      </p:pic>
      <p:pic>
        <p:nvPicPr>
          <p:cNvPr id="1368091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67125" y="3419475"/>
            <a:ext cx="263525" cy="438150"/>
          </a:xfrm>
          <a:noFill/>
          <a:ln/>
        </p:spPr>
      </p:pic>
      <p:sp>
        <p:nvSpPr>
          <p:cNvPr id="1368092" name="Text Box 28"/>
          <p:cNvSpPr txBox="1">
            <a:spLocks noChangeArrowheads="1"/>
          </p:cNvSpPr>
          <p:nvPr/>
        </p:nvSpPr>
        <p:spPr bwMode="auto">
          <a:xfrm>
            <a:off x="4057650" y="3505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8093" name="Rectangle 29"/>
          <p:cNvSpPr>
            <a:spLocks noChangeArrowheads="1"/>
          </p:cNvSpPr>
          <p:nvPr/>
        </p:nvSpPr>
        <p:spPr bwMode="auto">
          <a:xfrm>
            <a:off x="0" y="14478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>
                <a:latin typeface="Helvetica"/>
                <a:cs typeface="Helvetica"/>
              </a:rPr>
              <a:t>This completes the joining operation!</a:t>
            </a:r>
          </a:p>
        </p:txBody>
      </p:sp>
      <p:sp>
        <p:nvSpPr>
          <p:cNvPr id="1368094" name="Text Box 30"/>
          <p:cNvSpPr txBox="1">
            <a:spLocks noChangeArrowheads="1"/>
          </p:cNvSpPr>
          <p:nvPr/>
        </p:nvSpPr>
        <p:spPr bwMode="auto">
          <a:xfrm>
            <a:off x="2819400" y="3352800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succ=58</a:t>
            </a:r>
          </a:p>
        </p:txBody>
      </p:sp>
      <p:sp>
        <p:nvSpPr>
          <p:cNvPr id="1368095" name="Text Box 31"/>
          <p:cNvSpPr txBox="1">
            <a:spLocks noChangeArrowheads="1"/>
          </p:cNvSpPr>
          <p:nvPr/>
        </p:nvSpPr>
        <p:spPr bwMode="auto">
          <a:xfrm>
            <a:off x="2971800" y="4727575"/>
            <a:ext cx="896487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succ=50</a:t>
            </a:r>
          </a:p>
        </p:txBody>
      </p:sp>
      <p:sp>
        <p:nvSpPr>
          <p:cNvPr id="1368096" name="Text Box 32"/>
          <p:cNvSpPr txBox="1">
            <a:spLocks noChangeArrowheads="1"/>
          </p:cNvSpPr>
          <p:nvPr/>
        </p:nvSpPr>
        <p:spPr bwMode="auto">
          <a:xfrm>
            <a:off x="2827338" y="3667125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pred=44</a:t>
            </a:r>
          </a:p>
        </p:txBody>
      </p:sp>
      <p:sp>
        <p:nvSpPr>
          <p:cNvPr id="1368097" name="Text Box 33"/>
          <p:cNvSpPr txBox="1">
            <a:spLocks noChangeArrowheads="1"/>
          </p:cNvSpPr>
          <p:nvPr/>
        </p:nvSpPr>
        <p:spPr bwMode="auto">
          <a:xfrm>
            <a:off x="3965575" y="1447800"/>
            <a:ext cx="876324" cy="305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Helvetica"/>
                <a:cs typeface="Helvetica"/>
              </a:rPr>
              <a:t>pred=50</a:t>
            </a:r>
          </a:p>
        </p:txBody>
      </p:sp>
      <p:sp>
        <p:nvSpPr>
          <p:cNvPr id="1368098" name="Line 34"/>
          <p:cNvSpPr>
            <a:spLocks noChangeShapeType="1"/>
          </p:cNvSpPr>
          <p:nvPr/>
        </p:nvSpPr>
        <p:spPr bwMode="auto">
          <a:xfrm flipH="1">
            <a:off x="3962400" y="37338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227999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Achieving Efficiency: </a:t>
            </a:r>
            <a:r>
              <a:rPr lang="en-US" i="1"/>
              <a:t>finger tables</a:t>
            </a:r>
          </a:p>
        </p:txBody>
      </p:sp>
      <p:sp>
        <p:nvSpPr>
          <p:cNvPr id="1370115" name="Oval 3"/>
          <p:cNvSpPr>
            <a:spLocks noChangeArrowheads="1"/>
          </p:cNvSpPr>
          <p:nvPr/>
        </p:nvSpPr>
        <p:spPr bwMode="auto">
          <a:xfrm>
            <a:off x="2897188" y="2000250"/>
            <a:ext cx="3427412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16" name="Text Box 4"/>
          <p:cNvSpPr txBox="1">
            <a:spLocks noChangeArrowheads="1"/>
          </p:cNvSpPr>
          <p:nvPr/>
        </p:nvSpPr>
        <p:spPr bwMode="auto">
          <a:xfrm>
            <a:off x="2590800" y="4665663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0</a:t>
            </a:r>
            <a:endParaRPr lang="en-US" sz="1400" b="1">
              <a:latin typeface="Helvetica" charset="0"/>
            </a:endParaRPr>
          </a:p>
        </p:txBody>
      </p:sp>
      <p:sp>
        <p:nvSpPr>
          <p:cNvPr id="1370117" name="Freeform 5"/>
          <p:cNvSpPr>
            <a:spLocks/>
          </p:cNvSpPr>
          <p:nvPr/>
        </p:nvSpPr>
        <p:spPr bwMode="auto">
          <a:xfrm>
            <a:off x="3200400" y="4540250"/>
            <a:ext cx="177800" cy="354013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18" name="Freeform 6"/>
          <p:cNvSpPr>
            <a:spLocks/>
          </p:cNvSpPr>
          <p:nvPr/>
        </p:nvSpPr>
        <p:spPr bwMode="auto">
          <a:xfrm>
            <a:off x="3124200" y="4360863"/>
            <a:ext cx="419100" cy="4572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19" name="Freeform 7"/>
          <p:cNvSpPr>
            <a:spLocks/>
          </p:cNvSpPr>
          <p:nvPr/>
        </p:nvSpPr>
        <p:spPr bwMode="auto">
          <a:xfrm>
            <a:off x="2971800" y="4054475"/>
            <a:ext cx="812800" cy="763588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0" name="Freeform 8"/>
          <p:cNvSpPr>
            <a:spLocks/>
          </p:cNvSpPr>
          <p:nvPr/>
        </p:nvSpPr>
        <p:spPr bwMode="auto">
          <a:xfrm>
            <a:off x="2895600" y="3676650"/>
            <a:ext cx="1447800" cy="1141413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1" name="Freeform 9"/>
          <p:cNvSpPr>
            <a:spLocks/>
          </p:cNvSpPr>
          <p:nvPr/>
        </p:nvSpPr>
        <p:spPr bwMode="auto">
          <a:xfrm>
            <a:off x="3352800" y="2533650"/>
            <a:ext cx="1231900" cy="2284413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768" y="864"/>
              </a:cxn>
              <a:cxn ang="0">
                <a:pos x="48" y="0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2" name="Freeform 10"/>
          <p:cNvSpPr>
            <a:spLocks/>
          </p:cNvSpPr>
          <p:nvPr/>
        </p:nvSpPr>
        <p:spPr bwMode="auto">
          <a:xfrm>
            <a:off x="3352800" y="2439988"/>
            <a:ext cx="2360613" cy="2378075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3" name="Text Box 11"/>
          <p:cNvSpPr txBox="1">
            <a:spLocks noChangeArrowheads="1"/>
          </p:cNvSpPr>
          <p:nvPr/>
        </p:nvSpPr>
        <p:spPr bwMode="auto">
          <a:xfrm>
            <a:off x="2441575" y="4513263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1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4" name="Text Box 12"/>
          <p:cNvSpPr txBox="1">
            <a:spLocks noChangeArrowheads="1"/>
          </p:cNvSpPr>
          <p:nvPr/>
        </p:nvSpPr>
        <p:spPr bwMode="auto">
          <a:xfrm>
            <a:off x="2362200" y="42846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2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5" name="Text Box 13"/>
          <p:cNvSpPr txBox="1">
            <a:spLocks noChangeArrowheads="1"/>
          </p:cNvSpPr>
          <p:nvPr/>
        </p:nvSpPr>
        <p:spPr bwMode="auto">
          <a:xfrm>
            <a:off x="2209800" y="4054475"/>
            <a:ext cx="758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3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6" name="Text Box 14"/>
          <p:cNvSpPr txBox="1">
            <a:spLocks noChangeArrowheads="1"/>
          </p:cNvSpPr>
          <p:nvPr/>
        </p:nvSpPr>
        <p:spPr bwMode="auto">
          <a:xfrm>
            <a:off x="2136775" y="3522663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4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7" name="Text Box 15"/>
          <p:cNvSpPr txBox="1">
            <a:spLocks noChangeArrowheads="1"/>
          </p:cNvSpPr>
          <p:nvPr/>
        </p:nvSpPr>
        <p:spPr bwMode="auto">
          <a:xfrm>
            <a:off x="2517775" y="2378075"/>
            <a:ext cx="831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5</a:t>
            </a:r>
            <a:endParaRPr lang="en-US" b="1">
              <a:latin typeface="Helvetica" charset="0"/>
            </a:endParaRPr>
          </a:p>
        </p:txBody>
      </p:sp>
      <p:sp>
        <p:nvSpPr>
          <p:cNvPr id="1370128" name="Text Box 16"/>
          <p:cNvSpPr txBox="1">
            <a:spLocks noChangeArrowheads="1"/>
          </p:cNvSpPr>
          <p:nvPr/>
        </p:nvSpPr>
        <p:spPr bwMode="auto">
          <a:xfrm>
            <a:off x="5608638" y="2105025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(80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6</a:t>
            </a:r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) mod 2</a:t>
            </a:r>
            <a:r>
              <a:rPr lang="en-US" b="1" baseline="30000">
                <a:latin typeface="Helvetica" charset="0"/>
                <a:ea typeface="Times New Roman" charset="0"/>
                <a:cs typeface="Times New Roman" charset="0"/>
              </a:rPr>
              <a:t>7</a:t>
            </a:r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 = 16</a:t>
            </a:r>
            <a:endParaRPr lang="en-US" b="1">
              <a:latin typeface="Helvetica" charset="0"/>
            </a:endParaRPr>
          </a:p>
        </p:txBody>
      </p:sp>
      <p:sp>
        <p:nvSpPr>
          <p:cNvPr id="1370129" name="Line 17"/>
          <p:cNvSpPr>
            <a:spLocks noChangeShapeType="1"/>
          </p:cNvSpPr>
          <p:nvPr/>
        </p:nvSpPr>
        <p:spPr bwMode="auto">
          <a:xfrm>
            <a:off x="4616450" y="1943100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30" name="Text Box 18"/>
          <p:cNvSpPr txBox="1">
            <a:spLocks noChangeArrowheads="1"/>
          </p:cNvSpPr>
          <p:nvPr/>
        </p:nvSpPr>
        <p:spPr bwMode="auto">
          <a:xfrm>
            <a:off x="4464050" y="1560513"/>
            <a:ext cx="336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0</a:t>
            </a:r>
          </a:p>
        </p:txBody>
      </p:sp>
      <p:sp>
        <p:nvSpPr>
          <p:cNvPr id="1370131" name="Text Box 19"/>
          <p:cNvSpPr txBox="1">
            <a:spLocks noChangeArrowheads="1"/>
          </p:cNvSpPr>
          <p:nvPr/>
        </p:nvSpPr>
        <p:spPr bwMode="auto">
          <a:xfrm>
            <a:off x="7086600" y="1298575"/>
            <a:ext cx="12969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Say </a:t>
            </a:r>
            <a:r>
              <a:rPr lang="en-US" sz="2400" i="1">
                <a:latin typeface="Times New Roman" charset="0"/>
              </a:rPr>
              <a:t>m=7</a:t>
            </a:r>
          </a:p>
        </p:txBody>
      </p:sp>
      <p:sp>
        <p:nvSpPr>
          <p:cNvPr id="1370132" name="Text Box 20"/>
          <p:cNvSpPr txBox="1">
            <a:spLocks noChangeArrowheads="1"/>
          </p:cNvSpPr>
          <p:nvPr/>
        </p:nvSpPr>
        <p:spPr bwMode="auto">
          <a:xfrm>
            <a:off x="452438" y="5873750"/>
            <a:ext cx="8386762" cy="461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0" i="1" dirty="0" err="1">
                <a:latin typeface="Times New Roman" charset="0"/>
              </a:rPr>
              <a:t>i</a:t>
            </a:r>
            <a:r>
              <a:rPr lang="en-US" sz="2400" b="0" dirty="0" err="1">
                <a:latin typeface="Times New Roman" charset="0"/>
              </a:rPr>
              <a:t>th</a:t>
            </a:r>
            <a:r>
              <a:rPr lang="en-US" sz="2400" b="0" dirty="0">
                <a:latin typeface="Times New Roman" charset="0"/>
              </a:rPr>
              <a:t> entry at peer with id </a:t>
            </a:r>
            <a:r>
              <a:rPr lang="en-US" sz="2400" b="0" i="1" dirty="0" err="1">
                <a:latin typeface="Times New Roman" charset="0"/>
              </a:rPr>
              <a:t>n</a:t>
            </a:r>
            <a:r>
              <a:rPr lang="en-US" sz="2400" b="0" i="1" dirty="0">
                <a:latin typeface="Times New Roman" charset="0"/>
              </a:rPr>
              <a:t> </a:t>
            </a:r>
            <a:r>
              <a:rPr lang="en-US" sz="2400" b="0" dirty="0">
                <a:latin typeface="Times New Roman" charset="0"/>
              </a:rPr>
              <a:t>is first peer with id &gt;=                          </a:t>
            </a:r>
          </a:p>
        </p:txBody>
      </p:sp>
      <p:graphicFrame>
        <p:nvGraphicFramePr>
          <p:cNvPr id="1370133" name="Object 21"/>
          <p:cNvGraphicFramePr>
            <a:graphicFrameLocks noChangeAspect="1"/>
          </p:cNvGraphicFramePr>
          <p:nvPr/>
        </p:nvGraphicFramePr>
        <p:xfrm>
          <a:off x="6583363" y="5862638"/>
          <a:ext cx="19462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4" imgW="939600" imgH="228600" progId="Equation.3">
                  <p:embed/>
                </p:oleObj>
              </mc:Choice>
              <mc:Fallback>
                <p:oleObj name="Equation" r:id="rId4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5862638"/>
                        <a:ext cx="194627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0134" name="Text Box 22"/>
          <p:cNvSpPr txBox="1">
            <a:spLocks noChangeArrowheads="1"/>
          </p:cNvSpPr>
          <p:nvPr/>
        </p:nvSpPr>
        <p:spPr bwMode="auto">
          <a:xfrm>
            <a:off x="228600" y="2595563"/>
            <a:ext cx="1841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370135" name="Text Box 23"/>
          <p:cNvSpPr txBox="1">
            <a:spLocks noChangeArrowheads="1"/>
          </p:cNvSpPr>
          <p:nvPr/>
        </p:nvSpPr>
        <p:spPr bwMode="auto">
          <a:xfrm>
            <a:off x="276417" y="2062163"/>
            <a:ext cx="1118996" cy="30469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 b="0" i="1">
                <a:latin typeface="Times New Roman" charset="0"/>
              </a:rPr>
              <a:t>i   ft[i]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0  96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1  96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2  96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3  96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4  96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5  112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6  20</a:t>
            </a:r>
          </a:p>
        </p:txBody>
      </p:sp>
      <p:sp>
        <p:nvSpPr>
          <p:cNvPr id="1370136" name="Line 24"/>
          <p:cNvSpPr>
            <a:spLocks noChangeShapeType="1"/>
          </p:cNvSpPr>
          <p:nvPr/>
        </p:nvSpPr>
        <p:spPr bwMode="auto">
          <a:xfrm flipH="1" flipV="1">
            <a:off x="1295400" y="3889375"/>
            <a:ext cx="1450975" cy="1212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37" name="Text Box 25"/>
          <p:cNvSpPr txBox="1">
            <a:spLocks noChangeArrowheads="1"/>
          </p:cNvSpPr>
          <p:nvPr/>
        </p:nvSpPr>
        <p:spPr bwMode="auto">
          <a:xfrm>
            <a:off x="20638" y="1492250"/>
            <a:ext cx="242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Finger Table at 80</a:t>
            </a:r>
          </a:p>
        </p:txBody>
      </p:sp>
      <p:pic>
        <p:nvPicPr>
          <p:cNvPr id="1370138" name="Picture 26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35725" y="3524250"/>
            <a:ext cx="266700" cy="436563"/>
          </a:xfrm>
          <a:prstGeom prst="rect">
            <a:avLst/>
          </a:prstGeom>
          <a:noFill/>
        </p:spPr>
      </p:pic>
      <p:sp>
        <p:nvSpPr>
          <p:cNvPr id="1370139" name="Line 27"/>
          <p:cNvSpPr>
            <a:spLocks noChangeShapeType="1"/>
          </p:cNvSpPr>
          <p:nvPr/>
        </p:nvSpPr>
        <p:spPr bwMode="auto">
          <a:xfrm>
            <a:off x="6246813" y="3733800"/>
            <a:ext cx="150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0" name="Text Box 28"/>
          <p:cNvSpPr txBox="1">
            <a:spLocks noChangeArrowheads="1"/>
          </p:cNvSpPr>
          <p:nvPr/>
        </p:nvSpPr>
        <p:spPr bwMode="auto">
          <a:xfrm>
            <a:off x="5865813" y="3519488"/>
            <a:ext cx="436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32</a:t>
            </a:r>
          </a:p>
        </p:txBody>
      </p:sp>
      <p:sp>
        <p:nvSpPr>
          <p:cNvPr id="1370141" name="Line 29"/>
          <p:cNvSpPr>
            <a:spLocks noChangeShapeType="1"/>
          </p:cNvSpPr>
          <p:nvPr/>
        </p:nvSpPr>
        <p:spPr bwMode="auto">
          <a:xfrm>
            <a:off x="5789613" y="4797425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2" name="Text Box 30"/>
          <p:cNvSpPr txBox="1">
            <a:spLocks noChangeArrowheads="1"/>
          </p:cNvSpPr>
          <p:nvPr/>
        </p:nvSpPr>
        <p:spPr bwMode="auto">
          <a:xfrm>
            <a:off x="5351463" y="4584700"/>
            <a:ext cx="438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45</a:t>
            </a:r>
          </a:p>
        </p:txBody>
      </p:sp>
      <p:sp>
        <p:nvSpPr>
          <p:cNvPr id="1370143" name="Text Box 31"/>
          <p:cNvSpPr txBox="1">
            <a:spLocks noChangeArrowheads="1"/>
          </p:cNvSpPr>
          <p:nvPr/>
        </p:nvSpPr>
        <p:spPr bwMode="auto">
          <a:xfrm>
            <a:off x="3430588" y="47212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80</a:t>
            </a:r>
          </a:p>
        </p:txBody>
      </p:sp>
      <p:sp>
        <p:nvSpPr>
          <p:cNvPr id="1370144" name="Line 32"/>
          <p:cNvSpPr>
            <a:spLocks noChangeShapeType="1"/>
          </p:cNvSpPr>
          <p:nvPr/>
        </p:nvSpPr>
        <p:spPr bwMode="auto">
          <a:xfrm flipV="1">
            <a:off x="5884863" y="2643188"/>
            <a:ext cx="171450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5" name="Text Box 33"/>
          <p:cNvSpPr txBox="1">
            <a:spLocks noChangeArrowheads="1"/>
          </p:cNvSpPr>
          <p:nvPr/>
        </p:nvSpPr>
        <p:spPr bwMode="auto">
          <a:xfrm>
            <a:off x="5484813" y="25923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20</a:t>
            </a:r>
          </a:p>
        </p:txBody>
      </p:sp>
      <p:sp>
        <p:nvSpPr>
          <p:cNvPr id="1370146" name="Line 34"/>
          <p:cNvSpPr>
            <a:spLocks noChangeShapeType="1"/>
          </p:cNvSpPr>
          <p:nvPr/>
        </p:nvSpPr>
        <p:spPr bwMode="auto">
          <a:xfrm flipH="1" flipV="1">
            <a:off x="3354388" y="2427288"/>
            <a:ext cx="10795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7" name="Text Box 35"/>
          <p:cNvSpPr txBox="1">
            <a:spLocks noChangeArrowheads="1"/>
          </p:cNvSpPr>
          <p:nvPr/>
        </p:nvSpPr>
        <p:spPr bwMode="auto">
          <a:xfrm>
            <a:off x="3430588" y="2301875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112</a:t>
            </a:r>
          </a:p>
        </p:txBody>
      </p:sp>
      <p:sp>
        <p:nvSpPr>
          <p:cNvPr id="1370148" name="Text Box 36"/>
          <p:cNvSpPr txBox="1">
            <a:spLocks noChangeArrowheads="1"/>
          </p:cNvSpPr>
          <p:nvPr/>
        </p:nvSpPr>
        <p:spPr bwMode="auto">
          <a:xfrm>
            <a:off x="2897188" y="32146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96</a:t>
            </a:r>
          </a:p>
        </p:txBody>
      </p:sp>
      <p:sp>
        <p:nvSpPr>
          <p:cNvPr id="1370149" name="Line 37"/>
          <p:cNvSpPr>
            <a:spLocks noChangeShapeType="1"/>
          </p:cNvSpPr>
          <p:nvPr/>
        </p:nvSpPr>
        <p:spPr bwMode="auto">
          <a:xfrm flipH="1">
            <a:off x="2822575" y="3429000"/>
            <a:ext cx="150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70150" name="Picture 38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4413" y="4740275"/>
            <a:ext cx="265112" cy="438150"/>
          </a:xfrm>
          <a:prstGeom prst="rect">
            <a:avLst/>
          </a:prstGeom>
          <a:noFill/>
        </p:spPr>
      </p:pic>
      <p:pic>
        <p:nvPicPr>
          <p:cNvPr id="1370151" name="Picture 39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3388" y="4968875"/>
            <a:ext cx="266700" cy="438150"/>
          </a:xfrm>
          <a:prstGeom prst="rect">
            <a:avLst/>
          </a:prstGeom>
          <a:noFill/>
        </p:spPr>
      </p:pic>
      <p:pic>
        <p:nvPicPr>
          <p:cNvPr id="1370152" name="Picture 40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79675" y="3143250"/>
            <a:ext cx="266700" cy="438150"/>
          </a:xfrm>
          <a:prstGeom prst="rect">
            <a:avLst/>
          </a:prstGeom>
          <a:noFill/>
        </p:spPr>
      </p:pic>
      <p:pic>
        <p:nvPicPr>
          <p:cNvPr id="1370153" name="Picture 41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5788" y="1927225"/>
            <a:ext cx="266700" cy="436563"/>
          </a:xfrm>
          <a:prstGeom prst="rect">
            <a:avLst/>
          </a:prstGeom>
          <a:noFill/>
        </p:spPr>
      </p:pic>
      <p:pic>
        <p:nvPicPr>
          <p:cNvPr id="1370154" name="Picture 42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0613" y="2439988"/>
            <a:ext cx="265112" cy="438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7231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Achieving Robustness</a:t>
            </a:r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improve robustness each node maintains the k (&gt; 1) immediate successors instead of only one successor</a:t>
            </a:r>
          </a:p>
          <a:p>
            <a:endParaRPr lang="en-US" dirty="0"/>
          </a:p>
          <a:p>
            <a:r>
              <a:rPr lang="en-US" dirty="0"/>
              <a:t>In the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/>
              <a:t>reply message</a:t>
            </a:r>
            <a:r>
              <a:rPr lang="en-US" dirty="0"/>
              <a:t>, node A can send its k-1 successors to its predecessor B</a:t>
            </a:r>
          </a:p>
          <a:p>
            <a:endParaRPr lang="en-US" dirty="0"/>
          </a:p>
          <a:p>
            <a:r>
              <a:rPr lang="en-US" dirty="0"/>
              <a:t>Upon </a:t>
            </a:r>
            <a:r>
              <a:rPr lang="en-US" dirty="0" smtClean="0"/>
              <a:t>receiving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message, B can update its successor list by concatenating the successor list received from A </a:t>
            </a:r>
            <a:r>
              <a:rPr lang="en-US" dirty="0" smtClean="0"/>
              <a:t>with its own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96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vs. Recursive Queries</a:t>
            </a:r>
            <a:endParaRPr lang="en-US" dirty="0"/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3048000" cy="4876800"/>
          </a:xfrm>
        </p:spPr>
        <p:txBody>
          <a:bodyPr/>
          <a:lstStyle/>
          <a:p>
            <a:r>
              <a:rPr lang="en-US" dirty="0" smtClean="0"/>
              <a:t>Iteratively: </a:t>
            </a:r>
          </a:p>
          <a:p>
            <a:pPr lvl="1"/>
            <a:r>
              <a:rPr lang="en-US" dirty="0" smtClean="0"/>
              <a:t>Example: node 4 issue query(31)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Recursively</a:t>
            </a:r>
          </a:p>
          <a:p>
            <a:pPr lvl="1"/>
            <a:r>
              <a:rPr lang="en-US" dirty="0"/>
              <a:t>Example: node 4 issue query(31)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76800" y="609600"/>
            <a:ext cx="3709778" cy="3200400"/>
            <a:chOff x="5205622" y="685800"/>
            <a:chExt cx="3709778" cy="320040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5662822" y="762000"/>
              <a:ext cx="2771775" cy="2743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7834522" y="9779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8253622" y="1447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8406022" y="2209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796422" y="32766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034422" y="3462867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501022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5967622" y="2971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620488" y="2048934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196222" y="9906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796422" y="685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4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21578" y="1219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Helvetica"/>
                  <a:cs typeface="Helvetica"/>
                </a:rPr>
                <a:t>8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73978" y="20690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15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82022" y="35168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32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72422" y="33528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35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05622" y="19166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50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31000" y="7620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58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86622" y="29834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44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59800" y="3276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Helvetica"/>
                  <a:cs typeface="Helvetica"/>
                </a:rPr>
                <a:t>2</a:t>
              </a:r>
              <a:r>
                <a:rPr lang="en-US" sz="1800" b="0" dirty="0" smtClean="0">
                  <a:latin typeface="Helvetica"/>
                  <a:cs typeface="Helvetica"/>
                </a:rPr>
                <a:t>5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5715000" y="1360441"/>
            <a:ext cx="2220959" cy="153515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4" idx="3"/>
          </p:cNvCxnSpPr>
          <p:nvPr/>
        </p:nvCxnSpPr>
        <p:spPr bwMode="auto">
          <a:xfrm flipH="1">
            <a:off x="5739917" y="1524000"/>
            <a:ext cx="2184884" cy="150326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781800" y="2145268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Helvetica"/>
                <a:cs typeface="Helvetica"/>
              </a:rPr>
              <a:t>25</a:t>
            </a:r>
            <a:endParaRPr lang="en-US" sz="1800" b="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cxnSp>
        <p:nvCxnSpPr>
          <p:cNvPr id="57" name="Straight Arrow Connector 56"/>
          <p:cNvCxnSpPr>
            <a:stCxn id="11" idx="5"/>
          </p:cNvCxnSpPr>
          <p:nvPr/>
        </p:nvCxnSpPr>
        <p:spPr bwMode="auto">
          <a:xfrm>
            <a:off x="5703841" y="2960641"/>
            <a:ext cx="1763759" cy="16355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endCxn id="4" idx="3"/>
          </p:cNvCxnSpPr>
          <p:nvPr/>
        </p:nvCxnSpPr>
        <p:spPr bwMode="auto">
          <a:xfrm flipH="1" flipV="1">
            <a:off x="5739917" y="3027268"/>
            <a:ext cx="1651484" cy="24933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324600" y="304800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Helvetica"/>
                <a:cs typeface="Helvetica"/>
              </a:rPr>
              <a:t>32</a:t>
            </a:r>
            <a:endParaRPr lang="en-US" sz="1800" b="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971800" y="3429000"/>
            <a:ext cx="3709778" cy="3200400"/>
            <a:chOff x="5205622" y="685800"/>
            <a:chExt cx="3709778" cy="3200400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5662822" y="762000"/>
              <a:ext cx="2771775" cy="2743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834522" y="9779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8253622" y="1447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8406022" y="2209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96422" y="32766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7034422" y="3462867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6501022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967622" y="2971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5620488" y="2048934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6196222" y="9906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96422" y="685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4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321578" y="1219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Helvetica"/>
                  <a:cs typeface="Helvetica"/>
                </a:rPr>
                <a:t>8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473978" y="20690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15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882022" y="35168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32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272422" y="33528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35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205622" y="19166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50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831000" y="7620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58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86622" y="29834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44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659800" y="3276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Helvetica"/>
                  <a:cs typeface="Helvetica"/>
                </a:rPr>
                <a:t>2</a:t>
              </a:r>
              <a:r>
                <a:rPr lang="en-US" sz="1800" b="0" dirty="0" smtClean="0">
                  <a:latin typeface="Helvetica"/>
                  <a:cs typeface="Helvetica"/>
                </a:rPr>
                <a:t>5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</p:grpSp>
      <p:cxnSp>
        <p:nvCxnSpPr>
          <p:cNvPr id="84" name="Straight Arrow Connector 83"/>
          <p:cNvCxnSpPr/>
          <p:nvPr/>
        </p:nvCxnSpPr>
        <p:spPr bwMode="auto">
          <a:xfrm flipV="1">
            <a:off x="3810000" y="4179841"/>
            <a:ext cx="2220959" cy="153515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>
            <a:endCxn id="83" idx="0"/>
          </p:cNvCxnSpPr>
          <p:nvPr/>
        </p:nvCxnSpPr>
        <p:spPr bwMode="auto">
          <a:xfrm flipH="1">
            <a:off x="5646689" y="4343400"/>
            <a:ext cx="373112" cy="1676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83" idx="0"/>
            <a:endCxn id="65" idx="3"/>
          </p:cNvCxnSpPr>
          <p:nvPr/>
        </p:nvCxnSpPr>
        <p:spPr bwMode="auto">
          <a:xfrm flipH="1" flipV="1">
            <a:off x="3834917" y="5846668"/>
            <a:ext cx="1811772" cy="17313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419600" y="586740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Helvetica"/>
                <a:cs typeface="Helvetica"/>
              </a:rPr>
              <a:t>32</a:t>
            </a:r>
            <a:endParaRPr lang="en-US" sz="1800" b="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620523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3" grpId="0"/>
      <p:bldP spid="8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outing </a:t>
            </a:r>
            <a:r>
              <a:rPr lang="en-US" dirty="0"/>
              <a:t>in the overlay network can be more expensive than in the underlying network </a:t>
            </a:r>
          </a:p>
          <a:p>
            <a:pPr lvl="1"/>
            <a:r>
              <a:rPr lang="en-US" dirty="0"/>
              <a:t>Because usually there is </a:t>
            </a:r>
            <a:r>
              <a:rPr lang="en-US" dirty="0">
                <a:solidFill>
                  <a:srgbClr val="FF0000"/>
                </a:solidFill>
              </a:rPr>
              <a:t>no </a:t>
            </a:r>
            <a:r>
              <a:rPr lang="en-US" dirty="0"/>
              <a:t>correlation between node ids and their locality;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query can repeatedly jump from Europe to North America, though both the initiator and the node that store the item are in Europe!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Solutions</a:t>
            </a:r>
            <a:r>
              <a:rPr lang="en-US" dirty="0"/>
              <a:t>: </a:t>
            </a:r>
            <a:r>
              <a:rPr lang="en-US" dirty="0" smtClean="0"/>
              <a:t>CAN </a:t>
            </a:r>
            <a:r>
              <a:rPr lang="en-US" dirty="0"/>
              <a:t>and Chord maintain multiple copies for each entry in their routing tables and  choose the closest in terms of network distance</a:t>
            </a:r>
          </a:p>
        </p:txBody>
      </p:sp>
    </p:spTree>
    <p:extLst>
      <p:ext uri="{BB962C8B-B14F-4D97-AF65-F5344CB8AC3E}">
        <p14:creationId xmlns:p14="http://schemas.microsoft.com/office/powerpoint/2010/main" val="3537734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876800"/>
          </a:xfrm>
        </p:spPr>
        <p:txBody>
          <a:bodyPr/>
          <a:lstStyle/>
          <a:p>
            <a:r>
              <a:rPr lang="en-US" dirty="0"/>
              <a:t>The key challenge of building wide area P2P systems is a scalable and robust directory </a:t>
            </a:r>
            <a:r>
              <a:rPr lang="en-US" dirty="0" smtClean="0"/>
              <a:t>service</a:t>
            </a:r>
          </a:p>
          <a:p>
            <a:r>
              <a:rPr lang="en-US" dirty="0"/>
              <a:t>Solutions covered in this lecture</a:t>
            </a:r>
          </a:p>
          <a:p>
            <a:pPr lvl="1"/>
            <a:r>
              <a:rPr lang="en-US" dirty="0" err="1"/>
              <a:t>Naptser</a:t>
            </a:r>
            <a:r>
              <a:rPr lang="en-US" dirty="0"/>
              <a:t>: centralized location service</a:t>
            </a:r>
          </a:p>
          <a:p>
            <a:pPr lvl="1"/>
            <a:r>
              <a:rPr lang="en-US" dirty="0"/>
              <a:t>Gnutella: broadcast-based decentralized location service</a:t>
            </a:r>
          </a:p>
          <a:p>
            <a:pPr lvl="1"/>
            <a:r>
              <a:rPr lang="en-US" dirty="0"/>
              <a:t>CAN, Chord, Tapestry, Pastry: intelligent-routing decentralized solution </a:t>
            </a:r>
          </a:p>
          <a:p>
            <a:pPr lvl="2"/>
            <a:r>
              <a:rPr lang="en-US" dirty="0"/>
              <a:t>Guarantee correctness</a:t>
            </a:r>
          </a:p>
          <a:p>
            <a:pPr lvl="2"/>
            <a:r>
              <a:rPr lang="en-US" dirty="0"/>
              <a:t>Tapestry, Pastry provide efficient routing, but more complex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35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Challenges</a:t>
            </a:r>
          </a:p>
        </p:txBody>
      </p:sp>
      <p:sp>
        <p:nvSpPr>
          <p:cNvPr id="279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Scale: up to hundred of thousands or millions of machines </a:t>
            </a:r>
          </a:p>
          <a:p>
            <a:r>
              <a:rPr lang="en-US" dirty="0"/>
              <a:t>Dynamicity: machines can come and go </a:t>
            </a:r>
            <a:r>
              <a:rPr lang="en-US" dirty="0" smtClean="0"/>
              <a:t>at any </a:t>
            </a:r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981698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</a:t>
            </a:r>
          </a:p>
        </p:txBody>
      </p:sp>
      <p:sp>
        <p:nvSpPr>
          <p:cNvPr id="279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4724400"/>
          </a:xfrm>
        </p:spPr>
        <p:txBody>
          <a:bodyPr/>
          <a:lstStyle/>
          <a:p>
            <a:r>
              <a:rPr lang="en-US" sz="2400" dirty="0"/>
              <a:t>Assume a </a:t>
            </a:r>
            <a:r>
              <a:rPr lang="en-US" sz="2400" b="1" dirty="0"/>
              <a:t>centralized</a:t>
            </a:r>
            <a:r>
              <a:rPr lang="en-US" sz="2400" dirty="0"/>
              <a:t> </a:t>
            </a:r>
            <a:r>
              <a:rPr lang="en-US" dirty="0" smtClean="0"/>
              <a:t>lookup/directory</a:t>
            </a:r>
            <a:r>
              <a:rPr lang="en-US" sz="2400" dirty="0" smtClean="0"/>
              <a:t> service </a:t>
            </a:r>
            <a:r>
              <a:rPr lang="en-US" sz="2400" dirty="0"/>
              <a:t>that maps files (songs) to machines that are alive</a:t>
            </a:r>
          </a:p>
          <a:p>
            <a:pPr lvl="2"/>
            <a:endParaRPr lang="en-US" sz="20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to find a file (song</a:t>
            </a:r>
            <a:r>
              <a:rPr lang="en-US" sz="2400" dirty="0" smtClean="0"/>
              <a:t>)?</a:t>
            </a:r>
            <a:endParaRPr lang="en-US" sz="2400" dirty="0"/>
          </a:p>
          <a:p>
            <a:pPr lvl="1"/>
            <a:r>
              <a:rPr lang="en-US" dirty="0"/>
              <a:t>Query the </a:t>
            </a:r>
            <a:r>
              <a:rPr lang="en-US" dirty="0" smtClean="0"/>
              <a:t>lookup service </a:t>
            </a:r>
            <a:r>
              <a:rPr lang="en-US" dirty="0">
                <a:sym typeface="Wingdings" charset="0"/>
              </a:rPr>
              <a:t> return a machine that stores the required file</a:t>
            </a:r>
          </a:p>
          <a:p>
            <a:pPr lvl="2"/>
            <a:r>
              <a:rPr lang="en-US" sz="2400" dirty="0"/>
              <a:t>Ideally this is the closest/least-loaded machine</a:t>
            </a:r>
          </a:p>
          <a:p>
            <a:pPr lvl="1"/>
            <a:r>
              <a:rPr lang="en-US" dirty="0" smtClean="0"/>
              <a:t>Download (ftp)</a:t>
            </a:r>
            <a:r>
              <a:rPr lang="en-US" dirty="0" smtClean="0"/>
              <a:t> </a:t>
            </a:r>
            <a:r>
              <a:rPr lang="en-US" dirty="0"/>
              <a:t>the file</a:t>
            </a:r>
          </a:p>
          <a:p>
            <a:pPr lvl="2"/>
            <a:endParaRPr lang="en-US" sz="2000" dirty="0" smtClean="0"/>
          </a:p>
          <a:p>
            <a:r>
              <a:rPr lang="en-US" sz="2400" dirty="0" smtClean="0"/>
              <a:t>Advantages</a:t>
            </a:r>
            <a:r>
              <a:rPr lang="en-US" sz="2400" dirty="0"/>
              <a:t>: </a:t>
            </a:r>
          </a:p>
          <a:p>
            <a:pPr lvl="1"/>
            <a:r>
              <a:rPr lang="en-US" dirty="0"/>
              <a:t>Simplicity, easy to implement sophisticated search engines on top of </a:t>
            </a:r>
            <a:r>
              <a:rPr lang="en-US" dirty="0" smtClean="0"/>
              <a:t>a centralized</a:t>
            </a:r>
            <a:r>
              <a:rPr lang="en-US" dirty="0" smtClean="0"/>
              <a:t> lookup service</a:t>
            </a:r>
            <a:endParaRPr lang="en-US" dirty="0"/>
          </a:p>
          <a:p>
            <a:r>
              <a:rPr lang="en-US" sz="2400" dirty="0"/>
              <a:t>Disadvantages:</a:t>
            </a:r>
          </a:p>
          <a:p>
            <a:pPr lvl="1"/>
            <a:r>
              <a:rPr lang="en-US" dirty="0"/>
              <a:t>Robustness, scalability (?)</a:t>
            </a:r>
          </a:p>
        </p:txBody>
      </p:sp>
    </p:spTree>
    <p:extLst>
      <p:ext uri="{BB962C8B-B14F-4D97-AF65-F5344CB8AC3E}">
        <p14:creationId xmlns:p14="http://schemas.microsoft.com/office/powerpoint/2010/main" val="190243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Napster: Example</a:t>
            </a:r>
          </a:p>
        </p:txBody>
      </p:sp>
      <p:grpSp>
        <p:nvGrpSpPr>
          <p:cNvPr id="2797571" name="Group 3"/>
          <p:cNvGrpSpPr>
            <a:grpSpLocks/>
          </p:cNvGrpSpPr>
          <p:nvPr/>
        </p:nvGrpSpPr>
        <p:grpSpPr bwMode="auto">
          <a:xfrm>
            <a:off x="3200400" y="4800600"/>
            <a:ext cx="228600" cy="228600"/>
            <a:chOff x="765" y="1992"/>
            <a:chExt cx="291" cy="240"/>
          </a:xfrm>
        </p:grpSpPr>
        <p:sp>
          <p:nvSpPr>
            <p:cNvPr id="2797572" name="Oval 4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73" name="Rectangle 5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74" name="Oval 6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797575" name="Rectangle 7"/>
          <p:cNvSpPr>
            <a:spLocks noChangeArrowheads="1"/>
          </p:cNvSpPr>
          <p:nvPr/>
        </p:nvSpPr>
        <p:spPr bwMode="auto">
          <a:xfrm>
            <a:off x="3252788" y="48609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797576" name="Group 8"/>
          <p:cNvGrpSpPr>
            <a:grpSpLocks/>
          </p:cNvGrpSpPr>
          <p:nvPr/>
        </p:nvGrpSpPr>
        <p:grpSpPr bwMode="auto">
          <a:xfrm>
            <a:off x="2667000" y="3048000"/>
            <a:ext cx="3505200" cy="1600200"/>
            <a:chOff x="1719" y="1709"/>
            <a:chExt cx="1775" cy="1123"/>
          </a:xfrm>
        </p:grpSpPr>
        <p:sp>
          <p:nvSpPr>
            <p:cNvPr id="2797577" name="Oval 9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78" name="Oval 10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79" name="Oval 11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7580" name="Oval 12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7581" name="Oval 13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7582" name="Oval 14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7583" name="Oval 15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7584" name="Freeform 16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7585" name="Group 17"/>
          <p:cNvGrpSpPr>
            <a:grpSpLocks/>
          </p:cNvGrpSpPr>
          <p:nvPr/>
        </p:nvGrpSpPr>
        <p:grpSpPr bwMode="auto">
          <a:xfrm>
            <a:off x="2667000" y="4648200"/>
            <a:ext cx="457200" cy="457200"/>
            <a:chOff x="384" y="1872"/>
            <a:chExt cx="336" cy="336"/>
          </a:xfrm>
        </p:grpSpPr>
        <p:sp>
          <p:nvSpPr>
            <p:cNvPr id="2797586" name="AutoShape 18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87" name="AutoShape 19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88" name="Rectangle 20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89" name="Rectangle 21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90" name="Rectangle 22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91" name="Freeform 23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7592" name="AutoShape 24"/>
          <p:cNvCxnSpPr>
            <a:cxnSpLocks noChangeShapeType="1"/>
            <a:stCxn id="2797589" idx="3"/>
            <a:endCxn id="2797573" idx="1"/>
          </p:cNvCxnSpPr>
          <p:nvPr/>
        </p:nvCxnSpPr>
        <p:spPr bwMode="auto">
          <a:xfrm flipV="1">
            <a:off x="3062288" y="49149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7593" name="Group 25"/>
          <p:cNvGrpSpPr>
            <a:grpSpLocks/>
          </p:cNvGrpSpPr>
          <p:nvPr/>
        </p:nvGrpSpPr>
        <p:grpSpPr bwMode="auto">
          <a:xfrm>
            <a:off x="4343400" y="4800600"/>
            <a:ext cx="457200" cy="457200"/>
            <a:chOff x="384" y="1872"/>
            <a:chExt cx="336" cy="336"/>
          </a:xfrm>
        </p:grpSpPr>
        <p:sp>
          <p:nvSpPr>
            <p:cNvPr id="2797594" name="AutoShape 26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95" name="AutoShape 27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96" name="Rectangle 28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97" name="Rectangle 29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98" name="Rectangle 30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599" name="Freeform 31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7600" name="Group 32"/>
          <p:cNvGrpSpPr>
            <a:grpSpLocks/>
          </p:cNvGrpSpPr>
          <p:nvPr/>
        </p:nvGrpSpPr>
        <p:grpSpPr bwMode="auto">
          <a:xfrm>
            <a:off x="4876800" y="4953000"/>
            <a:ext cx="228600" cy="228600"/>
            <a:chOff x="765" y="1992"/>
            <a:chExt cx="291" cy="240"/>
          </a:xfrm>
        </p:grpSpPr>
        <p:sp>
          <p:nvSpPr>
            <p:cNvPr id="2797601" name="Oval 33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02" name="Rectangle 34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03" name="Oval 35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7604" name="AutoShape 36"/>
          <p:cNvCxnSpPr>
            <a:cxnSpLocks noChangeShapeType="1"/>
            <a:stCxn id="2797597" idx="3"/>
            <a:endCxn id="2797602" idx="1"/>
          </p:cNvCxnSpPr>
          <p:nvPr/>
        </p:nvCxnSpPr>
        <p:spPr bwMode="auto">
          <a:xfrm flipV="1">
            <a:off x="4738688" y="50673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7605" name="Group 37"/>
          <p:cNvGrpSpPr>
            <a:grpSpLocks/>
          </p:cNvGrpSpPr>
          <p:nvPr/>
        </p:nvGrpSpPr>
        <p:grpSpPr bwMode="auto">
          <a:xfrm>
            <a:off x="6096000" y="4495800"/>
            <a:ext cx="457200" cy="457200"/>
            <a:chOff x="384" y="1872"/>
            <a:chExt cx="336" cy="336"/>
          </a:xfrm>
        </p:grpSpPr>
        <p:sp>
          <p:nvSpPr>
            <p:cNvPr id="2797606" name="AutoShape 38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07" name="AutoShape 39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08" name="Rectangle 40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09" name="Rectangle 41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10" name="Rectangle 42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11" name="Freeform 43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7612" name="Group 44"/>
          <p:cNvGrpSpPr>
            <a:grpSpLocks/>
          </p:cNvGrpSpPr>
          <p:nvPr/>
        </p:nvGrpSpPr>
        <p:grpSpPr bwMode="auto">
          <a:xfrm>
            <a:off x="6629400" y="4648200"/>
            <a:ext cx="228600" cy="228600"/>
            <a:chOff x="765" y="1992"/>
            <a:chExt cx="291" cy="240"/>
          </a:xfrm>
        </p:grpSpPr>
        <p:sp>
          <p:nvSpPr>
            <p:cNvPr id="2797613" name="Oval 45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14" name="Rectangle 46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15" name="Oval 47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7616" name="AutoShape 48"/>
          <p:cNvCxnSpPr>
            <a:cxnSpLocks noChangeShapeType="1"/>
            <a:stCxn id="2797609" idx="3"/>
            <a:endCxn id="2797614" idx="1"/>
          </p:cNvCxnSpPr>
          <p:nvPr/>
        </p:nvCxnSpPr>
        <p:spPr bwMode="auto">
          <a:xfrm flipV="1">
            <a:off x="6491288" y="47625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7617" name="Group 49"/>
          <p:cNvGrpSpPr>
            <a:grpSpLocks/>
          </p:cNvGrpSpPr>
          <p:nvPr/>
        </p:nvGrpSpPr>
        <p:grpSpPr bwMode="auto">
          <a:xfrm>
            <a:off x="6248400" y="2895600"/>
            <a:ext cx="457200" cy="457200"/>
            <a:chOff x="384" y="1872"/>
            <a:chExt cx="336" cy="336"/>
          </a:xfrm>
        </p:grpSpPr>
        <p:sp>
          <p:nvSpPr>
            <p:cNvPr id="2797618" name="AutoShape 50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19" name="AutoShape 51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20" name="Rectangle 52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21" name="Rectangle 53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22" name="Rectangle 54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23" name="Freeform 55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7624" name="Group 56"/>
          <p:cNvGrpSpPr>
            <a:grpSpLocks/>
          </p:cNvGrpSpPr>
          <p:nvPr/>
        </p:nvGrpSpPr>
        <p:grpSpPr bwMode="auto">
          <a:xfrm>
            <a:off x="6781800" y="3048000"/>
            <a:ext cx="228600" cy="228600"/>
            <a:chOff x="765" y="1992"/>
            <a:chExt cx="291" cy="240"/>
          </a:xfrm>
        </p:grpSpPr>
        <p:sp>
          <p:nvSpPr>
            <p:cNvPr id="2797625" name="Oval 57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26" name="Rectangle 58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27" name="Oval 59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7628" name="AutoShape 60"/>
          <p:cNvCxnSpPr>
            <a:cxnSpLocks noChangeShapeType="1"/>
            <a:stCxn id="2797621" idx="3"/>
            <a:endCxn id="2797626" idx="1"/>
          </p:cNvCxnSpPr>
          <p:nvPr/>
        </p:nvCxnSpPr>
        <p:spPr bwMode="auto">
          <a:xfrm flipV="1">
            <a:off x="6643688" y="31623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7629" name="Group 61"/>
          <p:cNvGrpSpPr>
            <a:grpSpLocks/>
          </p:cNvGrpSpPr>
          <p:nvPr/>
        </p:nvGrpSpPr>
        <p:grpSpPr bwMode="auto">
          <a:xfrm>
            <a:off x="3962400" y="2286000"/>
            <a:ext cx="457200" cy="457200"/>
            <a:chOff x="384" y="1872"/>
            <a:chExt cx="336" cy="336"/>
          </a:xfrm>
        </p:grpSpPr>
        <p:sp>
          <p:nvSpPr>
            <p:cNvPr id="2797630" name="AutoShape 62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31" name="AutoShape 63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32" name="Rectangle 64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33" name="Rectangle 65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34" name="Rectangle 66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35" name="Freeform 67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7636" name="Group 68"/>
          <p:cNvGrpSpPr>
            <a:grpSpLocks/>
          </p:cNvGrpSpPr>
          <p:nvPr/>
        </p:nvGrpSpPr>
        <p:grpSpPr bwMode="auto">
          <a:xfrm>
            <a:off x="4495800" y="2438400"/>
            <a:ext cx="228600" cy="228600"/>
            <a:chOff x="765" y="1992"/>
            <a:chExt cx="291" cy="240"/>
          </a:xfrm>
        </p:grpSpPr>
        <p:sp>
          <p:nvSpPr>
            <p:cNvPr id="2797637" name="Oval 69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38" name="Rectangle 70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39" name="Oval 71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7640" name="AutoShape 72"/>
          <p:cNvCxnSpPr>
            <a:cxnSpLocks noChangeShapeType="1"/>
            <a:stCxn id="2797633" idx="3"/>
            <a:endCxn id="2797638" idx="1"/>
          </p:cNvCxnSpPr>
          <p:nvPr/>
        </p:nvCxnSpPr>
        <p:spPr bwMode="auto">
          <a:xfrm flipV="1">
            <a:off x="4357688" y="25527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7641" name="Group 73"/>
          <p:cNvGrpSpPr>
            <a:grpSpLocks/>
          </p:cNvGrpSpPr>
          <p:nvPr/>
        </p:nvGrpSpPr>
        <p:grpSpPr bwMode="auto">
          <a:xfrm>
            <a:off x="1828800" y="2819400"/>
            <a:ext cx="457200" cy="457200"/>
            <a:chOff x="384" y="1872"/>
            <a:chExt cx="336" cy="336"/>
          </a:xfrm>
        </p:grpSpPr>
        <p:sp>
          <p:nvSpPr>
            <p:cNvPr id="2797642" name="AutoShape 74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43" name="AutoShape 75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44" name="Rectangle 76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45" name="Rectangle 77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46" name="Rectangle 78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47" name="Freeform 79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7648" name="Group 80"/>
          <p:cNvGrpSpPr>
            <a:grpSpLocks/>
          </p:cNvGrpSpPr>
          <p:nvPr/>
        </p:nvGrpSpPr>
        <p:grpSpPr bwMode="auto">
          <a:xfrm>
            <a:off x="2362200" y="2971800"/>
            <a:ext cx="228600" cy="228600"/>
            <a:chOff x="765" y="1992"/>
            <a:chExt cx="291" cy="240"/>
          </a:xfrm>
        </p:grpSpPr>
        <p:sp>
          <p:nvSpPr>
            <p:cNvPr id="2797649" name="Oval 81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50" name="Rectangle 82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51" name="Oval 83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7652" name="AutoShape 84"/>
          <p:cNvCxnSpPr>
            <a:cxnSpLocks noChangeShapeType="1"/>
            <a:stCxn id="2797645" idx="3"/>
            <a:endCxn id="2797650" idx="1"/>
          </p:cNvCxnSpPr>
          <p:nvPr/>
        </p:nvCxnSpPr>
        <p:spPr bwMode="auto">
          <a:xfrm flipV="1">
            <a:off x="2224088" y="30861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7653" name="AutoShape 85"/>
          <p:cNvCxnSpPr>
            <a:cxnSpLocks noChangeShapeType="1"/>
            <a:stCxn id="2797647" idx="2"/>
            <a:endCxn id="2797583" idx="2"/>
          </p:cNvCxnSpPr>
          <p:nvPr/>
        </p:nvCxnSpPr>
        <p:spPr bwMode="auto">
          <a:xfrm>
            <a:off x="2286000" y="3276600"/>
            <a:ext cx="38100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7654" name="AutoShape 86"/>
          <p:cNvCxnSpPr>
            <a:cxnSpLocks noChangeShapeType="1"/>
            <a:stCxn id="2797586" idx="0"/>
            <a:endCxn id="2797582" idx="3"/>
          </p:cNvCxnSpPr>
          <p:nvPr/>
        </p:nvCxnSpPr>
        <p:spPr bwMode="auto">
          <a:xfrm flipV="1">
            <a:off x="2895600" y="4451350"/>
            <a:ext cx="398463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7655" name="AutoShape 87"/>
          <p:cNvCxnSpPr>
            <a:cxnSpLocks noChangeShapeType="1"/>
            <a:stCxn id="2797594" idx="0"/>
            <a:endCxn id="2797581" idx="4"/>
          </p:cNvCxnSpPr>
          <p:nvPr/>
        </p:nvCxnSpPr>
        <p:spPr bwMode="auto">
          <a:xfrm flipV="1">
            <a:off x="4572000" y="4648200"/>
            <a:ext cx="147638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7656" name="AutoShape 88"/>
          <p:cNvCxnSpPr>
            <a:cxnSpLocks noChangeShapeType="1"/>
            <a:stCxn id="2797606" idx="1"/>
            <a:endCxn id="2797580" idx="5"/>
          </p:cNvCxnSpPr>
          <p:nvPr/>
        </p:nvCxnSpPr>
        <p:spPr bwMode="auto">
          <a:xfrm flipH="1" flipV="1">
            <a:off x="5972175" y="4294188"/>
            <a:ext cx="214313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7657" name="AutoShape 89"/>
          <p:cNvCxnSpPr>
            <a:cxnSpLocks noChangeShapeType="1"/>
            <a:stCxn id="2797623" idx="4"/>
            <a:endCxn id="2797579" idx="6"/>
          </p:cNvCxnSpPr>
          <p:nvPr/>
        </p:nvCxnSpPr>
        <p:spPr bwMode="auto">
          <a:xfrm flipH="1">
            <a:off x="6000750" y="3281363"/>
            <a:ext cx="307975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7658" name="AutoShape 90"/>
          <p:cNvCxnSpPr>
            <a:cxnSpLocks noChangeShapeType="1"/>
            <a:stCxn id="2797635" idx="3"/>
            <a:endCxn id="2797577" idx="0"/>
          </p:cNvCxnSpPr>
          <p:nvPr/>
        </p:nvCxnSpPr>
        <p:spPr bwMode="auto">
          <a:xfrm>
            <a:off x="3962400" y="2743200"/>
            <a:ext cx="201613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97659" name="Text Box 91"/>
          <p:cNvSpPr txBox="1">
            <a:spLocks noChangeArrowheads="1"/>
          </p:cNvSpPr>
          <p:nvPr/>
        </p:nvSpPr>
        <p:spPr bwMode="auto">
          <a:xfrm>
            <a:off x="3205163" y="4800600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A</a:t>
            </a:r>
          </a:p>
        </p:txBody>
      </p:sp>
      <p:sp>
        <p:nvSpPr>
          <p:cNvPr id="2797660" name="Rectangle 92"/>
          <p:cNvSpPr>
            <a:spLocks noChangeArrowheads="1"/>
          </p:cNvSpPr>
          <p:nvPr/>
        </p:nvSpPr>
        <p:spPr bwMode="auto">
          <a:xfrm>
            <a:off x="4929188" y="50133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61" name="Text Box 93"/>
          <p:cNvSpPr txBox="1">
            <a:spLocks noChangeArrowheads="1"/>
          </p:cNvSpPr>
          <p:nvPr/>
        </p:nvSpPr>
        <p:spPr bwMode="auto">
          <a:xfrm>
            <a:off x="4881563" y="4953000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B</a:t>
            </a:r>
          </a:p>
        </p:txBody>
      </p:sp>
      <p:sp>
        <p:nvSpPr>
          <p:cNvPr id="2797662" name="Rectangle 94"/>
          <p:cNvSpPr>
            <a:spLocks noChangeArrowheads="1"/>
          </p:cNvSpPr>
          <p:nvPr/>
        </p:nvSpPr>
        <p:spPr bwMode="auto">
          <a:xfrm>
            <a:off x="6677025" y="47085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63" name="Text Box 95"/>
          <p:cNvSpPr txBox="1">
            <a:spLocks noChangeArrowheads="1"/>
          </p:cNvSpPr>
          <p:nvPr/>
        </p:nvSpPr>
        <p:spPr bwMode="auto">
          <a:xfrm>
            <a:off x="6629400" y="4648200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C</a:t>
            </a:r>
          </a:p>
        </p:txBody>
      </p:sp>
      <p:sp>
        <p:nvSpPr>
          <p:cNvPr id="2797664" name="Rectangle 96"/>
          <p:cNvSpPr>
            <a:spLocks noChangeArrowheads="1"/>
          </p:cNvSpPr>
          <p:nvPr/>
        </p:nvSpPr>
        <p:spPr bwMode="auto">
          <a:xfrm>
            <a:off x="6829425" y="31083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65" name="Text Box 97"/>
          <p:cNvSpPr txBox="1">
            <a:spLocks noChangeArrowheads="1"/>
          </p:cNvSpPr>
          <p:nvPr/>
        </p:nvSpPr>
        <p:spPr bwMode="auto">
          <a:xfrm>
            <a:off x="6781800" y="3048000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D</a:t>
            </a:r>
          </a:p>
        </p:txBody>
      </p:sp>
      <p:sp>
        <p:nvSpPr>
          <p:cNvPr id="2797666" name="Rectangle 98"/>
          <p:cNvSpPr>
            <a:spLocks noChangeArrowheads="1"/>
          </p:cNvSpPr>
          <p:nvPr/>
        </p:nvSpPr>
        <p:spPr bwMode="auto">
          <a:xfrm>
            <a:off x="4543425" y="2498725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67" name="Text Box 99"/>
          <p:cNvSpPr txBox="1">
            <a:spLocks noChangeArrowheads="1"/>
          </p:cNvSpPr>
          <p:nvPr/>
        </p:nvSpPr>
        <p:spPr bwMode="auto">
          <a:xfrm>
            <a:off x="4495800" y="2438400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E</a:t>
            </a:r>
          </a:p>
        </p:txBody>
      </p:sp>
      <p:sp>
        <p:nvSpPr>
          <p:cNvPr id="2797668" name="Rectangle 100"/>
          <p:cNvSpPr>
            <a:spLocks noChangeArrowheads="1"/>
          </p:cNvSpPr>
          <p:nvPr/>
        </p:nvSpPr>
        <p:spPr bwMode="auto">
          <a:xfrm>
            <a:off x="2409825" y="3035300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69" name="Text Box 101"/>
          <p:cNvSpPr txBox="1">
            <a:spLocks noChangeArrowheads="1"/>
          </p:cNvSpPr>
          <p:nvPr/>
        </p:nvSpPr>
        <p:spPr bwMode="auto">
          <a:xfrm>
            <a:off x="2362200" y="2974975"/>
            <a:ext cx="29241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F</a:t>
            </a:r>
          </a:p>
        </p:txBody>
      </p:sp>
      <p:sp>
        <p:nvSpPr>
          <p:cNvPr id="2797670" name="Text Box 102"/>
          <p:cNvSpPr txBox="1">
            <a:spLocks noChangeArrowheads="1"/>
          </p:cNvSpPr>
          <p:nvPr/>
        </p:nvSpPr>
        <p:spPr bwMode="auto">
          <a:xfrm>
            <a:off x="2728913" y="5108575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m1</a:t>
            </a:r>
          </a:p>
        </p:txBody>
      </p:sp>
      <p:sp>
        <p:nvSpPr>
          <p:cNvPr id="2797671" name="Text Box 103"/>
          <p:cNvSpPr txBox="1">
            <a:spLocks noChangeArrowheads="1"/>
          </p:cNvSpPr>
          <p:nvPr/>
        </p:nvSpPr>
        <p:spPr bwMode="auto">
          <a:xfrm>
            <a:off x="4373563" y="5260975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m2</a:t>
            </a:r>
          </a:p>
        </p:txBody>
      </p:sp>
      <p:sp>
        <p:nvSpPr>
          <p:cNvPr id="2797672" name="Text Box 104"/>
          <p:cNvSpPr txBox="1">
            <a:spLocks noChangeArrowheads="1"/>
          </p:cNvSpPr>
          <p:nvPr/>
        </p:nvSpPr>
        <p:spPr bwMode="auto">
          <a:xfrm>
            <a:off x="6126163" y="4953000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m3</a:t>
            </a:r>
          </a:p>
        </p:txBody>
      </p:sp>
      <p:sp>
        <p:nvSpPr>
          <p:cNvPr id="2797673" name="Text Box 105"/>
          <p:cNvSpPr txBox="1">
            <a:spLocks noChangeArrowheads="1"/>
          </p:cNvSpPr>
          <p:nvPr/>
        </p:nvSpPr>
        <p:spPr bwMode="auto">
          <a:xfrm>
            <a:off x="6278563" y="3355975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m4</a:t>
            </a:r>
          </a:p>
        </p:txBody>
      </p:sp>
      <p:sp>
        <p:nvSpPr>
          <p:cNvPr id="2797674" name="Text Box 106"/>
          <p:cNvSpPr txBox="1">
            <a:spLocks noChangeArrowheads="1"/>
          </p:cNvSpPr>
          <p:nvPr/>
        </p:nvSpPr>
        <p:spPr bwMode="auto">
          <a:xfrm>
            <a:off x="4038600" y="1981200"/>
            <a:ext cx="4321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m5</a:t>
            </a:r>
          </a:p>
        </p:txBody>
      </p:sp>
      <p:sp>
        <p:nvSpPr>
          <p:cNvPr id="2797675" name="Text Box 107"/>
          <p:cNvSpPr txBox="1">
            <a:spLocks noChangeArrowheads="1"/>
          </p:cNvSpPr>
          <p:nvPr/>
        </p:nvSpPr>
        <p:spPr bwMode="auto">
          <a:xfrm>
            <a:off x="1858963" y="2517775"/>
            <a:ext cx="43922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m6</a:t>
            </a:r>
          </a:p>
        </p:txBody>
      </p:sp>
      <p:sp>
        <p:nvSpPr>
          <p:cNvPr id="2797676" name="Rectangle 108"/>
          <p:cNvSpPr>
            <a:spLocks noChangeArrowheads="1"/>
          </p:cNvSpPr>
          <p:nvPr/>
        </p:nvSpPr>
        <p:spPr bwMode="auto">
          <a:xfrm>
            <a:off x="4191000" y="3124200"/>
            <a:ext cx="685800" cy="1371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77" name="Text Box 109"/>
          <p:cNvSpPr txBox="1">
            <a:spLocks noChangeArrowheads="1"/>
          </p:cNvSpPr>
          <p:nvPr/>
        </p:nvSpPr>
        <p:spPr bwMode="auto">
          <a:xfrm>
            <a:off x="4191000" y="3127375"/>
            <a:ext cx="661565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 dirty="0" smtClean="0">
                <a:latin typeface="Helvetica"/>
                <a:cs typeface="Helvetica"/>
              </a:rPr>
              <a:t>A  m1</a:t>
            </a:r>
            <a:endParaRPr lang="en-US" sz="1400" b="0" dirty="0">
              <a:latin typeface="Helvetica"/>
              <a:cs typeface="Helvetica"/>
            </a:endParaRPr>
          </a:p>
          <a:p>
            <a:pPr algn="l" eaLnBrk="0" hangingPunct="0"/>
            <a:r>
              <a:rPr lang="en-US" sz="1400" b="0" dirty="0" smtClean="0">
                <a:latin typeface="Helvetica"/>
                <a:cs typeface="Helvetica"/>
              </a:rPr>
              <a:t>B  m2</a:t>
            </a:r>
            <a:endParaRPr lang="en-US" sz="1400" b="0" dirty="0">
              <a:latin typeface="Helvetica"/>
              <a:cs typeface="Helvetica"/>
            </a:endParaRPr>
          </a:p>
          <a:p>
            <a:pPr algn="l" eaLnBrk="0" hangingPunct="0"/>
            <a:r>
              <a:rPr lang="en-US" sz="1400" b="0" dirty="0" smtClean="0">
                <a:latin typeface="Helvetica"/>
                <a:cs typeface="Helvetica"/>
              </a:rPr>
              <a:t>C  m3</a:t>
            </a:r>
            <a:endParaRPr lang="en-US" sz="1400" b="0" dirty="0">
              <a:latin typeface="Helvetica"/>
              <a:cs typeface="Helvetica"/>
            </a:endParaRPr>
          </a:p>
          <a:p>
            <a:pPr algn="l" eaLnBrk="0" hangingPunct="0"/>
            <a:r>
              <a:rPr lang="en-US" sz="1400" b="0" dirty="0" smtClean="0">
                <a:latin typeface="Helvetica"/>
                <a:cs typeface="Helvetica"/>
              </a:rPr>
              <a:t>D  m4</a:t>
            </a:r>
            <a:endParaRPr lang="en-US" sz="1400" b="0" dirty="0">
              <a:latin typeface="Helvetica"/>
              <a:cs typeface="Helvetica"/>
            </a:endParaRPr>
          </a:p>
          <a:p>
            <a:pPr algn="l" eaLnBrk="0" hangingPunct="0"/>
            <a:r>
              <a:rPr lang="en-US" sz="1400" b="0" dirty="0" smtClean="0">
                <a:latin typeface="Helvetica"/>
                <a:cs typeface="Helvetica"/>
              </a:rPr>
              <a:t>E  m5</a:t>
            </a:r>
            <a:endParaRPr lang="en-US" sz="1400" b="0" dirty="0">
              <a:latin typeface="Helvetica"/>
              <a:cs typeface="Helvetica"/>
            </a:endParaRPr>
          </a:p>
          <a:p>
            <a:pPr algn="l" eaLnBrk="0" hangingPunct="0"/>
            <a:r>
              <a:rPr lang="en-US" sz="1400" b="0" dirty="0" smtClean="0">
                <a:latin typeface="Helvetica"/>
                <a:cs typeface="Helvetica"/>
              </a:rPr>
              <a:t>F  m6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2797678" name="Line 110"/>
          <p:cNvSpPr>
            <a:spLocks noChangeShapeType="1"/>
          </p:cNvSpPr>
          <p:nvPr/>
        </p:nvSpPr>
        <p:spPr bwMode="auto">
          <a:xfrm>
            <a:off x="4191000" y="3352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79" name="Line 111"/>
          <p:cNvSpPr>
            <a:spLocks noChangeShapeType="1"/>
          </p:cNvSpPr>
          <p:nvPr/>
        </p:nvSpPr>
        <p:spPr bwMode="auto">
          <a:xfrm>
            <a:off x="4191000" y="3581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80" name="Line 112"/>
          <p:cNvSpPr>
            <a:spLocks noChangeShapeType="1"/>
          </p:cNvSpPr>
          <p:nvPr/>
        </p:nvSpPr>
        <p:spPr bwMode="auto">
          <a:xfrm>
            <a:off x="41910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81" name="Line 113"/>
          <p:cNvSpPr>
            <a:spLocks noChangeShapeType="1"/>
          </p:cNvSpPr>
          <p:nvPr/>
        </p:nvSpPr>
        <p:spPr bwMode="auto">
          <a:xfrm>
            <a:off x="4191000" y="4038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7682" name="Line 114"/>
          <p:cNvSpPr>
            <a:spLocks noChangeShapeType="1"/>
          </p:cNvSpPr>
          <p:nvPr/>
        </p:nvSpPr>
        <p:spPr bwMode="auto">
          <a:xfrm flipV="1">
            <a:off x="4191000" y="423862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797683" name="Group 115"/>
          <p:cNvGrpSpPr>
            <a:grpSpLocks/>
          </p:cNvGrpSpPr>
          <p:nvPr/>
        </p:nvGrpSpPr>
        <p:grpSpPr bwMode="auto">
          <a:xfrm>
            <a:off x="2895600" y="3810000"/>
            <a:ext cx="1219200" cy="762000"/>
            <a:chOff x="432" y="2640"/>
            <a:chExt cx="768" cy="480"/>
          </a:xfrm>
        </p:grpSpPr>
        <p:sp>
          <p:nvSpPr>
            <p:cNvPr id="2797684" name="Line 116"/>
            <p:cNvSpPr>
              <a:spLocks noChangeShapeType="1"/>
            </p:cNvSpPr>
            <p:nvPr/>
          </p:nvSpPr>
          <p:spPr bwMode="auto">
            <a:xfrm flipV="1">
              <a:off x="432" y="2640"/>
              <a:ext cx="76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85" name="Text Box 117"/>
            <p:cNvSpPr txBox="1">
              <a:spLocks noChangeArrowheads="1"/>
            </p:cNvSpPr>
            <p:nvPr/>
          </p:nvSpPr>
          <p:spPr bwMode="auto">
            <a:xfrm>
              <a:off x="720" y="2690"/>
              <a:ext cx="2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>
                  <a:latin typeface="Helvetica"/>
                  <a:cs typeface="Helvetica"/>
                </a:rPr>
                <a:t>E?</a:t>
              </a:r>
            </a:p>
          </p:txBody>
        </p:sp>
      </p:grpSp>
      <p:grpSp>
        <p:nvGrpSpPr>
          <p:cNvPr id="2797686" name="Group 118"/>
          <p:cNvGrpSpPr>
            <a:grpSpLocks/>
          </p:cNvGrpSpPr>
          <p:nvPr/>
        </p:nvGrpSpPr>
        <p:grpSpPr bwMode="auto">
          <a:xfrm>
            <a:off x="3048000" y="3962400"/>
            <a:ext cx="1066800" cy="685800"/>
            <a:chOff x="1920" y="2736"/>
            <a:chExt cx="672" cy="432"/>
          </a:xfrm>
        </p:grpSpPr>
        <p:sp>
          <p:nvSpPr>
            <p:cNvPr id="2797687" name="Freeform 119"/>
            <p:cNvSpPr>
              <a:spLocks/>
            </p:cNvSpPr>
            <p:nvPr/>
          </p:nvSpPr>
          <p:spPr bwMode="auto">
            <a:xfrm>
              <a:off x="1920" y="2736"/>
              <a:ext cx="672" cy="432"/>
            </a:xfrm>
            <a:custGeom>
              <a:avLst/>
              <a:gdLst>
                <a:gd name="T0" fmla="*/ 672 w 672"/>
                <a:gd name="T1" fmla="*/ 0 h 432"/>
                <a:gd name="T2" fmla="*/ 528 w 672"/>
                <a:gd name="T3" fmla="*/ 192 h 432"/>
                <a:gd name="T4" fmla="*/ 240 w 672"/>
                <a:gd name="T5" fmla="*/ 384 h 432"/>
                <a:gd name="T6" fmla="*/ 0 w 672"/>
                <a:gd name="T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2" h="432">
                  <a:moveTo>
                    <a:pt x="672" y="0"/>
                  </a:moveTo>
                  <a:cubicBezTo>
                    <a:pt x="636" y="64"/>
                    <a:pt x="600" y="128"/>
                    <a:pt x="528" y="192"/>
                  </a:cubicBezTo>
                  <a:cubicBezTo>
                    <a:pt x="456" y="256"/>
                    <a:pt x="328" y="344"/>
                    <a:pt x="240" y="384"/>
                  </a:cubicBezTo>
                  <a:cubicBezTo>
                    <a:pt x="152" y="424"/>
                    <a:pt x="76" y="428"/>
                    <a:pt x="0" y="43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88" name="Text Box 120"/>
            <p:cNvSpPr txBox="1">
              <a:spLocks noChangeArrowheads="1"/>
            </p:cNvSpPr>
            <p:nvPr/>
          </p:nvSpPr>
          <p:spPr bwMode="auto">
            <a:xfrm>
              <a:off x="2208" y="2834"/>
              <a:ext cx="2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>
                  <a:latin typeface="Helvetica"/>
                  <a:cs typeface="Helvetica"/>
                </a:rPr>
                <a:t>m5</a:t>
              </a:r>
            </a:p>
          </p:txBody>
        </p:sp>
      </p:grpSp>
      <p:grpSp>
        <p:nvGrpSpPr>
          <p:cNvPr id="2797689" name="Group 121"/>
          <p:cNvGrpSpPr>
            <a:grpSpLocks/>
          </p:cNvGrpSpPr>
          <p:nvPr/>
        </p:nvGrpSpPr>
        <p:grpSpPr bwMode="auto">
          <a:xfrm>
            <a:off x="2743200" y="2514600"/>
            <a:ext cx="1143000" cy="1981200"/>
            <a:chOff x="480" y="1824"/>
            <a:chExt cx="720" cy="1248"/>
          </a:xfrm>
        </p:grpSpPr>
        <p:sp>
          <p:nvSpPr>
            <p:cNvPr id="2797690" name="Freeform 122"/>
            <p:cNvSpPr>
              <a:spLocks/>
            </p:cNvSpPr>
            <p:nvPr/>
          </p:nvSpPr>
          <p:spPr bwMode="auto">
            <a:xfrm>
              <a:off x="528" y="1824"/>
              <a:ext cx="672" cy="1248"/>
            </a:xfrm>
            <a:custGeom>
              <a:avLst/>
              <a:gdLst>
                <a:gd name="T0" fmla="*/ 0 w 672"/>
                <a:gd name="T1" fmla="*/ 1248 h 1248"/>
                <a:gd name="T2" fmla="*/ 192 w 672"/>
                <a:gd name="T3" fmla="*/ 480 h 1248"/>
                <a:gd name="T4" fmla="*/ 672 w 672"/>
                <a:gd name="T5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1248">
                  <a:moveTo>
                    <a:pt x="0" y="1248"/>
                  </a:moveTo>
                  <a:cubicBezTo>
                    <a:pt x="40" y="968"/>
                    <a:pt x="80" y="688"/>
                    <a:pt x="192" y="480"/>
                  </a:cubicBezTo>
                  <a:cubicBezTo>
                    <a:pt x="304" y="272"/>
                    <a:pt x="488" y="136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91" name="Text Box 123"/>
            <p:cNvSpPr txBox="1">
              <a:spLocks noChangeArrowheads="1"/>
            </p:cNvSpPr>
            <p:nvPr/>
          </p:nvSpPr>
          <p:spPr bwMode="auto">
            <a:xfrm>
              <a:off x="480" y="2256"/>
              <a:ext cx="2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>
                  <a:latin typeface="Helvetica"/>
                  <a:cs typeface="Helvetica"/>
                </a:rPr>
                <a:t>E?</a:t>
              </a:r>
            </a:p>
          </p:txBody>
        </p:sp>
      </p:grpSp>
      <p:grpSp>
        <p:nvGrpSpPr>
          <p:cNvPr id="2797692" name="Group 124"/>
          <p:cNvGrpSpPr>
            <a:grpSpLocks/>
          </p:cNvGrpSpPr>
          <p:nvPr/>
        </p:nvGrpSpPr>
        <p:grpSpPr bwMode="auto">
          <a:xfrm>
            <a:off x="2895600" y="2667000"/>
            <a:ext cx="990600" cy="1828800"/>
            <a:chOff x="288" y="1920"/>
            <a:chExt cx="624" cy="1152"/>
          </a:xfrm>
        </p:grpSpPr>
        <p:sp>
          <p:nvSpPr>
            <p:cNvPr id="2797693" name="Freeform 125"/>
            <p:cNvSpPr>
              <a:spLocks/>
            </p:cNvSpPr>
            <p:nvPr/>
          </p:nvSpPr>
          <p:spPr bwMode="auto">
            <a:xfrm>
              <a:off x="288" y="1920"/>
              <a:ext cx="624" cy="1152"/>
            </a:xfrm>
            <a:custGeom>
              <a:avLst/>
              <a:gdLst>
                <a:gd name="T0" fmla="*/ 624 w 624"/>
                <a:gd name="T1" fmla="*/ 0 h 1152"/>
                <a:gd name="T2" fmla="*/ 480 w 624"/>
                <a:gd name="T3" fmla="*/ 480 h 1152"/>
                <a:gd name="T4" fmla="*/ 0 w 624"/>
                <a:gd name="T5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1152">
                  <a:moveTo>
                    <a:pt x="624" y="0"/>
                  </a:moveTo>
                  <a:cubicBezTo>
                    <a:pt x="604" y="144"/>
                    <a:pt x="584" y="288"/>
                    <a:pt x="480" y="480"/>
                  </a:cubicBezTo>
                  <a:cubicBezTo>
                    <a:pt x="376" y="672"/>
                    <a:pt x="188" y="912"/>
                    <a:pt x="0" y="115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7694" name="Text Box 126"/>
            <p:cNvSpPr txBox="1">
              <a:spLocks noChangeArrowheads="1"/>
            </p:cNvSpPr>
            <p:nvPr/>
          </p:nvSpPr>
          <p:spPr bwMode="auto">
            <a:xfrm>
              <a:off x="519" y="2295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600" b="0">
                  <a:latin typeface="Helvetica"/>
                  <a:cs typeface="Helvetica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8649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Aftermath</a:t>
            </a:r>
          </a:p>
        </p:txBody>
      </p:sp>
      <p:sp>
        <p:nvSpPr>
          <p:cNvPr id="286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b="1" dirty="0">
                <a:latin typeface="Arial"/>
              </a:rPr>
              <a:t>“</a:t>
            </a:r>
            <a:r>
              <a:rPr lang="en-US" b="1" dirty="0"/>
              <a:t>Recording Industry Association of America</a:t>
            </a:r>
            <a:r>
              <a:rPr lang="en-US" dirty="0"/>
              <a:t> (</a:t>
            </a:r>
            <a:r>
              <a:rPr lang="en-US" b="1" dirty="0"/>
              <a:t>RIAA) Sues Music Startup Napster for $20 Billion</a:t>
            </a:r>
            <a:r>
              <a:rPr lang="ja-JP" altLang="en-US" b="1" dirty="0">
                <a:latin typeface="Arial"/>
              </a:rPr>
              <a:t>”</a:t>
            </a:r>
            <a:r>
              <a:rPr lang="en-US" b="1" dirty="0"/>
              <a:t> – </a:t>
            </a:r>
            <a:r>
              <a:rPr lang="en-US" sz="2400" i="1" dirty="0"/>
              <a:t>December 1999</a:t>
            </a:r>
          </a:p>
          <a:p>
            <a:r>
              <a:rPr lang="ja-JP" altLang="en-US" b="1" dirty="0">
                <a:latin typeface="Arial"/>
              </a:rPr>
              <a:t>“</a:t>
            </a:r>
            <a:r>
              <a:rPr lang="en-US" b="1" dirty="0"/>
              <a:t>Napster ordered to remove copyrighted material</a:t>
            </a:r>
            <a:r>
              <a:rPr lang="ja-JP" altLang="en-US" b="1" dirty="0">
                <a:latin typeface="Arial"/>
              </a:rPr>
              <a:t>”</a:t>
            </a:r>
            <a:r>
              <a:rPr lang="en-US" b="1" dirty="0"/>
              <a:t> – </a:t>
            </a:r>
            <a:r>
              <a:rPr lang="en-US" sz="2400" i="1" dirty="0"/>
              <a:t>March 2001</a:t>
            </a:r>
          </a:p>
          <a:p>
            <a:r>
              <a:rPr lang="en-US" b="1" dirty="0"/>
              <a:t>Main legal argument: </a:t>
            </a:r>
          </a:p>
          <a:p>
            <a:pPr lvl="1"/>
            <a:r>
              <a:rPr lang="en-US" b="1" dirty="0"/>
              <a:t>Napster owns the </a:t>
            </a:r>
            <a:r>
              <a:rPr lang="en-US" b="1" dirty="0" smtClean="0"/>
              <a:t>lookup service, </a:t>
            </a:r>
            <a:r>
              <a:rPr lang="en-US" b="1" dirty="0"/>
              <a:t>so it is directly responsible for disseminating copyrighted material</a:t>
            </a:r>
          </a:p>
          <a:p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45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61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 (2000)</a:t>
            </a:r>
          </a:p>
        </p:txBody>
      </p:sp>
      <p:sp>
        <p:nvSpPr>
          <p:cNvPr id="279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Distribute file location </a:t>
            </a:r>
          </a:p>
          <a:p>
            <a:pPr>
              <a:lnSpc>
                <a:spcPct val="80000"/>
              </a:lnSpc>
            </a:pPr>
            <a:r>
              <a:rPr lang="en-US" dirty="0"/>
              <a:t>Idea: broadcast the request</a:t>
            </a:r>
          </a:p>
          <a:p>
            <a:pPr>
              <a:lnSpc>
                <a:spcPct val="80000"/>
              </a:lnSpc>
            </a:pPr>
            <a:r>
              <a:rPr lang="en-US" dirty="0"/>
              <a:t>How to find a file?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Send request to all neighbors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Neighbors recursively multicast the request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Eventually a machine that has the file receives the request, and it sends back the answer</a:t>
            </a:r>
          </a:p>
          <a:p>
            <a:pPr>
              <a:lnSpc>
                <a:spcPct val="80000"/>
              </a:lnSpc>
            </a:pPr>
            <a:r>
              <a:rPr lang="en-US" dirty="0"/>
              <a:t>Advantages: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Totally decentralized, highly robust</a:t>
            </a:r>
          </a:p>
          <a:p>
            <a:pPr>
              <a:lnSpc>
                <a:spcPct val="80000"/>
              </a:lnSpc>
            </a:pPr>
            <a:r>
              <a:rPr lang="en-US" dirty="0"/>
              <a:t>Disadvantages: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Not scalable; the entire network can be swamped with requests (to alleviate this problem, each request has a TTL)  </a:t>
            </a:r>
          </a:p>
        </p:txBody>
      </p:sp>
    </p:spTree>
    <p:extLst>
      <p:ext uri="{BB962C8B-B14F-4D97-AF65-F5344CB8AC3E}">
        <p14:creationId xmlns:p14="http://schemas.microsoft.com/office/powerpoint/2010/main" val="34465690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60398</TotalTime>
  <Pages>60</Pages>
  <Words>2602</Words>
  <Application>Microsoft Macintosh PowerPoint</Application>
  <PresentationFormat>On-screen Show (4:3)</PresentationFormat>
  <Paragraphs>786</Paragraphs>
  <Slides>48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</vt:lpstr>
      <vt:lpstr>Equation</vt:lpstr>
      <vt:lpstr>CS162 Operating Systems and Systems Programming Lecture 24  Peer-to-Peer Networks</vt:lpstr>
      <vt:lpstr>How Did it Start?</vt:lpstr>
      <vt:lpstr>Model</vt:lpstr>
      <vt:lpstr>Main Challenge</vt:lpstr>
      <vt:lpstr>Other Challenges</vt:lpstr>
      <vt:lpstr>Napster</vt:lpstr>
      <vt:lpstr>Napster: Example</vt:lpstr>
      <vt:lpstr>The Aftermath</vt:lpstr>
      <vt:lpstr>Gnutella (2000)</vt:lpstr>
      <vt:lpstr>Gnutella: Example</vt:lpstr>
      <vt:lpstr>Two-Level Hierarchy</vt:lpstr>
      <vt:lpstr>Two-Level Hierarchy</vt:lpstr>
      <vt:lpstr>Example: Oct 2003 Crawl on Gnutella</vt:lpstr>
      <vt:lpstr>Skype (2003)</vt:lpstr>
      <vt:lpstr>BitTorrent (2001)</vt:lpstr>
      <vt:lpstr>BitTorrent: Join Procedure</vt:lpstr>
      <vt:lpstr>BitTorrent: Download Algorithm</vt:lpstr>
      <vt:lpstr>Bittorrent: Handling Freeriders</vt:lpstr>
      <vt:lpstr>Distributed Hash Tables (DHTs)</vt:lpstr>
      <vt:lpstr>DHTs</vt:lpstr>
      <vt:lpstr>DHT: Insertion</vt:lpstr>
      <vt:lpstr>DHT: Query</vt:lpstr>
      <vt:lpstr>DHT: Lookup Service</vt:lpstr>
      <vt:lpstr>Content Addressable Network (CAN)</vt:lpstr>
      <vt:lpstr>CAN Example: Two Dimensional Space</vt:lpstr>
      <vt:lpstr>CAN Example: Two Dimensional Space</vt:lpstr>
      <vt:lpstr>CAN Example: Two Dimensional Space</vt:lpstr>
      <vt:lpstr>CAN Example: Two Dimensional Space</vt:lpstr>
      <vt:lpstr>CAN Example: Two Dimensional Space</vt:lpstr>
      <vt:lpstr>CAN Example: Two Dimensional Space</vt:lpstr>
      <vt:lpstr>CAN: Query Example</vt:lpstr>
      <vt:lpstr>5min Break</vt:lpstr>
      <vt:lpstr>Chord</vt:lpstr>
      <vt:lpstr>Identifier to Node Mapping Example</vt:lpstr>
      <vt:lpstr>Lookup</vt:lpstr>
      <vt:lpstr>Stabilization Procedure</vt:lpstr>
      <vt:lpstr>Joining Operation</vt:lpstr>
      <vt:lpstr>Joining Operation</vt:lpstr>
      <vt:lpstr>Joining Operation</vt:lpstr>
      <vt:lpstr>Joining Operation</vt:lpstr>
      <vt:lpstr>Joining Operation (cont’d)</vt:lpstr>
      <vt:lpstr>Joining Operation (cont’d)</vt:lpstr>
      <vt:lpstr>Joining Operation (cont’d)</vt:lpstr>
      <vt:lpstr>Achieving Efficiency: finger tables</vt:lpstr>
      <vt:lpstr>Achieving Robustness</vt:lpstr>
      <vt:lpstr>Iterative vs. Recursive Queries</vt:lpstr>
      <vt:lpstr>Performance</vt:lpstr>
      <vt:lpstr>Conclusions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1428</cp:revision>
  <cp:lastPrinted>2011-04-19T14:06:31Z</cp:lastPrinted>
  <dcterms:created xsi:type="dcterms:W3CDTF">2011-04-26T04:36:31Z</dcterms:created>
  <dcterms:modified xsi:type="dcterms:W3CDTF">2011-11-22T00:00:55Z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