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20" r:id="rId3"/>
    <p:sldId id="328" r:id="rId4"/>
    <p:sldId id="335" r:id="rId5"/>
    <p:sldId id="330" r:id="rId6"/>
    <p:sldId id="358" r:id="rId7"/>
    <p:sldId id="333" r:id="rId8"/>
    <p:sldId id="332" r:id="rId9"/>
    <p:sldId id="334" r:id="rId10"/>
    <p:sldId id="339" r:id="rId11"/>
    <p:sldId id="343" r:id="rId12"/>
    <p:sldId id="341" r:id="rId13"/>
    <p:sldId id="342" r:id="rId14"/>
    <p:sldId id="344" r:id="rId15"/>
    <p:sldId id="340" r:id="rId16"/>
    <p:sldId id="359" r:id="rId17"/>
    <p:sldId id="360" r:id="rId18"/>
    <p:sldId id="345" r:id="rId19"/>
    <p:sldId id="346" r:id="rId20"/>
    <p:sldId id="347" r:id="rId21"/>
    <p:sldId id="331" r:id="rId22"/>
    <p:sldId id="368" r:id="rId23"/>
    <p:sldId id="338" r:id="rId24"/>
    <p:sldId id="367" r:id="rId25"/>
    <p:sldId id="357" r:id="rId26"/>
    <p:sldId id="348" r:id="rId27"/>
    <p:sldId id="349" r:id="rId28"/>
    <p:sldId id="350" r:id="rId29"/>
    <p:sldId id="352" r:id="rId30"/>
    <p:sldId id="353" r:id="rId31"/>
    <p:sldId id="361" r:id="rId32"/>
    <p:sldId id="362" r:id="rId33"/>
    <p:sldId id="363" r:id="rId34"/>
    <p:sldId id="364" r:id="rId35"/>
    <p:sldId id="365" r:id="rId36"/>
    <p:sldId id="366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64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B006D-AAFB-A34F-8B45-91A54B16DC78}" type="datetimeFigureOut">
              <a:rPr lang="en-US" smtClean="0"/>
              <a:t>10/24/14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FAF15-328D-6949-91D9-A16CACD6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338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E6349-4B97-3B42-B3E1-FA9317E9ADED}" type="datetimeFigureOut">
              <a:rPr lang="en-US" smtClean="0"/>
              <a:t>10/24/14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A818A-32A3-AC41-8A70-957E942F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79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5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80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8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0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3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7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0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7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6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4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9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781"/>
            <a:ext cx="8229600" cy="87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8571"/>
            <a:ext cx="8229600" cy="5215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320" y="64319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FF"/>
                </a:solidFill>
              </a:defRPr>
            </a:lvl1pPr>
          </a:lstStyle>
          <a:p>
            <a:r>
              <a:rPr lang="en-US" smtClean="0"/>
              <a:t>10/24/14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194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FF"/>
                </a:solidFill>
              </a:defRPr>
            </a:lvl1pPr>
          </a:lstStyle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0720" y="64319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FF"/>
                </a:solidFill>
              </a:defRPr>
            </a:lvl1pPr>
          </a:lstStyle>
          <a:p>
            <a:fld id="{40BE6ECD-61F1-CE4B-BB82-6FDD0CA3B2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57200" y="914400"/>
            <a:ext cx="8229600" cy="0"/>
          </a:xfrm>
          <a:prstGeom prst="line">
            <a:avLst/>
          </a:prstGeom>
          <a:noFill/>
          <a:ln w="47625" cmpd="thinThick">
            <a:solidFill>
              <a:srgbClr val="FBBA0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8" descr="fron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3"/>
          <a:stretch>
            <a:fillRect/>
          </a:stretch>
        </p:blipFill>
        <p:spPr bwMode="auto">
          <a:xfrm>
            <a:off x="8229600" y="0"/>
            <a:ext cx="91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59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9567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File System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512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David E. Culler</a:t>
            </a:r>
          </a:p>
          <a:p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CS162 – Operating Systems and Systems Programming</a:t>
            </a:r>
          </a:p>
          <a:p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Lecture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24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October 24, 2014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5486400"/>
            <a:ext cx="2971800" cy="923330"/>
          </a:xfrm>
          <a:prstGeom prst="rect">
            <a:avLst/>
          </a:prstGeom>
          <a:noFill/>
          <a:ln>
            <a:solidFill>
              <a:srgbClr val="618FF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Reading: A&amp;D 13.3 </a:t>
            </a:r>
          </a:p>
          <a:p>
            <a:r>
              <a:rPr lang="en-US" dirty="0" smtClean="0"/>
              <a:t>HW</a:t>
            </a:r>
            <a:r>
              <a:rPr lang="en-US" dirty="0"/>
              <a:t> 4</a:t>
            </a:r>
            <a:r>
              <a:rPr lang="en-US" dirty="0" smtClean="0"/>
              <a:t> </a:t>
            </a:r>
            <a:r>
              <a:rPr lang="en-US" dirty="0" smtClean="0"/>
              <a:t>due 10/27</a:t>
            </a:r>
            <a:endParaRPr lang="en-US" dirty="0"/>
          </a:p>
          <a:p>
            <a:r>
              <a:rPr lang="en-US" dirty="0" err="1" smtClean="0"/>
              <a:t>Proj</a:t>
            </a:r>
            <a:r>
              <a:rPr lang="en-US" dirty="0" smtClean="0"/>
              <a:t> </a:t>
            </a:r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 smtClean="0"/>
              <a:t>final</a:t>
            </a:r>
            <a:r>
              <a:rPr lang="en-US" dirty="0" smtClean="0"/>
              <a:t> 11/07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5555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 Fast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File Number is index into </a:t>
            </a:r>
            <a:r>
              <a:rPr lang="en-US" dirty="0" err="1" smtClean="0"/>
              <a:t>inode</a:t>
            </a:r>
            <a:r>
              <a:rPr lang="en-US" dirty="0" smtClean="0"/>
              <a:t> arrays</a:t>
            </a:r>
          </a:p>
          <a:p>
            <a:r>
              <a:rPr lang="en-US" dirty="0" smtClean="0"/>
              <a:t>Multi-level index structure</a:t>
            </a:r>
          </a:p>
          <a:p>
            <a:pPr lvl="1"/>
            <a:r>
              <a:rPr lang="en-US" dirty="0" smtClean="0"/>
              <a:t>Great for little to large</a:t>
            </a:r>
          </a:p>
          <a:p>
            <a:pPr lvl="1"/>
            <a:r>
              <a:rPr lang="en-US" dirty="0" smtClean="0"/>
              <a:t>Asymmetric tree with fixed sized blocks</a:t>
            </a:r>
          </a:p>
          <a:p>
            <a:r>
              <a:rPr lang="en-US" dirty="0" smtClean="0"/>
              <a:t>Metadata associated with the file</a:t>
            </a:r>
          </a:p>
          <a:p>
            <a:pPr lvl="1"/>
            <a:r>
              <a:rPr lang="en-US" dirty="0" smtClean="0"/>
              <a:t>Rather than in the directory that points to it</a:t>
            </a:r>
          </a:p>
          <a:p>
            <a:r>
              <a:rPr lang="en-US" dirty="0" smtClean="0"/>
              <a:t>Locality Heuristics</a:t>
            </a:r>
          </a:p>
          <a:p>
            <a:pPr lvl="1"/>
            <a:r>
              <a:rPr lang="en-US" dirty="0" smtClean="0"/>
              <a:t>Block group placement</a:t>
            </a:r>
          </a:p>
          <a:p>
            <a:pPr lvl="1"/>
            <a:r>
              <a:rPr lang="en-US" dirty="0" smtClean="0"/>
              <a:t>Reserve space</a:t>
            </a:r>
          </a:p>
          <a:p>
            <a:r>
              <a:rPr lang="en-US" dirty="0" smtClean="0"/>
              <a:t>Scalable directory structure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14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“almost real”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38" y="921566"/>
            <a:ext cx="8229600" cy="765534"/>
          </a:xfrm>
        </p:spPr>
        <p:txBody>
          <a:bodyPr/>
          <a:lstStyle/>
          <a:p>
            <a:r>
              <a:rPr lang="en-US" dirty="0" smtClean="0"/>
              <a:t>Pintos: </a:t>
            </a:r>
            <a:r>
              <a:rPr lang="en-US" dirty="0" err="1" smtClean="0"/>
              <a:t>src</a:t>
            </a:r>
            <a:r>
              <a:rPr lang="en-US" dirty="0" smtClean="0"/>
              <a:t>/</a:t>
            </a:r>
            <a:r>
              <a:rPr lang="en-US" dirty="0" err="1" smtClean="0"/>
              <a:t>filesys</a:t>
            </a:r>
            <a:r>
              <a:rPr lang="en-US" dirty="0" smtClean="0"/>
              <a:t>/</a:t>
            </a:r>
            <a:r>
              <a:rPr lang="en-US" dirty="0" err="1" smtClean="0"/>
              <a:t>file.c</a:t>
            </a:r>
            <a:r>
              <a:rPr lang="en-US" dirty="0" smtClean="0"/>
              <a:t>, </a:t>
            </a:r>
            <a:r>
              <a:rPr lang="en-US" dirty="0" err="1" smtClean="0"/>
              <a:t>inode.c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11</a:t>
            </a:fld>
            <a:endParaRPr lang="en-US"/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12535" y="1740385"/>
            <a:ext cx="8291785" cy="45601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491" y="2728318"/>
            <a:ext cx="1334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f</a:t>
            </a:r>
            <a:r>
              <a:rPr lang="en-US" dirty="0" err="1" smtClean="0">
                <a:solidFill>
                  <a:srgbClr val="0000FF"/>
                </a:solidFill>
              </a:rPr>
              <a:t>ile_number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0" name="Elbow Connector 9"/>
          <p:cNvCxnSpPr>
            <a:stCxn id="8" idx="2"/>
          </p:cNvCxnSpPr>
          <p:nvPr/>
        </p:nvCxnSpPr>
        <p:spPr>
          <a:xfrm rot="16200000" flipH="1">
            <a:off x="865994" y="3216363"/>
            <a:ext cx="940260" cy="702834"/>
          </a:xfrm>
          <a:prstGeom prst="bentConnector3">
            <a:avLst>
              <a:gd name="adj1" fmla="val 10064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reen Shot 2014-10-22 at 5.02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1" y="1527628"/>
            <a:ext cx="6629400" cy="137160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1" name="Picture 10" descr="Screen Shot 2014-10-22 at 5.04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441" y="4897623"/>
            <a:ext cx="5994400" cy="187960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4" name="Picture 13" descr="Screen Shot 2014-10-22 at 5.05.1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2946517"/>
            <a:ext cx="7302500" cy="1905000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096972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FFS: File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572"/>
            <a:ext cx="8229600" cy="765534"/>
          </a:xfrm>
        </p:spPr>
        <p:txBody>
          <a:bodyPr/>
          <a:lstStyle/>
          <a:p>
            <a:r>
              <a:rPr lang="en-US" dirty="0" err="1" smtClean="0"/>
              <a:t>Inode</a:t>
            </a:r>
            <a:r>
              <a:rPr lang="en-US" dirty="0" smtClean="0"/>
              <a:t> metadata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12</a:t>
            </a:fld>
            <a:endParaRPr lang="en-US"/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12535" y="1740385"/>
            <a:ext cx="8291785" cy="45601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10681" y="2430684"/>
            <a:ext cx="982239" cy="912746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320" y="3551774"/>
            <a:ext cx="3429144" cy="2585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User</a:t>
            </a:r>
          </a:p>
          <a:p>
            <a:r>
              <a:rPr lang="en-US" dirty="0" smtClean="0"/>
              <a:t>Group</a:t>
            </a:r>
          </a:p>
          <a:p>
            <a:r>
              <a:rPr lang="en-US" dirty="0" smtClean="0"/>
              <a:t>9 basic access control bits </a:t>
            </a:r>
          </a:p>
          <a:p>
            <a:r>
              <a:rPr lang="en-US" dirty="0"/>
              <a:t> </a:t>
            </a:r>
            <a:r>
              <a:rPr lang="en-US" dirty="0" smtClean="0"/>
              <a:t>  - UGO x RWX</a:t>
            </a:r>
          </a:p>
          <a:p>
            <a:r>
              <a:rPr lang="en-US" dirty="0" err="1" smtClean="0"/>
              <a:t>Setuid</a:t>
            </a:r>
            <a:r>
              <a:rPr lang="en-US" dirty="0" smtClean="0"/>
              <a:t> bit</a:t>
            </a:r>
          </a:p>
          <a:p>
            <a:r>
              <a:rPr lang="en-US" dirty="0" smtClean="0"/>
              <a:t>    - execute at owner permissions</a:t>
            </a:r>
          </a:p>
          <a:p>
            <a:r>
              <a:rPr lang="en-US" dirty="0"/>
              <a:t> </a:t>
            </a:r>
            <a:r>
              <a:rPr lang="en-US" dirty="0" smtClean="0"/>
              <a:t>   - rather than user</a:t>
            </a:r>
          </a:p>
          <a:p>
            <a:r>
              <a:rPr lang="en-US" dirty="0" err="1" smtClean="0"/>
              <a:t>Getgid</a:t>
            </a:r>
            <a:r>
              <a:rPr lang="en-US" dirty="0" smtClean="0"/>
              <a:t> bit</a:t>
            </a:r>
          </a:p>
          <a:p>
            <a:r>
              <a:rPr lang="en-US" dirty="0" smtClean="0"/>
              <a:t>    - execute at group’s permissions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523464" y="3343430"/>
            <a:ext cx="187217" cy="2083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053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FFS: Data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765534"/>
          </a:xfrm>
        </p:spPr>
        <p:txBody>
          <a:bodyPr/>
          <a:lstStyle/>
          <a:p>
            <a:r>
              <a:rPr lang="en-US" dirty="0" smtClean="0"/>
              <a:t>Small files: 12 pointers direct to data blocks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13</a:t>
            </a:fld>
            <a:endParaRPr lang="en-US"/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12535" y="1740385"/>
            <a:ext cx="8291785" cy="45601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10681" y="3343430"/>
            <a:ext cx="912787" cy="1765966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320" y="1577464"/>
            <a:ext cx="2659702" cy="1200329"/>
          </a:xfrm>
          <a:prstGeom prst="rect">
            <a:avLst/>
          </a:prstGeom>
          <a:solidFill>
            <a:srgbClr val="DBEEF4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Direct pointers</a:t>
            </a:r>
          </a:p>
          <a:p>
            <a:endParaRPr lang="en-US" dirty="0"/>
          </a:p>
          <a:p>
            <a:r>
              <a:rPr lang="en-US" dirty="0" smtClean="0"/>
              <a:t>With 4kB blocks, sufficient</a:t>
            </a:r>
          </a:p>
          <a:p>
            <a:r>
              <a:rPr lang="en-US" dirty="0" smtClean="0"/>
              <a:t>For files up to 48KB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2754022" y="2777793"/>
            <a:ext cx="956660" cy="5656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creen Shot 2014-10-21 at 1.40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65" y="4137198"/>
            <a:ext cx="4292335" cy="2659867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5476727" y="4458182"/>
            <a:ext cx="2067270" cy="1765966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22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FFS: Data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765534"/>
          </a:xfrm>
        </p:spPr>
        <p:txBody>
          <a:bodyPr/>
          <a:lstStyle/>
          <a:p>
            <a:r>
              <a:rPr lang="en-US" dirty="0" smtClean="0"/>
              <a:t>Large files: 1,2,3 level indirect pointers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12535" y="1740385"/>
            <a:ext cx="8291785" cy="45601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10681" y="5069710"/>
            <a:ext cx="912787" cy="525821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320" y="1577464"/>
            <a:ext cx="3421166" cy="2031325"/>
          </a:xfrm>
          <a:prstGeom prst="rect">
            <a:avLst/>
          </a:prstGeom>
          <a:solidFill>
            <a:srgbClr val="DBEEF4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Indirect pointers</a:t>
            </a:r>
          </a:p>
          <a:p>
            <a:r>
              <a:rPr lang="en-US" dirty="0" smtClean="0"/>
              <a:t>  - point to a disk block </a:t>
            </a:r>
          </a:p>
          <a:p>
            <a:r>
              <a:rPr lang="en-US" dirty="0"/>
              <a:t> </a:t>
            </a:r>
            <a:r>
              <a:rPr lang="en-US" dirty="0" smtClean="0"/>
              <a:t>    containing only pointers</a:t>
            </a:r>
          </a:p>
          <a:p>
            <a:r>
              <a:rPr lang="en-US" dirty="0"/>
              <a:t> </a:t>
            </a:r>
            <a:r>
              <a:rPr lang="en-US" dirty="0" smtClean="0"/>
              <a:t> - </a:t>
            </a:r>
            <a:r>
              <a:rPr lang="en-US" dirty="0" err="1" smtClean="0"/>
              <a:t>eg</a:t>
            </a:r>
            <a:r>
              <a:rPr lang="en-US" dirty="0" smtClean="0"/>
              <a:t>. 4 </a:t>
            </a:r>
            <a:r>
              <a:rPr lang="en-US" dirty="0" err="1" smtClean="0"/>
              <a:t>kB</a:t>
            </a:r>
            <a:r>
              <a:rPr lang="en-US" dirty="0" smtClean="0"/>
              <a:t> blocks =&gt; 1024 pointers</a:t>
            </a:r>
          </a:p>
          <a:p>
            <a:r>
              <a:rPr lang="en-US" dirty="0"/>
              <a:t> </a:t>
            </a:r>
            <a:r>
              <a:rPr lang="en-US" dirty="0" smtClean="0"/>
              <a:t>    =&gt; 4 MB @ level 2</a:t>
            </a:r>
          </a:p>
          <a:p>
            <a:r>
              <a:rPr lang="en-US" dirty="0"/>
              <a:t> </a:t>
            </a:r>
            <a:r>
              <a:rPr lang="en-US" dirty="0" smtClean="0"/>
              <a:t>    =&gt; 4 GB @ level 3</a:t>
            </a:r>
          </a:p>
          <a:p>
            <a:r>
              <a:rPr lang="en-US" dirty="0"/>
              <a:t> </a:t>
            </a:r>
            <a:r>
              <a:rPr lang="en-US" dirty="0" smtClean="0"/>
              <a:t>    =&gt; 4 TB @ level 4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3363424" y="3608789"/>
            <a:ext cx="347258" cy="1460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288535" y="3239457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48 KB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11591" y="3761189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+4 </a:t>
            </a:r>
            <a:r>
              <a:rPr lang="en-US" dirty="0">
                <a:solidFill>
                  <a:srgbClr val="0000FF"/>
                </a:solidFill>
              </a:rPr>
              <a:t>M</a:t>
            </a:r>
            <a:r>
              <a:rPr lang="en-US" dirty="0" smtClean="0">
                <a:solidFill>
                  <a:srgbClr val="0000FF"/>
                </a:solidFill>
              </a:rPr>
              <a:t>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62887" y="455846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+4 GB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01359" y="593121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+4 TB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9" name="Picture 18" descr="Screen Shot 2014-10-21 at 1.50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53" y="4246255"/>
            <a:ext cx="3229456" cy="247479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35423" y="4662945"/>
            <a:ext cx="1286233" cy="1610808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11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Freespace</a:t>
            </a:r>
            <a:r>
              <a:rPr lang="en-US" dirty="0" smtClean="0"/>
              <a:t>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Bit vector with a bit per storage block</a:t>
            </a:r>
          </a:p>
          <a:p>
            <a:r>
              <a:rPr lang="en-US" dirty="0" smtClean="0"/>
              <a:t>Stored at a fixed location within the file system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24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pitchFamily="-83" charset="0"/>
                <a:ea typeface="ＭＳ Ｐゴシック" pitchFamily="-83" charset="-128"/>
              </a:rPr>
              <a:t>Where are inodes stored?</a:t>
            </a:r>
          </a:p>
        </p:txBody>
      </p:sp>
      <p:sp>
        <p:nvSpPr>
          <p:cNvPr id="898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In early UNIX and DOS/Windows’ FAT file system, headers stored in special array in outermost cylinders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Header not stored anywhere near the data blocks. To read a small file, seek to get header, seek back to data.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Fixed size, set when disk is formatted. At formatting time, a fixed number of </a:t>
            </a:r>
            <a:r>
              <a:rPr lang="en-US" dirty="0" err="1">
                <a:latin typeface="Helvetica" pitchFamily="-83" charset="0"/>
                <a:ea typeface="ＭＳ Ｐゴシック" pitchFamily="-83" charset="-128"/>
              </a:rPr>
              <a:t>inodes</a:t>
            </a:r>
            <a:r>
              <a:rPr lang="en-US" dirty="0">
                <a:latin typeface="Helvetica" pitchFamily="-83" charset="0"/>
                <a:ea typeface="ＭＳ Ｐゴシック" pitchFamily="-83" charset="-128"/>
              </a:rPr>
              <a:t> were created (They were each given a unique number, called an 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“</a:t>
            </a:r>
            <a:r>
              <a:rPr lang="en-US" altLang="ja-JP" dirty="0" err="1">
                <a:latin typeface="Helvetica" pitchFamily="-83" charset="0"/>
                <a:ea typeface="ＭＳ Ｐゴシック" pitchFamily="-83" charset="-128"/>
              </a:rPr>
              <a:t>inumber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”</a:t>
            </a:r>
            <a:r>
              <a:rPr lang="en-US" altLang="ja-JP" dirty="0">
                <a:latin typeface="Helvetica" pitchFamily="-83" charset="0"/>
                <a:ea typeface="ＭＳ Ｐゴシック" pitchFamily="-83" charset="-128"/>
              </a:rPr>
              <a:t>)</a:t>
            </a:r>
            <a:endParaRPr lang="en-US" dirty="0">
              <a:latin typeface="Helvetica" pitchFamily="-83" charset="0"/>
              <a:ea typeface="ＭＳ Ｐゴシック" pitchFamily="-83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4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8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8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8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8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05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pitchFamily="-83" charset="0"/>
                <a:ea typeface="ＭＳ Ｐゴシック" pitchFamily="-83" charset="-128"/>
              </a:rPr>
              <a:t>Where are inodes stored?</a:t>
            </a:r>
          </a:p>
        </p:txBody>
      </p:sp>
      <p:sp>
        <p:nvSpPr>
          <p:cNvPr id="898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2179" y="1136316"/>
            <a:ext cx="8534400" cy="529389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  <a:spcBef>
                <a:spcPct val="2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Later versions of UNIX moved the header information to be closer to the data blocks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Often, </a:t>
            </a:r>
            <a:r>
              <a:rPr lang="en-US" dirty="0" err="1">
                <a:latin typeface="Helvetica" pitchFamily="-83" charset="0"/>
                <a:ea typeface="ＭＳ Ｐゴシック" pitchFamily="-83" charset="-128"/>
              </a:rPr>
              <a:t>inode</a:t>
            </a:r>
            <a:r>
              <a:rPr lang="en-US" dirty="0">
                <a:latin typeface="Helvetica" pitchFamily="-83" charset="0"/>
                <a:ea typeface="ＭＳ Ｐゴシック" pitchFamily="-83" charset="-128"/>
              </a:rPr>
              <a:t> for file stored in same 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“</a:t>
            </a:r>
            <a:r>
              <a:rPr lang="en-US" altLang="ja-JP" dirty="0">
                <a:latin typeface="Helvetica" pitchFamily="-83" charset="0"/>
                <a:ea typeface="ＭＳ Ｐゴシック" pitchFamily="-83" charset="-128"/>
              </a:rPr>
              <a:t>cylinder group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”</a:t>
            </a:r>
            <a:r>
              <a:rPr lang="en-US" altLang="ja-JP" dirty="0">
                <a:latin typeface="Helvetica" pitchFamily="-83" charset="0"/>
                <a:ea typeface="ＭＳ Ｐゴシック" pitchFamily="-83" charset="-128"/>
              </a:rPr>
              <a:t> as parent directory of the file (makes an </a:t>
            </a:r>
            <a:r>
              <a:rPr lang="en-US" altLang="ja-JP" dirty="0" err="1">
                <a:latin typeface="Courier New" pitchFamily="-83" charset="0"/>
                <a:ea typeface="Courier New" pitchFamily="-83" charset="0"/>
                <a:cs typeface="Courier New" pitchFamily="-83" charset="0"/>
              </a:rPr>
              <a:t>ls</a:t>
            </a:r>
            <a:r>
              <a:rPr lang="en-US" altLang="ja-JP" dirty="0">
                <a:latin typeface="Helvetica" pitchFamily="-83" charset="0"/>
                <a:ea typeface="ＭＳ Ｐゴシック" pitchFamily="-83" charset="-128"/>
              </a:rPr>
              <a:t> of that directory run fast).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Pros: </a:t>
            </a:r>
          </a:p>
          <a:p>
            <a:pPr lvl="2">
              <a:lnSpc>
                <a:spcPct val="100000"/>
              </a:lnSpc>
              <a:spcBef>
                <a:spcPct val="2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UNIX BSD 4.2 puts a portion of the file header array on </a:t>
            </a:r>
            <a:r>
              <a:rPr lang="en-US" dirty="0" smtClean="0">
                <a:latin typeface="Helvetica" pitchFamily="-83" charset="0"/>
                <a:ea typeface="ＭＳ Ｐゴシック" pitchFamily="-83" charset="-128"/>
              </a:rPr>
              <a:t>each of many cylinders.  </a:t>
            </a:r>
            <a:r>
              <a:rPr lang="en-US" dirty="0">
                <a:latin typeface="Helvetica" pitchFamily="-83" charset="0"/>
                <a:ea typeface="ＭＳ Ｐゴシック" pitchFamily="-83" charset="-128"/>
              </a:rPr>
              <a:t>For small directories, can fit all data, file headers, etc. in same cylinder </a:t>
            </a:r>
            <a:r>
              <a:rPr lang="en-US" dirty="0">
                <a:latin typeface="Helvetica" pitchFamily="-83" charset="0"/>
                <a:ea typeface="ＭＳ Ｐゴシック" pitchFamily="-83" charset="-128"/>
                <a:sym typeface="Symbol" pitchFamily="-83" charset="2"/>
              </a:rPr>
              <a:t> no seeks!</a:t>
            </a:r>
          </a:p>
          <a:p>
            <a:pPr lvl="2">
              <a:lnSpc>
                <a:spcPct val="100000"/>
              </a:lnSpc>
              <a:spcBef>
                <a:spcPct val="2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  <a:sym typeface="Symbol" pitchFamily="-83" charset="2"/>
              </a:rPr>
              <a:t>File headers much smaller than whole block (a few hundred bytes), so multiple headers fetched from disk at same time</a:t>
            </a:r>
          </a:p>
          <a:p>
            <a:pPr lvl="2">
              <a:lnSpc>
                <a:spcPct val="100000"/>
              </a:lnSpc>
              <a:spcBef>
                <a:spcPct val="2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Reliability: whatever happens to the disk, you can find many of the files (even if directories disconnected)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Part of the Fast File System (FFS)</a:t>
            </a:r>
          </a:p>
          <a:p>
            <a:pPr lvl="2">
              <a:lnSpc>
                <a:spcPct val="100000"/>
              </a:lnSpc>
              <a:spcBef>
                <a:spcPct val="2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General optimization to avoid seeks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6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8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8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8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8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8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8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8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8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98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8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98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98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8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8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05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Locality: Block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1137920"/>
            <a:ext cx="4177736" cy="541528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File system volume is divided into a set of block groups</a:t>
            </a:r>
          </a:p>
          <a:p>
            <a:pPr lvl="1"/>
            <a:r>
              <a:rPr lang="en-US" dirty="0" smtClean="0"/>
              <a:t>Close set of tracks</a:t>
            </a:r>
          </a:p>
          <a:p>
            <a:r>
              <a:rPr lang="en-US" dirty="0" smtClean="0"/>
              <a:t>File data blocks, metadata, and free space are interleaved within block group</a:t>
            </a:r>
          </a:p>
          <a:p>
            <a:pPr lvl="1"/>
            <a:r>
              <a:rPr lang="en-US" dirty="0" smtClean="0"/>
              <a:t>Avoid huge seeks between user data and system structure</a:t>
            </a:r>
          </a:p>
          <a:p>
            <a:r>
              <a:rPr lang="en-US" dirty="0" smtClean="0"/>
              <a:t>Put directory and its files in common block group</a:t>
            </a:r>
          </a:p>
          <a:p>
            <a:r>
              <a:rPr lang="en-US" dirty="0" smtClean="0"/>
              <a:t>First-Free allocation of new file block</a:t>
            </a:r>
          </a:p>
          <a:p>
            <a:pPr lvl="1"/>
            <a:r>
              <a:rPr lang="en-US" dirty="0"/>
              <a:t>Few little holes at start, big sequential runs at end of group</a:t>
            </a:r>
          </a:p>
          <a:p>
            <a:pPr lvl="1"/>
            <a:r>
              <a:rPr lang="en-US" dirty="0" smtClean="0"/>
              <a:t>Avoids fragmentation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equential layout for big</a:t>
            </a:r>
          </a:p>
          <a:p>
            <a:r>
              <a:rPr lang="en-US" dirty="0" smtClean="0"/>
              <a:t>Reserve space in the BG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 descr="Screen Shot 2014-10-22 at 5.27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936" y="914400"/>
            <a:ext cx="4471567" cy="454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8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FFS First Fit Block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97929"/>
            <a:ext cx="8229600" cy="179913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Fills in the small holes at the start of block group</a:t>
            </a:r>
          </a:p>
          <a:p>
            <a:r>
              <a:rPr lang="en-US" dirty="0" smtClean="0"/>
              <a:t>Avoids fragmentation, leaves contiguous free space at end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 descr="Screen Shot 2014-10-23 at 8.46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" y="3003486"/>
            <a:ext cx="9144000" cy="1696739"/>
          </a:xfrm>
          <a:prstGeom prst="rect">
            <a:avLst/>
          </a:prstGeom>
        </p:spPr>
      </p:pic>
      <p:pic>
        <p:nvPicPr>
          <p:cNvPr id="8" name="Picture 7" descr="Screen Shot 2014-10-23 at 8.46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2164360"/>
          </a:xfrm>
          <a:prstGeom prst="rect">
            <a:avLst/>
          </a:prstGeom>
        </p:spPr>
      </p:pic>
      <p:pic>
        <p:nvPicPr>
          <p:cNvPr id="9" name="Picture 8" descr="Screen Shot 2014-10-23 at 8.46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" y="4624951"/>
            <a:ext cx="9144000" cy="160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9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386838" y="1941701"/>
            <a:ext cx="1172460" cy="277385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Components of a File System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97964" y="2233686"/>
            <a:ext cx="1061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Directory </a:t>
            </a:r>
          </a:p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391280"/>
            <a:ext cx="994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path</a:t>
            </a:r>
            <a:endParaRPr lang="en-US" dirty="0"/>
          </a:p>
        </p:txBody>
      </p:sp>
      <p:cxnSp>
        <p:nvCxnSpPr>
          <p:cNvPr id="11" name="Elbow Connector 10"/>
          <p:cNvCxnSpPr>
            <a:stCxn id="9" idx="2"/>
            <a:endCxn id="8" idx="1"/>
          </p:cNvCxnSpPr>
          <p:nvPr/>
        </p:nvCxnSpPr>
        <p:spPr>
          <a:xfrm rot="16200000" flipH="1">
            <a:off x="386549" y="2328341"/>
            <a:ext cx="1568018" cy="43255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4065499" y="1941701"/>
            <a:ext cx="1172460" cy="277385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89077" y="2237650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Index </a:t>
            </a:r>
          </a:p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804569" y="3752007"/>
            <a:ext cx="642325" cy="437977"/>
          </a:xfrm>
          <a:prstGeom prst="rect">
            <a:avLst/>
          </a:prstGeom>
          <a:solidFill>
            <a:srgbClr val="EBF1D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 flipV="1">
            <a:off x="2446894" y="3562218"/>
            <a:ext cx="1348660" cy="4087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86006" y="2982595"/>
            <a:ext cx="130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number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307293" y="3351927"/>
            <a:ext cx="642325" cy="437977"/>
          </a:xfrm>
          <a:prstGeom prst="rect">
            <a:avLst/>
          </a:prstGeom>
          <a:solidFill>
            <a:srgbClr val="EBF1D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>
          <a:xfrm>
            <a:off x="4949618" y="3570916"/>
            <a:ext cx="1473627" cy="40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n 23"/>
          <p:cNvSpPr/>
          <p:nvPr/>
        </p:nvSpPr>
        <p:spPr>
          <a:xfrm>
            <a:off x="7182355" y="4972175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6630442" y="3816773"/>
            <a:ext cx="364957" cy="1802120"/>
            <a:chOff x="7605706" y="1270135"/>
            <a:chExt cx="364957" cy="1802120"/>
          </a:xfrm>
        </p:grpSpPr>
        <p:sp>
          <p:nvSpPr>
            <p:cNvPr id="26" name="Rectangle 25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05706" y="2425537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916226" y="3328630"/>
            <a:ext cx="1266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blocks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025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Efficient storage for both small and large files</a:t>
            </a:r>
          </a:p>
          <a:p>
            <a:pPr lvl="1"/>
            <a:r>
              <a:rPr lang="en-US" dirty="0" smtClean="0"/>
              <a:t>Locality for both small and large files</a:t>
            </a:r>
          </a:p>
          <a:p>
            <a:pPr lvl="1"/>
            <a:r>
              <a:rPr lang="en-US" dirty="0" smtClean="0"/>
              <a:t>Locality for metadata and data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Inefficient for tiny files (a 1 byte file requires both an </a:t>
            </a:r>
            <a:r>
              <a:rPr lang="en-US" dirty="0" err="1" smtClean="0"/>
              <a:t>inode</a:t>
            </a:r>
            <a:r>
              <a:rPr lang="en-US" dirty="0" smtClean="0"/>
              <a:t> and a data block)</a:t>
            </a:r>
          </a:p>
          <a:p>
            <a:pPr lvl="1"/>
            <a:r>
              <a:rPr lang="en-US" dirty="0" smtClean="0"/>
              <a:t>Inefficient encoding when file is mostly contiguous on disk (no equivalent to </a:t>
            </a:r>
            <a:r>
              <a:rPr lang="en-US" dirty="0" err="1" smtClean="0"/>
              <a:t>superpages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Need to reserve 10-20% of free space to prevent fragmentation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47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 more on directories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21" y="947966"/>
            <a:ext cx="8876324" cy="570849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Stored in files, can be read, but don’t</a:t>
            </a:r>
          </a:p>
          <a:p>
            <a:pPr lvl="1"/>
            <a:r>
              <a:rPr lang="en-US" dirty="0" smtClean="0"/>
              <a:t>System calls to access directories</a:t>
            </a:r>
          </a:p>
          <a:p>
            <a:pPr lvl="1"/>
            <a:r>
              <a:rPr lang="en-US" dirty="0" smtClean="0"/>
              <a:t>Open / </a:t>
            </a:r>
            <a:r>
              <a:rPr lang="en-US" dirty="0" err="1" smtClean="0"/>
              <a:t>Creat</a:t>
            </a:r>
            <a:r>
              <a:rPr lang="en-US" dirty="0" smtClean="0"/>
              <a:t> traverse the structure</a:t>
            </a:r>
          </a:p>
          <a:p>
            <a:pPr lvl="1"/>
            <a:r>
              <a:rPr lang="en-US" dirty="0" err="1" smtClean="0"/>
              <a:t>mkdir</a:t>
            </a:r>
            <a:r>
              <a:rPr lang="en-US" dirty="0"/>
              <a:t> </a:t>
            </a:r>
            <a:r>
              <a:rPr lang="en-US" dirty="0" smtClean="0"/>
              <a:t>/</a:t>
            </a:r>
            <a:r>
              <a:rPr lang="en-US" dirty="0" err="1" smtClean="0"/>
              <a:t>rmdir</a:t>
            </a:r>
            <a:r>
              <a:rPr lang="en-US" dirty="0" smtClean="0"/>
              <a:t> add/remove entries</a:t>
            </a:r>
          </a:p>
          <a:p>
            <a:pPr lvl="1"/>
            <a:r>
              <a:rPr lang="en-US" dirty="0" smtClean="0"/>
              <a:t>Link / Unlink</a:t>
            </a:r>
          </a:p>
          <a:p>
            <a:pPr lvl="2"/>
            <a:r>
              <a:rPr lang="en-US" dirty="0" smtClean="0"/>
              <a:t>Link existing file to a directory</a:t>
            </a:r>
          </a:p>
          <a:p>
            <a:pPr lvl="3"/>
            <a:r>
              <a:rPr lang="en-US" dirty="0" smtClean="0"/>
              <a:t>Not in FAT !</a:t>
            </a:r>
          </a:p>
          <a:p>
            <a:pPr lvl="2"/>
            <a:r>
              <a:rPr lang="en-US" dirty="0" smtClean="0"/>
              <a:t>Forms a DAG</a:t>
            </a:r>
          </a:p>
          <a:p>
            <a:r>
              <a:rPr lang="en-US" dirty="0" err="1"/>
              <a:t>l</a:t>
            </a:r>
            <a:r>
              <a:rPr lang="en-US" dirty="0" err="1" smtClean="0"/>
              <a:t>ibc</a:t>
            </a:r>
            <a:r>
              <a:rPr lang="en-US" dirty="0" smtClean="0"/>
              <a:t> support</a:t>
            </a:r>
            <a:endParaRPr lang="en-US" dirty="0"/>
          </a:p>
          <a:p>
            <a:pPr lvl="1"/>
            <a:r>
              <a:rPr lang="en-US" dirty="0" smtClean="0"/>
              <a:t>DIR </a:t>
            </a:r>
            <a:r>
              <a:rPr lang="en-US" dirty="0"/>
              <a:t>* </a:t>
            </a:r>
            <a:r>
              <a:rPr lang="en-US" dirty="0" err="1"/>
              <a:t>opendir</a:t>
            </a:r>
            <a:r>
              <a:rPr lang="en-US" dirty="0"/>
              <a:t> (</a:t>
            </a:r>
            <a:r>
              <a:rPr lang="en-US" dirty="0" err="1"/>
              <a:t>const</a:t>
            </a:r>
            <a:r>
              <a:rPr lang="en-US" dirty="0"/>
              <a:t> char *</a:t>
            </a:r>
            <a:r>
              <a:rPr lang="en-US" dirty="0" err="1"/>
              <a:t>dirname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dirent</a:t>
            </a:r>
            <a:r>
              <a:rPr lang="en-US" dirty="0"/>
              <a:t> * </a:t>
            </a:r>
            <a:r>
              <a:rPr lang="en-US" dirty="0" err="1"/>
              <a:t>readdir</a:t>
            </a:r>
            <a:r>
              <a:rPr lang="en-US" dirty="0"/>
              <a:t> (DIR *</a:t>
            </a:r>
            <a:r>
              <a:rPr lang="en-US" dirty="0" err="1"/>
              <a:t>dirstream</a:t>
            </a:r>
            <a:r>
              <a:rPr lang="en-US" dirty="0" smtClean="0"/>
              <a:t>)</a:t>
            </a:r>
          </a:p>
          <a:p>
            <a:pPr lvl="1"/>
            <a:r>
              <a:rPr lang="en-US" sz="2200" dirty="0" err="1"/>
              <a:t>int</a:t>
            </a:r>
            <a:r>
              <a:rPr lang="en-US" sz="2200" dirty="0"/>
              <a:t> </a:t>
            </a:r>
            <a:r>
              <a:rPr lang="en-US" sz="2200" dirty="0" err="1"/>
              <a:t>readdir_r</a:t>
            </a:r>
            <a:r>
              <a:rPr lang="en-US" sz="2200" dirty="0"/>
              <a:t> (DIR *</a:t>
            </a:r>
            <a:r>
              <a:rPr lang="en-US" sz="2200" dirty="0" err="1"/>
              <a:t>dirstream</a:t>
            </a:r>
            <a:r>
              <a:rPr lang="en-US" sz="2200" dirty="0"/>
              <a:t>, </a:t>
            </a:r>
            <a:r>
              <a:rPr lang="en-US" sz="2200" dirty="0" err="1"/>
              <a:t>struct</a:t>
            </a:r>
            <a:r>
              <a:rPr lang="en-US" sz="2200" dirty="0"/>
              <a:t> </a:t>
            </a:r>
            <a:r>
              <a:rPr lang="en-US" sz="2200" dirty="0" err="1"/>
              <a:t>dirent</a:t>
            </a:r>
            <a:r>
              <a:rPr lang="en-US" sz="2200" dirty="0"/>
              <a:t> *entry, </a:t>
            </a:r>
            <a:r>
              <a:rPr lang="en-US" sz="2200" dirty="0" err="1"/>
              <a:t>struct</a:t>
            </a:r>
            <a:r>
              <a:rPr lang="en-US" sz="2200" dirty="0"/>
              <a:t> </a:t>
            </a:r>
            <a:r>
              <a:rPr lang="en-US" sz="2200" dirty="0" err="1"/>
              <a:t>dirent</a:t>
            </a:r>
            <a:r>
              <a:rPr lang="en-US" sz="2200" dirty="0"/>
              <a:t> **result)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138543" y="4248383"/>
            <a:ext cx="832102" cy="6715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nip Single Corner Rectangle 7"/>
          <p:cNvSpPr/>
          <p:nvPr/>
        </p:nvSpPr>
        <p:spPr>
          <a:xfrm>
            <a:off x="7167758" y="2058495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nip Single Corner Rectangle 8"/>
          <p:cNvSpPr/>
          <p:nvPr/>
        </p:nvSpPr>
        <p:spPr>
          <a:xfrm>
            <a:off x="7722490" y="3218243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nip Single Corner Rectangle 9"/>
          <p:cNvSpPr/>
          <p:nvPr/>
        </p:nvSpPr>
        <p:spPr>
          <a:xfrm>
            <a:off x="6257592" y="3218243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80886" y="1664316"/>
            <a:ext cx="565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usr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27776" y="2848911"/>
            <a:ext cx="117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usr</a:t>
            </a:r>
            <a:r>
              <a:rPr lang="en-US" dirty="0" smtClean="0"/>
              <a:t>/lib4.3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26770" y="4962735"/>
            <a:ext cx="1577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usr</a:t>
            </a:r>
            <a:r>
              <a:rPr lang="en-US" dirty="0" smtClean="0"/>
              <a:t>/lib4.3/foo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251591" y="2189888"/>
            <a:ext cx="529295" cy="1028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138543" y="3554027"/>
            <a:ext cx="192655" cy="694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496236" y="2488281"/>
            <a:ext cx="755355" cy="729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646721" y="2863510"/>
            <a:ext cx="882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usr</a:t>
            </a:r>
            <a:r>
              <a:rPr lang="en-US" dirty="0" smtClean="0"/>
              <a:t>/lib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550393" y="3706427"/>
            <a:ext cx="1477383" cy="694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84125" y="4444079"/>
            <a:ext cx="1285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usr</a:t>
            </a:r>
            <a:r>
              <a:rPr lang="en-US" dirty="0" smtClean="0"/>
              <a:t>/lib/foo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91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91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can a file be deleted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 reference count of links to the file.</a:t>
            </a:r>
          </a:p>
          <a:p>
            <a:r>
              <a:rPr lang="en-US" dirty="0" smtClean="0"/>
              <a:t>Delete after the last reference is gone.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86613" y="5116146"/>
            <a:ext cx="832102" cy="6715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nip Single Corner Rectangle 7"/>
          <p:cNvSpPr/>
          <p:nvPr/>
        </p:nvSpPr>
        <p:spPr>
          <a:xfrm>
            <a:off x="6915828" y="2926258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nip Single Corner Rectangle 8"/>
          <p:cNvSpPr/>
          <p:nvPr/>
        </p:nvSpPr>
        <p:spPr>
          <a:xfrm>
            <a:off x="7470560" y="4086006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nip Single Corner Rectangle 9"/>
          <p:cNvSpPr/>
          <p:nvPr/>
        </p:nvSpPr>
        <p:spPr>
          <a:xfrm>
            <a:off x="6005662" y="4086006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528956" y="2532079"/>
            <a:ext cx="565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usr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75846" y="3716674"/>
            <a:ext cx="117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usr</a:t>
            </a:r>
            <a:r>
              <a:rPr lang="en-US" dirty="0" smtClean="0"/>
              <a:t>/lib4.3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74840" y="5830498"/>
            <a:ext cx="1577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usr</a:t>
            </a:r>
            <a:r>
              <a:rPr lang="en-US" dirty="0" smtClean="0"/>
              <a:t>/lib4.3/foo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99661" y="3057651"/>
            <a:ext cx="529295" cy="1028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886613" y="4421790"/>
            <a:ext cx="192655" cy="694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244306" y="3356044"/>
            <a:ext cx="755355" cy="729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94791" y="3731273"/>
            <a:ext cx="882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usr</a:t>
            </a:r>
            <a:r>
              <a:rPr lang="en-US" dirty="0" smtClean="0"/>
              <a:t>/lib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298463" y="4574190"/>
            <a:ext cx="1477383" cy="694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32195" y="5311842"/>
            <a:ext cx="1285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usr</a:t>
            </a:r>
            <a:r>
              <a:rPr lang="en-US" dirty="0" smtClean="0"/>
              <a:t>/lib/foo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349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link</a:t>
            </a:r>
          </a:p>
          <a:p>
            <a:pPr lvl="1"/>
            <a:r>
              <a:rPr lang="en-US" dirty="0" smtClean="0"/>
              <a:t>Sets another directory entry to contain the file number for the file</a:t>
            </a:r>
          </a:p>
          <a:p>
            <a:pPr lvl="1"/>
            <a:r>
              <a:rPr lang="en-US" dirty="0" smtClean="0"/>
              <a:t>Creates another name (path) for the file</a:t>
            </a:r>
          </a:p>
          <a:p>
            <a:pPr lvl="1"/>
            <a:r>
              <a:rPr lang="en-US" dirty="0" smtClean="0"/>
              <a:t>Each is “first class”</a:t>
            </a:r>
          </a:p>
          <a:p>
            <a:r>
              <a:rPr lang="en-US" dirty="0" smtClean="0"/>
              <a:t>Soft link or Symbolic Link</a:t>
            </a:r>
          </a:p>
          <a:p>
            <a:pPr lvl="1"/>
            <a:r>
              <a:rPr lang="en-US" dirty="0" smtClean="0"/>
              <a:t>Directory entry contains the name of the file</a:t>
            </a:r>
          </a:p>
          <a:p>
            <a:pPr lvl="1"/>
            <a:r>
              <a:rPr lang="en-US" dirty="0" smtClean="0"/>
              <a:t>Map one name to another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02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Directories: B-Trees</a:t>
            </a:r>
            <a:endParaRPr lang="en-US" dirty="0"/>
          </a:p>
        </p:txBody>
      </p:sp>
      <p:pic>
        <p:nvPicPr>
          <p:cNvPr id="4" name="Content Placeholder 3" descr="XFSDir.pdf"/>
          <p:cNvPicPr>
            <a:picLocks noGrp="1" noChangeAspect="1"/>
          </p:cNvPicPr>
          <p:nvPr>
            <p:ph idx="1"/>
          </p:nvPr>
        </p:nvPicPr>
        <p:blipFill>
          <a:blip r:embed="rId2"/>
          <a:srcRect t="-18913" b="-18913"/>
          <a:stretch>
            <a:fillRect/>
          </a:stretch>
        </p:blipFill>
        <p:spPr>
          <a:xfrm>
            <a:off x="-4896" y="1078082"/>
            <a:ext cx="9178974" cy="5048082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80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571"/>
            <a:ext cx="8446168" cy="521572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Master File Table</a:t>
            </a:r>
          </a:p>
          <a:p>
            <a:pPr lvl="1"/>
            <a:r>
              <a:rPr lang="en-US" dirty="0" smtClean="0"/>
              <a:t>Flexible 1KB storage for metadata and data</a:t>
            </a:r>
          </a:p>
          <a:p>
            <a:pPr lvl="1"/>
            <a:r>
              <a:rPr lang="en-US" dirty="0" smtClean="0"/>
              <a:t>Variable-sized attribute records (data or metadata)</a:t>
            </a:r>
          </a:p>
          <a:p>
            <a:pPr lvl="1"/>
            <a:r>
              <a:rPr lang="en-US" dirty="0" smtClean="0"/>
              <a:t>Extend with variable depth tree (non-resident)</a:t>
            </a:r>
          </a:p>
          <a:p>
            <a:r>
              <a:rPr lang="en-US" dirty="0" smtClean="0"/>
              <a:t>Extents – variable length contiguous regions</a:t>
            </a:r>
          </a:p>
          <a:p>
            <a:pPr lvl="1"/>
            <a:r>
              <a:rPr lang="en-US" dirty="0" smtClean="0"/>
              <a:t>Block pointers cover runs of blocks</a:t>
            </a:r>
          </a:p>
          <a:p>
            <a:pPr lvl="1"/>
            <a:r>
              <a:rPr lang="en-US" dirty="0" smtClean="0"/>
              <a:t>Similar approach in </a:t>
            </a:r>
            <a:r>
              <a:rPr lang="en-US" dirty="0" err="1" smtClean="0"/>
              <a:t>linux</a:t>
            </a:r>
            <a:r>
              <a:rPr lang="en-US" dirty="0" smtClean="0"/>
              <a:t> (ext4)</a:t>
            </a:r>
          </a:p>
          <a:p>
            <a:pPr lvl="1"/>
            <a:r>
              <a:rPr lang="en-US" dirty="0" smtClean="0"/>
              <a:t>File create can provide hint as to size of file</a:t>
            </a:r>
          </a:p>
          <a:p>
            <a:r>
              <a:rPr lang="en-US" dirty="0" err="1" smtClean="0"/>
              <a:t>Journalling</a:t>
            </a:r>
            <a:r>
              <a:rPr lang="en-US" dirty="0" smtClean="0"/>
              <a:t> for reliability</a:t>
            </a:r>
          </a:p>
          <a:p>
            <a:pPr lvl="1"/>
            <a:r>
              <a:rPr lang="en-US" dirty="0" smtClean="0"/>
              <a:t>Discussed next week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36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NTFS Small File</a:t>
            </a:r>
            <a:endParaRPr lang="en-US" dirty="0"/>
          </a:p>
        </p:txBody>
      </p:sp>
      <p:pic>
        <p:nvPicPr>
          <p:cNvPr id="6" name="Content Placeholder 5" descr="FilesFiles-NTFSsmallFile.pdf"/>
          <p:cNvPicPr>
            <a:picLocks noGrp="1" noChangeAspect="1"/>
          </p:cNvPicPr>
          <p:nvPr>
            <p:ph idx="1"/>
          </p:nvPr>
        </p:nvPicPr>
        <p:blipFill>
          <a:blip r:embed="rId2"/>
          <a:srcRect l="-3219" r="-3219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2927685" y="1818105"/>
            <a:ext cx="4477270" cy="646331"/>
          </a:xfrm>
          <a:prstGeom prst="rect">
            <a:avLst/>
          </a:prstGeom>
          <a:solidFill>
            <a:srgbClr val="DBEEF4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Create time, modify time, access time,</a:t>
            </a:r>
          </a:p>
          <a:p>
            <a:r>
              <a:rPr lang="en-US" dirty="0" smtClean="0"/>
              <a:t>Owner id, security </a:t>
            </a:r>
            <a:r>
              <a:rPr lang="en-US" dirty="0" err="1" smtClean="0"/>
              <a:t>specifier</a:t>
            </a:r>
            <a:r>
              <a:rPr lang="en-US" dirty="0" smtClean="0"/>
              <a:t>, flags (</a:t>
            </a:r>
            <a:r>
              <a:rPr lang="en-US" dirty="0" err="1" smtClean="0"/>
              <a:t>ro</a:t>
            </a:r>
            <a:r>
              <a:rPr lang="en-US" dirty="0" smtClean="0"/>
              <a:t>, hid, sys)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368842" y="2464436"/>
            <a:ext cx="521369" cy="11985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53712" y="2807368"/>
            <a:ext cx="1481746" cy="369332"/>
          </a:xfrm>
          <a:prstGeom prst="rect">
            <a:avLst/>
          </a:prstGeom>
          <a:solidFill>
            <a:srgbClr val="DBEEF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ata attribute</a:t>
            </a: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 rot="16200000">
            <a:off x="6350919" y="3059487"/>
            <a:ext cx="360948" cy="260500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9" idx="2"/>
          </p:cNvCxnSpPr>
          <p:nvPr/>
        </p:nvCxnSpPr>
        <p:spPr>
          <a:xfrm flipH="1">
            <a:off x="6884737" y="3176700"/>
            <a:ext cx="509848" cy="379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15263" y="4643826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Attribute list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42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NTFS Medium File</a:t>
            </a:r>
            <a:endParaRPr lang="en-US" dirty="0"/>
          </a:p>
        </p:txBody>
      </p:sp>
      <p:pic>
        <p:nvPicPr>
          <p:cNvPr id="4" name="Content Placeholder 3" descr="FilesFiles-NTFS-basic.pdf"/>
          <p:cNvPicPr>
            <a:picLocks noGrp="1" noChangeAspect="1"/>
          </p:cNvPicPr>
          <p:nvPr>
            <p:ph idx="1"/>
          </p:nvPr>
        </p:nvPicPr>
        <p:blipFill>
          <a:blip r:embed="rId2"/>
          <a:srcRect l="-5970" r="-5970"/>
          <a:stretch>
            <a:fillRect/>
          </a:stretch>
        </p:blipFill>
        <p:spPr/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26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NTFS Multiple Indirect Blocks</a:t>
            </a:r>
            <a:endParaRPr lang="en-US" dirty="0"/>
          </a:p>
        </p:txBody>
      </p:sp>
      <p:pic>
        <p:nvPicPr>
          <p:cNvPr id="4" name="Content Placeholder 3" descr="Screen Shot 2012-11-16 at 10.34.33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7264" r="-27264"/>
          <a:stretch>
            <a:fillRect/>
          </a:stretch>
        </p:blipFill>
        <p:spPr>
          <a:xfrm>
            <a:off x="125246" y="1388102"/>
            <a:ext cx="9506246" cy="5228069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11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FAT (File Allocation Table)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20" y="1058791"/>
            <a:ext cx="4715157" cy="49971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File is collection of disk blocks</a:t>
            </a:r>
          </a:p>
          <a:p>
            <a:r>
              <a:rPr lang="en-US" sz="2400" dirty="0" smtClean="0"/>
              <a:t>FAT is linked list 1-1 with blocks</a:t>
            </a:r>
          </a:p>
          <a:p>
            <a:r>
              <a:rPr lang="en-US" sz="2400" dirty="0" smtClean="0"/>
              <a:t>File Number is index of root of block list for the file</a:t>
            </a:r>
          </a:p>
          <a:p>
            <a:r>
              <a:rPr lang="en-US" sz="2400" dirty="0" smtClean="0">
                <a:sym typeface="Wingdings"/>
              </a:rPr>
              <a:t>Grow file by allocating free blocks and linking them in</a:t>
            </a:r>
          </a:p>
          <a:p>
            <a:r>
              <a:rPr lang="en-US" sz="2400" dirty="0" smtClean="0">
                <a:sym typeface="Wingdings"/>
              </a:rPr>
              <a:t>Example Create file, write, write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51525" y="2620361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456666" y="2606993"/>
            <a:ext cx="1390316" cy="321145"/>
            <a:chOff x="5374105" y="3569368"/>
            <a:chExt cx="1390316" cy="321145"/>
          </a:xfrm>
        </p:grpSpPr>
        <p:sp>
          <p:nvSpPr>
            <p:cNvPr id="14" name="Rectangle 13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11939" y="3582736"/>
              <a:ext cx="1313180" cy="3077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File 31 , Block 0</a:t>
              </a:r>
              <a:endParaRPr lang="en-US" sz="1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56666" y="2928138"/>
            <a:ext cx="1390316" cy="321145"/>
            <a:chOff x="5374105" y="3569368"/>
            <a:chExt cx="1390316" cy="321145"/>
          </a:xfrm>
        </p:grpSpPr>
        <p:sp>
          <p:nvSpPr>
            <p:cNvPr id="17" name="Rectangle 1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11939" y="3582736"/>
              <a:ext cx="1310099" cy="307777"/>
            </a:xfrm>
            <a:prstGeom prst="rect">
              <a:avLst/>
            </a:prstGeom>
            <a:solidFill>
              <a:srgbClr val="FDEADA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File 31 , Block 1</a:t>
              </a:r>
              <a:endParaRPr lang="en-US" sz="1400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6456666" y="3249283"/>
            <a:ext cx="1390316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456666" y="3570428"/>
            <a:ext cx="1390316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56666" y="3891573"/>
            <a:ext cx="1390316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52444" y="4533863"/>
            <a:ext cx="1390316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453507" y="4855008"/>
            <a:ext cx="1390316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6453507" y="5176153"/>
            <a:ext cx="1390316" cy="321145"/>
            <a:chOff x="5374105" y="3569368"/>
            <a:chExt cx="1390316" cy="321145"/>
          </a:xfrm>
        </p:grpSpPr>
        <p:sp>
          <p:nvSpPr>
            <p:cNvPr id="50" name="Rectangle 4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411939" y="3582736"/>
              <a:ext cx="1313180" cy="307777"/>
            </a:xfrm>
            <a:prstGeom prst="rect">
              <a:avLst/>
            </a:prstGeom>
            <a:solidFill>
              <a:srgbClr val="FDEADA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File 31 , Block 2</a:t>
              </a:r>
              <a:endParaRPr lang="en-US" sz="1400" dirty="0"/>
            </a:p>
          </p:txBody>
        </p:sp>
      </p:grpSp>
      <p:sp>
        <p:nvSpPr>
          <p:cNvPr id="53" name="Rectangle 52"/>
          <p:cNvSpPr/>
          <p:nvPr/>
        </p:nvSpPr>
        <p:spPr>
          <a:xfrm>
            <a:off x="6453507" y="5497298"/>
            <a:ext cx="1390316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523506" y="1582536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Disk Blocks</a:t>
            </a:r>
            <a:endParaRPr lang="en-US" sz="1600" dirty="0"/>
          </a:p>
        </p:txBody>
      </p:sp>
      <p:sp>
        <p:nvSpPr>
          <p:cNvPr id="58" name="Rectangle 57"/>
          <p:cNvSpPr/>
          <p:nvPr/>
        </p:nvSpPr>
        <p:spPr>
          <a:xfrm>
            <a:off x="6456666" y="1964703"/>
            <a:ext cx="1390316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351525" y="1965763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5351525" y="1582536"/>
            <a:ext cx="497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FAT</a:t>
            </a:r>
            <a:endParaRPr lang="en-US" sz="1600" dirty="0"/>
          </a:p>
        </p:txBody>
      </p:sp>
      <p:sp>
        <p:nvSpPr>
          <p:cNvPr id="61" name="Rectangle 60"/>
          <p:cNvSpPr/>
          <p:nvPr/>
        </p:nvSpPr>
        <p:spPr>
          <a:xfrm>
            <a:off x="5908241" y="5900457"/>
            <a:ext cx="583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N-1: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6160080" y="1916516"/>
            <a:ext cx="36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0: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5029152" y="1895132"/>
            <a:ext cx="36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0: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4809478" y="5900457"/>
            <a:ext cx="583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N-1: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4912158" y="2563532"/>
            <a:ext cx="480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31: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3641746" y="2378866"/>
            <a:ext cx="1270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f</a:t>
            </a:r>
            <a:r>
              <a:rPr lang="en-US" dirty="0" smtClean="0">
                <a:solidFill>
                  <a:srgbClr val="3366FF"/>
                </a:solidFill>
              </a:rPr>
              <a:t>ile number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4491789" y="2767263"/>
            <a:ext cx="4203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5351525" y="2941961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5654842" y="2687055"/>
            <a:ext cx="307474" cy="347579"/>
          </a:xfrm>
          <a:custGeom>
            <a:avLst/>
            <a:gdLst>
              <a:gd name="connsiteX0" fmla="*/ 0 w 307474"/>
              <a:gd name="connsiteY0" fmla="*/ 0 h 347579"/>
              <a:gd name="connsiteX1" fmla="*/ 307474 w 307474"/>
              <a:gd name="connsiteY1" fmla="*/ 0 h 347579"/>
              <a:gd name="connsiteX2" fmla="*/ 307474 w 307474"/>
              <a:gd name="connsiteY2" fmla="*/ 347579 h 347579"/>
              <a:gd name="connsiteX3" fmla="*/ 173790 w 307474"/>
              <a:gd name="connsiteY3" fmla="*/ 334210 h 34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474" h="347579">
                <a:moveTo>
                  <a:pt x="0" y="0"/>
                </a:moveTo>
                <a:lnTo>
                  <a:pt x="307474" y="0"/>
                </a:lnTo>
                <a:lnTo>
                  <a:pt x="307474" y="347579"/>
                </a:lnTo>
                <a:lnTo>
                  <a:pt x="173790" y="334210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5360748" y="5189521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5694947" y="3141579"/>
            <a:ext cx="320842" cy="2179053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842" h="2179053">
                <a:moveTo>
                  <a:pt x="0" y="0"/>
                </a:moveTo>
                <a:lnTo>
                  <a:pt x="320842" y="0"/>
                </a:lnTo>
                <a:lnTo>
                  <a:pt x="307474" y="2179053"/>
                </a:lnTo>
                <a:lnTo>
                  <a:pt x="133685" y="2179053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280482" y="5257257"/>
            <a:ext cx="1390316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3307331" y="6178532"/>
            <a:ext cx="66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mem</a:t>
            </a:r>
            <a:endParaRPr lang="en-US" dirty="0"/>
          </a:p>
        </p:txBody>
      </p:sp>
      <p:sp>
        <p:nvSpPr>
          <p:cNvPr id="84" name="Can 83"/>
          <p:cNvSpPr/>
          <p:nvPr/>
        </p:nvSpPr>
        <p:spPr>
          <a:xfrm>
            <a:off x="8010566" y="5510666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6456666" y="4212718"/>
            <a:ext cx="1390316" cy="321145"/>
            <a:chOff x="5374105" y="3569368"/>
            <a:chExt cx="1390316" cy="321145"/>
          </a:xfrm>
          <a:solidFill>
            <a:srgbClr val="FDEADA"/>
          </a:solidFill>
        </p:grpSpPr>
        <p:sp>
          <p:nvSpPr>
            <p:cNvPr id="46" name="Rectangle 45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11939" y="3582736"/>
              <a:ext cx="1313180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File 31 , Block 3</a:t>
              </a:r>
              <a:endParaRPr lang="en-US" sz="1400" dirty="0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5365841" y="2299216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360748" y="4213172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35879" y="4520949"/>
            <a:ext cx="56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</a:t>
            </a:r>
            <a:endParaRPr lang="en-US" dirty="0"/>
          </a:p>
        </p:txBody>
      </p:sp>
      <p:sp>
        <p:nvSpPr>
          <p:cNvPr id="70" name="Freeform 69"/>
          <p:cNvSpPr/>
          <p:nvPr/>
        </p:nvSpPr>
        <p:spPr>
          <a:xfrm>
            <a:off x="5630644" y="4309984"/>
            <a:ext cx="307474" cy="347579"/>
          </a:xfrm>
          <a:custGeom>
            <a:avLst/>
            <a:gdLst>
              <a:gd name="connsiteX0" fmla="*/ 0 w 307474"/>
              <a:gd name="connsiteY0" fmla="*/ 0 h 347579"/>
              <a:gd name="connsiteX1" fmla="*/ 307474 w 307474"/>
              <a:gd name="connsiteY1" fmla="*/ 0 h 347579"/>
              <a:gd name="connsiteX2" fmla="*/ 307474 w 307474"/>
              <a:gd name="connsiteY2" fmla="*/ 347579 h 347579"/>
              <a:gd name="connsiteX3" fmla="*/ 173790 w 307474"/>
              <a:gd name="connsiteY3" fmla="*/ 334210 h 34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474" h="347579">
                <a:moveTo>
                  <a:pt x="0" y="0"/>
                </a:moveTo>
                <a:lnTo>
                  <a:pt x="307474" y="0"/>
                </a:lnTo>
                <a:lnTo>
                  <a:pt x="307474" y="347579"/>
                </a:lnTo>
                <a:lnTo>
                  <a:pt x="173790" y="33421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351525" y="4536285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668209" y="3475789"/>
            <a:ext cx="561474" cy="1256631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351525" y="3278746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5698959" y="2378866"/>
            <a:ext cx="561474" cy="99764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5343235" y="4218017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 flipV="1">
            <a:off x="5632119" y="4454342"/>
            <a:ext cx="447753" cy="952083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842" h="2179053">
                <a:moveTo>
                  <a:pt x="0" y="0"/>
                </a:moveTo>
                <a:lnTo>
                  <a:pt x="320842" y="0"/>
                </a:lnTo>
                <a:lnTo>
                  <a:pt x="307474" y="2179053"/>
                </a:lnTo>
                <a:lnTo>
                  <a:pt x="133685" y="2179053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6456666" y="3249283"/>
            <a:ext cx="1390316" cy="321145"/>
            <a:chOff x="5374105" y="3569368"/>
            <a:chExt cx="1390316" cy="321145"/>
          </a:xfrm>
          <a:solidFill>
            <a:srgbClr val="DBEEF4"/>
          </a:solidFill>
        </p:grpSpPr>
        <p:sp>
          <p:nvSpPr>
            <p:cNvPr id="79" name="Rectangle 78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411939" y="3582736"/>
              <a:ext cx="1310099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File 17 , Block 1</a:t>
              </a:r>
              <a:endParaRPr lang="en-US" sz="1400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453507" y="4533863"/>
            <a:ext cx="1390316" cy="321145"/>
            <a:chOff x="5374105" y="3569368"/>
            <a:chExt cx="1390316" cy="32114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5" name="Rectangle 84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411939" y="3582736"/>
              <a:ext cx="1313180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File 57 , Block 0</a:t>
              </a:r>
              <a:endParaRPr lang="en-US" sz="1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857234" y="4041420"/>
            <a:ext cx="2486001" cy="616143"/>
            <a:chOff x="2857234" y="4041420"/>
            <a:chExt cx="2486001" cy="616143"/>
          </a:xfrm>
        </p:grpSpPr>
        <p:sp>
          <p:nvSpPr>
            <p:cNvPr id="87" name="TextBox 86"/>
            <p:cNvSpPr txBox="1"/>
            <p:nvPr/>
          </p:nvSpPr>
          <p:spPr>
            <a:xfrm>
              <a:off x="2857234" y="4041420"/>
              <a:ext cx="14764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366FF"/>
                  </a:solidFill>
                </a:rPr>
                <a:t>File 2 number</a:t>
              </a:r>
              <a:endParaRPr lang="en-US" dirty="0">
                <a:solidFill>
                  <a:srgbClr val="3366FF"/>
                </a:solidFill>
              </a:endParaRPr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>
              <a:off x="3707277" y="4429817"/>
              <a:ext cx="1635958" cy="2277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Arrow Connector 88"/>
          <p:cNvCxnSpPr/>
          <p:nvPr/>
        </p:nvCxnSpPr>
        <p:spPr>
          <a:xfrm flipV="1">
            <a:off x="4809478" y="2393964"/>
            <a:ext cx="583100" cy="23384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5350338" y="4544274"/>
            <a:ext cx="446224" cy="3211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5345731" y="3273760"/>
            <a:ext cx="446224" cy="3211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78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esFiles-NTFS-four-huge.pdf"/>
          <p:cNvPicPr>
            <a:picLocks noGrp="1" noChangeAspect="1"/>
          </p:cNvPicPr>
          <p:nvPr>
            <p:ph idx="1"/>
          </p:nvPr>
        </p:nvPicPr>
        <p:blipFill>
          <a:blip r:embed="rId2"/>
          <a:srcRect l="-99184" r="-99184"/>
          <a:stretch>
            <a:fillRect/>
          </a:stretch>
        </p:blipFill>
        <p:spPr>
          <a:xfrm>
            <a:off x="-1596030" y="-14768"/>
            <a:ext cx="12469964" cy="685800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13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4495800"/>
            <a:ext cx="8458200" cy="19812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Open system call:</a:t>
            </a:r>
          </a:p>
          <a:p>
            <a:pPr lvl="1">
              <a:lnSpc>
                <a:spcPct val="110000"/>
              </a:lnSpc>
              <a:spcBef>
                <a:spcPct val="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Resolves file name, finds file control block (</a:t>
            </a:r>
            <a:r>
              <a:rPr lang="en-US" dirty="0" err="1">
                <a:latin typeface="Helvetica" pitchFamily="-83" charset="0"/>
                <a:ea typeface="ＭＳ Ｐゴシック" pitchFamily="-83" charset="-128"/>
              </a:rPr>
              <a:t>inode</a:t>
            </a:r>
            <a:r>
              <a:rPr lang="en-US" dirty="0">
                <a:latin typeface="Helvetica" pitchFamily="-83" charset="0"/>
                <a:ea typeface="ＭＳ Ｐゴシック" pitchFamily="-83" charset="-128"/>
              </a:rPr>
              <a:t>)</a:t>
            </a:r>
          </a:p>
          <a:p>
            <a:pPr lvl="1">
              <a:lnSpc>
                <a:spcPct val="110000"/>
              </a:lnSpc>
              <a:spcBef>
                <a:spcPct val="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Makes entries in per-process and system-wide tables</a:t>
            </a:r>
          </a:p>
          <a:p>
            <a:pPr lvl="1">
              <a:lnSpc>
                <a:spcPct val="110000"/>
              </a:lnSpc>
              <a:spcBef>
                <a:spcPct val="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Returns index (called 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“</a:t>
            </a:r>
            <a:r>
              <a:rPr lang="en-US" altLang="ja-JP" dirty="0">
                <a:latin typeface="Helvetica" pitchFamily="-83" charset="0"/>
                <a:ea typeface="ＭＳ Ｐゴシック" pitchFamily="-83" charset="-128"/>
              </a:rPr>
              <a:t>file handle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”</a:t>
            </a:r>
            <a:r>
              <a:rPr lang="en-US" altLang="ja-JP" dirty="0">
                <a:latin typeface="Helvetica" pitchFamily="-83" charset="0"/>
                <a:ea typeface="ＭＳ Ｐゴシック" pitchFamily="-83" charset="-128"/>
              </a:rPr>
              <a:t>) in open-file table</a:t>
            </a:r>
          </a:p>
          <a:p>
            <a:pPr>
              <a:lnSpc>
                <a:spcPct val="110000"/>
              </a:lnSpc>
              <a:spcBef>
                <a:spcPct val="5000"/>
              </a:spcBef>
            </a:pPr>
            <a:endParaRPr lang="en-US" dirty="0">
              <a:latin typeface="Helvetica" pitchFamily="-83" charset="0"/>
              <a:ea typeface="ＭＳ Ｐゴシック" pitchFamily="-83" charset="-128"/>
            </a:endParaRPr>
          </a:p>
          <a:p>
            <a:pPr>
              <a:lnSpc>
                <a:spcPct val="110000"/>
              </a:lnSpc>
              <a:spcBef>
                <a:spcPct val="5000"/>
              </a:spcBef>
            </a:pPr>
            <a:endParaRPr lang="en-US" dirty="0">
              <a:latin typeface="Helvetica" pitchFamily="-83" charset="0"/>
              <a:ea typeface="ＭＳ Ｐゴシック" pitchFamily="-83" charset="-128"/>
            </a:endParaRPr>
          </a:p>
          <a:p>
            <a:pPr>
              <a:lnSpc>
                <a:spcPct val="110000"/>
              </a:lnSpc>
              <a:spcBef>
                <a:spcPct val="5000"/>
              </a:spcBef>
            </a:pPr>
            <a:endParaRPr lang="en-US" dirty="0">
              <a:latin typeface="Helvetica" pitchFamily="-83" charset="0"/>
              <a:ea typeface="ＭＳ Ｐゴシック" pitchFamily="-83" charset="-128"/>
            </a:endParaRPr>
          </a:p>
          <a:p>
            <a:pPr>
              <a:lnSpc>
                <a:spcPct val="110000"/>
              </a:lnSpc>
              <a:spcBef>
                <a:spcPct val="5000"/>
              </a:spcBef>
            </a:pPr>
            <a:endParaRPr lang="en-US" dirty="0">
              <a:latin typeface="Helvetica" pitchFamily="-83" charset="0"/>
              <a:ea typeface="ＭＳ Ｐゴシック" pitchFamily="-83" charset="-128"/>
            </a:endParaRPr>
          </a:p>
          <a:p>
            <a:pPr>
              <a:lnSpc>
                <a:spcPct val="110000"/>
              </a:lnSpc>
              <a:spcBef>
                <a:spcPct val="5000"/>
              </a:spcBef>
            </a:pPr>
            <a:endParaRPr lang="en-US" dirty="0">
              <a:latin typeface="Helvetica" pitchFamily="-83" charset="0"/>
              <a:ea typeface="ＭＳ Ｐゴシック" pitchFamily="-83" charset="-128"/>
            </a:endParaRPr>
          </a:p>
        </p:txBody>
      </p:sp>
      <p:pic>
        <p:nvPicPr>
          <p:cNvPr id="908291" name="Picture 3"/>
          <p:cNvPicPr>
            <a:picLocks noChangeAspect="1" noChangeArrowheads="1"/>
          </p:cNvPicPr>
          <p:nvPr/>
        </p:nvPicPr>
        <p:blipFill>
          <a:blip r:embed="rId3"/>
          <a:srcRect l="4422" t="1373" r="3906" b="58607"/>
          <a:stretch>
            <a:fillRect/>
          </a:stretch>
        </p:blipFill>
        <p:spPr bwMode="auto">
          <a:xfrm>
            <a:off x="389021" y="1295400"/>
            <a:ext cx="8373979" cy="2743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pitchFamily="-83" charset="0"/>
                <a:ea typeface="ＭＳ Ｐゴシック" pitchFamily="-83" charset="-128"/>
              </a:rPr>
              <a:t>In-Memory File System Structures</a:t>
            </a:r>
            <a:endParaRPr lang="en-US" sz="1800">
              <a:latin typeface="Helvetica" pitchFamily="-83" charset="0"/>
              <a:ea typeface="ＭＳ Ｐゴシック" pitchFamily="-83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9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8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8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8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8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8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8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8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8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08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08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29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4495800"/>
            <a:ext cx="8458200" cy="1447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en-US" dirty="0" smtClean="0">
                <a:latin typeface="Helvetica" pitchFamily="-83" charset="0"/>
                <a:ea typeface="ＭＳ Ｐゴシック" pitchFamily="-83" charset="-128"/>
              </a:rPr>
              <a:t>Read</a:t>
            </a:r>
            <a:r>
              <a:rPr lang="en-US" dirty="0">
                <a:latin typeface="Helvetica" pitchFamily="-83" charset="0"/>
                <a:ea typeface="ＭＳ Ｐゴシック" pitchFamily="-83" charset="-128"/>
              </a:rPr>
              <a:t>/write system calls:</a:t>
            </a:r>
          </a:p>
          <a:p>
            <a:pPr lvl="1">
              <a:lnSpc>
                <a:spcPct val="110000"/>
              </a:lnSpc>
              <a:spcBef>
                <a:spcPct val="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Use file handle to locate </a:t>
            </a:r>
            <a:r>
              <a:rPr lang="en-US" dirty="0" err="1">
                <a:latin typeface="Helvetica" pitchFamily="-83" charset="0"/>
                <a:ea typeface="ＭＳ Ｐゴシック" pitchFamily="-83" charset="-128"/>
              </a:rPr>
              <a:t>inode</a:t>
            </a:r>
            <a:endParaRPr lang="en-US" dirty="0">
              <a:latin typeface="Helvetica" pitchFamily="-83" charset="0"/>
              <a:ea typeface="ＭＳ Ｐゴシック" pitchFamily="-83" charset="-128"/>
            </a:endParaRPr>
          </a:p>
          <a:p>
            <a:pPr lvl="1">
              <a:lnSpc>
                <a:spcPct val="110000"/>
              </a:lnSpc>
              <a:spcBef>
                <a:spcPct val="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Perform appropriate reads or writes </a:t>
            </a: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pitchFamily="-83" charset="0"/>
                <a:ea typeface="ＭＳ Ｐゴシック" pitchFamily="-83" charset="-128"/>
              </a:rPr>
              <a:t>In-Memory File System Structures</a:t>
            </a:r>
            <a:endParaRPr lang="en-US" sz="1800">
              <a:latin typeface="Helvetica" pitchFamily="-83" charset="0"/>
              <a:ea typeface="ＭＳ Ｐゴシック" pitchFamily="-83" charset="-128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 l="4407" t="55060" r="3938" b="4959"/>
          <a:stretch>
            <a:fillRect/>
          </a:stretch>
        </p:blipFill>
        <p:spPr bwMode="auto">
          <a:xfrm>
            <a:off x="381000" y="1295399"/>
            <a:ext cx="8458200" cy="277178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8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8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8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8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8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8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29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>
                <a:latin typeface="Helvetica" charset="0"/>
                <a:ea typeface="굴림" charset="0"/>
                <a:cs typeface="굴림" charset="0"/>
              </a:rPr>
              <a:t>Quizzie</a:t>
            </a: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: File Systems</a:t>
            </a: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</p:txBody>
      </p:sp>
      <p:sp>
        <p:nvSpPr>
          <p:cNvPr id="4505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ct val="15000"/>
              </a:spcBef>
            </a:pPr>
            <a:r>
              <a:rPr lang="en-US" altLang="ko-KR" sz="2400" dirty="0">
                <a:latin typeface="Helvetica" charset="0"/>
                <a:ea typeface="굴림" charset="0"/>
                <a:cs typeface="굴림" charset="0"/>
              </a:rPr>
              <a:t>Q1: True _  False _  </a:t>
            </a:r>
            <a:r>
              <a:rPr lang="en-US" altLang="ko-KR" sz="2400" dirty="0" smtClean="0">
                <a:latin typeface="Helvetica" charset="0"/>
                <a:ea typeface="굴림" charset="0"/>
                <a:cs typeface="굴림" charset="0"/>
              </a:rPr>
              <a:t>A hard-link is a pointer to other file</a:t>
            </a:r>
            <a:endParaRPr lang="en-US" altLang="ko-KR" sz="240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</a:pPr>
            <a:r>
              <a:rPr lang="en-US" altLang="ko-KR" sz="2400" dirty="0">
                <a:latin typeface="Helvetica" charset="0"/>
                <a:ea typeface="굴림" charset="0"/>
                <a:cs typeface="굴림" charset="0"/>
              </a:rPr>
              <a:t>Q2: True _  False _  </a:t>
            </a:r>
            <a:r>
              <a:rPr lang="en-US" altLang="ko-KR" sz="2400" dirty="0" err="1">
                <a:latin typeface="Helvetica" charset="0"/>
                <a:ea typeface="굴림" charset="0"/>
                <a:cs typeface="굴림" charset="0"/>
              </a:rPr>
              <a:t>i</a:t>
            </a:r>
            <a:r>
              <a:rPr lang="en-US" altLang="ko-KR" sz="2400" dirty="0" err="1" smtClean="0">
                <a:latin typeface="Helvetica" charset="0"/>
                <a:ea typeface="굴림" charset="0"/>
                <a:cs typeface="굴림" charset="0"/>
              </a:rPr>
              <a:t>number</a:t>
            </a:r>
            <a:r>
              <a:rPr lang="en-US" altLang="ko-KR" sz="2400" dirty="0" smtClean="0">
                <a:latin typeface="Helvetica" charset="0"/>
                <a:ea typeface="굴림" charset="0"/>
                <a:cs typeface="굴림" charset="0"/>
              </a:rPr>
              <a:t> </a:t>
            </a:r>
            <a:r>
              <a:rPr lang="en-US" altLang="ko-KR" sz="2400" dirty="0" smtClean="0">
                <a:latin typeface="Helvetica" charset="0"/>
                <a:ea typeface="굴림" charset="0"/>
                <a:cs typeface="굴림" charset="0"/>
              </a:rPr>
              <a:t>is the id of a block</a:t>
            </a:r>
            <a:endParaRPr lang="en-US" altLang="ko-KR" sz="240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</a:pPr>
            <a:r>
              <a:rPr lang="en-US" altLang="ko-KR" sz="2400" dirty="0" smtClean="0">
                <a:latin typeface="Helvetica" charset="0"/>
                <a:ea typeface="굴림" charset="0"/>
                <a:cs typeface="굴림" charset="0"/>
              </a:rPr>
              <a:t>Q3</a:t>
            </a:r>
            <a:r>
              <a:rPr lang="en-US" altLang="ko-KR" sz="2400" dirty="0">
                <a:latin typeface="Helvetica" charset="0"/>
                <a:ea typeface="굴림" charset="0"/>
                <a:cs typeface="굴림" charset="0"/>
              </a:rPr>
              <a:t>: True _  False _  </a:t>
            </a:r>
            <a:r>
              <a:rPr lang="en-US" altLang="ko-KR" sz="2400" dirty="0" smtClean="0">
                <a:latin typeface="Helvetica" charset="0"/>
                <a:ea typeface="굴림" charset="0"/>
                <a:cs typeface="굴림" charset="0"/>
              </a:rPr>
              <a:t>Typically, directories are stored as files</a:t>
            </a:r>
            <a:endParaRPr lang="en-US" altLang="ko-KR" sz="240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</a:pPr>
            <a:r>
              <a:rPr lang="en-US" altLang="ko-KR" sz="2400" dirty="0">
                <a:latin typeface="Helvetica" charset="0"/>
                <a:ea typeface="굴림" charset="0"/>
                <a:cs typeface="굴림" charset="0"/>
              </a:rPr>
              <a:t>Q4: True _  False _  </a:t>
            </a:r>
            <a:r>
              <a:rPr lang="en-US" altLang="ko-KR" sz="2400" dirty="0" smtClean="0">
                <a:latin typeface="Helvetica" charset="0"/>
                <a:ea typeface="굴림" charset="0"/>
                <a:cs typeface="굴림" charset="0"/>
              </a:rPr>
              <a:t>Storing file headers on the outermost cylinders minimizes the seek time</a:t>
            </a:r>
            <a:endParaRPr lang="en-US" altLang="ko-KR" sz="240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  <a:buFontTx/>
              <a:buNone/>
            </a:pPr>
            <a:endParaRPr lang="en-US" altLang="ko-KR" sz="240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  <a:buFontTx/>
              <a:buNone/>
            </a:pPr>
            <a:endParaRPr lang="en-US" altLang="ko-KR" sz="2400" dirty="0">
              <a:latin typeface="Helvetica" charset="0"/>
              <a:ea typeface="굴림" charset="0"/>
              <a:cs typeface="굴림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>
                <a:latin typeface="Helvetica" charset="0"/>
                <a:ea typeface="굴림" charset="0"/>
                <a:cs typeface="굴림" charset="0"/>
              </a:rPr>
              <a:t>Quizzie</a:t>
            </a: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: File Systems</a:t>
            </a: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</p:txBody>
      </p:sp>
      <p:sp>
        <p:nvSpPr>
          <p:cNvPr id="4505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ct val="15000"/>
              </a:spcBef>
            </a:pPr>
            <a:r>
              <a:rPr lang="en-US" altLang="ko-KR" sz="2400" dirty="0">
                <a:latin typeface="Helvetica" charset="0"/>
                <a:ea typeface="굴림" charset="0"/>
                <a:cs typeface="굴림" charset="0"/>
              </a:rPr>
              <a:t>Q1: True _  False _  </a:t>
            </a:r>
            <a:r>
              <a:rPr lang="en-US" altLang="ko-KR" sz="2400" dirty="0" smtClean="0">
                <a:latin typeface="Helvetica" charset="0"/>
                <a:ea typeface="굴림" charset="0"/>
                <a:cs typeface="굴림" charset="0"/>
              </a:rPr>
              <a:t>A hard-link is a pointer to other file</a:t>
            </a:r>
            <a:endParaRPr lang="en-US" altLang="ko-KR" sz="240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</a:pPr>
            <a:r>
              <a:rPr lang="en-US" altLang="ko-KR" sz="2400" dirty="0">
                <a:latin typeface="Helvetica" charset="0"/>
                <a:ea typeface="굴림" charset="0"/>
                <a:cs typeface="굴림" charset="0"/>
              </a:rPr>
              <a:t>Q2: True _  False _  </a:t>
            </a:r>
            <a:r>
              <a:rPr lang="en-US" altLang="ko-KR" sz="2400" dirty="0" err="1">
                <a:latin typeface="Helvetica" charset="0"/>
                <a:ea typeface="굴림" charset="0"/>
                <a:cs typeface="굴림" charset="0"/>
              </a:rPr>
              <a:t>i</a:t>
            </a:r>
            <a:r>
              <a:rPr lang="en-US" altLang="ko-KR" sz="2400" dirty="0" err="1" smtClean="0">
                <a:latin typeface="Helvetica" charset="0"/>
                <a:ea typeface="굴림" charset="0"/>
                <a:cs typeface="굴림" charset="0"/>
              </a:rPr>
              <a:t>number</a:t>
            </a:r>
            <a:r>
              <a:rPr lang="en-US" altLang="ko-KR" sz="2400" dirty="0" smtClean="0">
                <a:latin typeface="Helvetica" charset="0"/>
                <a:ea typeface="굴림" charset="0"/>
                <a:cs typeface="굴림" charset="0"/>
              </a:rPr>
              <a:t> </a:t>
            </a:r>
            <a:r>
              <a:rPr lang="en-US" altLang="ko-KR" sz="2400" dirty="0" smtClean="0">
                <a:latin typeface="Helvetica" charset="0"/>
                <a:ea typeface="굴림" charset="0"/>
                <a:cs typeface="굴림" charset="0"/>
              </a:rPr>
              <a:t>is the id of a block</a:t>
            </a:r>
            <a:endParaRPr lang="en-US" altLang="ko-KR" sz="240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</a:pPr>
            <a:r>
              <a:rPr lang="en-US" altLang="ko-KR" sz="2400" dirty="0" smtClean="0">
                <a:latin typeface="Helvetica" charset="0"/>
                <a:ea typeface="굴림" charset="0"/>
                <a:cs typeface="굴림" charset="0"/>
              </a:rPr>
              <a:t>Q3</a:t>
            </a:r>
            <a:r>
              <a:rPr lang="en-US" altLang="ko-KR" sz="2400" dirty="0">
                <a:latin typeface="Helvetica" charset="0"/>
                <a:ea typeface="굴림" charset="0"/>
                <a:cs typeface="굴림" charset="0"/>
              </a:rPr>
              <a:t>: True _  False _  </a:t>
            </a:r>
            <a:r>
              <a:rPr lang="en-US" altLang="ko-KR" sz="2400" dirty="0" smtClean="0">
                <a:latin typeface="Helvetica" charset="0"/>
                <a:ea typeface="굴림" charset="0"/>
                <a:cs typeface="굴림" charset="0"/>
              </a:rPr>
              <a:t>Typically, directories are stored as files</a:t>
            </a:r>
            <a:endParaRPr lang="en-US" altLang="ko-KR" sz="240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</a:pPr>
            <a:r>
              <a:rPr lang="en-US" altLang="ko-KR" sz="2400" dirty="0">
                <a:latin typeface="Helvetica" charset="0"/>
                <a:ea typeface="굴림" charset="0"/>
                <a:cs typeface="굴림" charset="0"/>
              </a:rPr>
              <a:t>Q4: True _  False _  </a:t>
            </a:r>
            <a:r>
              <a:rPr lang="en-US" altLang="ko-KR" sz="2400" dirty="0" smtClean="0">
                <a:latin typeface="Helvetica" charset="0"/>
                <a:ea typeface="굴림" charset="0"/>
                <a:cs typeface="굴림" charset="0"/>
              </a:rPr>
              <a:t>Storing file headers on the outermost cylinders minimizes the seek time</a:t>
            </a:r>
            <a:endParaRPr lang="en-US" altLang="ko-KR" sz="240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  <a:buFontTx/>
              <a:buNone/>
            </a:pPr>
            <a:endParaRPr lang="en-US" altLang="ko-KR" sz="240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  <a:buFontTx/>
              <a:buNone/>
            </a:pPr>
            <a:endParaRPr lang="en-US" altLang="ko-KR" sz="2400" dirty="0">
              <a:latin typeface="Helvetica" charset="0"/>
              <a:ea typeface="굴림" charset="0"/>
              <a:cs typeface="굴림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315378" y="1190625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Helvetica" charset="0"/>
                <a:cs typeface="Helvetica" charset="0"/>
              </a:rPr>
              <a:t>X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15378" y="1704975"/>
            <a:ext cx="3770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latin typeface="Helvetica" charset="0"/>
                <a:cs typeface="Helvetica" charset="0"/>
              </a:rPr>
              <a:t>X</a:t>
            </a:r>
            <a:endParaRPr lang="en-US" sz="2000" dirty="0">
              <a:latin typeface="Helvetica" charset="0"/>
              <a:cs typeface="Helvetica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91416" y="2181225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Helvetica" charset="0"/>
                <a:cs typeface="Helvetica" charset="0"/>
              </a:rPr>
              <a:t>X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10616" y="3095625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Helvetica" charset="0"/>
                <a:cs typeface="Helvetica" charset="0"/>
              </a:rPr>
              <a:t>X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2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</a:rPr>
              <a:t>File System Summary (1/</a:t>
            </a:r>
            <a:r>
              <a:rPr lang="en-US" dirty="0">
                <a:latin typeface="Helvetica" charset="0"/>
              </a:rPr>
              <a:t>2)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42736"/>
            <a:ext cx="8915400" cy="55866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dirty="0">
                <a:latin typeface="Helvetica" charset="0"/>
              </a:rPr>
              <a:t>File System: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dirty="0">
                <a:latin typeface="Helvetica" charset="0"/>
              </a:rPr>
              <a:t>Transforms blocks into Files and Directories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dirty="0">
                <a:latin typeface="Helvetica" charset="0"/>
              </a:rPr>
              <a:t>Optimize for access and usage patterns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dirty="0">
                <a:latin typeface="Helvetica" charset="0"/>
              </a:rPr>
              <a:t>Maximize sequential access, allow efficient random </a:t>
            </a:r>
            <a:r>
              <a:rPr lang="en-US" dirty="0" smtClean="0">
                <a:latin typeface="Helvetica" charset="0"/>
              </a:rPr>
              <a:t>access</a:t>
            </a:r>
          </a:p>
          <a:p>
            <a:pPr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dirty="0" smtClean="0">
                <a:latin typeface="Helvetica" charset="0"/>
              </a:rPr>
              <a:t>File </a:t>
            </a:r>
            <a:r>
              <a:rPr lang="en-US" dirty="0">
                <a:latin typeface="Helvetica" charset="0"/>
              </a:rPr>
              <a:t>(and directory) defined by header, called “</a:t>
            </a:r>
            <a:r>
              <a:rPr lang="en-US" altLang="ja-JP" dirty="0" err="1">
                <a:latin typeface="Helvetica" charset="0"/>
              </a:rPr>
              <a:t>inode</a:t>
            </a:r>
            <a:r>
              <a:rPr lang="en-US" dirty="0" smtClean="0">
                <a:latin typeface="Helvetica" charset="0"/>
              </a:rPr>
              <a:t>”</a:t>
            </a:r>
          </a:p>
          <a:p>
            <a:pPr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dirty="0" smtClean="0">
                <a:latin typeface="Helvetica" charset="0"/>
              </a:rPr>
              <a:t>Multilevel </a:t>
            </a:r>
            <a:r>
              <a:rPr lang="en-US" dirty="0">
                <a:latin typeface="Helvetica" charset="0"/>
              </a:rPr>
              <a:t>Indexed Scheme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dirty="0" err="1">
                <a:latin typeface="Helvetica" charset="0"/>
              </a:rPr>
              <a:t>Inode</a:t>
            </a:r>
            <a:r>
              <a:rPr lang="en-US" dirty="0">
                <a:latin typeface="Helvetica" charset="0"/>
              </a:rPr>
              <a:t> contains file info, direct pointers to blocks, 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dirty="0">
                <a:latin typeface="Helvetica" charset="0"/>
              </a:rPr>
              <a:t>indirect blocks, doubly indirect, etc..</a:t>
            </a:r>
          </a:p>
          <a:p>
            <a:pPr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endParaRPr lang="en-US" dirty="0">
              <a:latin typeface="Helvetica" charset="0"/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  <a:buFontTx/>
              <a:buNone/>
            </a:pPr>
            <a:endParaRPr lang="en-US" dirty="0">
              <a:latin typeface="Helvetica" charset="0"/>
              <a:sym typeface="Symbo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4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-83" charset="0"/>
                <a:ea typeface="ＭＳ Ｐゴシック" pitchFamily="-83" charset="-128"/>
              </a:rPr>
              <a:t>File System Summary </a:t>
            </a:r>
            <a:r>
              <a:rPr lang="en-US" dirty="0">
                <a:latin typeface="Helvetica" pitchFamily="-83" charset="0"/>
                <a:ea typeface="ＭＳ Ｐゴシック" pitchFamily="-83" charset="-128"/>
              </a:rPr>
              <a:t>(2/2)</a:t>
            </a:r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4864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4.2 BSD Multilevel index files</a:t>
            </a:r>
          </a:p>
          <a:p>
            <a:pPr lvl="1">
              <a:spcBef>
                <a:spcPct val="5000"/>
              </a:spcBef>
            </a:pPr>
            <a:r>
              <a:rPr lang="en-US" dirty="0" err="1">
                <a:latin typeface="Helvetica" pitchFamily="-83" charset="0"/>
                <a:ea typeface="ＭＳ Ｐゴシック" pitchFamily="-83" charset="-128"/>
              </a:rPr>
              <a:t>Inode</a:t>
            </a:r>
            <a:r>
              <a:rPr lang="en-US" dirty="0">
                <a:latin typeface="Helvetica" pitchFamily="-83" charset="0"/>
                <a:ea typeface="ＭＳ Ｐゴシック" pitchFamily="-83" charset="-128"/>
              </a:rPr>
              <a:t> contains pointers to actual blocks, indirect blocks, double indirect blocks, etc. </a:t>
            </a:r>
          </a:p>
          <a:p>
            <a:pPr lvl="1">
              <a:spcBef>
                <a:spcPct val="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Optimizations for sequential access: start new files in open ranges of free blocks, rotational Optimization</a:t>
            </a:r>
          </a:p>
          <a:p>
            <a:pPr>
              <a:spcBef>
                <a:spcPct val="5000"/>
              </a:spcBef>
            </a:pPr>
            <a:endParaRPr lang="en-US" dirty="0">
              <a:latin typeface="Helvetica" pitchFamily="-83" charset="0"/>
              <a:ea typeface="ＭＳ Ｐゴシック" pitchFamily="-83" charset="-128"/>
            </a:endParaRPr>
          </a:p>
          <a:p>
            <a:pPr>
              <a:spcBef>
                <a:spcPct val="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Naming: act of translating from user-visible names to actual system resources</a:t>
            </a:r>
          </a:p>
          <a:p>
            <a:pPr lvl="1">
              <a:spcBef>
                <a:spcPct val="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Directories used for naming for local file systems</a:t>
            </a:r>
          </a:p>
          <a:p>
            <a:pPr>
              <a:spcBef>
                <a:spcPct val="5000"/>
              </a:spcBef>
            </a:pPr>
            <a:endParaRPr lang="en-US" dirty="0">
              <a:latin typeface="Helvetica" pitchFamily="-83" charset="0"/>
              <a:ea typeface="ＭＳ Ｐゴシック" pitchFamily="-83" charset="-128"/>
            </a:endParaRPr>
          </a:p>
          <a:p>
            <a:pPr marL="0" indent="0">
              <a:spcBef>
                <a:spcPct val="5000"/>
              </a:spcBef>
              <a:buNone/>
            </a:pPr>
            <a:endParaRPr lang="en-US" dirty="0">
              <a:latin typeface="Helvetica" pitchFamily="-83" charset="0"/>
              <a:ea typeface="ＭＳ Ｐゴシック" pitchFamily="-83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5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01" y="1077497"/>
            <a:ext cx="5406414" cy="562766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ym typeface="Wingdings"/>
              </a:rPr>
              <a:t>Time to find block </a:t>
            </a:r>
            <a:r>
              <a:rPr lang="en-US" sz="2800" dirty="0" smtClean="0">
                <a:sym typeface="Wingdings"/>
              </a:rPr>
              <a:t>?</a:t>
            </a:r>
            <a:r>
              <a:rPr lang="en-US" sz="2800" dirty="0" smtClean="0">
                <a:sym typeface="Wingdings"/>
              </a:rPr>
              <a:t>?</a:t>
            </a:r>
          </a:p>
          <a:p>
            <a:r>
              <a:rPr lang="en-US" sz="2800" dirty="0" smtClean="0">
                <a:sym typeface="Wingdings"/>
              </a:rPr>
              <a:t>Free list usually just a bit vector</a:t>
            </a:r>
          </a:p>
          <a:p>
            <a:r>
              <a:rPr lang="en-US" sz="2800" dirty="0" smtClean="0">
                <a:sym typeface="Wingdings"/>
              </a:rPr>
              <a:t>Next fit algorithm</a:t>
            </a:r>
          </a:p>
          <a:p>
            <a:r>
              <a:rPr lang="en-US" sz="2800" dirty="0" smtClean="0">
                <a:sym typeface="Wingdings"/>
              </a:rPr>
              <a:t>Block layout for file ???</a:t>
            </a:r>
          </a:p>
          <a:p>
            <a:r>
              <a:rPr lang="en-US" sz="2800" dirty="0" smtClean="0">
                <a:sym typeface="Wingdings"/>
              </a:rPr>
              <a:t>Sequential Access ???</a:t>
            </a:r>
          </a:p>
          <a:p>
            <a:r>
              <a:rPr lang="en-US" sz="2800" dirty="0" smtClean="0">
                <a:sym typeface="Wingdings"/>
              </a:rPr>
              <a:t>Random Access ???</a:t>
            </a:r>
          </a:p>
          <a:p>
            <a:r>
              <a:rPr lang="en-US" sz="2800" dirty="0" smtClean="0">
                <a:sym typeface="Wingdings"/>
              </a:rPr>
              <a:t>Fragmentation ???</a:t>
            </a:r>
          </a:p>
          <a:p>
            <a:r>
              <a:rPr lang="en-US" sz="2800" dirty="0" smtClean="0">
                <a:sym typeface="Wingdings"/>
              </a:rPr>
              <a:t>Small files ???</a:t>
            </a:r>
          </a:p>
          <a:p>
            <a:r>
              <a:rPr lang="en-US" sz="2800" dirty="0" smtClean="0">
                <a:sym typeface="Wingdings"/>
              </a:rPr>
              <a:t>Big files ???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35825" y="6492875"/>
            <a:ext cx="2895600" cy="365125"/>
          </a:xfrm>
        </p:spPr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63150" y="2681296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568291" y="2667928"/>
            <a:ext cx="1390316" cy="321145"/>
            <a:chOff x="5374105" y="3569368"/>
            <a:chExt cx="1390316" cy="321145"/>
          </a:xfrm>
        </p:grpSpPr>
        <p:sp>
          <p:nvSpPr>
            <p:cNvPr id="14" name="Rectangle 13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11939" y="3582736"/>
              <a:ext cx="1313180" cy="3077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File 31 , Block 0</a:t>
              </a:r>
              <a:endParaRPr lang="en-US" sz="1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568291" y="2989073"/>
            <a:ext cx="1390316" cy="321145"/>
            <a:chOff x="5374105" y="3569368"/>
            <a:chExt cx="1390316" cy="321145"/>
          </a:xfrm>
        </p:grpSpPr>
        <p:sp>
          <p:nvSpPr>
            <p:cNvPr id="17" name="Rectangle 1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11939" y="3582736"/>
              <a:ext cx="1310099" cy="307777"/>
            </a:xfrm>
            <a:prstGeom prst="rect">
              <a:avLst/>
            </a:prstGeom>
            <a:solidFill>
              <a:srgbClr val="FDEADA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File 31 , Block 1</a:t>
              </a:r>
              <a:endParaRPr lang="en-US" sz="1400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7568291" y="3310218"/>
            <a:ext cx="1390316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568291" y="3631363"/>
            <a:ext cx="1390316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568291" y="3952508"/>
            <a:ext cx="1390316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564069" y="4594798"/>
            <a:ext cx="1390316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565132" y="4915943"/>
            <a:ext cx="1390316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7565132" y="5237088"/>
            <a:ext cx="1390316" cy="321145"/>
            <a:chOff x="5374105" y="3569368"/>
            <a:chExt cx="1390316" cy="321145"/>
          </a:xfrm>
        </p:grpSpPr>
        <p:sp>
          <p:nvSpPr>
            <p:cNvPr id="50" name="Rectangle 4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411939" y="3582736"/>
              <a:ext cx="1313180" cy="307777"/>
            </a:xfrm>
            <a:prstGeom prst="rect">
              <a:avLst/>
            </a:prstGeom>
            <a:solidFill>
              <a:srgbClr val="FDEADA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File 31 , Block 2</a:t>
              </a:r>
              <a:endParaRPr lang="en-US" sz="1400" dirty="0"/>
            </a:p>
          </p:txBody>
        </p:sp>
      </p:grpSp>
      <p:sp>
        <p:nvSpPr>
          <p:cNvPr id="53" name="Rectangle 52"/>
          <p:cNvSpPr/>
          <p:nvPr/>
        </p:nvSpPr>
        <p:spPr>
          <a:xfrm>
            <a:off x="7565132" y="5558233"/>
            <a:ext cx="1390316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7635131" y="1643471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Disk Blocks</a:t>
            </a:r>
            <a:endParaRPr lang="en-US" sz="1600" dirty="0"/>
          </a:p>
        </p:txBody>
      </p:sp>
      <p:sp>
        <p:nvSpPr>
          <p:cNvPr id="58" name="Rectangle 57"/>
          <p:cNvSpPr/>
          <p:nvPr/>
        </p:nvSpPr>
        <p:spPr>
          <a:xfrm>
            <a:off x="7568291" y="2025638"/>
            <a:ext cx="1390316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463150" y="2026698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6463150" y="1643471"/>
            <a:ext cx="497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FAT</a:t>
            </a:r>
            <a:endParaRPr lang="en-US" sz="1600" dirty="0"/>
          </a:p>
        </p:txBody>
      </p:sp>
      <p:sp>
        <p:nvSpPr>
          <p:cNvPr id="61" name="Rectangle 60"/>
          <p:cNvSpPr/>
          <p:nvPr/>
        </p:nvSpPr>
        <p:spPr>
          <a:xfrm>
            <a:off x="7019866" y="5961392"/>
            <a:ext cx="583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N-1: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7271705" y="1977451"/>
            <a:ext cx="36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0: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6140777" y="1956067"/>
            <a:ext cx="36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0: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5921103" y="5961392"/>
            <a:ext cx="583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N-1: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6023783" y="2624467"/>
            <a:ext cx="480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31: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5036016" y="2910903"/>
            <a:ext cx="1270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f</a:t>
            </a:r>
            <a:r>
              <a:rPr lang="en-US" dirty="0" smtClean="0">
                <a:solidFill>
                  <a:srgbClr val="3366FF"/>
                </a:solidFill>
              </a:rPr>
              <a:t>ile number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5603414" y="2828198"/>
            <a:ext cx="4203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6463150" y="3002896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6766467" y="2747990"/>
            <a:ext cx="307474" cy="347579"/>
          </a:xfrm>
          <a:custGeom>
            <a:avLst/>
            <a:gdLst>
              <a:gd name="connsiteX0" fmla="*/ 0 w 307474"/>
              <a:gd name="connsiteY0" fmla="*/ 0 h 347579"/>
              <a:gd name="connsiteX1" fmla="*/ 307474 w 307474"/>
              <a:gd name="connsiteY1" fmla="*/ 0 h 347579"/>
              <a:gd name="connsiteX2" fmla="*/ 307474 w 307474"/>
              <a:gd name="connsiteY2" fmla="*/ 347579 h 347579"/>
              <a:gd name="connsiteX3" fmla="*/ 173790 w 307474"/>
              <a:gd name="connsiteY3" fmla="*/ 334210 h 34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474" h="347579">
                <a:moveTo>
                  <a:pt x="0" y="0"/>
                </a:moveTo>
                <a:lnTo>
                  <a:pt x="307474" y="0"/>
                </a:lnTo>
                <a:lnTo>
                  <a:pt x="307474" y="347579"/>
                </a:lnTo>
                <a:lnTo>
                  <a:pt x="173790" y="334210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472373" y="5250456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6806572" y="3202514"/>
            <a:ext cx="320842" cy="2179053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842" h="2179053">
                <a:moveTo>
                  <a:pt x="0" y="0"/>
                </a:moveTo>
                <a:lnTo>
                  <a:pt x="320842" y="0"/>
                </a:lnTo>
                <a:lnTo>
                  <a:pt x="307474" y="2179053"/>
                </a:lnTo>
                <a:lnTo>
                  <a:pt x="133685" y="2179053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Can 83"/>
          <p:cNvSpPr/>
          <p:nvPr/>
        </p:nvSpPr>
        <p:spPr>
          <a:xfrm>
            <a:off x="8263449" y="429195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7568291" y="4273653"/>
            <a:ext cx="1390316" cy="321145"/>
            <a:chOff x="5374105" y="3569368"/>
            <a:chExt cx="1390316" cy="321145"/>
          </a:xfrm>
          <a:solidFill>
            <a:srgbClr val="FDEADA"/>
          </a:solidFill>
        </p:grpSpPr>
        <p:sp>
          <p:nvSpPr>
            <p:cNvPr id="46" name="Rectangle 45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11939" y="3582736"/>
              <a:ext cx="1313180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File 31 , Block 3</a:t>
              </a:r>
              <a:endParaRPr lang="en-US" sz="1400" dirty="0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6467056" y="236015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472373" y="4274107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07082" y="2344404"/>
            <a:ext cx="56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</a:t>
            </a:r>
            <a:endParaRPr lang="en-US" dirty="0"/>
          </a:p>
        </p:txBody>
      </p:sp>
      <p:sp>
        <p:nvSpPr>
          <p:cNvPr id="70" name="Freeform 69"/>
          <p:cNvSpPr/>
          <p:nvPr/>
        </p:nvSpPr>
        <p:spPr>
          <a:xfrm>
            <a:off x="6742269" y="4370919"/>
            <a:ext cx="307474" cy="347579"/>
          </a:xfrm>
          <a:custGeom>
            <a:avLst/>
            <a:gdLst>
              <a:gd name="connsiteX0" fmla="*/ 0 w 307474"/>
              <a:gd name="connsiteY0" fmla="*/ 0 h 347579"/>
              <a:gd name="connsiteX1" fmla="*/ 307474 w 307474"/>
              <a:gd name="connsiteY1" fmla="*/ 0 h 347579"/>
              <a:gd name="connsiteX2" fmla="*/ 307474 w 307474"/>
              <a:gd name="connsiteY2" fmla="*/ 347579 h 347579"/>
              <a:gd name="connsiteX3" fmla="*/ 173790 w 307474"/>
              <a:gd name="connsiteY3" fmla="*/ 334210 h 34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474" h="347579">
                <a:moveTo>
                  <a:pt x="0" y="0"/>
                </a:moveTo>
                <a:lnTo>
                  <a:pt x="307474" y="0"/>
                </a:lnTo>
                <a:lnTo>
                  <a:pt x="307474" y="347579"/>
                </a:lnTo>
                <a:lnTo>
                  <a:pt x="173790" y="33421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463150" y="4597220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779834" y="3536724"/>
            <a:ext cx="561474" cy="1256631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463150" y="333968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454860" y="4278952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 flipV="1">
            <a:off x="6743744" y="4515277"/>
            <a:ext cx="447753" cy="952083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842" h="2179053">
                <a:moveTo>
                  <a:pt x="0" y="0"/>
                </a:moveTo>
                <a:lnTo>
                  <a:pt x="320842" y="0"/>
                </a:lnTo>
                <a:lnTo>
                  <a:pt x="307474" y="2179053"/>
                </a:lnTo>
                <a:lnTo>
                  <a:pt x="133685" y="2179053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7568291" y="3310218"/>
            <a:ext cx="1390316" cy="321145"/>
            <a:chOff x="5374105" y="3569368"/>
            <a:chExt cx="1390316" cy="321145"/>
          </a:xfrm>
          <a:solidFill>
            <a:srgbClr val="DBEEF4"/>
          </a:solidFill>
        </p:grpSpPr>
        <p:sp>
          <p:nvSpPr>
            <p:cNvPr id="79" name="Rectangle 78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411939" y="3582736"/>
              <a:ext cx="1310099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File 17 , Block 1</a:t>
              </a:r>
              <a:endParaRPr lang="en-US" sz="1400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565132" y="4594798"/>
            <a:ext cx="1390316" cy="321145"/>
            <a:chOff x="5374105" y="3569368"/>
            <a:chExt cx="1390316" cy="32114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5" name="Rectangle 84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411939" y="3582736"/>
              <a:ext cx="1313180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File 17 , Block 0</a:t>
              </a:r>
              <a:endParaRPr lang="en-US" sz="1400" dirty="0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4882704" y="4719499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f</a:t>
            </a:r>
            <a:r>
              <a:rPr lang="en-US" dirty="0" smtClean="0">
                <a:solidFill>
                  <a:srgbClr val="3366FF"/>
                </a:solidFill>
              </a:rPr>
              <a:t>ile 2 number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5921103" y="4718498"/>
            <a:ext cx="53375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6461963" y="4605209"/>
            <a:ext cx="446224" cy="3211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6457356" y="3334695"/>
            <a:ext cx="446224" cy="3211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6454860" y="3655840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6447288" y="3965876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6445402" y="492931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461963" y="5558233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 rot="16200000">
            <a:off x="6012024" y="194482"/>
            <a:ext cx="150689" cy="2353739"/>
            <a:chOff x="4572827" y="2135008"/>
            <a:chExt cx="467878" cy="4304026"/>
          </a:xfrm>
        </p:grpSpPr>
        <p:sp>
          <p:nvSpPr>
            <p:cNvPr id="97" name="Rectangle 96"/>
            <p:cNvSpPr/>
            <p:nvPr/>
          </p:nvSpPr>
          <p:spPr>
            <a:xfrm>
              <a:off x="4590575" y="2135008"/>
              <a:ext cx="446224" cy="430402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594481" y="2468461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582285" y="3764150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574713" y="4074186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572827" y="5037621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589388" y="5666543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2785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10-21 at 1.03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982585"/>
            <a:ext cx="8445500" cy="193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Directory?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568" y="2871549"/>
            <a:ext cx="8571832" cy="3451714"/>
          </a:xfrm>
        </p:spPr>
        <p:txBody>
          <a:bodyPr/>
          <a:lstStyle/>
          <a:p>
            <a:r>
              <a:rPr lang="en-US" dirty="0" smtClean="0"/>
              <a:t>Essentially a file containing 							 &lt;</a:t>
            </a:r>
            <a:r>
              <a:rPr lang="en-US" dirty="0" err="1" smtClean="0"/>
              <a:t>file_name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file_number</a:t>
            </a:r>
            <a:r>
              <a:rPr lang="en-US" dirty="0" smtClean="0"/>
              <a:t>&gt; mappings</a:t>
            </a:r>
          </a:p>
          <a:p>
            <a:r>
              <a:rPr lang="en-US" dirty="0" smtClean="0"/>
              <a:t>Free space for new entries</a:t>
            </a:r>
          </a:p>
          <a:p>
            <a:r>
              <a:rPr lang="en-US" dirty="0" smtClean="0"/>
              <a:t>In FAT: attributes kept in directory (!!!)</a:t>
            </a:r>
          </a:p>
          <a:p>
            <a:r>
              <a:rPr lang="en-US" dirty="0" smtClean="0"/>
              <a:t>Each directory a linked list of entries</a:t>
            </a:r>
          </a:p>
          <a:p>
            <a:r>
              <a:rPr lang="en-US" dirty="0" smtClean="0"/>
              <a:t>Where do you find root directory ( “/” 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6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pitchFamily="-83" charset="0"/>
                <a:ea typeface="ＭＳ Ｐゴシック" pitchFamily="-83" charset="-128"/>
              </a:rPr>
              <a:t>Directory Structure (Con’t)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1"/>
            <a:ext cx="8229600" cy="5943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How many disk accesses to resolve 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“</a:t>
            </a:r>
            <a:r>
              <a:rPr lang="en-US" altLang="ja-JP" dirty="0">
                <a:latin typeface="Courier New" pitchFamily="-83" charset="0"/>
                <a:ea typeface="Courier New" pitchFamily="-83" charset="0"/>
                <a:cs typeface="Courier New" pitchFamily="-83" charset="0"/>
              </a:rPr>
              <a:t>/my/book/count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”</a:t>
            </a:r>
            <a:r>
              <a:rPr lang="en-US" altLang="ja-JP" dirty="0">
                <a:latin typeface="Helvetica" pitchFamily="-83" charset="0"/>
                <a:ea typeface="ＭＳ Ｐゴシック" pitchFamily="-83" charset="-128"/>
              </a:rPr>
              <a:t>?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Read in file header for root (fixed spot on disk)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Read in first data block for root</a:t>
            </a:r>
          </a:p>
          <a:p>
            <a:pPr lvl="2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Table of file name/index pairs.  Search linearly – ok since directories typically very small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Read in file header for 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“</a:t>
            </a:r>
            <a:r>
              <a:rPr lang="en-US" altLang="ja-JP" dirty="0">
                <a:latin typeface="Helvetica" pitchFamily="-83" charset="0"/>
                <a:ea typeface="ＭＳ Ｐゴシック" pitchFamily="-83" charset="-128"/>
              </a:rPr>
              <a:t>my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”</a:t>
            </a:r>
            <a:endParaRPr lang="en-US" altLang="ja-JP" dirty="0">
              <a:latin typeface="Helvetica" pitchFamily="-83" charset="0"/>
              <a:ea typeface="ＭＳ Ｐゴシック" pitchFamily="-83" charset="-128"/>
            </a:endParaRP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Read in first data block for 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“</a:t>
            </a:r>
            <a:r>
              <a:rPr lang="en-US" altLang="ja-JP" dirty="0">
                <a:latin typeface="Helvetica" pitchFamily="-83" charset="0"/>
                <a:ea typeface="ＭＳ Ｐゴシック" pitchFamily="-83" charset="-128"/>
              </a:rPr>
              <a:t>my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”</a:t>
            </a:r>
            <a:r>
              <a:rPr lang="en-US" altLang="ja-JP" dirty="0">
                <a:latin typeface="Helvetica" pitchFamily="-83" charset="0"/>
                <a:ea typeface="ＭＳ Ｐゴシック" pitchFamily="-83" charset="-128"/>
              </a:rPr>
              <a:t>; search for 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“</a:t>
            </a:r>
            <a:r>
              <a:rPr lang="en-US" altLang="ja-JP" dirty="0">
                <a:latin typeface="Helvetica" pitchFamily="-83" charset="0"/>
                <a:ea typeface="ＭＳ Ｐゴシック" pitchFamily="-83" charset="-128"/>
              </a:rPr>
              <a:t>book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”</a:t>
            </a:r>
            <a:endParaRPr lang="en-US" altLang="ja-JP" dirty="0">
              <a:latin typeface="Helvetica" pitchFamily="-83" charset="0"/>
              <a:ea typeface="ＭＳ Ｐゴシック" pitchFamily="-83" charset="-128"/>
            </a:endParaRP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Read in file header for 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“</a:t>
            </a:r>
            <a:r>
              <a:rPr lang="en-US" altLang="ja-JP" dirty="0">
                <a:latin typeface="Helvetica" pitchFamily="-83" charset="0"/>
                <a:ea typeface="ＭＳ Ｐゴシック" pitchFamily="-83" charset="-128"/>
              </a:rPr>
              <a:t>book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”</a:t>
            </a:r>
            <a:endParaRPr lang="en-US" altLang="ja-JP" dirty="0">
              <a:latin typeface="Helvetica" pitchFamily="-83" charset="0"/>
              <a:ea typeface="ＭＳ Ｐゴシック" pitchFamily="-83" charset="-128"/>
            </a:endParaRP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Read in first data block for 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“</a:t>
            </a:r>
            <a:r>
              <a:rPr lang="en-US" altLang="ja-JP" dirty="0">
                <a:latin typeface="Helvetica" pitchFamily="-83" charset="0"/>
                <a:ea typeface="ＭＳ Ｐゴシック" pitchFamily="-83" charset="-128"/>
              </a:rPr>
              <a:t>book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”</a:t>
            </a:r>
            <a:r>
              <a:rPr lang="en-US" altLang="ja-JP" dirty="0">
                <a:latin typeface="Helvetica" pitchFamily="-83" charset="0"/>
                <a:ea typeface="ＭＳ Ｐゴシック" pitchFamily="-83" charset="-128"/>
              </a:rPr>
              <a:t>; search for 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“</a:t>
            </a:r>
            <a:r>
              <a:rPr lang="en-US" altLang="ja-JP" dirty="0">
                <a:latin typeface="Helvetica" pitchFamily="-83" charset="0"/>
                <a:ea typeface="ＭＳ Ｐゴシック" pitchFamily="-83" charset="-128"/>
              </a:rPr>
              <a:t>count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”</a:t>
            </a:r>
            <a:endParaRPr lang="en-US" altLang="ja-JP" dirty="0">
              <a:latin typeface="Helvetica" pitchFamily="-83" charset="0"/>
              <a:ea typeface="ＭＳ Ｐゴシック" pitchFamily="-83" charset="-128"/>
            </a:endParaRP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Read in file header for 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“</a:t>
            </a:r>
            <a:r>
              <a:rPr lang="en-US" altLang="ja-JP" dirty="0">
                <a:latin typeface="Helvetica" pitchFamily="-83" charset="0"/>
                <a:ea typeface="ＭＳ Ｐゴシック" pitchFamily="-83" charset="-128"/>
              </a:rPr>
              <a:t>count</a:t>
            </a:r>
            <a:r>
              <a:rPr lang="ja-JP" altLang="en-US" dirty="0" smtClean="0">
                <a:latin typeface="Helvetica" pitchFamily="-83" charset="0"/>
                <a:ea typeface="ＭＳ Ｐゴシック" pitchFamily="-83" charset="-128"/>
              </a:rPr>
              <a:t>”</a:t>
            </a:r>
            <a:endParaRPr lang="en-US" dirty="0">
              <a:solidFill>
                <a:schemeClr val="hlink"/>
              </a:solidFill>
              <a:latin typeface="Helvetica" pitchFamily="-83" charset="0"/>
              <a:ea typeface="ＭＳ Ｐゴシック" pitchFamily="-83" charset="-128"/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solidFill>
                  <a:schemeClr val="hlink"/>
                </a:solidFill>
                <a:latin typeface="Helvetica" pitchFamily="-83" charset="0"/>
                <a:ea typeface="ＭＳ Ｐゴシック" pitchFamily="-83" charset="-128"/>
              </a:rPr>
              <a:t>Current working directory: </a:t>
            </a:r>
            <a:r>
              <a:rPr lang="en-US" dirty="0">
                <a:latin typeface="Helvetica" pitchFamily="-83" charset="0"/>
                <a:ea typeface="ＭＳ Ｐゴシック" pitchFamily="-83" charset="-128"/>
              </a:rPr>
              <a:t>Per-address-space pointer to a directory (</a:t>
            </a:r>
            <a:r>
              <a:rPr lang="en-US" dirty="0" err="1">
                <a:latin typeface="Helvetica" pitchFamily="-83" charset="0"/>
                <a:ea typeface="ＭＳ Ｐゴシック" pitchFamily="-83" charset="-128"/>
              </a:rPr>
              <a:t>inode</a:t>
            </a:r>
            <a:r>
              <a:rPr lang="en-US" dirty="0">
                <a:latin typeface="Helvetica" pitchFamily="-83" charset="0"/>
                <a:ea typeface="ＭＳ Ｐゴシック" pitchFamily="-83" charset="-128"/>
              </a:rPr>
              <a:t>) used for resolving file names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Allows user to specify relative filename instead of absolute path (say CWD=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“</a:t>
            </a:r>
            <a:r>
              <a:rPr lang="en-US" altLang="ja-JP" dirty="0">
                <a:latin typeface="Courier New" pitchFamily="-83" charset="0"/>
                <a:ea typeface="Courier New" pitchFamily="-83" charset="0"/>
                <a:cs typeface="Courier New" pitchFamily="-83" charset="0"/>
              </a:rPr>
              <a:t>/my/book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”</a:t>
            </a:r>
            <a:r>
              <a:rPr lang="en-US" altLang="ja-JP" dirty="0">
                <a:latin typeface="Helvetica" pitchFamily="-83" charset="0"/>
                <a:ea typeface="ＭＳ Ｐゴシック" pitchFamily="-83" charset="-128"/>
              </a:rPr>
              <a:t> can resolve 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“</a:t>
            </a:r>
            <a:r>
              <a:rPr lang="en-US" altLang="ja-JP" dirty="0">
                <a:latin typeface="Helvetica" pitchFamily="-83" charset="0"/>
                <a:ea typeface="ＭＳ Ｐゴシック" pitchFamily="-83" charset="-128"/>
              </a:rPr>
              <a:t>count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”</a:t>
            </a:r>
            <a:r>
              <a:rPr lang="en-US" altLang="ja-JP" dirty="0">
                <a:latin typeface="Helvetica" pitchFamily="-83" charset="0"/>
                <a:ea typeface="ＭＳ Ｐゴシック" pitchFamily="-83" charset="-128"/>
              </a:rPr>
              <a:t>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dirty="0">
              <a:latin typeface="Helvetica" pitchFamily="-83" charset="0"/>
              <a:ea typeface="ＭＳ Ｐゴシック" pitchFamily="-83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3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FAT security holes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FAT has no access rights</a:t>
            </a:r>
          </a:p>
          <a:p>
            <a:r>
              <a:rPr lang="en-US" dirty="0" smtClean="0"/>
              <a:t>FAT has no header in the file blocks</a:t>
            </a:r>
          </a:p>
          <a:p>
            <a:r>
              <a:rPr lang="en-US" dirty="0" smtClean="0"/>
              <a:t>Just gives and index into the FAT </a:t>
            </a:r>
          </a:p>
          <a:p>
            <a:pPr lvl="1"/>
            <a:r>
              <a:rPr lang="en-US" dirty="0" smtClean="0"/>
              <a:t>(file number = block number)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03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files are small</a:t>
            </a:r>
          </a:p>
          <a:p>
            <a:r>
              <a:rPr lang="en-US" dirty="0" smtClean="0"/>
              <a:t>Most of the space is occupied by the rare big ones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Screen Shot 2014-10-21 at 1.40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1453"/>
            <a:ext cx="4912891" cy="3044412"/>
          </a:xfrm>
          <a:prstGeom prst="rect">
            <a:avLst/>
          </a:prstGeom>
        </p:spPr>
      </p:pic>
      <p:pic>
        <p:nvPicPr>
          <p:cNvPr id="8" name="Picture 7" descr="Screen Shot 2014-10-21 at 1.50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52" y="2467274"/>
            <a:ext cx="4487147" cy="3438591"/>
          </a:xfrm>
          <a:prstGeom prst="rect">
            <a:avLst/>
          </a:prstGeom>
        </p:spPr>
      </p:pic>
      <p:pic>
        <p:nvPicPr>
          <p:cNvPr id="9" name="Picture 8" descr="Screen Shot 2014-10-21 at 1.49.3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330" y="728389"/>
            <a:ext cx="3369382" cy="109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44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about a “real”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572"/>
            <a:ext cx="8229600" cy="765534"/>
          </a:xfrm>
        </p:spPr>
        <p:txBody>
          <a:bodyPr/>
          <a:lstStyle/>
          <a:p>
            <a:r>
              <a:rPr lang="en-US" dirty="0" smtClean="0"/>
              <a:t>Meet the </a:t>
            </a:r>
            <a:r>
              <a:rPr lang="en-US" dirty="0" err="1" smtClean="0"/>
              <a:t>inode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9</a:t>
            </a:fld>
            <a:endParaRPr lang="en-US"/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12535" y="1740385"/>
            <a:ext cx="8291785" cy="45601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491" y="2728318"/>
            <a:ext cx="1334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f</a:t>
            </a:r>
            <a:r>
              <a:rPr lang="en-US" dirty="0" err="1" smtClean="0">
                <a:solidFill>
                  <a:srgbClr val="0000FF"/>
                </a:solidFill>
              </a:rPr>
              <a:t>ile_number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0" name="Elbow Connector 9"/>
          <p:cNvCxnSpPr>
            <a:stCxn id="8" idx="2"/>
          </p:cNvCxnSpPr>
          <p:nvPr/>
        </p:nvCxnSpPr>
        <p:spPr>
          <a:xfrm rot="16200000" flipH="1">
            <a:off x="865994" y="3216363"/>
            <a:ext cx="940260" cy="702834"/>
          </a:xfrm>
          <a:prstGeom prst="bentConnector3">
            <a:avLst>
              <a:gd name="adj1" fmla="val 10064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052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s162-fa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cs162-fa14.potx</Template>
  <TotalTime>7067</TotalTime>
  <Words>2084</Words>
  <Application>Microsoft Macintosh PowerPoint</Application>
  <PresentationFormat>On-screen Show (4:3)</PresentationFormat>
  <Paragraphs>378</Paragraphs>
  <Slides>36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cs162-fa14</vt:lpstr>
      <vt:lpstr>File System Design</vt:lpstr>
      <vt:lpstr>Recall: Components of a File System</vt:lpstr>
      <vt:lpstr>Recall: FAT (File Allocation Table)</vt:lpstr>
      <vt:lpstr>FAT Assessment</vt:lpstr>
      <vt:lpstr>What about the Directory?</vt:lpstr>
      <vt:lpstr>Directory Structure (Con’t)</vt:lpstr>
      <vt:lpstr>Big FAT security holes</vt:lpstr>
      <vt:lpstr>Characteristics of Files</vt:lpstr>
      <vt:lpstr>So what about a “real” file system</vt:lpstr>
      <vt:lpstr>Unix Fast File System</vt:lpstr>
      <vt:lpstr>An “almost real” file system</vt:lpstr>
      <vt:lpstr>FFS: File Attributes</vt:lpstr>
      <vt:lpstr>FFS: Data Storage</vt:lpstr>
      <vt:lpstr>FFS: Data Storage</vt:lpstr>
      <vt:lpstr>Freespace Management</vt:lpstr>
      <vt:lpstr>Where are inodes stored?</vt:lpstr>
      <vt:lpstr>Where are inodes stored?</vt:lpstr>
      <vt:lpstr>Locality: Block Groups</vt:lpstr>
      <vt:lpstr>FFS First Fit Block Allocation</vt:lpstr>
      <vt:lpstr>FFS</vt:lpstr>
      <vt:lpstr>Bit more on directories</vt:lpstr>
      <vt:lpstr>PowerPoint Presentation</vt:lpstr>
      <vt:lpstr>When can a file be deleted ?</vt:lpstr>
      <vt:lpstr>Links</vt:lpstr>
      <vt:lpstr>Large Directories: B-Trees</vt:lpstr>
      <vt:lpstr>NTFS</vt:lpstr>
      <vt:lpstr>NTFS Small File</vt:lpstr>
      <vt:lpstr>NTFS Medium File</vt:lpstr>
      <vt:lpstr>NTFS Multiple Indirect Blocks</vt:lpstr>
      <vt:lpstr>PowerPoint Presentation</vt:lpstr>
      <vt:lpstr>In-Memory File System Structures</vt:lpstr>
      <vt:lpstr>In-Memory File System Structures</vt:lpstr>
      <vt:lpstr>Quizzie: File Systems</vt:lpstr>
      <vt:lpstr>Quizzie: File Systems</vt:lpstr>
      <vt:lpstr>File System Summary (1/2)</vt:lpstr>
      <vt:lpstr>File System Summary (2/2)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Culler</dc:creator>
  <cp:lastModifiedBy>David Culler</cp:lastModifiedBy>
  <cp:revision>254</cp:revision>
  <dcterms:created xsi:type="dcterms:W3CDTF">2014-09-03T19:24:22Z</dcterms:created>
  <dcterms:modified xsi:type="dcterms:W3CDTF">2014-10-24T18:16:57Z</dcterms:modified>
</cp:coreProperties>
</file>