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5" r:id="rId19"/>
    <p:sldId id="277" r:id="rId20"/>
    <p:sldId id="279" r:id="rId21"/>
    <p:sldId id="278" r:id="rId22"/>
    <p:sldId id="280" r:id="rId23"/>
    <p:sldId id="292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306" r:id="rId35"/>
    <p:sldId id="304" r:id="rId36"/>
    <p:sldId id="305" r:id="rId37"/>
    <p:sldId id="295" r:id="rId38"/>
    <p:sldId id="267" r:id="rId39"/>
    <p:sldId id="268" r:id="rId40"/>
    <p:sldId id="296" r:id="rId41"/>
    <p:sldId id="297" r:id="rId42"/>
    <p:sldId id="298" r:id="rId43"/>
    <p:sldId id="299" r:id="rId44"/>
    <p:sldId id="300" r:id="rId45"/>
    <p:sldId id="301" r:id="rId46"/>
    <p:sldId id="307" r:id="rId47"/>
  </p:sldIdLst>
  <p:sldSz cx="9144000" cy="6858000" type="letter"/>
  <p:notesSz cx="6997700" cy="9194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5FC02"/>
    <a:srgbClr val="FBBA03"/>
    <a:srgbClr val="0332B7"/>
    <a:srgbClr val="000000"/>
    <a:srgbClr val="FF6666"/>
    <a:srgbClr val="CC3333"/>
    <a:srgbClr val="CC9966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89" autoAdjust="0"/>
    <p:restoredTop sz="96533" autoAdjust="0"/>
  </p:normalViewPr>
  <p:slideViewPr>
    <p:cSldViewPr>
      <p:cViewPr varScale="1">
        <p:scale>
          <a:sx n="122" d="100"/>
          <a:sy n="122" d="100"/>
        </p:scale>
        <p:origin x="-104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-1722" y="-210"/>
      </p:cViewPr>
      <p:guideLst>
        <p:guide orient="horz" pos="2896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istoica:slides:2013:xdata-jan29-31:error-moore-la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'[error-moore-law.xlsx]Sheet1'!$H$1</c:f>
              <c:strCache>
                <c:ptCount val="1"/>
                <c:pt idx="0">
                  <c:v>Moore's Law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'[error-moore-law.xlsx]Sheet1'!$G$2:$G$7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'[error-moore-law.xlsx]Sheet1'!$H$2:$H$7</c:f>
              <c:numCache>
                <c:formatCode>General</c:formatCode>
                <c:ptCount val="6"/>
                <c:pt idx="0">
                  <c:v>1.0</c:v>
                </c:pt>
                <c:pt idx="1">
                  <c:v>1.58</c:v>
                </c:pt>
                <c:pt idx="2">
                  <c:v>2.5</c:v>
                </c:pt>
                <c:pt idx="3">
                  <c:v>4.0</c:v>
                </c:pt>
                <c:pt idx="4">
                  <c:v>6.34</c:v>
                </c:pt>
                <c:pt idx="5">
                  <c:v>10.0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'[error-moore-law.xlsx]Sheet1'!$J$1</c:f>
              <c:strCache>
                <c:ptCount val="1"/>
                <c:pt idx="0">
                  <c:v>Particle Accel.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'[error-moore-law.xlsx]Sheet1'!$G$2:$G$7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'[error-moore-law.xlsx]Sheet1'!$J$2:$J$7</c:f>
              <c:numCache>
                <c:formatCode>General</c:formatCode>
                <c:ptCount val="6"/>
                <c:pt idx="0">
                  <c:v>1.0</c:v>
                </c:pt>
                <c:pt idx="1">
                  <c:v>1.8</c:v>
                </c:pt>
                <c:pt idx="2">
                  <c:v>3.24</c:v>
                </c:pt>
                <c:pt idx="3">
                  <c:v>5.83</c:v>
                </c:pt>
                <c:pt idx="4">
                  <c:v>10.5</c:v>
                </c:pt>
                <c:pt idx="5">
                  <c:v>18.9</c:v>
                </c:pt>
              </c:numCache>
            </c:numRef>
          </c:val>
          <c:smooth val="0"/>
        </c:ser>
        <c:ser>
          <c:idx val="4"/>
          <c:order val="2"/>
          <c:tx>
            <c:strRef>
              <c:f>'[error-moore-law.xlsx]Sheet1'!$K$1</c:f>
              <c:strCache>
                <c:ptCount val="1"/>
                <c:pt idx="0">
                  <c:v>DNA Sequencers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'[error-moore-law.xlsx]Sheet1'!$G$2:$G$7</c:f>
              <c:numCache>
                <c:formatCode>General</c:formatCode>
                <c:ptCount val="6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</c:numCache>
            </c:numRef>
          </c:cat>
          <c:val>
            <c:numRef>
              <c:f>'[error-moore-law.xlsx]Sheet1'!$K$2:$K$7</c:f>
              <c:numCache>
                <c:formatCode>General</c:formatCode>
                <c:ptCount val="6"/>
                <c:pt idx="0">
                  <c:v>1.0</c:v>
                </c:pt>
                <c:pt idx="1">
                  <c:v>2.2</c:v>
                </c:pt>
                <c:pt idx="2">
                  <c:v>4.84</c:v>
                </c:pt>
                <c:pt idx="3">
                  <c:v>10.6</c:v>
                </c:pt>
                <c:pt idx="4">
                  <c:v>23.4</c:v>
                </c:pt>
                <c:pt idx="5">
                  <c:v>51.0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9012504"/>
        <c:axId val="-2119009496"/>
      </c:lineChart>
      <c:catAx>
        <c:axId val="-2119012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19009496"/>
        <c:crosses val="autoZero"/>
        <c:auto val="1"/>
        <c:lblAlgn val="ctr"/>
        <c:lblOffset val="100"/>
        <c:noMultiLvlLbl val="0"/>
      </c:catAx>
      <c:valAx>
        <c:axId val="-2119009496"/>
        <c:scaling>
          <c:orientation val="minMax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19012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3385277102142"/>
          <c:y val="0.186590604745835"/>
          <c:w val="0.352530541012216"/>
          <c:h val="0.3876918956559"/>
        </c:manualLayout>
      </c:layout>
      <c:overlay val="0"/>
      <c:txPr>
        <a:bodyPr/>
        <a:lstStyle/>
        <a:p>
          <a:pPr>
            <a:defRPr sz="1800">
              <a:latin typeface="Helvetica"/>
              <a:cs typeface="Helvetica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3813" y="22225"/>
            <a:ext cx="30400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t" anchorCtr="0" compatLnSpc="1">
            <a:prstTxWarp prst="textNoShape">
              <a:avLst/>
            </a:prstTxWarp>
          </a:bodyPr>
          <a:lstStyle>
            <a:lvl1pPr defTabSz="823913">
              <a:defRPr sz="9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3038" y="22225"/>
            <a:ext cx="3038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t" anchorCtr="0" compatLnSpc="1">
            <a:prstTxWarp prst="textNoShape">
              <a:avLst/>
            </a:prstTxWarp>
          </a:bodyPr>
          <a:lstStyle>
            <a:lvl1pPr algn="r" defTabSz="823913">
              <a:defRPr sz="9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23813" y="8763000"/>
            <a:ext cx="30400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b" anchorCtr="0" compatLnSpc="1">
            <a:prstTxWarp prst="textNoShape">
              <a:avLst/>
            </a:prstTxWarp>
          </a:bodyPr>
          <a:lstStyle>
            <a:lvl1pPr defTabSz="823913">
              <a:defRPr sz="9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3038" y="8763000"/>
            <a:ext cx="3038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b" anchorCtr="0" compatLnSpc="1">
            <a:prstTxWarp prst="textNoShape">
              <a:avLst/>
            </a:prstTxWarp>
          </a:bodyPr>
          <a:lstStyle>
            <a:lvl1pPr algn="r" defTabSz="823913">
              <a:defRPr sz="900" i="1"/>
            </a:lvl1pPr>
          </a:lstStyle>
          <a:p>
            <a:pPr>
              <a:defRPr/>
            </a:pPr>
            <a:fld id="{5D842B50-2395-AF47-9853-6C85347CE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104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3813" y="22225"/>
            <a:ext cx="30400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t" anchorCtr="0" compatLnSpc="1">
            <a:prstTxWarp prst="textNoShape">
              <a:avLst/>
            </a:prstTxWarp>
          </a:bodyPr>
          <a:lstStyle>
            <a:lvl1pPr defTabSz="823913">
              <a:defRPr sz="900" i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3038" y="22225"/>
            <a:ext cx="3038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t" anchorCtr="0" compatLnSpc="1">
            <a:prstTxWarp prst="textNoShape">
              <a:avLst/>
            </a:prstTxWarp>
          </a:bodyPr>
          <a:lstStyle>
            <a:lvl1pPr algn="r" defTabSz="823913">
              <a:defRPr sz="900" i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3813" y="8763000"/>
            <a:ext cx="30400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b" anchorCtr="0" compatLnSpc="1">
            <a:prstTxWarp prst="textNoShape">
              <a:avLst/>
            </a:prstTxWarp>
          </a:bodyPr>
          <a:lstStyle>
            <a:lvl1pPr defTabSz="823913">
              <a:defRPr sz="900" i="1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3038" y="8763000"/>
            <a:ext cx="3038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7153" tIns="0" rIns="17153" bIns="0" numCol="1" anchor="b" anchorCtr="0" compatLnSpc="1">
            <a:prstTxWarp prst="textNoShape">
              <a:avLst/>
            </a:prstTxWarp>
          </a:bodyPr>
          <a:lstStyle>
            <a:lvl1pPr algn="r" defTabSz="823913">
              <a:defRPr sz="900" i="1">
                <a:latin typeface="Times New Roman" charset="0"/>
              </a:defRPr>
            </a:lvl1pPr>
          </a:lstStyle>
          <a:p>
            <a:pPr>
              <a:defRPr/>
            </a:pPr>
            <a:fld id="{7DAEA246-AA45-9741-BAF0-58C69264C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122613" y="8761413"/>
            <a:ext cx="75247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622" tIns="44310" rIns="88622" bIns="44310">
            <a:spAutoFit/>
          </a:bodyPr>
          <a:lstStyle/>
          <a:p>
            <a:pPr algn="ctr" defTabSz="876300">
              <a:lnSpc>
                <a:spcPct val="90000"/>
              </a:lnSpc>
            </a:pPr>
            <a:r>
              <a:rPr lang="en-US" sz="1200"/>
              <a:t>Page </a:t>
            </a:r>
            <a:fld id="{C7046C59-8902-C545-AA0A-0F8828FEF2D6}" type="slidenum">
              <a:rPr lang="en-US" sz="1200"/>
              <a:pPr algn="ctr" defTabSz="876300">
                <a:lnSpc>
                  <a:spcPct val="90000"/>
                </a:lnSpc>
              </a:pPr>
              <a:t>‹#›</a:t>
            </a:fld>
            <a:endParaRPr lang="en-US" sz="1200"/>
          </a:p>
        </p:txBody>
      </p:sp>
      <p:sp>
        <p:nvSpPr>
          <p:cNvPr id="16391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57325" y="882650"/>
            <a:ext cx="4083050" cy="3062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6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367213"/>
            <a:ext cx="513080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0" tIns="45740" rIns="92910" bIns="457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6659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3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DF7928-D1E0-C947-A399-519A47F33460}" type="slidenum">
              <a:rPr lang="en-US" sz="900">
                <a:latin typeface="Times New Roman" charset="0"/>
              </a:rPr>
              <a:pPr/>
              <a:t>1</a:t>
            </a:fld>
            <a:endParaRPr lang="en-US" sz="900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63975" y="8733864"/>
            <a:ext cx="3032568" cy="4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CB8D518-43EA-5149-B1E5-AE30B978E7DD}" type="slidenum">
              <a:rPr lang="en-US" sz="1200">
                <a:latin typeface="Arial" charset="0"/>
                <a:cs typeface="Arial" charset="0"/>
              </a:rPr>
              <a:pPr eaLnBrk="1" hangingPunct="1"/>
              <a:t>40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63975" y="8733864"/>
            <a:ext cx="3032568" cy="4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9BDE571-FB3F-BB45-A439-B4324A1EB343}" type="slidenum">
              <a:rPr lang="en-US" sz="1200">
                <a:latin typeface="Arial" charset="0"/>
                <a:cs typeface="Arial" charset="0"/>
              </a:rPr>
              <a:pPr eaLnBrk="1" hangingPunct="1"/>
              <a:t>41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Each iteration is, for example, a MapReduce job</a:t>
            </a: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63975" y="8733864"/>
            <a:ext cx="3032568" cy="4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9B6DD621-E5A5-3D49-B1F2-74CB019C6C40}" type="slidenum">
              <a:rPr lang="en-US" sz="1200">
                <a:latin typeface="Arial" charset="0"/>
                <a:cs typeface="Arial" charset="0"/>
              </a:rPr>
              <a:pPr eaLnBrk="1" hangingPunct="1"/>
              <a:t>42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19AE34-0624-8F4B-9FB8-27D0EFDF760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During the last few years many have claimed that the datacenter is the new computer. This transformation is still in its infancy. </a:t>
            </a:r>
          </a:p>
        </p:txBody>
      </p:sp>
      <p:sp>
        <p:nvSpPr>
          <p:cNvPr id="5939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3963975" y="1"/>
            <a:ext cx="3032568" cy="4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8A63399-505C-FB4A-892D-0CCD80A8443A}" type="datetime1">
              <a:rPr lang="en-US"/>
              <a:pPr eaLnBrk="1" hangingPunct="1"/>
              <a:t>12/1/14</a:t>
            </a:fld>
            <a:endParaRPr lang="en-US"/>
          </a:p>
        </p:txBody>
      </p:sp>
      <p:sp>
        <p:nvSpPr>
          <p:cNvPr id="5939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8733864"/>
            <a:ext cx="3032568" cy="4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AMPLab Overview - franklin@cs.berkeley.edu</a:t>
            </a:r>
          </a:p>
        </p:txBody>
      </p:sp>
      <p:sp>
        <p:nvSpPr>
          <p:cNvPr id="59397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63975" y="8733864"/>
            <a:ext cx="3032568" cy="4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9F0C708-6973-804C-9CC5-F16CC8405819}" type="slidenum">
              <a:rPr lang="en-US"/>
              <a:pPr eaLnBrk="1" hangingPunct="1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Large block: throughput, smaller metadata to central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Stripe: would take forever to read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63975" y="8733864"/>
            <a:ext cx="3032568" cy="4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6BF73A1-4F97-5B46-AEAA-87C259D88F5B}" type="slidenum">
              <a:rPr lang="en-US"/>
              <a:pPr eaLnBrk="1" hangingPunct="1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BC3E5E-005F-904C-BF66-71446EE82230}" type="slidenum">
              <a:rPr lang="en-US"/>
              <a:pPr/>
              <a:t>12</a:t>
            </a:fld>
            <a:endParaRPr lang="en-US"/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RAID project led to disk array products from many companies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+ 5 tenured faculty</a:t>
            </a:r>
          </a:p>
          <a:p>
            <a:endParaRPr lang="en-US" smtClean="0">
              <a:ea typeface="ＭＳ Ｐゴシック" charset="-128"/>
              <a:cs typeface="ＭＳ Ｐゴシック" charset="-128"/>
            </a:endParaRP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NOW project led to large scale clusters of PCs used by many Internet companies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+ 8 tenured faculty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648FB1-CB70-CE4E-8143-FF73BE82ECEC}" type="slidenum">
              <a:rPr lang="en-US" smtClean="0">
                <a:latin typeface="Calibri" charset="0"/>
                <a:ea typeface="ＭＳ Ｐゴシック" charset="-128"/>
                <a:cs typeface="ＭＳ Ｐゴシック" charset="-128"/>
              </a:rPr>
              <a:pPr/>
              <a:t>33</a:t>
            </a:fld>
            <a:endParaRPr lang="en-US" smtClean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63975" y="8733864"/>
            <a:ext cx="3032568" cy="4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577B761-DF1F-7F4D-A109-B229C30B5D94}" type="slidenum">
              <a:rPr lang="en-US"/>
              <a:pPr eaLnBrk="1" hangingPunct="1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Finally, we want</a:t>
            </a:r>
            <a:r>
              <a:rPr lang="en-US" baseline="0" dirty="0" smtClean="0"/>
              <a:t> to use data to ask complex questions, such as is what is the impact on traffic and home prices on building a new highway ramp. </a:t>
            </a:r>
          </a:p>
          <a:p>
            <a:r>
              <a:rPr lang="en-US" baseline="0" dirty="0" smtClean="0"/>
              <a:t>Or we want to detect real-time events, such as is there a cyber attack </a:t>
            </a:r>
            <a:r>
              <a:rPr lang="en-US" baseline="0" dirty="0" err="1" smtClean="0"/>
              <a:t>qoing</a:t>
            </a:r>
            <a:r>
              <a:rPr lang="en-US" baseline="0" dirty="0" smtClean="0"/>
              <a:t> on?</a:t>
            </a:r>
          </a:p>
          <a:p>
            <a:r>
              <a:rPr lang="en-US" baseline="0" dirty="0" smtClean="0"/>
              <a:t>Or we want to answer open ended questions, such as how many supernovae happened last year?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19AE34-0624-8F4B-9FB8-27D0EFDF760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39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Transparent: not a single line of code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63975" y="8733864"/>
            <a:ext cx="3032568" cy="4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53245B4-8C50-A04B-8C17-19B95866B79F}" type="slidenum">
              <a:rPr lang="en-US"/>
              <a:pPr eaLnBrk="1" hangingPunct="1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Expressitivity; can however do graph algos, even simulate other parallel models (PRAM and BSP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63975" y="8733864"/>
            <a:ext cx="3032568" cy="45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8C9221C-C5F8-1E4F-A5B1-FFC3C538B6AA}" type="slidenum">
              <a:rPr lang="en-US"/>
              <a:pPr eaLnBrk="1" hangingPunct="1"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93738" y="1219200"/>
            <a:ext cx="7651750" cy="0"/>
          </a:xfrm>
          <a:prstGeom prst="line">
            <a:avLst/>
          </a:prstGeom>
          <a:noFill/>
          <a:ln w="47625" cmpd="thinThick">
            <a:solidFill>
              <a:srgbClr val="FBBA0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8" descr="fro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3"/>
          <a:stretch>
            <a:fillRect/>
          </a:stretch>
        </p:blipFill>
        <p:spPr bwMode="auto">
          <a:xfrm>
            <a:off x="8153400" y="0"/>
            <a:ext cx="99060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56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5568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381750"/>
            <a:ext cx="1295400" cy="476250"/>
          </a:xfrm>
        </p:spPr>
        <p:txBody>
          <a:bodyPr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12/1/14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381750"/>
            <a:ext cx="2895600" cy="476250"/>
          </a:xfr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77200" y="6381750"/>
            <a:ext cx="1066800" cy="476250"/>
          </a:xfrm>
        </p:spPr>
        <p:txBody>
          <a:bodyPr/>
          <a:lstStyle>
            <a:lvl1pPr>
              <a:defRPr>
                <a:solidFill>
                  <a:srgbClr val="FBBA03"/>
                </a:solidFill>
              </a:defRPr>
            </a:lvl1pPr>
          </a:lstStyle>
          <a:p>
            <a:pPr>
              <a:defRPr/>
            </a:pPr>
            <a:fld id="{05CF57E6-57DB-4E49-BFE1-65C6AAA70004}" type="slidenum">
              <a:rPr lang="en-US"/>
              <a:pPr>
                <a:defRPr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4938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5FE72-0B9D-1A4F-A842-F00C4E8F7C72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95450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4121-BA6C-AD43-82C2-DF1F24FE5D9C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6555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733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66800"/>
            <a:ext cx="3733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13FF5-B387-3C46-9528-A4DAEFDDAA2C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97213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2762"/>
            <a:ext cx="4038600" cy="4465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2762"/>
            <a:ext cx="4041775" cy="4465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4DE28-9F3A-8740-A959-B54BC5F77339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00279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8F822-60CA-A14C-842C-369E58A037BB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670833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41FA0-C480-6843-BD2D-6F0C14B57B49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950360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228600"/>
            <a:ext cx="19240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197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A5171-0207-EE4C-95BF-097AF0A57BE6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813466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733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066800"/>
            <a:ext cx="3733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771900"/>
            <a:ext cx="3733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32EAA-4308-6D4B-B317-3B7A4B81A0EA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39166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1142999"/>
            <a:ext cx="7391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65C81-C980-EF45-BF17-2B49AE30DF4D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83689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rgbClr val="FF9900"/>
                </a:solidFill>
                <a:latin typeface="Times New Roman" charset="0"/>
              </a:defRPr>
            </a:lvl1pPr>
          </a:lstStyle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114FFB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UCB CS162 Fa14 L39</a:t>
            </a:r>
            <a:endParaRPr lang="en-US" dirty="0"/>
          </a:p>
        </p:txBody>
      </p:sp>
      <p:sp>
        <p:nvSpPr>
          <p:cNvPr id="4546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532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99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D5790EB-F35A-0640-B4F7-A0244B6CFC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6962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620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93738" y="914400"/>
            <a:ext cx="7651750" cy="0"/>
          </a:xfrm>
          <a:prstGeom prst="line">
            <a:avLst/>
          </a:prstGeom>
          <a:noFill/>
          <a:ln w="47625" cmpd="thinThick">
            <a:solidFill>
              <a:srgbClr val="FBBA0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8" descr="fron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3"/>
          <a:stretch>
            <a:fillRect/>
          </a:stretch>
        </p:blipFill>
        <p:spPr bwMode="auto">
          <a:xfrm>
            <a:off x="8229600" y="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2" r:id="rId3"/>
    <p:sldLayoutId id="2147483993" r:id="rId4"/>
    <p:sldLayoutId id="2147483994" r:id="rId5"/>
    <p:sldLayoutId id="2147483995" r:id="rId6"/>
    <p:sldLayoutId id="2147483999" r:id="rId7"/>
    <p:sldLayoutId id="2147484000" r:id="rId8"/>
    <p:sldLayoutId id="2147483997" r:id="rId9"/>
    <p:sldLayoutId id="2147483998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  <a:ea typeface="ＭＳ Ｐゴシック" charset="-128"/>
        </a:defRPr>
      </a:lvl3pPr>
      <a:lvl4pPr marL="1543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  <a:ea typeface="ＭＳ Ｐゴシック" charset="-128"/>
        </a:defRPr>
      </a:lvl4pPr>
      <a:lvl5pPr marL="20002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5pPr>
      <a:lvl6pPr marL="24574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6pPr>
      <a:lvl7pPr marL="29146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7pPr>
      <a:lvl8pPr marL="33718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8pPr>
      <a:lvl9pPr marL="3829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pn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hyperlink" Target="http://www.pauldebevec.com/FiatLux/movi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4.png"/><Relationship Id="rId8" Type="http://schemas.openxmlformats.org/officeDocument/2006/relationships/image" Target="../media/image37.gi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park-project.org" TargetMode="External"/><Relationship Id="rId3" Type="http://schemas.openxmlformats.org/officeDocument/2006/relationships/hyperlink" Target="http://spark.apache.org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Operating Systems and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Cloud 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276600"/>
            <a:ext cx="8610600" cy="1752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David E. Culler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CS162 – Operating Systems and Systems Programming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Lecture 39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December 1,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2014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0" y="5638800"/>
            <a:ext cx="2514600" cy="369332"/>
          </a:xfrm>
          <a:prstGeom prst="rect">
            <a:avLst/>
          </a:prstGeom>
          <a:noFill/>
          <a:ln>
            <a:solidFill>
              <a:srgbClr val="618FF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Proj</a:t>
            </a:r>
            <a:r>
              <a:rPr lang="en-US" dirty="0" smtClean="0"/>
              <a:t>: CP 2 12/3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Helvetica" charset="0"/>
              </a:rPr>
              <a:t>What </a:t>
            </a:r>
            <a:r>
              <a:rPr lang="en-US" dirty="0" smtClean="0">
                <a:latin typeface="Helvetica" charset="0"/>
                <a:ea typeface="ＭＳ Ｐゴシック" charset="0"/>
                <a:cs typeface="Helvetica" charset="0"/>
              </a:rPr>
              <a:t>is (was) </a:t>
            </a:r>
            <a:r>
              <a:rPr lang="en-US" dirty="0" err="1">
                <a:latin typeface="Helvetica" charset="0"/>
                <a:ea typeface="ＭＳ Ｐゴシック" charset="0"/>
                <a:cs typeface="Helvetica" charset="0"/>
              </a:rPr>
              <a:t>MapReduce</a:t>
            </a:r>
            <a:r>
              <a:rPr lang="en-US" dirty="0">
                <a:latin typeface="Helvetica" charset="0"/>
                <a:ea typeface="ＭＳ Ｐゴシック" charset="0"/>
                <a:cs typeface="Helvetica" charset="0"/>
              </a:rPr>
              <a:t> Used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51054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At </a:t>
            </a: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Google</a:t>
            </a:r>
            <a:r>
              <a:rPr lang="en-US" dirty="0" smtClean="0">
                <a:ea typeface="+mn-ea"/>
                <a:cs typeface="+mn-cs"/>
              </a:rPr>
              <a:t>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Index building for Google Search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Article clustering for Google News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Statistical machine translation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…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At </a:t>
            </a: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Yahoo!</a:t>
            </a:r>
            <a:r>
              <a:rPr lang="en-US" dirty="0" smtClean="0">
                <a:ea typeface="+mn-ea"/>
                <a:cs typeface="+mn-cs"/>
              </a:rPr>
              <a:t>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Index building for Yahoo! Search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Spam detection for Yahoo! Mail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…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At </a:t>
            </a: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Facebook</a:t>
            </a:r>
            <a:r>
              <a:rPr lang="en-US" dirty="0" smtClean="0">
                <a:ea typeface="+mn-ea"/>
                <a:cs typeface="+mn-cs"/>
              </a:rPr>
              <a:t>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Data mining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Ad optimization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Spam detection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…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10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82175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Time-Travel Perspective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11</a:t>
            </a:fld>
            <a:endParaRPr lang="en-US" b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0"/>
            <a:ext cx="7391400" cy="5543550"/>
          </a:xfrm>
          <a:prstGeom prst="rect">
            <a:avLst/>
          </a:prstGeom>
          <a:ln>
            <a:solidFill>
              <a:srgbClr val="618FFD"/>
            </a:solidFill>
          </a:ln>
        </p:spPr>
      </p:pic>
      <p:sp>
        <p:nvSpPr>
          <p:cNvPr id="8" name="TextBox 7"/>
          <p:cNvSpPr txBox="1"/>
          <p:nvPr/>
        </p:nvSpPr>
        <p:spPr>
          <a:xfrm rot="19758313">
            <a:off x="3834079" y="1382014"/>
            <a:ext cx="100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11/2004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4343400" y="5410200"/>
            <a:ext cx="1447800" cy="533400"/>
          </a:xfrm>
          <a:prstGeom prst="rect">
            <a:avLst/>
          </a:prstGeom>
          <a:solidFill>
            <a:srgbClr val="EA157A">
              <a:alpha val="13000"/>
            </a:srgbClr>
          </a:soli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22019" y="223277"/>
            <a:ext cx="8358377" cy="914400"/>
          </a:xfrm>
        </p:spPr>
        <p:txBody>
          <a:bodyPr/>
          <a:lstStyle/>
          <a:p>
            <a:r>
              <a:rPr lang="en-US" dirty="0" smtClean="0"/>
              <a:t>Research as “Time Travel”</a:t>
            </a:r>
            <a:endParaRPr lang="en-US" dirty="0"/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90600"/>
            <a:ext cx="7833432" cy="5257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Imagine</a:t>
            </a:r>
            <a:r>
              <a:rPr lang="en-US" dirty="0" smtClean="0"/>
              <a:t> a technologically plausible future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Create</a:t>
            </a:r>
            <a:r>
              <a:rPr lang="en-US" dirty="0" smtClean="0"/>
              <a:t> an approximation of that vision using technology that exists.</a:t>
            </a:r>
          </a:p>
          <a:p>
            <a:r>
              <a:rPr lang="en-US" dirty="0" smtClean="0"/>
              <a:t>Discover what is </a:t>
            </a:r>
            <a:r>
              <a:rPr lang="en-US" b="1" dirty="0" smtClean="0">
                <a:solidFill>
                  <a:srgbClr val="FF0000"/>
                </a:solidFill>
              </a:rPr>
              <a:t>True</a:t>
            </a:r>
            <a:r>
              <a:rPr lang="en-US" dirty="0" smtClean="0"/>
              <a:t> in that world</a:t>
            </a:r>
          </a:p>
          <a:p>
            <a:pPr lvl="1"/>
            <a:r>
              <a:rPr lang="en-US" dirty="0" smtClean="0"/>
              <a:t>Empirical experience</a:t>
            </a:r>
          </a:p>
          <a:p>
            <a:pPr lvl="2"/>
            <a:r>
              <a:rPr lang="en-US" dirty="0" smtClean="0"/>
              <a:t>Bashing your head, stubbing your toe, reaching epiphany</a:t>
            </a:r>
          </a:p>
          <a:p>
            <a:pPr lvl="1"/>
            <a:r>
              <a:rPr lang="en-US" dirty="0" smtClean="0"/>
              <a:t>Quantitative measurement and analysis</a:t>
            </a:r>
          </a:p>
          <a:p>
            <a:pPr lvl="1"/>
            <a:r>
              <a:rPr lang="en-US" dirty="0" smtClean="0"/>
              <a:t>Analytics and Foundations</a:t>
            </a:r>
          </a:p>
          <a:p>
            <a:r>
              <a:rPr lang="en-US" dirty="0" smtClean="0"/>
              <a:t>Courage to ‘break trail’ and discipline to do the hard science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B806-935D-E04E-8FBB-C8374A86636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296"/>
            <a:ext cx="8686800" cy="914400"/>
          </a:xfrm>
        </p:spPr>
        <p:txBody>
          <a:bodyPr/>
          <a:lstStyle/>
          <a:p>
            <a:r>
              <a:rPr lang="en-US" dirty="0" smtClean="0"/>
              <a:t>NOW – </a:t>
            </a:r>
            <a:r>
              <a:rPr lang="en-US" sz="2800" dirty="0" smtClean="0"/>
              <a:t>Scalable Internet Service Cluster Design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88" y="1865586"/>
            <a:ext cx="5087991" cy="381599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rot="10800000">
            <a:off x="454526" y="3930316"/>
            <a:ext cx="208547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24316" y="3930316"/>
            <a:ext cx="241968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8451054">
            <a:off x="92354" y="3804714"/>
            <a:ext cx="144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VAX clusters</a:t>
            </a:r>
            <a:endParaRPr lang="en-US" sz="1600" dirty="0"/>
          </a:p>
        </p:txBody>
      </p:sp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7918" y="815474"/>
            <a:ext cx="2076082" cy="163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6105" y="4825881"/>
            <a:ext cx="1737895" cy="103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Screen shot 2012-07-23 at 8.34.3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427" y="5961115"/>
            <a:ext cx="1520205" cy="59440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415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534400" cy="812800"/>
          </a:xfrm>
        </p:spPr>
        <p:txBody>
          <a:bodyPr/>
          <a:lstStyle/>
          <a:p>
            <a:r>
              <a:rPr lang="en-US" dirty="0" smtClean="0"/>
              <a:t>1993 Massively Parallel Processor is 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14</a:t>
            </a:fld>
            <a:endParaRPr lang="en-US" b="0"/>
          </a:p>
        </p:txBody>
      </p:sp>
      <p:pic>
        <p:nvPicPr>
          <p:cNvPr id="8" name="Picture 7" descr="tmc-cm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01" y="990600"/>
            <a:ext cx="4147168" cy="3124200"/>
          </a:xfrm>
          <a:prstGeom prst="rect">
            <a:avLst/>
          </a:prstGeom>
        </p:spPr>
      </p:pic>
      <p:pic>
        <p:nvPicPr>
          <p:cNvPr id="9" name="Picture 8" descr="ASCI white_800x6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71800"/>
            <a:ext cx="3770399" cy="1362057"/>
          </a:xfrm>
          <a:prstGeom prst="rect">
            <a:avLst/>
          </a:prstGeom>
        </p:spPr>
      </p:pic>
      <p:pic>
        <p:nvPicPr>
          <p:cNvPr id="10" name="Picture 9" descr="b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728456"/>
            <a:ext cx="5791200" cy="2121636"/>
          </a:xfrm>
          <a:prstGeom prst="rect">
            <a:avLst/>
          </a:prstGeom>
        </p:spPr>
      </p:pic>
      <p:pic>
        <p:nvPicPr>
          <p:cNvPr id="11" name="Picture 10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35" y="4648200"/>
            <a:ext cx="2550061" cy="2005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048000"/>
            <a:ext cx="2540000" cy="1892300"/>
          </a:xfrm>
          <a:prstGeom prst="rect">
            <a:avLst/>
          </a:prstGeom>
        </p:spPr>
      </p:pic>
      <p:pic>
        <p:nvPicPr>
          <p:cNvPr id="14" name="Picture 13" descr="ap-clinton-inauguration-1993-s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2590800" cy="1759585"/>
          </a:xfrm>
          <a:prstGeom prst="rect">
            <a:avLst/>
          </a:prstGeom>
        </p:spPr>
      </p:pic>
      <p:pic>
        <p:nvPicPr>
          <p:cNvPr id="13" name="Picture 12" descr="Mosiac-S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81200"/>
            <a:ext cx="343691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5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0"/>
            <a:ext cx="8153400" cy="914400"/>
          </a:xfrm>
        </p:spPr>
        <p:txBody>
          <a:bodyPr/>
          <a:lstStyle/>
          <a:p>
            <a:r>
              <a:rPr lang="en-US" dirty="0" smtClean="0"/>
              <a:t>NOW – </a:t>
            </a:r>
            <a:r>
              <a:rPr lang="en-US" sz="2800" dirty="0" smtClean="0"/>
              <a:t>Scalable High Performance Clusters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88" y="1865586"/>
            <a:ext cx="5087991" cy="381599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rot="10800000">
            <a:off x="454526" y="3930316"/>
            <a:ext cx="208547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24316" y="3930316"/>
            <a:ext cx="241968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H:\culler\talks\now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757" y="3595767"/>
            <a:ext cx="2806031" cy="2794339"/>
          </a:xfrm>
          <a:prstGeom prst="rect">
            <a:avLst/>
          </a:prstGeom>
          <a:noFill/>
        </p:spPr>
      </p:pic>
      <p:pic>
        <p:nvPicPr>
          <p:cNvPr id="9" name="Picture 4" descr="H:\culler\talks\now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914400"/>
            <a:ext cx="3048000" cy="4064000"/>
          </a:xfrm>
          <a:prstGeom prst="rect">
            <a:avLst/>
          </a:prstGeom>
          <a:noFill/>
        </p:spPr>
      </p:pic>
      <p:sp>
        <p:nvSpPr>
          <p:cNvPr id="3" name="Rectangular Callout 2"/>
          <p:cNvSpPr/>
          <p:nvPr/>
        </p:nvSpPr>
        <p:spPr bwMode="auto">
          <a:xfrm>
            <a:off x="152400" y="1905000"/>
            <a:ext cx="1676400" cy="685800"/>
          </a:xfrm>
          <a:prstGeom prst="wedgeRectCallout">
            <a:avLst>
              <a:gd name="adj1" fmla="val 18608"/>
              <a:gd name="adj2" fmla="val 300044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GSC+ =&gt; PCI =&gt;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ePCI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…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5181600" y="5410200"/>
            <a:ext cx="3352800" cy="990600"/>
          </a:xfrm>
          <a:prstGeom prst="wedgeRectCallout">
            <a:avLst>
              <a:gd name="adj1" fmla="val 19222"/>
              <a:gd name="adj2" fmla="val -144383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10m Ethernet,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FDDI</a:t>
            </a:r>
            <a:r>
              <a:rPr lang="en-US" dirty="0" smtClean="0"/>
              <a:t>, ATM, </a:t>
            </a:r>
            <a:r>
              <a:rPr lang="en-US" dirty="0" err="1" smtClean="0"/>
              <a:t>Myrinet</a:t>
            </a:r>
            <a:r>
              <a:rPr lang="en-US" dirty="0" smtClean="0"/>
              <a:t>, … VIA, Fast Ethernet, =&gt; </a:t>
            </a:r>
            <a:r>
              <a:rPr lang="en-US" dirty="0" err="1" smtClean="0"/>
              <a:t>infiniband</a:t>
            </a:r>
            <a:r>
              <a:rPr lang="en-US" dirty="0" smtClean="0"/>
              <a:t>, </a:t>
            </a:r>
            <a:r>
              <a:rPr lang="en-US" dirty="0" err="1" smtClean="0"/>
              <a:t>gigEtherNet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2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0"/>
            <a:ext cx="8072542" cy="914400"/>
          </a:xfrm>
        </p:spPr>
        <p:txBody>
          <a:bodyPr/>
          <a:lstStyle/>
          <a:p>
            <a:r>
              <a:rPr lang="en-US" dirty="0" smtClean="0"/>
              <a:t>NOW – </a:t>
            </a:r>
            <a:r>
              <a:rPr lang="en-US" sz="2800" dirty="0" smtClean="0"/>
              <a:t>Scalable High Performance Clusters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88" y="1865586"/>
            <a:ext cx="5087991" cy="381599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rot="10800000">
            <a:off x="454526" y="3930316"/>
            <a:ext cx="208547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24316" y="3930316"/>
            <a:ext cx="241968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creen shot 2012-07-23 at 8.57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932" y="1017338"/>
            <a:ext cx="2673684" cy="2506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40920" y="3349318"/>
            <a:ext cx="3442554" cy="357480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650999" y="899399"/>
            <a:ext cx="1467556" cy="1951046"/>
            <a:chOff x="1650999" y="899399"/>
            <a:chExt cx="1467556" cy="1951046"/>
          </a:xfrm>
        </p:grpSpPr>
        <p:sp>
          <p:nvSpPr>
            <p:cNvPr id="13" name="Rectangular Callout 12"/>
            <p:cNvSpPr/>
            <p:nvPr/>
          </p:nvSpPr>
          <p:spPr>
            <a:xfrm>
              <a:off x="1650999" y="899399"/>
              <a:ext cx="1467556" cy="1951046"/>
            </a:xfrm>
            <a:prstGeom prst="wedgeRectCallout">
              <a:avLst>
                <a:gd name="adj1" fmla="val 66112"/>
                <a:gd name="adj2" fmla="val 11172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images-2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3889" y="982134"/>
              <a:ext cx="1189445" cy="1742675"/>
            </a:xfrm>
            <a:prstGeom prst="rect">
              <a:avLst/>
            </a:prstGeom>
          </p:spPr>
        </p:pic>
      </p:grpSp>
      <p:pic>
        <p:nvPicPr>
          <p:cNvPr id="20" name="Picture 19" descr="images-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111" y="939270"/>
            <a:ext cx="1188875" cy="17418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419600"/>
            <a:ext cx="2133601" cy="213360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82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UCB CS162 Fa14 L39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3D1C-9B41-BC40-B24E-EFB2997F5C2A}" type="slidenum">
              <a:rPr lang="en-US"/>
              <a:pPr/>
              <a:t>17</a:t>
            </a:fld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162800" cy="736600"/>
          </a:xfrm>
        </p:spPr>
        <p:txBody>
          <a:bodyPr/>
          <a:lstStyle/>
          <a:p>
            <a:r>
              <a:rPr lang="en-US" dirty="0" err="1" smtClean="0"/>
              <a:t>UltraSparc</a:t>
            </a:r>
            <a:r>
              <a:rPr lang="en-US" dirty="0" smtClean="0"/>
              <a:t>/</a:t>
            </a:r>
            <a:r>
              <a:rPr lang="en-US" dirty="0" err="1"/>
              <a:t>Myrinet</a:t>
            </a:r>
            <a:r>
              <a:rPr lang="en-US" dirty="0"/>
              <a:t> NOW</a:t>
            </a:r>
          </a:p>
        </p:txBody>
      </p:sp>
      <p:pic>
        <p:nvPicPr>
          <p:cNvPr id="35846" name="Picture 6" descr="H:\culler\talks\lef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86774"/>
            <a:ext cx="2743200" cy="3661426"/>
          </a:xfrm>
          <a:prstGeom prst="rect">
            <a:avLst/>
          </a:prstGeom>
          <a:noFill/>
        </p:spPr>
      </p:pic>
      <p:pic>
        <p:nvPicPr>
          <p:cNvPr id="35848" name="Picture 8" descr="H:\culler\talks\pictures\right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986774"/>
            <a:ext cx="2672016" cy="3581400"/>
          </a:xfrm>
          <a:prstGeom prst="rect">
            <a:avLst/>
          </a:prstGeom>
          <a:noFill/>
        </p:spPr>
      </p:pic>
      <p:pic>
        <p:nvPicPr>
          <p:cNvPr id="2" name="Picture 1" descr="Screen Shot 2014-11-30 at 3.47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286000"/>
            <a:ext cx="3202517" cy="2209800"/>
          </a:xfrm>
          <a:prstGeom prst="rect">
            <a:avLst/>
          </a:prstGeom>
        </p:spPr>
      </p:pic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724400"/>
            <a:ext cx="8305800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Active Message: Ultra-fast user-level RPC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When remote memory is closer than local disk …</a:t>
            </a:r>
          </a:p>
          <a:p>
            <a:r>
              <a:rPr lang="en-US" dirty="0" smtClean="0"/>
              <a:t>Global Layer system built over local systems</a:t>
            </a:r>
          </a:p>
          <a:p>
            <a:pPr lvl="1"/>
            <a:r>
              <a:rPr lang="en-US" dirty="0" smtClean="0"/>
              <a:t>Remote (parallel) execution, Scheduling, Uniform Naming</a:t>
            </a:r>
          </a:p>
          <a:p>
            <a:pPr lvl="1"/>
            <a:r>
              <a:rPr lang="en-US" dirty="0" err="1" smtClean="0"/>
              <a:t>xFS</a:t>
            </a:r>
            <a:r>
              <a:rPr lang="en-US" dirty="0" smtClean="0"/>
              <a:t> – cluster-wide p2p file system</a:t>
            </a:r>
          </a:p>
          <a:p>
            <a:pPr lvl="1"/>
            <a:r>
              <a:rPr lang="en-US" dirty="0" smtClean="0"/>
              <a:t>Network Virtual Memory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9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008" y="0"/>
            <a:ext cx="7737219" cy="914400"/>
          </a:xfrm>
        </p:spPr>
        <p:txBody>
          <a:bodyPr/>
          <a:lstStyle/>
          <a:p>
            <a:r>
              <a:rPr lang="en-US" sz="2800" dirty="0" err="1" smtClean="0"/>
              <a:t>Inktomi</a:t>
            </a:r>
            <a:r>
              <a:rPr lang="en-US" sz="2800" dirty="0" smtClean="0"/>
              <a:t> – Fast Massive Web Search</a:t>
            </a:r>
            <a:br>
              <a:rPr lang="en-US" sz="2800" dirty="0" smtClean="0"/>
            </a:br>
            <a:r>
              <a:rPr lang="en-US" sz="2800" dirty="0" smtClean="0"/>
              <a:t>Fiat </a:t>
            </a:r>
            <a:r>
              <a:rPr lang="en-US" sz="2800" dirty="0" err="1" smtClean="0"/>
              <a:t>Lux</a:t>
            </a:r>
            <a:r>
              <a:rPr lang="en-US" sz="2800" dirty="0" smtClean="0"/>
              <a:t> - High Dynamic Range Imaging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88" y="1865586"/>
            <a:ext cx="5087991" cy="381599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rot="10800000">
            <a:off x="454526" y="3930316"/>
            <a:ext cx="208547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24316" y="3930316"/>
            <a:ext cx="241968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578332" y="1122743"/>
            <a:ext cx="3296663" cy="2299030"/>
            <a:chOff x="578332" y="1122743"/>
            <a:chExt cx="3296663" cy="22990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332" y="1578155"/>
              <a:ext cx="1226844" cy="184361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689331" y="1122743"/>
              <a:ext cx="21856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Paul Gauthier</a:t>
              </a:r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4800600"/>
            <a:ext cx="1360170" cy="1600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57734" y="4419600"/>
            <a:ext cx="2186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Paul </a:t>
            </a:r>
            <a:r>
              <a:rPr lang="en-US" dirty="0" err="1" smtClean="0"/>
              <a:t>Debevec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4000" y="4438316"/>
            <a:ext cx="5200316" cy="2192421"/>
            <a:chOff x="254000" y="4438316"/>
            <a:chExt cx="5200316" cy="2192421"/>
          </a:xfrm>
        </p:grpSpPr>
        <p:sp>
          <p:nvSpPr>
            <p:cNvPr id="14" name="Rectangular Callout 13"/>
            <p:cNvSpPr/>
            <p:nvPr/>
          </p:nvSpPr>
          <p:spPr>
            <a:xfrm>
              <a:off x="254000" y="4438316"/>
              <a:ext cx="5200316" cy="2192421"/>
            </a:xfrm>
            <a:prstGeom prst="wedgeRectCallout">
              <a:avLst>
                <a:gd name="adj1" fmla="val 17470"/>
                <a:gd name="adj2" fmla="val -7164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Screen shot 2011-03-12 at 7.00.37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72" y="4453519"/>
              <a:ext cx="5079821" cy="208363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7566526" y="2032000"/>
            <a:ext cx="1433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Lycos</a:t>
            </a:r>
          </a:p>
          <a:p>
            <a:r>
              <a:rPr lang="en-US" dirty="0" err="1" smtClean="0"/>
              <a:t>infoseek</a:t>
            </a:r>
            <a:endParaRPr lang="en-US" dirty="0"/>
          </a:p>
        </p:txBody>
      </p:sp>
      <p:sp>
        <p:nvSpPr>
          <p:cNvPr id="3" name="Rectangle 2">
            <a:hlinkClick r:id="rId6"/>
          </p:cNvPr>
          <p:cNvSpPr/>
          <p:nvPr/>
        </p:nvSpPr>
        <p:spPr>
          <a:xfrm>
            <a:off x="4572000" y="6400800"/>
            <a:ext cx="4191000" cy="338554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www.pauldebevec.com</a:t>
            </a:r>
            <a:r>
              <a:rPr lang="en-US" sz="1600" dirty="0"/>
              <a:t>/</a:t>
            </a:r>
            <a:r>
              <a:rPr lang="en-US" sz="1600" dirty="0" err="1"/>
              <a:t>FiatLux</a:t>
            </a:r>
            <a:r>
              <a:rPr lang="en-US" sz="1600" dirty="0"/>
              <a:t>/movie/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29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inktomi.berkeley.edu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World’s 1</a:t>
            </a:r>
            <a:r>
              <a:rPr lang="en-US" baseline="30000" dirty="0" smtClean="0"/>
              <a:t>st</a:t>
            </a:r>
            <a:r>
              <a:rPr lang="en-US" dirty="0" smtClean="0"/>
              <a:t> Massive AND Fast search </a:t>
            </a:r>
            <a:r>
              <a:rPr lang="en-US" dirty="0"/>
              <a:t>e</a:t>
            </a:r>
            <a:r>
              <a:rPr lang="en-US" dirty="0" smtClean="0"/>
              <a:t>ngine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5" descr="H:\culler\talks\pictures\inktom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2209800"/>
            <a:ext cx="2038350" cy="2717800"/>
          </a:xfrm>
          <a:prstGeom prst="rect">
            <a:avLst/>
          </a:prstGeom>
          <a:noFill/>
        </p:spPr>
      </p:pic>
      <p:pic>
        <p:nvPicPr>
          <p:cNvPr id="6" name="Picture 4" descr="C:\home\david\Projects\now\retreats\hotbo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5486400"/>
            <a:ext cx="3048000" cy="9191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5867400"/>
            <a:ext cx="2596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1996 </a:t>
            </a:r>
            <a:r>
              <a:rPr lang="en-US" sz="2400" dirty="0" err="1" smtClean="0"/>
              <a:t>inktomi.com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0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 you a sense of kind of operating systems issues that arise in The Cloud</a:t>
            </a:r>
          </a:p>
          <a:p>
            <a:r>
              <a:rPr lang="en-US" dirty="0" smtClean="0"/>
              <a:t>Encourage you to think about graduate studies and creating what is out beyond what you see around </a:t>
            </a:r>
            <a:r>
              <a:rPr lang="en-US" dirty="0" smtClean="0"/>
              <a:t>you 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2</a:t>
            </a:fld>
            <a:endParaRPr lang="en-US" b="0"/>
          </a:p>
        </p:txBody>
      </p:sp>
      <p:pic>
        <p:nvPicPr>
          <p:cNvPr id="7" name="Picture 8" descr="C:\home\david\pictures\nowfish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3581400"/>
            <a:ext cx="4729758" cy="2518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729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0"/>
            <a:ext cx="8301142" cy="914400"/>
          </a:xfrm>
        </p:spPr>
        <p:txBody>
          <a:bodyPr/>
          <a:lstStyle/>
          <a:p>
            <a:r>
              <a:rPr lang="en-US" dirty="0" smtClean="0"/>
              <a:t>World Record Sort, 1</a:t>
            </a:r>
            <a:r>
              <a:rPr lang="en-US" baseline="30000" dirty="0" smtClean="0"/>
              <a:t>st</a:t>
            </a:r>
            <a:r>
              <a:rPr lang="en-US" dirty="0" smtClean="0"/>
              <a:t> Cluster on Top 500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88" y="1865586"/>
            <a:ext cx="5087991" cy="381599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>
            <a:off x="6724316" y="3930316"/>
            <a:ext cx="241968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C:\home\david\Projects\now\retreats\nowSortSmall+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371600"/>
            <a:ext cx="2213199" cy="2950932"/>
          </a:xfrm>
          <a:prstGeom prst="rect">
            <a:avLst/>
          </a:prstGeom>
          <a:noFill/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291527" y="5087367"/>
            <a:ext cx="3852473" cy="1416777"/>
            <a:chOff x="3930" y="2527"/>
            <a:chExt cx="5691" cy="127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30" y="2711"/>
              <a:ext cx="1590" cy="1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6159" y="2527"/>
            <a:ext cx="3462" cy="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3" name="Photo Editor Photo" r:id="rId6" imgW="5885714" imgH="1657581" progId="">
                    <p:embed/>
                  </p:oleObj>
                </mc:Choice>
                <mc:Fallback>
                  <p:oleObj name="Photo Editor Photo" r:id="rId6" imgW="5885714" imgH="16575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9" y="2527"/>
                          <a:ext cx="3462" cy="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13" descr="top500_SC96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1219200"/>
            <a:ext cx="1669529" cy="2232931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 bwMode="auto">
          <a:xfrm>
            <a:off x="381000" y="4953000"/>
            <a:ext cx="3581400" cy="1143000"/>
          </a:xfrm>
          <a:prstGeom prst="wedgeRectCallout">
            <a:avLst>
              <a:gd name="adj1" fmla="val 56612"/>
              <a:gd name="adj2" fmla="val -122239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Distributed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File Storage stripped over all the disks with fast communication.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12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UCB CS162 Fa14 L39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D0ABE-EF30-C64D-BDED-438B1E583418}" type="slidenum">
              <a:rPr lang="en-US"/>
              <a:pPr/>
              <a:t>21</a:t>
            </a:fld>
            <a:endParaRPr lang="en-US"/>
          </a:p>
        </p:txBody>
      </p:sp>
      <p:pic>
        <p:nvPicPr>
          <p:cNvPr id="56324" name="Picture 4" descr="H:\culler\talks\TD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05000"/>
            <a:ext cx="3048000" cy="4064000"/>
          </a:xfrm>
          <a:prstGeom prst="rect">
            <a:avLst/>
          </a:prstGeom>
          <a:noFill/>
        </p:spPr>
      </p:pic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</a:t>
            </a:r>
            <a:r>
              <a:rPr lang="en-US" dirty="0"/>
              <a:t>Cheap Storage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859844" y="1069622"/>
            <a:ext cx="6724918" cy="58477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Helvetica" charset="0"/>
              </a:rPr>
              <a:t>Serving </a:t>
            </a:r>
            <a:r>
              <a:rPr lang="en-US" sz="2000" dirty="0">
                <a:latin typeface="Helvetica" charset="0"/>
              </a:rPr>
              <a:t>Fine Art at http://</a:t>
            </a:r>
            <a:r>
              <a:rPr lang="en-US" sz="2000" dirty="0" err="1">
                <a:latin typeface="Helvetica" charset="0"/>
              </a:rPr>
              <a:t>www.thinker.org/imagebase</a:t>
            </a:r>
            <a:r>
              <a:rPr lang="en-US" sz="2000" dirty="0">
                <a:latin typeface="Helvetica" charset="0"/>
              </a:rPr>
              <a:t>/</a:t>
            </a:r>
          </a:p>
          <a:p>
            <a:endParaRPr lang="en-US" sz="1200" dirty="0">
              <a:latin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0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323" y="0"/>
            <a:ext cx="7737219" cy="914400"/>
          </a:xfrm>
        </p:spPr>
        <p:txBody>
          <a:bodyPr/>
          <a:lstStyle/>
          <a:p>
            <a:r>
              <a:rPr lang="en-US" dirty="0" smtClean="0"/>
              <a:t>… </a:t>
            </a:r>
            <a:r>
              <a:rPr lang="en-US" dirty="0" err="1" smtClean="0"/>
              <a:t>google.com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662" y="1188767"/>
            <a:ext cx="5676781" cy="425758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1" name="Rectangular Callout 10"/>
          <p:cNvSpPr/>
          <p:nvPr/>
        </p:nvSpPr>
        <p:spPr>
          <a:xfrm>
            <a:off x="2192420" y="4197684"/>
            <a:ext cx="2192421" cy="2152316"/>
          </a:xfrm>
          <a:prstGeom prst="wedgeRectCallout">
            <a:avLst>
              <a:gd name="adj1" fmla="val 123692"/>
              <a:gd name="adj2" fmla="val -822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N0 </a:t>
            </a:r>
            <a:r>
              <a:rPr lang="en-US" sz="3200" dirty="0" smtClean="0"/>
              <a:t>$’</a:t>
            </a:r>
            <a:r>
              <a:rPr lang="en-US" dirty="0" err="1" smtClean="0"/>
              <a:t>s</a:t>
            </a:r>
            <a:r>
              <a:rPr lang="en-US" dirty="0" smtClean="0"/>
              <a:t> in Search</a:t>
            </a:r>
          </a:p>
          <a:p>
            <a:pPr algn="ctr"/>
            <a:r>
              <a:rPr lang="en-US" dirty="0" smtClean="0"/>
              <a:t>Big </a:t>
            </a:r>
            <a:r>
              <a:rPr lang="en-US" sz="3200" dirty="0" smtClean="0"/>
              <a:t>$</a:t>
            </a:r>
            <a:r>
              <a:rPr lang="en-US" dirty="0" smtClean="0"/>
              <a:t>’s in caches</a:t>
            </a:r>
            <a:endParaRPr lang="en-US" dirty="0"/>
          </a:p>
          <a:p>
            <a:pPr algn="ctr"/>
            <a:r>
              <a:rPr lang="en-US" dirty="0" smtClean="0"/>
              <a:t>??? </a:t>
            </a:r>
            <a:r>
              <a:rPr lang="en-US" sz="3200" dirty="0"/>
              <a:t>$</a:t>
            </a:r>
            <a:r>
              <a:rPr lang="en-US" dirty="0"/>
              <a:t>’s </a:t>
            </a:r>
            <a:r>
              <a:rPr lang="en-US" dirty="0" smtClean="0"/>
              <a:t>in mobile</a:t>
            </a:r>
            <a:endParaRPr lang="en-US" dirty="0"/>
          </a:p>
        </p:txBody>
      </p:sp>
      <p:sp>
        <p:nvSpPr>
          <p:cNvPr id="13" name="Rectangular Callout 12"/>
          <p:cNvSpPr/>
          <p:nvPr/>
        </p:nvSpPr>
        <p:spPr>
          <a:xfrm>
            <a:off x="6034505" y="4216400"/>
            <a:ext cx="2192421" cy="2152316"/>
          </a:xfrm>
          <a:prstGeom prst="wedgeRectCallout">
            <a:avLst>
              <a:gd name="adj1" fmla="val -40942"/>
              <a:gd name="adj2" fmla="val -840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Yahoo moves from </a:t>
            </a:r>
            <a:r>
              <a:rPr lang="en-US" dirty="0" err="1" smtClean="0"/>
              <a:t>inktomi</a:t>
            </a:r>
            <a:r>
              <a:rPr lang="en-US" dirty="0" smtClean="0"/>
              <a:t> to Google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80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eanwhile Clusters of SMPs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23</a:t>
            </a:fld>
            <a:endParaRPr lang="en-US" b="0"/>
          </a:p>
        </p:txBody>
      </p:sp>
      <p:pic>
        <p:nvPicPr>
          <p:cNvPr id="7" name="Picture 4" descr="H:\culler\talks\clump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3011" y="1172410"/>
            <a:ext cx="2628900" cy="3505200"/>
          </a:xfrm>
          <a:prstGeom prst="rect">
            <a:avLst/>
          </a:prstGeom>
          <a:noFill/>
        </p:spPr>
      </p:pic>
      <p:pic>
        <p:nvPicPr>
          <p:cNvPr id="8" name="Picture 4" descr="H:\culler\talks\mi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8842" y="1394254"/>
            <a:ext cx="2687052" cy="3578798"/>
          </a:xfrm>
          <a:prstGeom prst="rect">
            <a:avLst/>
          </a:prstGeom>
          <a:noFill/>
        </p:spPr>
      </p:pic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3175869" y="4037263"/>
          <a:ext cx="3517866" cy="263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Slide" r:id="rId5" imgW="4556112" imgH="3407740" progId="PowerPoint.Slide.8">
                  <p:embed/>
                </p:oleObj>
              </mc:Choice>
              <mc:Fallback>
                <p:oleObj name="Slide" r:id="rId5" imgW="4556112" imgH="340774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869" y="4037263"/>
                        <a:ext cx="3517866" cy="263165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695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Expeditions to the 21</a:t>
            </a:r>
            <a:r>
              <a:rPr lang="en-US" baseline="30000" dirty="0" smtClean="0"/>
              <a:t>st</a:t>
            </a:r>
            <a:r>
              <a:rPr lang="en-US" dirty="0" smtClean="0"/>
              <a:t> Century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6908800" cy="518160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2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96200" cy="736600"/>
          </a:xfrm>
        </p:spPr>
        <p:txBody>
          <a:bodyPr/>
          <a:lstStyle/>
          <a:p>
            <a:r>
              <a:rPr lang="en-US" dirty="0" smtClean="0"/>
              <a:t>Internet Services to support small mobile devices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6652919" cy="4989689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Picture 5" descr="Screen Shot 2014-11-30 at 4.00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74" y="914400"/>
            <a:ext cx="2006525" cy="388620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33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Ninja Internet Service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71600"/>
            <a:ext cx="6340592" cy="4755444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2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Startup of the Week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98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43000"/>
            <a:ext cx="6096000" cy="457200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3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200"/>
            <a:ext cx="7620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248400"/>
            <a:ext cx="1775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Gribble, 99</a:t>
            </a:r>
            <a:endParaRPr lang="en-US" dirty="0"/>
          </a:p>
        </p:txBody>
      </p:sp>
      <p:pic>
        <p:nvPicPr>
          <p:cNvPr id="3" name="Picture 2" descr="Screen Shot 2014-11-30 at 9.05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133600"/>
            <a:ext cx="3762817" cy="38100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" name="Picture 6" descr="Screen Shot 2014-11-30 at 9.06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86054"/>
            <a:ext cx="3733800" cy="708253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3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The Datacenter is the new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Computer ??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534400" cy="4221163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“The datacenter as a computer”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is still young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Helvetica" charset="0"/>
                <a:ea typeface="ＭＳ Ｐゴシック" charset="0"/>
              </a:rPr>
              <a:t>Complete systems as building blocks (</a:t>
            </a:r>
            <a:r>
              <a:rPr lang="en-US" dirty="0" err="1" smtClean="0">
                <a:latin typeface="Helvetica" charset="0"/>
                <a:ea typeface="ＭＳ Ｐゴシック" charset="0"/>
              </a:rPr>
              <a:t>PC+Unix+HTTP+SQL</a:t>
            </a:r>
            <a:r>
              <a:rPr lang="en-US" dirty="0" smtClean="0">
                <a:latin typeface="Helvetica" charset="0"/>
                <a:ea typeface="ＭＳ Ｐゴシック" charset="0"/>
              </a:rPr>
              <a:t>+ …)</a:t>
            </a:r>
          </a:p>
          <a:p>
            <a:pPr lvl="1"/>
            <a:r>
              <a:rPr lang="en-US" dirty="0" smtClean="0">
                <a:latin typeface="Helvetica" charset="0"/>
                <a:ea typeface="ＭＳ Ｐゴシック" charset="0"/>
              </a:rPr>
              <a:t>Higher Level Systems formed as Clusters</a:t>
            </a:r>
            <a:r>
              <a:rPr lang="en-US" dirty="0">
                <a:latin typeface="Helvetica" charset="0"/>
                <a:ea typeface="ＭＳ Ｐゴシック" charset="0"/>
              </a:rPr>
              <a:t>, e.g., </a:t>
            </a:r>
            <a:r>
              <a:rPr lang="en-US" dirty="0" err="1">
                <a:latin typeface="Helvetica" charset="0"/>
                <a:ea typeface="ＭＳ Ｐゴシック" charset="0"/>
              </a:rPr>
              <a:t>Hadoop</a:t>
            </a:r>
            <a:r>
              <a:rPr lang="en-US" dirty="0">
                <a:latin typeface="Helvetica" charset="0"/>
                <a:ea typeface="ＭＳ Ｐゴシック" charset="0"/>
              </a:rPr>
              <a:t> cluster</a:t>
            </a:r>
          </a:p>
          <a:p>
            <a:pPr lvl="1"/>
            <a:r>
              <a:rPr lang="en-US" dirty="0" smtClean="0">
                <a:latin typeface="Helvetica" charset="0"/>
                <a:ea typeface="ＭＳ Ｐゴシック" charset="0"/>
              </a:rPr>
              <a:t>Scale =&gt; More reliable than its components</a:t>
            </a:r>
          </a:p>
          <a:p>
            <a:pPr lvl="1"/>
            <a:r>
              <a:rPr lang="en-US" dirty="0" smtClean="0">
                <a:latin typeface="Helvetica" charset="0"/>
                <a:ea typeface="ＭＳ Ｐゴシック" charset="0"/>
              </a:rPr>
              <a:t>Innovation =&gt; Rapid (ease of) development, Predictable Behavior despite variations in demand, etc.</a:t>
            </a:r>
            <a:endParaRPr lang="en-US" dirty="0">
              <a:latin typeface="Helvetica" charset="0"/>
              <a:ea typeface="ＭＳ Ｐゴシック" charset="0"/>
            </a:endParaRPr>
          </a:p>
        </p:txBody>
      </p:sp>
      <p:grpSp>
        <p:nvGrpSpPr>
          <p:cNvPr id="12291" name="Group 13"/>
          <p:cNvGrpSpPr>
            <a:grpSpLocks/>
          </p:cNvGrpSpPr>
          <p:nvPr/>
        </p:nvGrpSpPr>
        <p:grpSpPr bwMode="auto">
          <a:xfrm>
            <a:off x="1066800" y="3657600"/>
            <a:ext cx="4191000" cy="2667000"/>
            <a:chOff x="228600" y="3124200"/>
            <a:chExt cx="5646457" cy="3229470"/>
          </a:xfrm>
        </p:grpSpPr>
        <p:pic>
          <p:nvPicPr>
            <p:cNvPr id="12295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164148"/>
              <a:ext cx="5417857" cy="3189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28600" y="3124200"/>
              <a:ext cx="609561" cy="686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229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4133850"/>
            <a:ext cx="1276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5638800" y="4419600"/>
            <a:ext cx="568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latin typeface="BlairMdITC TT-Medium" charset="0"/>
                <a:cs typeface="BlairMdITC TT-Medium" charset="0"/>
              </a:rPr>
              <a:t>=</a:t>
            </a:r>
          </a:p>
        </p:txBody>
      </p:sp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5945188" y="4397375"/>
            <a:ext cx="4984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43389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696200" cy="736600"/>
          </a:xfrm>
        </p:spPr>
        <p:txBody>
          <a:bodyPr/>
          <a:lstStyle/>
          <a:p>
            <a:r>
              <a:rPr lang="en-US" dirty="0" smtClean="0"/>
              <a:t>Security &amp; Privacy in a Pervasive Web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990600"/>
            <a:ext cx="5892800" cy="44196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3" name="Picture 2" descr="Screen Shot 2014-11-30 at 4.08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858783"/>
            <a:ext cx="6019800" cy="1999216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3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decade before the cloud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7164486" cy="5373364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059" y="187158"/>
            <a:ext cx="7737219" cy="914400"/>
          </a:xfrm>
        </p:spPr>
        <p:txBody>
          <a:bodyPr/>
          <a:lstStyle/>
          <a:p>
            <a:r>
              <a:rPr lang="en-US" sz="3600" dirty="0" smtClean="0"/>
              <a:t>99.9 Club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88" y="1865586"/>
            <a:ext cx="5087991" cy="381599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6670842" y="3916947"/>
            <a:ext cx="2219158" cy="26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978316" y="1"/>
            <a:ext cx="216568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80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18450" cy="7889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10</a:t>
            </a:r>
            <a:r>
              <a:rPr lang="en-US" baseline="30000" dirty="0" smtClean="0">
                <a:ea typeface="ＭＳ Ｐゴシック" charset="-128"/>
                <a:cs typeface="ＭＳ Ｐゴシック" charset="-128"/>
              </a:rPr>
              <a:t>th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ANNIVERSARY REUNION 2008</a:t>
            </a:r>
            <a:br>
              <a:rPr lang="en-US" dirty="0" smtClean="0">
                <a:ea typeface="ＭＳ Ｐゴシック" charset="-128"/>
                <a:cs typeface="ＭＳ Ｐゴシック" charset="-128"/>
              </a:rPr>
            </a:br>
            <a:r>
              <a:rPr lang="en-US" sz="3111" dirty="0" smtClean="0">
                <a:ea typeface="ＭＳ Ｐゴシック" charset="-128"/>
                <a:cs typeface="ＭＳ Ｐゴシック" charset="-128"/>
              </a:rPr>
              <a:t>Network of Workstations (NOW): 1993-98</a:t>
            </a: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AFF225-5529-6C4E-92D4-6D142B4FDD76}" type="slidenum">
              <a:rPr lang="en-US" smtClean="0">
                <a:latin typeface="Century Gothic" charset="0"/>
                <a:ea typeface="ＭＳ Ｐゴシック" charset="-128"/>
                <a:cs typeface="ＭＳ Ｐゴシック" charset="-128"/>
              </a:rPr>
              <a:pPr/>
              <a:t>33</a:t>
            </a:fld>
            <a:endParaRPr lang="en-US" smtClean="0">
              <a:latin typeface="Century Gothic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9637" name="TextBox 8"/>
          <p:cNvSpPr txBox="1">
            <a:spLocks noChangeArrowheads="1"/>
          </p:cNvSpPr>
          <p:nvPr/>
        </p:nvSpPr>
        <p:spPr bwMode="auto">
          <a:xfrm>
            <a:off x="337474" y="4539085"/>
            <a:ext cx="880652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AF03"/>
                </a:solidFill>
              </a:rPr>
              <a:t>NOW Team 2008</a:t>
            </a:r>
            <a:r>
              <a:rPr lang="en-US" sz="1400" dirty="0"/>
              <a:t>: L-R, front row</a:t>
            </a:r>
            <a:r>
              <a:rPr lang="en-US" sz="1400" dirty="0" smtClean="0"/>
              <a:t>: Prof. </a:t>
            </a:r>
            <a:r>
              <a:rPr lang="en-US" sz="1400" dirty="0"/>
              <a:t>Tom Anderson</a:t>
            </a:r>
            <a:r>
              <a:rPr lang="en-US" sz="1400" baseline="30000" dirty="0" smtClean="0">
                <a:solidFill>
                  <a:schemeClr val="accent1"/>
                </a:solidFill>
              </a:rPr>
              <a:t>†</a:t>
            </a:r>
            <a:r>
              <a:rPr lang="en-US" sz="1400" baseline="30000" dirty="0" smtClean="0">
                <a:solidFill>
                  <a:srgbClr val="26FF1D"/>
                </a:solidFill>
              </a:rPr>
              <a:t>‡</a:t>
            </a:r>
            <a:r>
              <a:rPr lang="en-US" sz="1400" dirty="0" smtClean="0"/>
              <a:t> </a:t>
            </a:r>
            <a:r>
              <a:rPr lang="en-US" sz="1400" dirty="0"/>
              <a:t>(Washington),</a:t>
            </a:r>
            <a:r>
              <a:rPr lang="en-US" sz="1400" dirty="0" smtClean="0"/>
              <a:t> Prof. Rich Martin</a:t>
            </a:r>
            <a:r>
              <a:rPr lang="en-US" sz="1400" baseline="30000" dirty="0" smtClean="0">
                <a:solidFill>
                  <a:srgbClr val="26FF1D"/>
                </a:solidFill>
              </a:rPr>
              <a:t>‡</a:t>
            </a:r>
            <a:r>
              <a:rPr lang="en-US" sz="1400" dirty="0" smtClean="0"/>
              <a:t> </a:t>
            </a:r>
            <a:r>
              <a:rPr lang="en-US" sz="1400" dirty="0"/>
              <a:t>(Rutgers), </a:t>
            </a:r>
            <a:endParaRPr lang="en-US" sz="1400" dirty="0" smtClean="0"/>
          </a:p>
          <a:p>
            <a:r>
              <a:rPr lang="en-US" sz="1400" dirty="0" smtClean="0"/>
              <a:t>Prof. David </a:t>
            </a:r>
            <a:r>
              <a:rPr lang="en-US" sz="1400" dirty="0"/>
              <a:t>Culler</a:t>
            </a:r>
            <a:r>
              <a:rPr lang="en-US" sz="1400" dirty="0">
                <a:solidFill>
                  <a:srgbClr val="FF0000"/>
                </a:solidFill>
              </a:rPr>
              <a:t>*</a:t>
            </a:r>
            <a:r>
              <a:rPr lang="en-US" sz="1400" baseline="30000" dirty="0">
                <a:solidFill>
                  <a:schemeClr val="accent1"/>
                </a:solidFill>
              </a:rPr>
              <a:t>†</a:t>
            </a:r>
            <a:r>
              <a:rPr lang="en-US" sz="1400" baseline="30000" dirty="0">
                <a:solidFill>
                  <a:srgbClr val="26FF1D"/>
                </a:solidFill>
              </a:rPr>
              <a:t>‡</a:t>
            </a:r>
            <a:r>
              <a:rPr lang="en-US" sz="1400" dirty="0"/>
              <a:t> (Berkeley)</a:t>
            </a:r>
            <a:r>
              <a:rPr lang="en-US" sz="1400" dirty="0" smtClean="0"/>
              <a:t>, Prof. </a:t>
            </a:r>
            <a:r>
              <a:rPr lang="en-US" sz="1400" dirty="0"/>
              <a:t>David Patterson</a:t>
            </a:r>
            <a:r>
              <a:rPr lang="en-US" sz="1400" dirty="0">
                <a:solidFill>
                  <a:srgbClr val="FF0000"/>
                </a:solidFill>
              </a:rPr>
              <a:t>*</a:t>
            </a:r>
            <a:r>
              <a:rPr lang="en-US" sz="1400" baseline="30000" dirty="0" smtClean="0">
                <a:solidFill>
                  <a:schemeClr val="accent1"/>
                </a:solidFill>
              </a:rPr>
              <a:t>†</a:t>
            </a:r>
            <a:r>
              <a:rPr lang="en-US" sz="1400" dirty="0" smtClean="0"/>
              <a:t> </a:t>
            </a:r>
            <a:r>
              <a:rPr lang="en-US" sz="1400" dirty="0"/>
              <a:t>(Berkeley). </a:t>
            </a:r>
          </a:p>
          <a:p>
            <a:r>
              <a:rPr lang="en-US" sz="1400" dirty="0"/>
              <a:t>Middle row: Eric Anderson (</a:t>
            </a:r>
            <a:r>
              <a:rPr lang="en-US" sz="1400" dirty="0" smtClean="0"/>
              <a:t>HP Labs)</a:t>
            </a:r>
            <a:r>
              <a:rPr lang="en-US" sz="1400" dirty="0"/>
              <a:t>,</a:t>
            </a:r>
            <a:r>
              <a:rPr lang="en-US" sz="1400" dirty="0" smtClean="0"/>
              <a:t> Prof. Mike </a:t>
            </a:r>
            <a:r>
              <a:rPr lang="en-US" sz="1400" dirty="0" err="1" smtClean="0"/>
              <a:t>Dahlin</a:t>
            </a:r>
            <a:r>
              <a:rPr lang="en-US" sz="1400" baseline="30000" dirty="0" smtClean="0">
                <a:solidFill>
                  <a:schemeClr val="accent1"/>
                </a:solidFill>
              </a:rPr>
              <a:t>†</a:t>
            </a:r>
            <a:r>
              <a:rPr lang="en-US" sz="1400" baseline="30000" dirty="0" smtClean="0">
                <a:solidFill>
                  <a:srgbClr val="26FF1D"/>
                </a:solidFill>
              </a:rPr>
              <a:t>‡ </a:t>
            </a:r>
            <a:r>
              <a:rPr lang="en-US" sz="1400" dirty="0" smtClean="0"/>
              <a:t>(</a:t>
            </a:r>
            <a:r>
              <a:rPr lang="en-US" sz="1400" dirty="0"/>
              <a:t>Texas),</a:t>
            </a:r>
            <a:r>
              <a:rPr lang="en-US" sz="1400" dirty="0" smtClean="0"/>
              <a:t> Prof. Armando Fox</a:t>
            </a:r>
            <a:r>
              <a:rPr lang="en-US" sz="1400" baseline="30000" dirty="0" smtClean="0">
                <a:solidFill>
                  <a:srgbClr val="26FF1D"/>
                </a:solidFill>
              </a:rPr>
              <a:t>‡</a:t>
            </a:r>
            <a:r>
              <a:rPr lang="en-US" sz="1400" dirty="0" smtClean="0"/>
              <a:t> </a:t>
            </a:r>
            <a:r>
              <a:rPr lang="en-US" sz="1400" dirty="0"/>
              <a:t>(Berkeley),</a:t>
            </a:r>
            <a:r>
              <a:rPr lang="en-US" sz="1400" dirty="0" smtClean="0"/>
              <a:t> Drew </a:t>
            </a:r>
            <a:r>
              <a:rPr lang="en-US" sz="1400" dirty="0" err="1"/>
              <a:t>Roselli</a:t>
            </a:r>
            <a:r>
              <a:rPr lang="en-US" sz="1400" dirty="0"/>
              <a:t> (Microsoft),</a:t>
            </a:r>
            <a:r>
              <a:rPr lang="en-US" sz="1400" dirty="0" smtClean="0"/>
              <a:t> Prof. Andrea </a:t>
            </a:r>
            <a:r>
              <a:rPr lang="en-US" sz="1400" dirty="0" err="1"/>
              <a:t>Arpaci-</a:t>
            </a:r>
            <a:r>
              <a:rPr lang="en-US" sz="1400" dirty="0" err="1" smtClean="0"/>
              <a:t>Dusseau</a:t>
            </a:r>
            <a:r>
              <a:rPr lang="en-US" sz="1400" baseline="30000" dirty="0" smtClean="0">
                <a:solidFill>
                  <a:srgbClr val="26FF1D"/>
                </a:solidFill>
              </a:rPr>
              <a:t>‡ </a:t>
            </a:r>
            <a:r>
              <a:rPr lang="en-US" sz="1400" dirty="0" smtClean="0"/>
              <a:t>(</a:t>
            </a:r>
            <a:r>
              <a:rPr lang="en-US" sz="1400" dirty="0"/>
              <a:t>Wisconsin), </a:t>
            </a:r>
            <a:r>
              <a:rPr lang="en-US" sz="1400" dirty="0" err="1"/>
              <a:t>Lok</a:t>
            </a:r>
            <a:r>
              <a:rPr lang="en-US" sz="1400" dirty="0"/>
              <a:t> Liu, Joe Hsu. </a:t>
            </a:r>
            <a:br>
              <a:rPr lang="en-US" sz="1400" dirty="0"/>
            </a:br>
            <a:r>
              <a:rPr lang="en-US" sz="1400" dirty="0"/>
              <a:t>Last row:</a:t>
            </a:r>
            <a:r>
              <a:rPr lang="en-US" sz="1400" dirty="0" smtClean="0"/>
              <a:t> Prof. Matt Welsh</a:t>
            </a:r>
            <a:r>
              <a:rPr lang="en-US" sz="1400" baseline="30000" dirty="0" smtClean="0">
                <a:solidFill>
                  <a:srgbClr val="26FF1D"/>
                </a:solidFill>
              </a:rPr>
              <a:t>‡ </a:t>
            </a:r>
            <a:r>
              <a:rPr lang="en-US" sz="1400" dirty="0" smtClean="0"/>
              <a:t>(Harvard/Google)</a:t>
            </a:r>
            <a:r>
              <a:rPr lang="en-US" sz="1400" dirty="0"/>
              <a:t>, Eric Fraser, Chad Yoshikawa,</a:t>
            </a:r>
            <a:r>
              <a:rPr lang="en-US" sz="1400" dirty="0" smtClean="0"/>
              <a:t> Prof. Eric </a:t>
            </a:r>
            <a:r>
              <a:rPr lang="en-US" sz="1400" dirty="0"/>
              <a:t>Brewer</a:t>
            </a:r>
            <a:r>
              <a:rPr lang="en-US" sz="1400" dirty="0">
                <a:solidFill>
                  <a:srgbClr val="FF0000"/>
                </a:solidFill>
              </a:rPr>
              <a:t>*</a:t>
            </a:r>
            <a:r>
              <a:rPr lang="en-US" sz="1400" baseline="30000" dirty="0" smtClean="0">
                <a:solidFill>
                  <a:schemeClr val="accent1"/>
                </a:solidFill>
              </a:rPr>
              <a:t>†</a:t>
            </a:r>
            <a:r>
              <a:rPr lang="en-US" sz="1400" baseline="30000" dirty="0" smtClean="0">
                <a:solidFill>
                  <a:srgbClr val="26FF1D"/>
                </a:solidFill>
              </a:rPr>
              <a:t>‡</a:t>
            </a:r>
            <a:r>
              <a:rPr lang="en-US" sz="1400" dirty="0" smtClean="0"/>
              <a:t> </a:t>
            </a:r>
            <a:r>
              <a:rPr lang="en-US" sz="1400" dirty="0"/>
              <a:t>(Berkeley),</a:t>
            </a:r>
            <a:r>
              <a:rPr lang="en-US" sz="1400" dirty="0" smtClean="0"/>
              <a:t> Prof. </a:t>
            </a:r>
            <a:r>
              <a:rPr lang="en-US" sz="1400" dirty="0" err="1" smtClean="0"/>
              <a:t>Jeanna</a:t>
            </a:r>
            <a:r>
              <a:rPr lang="en-US" sz="1400" dirty="0" smtClean="0"/>
              <a:t> </a:t>
            </a:r>
            <a:r>
              <a:rPr lang="en-US" sz="1400" dirty="0" err="1"/>
              <a:t>Neefe</a:t>
            </a:r>
            <a:r>
              <a:rPr lang="en-US" sz="1400" dirty="0"/>
              <a:t> Matthews (Clarkson),</a:t>
            </a:r>
            <a:r>
              <a:rPr lang="en-US" sz="1400" dirty="0" smtClean="0"/>
              <a:t> Prof. </a:t>
            </a:r>
            <a:r>
              <a:rPr lang="en-US" sz="1400" dirty="0" err="1" smtClean="0"/>
              <a:t>Amin</a:t>
            </a:r>
            <a:r>
              <a:rPr lang="en-US" sz="1400" dirty="0" smtClean="0"/>
              <a:t> </a:t>
            </a:r>
            <a:r>
              <a:rPr lang="en-US" sz="1400" dirty="0" err="1" smtClean="0"/>
              <a:t>Vahdat</a:t>
            </a:r>
            <a:r>
              <a:rPr lang="en-US" sz="1400" baseline="30000" dirty="0" smtClean="0">
                <a:solidFill>
                  <a:srgbClr val="26FF1D"/>
                </a:solidFill>
              </a:rPr>
              <a:t>‡</a:t>
            </a:r>
            <a:r>
              <a:rPr lang="en-US" sz="1400" dirty="0" smtClean="0"/>
              <a:t> </a:t>
            </a:r>
            <a:r>
              <a:rPr lang="en-US" sz="1400" dirty="0"/>
              <a:t>(UCSD),</a:t>
            </a:r>
            <a:r>
              <a:rPr lang="en-US" sz="1400" dirty="0" smtClean="0"/>
              <a:t> Prof. </a:t>
            </a:r>
            <a:r>
              <a:rPr lang="en-US" sz="1400" dirty="0" err="1" smtClean="0"/>
              <a:t>Remzi</a:t>
            </a:r>
            <a:r>
              <a:rPr lang="en-US" sz="1400" dirty="0" smtClean="0"/>
              <a:t> </a:t>
            </a:r>
            <a:r>
              <a:rPr lang="en-US" sz="1400" dirty="0" err="1"/>
              <a:t>Arpaci-Dusseau</a:t>
            </a:r>
            <a:r>
              <a:rPr lang="en-US" sz="1400" dirty="0"/>
              <a:t> (Wisconsin),</a:t>
            </a:r>
            <a:r>
              <a:rPr lang="en-US" sz="1400" dirty="0" smtClean="0"/>
              <a:t> Prof. Steve </a:t>
            </a:r>
            <a:r>
              <a:rPr lang="en-US" sz="1400" dirty="0" err="1"/>
              <a:t>Lumetta</a:t>
            </a:r>
            <a:r>
              <a:rPr lang="en-US" sz="1400" dirty="0"/>
              <a:t> (Illinois</a:t>
            </a:r>
            <a:r>
              <a:rPr lang="en-US" sz="1400" dirty="0" smtClean="0"/>
              <a:t>). </a:t>
            </a:r>
            <a:endParaRPr lang="en-US" sz="1400" dirty="0"/>
          </a:p>
        </p:txBody>
      </p:sp>
      <p:pic>
        <p:nvPicPr>
          <p:cNvPr id="69638" name="Picture 9" descr="NOWReunionGroupJul08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6444" y="1469894"/>
            <a:ext cx="4786312" cy="2989262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9640" name="TextBox 8"/>
          <p:cNvSpPr txBox="1">
            <a:spLocks noChangeArrowheads="1"/>
          </p:cNvSpPr>
          <p:nvPr/>
        </p:nvSpPr>
        <p:spPr bwMode="auto">
          <a:xfrm>
            <a:off x="454143" y="6164640"/>
            <a:ext cx="2251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NAE </a:t>
            </a:r>
            <a:r>
              <a:rPr lang="en-US" sz="2000" dirty="0"/>
              <a:t>members</a:t>
            </a:r>
          </a:p>
        </p:txBody>
      </p:sp>
      <p:sp>
        <p:nvSpPr>
          <p:cNvPr id="69641" name="TextBox 9"/>
          <p:cNvSpPr txBox="1">
            <a:spLocks noChangeArrowheads="1"/>
          </p:cNvSpPr>
          <p:nvPr/>
        </p:nvSpPr>
        <p:spPr bwMode="auto">
          <a:xfrm>
            <a:off x="2700312" y="6189999"/>
            <a:ext cx="18264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30000" dirty="0" smtClean="0">
                <a:solidFill>
                  <a:schemeClr val="accent1"/>
                </a:solidFill>
              </a:rPr>
              <a:t>†</a:t>
            </a:r>
            <a:r>
              <a:rPr lang="en-US" sz="1800" dirty="0" smtClean="0"/>
              <a:t>4 ACM </a:t>
            </a:r>
            <a:r>
              <a:rPr lang="en-US" sz="1800" dirty="0"/>
              <a:t>fellows</a:t>
            </a:r>
          </a:p>
        </p:txBody>
      </p:sp>
      <p:sp>
        <p:nvSpPr>
          <p:cNvPr id="69642" name="TextBox 9"/>
          <p:cNvSpPr txBox="1">
            <a:spLocks noChangeArrowheads="1"/>
          </p:cNvSpPr>
          <p:nvPr/>
        </p:nvSpPr>
        <p:spPr bwMode="auto">
          <a:xfrm>
            <a:off x="4572919" y="6202957"/>
            <a:ext cx="2891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30000" dirty="0" smtClean="0">
                <a:solidFill>
                  <a:srgbClr val="26FF1D"/>
                </a:solidFill>
              </a:rPr>
              <a:t>‡ </a:t>
            </a:r>
            <a:r>
              <a:rPr lang="en-US" sz="1800" dirty="0" smtClean="0"/>
              <a:t>9 NSF CAREER Awards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4876800" y="4876800"/>
            <a:ext cx="803049" cy="307777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Google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5407223"/>
            <a:ext cx="803049" cy="307777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Google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8151" y="5712023"/>
            <a:ext cx="803049" cy="307777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Google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12351" y="5257800"/>
            <a:ext cx="803049" cy="307777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Google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4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Travel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971800"/>
            <a:ext cx="4343400" cy="914400"/>
          </a:xfrm>
        </p:spPr>
        <p:txBody>
          <a:bodyPr/>
          <a:lstStyle/>
          <a:p>
            <a:r>
              <a:rPr lang="en-US" dirty="0" smtClean="0"/>
              <a:t>It’s not just storing it, it’s what you do with the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34</a:t>
            </a:fld>
            <a:endParaRPr lang="en-US" b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66800"/>
            <a:ext cx="4343400" cy="325755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Picture 8" descr="matei-zahar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1905000" cy="1900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733800"/>
            <a:ext cx="3962400" cy="29718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11410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4114800" cy="290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The Data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Deluge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229600" cy="35814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Billions of users connected through the net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WWW, </a:t>
            </a:r>
            <a:r>
              <a:rPr lang="en-US" dirty="0" smtClean="0">
                <a:latin typeface="Helvetica" charset="0"/>
                <a:ea typeface="ＭＳ Ｐゴシック" charset="0"/>
              </a:rPr>
              <a:t>Facebook, </a:t>
            </a:r>
            <a:r>
              <a:rPr lang="en-US" dirty="0">
                <a:latin typeface="Helvetica" charset="0"/>
                <a:ea typeface="ＭＳ Ｐゴシック" charset="0"/>
              </a:rPr>
              <a:t>twitter, cell phones, …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80% of the data on FB was produced last </a:t>
            </a:r>
            <a:r>
              <a:rPr lang="en-US" dirty="0" smtClean="0">
                <a:latin typeface="Helvetica" charset="0"/>
                <a:ea typeface="ＭＳ Ｐゴシック" charset="0"/>
              </a:rPr>
              <a:t>year</a:t>
            </a:r>
          </a:p>
          <a:p>
            <a:r>
              <a:rPr lang="en-US" dirty="0" smtClean="0">
                <a:latin typeface="Helvetica" charset="0"/>
                <a:ea typeface="ＭＳ Ｐゴシック" charset="0"/>
              </a:rPr>
              <a:t>Clock Rates stalled</a:t>
            </a:r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Storage getting cheaper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Store more data!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76399"/>
            <a:ext cx="3498283" cy="193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33800"/>
            <a:ext cx="294798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35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409290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Data Grows Faster than Moore’s Law</a:t>
            </a:r>
          </a:p>
        </p:txBody>
      </p:sp>
      <p:pic>
        <p:nvPicPr>
          <p:cNvPr id="92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2544763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2590800"/>
            <a:ext cx="26400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2438400" y="1295400"/>
            <a:ext cx="232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Helvetica" charset="0"/>
                <a:cs typeface="Helvetica" charset="0"/>
              </a:rPr>
              <a:t>Projected Growth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 rot="-5400000">
            <a:off x="-1039812" y="2716213"/>
            <a:ext cx="247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Helvetica" charset="0"/>
                <a:cs typeface="Helvetica" charset="0"/>
              </a:rPr>
              <a:t>Increase over 2010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897797779"/>
              </p:ext>
            </p:extLst>
          </p:nvPr>
        </p:nvGraphicFramePr>
        <p:xfrm>
          <a:off x="381000" y="1143000"/>
          <a:ext cx="68580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36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94214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534400" cy="990600"/>
          </a:xfrm>
        </p:spPr>
        <p:txBody>
          <a:bodyPr/>
          <a:lstStyle/>
          <a:p>
            <a:r>
              <a:rPr lang="en-US" dirty="0" smtClean="0"/>
              <a:t>Complex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6781800" cy="4495800"/>
          </a:xfrm>
        </p:spPr>
        <p:txBody>
          <a:bodyPr/>
          <a:lstStyle/>
          <a:p>
            <a:r>
              <a:rPr lang="en-US" b="1" dirty="0" smtClean="0">
                <a:cs typeface="Corbel"/>
              </a:rPr>
              <a:t>Hard</a:t>
            </a:r>
            <a:r>
              <a:rPr lang="en-US" dirty="0" smtClean="0">
                <a:cs typeface="Corbel"/>
              </a:rPr>
              <a:t> questions</a:t>
            </a:r>
            <a:endParaRPr lang="en-US" dirty="0">
              <a:cs typeface="Corbel"/>
            </a:endParaRPr>
          </a:p>
          <a:p>
            <a:pPr lvl="1">
              <a:lnSpc>
                <a:spcPct val="110000"/>
              </a:lnSpc>
            </a:pPr>
            <a:r>
              <a:rPr lang="en-US" dirty="0" smtClean="0"/>
              <a:t>What is the impact on traffic and home prices of building a new ramp?</a:t>
            </a:r>
            <a:endParaRPr lang="en-US" dirty="0" smtClean="0">
              <a:cs typeface="Corbel"/>
            </a:endParaRPr>
          </a:p>
          <a:p>
            <a:r>
              <a:rPr lang="en-US" dirty="0" smtClean="0">
                <a:cs typeface="Corbel"/>
              </a:rPr>
              <a:t>Detect </a:t>
            </a:r>
            <a:r>
              <a:rPr lang="en-US" b="1" dirty="0" smtClean="0">
                <a:cs typeface="Corbel"/>
              </a:rPr>
              <a:t>real-time </a:t>
            </a:r>
            <a:r>
              <a:rPr lang="en-US" dirty="0" smtClean="0">
                <a:cs typeface="Corbel"/>
              </a:rPr>
              <a:t>events</a:t>
            </a:r>
          </a:p>
          <a:p>
            <a:pPr lvl="1"/>
            <a:r>
              <a:rPr lang="en-US" dirty="0"/>
              <a:t>Is there a cyber attack going on</a:t>
            </a:r>
            <a:r>
              <a:rPr lang="en-US" dirty="0" smtClean="0"/>
              <a:t>?</a:t>
            </a:r>
            <a:endParaRPr lang="en-US" dirty="0" smtClean="0">
              <a:cs typeface="Corbel"/>
            </a:endParaRPr>
          </a:p>
          <a:p>
            <a:r>
              <a:rPr lang="en-US" b="1" dirty="0" smtClean="0">
                <a:cs typeface="Corbel"/>
              </a:rPr>
              <a:t>Open</a:t>
            </a:r>
            <a:r>
              <a:rPr lang="en-US" b="1" dirty="0">
                <a:cs typeface="Corbel"/>
              </a:rPr>
              <a:t>-ended </a:t>
            </a:r>
            <a:r>
              <a:rPr lang="en-US" dirty="0" smtClean="0">
                <a:cs typeface="Corbel"/>
              </a:rPr>
              <a:t>questions </a:t>
            </a:r>
            <a:endParaRPr lang="en-US" dirty="0">
              <a:cs typeface="Corbel"/>
            </a:endParaRPr>
          </a:p>
          <a:p>
            <a:pPr lvl="1"/>
            <a:r>
              <a:rPr lang="en-US" dirty="0">
                <a:cs typeface="Corbel"/>
              </a:rPr>
              <a:t>H</a:t>
            </a:r>
            <a:r>
              <a:rPr lang="en-US" dirty="0" smtClean="0">
                <a:cs typeface="Corbel"/>
              </a:rPr>
              <a:t>ow </a:t>
            </a:r>
            <a:r>
              <a:rPr lang="en-US" dirty="0">
                <a:cs typeface="Corbel"/>
              </a:rPr>
              <a:t>many </a:t>
            </a:r>
            <a:r>
              <a:rPr lang="en-US" dirty="0" smtClean="0">
                <a:cs typeface="Corbel"/>
              </a:rPr>
              <a:t>supernovae happened last year?</a:t>
            </a:r>
            <a:endParaRPr lang="en-US" dirty="0">
              <a:cs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876800"/>
            <a:ext cx="1842654" cy="1621536"/>
          </a:xfrm>
          <a:prstGeom prst="rect">
            <a:avLst/>
          </a:prstGeom>
        </p:spPr>
      </p:pic>
      <p:pic>
        <p:nvPicPr>
          <p:cNvPr id="8" name="Picture 7" descr="Screen Shot 2011-11-29 at 8.52.2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524000"/>
            <a:ext cx="2322132" cy="1575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150664"/>
            <a:ext cx="2322132" cy="164993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37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90630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MapReduce Pros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9144000" cy="60198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Distribution is completely </a:t>
            </a:r>
            <a:r>
              <a:rPr lang="en-US" b="1" dirty="0">
                <a:solidFill>
                  <a:srgbClr val="008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transparent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Not a single line of distributed programming (ease, correctness)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Automatic </a:t>
            </a:r>
            <a:r>
              <a:rPr lang="en-US" b="1" dirty="0">
                <a:solidFill>
                  <a:srgbClr val="008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fault-tolerance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Determinism enables running failed tasks somewhere else again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Saved intermediate data enables just re-running failed reducers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Automatic </a:t>
            </a:r>
            <a:r>
              <a:rPr lang="en-US" b="1" dirty="0">
                <a:solidFill>
                  <a:srgbClr val="008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scaling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As operations as side-effect free, they can be distributed to any number of machines dynamically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Automatic </a:t>
            </a:r>
            <a:r>
              <a:rPr lang="en-US" b="1" dirty="0">
                <a:solidFill>
                  <a:srgbClr val="008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load-balancing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Move tasks and speculatively execute duplicate copies of slow tasks (</a:t>
            </a:r>
            <a:r>
              <a:rPr lang="en-US" i="1" dirty="0">
                <a:latin typeface="Helvetica" charset="0"/>
                <a:ea typeface="ＭＳ Ｐゴシック" charset="0"/>
              </a:rPr>
              <a:t>stragglers)</a:t>
            </a:r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38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76309468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MapReduce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Restricted programming model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Not always natural to express problems in this model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Low-level coding necessary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Little support for iterative jobs (lots of disk access)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High-latency (batch processing)</a:t>
            </a:r>
          </a:p>
          <a:p>
            <a:pPr lvl="1"/>
            <a:endParaRPr lang="en-US">
              <a:latin typeface="Helvetica" charset="0"/>
              <a:ea typeface="ＭＳ Ｐゴシック" charset="0"/>
            </a:endParaRP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Addressed by follow-up research and Apache projects</a:t>
            </a:r>
          </a:p>
          <a:p>
            <a:pPr lvl="1"/>
            <a:r>
              <a:rPr lang="en-US" b="1">
                <a:solidFill>
                  <a:srgbClr val="FF0000"/>
                </a:solidFill>
                <a:latin typeface="Helvetica" charset="0"/>
                <a:ea typeface="ＭＳ Ｐゴシック" charset="0"/>
              </a:rPr>
              <a:t>Pig</a:t>
            </a:r>
            <a:r>
              <a:rPr lang="en-US">
                <a:solidFill>
                  <a:srgbClr val="FF0000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>
                <a:latin typeface="Helvetica" charset="0"/>
                <a:ea typeface="ＭＳ Ｐゴシック" charset="0"/>
              </a:rPr>
              <a:t>and </a:t>
            </a:r>
            <a:r>
              <a:rPr lang="en-US" b="1">
                <a:solidFill>
                  <a:srgbClr val="FF0000"/>
                </a:solidFill>
                <a:latin typeface="Helvetica" charset="0"/>
                <a:ea typeface="ＭＳ Ｐゴシック" charset="0"/>
              </a:rPr>
              <a:t>Hive</a:t>
            </a:r>
            <a:r>
              <a:rPr lang="en-US">
                <a:latin typeface="Helvetica" charset="0"/>
                <a:ea typeface="ＭＳ Ｐゴシック" charset="0"/>
              </a:rPr>
              <a:t> for high-level coding</a:t>
            </a:r>
          </a:p>
          <a:p>
            <a:pPr lvl="1"/>
            <a:r>
              <a:rPr lang="en-US" b="1">
                <a:solidFill>
                  <a:srgbClr val="FF0000"/>
                </a:solidFill>
                <a:latin typeface="Helvetica" charset="0"/>
                <a:ea typeface="ＭＳ Ｐゴシック" charset="0"/>
              </a:rPr>
              <a:t>Spark</a:t>
            </a:r>
            <a:r>
              <a:rPr lang="en-US">
                <a:latin typeface="Helvetica" charset="0"/>
                <a:ea typeface="ＭＳ Ｐゴシック" charset="0"/>
              </a:rPr>
              <a:t> for iterative and low-latency jobs</a:t>
            </a:r>
          </a:p>
          <a:p>
            <a:pPr lvl="1"/>
            <a:endParaRPr lang="en-US">
              <a:latin typeface="Helvetica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39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4704384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Datacenter/Cloud Computing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OS  ???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153400" cy="47244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If the datacenter/cloud is the new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computer,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w</a:t>
            </a:r>
            <a:r>
              <a:rPr lang="en-US" dirty="0" smtClean="0">
                <a:latin typeface="Helvetica" charset="0"/>
                <a:ea typeface="ＭＳ Ｐゴシック" charset="0"/>
              </a:rPr>
              <a:t>hat </a:t>
            </a:r>
            <a:r>
              <a:rPr lang="en-US" dirty="0">
                <a:latin typeface="Helvetica" charset="0"/>
                <a:ea typeface="ＭＳ Ｐゴシック" charset="0"/>
              </a:rPr>
              <a:t>is its </a:t>
            </a:r>
            <a:r>
              <a:rPr lang="en-US" b="1" dirty="0">
                <a:solidFill>
                  <a:srgbClr val="FF0000"/>
                </a:solidFill>
                <a:latin typeface="Helvetica" charset="0"/>
                <a:ea typeface="ＭＳ Ｐゴシック" charset="0"/>
              </a:rPr>
              <a:t>Operating System</a:t>
            </a:r>
            <a:r>
              <a:rPr lang="en-US" dirty="0">
                <a:latin typeface="Helvetica" charset="0"/>
                <a:ea typeface="ＭＳ Ｐゴシック" charset="0"/>
              </a:rPr>
              <a:t>?</a:t>
            </a:r>
          </a:p>
          <a:p>
            <a:pPr lvl="1"/>
            <a:r>
              <a:rPr lang="en-US" dirty="0" smtClean="0">
                <a:latin typeface="Helvetica" charset="0"/>
                <a:ea typeface="ＭＳ Ｐゴシック" charset="0"/>
              </a:rPr>
              <a:t>Not the </a:t>
            </a:r>
            <a:r>
              <a:rPr lang="en-US" dirty="0">
                <a:latin typeface="Helvetica" charset="0"/>
                <a:ea typeface="ＭＳ Ｐゴシック" charset="0"/>
              </a:rPr>
              <a:t>host </a:t>
            </a:r>
            <a:r>
              <a:rPr lang="en-US" dirty="0" smtClean="0">
                <a:latin typeface="Helvetica" charset="0"/>
                <a:ea typeface="ＭＳ Ｐゴシック" charset="0"/>
              </a:rPr>
              <a:t>OS for the individual nodes, but for the millions of nodes that form the ensemble of quasi-distributed resources !</a:t>
            </a:r>
            <a:endParaRPr lang="en-US" dirty="0">
              <a:latin typeface="Helvetica" charset="0"/>
              <a:ea typeface="ＭＳ Ｐゴシック" charset="0"/>
            </a:endParaRPr>
          </a:p>
          <a:p>
            <a:pPr lvl="3"/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Will it be as much of an enabler as the LAMP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stack was to the .com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boom ?</a:t>
            </a:r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Open source stack for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every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Web 2.0 company: </a:t>
            </a:r>
          </a:p>
          <a:p>
            <a:pPr lvl="1"/>
            <a:r>
              <a:rPr lang="en-US" b="1" u="sng" dirty="0">
                <a:latin typeface="Helvetica" charset="0"/>
                <a:ea typeface="ＭＳ Ｐゴシック" charset="0"/>
              </a:rPr>
              <a:t>L</a:t>
            </a:r>
            <a:r>
              <a:rPr lang="en-US" dirty="0">
                <a:latin typeface="Helvetica" charset="0"/>
                <a:ea typeface="ＭＳ Ｐゴシック" charset="0"/>
              </a:rPr>
              <a:t>inux OS</a:t>
            </a:r>
          </a:p>
          <a:p>
            <a:pPr lvl="1"/>
            <a:r>
              <a:rPr lang="en-US" b="1" u="sng" dirty="0">
                <a:latin typeface="Helvetica" charset="0"/>
                <a:ea typeface="ＭＳ Ｐゴシック" charset="0"/>
              </a:rPr>
              <a:t>A</a:t>
            </a:r>
            <a:r>
              <a:rPr lang="en-US" dirty="0">
                <a:latin typeface="Helvetica" charset="0"/>
                <a:ea typeface="ＭＳ Ｐゴシック" charset="0"/>
              </a:rPr>
              <a:t>pache web server</a:t>
            </a:r>
          </a:p>
          <a:p>
            <a:pPr lvl="1"/>
            <a:r>
              <a:rPr lang="en-US" b="1" u="sng" dirty="0">
                <a:latin typeface="Helvetica" charset="0"/>
                <a:ea typeface="ＭＳ Ｐゴシック" charset="0"/>
              </a:rPr>
              <a:t>M</a:t>
            </a:r>
            <a:r>
              <a:rPr lang="en-US" dirty="0">
                <a:latin typeface="Helvetica" charset="0"/>
                <a:ea typeface="ＭＳ Ｐゴシック" charset="0"/>
              </a:rPr>
              <a:t>ySQL, </a:t>
            </a:r>
            <a:r>
              <a:rPr lang="en-US" dirty="0" err="1">
                <a:latin typeface="Helvetica" charset="0"/>
                <a:ea typeface="ＭＳ Ｐゴシック" charset="0"/>
              </a:rPr>
              <a:t>MariaDB</a:t>
            </a:r>
            <a:r>
              <a:rPr lang="en-US" dirty="0">
                <a:latin typeface="Helvetica" charset="0"/>
                <a:ea typeface="ＭＳ Ｐゴシック" charset="0"/>
              </a:rPr>
              <a:t> or </a:t>
            </a:r>
            <a:r>
              <a:rPr lang="en-US" dirty="0" err="1">
                <a:latin typeface="Helvetica" charset="0"/>
                <a:ea typeface="ＭＳ Ｐゴシック" charset="0"/>
              </a:rPr>
              <a:t>MongoDB</a:t>
            </a:r>
            <a:r>
              <a:rPr lang="en-US" dirty="0">
                <a:latin typeface="Helvetica" charset="0"/>
                <a:ea typeface="ＭＳ Ｐゴシック" charset="0"/>
              </a:rPr>
              <a:t> DBMS</a:t>
            </a:r>
          </a:p>
          <a:p>
            <a:pPr lvl="1"/>
            <a:r>
              <a:rPr lang="en-US" b="1" u="sng" dirty="0">
                <a:latin typeface="Helvetica" charset="0"/>
                <a:ea typeface="ＭＳ Ｐゴシック" charset="0"/>
              </a:rPr>
              <a:t>P</a:t>
            </a:r>
            <a:r>
              <a:rPr lang="en-US" dirty="0">
                <a:latin typeface="Helvetica" charset="0"/>
                <a:ea typeface="ＭＳ Ｐゴシック" charset="0"/>
              </a:rPr>
              <a:t>HP, Perl, or Python languages for dynamic web pages</a:t>
            </a: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8936738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Helvetica" charset="0"/>
              </a:rPr>
              <a:t>UCB / Apache </a:t>
            </a:r>
            <a:r>
              <a:rPr lang="en-US" dirty="0">
                <a:latin typeface="Helvetica" charset="0"/>
                <a:ea typeface="ＭＳ Ｐゴシック" charset="0"/>
                <a:cs typeface="Helvetica" charset="0"/>
              </a:rPr>
              <a:t>Spark Motivation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6200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>
                <a:latin typeface="Helvetica" charset="0"/>
                <a:ea typeface="ＭＳ Ｐゴシック" charset="0"/>
                <a:cs typeface="Helvetica" charset="0"/>
              </a:rPr>
              <a:t>Complex jobs, interactive queries and online processing all need one thing that MR lacks:</a:t>
            </a:r>
          </a:p>
          <a:p>
            <a:pPr marL="0" indent="0" algn="ctr">
              <a:buFontTx/>
              <a:buNone/>
            </a:pPr>
            <a:r>
              <a:rPr lang="en-US" dirty="0">
                <a:latin typeface="Helvetica" charset="0"/>
                <a:ea typeface="ＭＳ Ｐゴシック" charset="0"/>
                <a:cs typeface="Helvetica" charset="0"/>
              </a:rPr>
              <a:t>Efficient primitives for </a:t>
            </a:r>
            <a:r>
              <a:rPr lang="en-US" b="1" dirty="0">
                <a:latin typeface="Helvetica" charset="0"/>
                <a:ea typeface="ＭＳ Ｐゴシック" charset="0"/>
                <a:cs typeface="Helvetica" charset="0"/>
              </a:rPr>
              <a:t>data sharing</a:t>
            </a:r>
            <a:endParaRPr lang="en-US" dirty="0">
              <a:latin typeface="Helvetica" charset="0"/>
              <a:ea typeface="ＭＳ Ｐゴシック" charset="0"/>
              <a:cs typeface="Helvetica" charset="0"/>
            </a:endParaRPr>
          </a:p>
        </p:txBody>
      </p:sp>
      <p:grpSp>
        <p:nvGrpSpPr>
          <p:cNvPr id="93" name="Group 92"/>
          <p:cNvGrpSpPr>
            <a:grpSpLocks/>
          </p:cNvGrpSpPr>
          <p:nvPr/>
        </p:nvGrpSpPr>
        <p:grpSpPr bwMode="auto">
          <a:xfrm>
            <a:off x="304800" y="4051300"/>
            <a:ext cx="2347913" cy="1998663"/>
            <a:chOff x="381000" y="4426799"/>
            <a:chExt cx="2457458" cy="2126975"/>
          </a:xfrm>
        </p:grpSpPr>
        <p:sp>
          <p:nvSpPr>
            <p:cNvPr id="4" name="Rectangle 3"/>
            <p:cNvSpPr/>
            <p:nvPr/>
          </p:nvSpPr>
          <p:spPr>
            <a:xfrm>
              <a:off x="1192862" y="4426799"/>
              <a:ext cx="438209" cy="1498851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sz="2000" dirty="0">
                  <a:latin typeface="Helvetica"/>
                  <a:cs typeface="Helvetica"/>
                </a:rPr>
                <a:t>Stage 1</a:t>
              </a:r>
            </a:p>
          </p:txBody>
        </p:sp>
        <p:sp>
          <p:nvSpPr>
            <p:cNvPr id="8" name="Can 7"/>
            <p:cNvSpPr/>
            <p:nvPr/>
          </p:nvSpPr>
          <p:spPr>
            <a:xfrm>
              <a:off x="381000" y="4823812"/>
              <a:ext cx="603149" cy="706176"/>
            </a:xfrm>
            <a:prstGeom prst="can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Helvetica"/>
                <a:cs typeface="Helvetica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03222" y="4426799"/>
              <a:ext cx="438209" cy="1498851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sz="2000" dirty="0">
                  <a:latin typeface="Helvetica"/>
                  <a:cs typeface="Helvetica"/>
                </a:rPr>
                <a:t>Stage 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00249" y="4426799"/>
              <a:ext cx="438209" cy="1498851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sz="2000" dirty="0">
                  <a:latin typeface="Helvetica"/>
                  <a:cs typeface="Helvetica"/>
                </a:rPr>
                <a:t>Stage 3</a:t>
              </a:r>
            </a:p>
          </p:txBody>
        </p:sp>
        <p:cxnSp>
          <p:nvCxnSpPr>
            <p:cNvPr id="31775" name="Straight Arrow Connector 454"/>
            <p:cNvCxnSpPr>
              <a:cxnSpLocks noChangeShapeType="1"/>
            </p:cNvCxnSpPr>
            <p:nvPr/>
          </p:nvCxnSpPr>
          <p:spPr bwMode="auto">
            <a:xfrm>
              <a:off x="984522" y="5176224"/>
              <a:ext cx="208340" cy="1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76" name="Straight Arrow Connector 454"/>
            <p:cNvCxnSpPr>
              <a:cxnSpLocks noChangeShapeType="1"/>
              <a:stCxn id="9" idx="3"/>
              <a:endCxn id="10" idx="1"/>
            </p:cNvCxnSpPr>
            <p:nvPr/>
          </p:nvCxnSpPr>
          <p:spPr bwMode="auto">
            <a:xfrm>
              <a:off x="2241431" y="5176225"/>
              <a:ext cx="158818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77" name="Straight Arrow Connector 454"/>
            <p:cNvCxnSpPr>
              <a:cxnSpLocks noChangeShapeType="1"/>
              <a:stCxn id="4" idx="3"/>
              <a:endCxn id="9" idx="1"/>
            </p:cNvCxnSpPr>
            <p:nvPr/>
          </p:nvCxnSpPr>
          <p:spPr bwMode="auto">
            <a:xfrm>
              <a:off x="1631071" y="5176225"/>
              <a:ext cx="172151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78" name="TextBox 89"/>
            <p:cNvSpPr txBox="1">
              <a:spLocks noChangeArrowheads="1"/>
            </p:cNvSpPr>
            <p:nvPr/>
          </p:nvSpPr>
          <p:spPr bwMode="auto">
            <a:xfrm>
              <a:off x="869501" y="6078892"/>
              <a:ext cx="1926030" cy="47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300">
                  <a:latin typeface="Helvetica" charset="0"/>
                  <a:cs typeface="Helvetica" charset="0"/>
                </a:rPr>
                <a:t>Iterative job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314700" y="4040188"/>
            <a:ext cx="2708275" cy="2009775"/>
            <a:chOff x="3315082" y="4417552"/>
            <a:chExt cx="2707587" cy="2010082"/>
          </a:xfrm>
        </p:grpSpPr>
        <p:sp>
          <p:nvSpPr>
            <p:cNvPr id="12" name="Can 11"/>
            <p:cNvSpPr/>
            <p:nvPr/>
          </p:nvSpPr>
          <p:spPr>
            <a:xfrm>
              <a:off x="3524579" y="4800197"/>
              <a:ext cx="577703" cy="663676"/>
            </a:xfrm>
            <a:prstGeom prst="can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Helvetica"/>
                <a:cs typeface="Helvetica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10179" y="4417552"/>
              <a:ext cx="1137949" cy="360417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950" dirty="0">
                  <a:latin typeface="Helvetica"/>
                  <a:cs typeface="Helvetica"/>
                </a:rPr>
                <a:t>Query 1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10179" y="4952621"/>
              <a:ext cx="1137949" cy="360418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950" dirty="0">
                  <a:latin typeface="Helvetica"/>
                  <a:cs typeface="Helvetica"/>
                </a:rPr>
                <a:t>Query 2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410179" y="5481339"/>
              <a:ext cx="1137949" cy="360417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950" dirty="0">
                  <a:latin typeface="Helvetica"/>
                  <a:cs typeface="Helvetica"/>
                </a:rPr>
                <a:t>Query 3</a:t>
              </a:r>
            </a:p>
          </p:txBody>
        </p:sp>
        <p:cxnSp>
          <p:nvCxnSpPr>
            <p:cNvPr id="31767" name="Straight Arrow Connector 454"/>
            <p:cNvCxnSpPr>
              <a:cxnSpLocks noChangeShapeType="1"/>
              <a:endCxn id="13" idx="1"/>
            </p:cNvCxnSpPr>
            <p:nvPr/>
          </p:nvCxnSpPr>
          <p:spPr bwMode="auto">
            <a:xfrm flipV="1">
              <a:off x="4101377" y="4597992"/>
              <a:ext cx="309381" cy="41329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68" name="Straight Arrow Connector 454"/>
            <p:cNvCxnSpPr>
              <a:cxnSpLocks noChangeShapeType="1"/>
              <a:stCxn id="12" idx="4"/>
              <a:endCxn id="15" idx="1"/>
            </p:cNvCxnSpPr>
            <p:nvPr/>
          </p:nvCxnSpPr>
          <p:spPr bwMode="auto">
            <a:xfrm>
              <a:off x="4101377" y="5132334"/>
              <a:ext cx="309382" cy="961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69" name="Straight Arrow Connector 454"/>
            <p:cNvCxnSpPr>
              <a:cxnSpLocks noChangeShapeType="1"/>
              <a:endCxn id="16" idx="1"/>
            </p:cNvCxnSpPr>
            <p:nvPr/>
          </p:nvCxnSpPr>
          <p:spPr bwMode="auto">
            <a:xfrm>
              <a:off x="4101377" y="5278062"/>
              <a:ext cx="309381" cy="38356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70" name="TextBox 90"/>
            <p:cNvSpPr txBox="1">
              <a:spLocks noChangeArrowheads="1"/>
            </p:cNvSpPr>
            <p:nvPr/>
          </p:nvSpPr>
          <p:spPr bwMode="auto">
            <a:xfrm>
              <a:off x="3315082" y="5981332"/>
              <a:ext cx="2707587" cy="446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300">
                  <a:latin typeface="Helvetica" charset="0"/>
                  <a:cs typeface="Helvetica" charset="0"/>
                </a:rPr>
                <a:t>Interactive mining</a:t>
              </a:r>
            </a:p>
          </p:txBody>
        </p:sp>
      </p:grpSp>
      <p:grpSp>
        <p:nvGrpSpPr>
          <p:cNvPr id="98" name="Group 97"/>
          <p:cNvGrpSpPr>
            <a:grpSpLocks/>
          </p:cNvGrpSpPr>
          <p:nvPr/>
        </p:nvGrpSpPr>
        <p:grpSpPr bwMode="auto">
          <a:xfrm>
            <a:off x="6389688" y="3886200"/>
            <a:ext cx="2840037" cy="2163763"/>
            <a:chOff x="6316405" y="4251831"/>
            <a:chExt cx="2972361" cy="2301943"/>
          </a:xfrm>
        </p:grpSpPr>
        <p:sp>
          <p:nvSpPr>
            <p:cNvPr id="40" name="Can 39"/>
            <p:cNvSpPr/>
            <p:nvPr/>
          </p:nvSpPr>
          <p:spPr>
            <a:xfrm>
              <a:off x="6457629" y="5016894"/>
              <a:ext cx="515054" cy="604619"/>
            </a:xfrm>
            <a:prstGeom prst="can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Helvetica"/>
                <a:cs typeface="Helvetica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138413" y="4821124"/>
              <a:ext cx="438209" cy="1003176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sz="2000" dirty="0">
                  <a:latin typeface="Helvetica"/>
                  <a:cs typeface="Helvetica"/>
                </a:rPr>
                <a:t>Job 1</a:t>
              </a:r>
            </a:p>
          </p:txBody>
        </p:sp>
        <p:sp>
          <p:nvSpPr>
            <p:cNvPr id="49" name="Can 48"/>
            <p:cNvSpPr/>
            <p:nvPr/>
          </p:nvSpPr>
          <p:spPr>
            <a:xfrm>
              <a:off x="7168736" y="4251831"/>
              <a:ext cx="378814" cy="359732"/>
            </a:xfrm>
            <a:prstGeom prst="can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Helvetica"/>
                <a:cs typeface="Helvetica"/>
              </a:endParaRPr>
            </a:p>
          </p:txBody>
        </p:sp>
        <p:cxnSp>
          <p:nvCxnSpPr>
            <p:cNvPr id="31754" name="Straight Arrow Connector 454"/>
            <p:cNvCxnSpPr>
              <a:cxnSpLocks noChangeShapeType="1"/>
              <a:stCxn id="49" idx="3"/>
              <a:endCxn id="48" idx="0"/>
            </p:cNvCxnSpPr>
            <p:nvPr/>
          </p:nvCxnSpPr>
          <p:spPr bwMode="auto">
            <a:xfrm>
              <a:off x="7357518" y="4611419"/>
              <a:ext cx="0" cy="20970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Rectangle 50"/>
            <p:cNvSpPr/>
            <p:nvPr/>
          </p:nvSpPr>
          <p:spPr>
            <a:xfrm>
              <a:off x="7753749" y="4821124"/>
              <a:ext cx="438209" cy="1003176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sz="2000" dirty="0">
                  <a:latin typeface="Helvetica"/>
                  <a:cs typeface="Helvetica"/>
                </a:rPr>
                <a:t>Job 2</a:t>
              </a:r>
            </a:p>
          </p:txBody>
        </p:sp>
        <p:sp>
          <p:nvSpPr>
            <p:cNvPr id="52" name="Can 51"/>
            <p:cNvSpPr/>
            <p:nvPr/>
          </p:nvSpPr>
          <p:spPr>
            <a:xfrm>
              <a:off x="7783478" y="4251831"/>
              <a:ext cx="378814" cy="359732"/>
            </a:xfrm>
            <a:prstGeom prst="can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Helvetica"/>
                <a:cs typeface="Helvetica"/>
              </a:endParaRPr>
            </a:p>
          </p:txBody>
        </p:sp>
        <p:cxnSp>
          <p:nvCxnSpPr>
            <p:cNvPr id="31757" name="Straight Arrow Connector 454"/>
            <p:cNvCxnSpPr>
              <a:cxnSpLocks noChangeShapeType="1"/>
              <a:stCxn id="52" idx="3"/>
              <a:endCxn id="51" idx="0"/>
            </p:cNvCxnSpPr>
            <p:nvPr/>
          </p:nvCxnSpPr>
          <p:spPr bwMode="auto">
            <a:xfrm>
              <a:off x="7972854" y="4611419"/>
              <a:ext cx="0" cy="20970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8" name="Straight Arrow Connector 454"/>
            <p:cNvCxnSpPr>
              <a:cxnSpLocks noChangeShapeType="1"/>
              <a:endCxn id="48" idx="1"/>
            </p:cNvCxnSpPr>
            <p:nvPr/>
          </p:nvCxnSpPr>
          <p:spPr bwMode="auto">
            <a:xfrm>
              <a:off x="6972758" y="5322712"/>
              <a:ext cx="165655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9" name="Straight Arrow Connector 454"/>
            <p:cNvCxnSpPr>
              <a:cxnSpLocks noChangeShapeType="1"/>
              <a:stCxn id="48" idx="3"/>
              <a:endCxn id="51" idx="1"/>
            </p:cNvCxnSpPr>
            <p:nvPr/>
          </p:nvCxnSpPr>
          <p:spPr bwMode="auto">
            <a:xfrm>
              <a:off x="7576622" y="5322712"/>
              <a:ext cx="177127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60" name="Straight Arrow Connector 454"/>
            <p:cNvCxnSpPr>
              <a:cxnSpLocks noChangeShapeType="1"/>
            </p:cNvCxnSpPr>
            <p:nvPr/>
          </p:nvCxnSpPr>
          <p:spPr bwMode="auto">
            <a:xfrm>
              <a:off x="8194223" y="5331206"/>
              <a:ext cx="202273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61" name="TextBox 79"/>
            <p:cNvSpPr txBox="1">
              <a:spLocks noChangeArrowheads="1"/>
            </p:cNvSpPr>
            <p:nvPr/>
          </p:nvSpPr>
          <p:spPr bwMode="auto">
            <a:xfrm>
              <a:off x="8358777" y="5047492"/>
              <a:ext cx="461666" cy="425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latin typeface="Helvetica" charset="0"/>
                  <a:cs typeface="Helvetica" charset="0"/>
                </a:rPr>
                <a:t>…</a:t>
              </a:r>
            </a:p>
          </p:txBody>
        </p:sp>
        <p:sp>
          <p:nvSpPr>
            <p:cNvPr id="31762" name="TextBox 91"/>
            <p:cNvSpPr txBox="1">
              <a:spLocks noChangeArrowheads="1"/>
            </p:cNvSpPr>
            <p:nvPr/>
          </p:nvSpPr>
          <p:spPr bwMode="auto">
            <a:xfrm>
              <a:off x="6316405" y="6079040"/>
              <a:ext cx="2972361" cy="474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300">
                  <a:latin typeface="Helvetica" charset="0"/>
                  <a:cs typeface="Helvetica" charset="0"/>
                </a:rPr>
                <a:t>Stream processing</a:t>
              </a:r>
            </a:p>
          </p:txBody>
        </p:sp>
      </p:grpSp>
      <p:pic>
        <p:nvPicPr>
          <p:cNvPr id="31750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5181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40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88278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Spark Motivation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Complex jobs, interactive queries and online processing all need one thing that MR lacks:</a:t>
            </a:r>
          </a:p>
          <a:p>
            <a:pPr marL="0" indent="0" algn="ctr">
              <a:buFontTx/>
              <a:buNone/>
            </a:pPr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Efficient primitives for </a:t>
            </a:r>
            <a:r>
              <a:rPr lang="en-US" b="1">
                <a:latin typeface="Helvetica" charset="0"/>
                <a:ea typeface="ＭＳ Ｐゴシック" charset="0"/>
                <a:cs typeface="Helvetica" charset="0"/>
              </a:rPr>
              <a:t>data sharing</a:t>
            </a:r>
            <a:endParaRPr lang="en-US">
              <a:latin typeface="Helvetica" charset="0"/>
              <a:ea typeface="ＭＳ Ｐゴシック" charset="0"/>
              <a:cs typeface="Helvetica" charset="0"/>
            </a:endParaRPr>
          </a:p>
        </p:txBody>
      </p:sp>
      <p:grpSp>
        <p:nvGrpSpPr>
          <p:cNvPr id="32771" name="Group 92"/>
          <p:cNvGrpSpPr>
            <a:grpSpLocks/>
          </p:cNvGrpSpPr>
          <p:nvPr/>
        </p:nvGrpSpPr>
        <p:grpSpPr bwMode="auto">
          <a:xfrm>
            <a:off x="304800" y="4051300"/>
            <a:ext cx="2347913" cy="1998663"/>
            <a:chOff x="381000" y="4426799"/>
            <a:chExt cx="2457458" cy="2126975"/>
          </a:xfrm>
        </p:grpSpPr>
        <p:sp>
          <p:nvSpPr>
            <p:cNvPr id="4" name="Rectangle 3"/>
            <p:cNvSpPr/>
            <p:nvPr/>
          </p:nvSpPr>
          <p:spPr>
            <a:xfrm>
              <a:off x="1192862" y="4426799"/>
              <a:ext cx="438209" cy="1498851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sz="2000" dirty="0">
                  <a:latin typeface="Helvetica"/>
                  <a:cs typeface="Helvetica"/>
                </a:rPr>
                <a:t>Stage 1</a:t>
              </a:r>
            </a:p>
          </p:txBody>
        </p:sp>
        <p:sp>
          <p:nvSpPr>
            <p:cNvPr id="8" name="Can 7"/>
            <p:cNvSpPr/>
            <p:nvPr/>
          </p:nvSpPr>
          <p:spPr>
            <a:xfrm>
              <a:off x="381000" y="4823812"/>
              <a:ext cx="603149" cy="706176"/>
            </a:xfrm>
            <a:prstGeom prst="can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Helvetica"/>
                <a:cs typeface="Helvetica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03222" y="4426799"/>
              <a:ext cx="438209" cy="1498851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sz="2000" dirty="0">
                  <a:latin typeface="Helvetica"/>
                  <a:cs typeface="Helvetica"/>
                </a:rPr>
                <a:t>Stage 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00249" y="4426799"/>
              <a:ext cx="438209" cy="1498851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sz="2000" dirty="0">
                  <a:latin typeface="Helvetica"/>
                  <a:cs typeface="Helvetica"/>
                </a:rPr>
                <a:t>Stage 3</a:t>
              </a:r>
            </a:p>
          </p:txBody>
        </p:sp>
        <p:cxnSp>
          <p:nvCxnSpPr>
            <p:cNvPr id="32800" name="Straight Arrow Connector 454"/>
            <p:cNvCxnSpPr>
              <a:cxnSpLocks noChangeShapeType="1"/>
            </p:cNvCxnSpPr>
            <p:nvPr/>
          </p:nvCxnSpPr>
          <p:spPr bwMode="auto">
            <a:xfrm>
              <a:off x="984522" y="5176224"/>
              <a:ext cx="208340" cy="1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801" name="Straight Arrow Connector 454"/>
            <p:cNvCxnSpPr>
              <a:cxnSpLocks noChangeShapeType="1"/>
              <a:stCxn id="9" idx="3"/>
              <a:endCxn id="10" idx="1"/>
            </p:cNvCxnSpPr>
            <p:nvPr/>
          </p:nvCxnSpPr>
          <p:spPr bwMode="auto">
            <a:xfrm>
              <a:off x="2241431" y="5176225"/>
              <a:ext cx="158818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802" name="Straight Arrow Connector 454"/>
            <p:cNvCxnSpPr>
              <a:cxnSpLocks noChangeShapeType="1"/>
              <a:stCxn id="4" idx="3"/>
              <a:endCxn id="9" idx="1"/>
            </p:cNvCxnSpPr>
            <p:nvPr/>
          </p:nvCxnSpPr>
          <p:spPr bwMode="auto">
            <a:xfrm>
              <a:off x="1631071" y="5176225"/>
              <a:ext cx="172151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3" name="TextBox 89"/>
            <p:cNvSpPr txBox="1">
              <a:spLocks noChangeArrowheads="1"/>
            </p:cNvSpPr>
            <p:nvPr/>
          </p:nvSpPr>
          <p:spPr bwMode="auto">
            <a:xfrm>
              <a:off x="869501" y="6078892"/>
              <a:ext cx="1926030" cy="47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300">
                  <a:latin typeface="Helvetica" charset="0"/>
                  <a:cs typeface="Helvetica" charset="0"/>
                </a:rPr>
                <a:t>Iterative job</a:t>
              </a:r>
            </a:p>
          </p:txBody>
        </p:sp>
      </p:grpSp>
      <p:grpSp>
        <p:nvGrpSpPr>
          <p:cNvPr id="32772" name="Group 96"/>
          <p:cNvGrpSpPr>
            <a:grpSpLocks/>
          </p:cNvGrpSpPr>
          <p:nvPr/>
        </p:nvGrpSpPr>
        <p:grpSpPr bwMode="auto">
          <a:xfrm>
            <a:off x="3314700" y="4040188"/>
            <a:ext cx="2708275" cy="2009775"/>
            <a:chOff x="3338469" y="4416055"/>
            <a:chExt cx="2833692" cy="2137719"/>
          </a:xfrm>
        </p:grpSpPr>
        <p:sp>
          <p:nvSpPr>
            <p:cNvPr id="12" name="Can 11"/>
            <p:cNvSpPr/>
            <p:nvPr/>
          </p:nvSpPr>
          <p:spPr>
            <a:xfrm>
              <a:off x="3557723" y="4822998"/>
              <a:ext cx="604610" cy="705819"/>
            </a:xfrm>
            <a:prstGeom prst="can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Helvetica"/>
                <a:cs typeface="Helvetica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84570" y="4416055"/>
              <a:ext cx="1190948" cy="383303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950" dirty="0">
                  <a:latin typeface="Helvetica"/>
                  <a:cs typeface="Helvetica"/>
                </a:rPr>
                <a:t>Query 1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84570" y="4985100"/>
              <a:ext cx="1190948" cy="383304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950" dirty="0">
                  <a:latin typeface="Helvetica"/>
                  <a:cs typeface="Helvetica"/>
                </a:rPr>
                <a:t>Query 2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484570" y="5547391"/>
              <a:ext cx="1190948" cy="383303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950" dirty="0">
                  <a:latin typeface="Helvetica"/>
                  <a:cs typeface="Helvetica"/>
                </a:rPr>
                <a:t>Query 3</a:t>
              </a:r>
            </a:p>
          </p:txBody>
        </p:sp>
        <p:cxnSp>
          <p:nvCxnSpPr>
            <p:cNvPr id="32792" name="Straight Arrow Connector 454"/>
            <p:cNvCxnSpPr>
              <a:cxnSpLocks noChangeShapeType="1"/>
              <a:stCxn id="12" idx="4"/>
              <a:endCxn id="13" idx="1"/>
            </p:cNvCxnSpPr>
            <p:nvPr/>
          </p:nvCxnSpPr>
          <p:spPr bwMode="auto">
            <a:xfrm flipV="1">
              <a:off x="4161385" y="4607953"/>
              <a:ext cx="323791" cy="568271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3" name="Straight Arrow Connector 454"/>
            <p:cNvCxnSpPr>
              <a:cxnSpLocks noChangeShapeType="1"/>
              <a:stCxn id="12" idx="4"/>
              <a:endCxn id="15" idx="1"/>
            </p:cNvCxnSpPr>
            <p:nvPr/>
          </p:nvCxnSpPr>
          <p:spPr bwMode="auto">
            <a:xfrm>
              <a:off x="4161385" y="5176224"/>
              <a:ext cx="323791" cy="1022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4" name="Straight Arrow Connector 454"/>
            <p:cNvCxnSpPr>
              <a:cxnSpLocks noChangeShapeType="1"/>
              <a:stCxn id="12" idx="4"/>
              <a:endCxn id="16" idx="1"/>
            </p:cNvCxnSpPr>
            <p:nvPr/>
          </p:nvCxnSpPr>
          <p:spPr bwMode="auto">
            <a:xfrm>
              <a:off x="4161385" y="5176224"/>
              <a:ext cx="323791" cy="56290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95" name="TextBox 90"/>
            <p:cNvSpPr txBox="1">
              <a:spLocks noChangeArrowheads="1"/>
            </p:cNvSpPr>
            <p:nvPr/>
          </p:nvSpPr>
          <p:spPr bwMode="auto">
            <a:xfrm>
              <a:off x="3338469" y="6079132"/>
              <a:ext cx="2833692" cy="474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300">
                  <a:latin typeface="Helvetica" charset="0"/>
                  <a:cs typeface="Helvetica" charset="0"/>
                </a:rPr>
                <a:t>Interactive mining</a:t>
              </a:r>
            </a:p>
          </p:txBody>
        </p:sp>
      </p:grpSp>
      <p:grpSp>
        <p:nvGrpSpPr>
          <p:cNvPr id="32773" name="Group 97"/>
          <p:cNvGrpSpPr>
            <a:grpSpLocks/>
          </p:cNvGrpSpPr>
          <p:nvPr/>
        </p:nvGrpSpPr>
        <p:grpSpPr bwMode="auto">
          <a:xfrm>
            <a:off x="6389688" y="3886200"/>
            <a:ext cx="2840037" cy="2163763"/>
            <a:chOff x="6316405" y="4251831"/>
            <a:chExt cx="2972361" cy="2301943"/>
          </a:xfrm>
        </p:grpSpPr>
        <p:sp>
          <p:nvSpPr>
            <p:cNvPr id="40" name="Can 39"/>
            <p:cNvSpPr/>
            <p:nvPr/>
          </p:nvSpPr>
          <p:spPr>
            <a:xfrm>
              <a:off x="6457629" y="5016894"/>
              <a:ext cx="515054" cy="604619"/>
            </a:xfrm>
            <a:prstGeom prst="can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Helvetica"/>
                <a:cs typeface="Helvetica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138413" y="4821124"/>
              <a:ext cx="438209" cy="1003176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sz="2000" dirty="0">
                  <a:latin typeface="Helvetica"/>
                  <a:cs typeface="Helvetica"/>
                </a:rPr>
                <a:t>Job 1</a:t>
              </a:r>
            </a:p>
          </p:txBody>
        </p:sp>
        <p:sp>
          <p:nvSpPr>
            <p:cNvPr id="49" name="Can 48"/>
            <p:cNvSpPr/>
            <p:nvPr/>
          </p:nvSpPr>
          <p:spPr>
            <a:xfrm>
              <a:off x="7168736" y="4251831"/>
              <a:ext cx="378814" cy="359732"/>
            </a:xfrm>
            <a:prstGeom prst="can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Helvetica"/>
                <a:cs typeface="Helvetica"/>
              </a:endParaRPr>
            </a:p>
          </p:txBody>
        </p:sp>
        <p:cxnSp>
          <p:nvCxnSpPr>
            <p:cNvPr id="32779" name="Straight Arrow Connector 454"/>
            <p:cNvCxnSpPr>
              <a:cxnSpLocks noChangeShapeType="1"/>
              <a:stCxn id="49" idx="3"/>
              <a:endCxn id="48" idx="0"/>
            </p:cNvCxnSpPr>
            <p:nvPr/>
          </p:nvCxnSpPr>
          <p:spPr bwMode="auto">
            <a:xfrm>
              <a:off x="7357518" y="4611419"/>
              <a:ext cx="0" cy="20970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Rectangle 50"/>
            <p:cNvSpPr/>
            <p:nvPr/>
          </p:nvSpPr>
          <p:spPr>
            <a:xfrm>
              <a:off x="7753749" y="4821124"/>
              <a:ext cx="438209" cy="1003176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sz="2000" dirty="0">
                  <a:latin typeface="Helvetica"/>
                  <a:cs typeface="Helvetica"/>
                </a:rPr>
                <a:t>Job 2</a:t>
              </a:r>
            </a:p>
          </p:txBody>
        </p:sp>
        <p:sp>
          <p:nvSpPr>
            <p:cNvPr id="52" name="Can 51"/>
            <p:cNvSpPr/>
            <p:nvPr/>
          </p:nvSpPr>
          <p:spPr>
            <a:xfrm>
              <a:off x="7783478" y="4251831"/>
              <a:ext cx="378814" cy="359732"/>
            </a:xfrm>
            <a:prstGeom prst="can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Helvetica"/>
                <a:cs typeface="Helvetica"/>
              </a:endParaRPr>
            </a:p>
          </p:txBody>
        </p:sp>
        <p:cxnSp>
          <p:nvCxnSpPr>
            <p:cNvPr id="32782" name="Straight Arrow Connector 454"/>
            <p:cNvCxnSpPr>
              <a:cxnSpLocks noChangeShapeType="1"/>
              <a:stCxn id="52" idx="3"/>
              <a:endCxn id="51" idx="0"/>
            </p:cNvCxnSpPr>
            <p:nvPr/>
          </p:nvCxnSpPr>
          <p:spPr bwMode="auto">
            <a:xfrm>
              <a:off x="7972854" y="4611419"/>
              <a:ext cx="0" cy="20970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3" name="Straight Arrow Connector 454"/>
            <p:cNvCxnSpPr>
              <a:cxnSpLocks noChangeShapeType="1"/>
              <a:endCxn id="48" idx="1"/>
            </p:cNvCxnSpPr>
            <p:nvPr/>
          </p:nvCxnSpPr>
          <p:spPr bwMode="auto">
            <a:xfrm>
              <a:off x="6972758" y="5322712"/>
              <a:ext cx="165655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4" name="Straight Arrow Connector 454"/>
            <p:cNvCxnSpPr>
              <a:cxnSpLocks noChangeShapeType="1"/>
              <a:stCxn id="48" idx="3"/>
              <a:endCxn id="51" idx="1"/>
            </p:cNvCxnSpPr>
            <p:nvPr/>
          </p:nvCxnSpPr>
          <p:spPr bwMode="auto">
            <a:xfrm>
              <a:off x="7576622" y="5322712"/>
              <a:ext cx="177127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5" name="Straight Arrow Connector 454"/>
            <p:cNvCxnSpPr>
              <a:cxnSpLocks noChangeShapeType="1"/>
            </p:cNvCxnSpPr>
            <p:nvPr/>
          </p:nvCxnSpPr>
          <p:spPr bwMode="auto">
            <a:xfrm>
              <a:off x="8194223" y="5331206"/>
              <a:ext cx="202273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6" name="TextBox 79"/>
            <p:cNvSpPr txBox="1">
              <a:spLocks noChangeArrowheads="1"/>
            </p:cNvSpPr>
            <p:nvPr/>
          </p:nvSpPr>
          <p:spPr bwMode="auto">
            <a:xfrm>
              <a:off x="8358777" y="5047492"/>
              <a:ext cx="461666" cy="425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latin typeface="Helvetica" charset="0"/>
                  <a:cs typeface="Helvetica" charset="0"/>
                </a:rPr>
                <a:t>…</a:t>
              </a:r>
            </a:p>
          </p:txBody>
        </p:sp>
        <p:sp>
          <p:nvSpPr>
            <p:cNvPr id="32787" name="TextBox 91"/>
            <p:cNvSpPr txBox="1">
              <a:spLocks noChangeArrowheads="1"/>
            </p:cNvSpPr>
            <p:nvPr/>
          </p:nvSpPr>
          <p:spPr bwMode="auto">
            <a:xfrm>
              <a:off x="6316405" y="6079040"/>
              <a:ext cx="2972361" cy="474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300">
                  <a:latin typeface="Helvetica" charset="0"/>
                  <a:cs typeface="Helvetica" charset="0"/>
                </a:rPr>
                <a:t>Stream processing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3962400"/>
            <a:ext cx="9144000" cy="2895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Helvetica"/>
              <a:cs typeface="Helvetica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28600" y="2438400"/>
            <a:ext cx="8535988" cy="1409700"/>
          </a:xfrm>
          <a:prstGeom prst="roundRect">
            <a:avLst>
              <a:gd name="adj" fmla="val 10339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anchor="ctr"/>
          <a:lstStyle/>
          <a:p>
            <a:pPr algn="ctr">
              <a:defRPr/>
            </a:pPr>
            <a:r>
              <a:rPr lang="en-US" sz="3100" dirty="0">
                <a:latin typeface="Helvetica"/>
                <a:cs typeface="Helvetica"/>
              </a:rPr>
              <a:t>Problem: in MR, the only way to share data across jobs is using stable storage </a:t>
            </a:r>
            <a:br>
              <a:rPr lang="en-US" sz="3100" dirty="0">
                <a:latin typeface="Helvetica"/>
                <a:cs typeface="Helvetica"/>
              </a:rPr>
            </a:br>
            <a:r>
              <a:rPr lang="en-US" sz="3100" dirty="0">
                <a:latin typeface="Helvetica"/>
                <a:cs typeface="Helvetica"/>
              </a:rPr>
              <a:t>(e.g. file system) </a:t>
            </a:r>
            <a:r>
              <a:rPr lang="en-US" sz="31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100" dirty="0">
                <a:latin typeface="Helvetica"/>
                <a:cs typeface="Helvetica"/>
              </a:rPr>
              <a:t> slow!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41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02971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1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Examples</a:t>
            </a:r>
          </a:p>
        </p:txBody>
      </p:sp>
      <p:sp>
        <p:nvSpPr>
          <p:cNvPr id="25" name="Can 24"/>
          <p:cNvSpPr/>
          <p:nvPr/>
        </p:nvSpPr>
        <p:spPr>
          <a:xfrm>
            <a:off x="1060450" y="1871663"/>
            <a:ext cx="782638" cy="823912"/>
          </a:xfrm>
          <a:prstGeom prst="can">
            <a:avLst/>
          </a:prstGeom>
          <a:ln>
            <a:headEnd type="none" w="med" len="med"/>
            <a:tailEnd type="none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00">
              <a:latin typeface="Helvetica"/>
              <a:cs typeface="Helvetica"/>
            </a:endParaRPr>
          </a:p>
        </p:txBody>
      </p:sp>
      <p:cxnSp>
        <p:nvCxnSpPr>
          <p:cNvPr id="26" name="Straight Arrow Connector 25"/>
          <p:cNvCxnSpPr>
            <a:stCxn id="25" idx="4"/>
            <a:endCxn id="29" idx="1"/>
          </p:cNvCxnSpPr>
          <p:nvPr/>
        </p:nvCxnSpPr>
        <p:spPr>
          <a:xfrm>
            <a:off x="1843088" y="2284413"/>
            <a:ext cx="53816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381250" y="2060575"/>
            <a:ext cx="909638" cy="44767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2200" dirty="0" err="1">
                <a:latin typeface="Helvetica"/>
                <a:cs typeface="Helvetica"/>
              </a:rPr>
              <a:t>iter</a:t>
            </a:r>
            <a:r>
              <a:rPr lang="en-US" sz="2200" dirty="0">
                <a:latin typeface="Helvetica"/>
                <a:cs typeface="Helvetica"/>
              </a:rPr>
              <a:t>. 1</a:t>
            </a:r>
          </a:p>
        </p:txBody>
      </p:sp>
      <p:cxnSp>
        <p:nvCxnSpPr>
          <p:cNvPr id="32" name="Straight Arrow Connector 31"/>
          <p:cNvCxnSpPr>
            <a:stCxn id="29" idx="3"/>
            <a:endCxn id="30" idx="2"/>
          </p:cNvCxnSpPr>
          <p:nvPr/>
        </p:nvCxnSpPr>
        <p:spPr>
          <a:xfrm>
            <a:off x="3290888" y="2284413"/>
            <a:ext cx="496887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39" idx="1"/>
          </p:cNvCxnSpPr>
          <p:nvPr/>
        </p:nvCxnSpPr>
        <p:spPr>
          <a:xfrm flipV="1">
            <a:off x="4573588" y="2284413"/>
            <a:ext cx="538162" cy="476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111750" y="2060575"/>
            <a:ext cx="909638" cy="44767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2200" dirty="0" err="1">
                <a:latin typeface="Helvetica"/>
                <a:cs typeface="Helvetica"/>
              </a:rPr>
              <a:t>iter</a:t>
            </a:r>
            <a:r>
              <a:rPr lang="en-US" sz="2200" dirty="0">
                <a:latin typeface="Helvetica"/>
                <a:cs typeface="Helvetica"/>
              </a:rPr>
              <a:t>. 2</a:t>
            </a:r>
          </a:p>
        </p:txBody>
      </p:sp>
      <p:cxnSp>
        <p:nvCxnSpPr>
          <p:cNvPr id="42" name="Straight Arrow Connector 41"/>
          <p:cNvCxnSpPr>
            <a:stCxn id="39" idx="3"/>
            <a:endCxn id="40" idx="2"/>
          </p:cNvCxnSpPr>
          <p:nvPr/>
        </p:nvCxnSpPr>
        <p:spPr>
          <a:xfrm>
            <a:off x="6021388" y="2284413"/>
            <a:ext cx="496887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286625" y="2289175"/>
            <a:ext cx="538163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2" name="TextBox 43"/>
          <p:cNvSpPr txBox="1">
            <a:spLocks noChangeArrowheads="1"/>
          </p:cNvSpPr>
          <p:nvPr/>
        </p:nvSpPr>
        <p:spPr bwMode="auto">
          <a:xfrm>
            <a:off x="7821613" y="2065338"/>
            <a:ext cx="727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>
                <a:latin typeface="Helvetica" charset="0"/>
                <a:cs typeface="Helvetica" charset="0"/>
              </a:rPr>
              <a:t>.  .  .</a:t>
            </a:r>
          </a:p>
        </p:txBody>
      </p:sp>
      <p:sp>
        <p:nvSpPr>
          <p:cNvPr id="30" name="Can 29"/>
          <p:cNvSpPr/>
          <p:nvPr/>
        </p:nvSpPr>
        <p:spPr>
          <a:xfrm>
            <a:off x="3787775" y="1871663"/>
            <a:ext cx="782638" cy="823912"/>
          </a:xfrm>
          <a:prstGeom prst="can">
            <a:avLst/>
          </a:prstGeom>
          <a:solidFill>
            <a:srgbClr val="FFFF00"/>
          </a:solidFill>
          <a:ln>
            <a:solidFill>
              <a:srgbClr val="FF6600"/>
            </a:solidFill>
            <a:headEnd type="none" w="med" len="med"/>
            <a:tailEnd type="none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00">
              <a:latin typeface="Helvetica"/>
              <a:cs typeface="Helvetica"/>
            </a:endParaRPr>
          </a:p>
        </p:txBody>
      </p:sp>
      <p:sp>
        <p:nvSpPr>
          <p:cNvPr id="40" name="Can 39"/>
          <p:cNvSpPr/>
          <p:nvPr/>
        </p:nvSpPr>
        <p:spPr>
          <a:xfrm>
            <a:off x="6518275" y="1871663"/>
            <a:ext cx="781050" cy="823912"/>
          </a:xfrm>
          <a:prstGeom prst="can">
            <a:avLst/>
          </a:prstGeom>
          <a:solidFill>
            <a:srgbClr val="FFFF00"/>
          </a:solidFill>
          <a:ln>
            <a:solidFill>
              <a:srgbClr val="FF6600"/>
            </a:solidFill>
            <a:headEnd type="none" w="med" len="med"/>
            <a:tailEnd type="none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00">
              <a:latin typeface="Helvetica"/>
              <a:cs typeface="Helvetica"/>
            </a:endParaRPr>
          </a:p>
        </p:txBody>
      </p:sp>
      <p:sp>
        <p:nvSpPr>
          <p:cNvPr id="33805" name="TextBox 50"/>
          <p:cNvSpPr txBox="1">
            <a:spLocks noChangeArrowheads="1"/>
          </p:cNvSpPr>
          <p:nvPr/>
        </p:nvSpPr>
        <p:spPr bwMode="auto">
          <a:xfrm>
            <a:off x="1060450" y="2705100"/>
            <a:ext cx="8778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latin typeface="Helvetica" charset="0"/>
                <a:cs typeface="Helvetica" charset="0"/>
              </a:rPr>
              <a:t>Input</a:t>
            </a:r>
          </a:p>
        </p:txBody>
      </p:sp>
      <p:sp>
        <p:nvSpPr>
          <p:cNvPr id="33806" name="TextBox 51"/>
          <p:cNvSpPr txBox="1">
            <a:spLocks noChangeArrowheads="1"/>
          </p:cNvSpPr>
          <p:nvPr/>
        </p:nvSpPr>
        <p:spPr bwMode="auto">
          <a:xfrm>
            <a:off x="1682750" y="1447800"/>
            <a:ext cx="884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latin typeface="Helvetica" charset="0"/>
                <a:cs typeface="Helvetica" charset="0"/>
              </a:rPr>
              <a:t>HDFS</a:t>
            </a:r>
            <a:br>
              <a:rPr lang="en-US" sz="2000">
                <a:latin typeface="Helvetica" charset="0"/>
                <a:cs typeface="Helvetica" charset="0"/>
              </a:rPr>
            </a:br>
            <a:r>
              <a:rPr lang="en-US" sz="2000">
                <a:latin typeface="Helvetica" charset="0"/>
                <a:cs typeface="Helvetica" charset="0"/>
              </a:rPr>
              <a:t>read</a:t>
            </a:r>
          </a:p>
        </p:txBody>
      </p:sp>
      <p:sp>
        <p:nvSpPr>
          <p:cNvPr id="33807" name="TextBox 52"/>
          <p:cNvSpPr txBox="1">
            <a:spLocks noChangeArrowheads="1"/>
          </p:cNvSpPr>
          <p:nvPr/>
        </p:nvSpPr>
        <p:spPr bwMode="auto">
          <a:xfrm>
            <a:off x="3062288" y="1447800"/>
            <a:ext cx="884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latin typeface="Helvetica" charset="0"/>
                <a:cs typeface="Helvetica" charset="0"/>
              </a:rPr>
              <a:t>HDFS</a:t>
            </a:r>
            <a:br>
              <a:rPr lang="en-US" sz="2000">
                <a:latin typeface="Helvetica" charset="0"/>
                <a:cs typeface="Helvetica" charset="0"/>
              </a:rPr>
            </a:br>
            <a:r>
              <a:rPr lang="en-US" sz="2000">
                <a:latin typeface="Helvetica" charset="0"/>
                <a:cs typeface="Helvetica" charset="0"/>
              </a:rPr>
              <a:t>write</a:t>
            </a:r>
          </a:p>
        </p:txBody>
      </p:sp>
      <p:sp>
        <p:nvSpPr>
          <p:cNvPr id="33808" name="TextBox 53"/>
          <p:cNvSpPr txBox="1">
            <a:spLocks noChangeArrowheads="1"/>
          </p:cNvSpPr>
          <p:nvPr/>
        </p:nvSpPr>
        <p:spPr bwMode="auto">
          <a:xfrm>
            <a:off x="4413250" y="1447800"/>
            <a:ext cx="884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latin typeface="Helvetica" charset="0"/>
                <a:cs typeface="Helvetica" charset="0"/>
              </a:rPr>
              <a:t>HDFS</a:t>
            </a:r>
            <a:br>
              <a:rPr lang="en-US" sz="2000">
                <a:latin typeface="Helvetica" charset="0"/>
                <a:cs typeface="Helvetica" charset="0"/>
              </a:rPr>
            </a:br>
            <a:r>
              <a:rPr lang="en-US" sz="2000">
                <a:latin typeface="Helvetica" charset="0"/>
                <a:cs typeface="Helvetica" charset="0"/>
              </a:rPr>
              <a:t>read</a:t>
            </a:r>
          </a:p>
        </p:txBody>
      </p:sp>
      <p:sp>
        <p:nvSpPr>
          <p:cNvPr id="33809" name="TextBox 54"/>
          <p:cNvSpPr txBox="1">
            <a:spLocks noChangeArrowheads="1"/>
          </p:cNvSpPr>
          <p:nvPr/>
        </p:nvSpPr>
        <p:spPr bwMode="auto">
          <a:xfrm>
            <a:off x="5792788" y="1447800"/>
            <a:ext cx="884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latin typeface="Helvetica" charset="0"/>
                <a:cs typeface="Helvetica" charset="0"/>
              </a:rPr>
              <a:t>HDFS</a:t>
            </a:r>
            <a:br>
              <a:rPr lang="en-US" sz="2000">
                <a:latin typeface="Helvetica" charset="0"/>
                <a:cs typeface="Helvetica" charset="0"/>
              </a:rPr>
            </a:br>
            <a:r>
              <a:rPr lang="en-US" sz="2000">
                <a:latin typeface="Helvetica" charset="0"/>
                <a:cs typeface="Helvetica" charset="0"/>
              </a:rPr>
              <a:t>write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60450" y="3276600"/>
            <a:ext cx="6170613" cy="2857500"/>
            <a:chOff x="1060824" y="3276600"/>
            <a:chExt cx="6170606" cy="2856949"/>
          </a:xfrm>
        </p:grpSpPr>
        <p:sp>
          <p:nvSpPr>
            <p:cNvPr id="33812" name="TextBox 55"/>
            <p:cNvSpPr txBox="1">
              <a:spLocks noChangeArrowheads="1"/>
            </p:cNvSpPr>
            <p:nvPr/>
          </p:nvSpPr>
          <p:spPr bwMode="auto">
            <a:xfrm>
              <a:off x="1060824" y="5214564"/>
              <a:ext cx="877776" cy="431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>
                  <a:latin typeface="Helvetica" charset="0"/>
                  <a:cs typeface="Helvetica" charset="0"/>
                </a:rPr>
                <a:t>Input</a:t>
              </a:r>
            </a:p>
          </p:txBody>
        </p:sp>
        <p:cxnSp>
          <p:nvCxnSpPr>
            <p:cNvPr id="57" name="Straight Arrow Connector 56"/>
            <p:cNvCxnSpPr>
              <a:stCxn id="74" idx="3"/>
              <a:endCxn id="66" idx="1"/>
            </p:cNvCxnSpPr>
            <p:nvPr/>
          </p:nvCxnSpPr>
          <p:spPr>
            <a:xfrm flipV="1">
              <a:off x="1622798" y="3565469"/>
              <a:ext cx="1838323" cy="121420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74" idx="3"/>
              <a:endCxn id="67" idx="1"/>
            </p:cNvCxnSpPr>
            <p:nvPr/>
          </p:nvCxnSpPr>
          <p:spPr>
            <a:xfrm flipV="1">
              <a:off x="1622798" y="4392398"/>
              <a:ext cx="1838323" cy="3872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74" idx="3"/>
              <a:endCxn id="68" idx="1"/>
            </p:cNvCxnSpPr>
            <p:nvPr/>
          </p:nvCxnSpPr>
          <p:spPr>
            <a:xfrm>
              <a:off x="1622798" y="4779673"/>
              <a:ext cx="1838323" cy="42378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endCxn id="63" idx="1"/>
            </p:cNvCxnSpPr>
            <p:nvPr/>
          </p:nvCxnSpPr>
          <p:spPr>
            <a:xfrm>
              <a:off x="4950195" y="3565469"/>
              <a:ext cx="56832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endCxn id="64" idx="1"/>
            </p:cNvCxnSpPr>
            <p:nvPr/>
          </p:nvCxnSpPr>
          <p:spPr>
            <a:xfrm>
              <a:off x="4950195" y="4392398"/>
              <a:ext cx="56832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endCxn id="65" idx="1"/>
            </p:cNvCxnSpPr>
            <p:nvPr/>
          </p:nvCxnSpPr>
          <p:spPr>
            <a:xfrm>
              <a:off x="4950195" y="5205041"/>
              <a:ext cx="56832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Folded Corner 62"/>
            <p:cNvSpPr/>
            <p:nvPr/>
          </p:nvSpPr>
          <p:spPr>
            <a:xfrm>
              <a:off x="5518519" y="3276600"/>
              <a:ext cx="493712" cy="579326"/>
            </a:xfrm>
            <a:prstGeom prst="foldedCorner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non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00">
                <a:latin typeface="Helvetica"/>
                <a:cs typeface="Helvetica"/>
              </a:endParaRPr>
            </a:p>
          </p:txBody>
        </p:sp>
        <p:sp>
          <p:nvSpPr>
            <p:cNvPr id="64" name="Folded Corner 63"/>
            <p:cNvSpPr/>
            <p:nvPr/>
          </p:nvSpPr>
          <p:spPr>
            <a:xfrm>
              <a:off x="5518519" y="4101941"/>
              <a:ext cx="493712" cy="579326"/>
            </a:xfrm>
            <a:prstGeom prst="foldedCorner">
              <a:avLst/>
            </a:prstGeom>
            <a:ln>
              <a:solidFill>
                <a:srgbClr val="BFBFBF"/>
              </a:solidFill>
              <a:headEnd type="none" w="med" len="med"/>
              <a:tailEnd type="non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00">
                <a:latin typeface="Helvetica"/>
                <a:cs typeface="Helvetica"/>
              </a:endParaRPr>
            </a:p>
          </p:txBody>
        </p:sp>
        <p:sp>
          <p:nvSpPr>
            <p:cNvPr id="65" name="Folded Corner 64"/>
            <p:cNvSpPr/>
            <p:nvPr/>
          </p:nvSpPr>
          <p:spPr>
            <a:xfrm>
              <a:off x="5518519" y="4916172"/>
              <a:ext cx="493712" cy="579325"/>
            </a:xfrm>
            <a:prstGeom prst="foldedCorner">
              <a:avLst/>
            </a:prstGeom>
            <a:ln>
              <a:solidFill>
                <a:srgbClr val="BFBFBF"/>
              </a:solidFill>
              <a:headEnd type="none" w="med" len="med"/>
              <a:tailEnd type="non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00">
                <a:latin typeface="Helvetica"/>
                <a:cs typeface="Helvetica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461121" y="3341675"/>
              <a:ext cx="1489073" cy="447589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sz="2200" dirty="0">
                  <a:latin typeface="Helvetica"/>
                  <a:cs typeface="Helvetica"/>
                </a:rPr>
                <a:t>query 1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461121" y="4168603"/>
              <a:ext cx="1489073" cy="447589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sz="2200" dirty="0">
                  <a:latin typeface="Helvetica"/>
                  <a:cs typeface="Helvetica"/>
                </a:rPr>
                <a:t>query 2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461121" y="4979660"/>
              <a:ext cx="1489073" cy="447589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sz="2200" dirty="0">
                  <a:latin typeface="Helvetica"/>
                  <a:cs typeface="Helvetica"/>
                </a:rPr>
                <a:t>query 3</a:t>
              </a:r>
            </a:p>
          </p:txBody>
        </p:sp>
        <p:sp>
          <p:nvSpPr>
            <p:cNvPr id="33825" name="TextBox 68"/>
            <p:cNvSpPr txBox="1">
              <a:spLocks noChangeArrowheads="1"/>
            </p:cNvSpPr>
            <p:nvPr/>
          </p:nvSpPr>
          <p:spPr bwMode="auto">
            <a:xfrm>
              <a:off x="6043349" y="3330565"/>
              <a:ext cx="1188081" cy="430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>
                  <a:latin typeface="Helvetica" charset="0"/>
                  <a:cs typeface="Helvetica" charset="0"/>
                </a:rPr>
                <a:t>result 1</a:t>
              </a:r>
            </a:p>
          </p:txBody>
        </p:sp>
        <p:sp>
          <p:nvSpPr>
            <p:cNvPr id="33826" name="TextBox 69"/>
            <p:cNvSpPr txBox="1">
              <a:spLocks noChangeArrowheads="1"/>
            </p:cNvSpPr>
            <p:nvPr/>
          </p:nvSpPr>
          <p:spPr bwMode="auto">
            <a:xfrm>
              <a:off x="6043349" y="4149557"/>
              <a:ext cx="1188081" cy="430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>
                  <a:latin typeface="Helvetica" charset="0"/>
                  <a:cs typeface="Helvetica" charset="0"/>
                </a:rPr>
                <a:t>result 2</a:t>
              </a:r>
            </a:p>
          </p:txBody>
        </p:sp>
        <p:sp>
          <p:nvSpPr>
            <p:cNvPr id="33827" name="TextBox 70"/>
            <p:cNvSpPr txBox="1">
              <a:spLocks noChangeArrowheads="1"/>
            </p:cNvSpPr>
            <p:nvPr/>
          </p:nvSpPr>
          <p:spPr bwMode="auto">
            <a:xfrm>
              <a:off x="6043349" y="4981246"/>
              <a:ext cx="1188081" cy="430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>
                  <a:latin typeface="Helvetica" charset="0"/>
                  <a:cs typeface="Helvetica" charset="0"/>
                </a:rPr>
                <a:t>result 3</a:t>
              </a:r>
            </a:p>
          </p:txBody>
        </p:sp>
        <p:cxnSp>
          <p:nvCxnSpPr>
            <p:cNvPr id="72" name="Straight Arrow Connector 71"/>
            <p:cNvCxnSpPr>
              <a:stCxn id="74" idx="3"/>
              <a:endCxn id="33829" idx="1"/>
            </p:cNvCxnSpPr>
            <p:nvPr/>
          </p:nvCxnSpPr>
          <p:spPr>
            <a:xfrm>
              <a:off x="1622798" y="4779673"/>
              <a:ext cx="1838323" cy="113801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29" name="TextBox 72"/>
            <p:cNvSpPr txBox="1">
              <a:spLocks noChangeArrowheads="1"/>
            </p:cNvSpPr>
            <p:nvPr/>
          </p:nvSpPr>
          <p:spPr bwMode="auto">
            <a:xfrm>
              <a:off x="3460817" y="5703420"/>
              <a:ext cx="1488884" cy="430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200">
                  <a:latin typeface="Helvetica" charset="0"/>
                  <a:cs typeface="Helvetica" charset="0"/>
                </a:rPr>
                <a:t>.  .  .</a:t>
              </a:r>
            </a:p>
          </p:txBody>
        </p:sp>
        <p:sp>
          <p:nvSpPr>
            <p:cNvPr id="74" name="Diamond 73"/>
            <p:cNvSpPr/>
            <p:nvPr/>
          </p:nvSpPr>
          <p:spPr>
            <a:xfrm>
              <a:off x="1332287" y="4695551"/>
              <a:ext cx="290512" cy="169830"/>
            </a:xfrm>
            <a:prstGeom prst="diamond">
              <a:avLst/>
            </a:prstGeom>
            <a:ln>
              <a:solidFill>
                <a:schemeClr val="tx1"/>
              </a:solidFill>
              <a:headEnd type="none" w="med" len="me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00">
                <a:latin typeface="Helvetica"/>
                <a:cs typeface="Helvetica"/>
              </a:endParaRPr>
            </a:p>
          </p:txBody>
        </p:sp>
        <p:sp>
          <p:nvSpPr>
            <p:cNvPr id="75" name="Can 74"/>
            <p:cNvSpPr/>
            <p:nvPr/>
          </p:nvSpPr>
          <p:spPr>
            <a:xfrm>
              <a:off x="1060824" y="4370177"/>
              <a:ext cx="782637" cy="823753"/>
            </a:xfrm>
            <a:prstGeom prst="can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00">
                <a:latin typeface="Helvetica"/>
                <a:cs typeface="Helvetica"/>
              </a:endParaRPr>
            </a:p>
          </p:txBody>
        </p:sp>
        <p:sp>
          <p:nvSpPr>
            <p:cNvPr id="33832" name="TextBox 75"/>
            <p:cNvSpPr txBox="1">
              <a:spLocks noChangeArrowheads="1"/>
            </p:cNvSpPr>
            <p:nvPr/>
          </p:nvSpPr>
          <p:spPr bwMode="auto">
            <a:xfrm>
              <a:off x="1859127" y="3467063"/>
              <a:ext cx="847831" cy="676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900">
                  <a:latin typeface="Helvetica" charset="0"/>
                  <a:cs typeface="Helvetica" charset="0"/>
                </a:rPr>
                <a:t>HDFS</a:t>
              </a:r>
              <a:br>
                <a:rPr lang="en-US" sz="1900">
                  <a:latin typeface="Helvetica" charset="0"/>
                  <a:cs typeface="Helvetica" charset="0"/>
                </a:rPr>
              </a:br>
              <a:r>
                <a:rPr lang="en-US" sz="1900">
                  <a:latin typeface="Helvetica" charset="0"/>
                  <a:cs typeface="Helvetica" charset="0"/>
                </a:rPr>
                <a:t>read</a:t>
              </a: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304800" y="4233863"/>
            <a:ext cx="8535988" cy="1409700"/>
          </a:xfrm>
          <a:prstGeom prst="roundRect">
            <a:avLst>
              <a:gd name="adj" fmla="val 10339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anchor="ctr"/>
          <a:lstStyle/>
          <a:p>
            <a:pPr algn="ctr">
              <a:defRPr/>
            </a:pPr>
            <a:r>
              <a:rPr lang="en-US" sz="3100" dirty="0">
                <a:latin typeface="Helvetica"/>
                <a:cs typeface="Helvetica"/>
              </a:rPr>
              <a:t>Opportunity: DRAM is getting cheaper </a:t>
            </a:r>
            <a:r>
              <a:rPr lang="en-US" sz="3100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3100" dirty="0">
                <a:latin typeface="Helvetica"/>
                <a:cs typeface="Helvetica"/>
              </a:rPr>
              <a:t>use main memory for intermediate </a:t>
            </a:r>
            <a:br>
              <a:rPr lang="en-US" sz="3100" dirty="0">
                <a:latin typeface="Helvetica"/>
                <a:cs typeface="Helvetica"/>
              </a:rPr>
            </a:br>
            <a:r>
              <a:rPr lang="en-US" sz="3100" dirty="0">
                <a:latin typeface="Helvetica"/>
                <a:cs typeface="Helvetica"/>
              </a:rPr>
              <a:t>results instead of disks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42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17353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an 73"/>
          <p:cNvSpPr/>
          <p:nvPr/>
        </p:nvSpPr>
        <p:spPr>
          <a:xfrm>
            <a:off x="1066800" y="1828800"/>
            <a:ext cx="782638" cy="823913"/>
          </a:xfrm>
          <a:prstGeom prst="can">
            <a:avLst/>
          </a:prstGeom>
          <a:ln>
            <a:headEnd type="none" w="med" len="med"/>
            <a:tailEnd type="none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00">
              <a:latin typeface="Helvetica"/>
              <a:cs typeface="Helvetica"/>
            </a:endParaRPr>
          </a:p>
        </p:txBody>
      </p:sp>
      <p:cxnSp>
        <p:nvCxnSpPr>
          <p:cNvPr id="75" name="Straight Arrow Connector 74"/>
          <p:cNvCxnSpPr>
            <a:stCxn id="74" idx="4"/>
            <a:endCxn id="76" idx="1"/>
          </p:cNvCxnSpPr>
          <p:nvPr/>
        </p:nvCxnSpPr>
        <p:spPr>
          <a:xfrm>
            <a:off x="1849438" y="2241550"/>
            <a:ext cx="53816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2387600" y="2017713"/>
            <a:ext cx="909638" cy="44767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2200" dirty="0" err="1">
                <a:latin typeface="Helvetica"/>
                <a:cs typeface="Helvetica"/>
              </a:rPr>
              <a:t>iter</a:t>
            </a:r>
            <a:r>
              <a:rPr lang="en-US" sz="2200" dirty="0">
                <a:latin typeface="Helvetica"/>
                <a:cs typeface="Helvetica"/>
              </a:rPr>
              <a:t>. 1</a:t>
            </a:r>
          </a:p>
        </p:txBody>
      </p:sp>
      <p:cxnSp>
        <p:nvCxnSpPr>
          <p:cNvPr id="77" name="Straight Arrow Connector 76"/>
          <p:cNvCxnSpPr>
            <a:stCxn id="76" idx="3"/>
          </p:cNvCxnSpPr>
          <p:nvPr/>
        </p:nvCxnSpPr>
        <p:spPr>
          <a:xfrm flipV="1">
            <a:off x="3297238" y="2241550"/>
            <a:ext cx="32226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79" idx="1"/>
          </p:cNvCxnSpPr>
          <p:nvPr/>
        </p:nvCxnSpPr>
        <p:spPr>
          <a:xfrm>
            <a:off x="4495800" y="2241550"/>
            <a:ext cx="620713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5116513" y="2017713"/>
            <a:ext cx="911225" cy="44767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2200" dirty="0" err="1">
                <a:latin typeface="Helvetica"/>
                <a:cs typeface="Helvetica"/>
              </a:rPr>
              <a:t>iter</a:t>
            </a:r>
            <a:r>
              <a:rPr lang="en-US" sz="2200" dirty="0">
                <a:latin typeface="Helvetica"/>
                <a:cs typeface="Helvetica"/>
              </a:rPr>
              <a:t>. 2</a:t>
            </a:r>
          </a:p>
        </p:txBody>
      </p:sp>
      <p:cxnSp>
        <p:nvCxnSpPr>
          <p:cNvPr id="80" name="Straight Arrow Connector 79"/>
          <p:cNvCxnSpPr>
            <a:stCxn id="79" idx="3"/>
          </p:cNvCxnSpPr>
          <p:nvPr/>
        </p:nvCxnSpPr>
        <p:spPr>
          <a:xfrm flipV="1">
            <a:off x="6027738" y="2241550"/>
            <a:ext cx="338137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7239000" y="2251075"/>
            <a:ext cx="592138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25" name="TextBox 81"/>
          <p:cNvSpPr txBox="1">
            <a:spLocks noChangeArrowheads="1"/>
          </p:cNvSpPr>
          <p:nvPr/>
        </p:nvSpPr>
        <p:spPr bwMode="auto">
          <a:xfrm>
            <a:off x="7827963" y="2027238"/>
            <a:ext cx="727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>
                <a:latin typeface="Helvetica" charset="0"/>
                <a:cs typeface="Helvetica" charset="0"/>
              </a:rPr>
              <a:t>.  .  .</a:t>
            </a:r>
          </a:p>
        </p:txBody>
      </p:sp>
      <p:sp>
        <p:nvSpPr>
          <p:cNvPr id="34826" name="TextBox 84"/>
          <p:cNvSpPr txBox="1">
            <a:spLocks noChangeArrowheads="1"/>
          </p:cNvSpPr>
          <p:nvPr/>
        </p:nvSpPr>
        <p:spPr bwMode="auto">
          <a:xfrm>
            <a:off x="1066800" y="2667000"/>
            <a:ext cx="8778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latin typeface="Helvetica" charset="0"/>
                <a:cs typeface="Helvetica" charset="0"/>
              </a:rPr>
              <a:t>Input</a:t>
            </a:r>
          </a:p>
        </p:txBody>
      </p:sp>
      <p:sp>
        <p:nvSpPr>
          <p:cNvPr id="34827" name="Title 11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Helvetica" charset="0"/>
              </a:rPr>
              <a:t>Goal: In-Memory Data Sharing</a:t>
            </a:r>
          </a:p>
        </p:txBody>
      </p:sp>
      <p:grpSp>
        <p:nvGrpSpPr>
          <p:cNvPr id="34828" name="Group 111"/>
          <p:cNvGrpSpPr>
            <a:grpSpLocks/>
          </p:cNvGrpSpPr>
          <p:nvPr/>
        </p:nvGrpSpPr>
        <p:grpSpPr bwMode="auto">
          <a:xfrm>
            <a:off x="3573463" y="1447800"/>
            <a:ext cx="1312862" cy="1724025"/>
            <a:chOff x="2784930" y="2345019"/>
            <a:chExt cx="1312636" cy="1724328"/>
          </a:xfrm>
        </p:grpSpPr>
        <p:pic>
          <p:nvPicPr>
            <p:cNvPr id="34858" name="Picture 115" descr="to_ddr333memory_350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930" y="2790207"/>
              <a:ext cx="1295624" cy="127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9" name="Picture 117" descr="to_ddr333memory_350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436" y="2554275"/>
              <a:ext cx="1295624" cy="127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60" name="Picture 118" descr="to_ddr333memory_350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1942" y="2345019"/>
              <a:ext cx="1295624" cy="127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29" name="Group 119"/>
          <p:cNvGrpSpPr>
            <a:grpSpLocks/>
          </p:cNvGrpSpPr>
          <p:nvPr/>
        </p:nvGrpSpPr>
        <p:grpSpPr bwMode="auto">
          <a:xfrm>
            <a:off x="6307138" y="1455738"/>
            <a:ext cx="1312862" cy="1725612"/>
            <a:chOff x="2784930" y="2345019"/>
            <a:chExt cx="1312636" cy="1724328"/>
          </a:xfrm>
        </p:grpSpPr>
        <p:pic>
          <p:nvPicPr>
            <p:cNvPr id="34855" name="Picture 120" descr="to_ddr333memory_350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930" y="2790207"/>
              <a:ext cx="1295624" cy="127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6" name="Picture 121" descr="to_ddr333memory_350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436" y="2554275"/>
              <a:ext cx="1295624" cy="127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7" name="Picture 122" descr="to_ddr333memory_350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1942" y="2345019"/>
              <a:ext cx="1295624" cy="127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30" name="TextBox 46"/>
          <p:cNvSpPr txBox="1">
            <a:spLocks noChangeArrowheads="1"/>
          </p:cNvSpPr>
          <p:nvPr/>
        </p:nvSpPr>
        <p:spPr bwMode="auto">
          <a:xfrm>
            <a:off x="2574925" y="5232400"/>
            <a:ext cx="16732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>
                <a:latin typeface="Helvetica" charset="0"/>
                <a:cs typeface="Helvetica" charset="0"/>
              </a:rPr>
              <a:t>Distributed</a:t>
            </a:r>
            <a:br>
              <a:rPr lang="en-US" sz="2200">
                <a:latin typeface="Helvetica" charset="0"/>
                <a:cs typeface="Helvetica" charset="0"/>
              </a:rPr>
            </a:br>
            <a:r>
              <a:rPr lang="en-US" sz="2200">
                <a:latin typeface="Helvetica" charset="0"/>
                <a:cs typeface="Helvetica" charset="0"/>
              </a:rPr>
              <a:t>memory</a:t>
            </a:r>
          </a:p>
        </p:txBody>
      </p:sp>
      <p:sp>
        <p:nvSpPr>
          <p:cNvPr id="34831" name="TextBox 47"/>
          <p:cNvSpPr txBox="1">
            <a:spLocks noChangeArrowheads="1"/>
          </p:cNvSpPr>
          <p:nvPr/>
        </p:nvSpPr>
        <p:spPr bwMode="auto">
          <a:xfrm>
            <a:off x="1066800" y="5181600"/>
            <a:ext cx="8778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latin typeface="Helvetica" charset="0"/>
                <a:cs typeface="Helvetica" charset="0"/>
              </a:rPr>
              <a:t>Input</a:t>
            </a:r>
          </a:p>
        </p:txBody>
      </p:sp>
      <p:cxnSp>
        <p:nvCxnSpPr>
          <p:cNvPr id="49" name="Straight Arrow Connector 48"/>
          <p:cNvCxnSpPr>
            <a:stCxn id="91" idx="3"/>
            <a:endCxn id="84" idx="1"/>
          </p:cNvCxnSpPr>
          <p:nvPr/>
        </p:nvCxnSpPr>
        <p:spPr>
          <a:xfrm flipV="1">
            <a:off x="3714750" y="3532188"/>
            <a:ext cx="1158875" cy="121443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91" idx="3"/>
            <a:endCxn id="87" idx="1"/>
          </p:cNvCxnSpPr>
          <p:nvPr/>
        </p:nvCxnSpPr>
        <p:spPr>
          <a:xfrm flipV="1">
            <a:off x="3714750" y="4359275"/>
            <a:ext cx="1158875" cy="38735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91" idx="3"/>
            <a:endCxn id="88" idx="1"/>
          </p:cNvCxnSpPr>
          <p:nvPr/>
        </p:nvCxnSpPr>
        <p:spPr>
          <a:xfrm>
            <a:off x="3714750" y="4746625"/>
            <a:ext cx="1158875" cy="42386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254750" y="3548063"/>
            <a:ext cx="56832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69" idx="1"/>
          </p:cNvCxnSpPr>
          <p:nvPr/>
        </p:nvCxnSpPr>
        <p:spPr>
          <a:xfrm>
            <a:off x="6254750" y="4359275"/>
            <a:ext cx="56832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83" idx="1"/>
          </p:cNvCxnSpPr>
          <p:nvPr/>
        </p:nvCxnSpPr>
        <p:spPr>
          <a:xfrm>
            <a:off x="6254750" y="5172075"/>
            <a:ext cx="56832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Folded Corner 67"/>
          <p:cNvSpPr/>
          <p:nvPr/>
        </p:nvSpPr>
        <p:spPr>
          <a:xfrm>
            <a:off x="6823075" y="3243263"/>
            <a:ext cx="492125" cy="579437"/>
          </a:xfrm>
          <a:prstGeom prst="foldedCorner">
            <a:avLst/>
          </a:prstGeom>
          <a:ln>
            <a:solidFill>
              <a:srgbClr val="BFBFBF"/>
            </a:solidFill>
            <a:headEnd type="none" w="med" len="med"/>
            <a:tailEnd type="none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00">
              <a:latin typeface="Helvetica"/>
              <a:cs typeface="Helvetica"/>
            </a:endParaRPr>
          </a:p>
        </p:txBody>
      </p:sp>
      <p:sp>
        <p:nvSpPr>
          <p:cNvPr id="69" name="Folded Corner 68"/>
          <p:cNvSpPr/>
          <p:nvPr/>
        </p:nvSpPr>
        <p:spPr>
          <a:xfrm>
            <a:off x="6823075" y="4068763"/>
            <a:ext cx="492125" cy="579437"/>
          </a:xfrm>
          <a:prstGeom prst="foldedCorner">
            <a:avLst/>
          </a:prstGeom>
          <a:ln>
            <a:solidFill>
              <a:srgbClr val="BFBFBF"/>
            </a:solidFill>
            <a:headEnd type="none" w="med" len="med"/>
            <a:tailEnd type="none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00">
              <a:latin typeface="Helvetica"/>
              <a:cs typeface="Helvetica"/>
            </a:endParaRPr>
          </a:p>
        </p:txBody>
      </p:sp>
      <p:sp>
        <p:nvSpPr>
          <p:cNvPr id="83" name="Folded Corner 82"/>
          <p:cNvSpPr/>
          <p:nvPr/>
        </p:nvSpPr>
        <p:spPr>
          <a:xfrm>
            <a:off x="6823075" y="4883150"/>
            <a:ext cx="492125" cy="579438"/>
          </a:xfrm>
          <a:prstGeom prst="foldedCorner">
            <a:avLst/>
          </a:prstGeom>
          <a:ln>
            <a:solidFill>
              <a:srgbClr val="BFBFBF"/>
            </a:solidFill>
            <a:headEnd type="none" w="med" len="med"/>
            <a:tailEnd type="none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00">
              <a:latin typeface="Helvetica"/>
              <a:cs typeface="Helvetica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873625" y="3308350"/>
            <a:ext cx="1487488" cy="44767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2200" dirty="0">
                <a:latin typeface="Helvetica"/>
                <a:cs typeface="Helvetica"/>
              </a:rPr>
              <a:t>query 1</a:t>
            </a:r>
          </a:p>
        </p:txBody>
      </p:sp>
      <p:sp>
        <p:nvSpPr>
          <p:cNvPr id="87" name="Rectangle 86"/>
          <p:cNvSpPr/>
          <p:nvPr/>
        </p:nvSpPr>
        <p:spPr>
          <a:xfrm>
            <a:off x="4873625" y="4135438"/>
            <a:ext cx="1487488" cy="44767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2200" dirty="0">
                <a:latin typeface="Helvetica"/>
                <a:cs typeface="Helvetica"/>
              </a:rPr>
              <a:t>query 2</a:t>
            </a:r>
          </a:p>
        </p:txBody>
      </p:sp>
      <p:sp>
        <p:nvSpPr>
          <p:cNvPr id="88" name="Rectangle 87"/>
          <p:cNvSpPr/>
          <p:nvPr/>
        </p:nvSpPr>
        <p:spPr>
          <a:xfrm>
            <a:off x="4873625" y="4946650"/>
            <a:ext cx="1487488" cy="44767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2200" dirty="0">
                <a:latin typeface="Helvetica"/>
                <a:cs typeface="Helvetica"/>
              </a:rPr>
              <a:t>query 3</a:t>
            </a:r>
          </a:p>
        </p:txBody>
      </p:sp>
      <p:cxnSp>
        <p:nvCxnSpPr>
          <p:cNvPr id="89" name="Straight Arrow Connector 88"/>
          <p:cNvCxnSpPr>
            <a:stCxn id="91" idx="3"/>
            <a:endCxn id="34845" idx="1"/>
          </p:cNvCxnSpPr>
          <p:nvPr/>
        </p:nvCxnSpPr>
        <p:spPr>
          <a:xfrm>
            <a:off x="3714750" y="4746625"/>
            <a:ext cx="1158875" cy="99853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45" name="TextBox 89"/>
          <p:cNvSpPr txBox="1">
            <a:spLocks noChangeArrowheads="1"/>
          </p:cNvSpPr>
          <p:nvPr/>
        </p:nvSpPr>
        <p:spPr bwMode="auto">
          <a:xfrm>
            <a:off x="4873625" y="5529263"/>
            <a:ext cx="14874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>
                <a:latin typeface="Helvetica" charset="0"/>
                <a:cs typeface="Helvetica" charset="0"/>
              </a:rPr>
              <a:t>.  .  .</a:t>
            </a:r>
          </a:p>
        </p:txBody>
      </p:sp>
      <p:sp>
        <p:nvSpPr>
          <p:cNvPr id="91" name="Diamond 90"/>
          <p:cNvSpPr/>
          <p:nvPr/>
        </p:nvSpPr>
        <p:spPr>
          <a:xfrm>
            <a:off x="3425825" y="4662488"/>
            <a:ext cx="288925" cy="169862"/>
          </a:xfrm>
          <a:prstGeom prst="diamond">
            <a:avLst/>
          </a:prstGeom>
          <a:ln>
            <a:solidFill>
              <a:schemeClr val="tx1"/>
            </a:solidFill>
            <a:headEnd type="none" w="med" len="me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200">
              <a:latin typeface="Helvetica"/>
              <a:cs typeface="Helvetica"/>
            </a:endParaRPr>
          </a:p>
        </p:txBody>
      </p:sp>
      <p:sp>
        <p:nvSpPr>
          <p:cNvPr id="92" name="Can 91"/>
          <p:cNvSpPr/>
          <p:nvPr/>
        </p:nvSpPr>
        <p:spPr>
          <a:xfrm>
            <a:off x="1066800" y="4337050"/>
            <a:ext cx="782638" cy="823913"/>
          </a:xfrm>
          <a:prstGeom prst="can">
            <a:avLst/>
          </a:prstGeom>
          <a:ln>
            <a:headEnd type="none" w="med" len="med"/>
            <a:tailEnd type="none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00">
              <a:latin typeface="Helvetica"/>
              <a:cs typeface="Helvetica"/>
            </a:endParaRPr>
          </a:p>
        </p:txBody>
      </p:sp>
      <p:cxnSp>
        <p:nvCxnSpPr>
          <p:cNvPr id="94" name="Straight Arrow Connector 93"/>
          <p:cNvCxnSpPr>
            <a:stCxn id="92" idx="4"/>
          </p:cNvCxnSpPr>
          <p:nvPr/>
        </p:nvCxnSpPr>
        <p:spPr>
          <a:xfrm flipV="1">
            <a:off x="1849438" y="4746625"/>
            <a:ext cx="1000125" cy="317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49" name="TextBox 95"/>
          <p:cNvSpPr txBox="1">
            <a:spLocks noChangeArrowheads="1"/>
          </p:cNvSpPr>
          <p:nvPr/>
        </p:nvSpPr>
        <p:spPr bwMode="auto">
          <a:xfrm>
            <a:off x="1671638" y="3751263"/>
            <a:ext cx="14859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900">
                <a:latin typeface="Helvetica" charset="0"/>
                <a:cs typeface="Helvetica" charset="0"/>
              </a:rPr>
              <a:t>one-time</a:t>
            </a:r>
            <a:br>
              <a:rPr lang="en-US" sz="1900">
                <a:latin typeface="Helvetica" charset="0"/>
                <a:cs typeface="Helvetica" charset="0"/>
              </a:rPr>
            </a:br>
            <a:r>
              <a:rPr lang="en-US" sz="1900">
                <a:latin typeface="Helvetica" charset="0"/>
                <a:cs typeface="Helvetica" charset="0"/>
              </a:rPr>
              <a:t>processing</a:t>
            </a:r>
          </a:p>
        </p:txBody>
      </p:sp>
      <p:grpSp>
        <p:nvGrpSpPr>
          <p:cNvPr id="34850" name="Group 96"/>
          <p:cNvGrpSpPr>
            <a:grpSpLocks/>
          </p:cNvGrpSpPr>
          <p:nvPr/>
        </p:nvGrpSpPr>
        <p:grpSpPr bwMode="auto">
          <a:xfrm>
            <a:off x="2784475" y="3835400"/>
            <a:ext cx="1312863" cy="1724025"/>
            <a:chOff x="2784930" y="2345019"/>
            <a:chExt cx="1312636" cy="1724328"/>
          </a:xfrm>
        </p:grpSpPr>
        <p:pic>
          <p:nvPicPr>
            <p:cNvPr id="34852" name="Picture 99" descr="to_ddr333memory_350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930" y="2790207"/>
              <a:ext cx="1295624" cy="127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3" name="Picture 100" descr="to_ddr333memory_350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436" y="2554275"/>
              <a:ext cx="1295624" cy="127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4" name="Picture 101" descr="to_ddr333memory_350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1942" y="2345019"/>
              <a:ext cx="1295624" cy="127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Rounded Rectangle 45"/>
          <p:cNvSpPr/>
          <p:nvPr/>
        </p:nvSpPr>
        <p:spPr>
          <a:xfrm>
            <a:off x="457200" y="6091238"/>
            <a:ext cx="8097838" cy="631825"/>
          </a:xfrm>
          <a:prstGeom prst="roundRect">
            <a:avLst>
              <a:gd name="adj" fmla="val 16408"/>
            </a:avLst>
          </a:prstGeom>
          <a:solidFill>
            <a:srgbClr val="D9E4F2"/>
          </a:solidFill>
          <a:ln w="19050" cmpd="sng">
            <a:solidFill>
              <a:srgbClr val="4F81BD"/>
            </a:solidFill>
            <a:headEnd type="none" w="med" len="med"/>
            <a:tailEnd type="non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anchor="ctr"/>
          <a:lstStyle/>
          <a:p>
            <a:pPr algn="ctr">
              <a:defRPr/>
            </a:pPr>
            <a:r>
              <a:rPr lang="en-US" sz="3000" dirty="0">
                <a:latin typeface="Helvetica"/>
                <a:cs typeface="Helvetica"/>
              </a:rPr>
              <a:t>10-100</a:t>
            </a:r>
            <a:r>
              <a:rPr lang="en-US" sz="3200" dirty="0">
                <a:latin typeface="Helvetica"/>
                <a:cs typeface="Helvetica"/>
              </a:rPr>
              <a:t>×</a:t>
            </a:r>
            <a:r>
              <a:rPr lang="en-US" sz="3000" dirty="0">
                <a:latin typeface="Helvetica"/>
                <a:cs typeface="Helvetica"/>
              </a:rPr>
              <a:t> faster than network and disk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43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59236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162800" cy="5334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Solution: Resilient Distributed Datasets (RDDs)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7924800" cy="51054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Partitioned collections of records that can be stored in memory across the cluster</a:t>
            </a:r>
          </a:p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Manipulated through a diverse set of transformations (map, filter, join, etc)</a:t>
            </a:r>
          </a:p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Fault recovery without costly replication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</a:rPr>
              <a:t>Remember the series of transformations that built an RDD (its lineage) to recompute lost data</a:t>
            </a:r>
          </a:p>
          <a:p>
            <a:endParaRPr lang="en-US">
              <a:latin typeface="Helvetica" charset="0"/>
              <a:ea typeface="ＭＳ Ｐゴシック" charset="0"/>
              <a:cs typeface="ＭＳ Ｐゴシック" charset="0"/>
              <a:hlinkClick r:id="rId2"/>
            </a:endParaRPr>
          </a:p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  <a:hlinkClick r:id="rId3"/>
              </a:rPr>
              <a:t>http://spark.apache.org/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  <a:p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44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53417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Screen Shot 2013-08-07 at 11.34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7543800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3-08-07 at 11.33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218363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3-08-07 at 11.33.0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63838"/>
            <a:ext cx="691515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41FA0-C480-6843-BD2D-6F0C14B57B49}" type="slidenum">
              <a:rPr lang="en-US" smtClean="0"/>
              <a:pPr>
                <a:defRPr/>
              </a:pPr>
              <a:t>45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370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4300" y="1384300"/>
            <a:ext cx="7696199" cy="3994898"/>
            <a:chOff x="114301" y="1384300"/>
            <a:chExt cx="7696199" cy="3994898"/>
          </a:xfrm>
        </p:grpSpPr>
        <p:sp>
          <p:nvSpPr>
            <p:cNvPr id="39" name="Rectangle 38"/>
            <p:cNvSpPr/>
            <p:nvPr/>
          </p:nvSpPr>
          <p:spPr>
            <a:xfrm>
              <a:off x="4457700" y="3842753"/>
              <a:ext cx="3352800" cy="890114"/>
            </a:xfrm>
            <a:prstGeom prst="rect">
              <a:avLst/>
            </a:prstGeom>
            <a:solidFill>
              <a:srgbClr val="8EB4E3"/>
            </a:solidFill>
            <a:ln w="12700" cmpd="sng">
              <a:headEnd type="none" w="med" len="med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200" dirty="0" err="1" smtClean="0">
                  <a:solidFill>
                    <a:schemeClr val="tx1"/>
                  </a:solidFill>
                  <a:latin typeface="Gill Sans Light"/>
                </a:rPr>
                <a:t>Velox</a:t>
              </a:r>
              <a:r>
                <a:rPr lang="en-US" sz="3200" dirty="0" smtClean="0">
                  <a:solidFill>
                    <a:schemeClr val="tx1"/>
                  </a:solidFill>
                  <a:latin typeface="Gill Sans Light"/>
                </a:rPr>
                <a:t> </a:t>
              </a:r>
              <a:r>
                <a:rPr lang="en-US" dirty="0" smtClean="0">
                  <a:solidFill>
                    <a:schemeClr val="tx1"/>
                  </a:solidFill>
                  <a:latin typeface="Gill Sans Light"/>
                </a:rPr>
                <a:t>Model Serving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14301" y="1384300"/>
              <a:ext cx="7696199" cy="3994898"/>
              <a:chOff x="114301" y="1384300"/>
              <a:chExt cx="7696199" cy="399489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14301" y="1384300"/>
                <a:ext cx="7696199" cy="3994898"/>
                <a:chOff x="152401" y="1371600"/>
                <a:chExt cx="8839199" cy="399489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1143000" y="4833098"/>
                  <a:ext cx="6324599" cy="493931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3600" dirty="0" smtClean="0">
                    <a:solidFill>
                      <a:schemeClr val="tx1"/>
                    </a:solidFill>
                    <a:latin typeface="Gill Sans Light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614109" y="4720167"/>
                  <a:ext cx="165802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 smtClean="0">
                      <a:latin typeface="Gill Sans Light"/>
                      <a:cs typeface="Gill Sans Light"/>
                    </a:rPr>
                    <a:t>Tachyon</a:t>
                  </a:r>
                </a:p>
              </p:txBody>
            </p:sp>
            <p:grpSp>
              <p:nvGrpSpPr>
                <p:cNvPr id="3" name="Group 2"/>
                <p:cNvGrpSpPr/>
                <p:nvPr/>
              </p:nvGrpSpPr>
              <p:grpSpPr>
                <a:xfrm>
                  <a:off x="152401" y="1371600"/>
                  <a:ext cx="8839199" cy="2349501"/>
                  <a:chOff x="152401" y="1371600"/>
                  <a:chExt cx="8839199" cy="2349501"/>
                </a:xfrm>
              </p:grpSpPr>
              <p:sp>
                <p:nvSpPr>
                  <p:cNvPr id="10" name="Rectangle 9"/>
                  <p:cNvSpPr/>
                  <p:nvPr/>
                </p:nvSpPr>
                <p:spPr>
                  <a:xfrm>
                    <a:off x="152401" y="2959100"/>
                    <a:ext cx="1892300" cy="762001"/>
                  </a:xfrm>
                  <a:prstGeom prst="rect">
                    <a:avLst/>
                  </a:prstGeom>
                  <a:solidFill>
                    <a:srgbClr val="8EB4E3"/>
                  </a:solidFill>
                  <a:ln w="12700" cmpd="sng"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Ins="0" rtlCol="0" anchor="ctr"/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en-US" sz="3200" dirty="0" smtClean="0">
                        <a:solidFill>
                          <a:schemeClr val="tx1"/>
                        </a:solidFill>
                        <a:latin typeface="Gill Sans Light"/>
                      </a:rPr>
                      <a:t>Spark</a:t>
                    </a:r>
                  </a:p>
                  <a:p>
                    <a:pPr algn="ctr">
                      <a:lnSpc>
                        <a:spcPct val="70000"/>
                      </a:lnSpc>
                    </a:pPr>
                    <a:r>
                      <a:rPr lang="en-US" sz="3200" dirty="0" smtClean="0">
                        <a:solidFill>
                          <a:schemeClr val="tx1"/>
                        </a:solidFill>
                        <a:latin typeface="Gill Sans Light"/>
                      </a:rPr>
                      <a:t>Streaming</a:t>
                    </a: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2120901" y="2959100"/>
                    <a:ext cx="2070099" cy="762001"/>
                  </a:xfrm>
                  <a:prstGeom prst="rect">
                    <a:avLst/>
                  </a:prstGeom>
                  <a:solidFill>
                    <a:srgbClr val="8EB4E3"/>
                  </a:solidFill>
                  <a:ln w="12700" cmpd="sng"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Ins="0" rtlCol="0" anchor="ctr"/>
                  <a:lstStyle/>
                  <a:p>
                    <a:pPr algn="ctr"/>
                    <a:r>
                      <a:rPr lang="en-US" sz="3200" dirty="0" err="1" smtClean="0">
                        <a:solidFill>
                          <a:schemeClr val="tx1"/>
                        </a:solidFill>
                        <a:latin typeface="Gill Sans Light"/>
                      </a:rPr>
                      <a:t>SparkSQL</a:t>
                    </a:r>
                    <a:endParaRPr lang="en-US" sz="3200" dirty="0" smtClean="0">
                      <a:solidFill>
                        <a:schemeClr val="tx1"/>
                      </a:solidFill>
                      <a:latin typeface="Gill Sans Light"/>
                    </a:endParaRPr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896293" y="2057400"/>
                    <a:ext cx="2069226" cy="825500"/>
                  </a:xfrm>
                  <a:prstGeom prst="rect">
                    <a:avLst/>
                  </a:prstGeom>
                  <a:solidFill>
                    <a:srgbClr val="8EB4E3"/>
                  </a:solidFill>
                  <a:ln w="12700" cmpd="sng"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Ins="0" rtlCol="0" anchor="ctr"/>
                  <a:lstStyle/>
                  <a:p>
                    <a:pPr algn="ctr"/>
                    <a:r>
                      <a:rPr lang="en-US" sz="3200" dirty="0" err="1" smtClean="0">
                        <a:solidFill>
                          <a:schemeClr val="tx1"/>
                        </a:solidFill>
                        <a:latin typeface="Gill Sans Light"/>
                      </a:rPr>
                      <a:t>BlinkDB</a:t>
                    </a:r>
                    <a:endParaRPr lang="en-US" sz="3200" dirty="0" smtClean="0">
                      <a:solidFill>
                        <a:schemeClr val="tx1"/>
                      </a:solidFill>
                      <a:latin typeface="Gill Sans Light"/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 flipH="1">
                    <a:off x="4267200" y="2967800"/>
                    <a:ext cx="1664577" cy="749301"/>
                  </a:xfrm>
                  <a:prstGeom prst="rect">
                    <a:avLst/>
                  </a:prstGeom>
                  <a:solidFill>
                    <a:srgbClr val="8EB4E3"/>
                  </a:solidFill>
                  <a:ln w="12700" cmpd="sng"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rIns="0" rtlCol="0" anchor="ctr">
                    <a:noAutofit/>
                  </a:bodyPr>
                  <a:lstStyle/>
                  <a:p>
                    <a:pPr algn="ctr"/>
                    <a:r>
                      <a:rPr lang="en-US" sz="2800" dirty="0" err="1" smtClean="0">
                        <a:solidFill>
                          <a:schemeClr val="tx1"/>
                        </a:solidFill>
                        <a:latin typeface="Gill Sans Light"/>
                      </a:rPr>
                      <a:t>GraphX</a:t>
                    </a:r>
                    <a:endParaRPr lang="en-US" sz="2800" dirty="0" smtClean="0">
                      <a:solidFill>
                        <a:schemeClr val="tx1"/>
                      </a:solidFill>
                      <a:latin typeface="Gill Sans Light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6007974" y="2959100"/>
                    <a:ext cx="2983626" cy="762001"/>
                  </a:xfrm>
                  <a:prstGeom prst="rect">
                    <a:avLst/>
                  </a:prstGeom>
                  <a:solidFill>
                    <a:srgbClr val="8EB4E3"/>
                  </a:solidFill>
                  <a:ln w="12700" cmpd="sng"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Ins="0" rtlCol="0" anchor="ctr"/>
                  <a:lstStyle/>
                  <a:p>
                    <a:pPr algn="ctr"/>
                    <a:r>
                      <a:rPr lang="en-US" sz="3200" dirty="0" err="1" smtClean="0">
                        <a:solidFill>
                          <a:schemeClr val="tx1"/>
                        </a:solidFill>
                        <a:latin typeface="Gill Sans Light"/>
                      </a:rPr>
                      <a:t>MLlib</a:t>
                    </a:r>
                    <a:endParaRPr lang="en-US" sz="3200" dirty="0" smtClean="0">
                      <a:solidFill>
                        <a:schemeClr val="tx1"/>
                      </a:solidFill>
                      <a:latin typeface="Gill Sans Light"/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5257800" y="2057401"/>
                    <a:ext cx="1447800" cy="825500"/>
                  </a:xfrm>
                  <a:prstGeom prst="rect">
                    <a:avLst/>
                  </a:prstGeom>
                  <a:solidFill>
                    <a:srgbClr val="8EB4E3"/>
                  </a:solidFill>
                  <a:ln w="12700" cmpd="sng"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Ins="0" rtlCol="0" anchor="ctr"/>
                  <a:lstStyle/>
                  <a:p>
                    <a:pPr algn="ctr"/>
                    <a:r>
                      <a:rPr lang="en-US" sz="3200" dirty="0" err="1" smtClean="0">
                        <a:solidFill>
                          <a:schemeClr val="tx1"/>
                        </a:solidFill>
                        <a:latin typeface="Gill Sans Light"/>
                      </a:rPr>
                      <a:t>MLBase</a:t>
                    </a:r>
                    <a:endParaRPr lang="en-US" sz="3200" dirty="0" smtClean="0">
                      <a:solidFill>
                        <a:schemeClr val="tx1"/>
                      </a:solidFill>
                      <a:latin typeface="Gill Sans Light"/>
                    </a:endParaRPr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6781800" y="2057401"/>
                    <a:ext cx="1447800" cy="825499"/>
                  </a:xfrm>
                  <a:prstGeom prst="rect">
                    <a:avLst/>
                  </a:prstGeom>
                  <a:solidFill>
                    <a:srgbClr val="8EB4E3"/>
                  </a:solidFill>
                  <a:ln w="12700" cmpd="sng"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Ins="0" rtlCol="0" anchor="ctr"/>
                  <a:lstStyle/>
                  <a:p>
                    <a:pPr algn="ctr"/>
                    <a:r>
                      <a:rPr lang="en-US" sz="3200" dirty="0" err="1" smtClean="0">
                        <a:solidFill>
                          <a:schemeClr val="tx1"/>
                        </a:solidFill>
                        <a:latin typeface="Gill Sans Light"/>
                      </a:rPr>
                      <a:t>SparkR</a:t>
                    </a:r>
                    <a:endParaRPr lang="en-US" sz="3200" dirty="0" smtClean="0">
                      <a:solidFill>
                        <a:schemeClr val="tx1"/>
                      </a:solidFill>
                      <a:latin typeface="Gill Sans Light"/>
                    </a:endParaRPr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152404" y="1371600"/>
                    <a:ext cx="8839196" cy="596900"/>
                  </a:xfrm>
                  <a:prstGeom prst="rect">
                    <a:avLst/>
                  </a:prstGeom>
                  <a:solidFill>
                    <a:srgbClr val="8EB4E3"/>
                  </a:solidFill>
                  <a:ln w="12700" cmpd="sng">
                    <a:headEnd type="none" w="med" len="med"/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Ins="0" rtlCol="0" anchor="ctr"/>
                  <a:lstStyle/>
                  <a:p>
                    <a:pPr algn="ctr"/>
                    <a:r>
                      <a:rPr lang="en-US" sz="2800" dirty="0" smtClean="0">
                        <a:solidFill>
                          <a:schemeClr val="tx1"/>
                        </a:solidFill>
                        <a:latin typeface="Gill Sans Light"/>
                      </a:rPr>
                      <a:t>Cancer Genomics</a:t>
                    </a:r>
                    <a:r>
                      <a:rPr lang="en-US" sz="2800" dirty="0">
                        <a:solidFill>
                          <a:schemeClr val="tx1"/>
                        </a:solidFill>
                        <a:latin typeface="Gill Sans Light"/>
                      </a:rPr>
                      <a:t>, Energy Debugging, </a:t>
                    </a:r>
                    <a:r>
                      <a:rPr lang="en-US" sz="2800" dirty="0" smtClean="0">
                        <a:solidFill>
                          <a:schemeClr val="tx1"/>
                        </a:solidFill>
                        <a:latin typeface="Gill Sans Light"/>
                      </a:rPr>
                      <a:t>Smart </a:t>
                    </a:r>
                    <a:r>
                      <a:rPr lang="en-US" sz="2800" dirty="0">
                        <a:solidFill>
                          <a:schemeClr val="tx1"/>
                        </a:solidFill>
                        <a:latin typeface="Gill Sans Light"/>
                      </a:rPr>
                      <a:t>Buildings</a:t>
                    </a:r>
                    <a:endParaRPr lang="en-US" sz="3200" dirty="0" smtClean="0">
                      <a:solidFill>
                        <a:schemeClr val="tx1"/>
                      </a:solidFill>
                      <a:latin typeface="Gill Sans Light"/>
                    </a:endParaRPr>
                  </a:p>
                </p:txBody>
              </p:sp>
            </p:grpSp>
          </p:grpSp>
          <p:sp>
            <p:nvSpPr>
              <p:cNvPr id="41" name="Rectangle 40"/>
              <p:cNvSpPr/>
              <p:nvPr/>
            </p:nvSpPr>
            <p:spPr>
              <a:xfrm>
                <a:off x="2667000" y="2070100"/>
                <a:ext cx="1801654" cy="825500"/>
              </a:xfrm>
              <a:prstGeom prst="rect">
                <a:avLst/>
              </a:prstGeom>
              <a:solidFill>
                <a:srgbClr val="8EB4E3"/>
              </a:solidFill>
              <a:ln w="12700" cmpd="sng">
                <a:headEnd type="none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chemeClr val="tx1"/>
                    </a:solidFill>
                    <a:latin typeface="Gill Sans Light"/>
                  </a:rPr>
                  <a:t>Sample Clean</a:t>
                </a:r>
              </a:p>
            </p:txBody>
          </p:sp>
        </p:grpSp>
      </p:grpSp>
      <p:sp>
        <p:nvSpPr>
          <p:cNvPr id="9" name="Rectangle 8"/>
          <p:cNvSpPr/>
          <p:nvPr/>
        </p:nvSpPr>
        <p:spPr>
          <a:xfrm>
            <a:off x="114300" y="3834286"/>
            <a:ext cx="4229100" cy="890114"/>
          </a:xfrm>
          <a:prstGeom prst="rect">
            <a:avLst/>
          </a:prstGeom>
          <a:solidFill>
            <a:srgbClr val="8EB4E3"/>
          </a:solidFill>
          <a:ln w="12700" cmpd="sng">
            <a:headEnd type="none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Gill Sans Light"/>
              </a:rPr>
              <a:t>Apache Spark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solidFill>
                  <a:schemeClr val="accent1"/>
                </a:solidFill>
              </a:rPr>
              <a:t>B</a:t>
            </a:r>
            <a:r>
              <a:rPr lang="en-US" dirty="0" smtClean="0"/>
              <a:t>erkeley </a:t>
            </a:r>
            <a:r>
              <a:rPr lang="en-US" dirty="0" smtClean="0">
                <a:solidFill>
                  <a:srgbClr val="4F81BD"/>
                </a:solidFill>
              </a:rPr>
              <a:t>D</a:t>
            </a:r>
            <a:r>
              <a:rPr lang="en-US" dirty="0" smtClean="0"/>
              <a:t>ata </a:t>
            </a:r>
            <a:r>
              <a:rPr lang="en-US" dirty="0" smtClean="0">
                <a:solidFill>
                  <a:srgbClr val="4F81BD"/>
                </a:solidFill>
              </a:rPr>
              <a:t>A</a:t>
            </a:r>
            <a:r>
              <a:rPr lang="en-US" dirty="0" smtClean="0"/>
              <a:t>nalytics </a:t>
            </a:r>
            <a:r>
              <a:rPr lang="en-US" dirty="0" smtClean="0">
                <a:solidFill>
                  <a:srgbClr val="4F81BD"/>
                </a:solidFill>
              </a:rPr>
              <a:t>S</a:t>
            </a:r>
            <a:r>
              <a:rPr lang="en-US" dirty="0" smtClean="0"/>
              <a:t>tack</a:t>
            </a:r>
            <a:br>
              <a:rPr lang="en-US" dirty="0" smtClean="0"/>
            </a:br>
            <a:r>
              <a:rPr lang="en-US" sz="3600" dirty="0" smtClean="0"/>
              <a:t>(open source software)</a:t>
            </a:r>
            <a:endParaRPr lang="en-US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9690100" y="29210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4" y="4845798"/>
            <a:ext cx="7696196" cy="1219200"/>
          </a:xfrm>
          <a:prstGeom prst="rect">
            <a:avLst/>
          </a:prstGeom>
          <a:solidFill>
            <a:srgbClr val="D9D9D9"/>
          </a:solidFill>
          <a:ln w="12700" cmpd="sng">
            <a:headEnd type="none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3600" dirty="0" smtClean="0">
              <a:solidFill>
                <a:schemeClr val="tx1"/>
              </a:solidFill>
              <a:latin typeface="Gill Sans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76828" y="5418667"/>
            <a:ext cx="2204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Gill Sans Light"/>
                <a:cs typeface="Gill Sans Light"/>
              </a:rPr>
              <a:t>HDFS, S3, …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4300" y="6157017"/>
            <a:ext cx="3781754" cy="548583"/>
          </a:xfrm>
          <a:prstGeom prst="rect">
            <a:avLst/>
          </a:prstGeom>
          <a:solidFill>
            <a:srgbClr val="8EB4E3"/>
          </a:solidFill>
          <a:ln w="12700" cmpd="sng">
            <a:headEnd type="none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Gill Sans Light"/>
              </a:rPr>
              <a:t>Apache Mesos</a:t>
            </a:r>
            <a:endParaRPr lang="en-US" sz="3600" dirty="0">
              <a:solidFill>
                <a:schemeClr val="tx1"/>
              </a:solidFill>
              <a:latin typeface="Gill Sans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24300" y="6157017"/>
            <a:ext cx="3848100" cy="548583"/>
          </a:xfrm>
          <a:prstGeom prst="rect">
            <a:avLst/>
          </a:prstGeom>
          <a:solidFill>
            <a:srgbClr val="D9D9D9"/>
          </a:solidFill>
          <a:ln w="12700" cmpd="sng">
            <a:headEnd type="none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Gill Sans Light"/>
              </a:rPr>
              <a:t>Yarn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810500" y="6083300"/>
            <a:ext cx="1369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Gill Sans Light"/>
                <a:cs typeface="Gill Sans Light"/>
              </a:rPr>
              <a:t>Resource</a:t>
            </a:r>
          </a:p>
          <a:p>
            <a:pPr algn="ctr"/>
            <a:r>
              <a:rPr lang="en-US" sz="1800" dirty="0" smtClean="0">
                <a:latin typeface="Gill Sans Light"/>
                <a:cs typeface="Gill Sans Light"/>
              </a:rPr>
              <a:t>Virtualization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18393" y="5181600"/>
            <a:ext cx="87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Gill Sans Light"/>
                <a:cs typeface="Gill Sans Light"/>
              </a:rPr>
              <a:t>Storage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892552" y="3962400"/>
            <a:ext cx="1129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Gill Sans Light"/>
                <a:cs typeface="Gill Sans Light"/>
              </a:rPr>
              <a:t>Processing</a:t>
            </a:r>
          </a:p>
          <a:p>
            <a:pPr algn="ctr"/>
            <a:r>
              <a:rPr lang="en-US" sz="1800" dirty="0" smtClean="0">
                <a:latin typeface="Gill Sans Light"/>
                <a:cs typeface="Gill Sans Light"/>
              </a:rPr>
              <a:t>Engine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34261" y="2514600"/>
            <a:ext cx="1198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Gill Sans Light"/>
                <a:cs typeface="Gill Sans Light"/>
              </a:rPr>
              <a:t>Access and</a:t>
            </a:r>
          </a:p>
          <a:p>
            <a:pPr algn="ctr"/>
            <a:r>
              <a:rPr lang="en-US" sz="1800" dirty="0" smtClean="0">
                <a:latin typeface="Gill Sans Light"/>
                <a:cs typeface="Gill Sans Light"/>
              </a:rPr>
              <a:t>Interfaces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054328" y="1371600"/>
            <a:ext cx="961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Gill Sans Light"/>
                <a:cs typeface="Gill Sans Light"/>
              </a:rPr>
              <a:t>In-house</a:t>
            </a:r>
          </a:p>
          <a:p>
            <a:pPr algn="ctr"/>
            <a:r>
              <a:rPr lang="en-US" sz="1800" dirty="0" smtClean="0">
                <a:latin typeface="Gill Sans Light"/>
                <a:cs typeface="Gill Sans Light"/>
              </a:rPr>
              <a:t>Apps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193800" y="4845798"/>
            <a:ext cx="5506763" cy="4939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 cmpd="sng">
            <a:solidFill>
              <a:schemeClr val="bg1">
                <a:lumMod val="50000"/>
              </a:schemeClr>
            </a:solidFill>
            <a:headEnd type="none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ill Sans Light"/>
              </a:rPr>
              <a:t>Tachyon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46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66699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AE00"/>
                </a:solidFill>
                <a:latin typeface="Helvetica" charset="0"/>
                <a:ea typeface="ＭＳ Ｐゴシック" charset="0"/>
                <a:cs typeface="ＭＳ Ｐゴシック" charset="0"/>
              </a:rPr>
              <a:t>Classical</a:t>
            </a:r>
            <a:r>
              <a:rPr lang="en-US">
                <a:solidFill>
                  <a:srgbClr val="008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Operating Systems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Data sharing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Inter-Process Communication, RPC, files, pipes, …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Programming Abstractions</a:t>
            </a:r>
          </a:p>
          <a:p>
            <a:pPr lvl="1"/>
            <a:r>
              <a:rPr lang="en-US" dirty="0" smtClean="0">
                <a:latin typeface="Helvetica" charset="0"/>
                <a:ea typeface="ＭＳ Ｐゴシック" charset="0"/>
              </a:rPr>
              <a:t>Storage &amp; I/O Resources, Libraries </a:t>
            </a:r>
            <a:r>
              <a:rPr lang="en-US" dirty="0">
                <a:latin typeface="Helvetica" charset="0"/>
                <a:ea typeface="ＭＳ Ｐゴシック" charset="0"/>
              </a:rPr>
              <a:t>(</a:t>
            </a:r>
            <a:r>
              <a:rPr lang="en-US" dirty="0" err="1">
                <a:latin typeface="Helvetica" charset="0"/>
                <a:ea typeface="ＭＳ Ｐゴシック" charset="0"/>
              </a:rPr>
              <a:t>libc</a:t>
            </a:r>
            <a:r>
              <a:rPr lang="en-US" dirty="0">
                <a:latin typeface="Helvetica" charset="0"/>
                <a:ea typeface="ＭＳ Ｐゴシック" charset="0"/>
              </a:rPr>
              <a:t>), system calls, …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Multiplexing of resources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Scheduling, virtual memory, file allocation/protection, …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5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5692930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  <a:latin typeface="Helvetica" charset="0"/>
                <a:ea typeface="ＭＳ Ｐゴシック" charset="0"/>
                <a:cs typeface="ＭＳ Ｐゴシック" charset="0"/>
              </a:rPr>
              <a:t>Datacenter/Cloud</a:t>
            </a: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 Operating System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Data sharing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Google File System, </a:t>
            </a:r>
            <a:r>
              <a:rPr lang="en-US" dirty="0">
                <a:solidFill>
                  <a:srgbClr val="2A40E2"/>
                </a:solidFill>
                <a:latin typeface="Helvetica" charset="0"/>
                <a:ea typeface="ＭＳ Ｐゴシック" charset="0"/>
              </a:rPr>
              <a:t>key/value stores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Apache project: </a:t>
            </a:r>
            <a:r>
              <a:rPr lang="en-US" dirty="0" err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Hadoop</a:t>
            </a:r>
            <a:r>
              <a:rPr lang="en-US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Distributed File System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Programming Abstractions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Google </a:t>
            </a:r>
            <a:r>
              <a:rPr lang="en-US" dirty="0" err="1">
                <a:latin typeface="Helvetica" charset="0"/>
                <a:ea typeface="ＭＳ Ｐゴシック" charset="0"/>
              </a:rPr>
              <a:t>MapReduce</a:t>
            </a:r>
            <a:endParaRPr lang="en-US" dirty="0">
              <a:latin typeface="Helvetica" charset="0"/>
              <a:ea typeface="ＭＳ Ｐゴシック" charset="0"/>
            </a:endParaRP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Apache projects: </a:t>
            </a:r>
            <a:r>
              <a:rPr lang="en-US" dirty="0" err="1">
                <a:latin typeface="Helvetica" charset="0"/>
                <a:ea typeface="ＭＳ Ｐゴシック" charset="0"/>
              </a:rPr>
              <a:t>Hadoop</a:t>
            </a:r>
            <a:r>
              <a:rPr lang="en-US" dirty="0">
                <a:latin typeface="Helvetica" charset="0"/>
                <a:ea typeface="ＭＳ Ｐゴシック" charset="0"/>
              </a:rPr>
              <a:t>, Pig, Hive, </a:t>
            </a:r>
            <a:r>
              <a:rPr lang="en-US" dirty="0" smtClean="0">
                <a:latin typeface="Helvetica" charset="0"/>
                <a:ea typeface="ＭＳ Ｐゴシック" charset="0"/>
              </a:rPr>
              <a:t>Spark, …</a:t>
            </a:r>
          </a:p>
          <a:p>
            <a:pPr lvl="1"/>
            <a:r>
              <a:rPr lang="en-US" dirty="0" err="1" smtClean="0">
                <a:solidFill>
                  <a:srgbClr val="7F7F7F"/>
                </a:solidFill>
                <a:latin typeface="Helvetica" charset="0"/>
                <a:ea typeface="ＭＳ Ｐゴシック" charset="0"/>
              </a:rPr>
              <a:t>Nyad</a:t>
            </a:r>
            <a:r>
              <a:rPr lang="en-US" dirty="0" smtClean="0">
                <a:solidFill>
                  <a:srgbClr val="7F7F7F"/>
                </a:solidFill>
                <a:latin typeface="Helvetica" charset="0"/>
                <a:ea typeface="ＭＳ Ｐゴシック" charset="0"/>
              </a:rPr>
              <a:t>, </a:t>
            </a:r>
            <a:r>
              <a:rPr lang="en-US" dirty="0" err="1" smtClean="0">
                <a:solidFill>
                  <a:srgbClr val="7F7F7F"/>
                </a:solidFill>
                <a:latin typeface="Helvetica" charset="0"/>
                <a:ea typeface="ＭＳ Ｐゴシック" charset="0"/>
              </a:rPr>
              <a:t>Driad</a:t>
            </a:r>
            <a:r>
              <a:rPr lang="en-US" dirty="0" smtClean="0">
                <a:solidFill>
                  <a:srgbClr val="7F7F7F"/>
                </a:solidFill>
                <a:latin typeface="Helvetica" charset="0"/>
                <a:ea typeface="ＭＳ Ｐゴシック" charset="0"/>
              </a:rPr>
              <a:t>, …</a:t>
            </a:r>
            <a:endParaRPr lang="en-US" dirty="0">
              <a:solidFill>
                <a:srgbClr val="7F7F7F"/>
              </a:solidFill>
              <a:latin typeface="Helvetica" charset="0"/>
              <a:ea typeface="ＭＳ Ｐゴシック" charset="0"/>
            </a:endParaRP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Multiplexing of resources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Apache projects: </a:t>
            </a:r>
            <a:r>
              <a:rPr lang="en-US" dirty="0" err="1">
                <a:latin typeface="Helvetica" charset="0"/>
                <a:ea typeface="ＭＳ Ｐゴシック" charset="0"/>
              </a:rPr>
              <a:t>Mesos</a:t>
            </a:r>
            <a:r>
              <a:rPr lang="en-US" dirty="0">
                <a:latin typeface="Helvetica" charset="0"/>
                <a:ea typeface="ＭＳ Ｐゴシック" charset="0"/>
              </a:rPr>
              <a:t>,</a:t>
            </a:r>
            <a:r>
              <a:rPr lang="en-US" dirty="0">
                <a:solidFill>
                  <a:srgbClr val="7F7F7F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2A40E2"/>
                </a:solidFill>
                <a:latin typeface="Helvetica" charset="0"/>
                <a:ea typeface="ＭＳ Ｐゴシック" charset="0"/>
              </a:rPr>
              <a:t>YARN (</a:t>
            </a:r>
            <a:r>
              <a:rPr lang="en-US" dirty="0" err="1">
                <a:solidFill>
                  <a:srgbClr val="2A40E2"/>
                </a:solidFill>
                <a:latin typeface="Helvetica" charset="0"/>
                <a:ea typeface="ＭＳ Ｐゴシック" charset="0"/>
              </a:rPr>
              <a:t>MapReduce</a:t>
            </a:r>
            <a:r>
              <a:rPr lang="en-US" dirty="0">
                <a:solidFill>
                  <a:srgbClr val="2A40E2"/>
                </a:solidFill>
                <a:latin typeface="Helvetica" charset="0"/>
                <a:ea typeface="ＭＳ Ｐゴシック" charset="0"/>
              </a:rPr>
              <a:t> v2), </a:t>
            </a:r>
            <a:r>
              <a:rPr lang="en-US" dirty="0" err="1">
                <a:solidFill>
                  <a:srgbClr val="2A40E2"/>
                </a:solidFill>
                <a:latin typeface="Helvetica" charset="0"/>
                <a:ea typeface="ＭＳ Ｐゴシック" charset="0"/>
              </a:rPr>
              <a:t>ZooKeeper</a:t>
            </a:r>
            <a:r>
              <a:rPr lang="en-US" dirty="0">
                <a:solidFill>
                  <a:srgbClr val="2A40E2"/>
                </a:solidFill>
                <a:latin typeface="Helvetica" charset="0"/>
                <a:ea typeface="ＭＳ Ｐゴシック" charset="0"/>
              </a:rPr>
              <a:t>, </a:t>
            </a:r>
            <a:r>
              <a:rPr lang="en-US" dirty="0" err="1">
                <a:solidFill>
                  <a:srgbClr val="2A40E2"/>
                </a:solidFill>
                <a:latin typeface="Helvetica" charset="0"/>
                <a:ea typeface="ＭＳ Ｐゴシック" charset="0"/>
              </a:rPr>
              <a:t>BookKeeper</a:t>
            </a:r>
            <a:r>
              <a:rPr lang="en-US" dirty="0">
                <a:solidFill>
                  <a:srgbClr val="2A40E2"/>
                </a:solidFill>
                <a:latin typeface="Helvetica" charset="0"/>
                <a:ea typeface="ＭＳ Ｐゴシック" charset="0"/>
              </a:rPr>
              <a:t>, …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6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6265055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Google Cloud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727200"/>
            <a:ext cx="8991600" cy="51308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Google File System (GFS), 2003</a:t>
            </a:r>
          </a:p>
          <a:p>
            <a:pPr lvl="1"/>
            <a:r>
              <a:rPr lang="en-US" dirty="0">
                <a:latin typeface="Palatino Linotype" charset="0"/>
                <a:ea typeface="ＭＳ Ｐゴシック" charset="0"/>
              </a:rPr>
              <a:t>Distributed File System for entire </a:t>
            </a:r>
            <a:br>
              <a:rPr lang="en-US" dirty="0">
                <a:latin typeface="Palatino Linotype" charset="0"/>
                <a:ea typeface="ＭＳ Ｐゴシック" charset="0"/>
              </a:rPr>
            </a:br>
            <a:r>
              <a:rPr lang="en-US" dirty="0">
                <a:latin typeface="Palatino Linotype" charset="0"/>
                <a:ea typeface="ＭＳ Ｐゴシック" charset="0"/>
              </a:rPr>
              <a:t>cluster</a:t>
            </a:r>
          </a:p>
          <a:p>
            <a:pPr lvl="1"/>
            <a:r>
              <a:rPr lang="en-US" dirty="0">
                <a:latin typeface="Palatino Linotype" charset="0"/>
                <a:ea typeface="ＭＳ Ｐゴシック" charset="0"/>
              </a:rPr>
              <a:t>Single namespace</a:t>
            </a: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Google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MapReduce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(MR), 2004</a:t>
            </a:r>
          </a:p>
          <a:p>
            <a:pPr lvl="1"/>
            <a:r>
              <a:rPr lang="en-US" dirty="0">
                <a:latin typeface="Palatino Linotype" charset="0"/>
                <a:ea typeface="ＭＳ Ｐゴシック" charset="0"/>
              </a:rPr>
              <a:t>Runs queries/jobs on data</a:t>
            </a:r>
          </a:p>
          <a:p>
            <a:pPr lvl="1"/>
            <a:r>
              <a:rPr lang="en-US" dirty="0">
                <a:latin typeface="Palatino Linotype" charset="0"/>
                <a:ea typeface="ＭＳ Ｐゴシック" charset="0"/>
              </a:rPr>
              <a:t>Manages work distribution &amp; fault-</a:t>
            </a:r>
            <a:br>
              <a:rPr lang="en-US" dirty="0">
                <a:latin typeface="Palatino Linotype" charset="0"/>
                <a:ea typeface="ＭＳ Ｐゴシック" charset="0"/>
              </a:rPr>
            </a:br>
            <a:r>
              <a:rPr lang="en-US" dirty="0">
                <a:latin typeface="Palatino Linotype" charset="0"/>
                <a:ea typeface="ＭＳ Ｐゴシック" charset="0"/>
              </a:rPr>
              <a:t>tolerance</a:t>
            </a:r>
          </a:p>
          <a:p>
            <a:pPr lvl="1"/>
            <a:r>
              <a:rPr lang="en-US" dirty="0" err="1">
                <a:latin typeface="Palatino Linotype" charset="0"/>
                <a:ea typeface="ＭＳ Ｐゴシック" charset="0"/>
              </a:rPr>
              <a:t>Colocated</a:t>
            </a:r>
            <a:r>
              <a:rPr lang="en-US" dirty="0">
                <a:latin typeface="Palatino Linotype" charset="0"/>
                <a:ea typeface="ＭＳ Ｐゴシック" charset="0"/>
              </a:rPr>
              <a:t> with file system</a:t>
            </a: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Apache open source versions: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Hadoop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DFS and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Hadoop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MR 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652" y="1143000"/>
            <a:ext cx="334486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76" y="3352800"/>
            <a:ext cx="332581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7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3821643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GFS/HDFS Insights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4598988"/>
          </a:xfrm>
        </p:spPr>
        <p:txBody>
          <a:bodyPr/>
          <a:lstStyle/>
          <a:p>
            <a:r>
              <a:rPr lang="en-US" i="1" dirty="0">
                <a:solidFill>
                  <a:srgbClr val="008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Petabyte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storage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Files split into large blocks (128 MB) and replicated across </a:t>
            </a:r>
            <a:r>
              <a:rPr lang="en-US" dirty="0" smtClean="0">
                <a:latin typeface="Helvetica" charset="0"/>
                <a:ea typeface="ＭＳ Ｐゴシック" charset="0"/>
              </a:rPr>
              <a:t>many </a:t>
            </a:r>
            <a:r>
              <a:rPr lang="en-US" dirty="0">
                <a:latin typeface="Helvetica" charset="0"/>
                <a:ea typeface="ＭＳ Ｐゴシック" charset="0"/>
              </a:rPr>
              <a:t>nodes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Big blocks allow high throughput sequential reads/</a:t>
            </a:r>
            <a:r>
              <a:rPr lang="en-US" dirty="0" smtClean="0">
                <a:latin typeface="Helvetica" charset="0"/>
                <a:ea typeface="ＭＳ Ｐゴシック" charset="0"/>
              </a:rPr>
              <a:t>writes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Data </a:t>
            </a:r>
            <a:r>
              <a:rPr lang="en-US" i="1" dirty="0">
                <a:solidFill>
                  <a:srgbClr val="008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striped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on hundreds/thousands of servers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Scan 100 TB on 1 node @ 50 MB/s = 24 days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Scan on 1000-node cluster = 35 </a:t>
            </a:r>
            <a:r>
              <a:rPr lang="en-US" dirty="0" smtClean="0">
                <a:latin typeface="Helvetica" charset="0"/>
                <a:ea typeface="ＭＳ Ｐゴシック" charset="0"/>
              </a:rPr>
              <a:t>minutes</a:t>
            </a:r>
          </a:p>
          <a:p>
            <a:pPr>
              <a:defRPr/>
            </a:pPr>
            <a:r>
              <a:rPr lang="en-US" i="1" dirty="0">
                <a:solidFill>
                  <a:srgbClr val="008000"/>
                </a:solidFill>
              </a:rPr>
              <a:t>Failures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/>
              <a:t>will be the norm</a:t>
            </a:r>
          </a:p>
          <a:p>
            <a:pPr lvl="1">
              <a:defRPr/>
            </a:pPr>
            <a:r>
              <a:rPr lang="en-US" dirty="0">
                <a:ea typeface="ＭＳ Ｐゴシック" charset="0"/>
                <a:cs typeface="Helvetica"/>
              </a:rPr>
              <a:t>Mean time between failures for 1 node = 3 years</a:t>
            </a:r>
          </a:p>
          <a:p>
            <a:pPr lvl="1">
              <a:defRPr/>
            </a:pPr>
            <a:r>
              <a:rPr lang="en-US" dirty="0">
                <a:ea typeface="ＭＳ Ｐゴシック" charset="0"/>
                <a:cs typeface="Helvetica"/>
              </a:rPr>
              <a:t>Mean time between failures for 1000 nodes =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Helvetica"/>
              </a:rPr>
              <a:t>1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  <a:cs typeface="Helvetica"/>
              </a:rPr>
              <a:t>day</a:t>
            </a:r>
            <a:endParaRPr lang="en-US" dirty="0"/>
          </a:p>
          <a:p>
            <a:pPr>
              <a:defRPr/>
            </a:pPr>
            <a:r>
              <a:rPr lang="en-US" dirty="0"/>
              <a:t>Use </a:t>
            </a:r>
            <a:r>
              <a:rPr lang="en-US" i="1" dirty="0">
                <a:solidFill>
                  <a:srgbClr val="008000"/>
                </a:solidFill>
              </a:rPr>
              <a:t>commodity</a:t>
            </a:r>
            <a:r>
              <a:rPr lang="en-US" dirty="0"/>
              <a:t> hardware</a:t>
            </a:r>
          </a:p>
          <a:p>
            <a:pPr lvl="1">
              <a:defRPr/>
            </a:pPr>
            <a:r>
              <a:rPr lang="en-US" dirty="0"/>
              <a:t>Failures are the norm anyway, buy cheaper </a:t>
            </a:r>
            <a:r>
              <a:rPr lang="en-US" dirty="0" smtClean="0"/>
              <a:t>hardware</a:t>
            </a:r>
            <a:endParaRPr lang="en-US" dirty="0"/>
          </a:p>
          <a:p>
            <a:pPr>
              <a:defRPr/>
            </a:pPr>
            <a:r>
              <a:rPr lang="en-US" dirty="0"/>
              <a:t>No complicated consistency models</a:t>
            </a:r>
          </a:p>
          <a:p>
            <a:pPr lvl="1">
              <a:defRPr/>
            </a:pPr>
            <a:r>
              <a:rPr lang="en-US" dirty="0"/>
              <a:t>Single writer, append-only data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8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07278214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MapReduce Insights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82000" cy="52578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Restricted key-value model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Same</a:t>
            </a:r>
            <a:r>
              <a:rPr lang="en-US" b="1" dirty="0">
                <a:latin typeface="Helvetica" charset="0"/>
                <a:ea typeface="ＭＳ Ｐゴシック" charset="0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Helvetica" charset="0"/>
                <a:ea typeface="ＭＳ Ｐゴシック" charset="0"/>
              </a:rPr>
              <a:t>fine-grained operation </a:t>
            </a:r>
            <a:r>
              <a:rPr lang="en-US" dirty="0">
                <a:latin typeface="Helvetica" charset="0"/>
                <a:ea typeface="ＭＳ Ｐゴシック" charset="0"/>
              </a:rPr>
              <a:t>(Map &amp; Reduce) repeated on </a:t>
            </a:r>
            <a:r>
              <a:rPr lang="en-US" dirty="0" smtClean="0">
                <a:latin typeface="Helvetica" charset="0"/>
                <a:ea typeface="ＭＳ Ｐゴシック" charset="0"/>
              </a:rPr>
              <a:t>huge, distributed (within DC) </a:t>
            </a:r>
            <a:r>
              <a:rPr lang="en-US" dirty="0">
                <a:latin typeface="Helvetica" charset="0"/>
                <a:ea typeface="ＭＳ Ｐゴシック" charset="0"/>
              </a:rPr>
              <a:t>data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Operations must be </a:t>
            </a:r>
            <a:r>
              <a:rPr lang="en-US" b="1" dirty="0">
                <a:solidFill>
                  <a:srgbClr val="008000"/>
                </a:solidFill>
                <a:latin typeface="Helvetica" charset="0"/>
                <a:ea typeface="ＭＳ Ｐゴシック" charset="0"/>
              </a:rPr>
              <a:t>deterministic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Operations must be </a:t>
            </a:r>
            <a:r>
              <a:rPr lang="en-US" b="1" dirty="0">
                <a:solidFill>
                  <a:srgbClr val="008000"/>
                </a:solidFill>
                <a:latin typeface="Helvetica" charset="0"/>
                <a:ea typeface="ＭＳ Ｐゴシック" charset="0"/>
              </a:rPr>
              <a:t>idempotent/no side effects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Only communication is through the shuffle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Operation (Map &amp; Reduce) output saved (on disk)</a:t>
            </a: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-1174750" y="5011738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UCB CS162 Fa14 L39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94121-BA6C-AD43-82C2-DF1F24FE5D9C}" type="slidenum">
              <a:rPr lang="en-US" smtClean="0"/>
              <a:pPr>
                <a:defRPr/>
              </a:pPr>
              <a:t>9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0616638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s162-fa14">
  <a:themeElements>
    <a:clrScheme name="Light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sample-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-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-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-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  <a:fontScheme name="Office">
    <a:majorFont>
      <a:latin typeface="Comic Sans MS"/>
      <a:ea typeface=""/>
      <a:cs typeface=""/>
    </a:majorFont>
    <a:minorFont>
      <a:latin typeface="Comic Sans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cs162-fa14.potx</Template>
  <TotalTime>20048</TotalTime>
  <Pages>12</Pages>
  <Words>2231</Words>
  <Application>Microsoft Macintosh PowerPoint</Application>
  <PresentationFormat>Letter Paper (8.5x11 in)</PresentationFormat>
  <Paragraphs>467</Paragraphs>
  <Slides>46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cs162-fa14</vt:lpstr>
      <vt:lpstr>Photo Editor Photo</vt:lpstr>
      <vt:lpstr>Slide</vt:lpstr>
      <vt:lpstr>Operating Systems and The Cloud  </vt:lpstr>
      <vt:lpstr>Goals Today</vt:lpstr>
      <vt:lpstr>The Datacenter is the new Computer ??</vt:lpstr>
      <vt:lpstr>Datacenter/Cloud Computing OS  ???</vt:lpstr>
      <vt:lpstr>Classical Operating Systems</vt:lpstr>
      <vt:lpstr>Datacenter/Cloud Operating System</vt:lpstr>
      <vt:lpstr>Google Cloud Infrastructure</vt:lpstr>
      <vt:lpstr>GFS/HDFS Insights </vt:lpstr>
      <vt:lpstr>MapReduce Insights</vt:lpstr>
      <vt:lpstr>What is (was) MapReduce Used For?</vt:lpstr>
      <vt:lpstr>A Time-Travel Perspective</vt:lpstr>
      <vt:lpstr>Research as “Time Travel”</vt:lpstr>
      <vt:lpstr>NOW – Scalable Internet Service Cluster Design</vt:lpstr>
      <vt:lpstr>1993 Massively Parallel Processor is King</vt:lpstr>
      <vt:lpstr>NOW – Scalable High Performance Clusters</vt:lpstr>
      <vt:lpstr>NOW – Scalable High Performance Clusters</vt:lpstr>
      <vt:lpstr>UltraSparc/Myrinet NOW</vt:lpstr>
      <vt:lpstr>Inktomi – Fast Massive Web Search Fiat Lux - High Dynamic Range Imaging</vt:lpstr>
      <vt:lpstr>inktomi.berkeley.edu</vt:lpstr>
      <vt:lpstr>World Record Sort, 1st Cluster on Top 500</vt:lpstr>
      <vt:lpstr>Massive Cheap Storage</vt:lpstr>
      <vt:lpstr>… google.com</vt:lpstr>
      <vt:lpstr>meanwhile Clusters of SMPs</vt:lpstr>
      <vt:lpstr>Expeditions to the 21st Century</vt:lpstr>
      <vt:lpstr>Internet Services to support small mobile devices</vt:lpstr>
      <vt:lpstr>Ninja Internet Service Architecture</vt:lpstr>
      <vt:lpstr>Startup of the Week …</vt:lpstr>
      <vt:lpstr>… and …</vt:lpstr>
      <vt:lpstr>PowerPoint Presentation</vt:lpstr>
      <vt:lpstr>Security &amp; Privacy in a Pervasive Web</vt:lpstr>
      <vt:lpstr>A decade before the cloud</vt:lpstr>
      <vt:lpstr>99.9 Club</vt:lpstr>
      <vt:lpstr>10th ANNIVERSARY REUNION 2008 Network of Workstations (NOW): 1993-98</vt:lpstr>
      <vt:lpstr>Time Travel</vt:lpstr>
      <vt:lpstr>The Data Deluge</vt:lpstr>
      <vt:lpstr>Data Grows Faster than Moore’s Law</vt:lpstr>
      <vt:lpstr>Complex Questions</vt:lpstr>
      <vt:lpstr>MapReduce Pros</vt:lpstr>
      <vt:lpstr>MapReduce Cons</vt:lpstr>
      <vt:lpstr>UCB / Apache Spark Motivation</vt:lpstr>
      <vt:lpstr>Spark Motivation</vt:lpstr>
      <vt:lpstr>Examples</vt:lpstr>
      <vt:lpstr>Goal: In-Memory Data Sharing</vt:lpstr>
      <vt:lpstr>Solution: Resilient Distributed Datasets (RDDs)</vt:lpstr>
      <vt:lpstr>PowerPoint Presentation</vt:lpstr>
      <vt:lpstr>Berkeley Data Analytics Stack (open source software)</vt:lpstr>
    </vt:vector>
  </TitlesOfParts>
  <Company>University of California,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Dust and TinyOS:  Hardware and Software for Network Sensors  - the software part –</dc:title>
  <dc:subject/>
  <dc:creator>David E. Culler</dc:creator>
  <cp:keywords/>
  <dc:description/>
  <cp:lastModifiedBy>David Culler</cp:lastModifiedBy>
  <cp:revision>550</cp:revision>
  <cp:lastPrinted>1601-01-01T00:00:00Z</cp:lastPrinted>
  <dcterms:created xsi:type="dcterms:W3CDTF">2009-09-09T21:17:00Z</dcterms:created>
  <dcterms:modified xsi:type="dcterms:W3CDTF">2014-12-01T17:21:44Z</dcterms:modified>
</cp:coreProperties>
</file>