
<file path=[Content_Types].xml><?xml version="1.0" encoding="utf-8"?>
<Types xmlns="http://schemas.openxmlformats.org/package/2006/content-types">
  <Default Extension="xml" ContentType="application/xml"/>
  <Default Extension="wmf" ContentType="image/x-wmf"/>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49"/>
  </p:notesMasterIdLst>
  <p:handoutMasterIdLst>
    <p:handoutMasterId r:id="rId50"/>
  </p:handoutMasterIdLst>
  <p:sldIdLst>
    <p:sldId id="256" r:id="rId2"/>
    <p:sldId id="257" r:id="rId3"/>
    <p:sldId id="258" r:id="rId4"/>
    <p:sldId id="259" r:id="rId5"/>
    <p:sldId id="264" r:id="rId6"/>
    <p:sldId id="307" r:id="rId7"/>
    <p:sldId id="260" r:id="rId8"/>
    <p:sldId id="261" r:id="rId9"/>
    <p:sldId id="262" r:id="rId10"/>
    <p:sldId id="263" r:id="rId11"/>
    <p:sldId id="266" r:id="rId12"/>
    <p:sldId id="265" r:id="rId13"/>
    <p:sldId id="270" r:id="rId14"/>
    <p:sldId id="269" r:id="rId15"/>
    <p:sldId id="272" r:id="rId16"/>
    <p:sldId id="273" r:id="rId17"/>
    <p:sldId id="274" r:id="rId18"/>
    <p:sldId id="275" r:id="rId19"/>
    <p:sldId id="290" r:id="rId20"/>
    <p:sldId id="291" r:id="rId21"/>
    <p:sldId id="293" r:id="rId22"/>
    <p:sldId id="292" r:id="rId23"/>
    <p:sldId id="296" r:id="rId24"/>
    <p:sldId id="294" r:id="rId25"/>
    <p:sldId id="295" r:id="rId26"/>
    <p:sldId id="306" r:id="rId27"/>
    <p:sldId id="305" r:id="rId28"/>
    <p:sldId id="297" r:id="rId29"/>
    <p:sldId id="276" r:id="rId30"/>
    <p:sldId id="279" r:id="rId31"/>
    <p:sldId id="298" r:id="rId32"/>
    <p:sldId id="277" r:id="rId33"/>
    <p:sldId id="280" r:id="rId34"/>
    <p:sldId id="281" r:id="rId35"/>
    <p:sldId id="283" r:id="rId36"/>
    <p:sldId id="284" r:id="rId37"/>
    <p:sldId id="285" r:id="rId38"/>
    <p:sldId id="286" r:id="rId39"/>
    <p:sldId id="287" r:id="rId40"/>
    <p:sldId id="288" r:id="rId41"/>
    <p:sldId id="299" r:id="rId42"/>
    <p:sldId id="300" r:id="rId43"/>
    <p:sldId id="301" r:id="rId44"/>
    <p:sldId id="302" r:id="rId45"/>
    <p:sldId id="303" r:id="rId46"/>
    <p:sldId id="304" r:id="rId47"/>
    <p:sldId id="289" r:id="rId48"/>
  </p:sldIdLst>
  <p:sldSz cx="9144000" cy="6858000" type="letter"/>
  <p:notesSz cx="6997700" cy="91948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E683"/>
    <a:srgbClr val="BCB667"/>
    <a:srgbClr val="55FC02"/>
    <a:srgbClr val="FBBA03"/>
    <a:srgbClr val="0332B7"/>
    <a:srgbClr val="000000"/>
    <a:srgbClr val="FF6666"/>
    <a:srgbClr val="CC3333"/>
    <a:srgbClr val="CC996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86" autoAdjust="0"/>
  </p:normalViewPr>
  <p:slideViewPr>
    <p:cSldViewPr>
      <p:cViewPr varScale="1">
        <p:scale>
          <a:sx n="129" d="100"/>
          <a:sy n="129" d="100"/>
        </p:scale>
        <p:origin x="-85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722" y="-210"/>
      </p:cViewPr>
      <p:guideLst>
        <p:guide orient="horz" pos="2896"/>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3813" y="22225"/>
            <a:ext cx="3040063"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defTabSz="823913">
              <a:defRPr sz="900" i="1"/>
            </a:lvl1pPr>
          </a:lstStyle>
          <a:p>
            <a:pPr>
              <a:defRPr/>
            </a:pPr>
            <a:endParaRPr lang="en-US"/>
          </a:p>
        </p:txBody>
      </p:sp>
      <p:sp>
        <p:nvSpPr>
          <p:cNvPr id="3075" name="Rectangle 3"/>
          <p:cNvSpPr>
            <a:spLocks noGrp="1" noChangeArrowheads="1"/>
          </p:cNvSpPr>
          <p:nvPr>
            <p:ph type="dt" sz="quarter" idx="1"/>
          </p:nvPr>
        </p:nvSpPr>
        <p:spPr bwMode="auto">
          <a:xfrm>
            <a:off x="3983038" y="22225"/>
            <a:ext cx="3038475"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algn="r" defTabSz="823913">
              <a:defRPr sz="900" i="1"/>
            </a:lvl1pPr>
          </a:lstStyle>
          <a:p>
            <a:pPr>
              <a:defRPr/>
            </a:pPr>
            <a:endParaRPr lang="en-US"/>
          </a:p>
        </p:txBody>
      </p:sp>
      <p:sp>
        <p:nvSpPr>
          <p:cNvPr id="3076" name="Rectangle 4"/>
          <p:cNvSpPr>
            <a:spLocks noGrp="1" noChangeArrowheads="1"/>
          </p:cNvSpPr>
          <p:nvPr>
            <p:ph type="ftr" sz="quarter" idx="2"/>
          </p:nvPr>
        </p:nvSpPr>
        <p:spPr bwMode="auto">
          <a:xfrm>
            <a:off x="-23813" y="8763000"/>
            <a:ext cx="3040063"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defTabSz="823913">
              <a:defRPr sz="900" i="1"/>
            </a:lvl1pPr>
          </a:lstStyle>
          <a:p>
            <a:pPr>
              <a:defRPr/>
            </a:pPr>
            <a:endParaRPr lang="en-US"/>
          </a:p>
        </p:txBody>
      </p:sp>
      <p:sp>
        <p:nvSpPr>
          <p:cNvPr id="3077" name="Rectangle 5"/>
          <p:cNvSpPr>
            <a:spLocks noGrp="1" noChangeArrowheads="1"/>
          </p:cNvSpPr>
          <p:nvPr>
            <p:ph type="sldNum" sz="quarter" idx="3"/>
          </p:nvPr>
        </p:nvSpPr>
        <p:spPr bwMode="auto">
          <a:xfrm>
            <a:off x="3983038" y="8763000"/>
            <a:ext cx="3038475"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algn="r" defTabSz="823913">
              <a:defRPr sz="900" i="1"/>
            </a:lvl1pPr>
          </a:lstStyle>
          <a:p>
            <a:pPr>
              <a:defRPr/>
            </a:pPr>
            <a:fld id="{5D842B50-2395-AF47-9853-6C85347CE998}" type="slidenum">
              <a:rPr lang="en-US"/>
              <a:pPr>
                <a:defRPr/>
              </a:pPr>
              <a:t>‹#›</a:t>
            </a:fld>
            <a:endParaRPr lang="en-US"/>
          </a:p>
        </p:txBody>
      </p:sp>
    </p:spTree>
    <p:extLst>
      <p:ext uri="{BB962C8B-B14F-4D97-AF65-F5344CB8AC3E}">
        <p14:creationId xmlns:p14="http://schemas.microsoft.com/office/powerpoint/2010/main" val="1540710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3813" y="22225"/>
            <a:ext cx="3040063"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defTabSz="823913">
              <a:defRPr sz="900" i="1">
                <a:latin typeface="Times New Roman" charset="0"/>
              </a:defRPr>
            </a:lvl1pPr>
          </a:lstStyle>
          <a:p>
            <a:pPr>
              <a:defRPr/>
            </a:pPr>
            <a:endParaRPr lang="en-US"/>
          </a:p>
        </p:txBody>
      </p:sp>
      <p:sp>
        <p:nvSpPr>
          <p:cNvPr id="2051" name="Rectangle 3"/>
          <p:cNvSpPr>
            <a:spLocks noGrp="1" noChangeArrowheads="1"/>
          </p:cNvSpPr>
          <p:nvPr>
            <p:ph type="dt" idx="1"/>
          </p:nvPr>
        </p:nvSpPr>
        <p:spPr bwMode="auto">
          <a:xfrm>
            <a:off x="3983038" y="22225"/>
            <a:ext cx="3038475"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algn="r" defTabSz="823913">
              <a:defRPr sz="900" i="1">
                <a:latin typeface="Times New Roman" charset="0"/>
              </a:defRPr>
            </a:lvl1pPr>
          </a:lstStyle>
          <a:p>
            <a:pPr>
              <a:defRPr/>
            </a:pPr>
            <a:endParaRPr lang="en-US"/>
          </a:p>
        </p:txBody>
      </p:sp>
      <p:sp>
        <p:nvSpPr>
          <p:cNvPr id="2052" name="Rectangle 4"/>
          <p:cNvSpPr>
            <a:spLocks noGrp="1" noChangeArrowheads="1"/>
          </p:cNvSpPr>
          <p:nvPr>
            <p:ph type="ftr" sz="quarter" idx="4"/>
          </p:nvPr>
        </p:nvSpPr>
        <p:spPr bwMode="auto">
          <a:xfrm>
            <a:off x="-23813" y="8763000"/>
            <a:ext cx="3040063"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defTabSz="823913">
              <a:defRPr sz="900" i="1">
                <a:latin typeface="Times New Roman" charset="0"/>
              </a:defRPr>
            </a:lvl1pPr>
          </a:lstStyle>
          <a:p>
            <a:pPr>
              <a:defRPr/>
            </a:pPr>
            <a:endParaRPr lang="en-US"/>
          </a:p>
        </p:txBody>
      </p:sp>
      <p:sp>
        <p:nvSpPr>
          <p:cNvPr id="2053" name="Rectangle 5"/>
          <p:cNvSpPr>
            <a:spLocks noGrp="1" noChangeArrowheads="1"/>
          </p:cNvSpPr>
          <p:nvPr>
            <p:ph type="sldNum" sz="quarter" idx="5"/>
          </p:nvPr>
        </p:nvSpPr>
        <p:spPr bwMode="auto">
          <a:xfrm>
            <a:off x="3983038" y="8763000"/>
            <a:ext cx="3038475"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algn="r" defTabSz="823913">
              <a:defRPr sz="900" i="1">
                <a:latin typeface="Times New Roman" charset="0"/>
              </a:defRPr>
            </a:lvl1pPr>
          </a:lstStyle>
          <a:p>
            <a:pPr>
              <a:defRPr/>
            </a:pPr>
            <a:fld id="{7DAEA246-AA45-9741-BAF0-58C69264CAE3}" type="slidenum">
              <a:rPr lang="en-US"/>
              <a:pPr>
                <a:defRPr/>
              </a:pPr>
              <a:t>‹#›</a:t>
            </a:fld>
            <a:endParaRPr lang="en-US"/>
          </a:p>
        </p:txBody>
      </p:sp>
      <p:sp>
        <p:nvSpPr>
          <p:cNvPr id="16390" name="Rectangle 6"/>
          <p:cNvSpPr>
            <a:spLocks noChangeArrowheads="1"/>
          </p:cNvSpPr>
          <p:nvPr/>
        </p:nvSpPr>
        <p:spPr bwMode="auto">
          <a:xfrm>
            <a:off x="3122613" y="8761413"/>
            <a:ext cx="75247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22" tIns="44310" rIns="88622" bIns="44310">
            <a:spAutoFit/>
          </a:bodyPr>
          <a:lstStyle/>
          <a:p>
            <a:pPr algn="ctr" defTabSz="876300">
              <a:lnSpc>
                <a:spcPct val="90000"/>
              </a:lnSpc>
            </a:pPr>
            <a:r>
              <a:rPr lang="en-US" sz="1200"/>
              <a:t>Page </a:t>
            </a:r>
            <a:fld id="{C7046C59-8902-C545-AA0A-0F8828FEF2D6}" type="slidenum">
              <a:rPr lang="en-US" sz="1200"/>
              <a:pPr algn="ctr" defTabSz="876300">
                <a:lnSpc>
                  <a:spcPct val="90000"/>
                </a:lnSpc>
              </a:pPr>
              <a:t>‹#›</a:t>
            </a:fld>
            <a:endParaRPr lang="en-US" sz="1200"/>
          </a:p>
        </p:txBody>
      </p:sp>
      <p:sp>
        <p:nvSpPr>
          <p:cNvPr id="16391" name="Rectangle 7"/>
          <p:cNvSpPr>
            <a:spLocks noGrp="1" noRot="1" noChangeAspect="1" noChangeArrowheads="1" noTextEdit="1"/>
          </p:cNvSpPr>
          <p:nvPr>
            <p:ph type="sldImg" idx="2"/>
          </p:nvPr>
        </p:nvSpPr>
        <p:spPr bwMode="auto">
          <a:xfrm>
            <a:off x="1457325" y="882650"/>
            <a:ext cx="4083050" cy="30622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6" name="Rectangle 8"/>
          <p:cNvSpPr>
            <a:spLocks noGrp="1" noChangeArrowheads="1"/>
          </p:cNvSpPr>
          <p:nvPr>
            <p:ph type="body" sz="quarter" idx="3"/>
          </p:nvPr>
        </p:nvSpPr>
        <p:spPr bwMode="auto">
          <a:xfrm>
            <a:off x="933450" y="4367213"/>
            <a:ext cx="5130800" cy="4137025"/>
          </a:xfrm>
          <a:prstGeom prst="rect">
            <a:avLst/>
          </a:prstGeom>
          <a:noFill/>
          <a:ln w="9525">
            <a:noFill/>
            <a:miter lim="800000"/>
            <a:headEnd/>
            <a:tailEnd/>
          </a:ln>
          <a:effectLst/>
        </p:spPr>
        <p:txBody>
          <a:bodyPr vert="horz" wrap="square" lIns="92910" tIns="45740" rIns="92910" bIns="45740"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68665994"/>
      </p:ext>
    </p:extLst>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3913">
              <a:defRPr sz="2400">
                <a:solidFill>
                  <a:schemeClr val="tx1"/>
                </a:solidFill>
                <a:latin typeface="Arial" charset="0"/>
                <a:ea typeface="ＭＳ Ｐゴシック" charset="0"/>
                <a:cs typeface="ＭＳ Ｐゴシック" charset="0"/>
              </a:defRPr>
            </a:lvl1pPr>
            <a:lvl2pPr marL="742950" indent="-285750" defTabSz="823913">
              <a:defRPr sz="2400">
                <a:solidFill>
                  <a:schemeClr val="tx1"/>
                </a:solidFill>
                <a:latin typeface="Arial" charset="0"/>
                <a:ea typeface="ＭＳ Ｐゴシック" charset="0"/>
              </a:defRPr>
            </a:lvl2pPr>
            <a:lvl3pPr marL="1143000" indent="-228600" defTabSz="823913">
              <a:defRPr sz="2400">
                <a:solidFill>
                  <a:schemeClr val="tx1"/>
                </a:solidFill>
                <a:latin typeface="Arial" charset="0"/>
                <a:ea typeface="ＭＳ Ｐゴシック" charset="0"/>
              </a:defRPr>
            </a:lvl3pPr>
            <a:lvl4pPr marL="1600200" indent="-228600" defTabSz="823913">
              <a:defRPr sz="2400">
                <a:solidFill>
                  <a:schemeClr val="tx1"/>
                </a:solidFill>
                <a:latin typeface="Arial" charset="0"/>
                <a:ea typeface="ＭＳ Ｐゴシック" charset="0"/>
              </a:defRPr>
            </a:lvl4pPr>
            <a:lvl5pPr marL="2057400" indent="-228600" defTabSz="823913">
              <a:defRPr sz="2400">
                <a:solidFill>
                  <a:schemeClr val="tx1"/>
                </a:solidFill>
                <a:latin typeface="Arial" charset="0"/>
                <a:ea typeface="ＭＳ Ｐゴシック" charset="0"/>
              </a:defRPr>
            </a:lvl5pPr>
            <a:lvl6pPr marL="2514600" indent="-228600" defTabSz="8239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39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39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3913" eaLnBrk="0" fontAlgn="base" hangingPunct="0">
              <a:spcBef>
                <a:spcPct val="0"/>
              </a:spcBef>
              <a:spcAft>
                <a:spcPct val="0"/>
              </a:spcAft>
              <a:defRPr sz="2400">
                <a:solidFill>
                  <a:schemeClr val="tx1"/>
                </a:solidFill>
                <a:latin typeface="Arial" charset="0"/>
                <a:ea typeface="ＭＳ Ｐゴシック" charset="0"/>
              </a:defRPr>
            </a:lvl9pPr>
          </a:lstStyle>
          <a:p>
            <a:fld id="{2BDF7928-D1E0-C947-A399-519A47F33460}" type="slidenum">
              <a:rPr lang="en-US" sz="900">
                <a:latin typeface="Times New Roman" charset="0"/>
              </a:rPr>
              <a:pPr/>
              <a:t>1</a:t>
            </a:fld>
            <a:endParaRPr lang="en-US" sz="9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cs typeface="ＭＳ Ｐゴシック" charset="0"/>
              </a:rPr>
              <a:t>In this course we are not focusing on a single node system but on the end-to-end system. The reason is very simple: today the majority of applications we use does not run on our system. Social networks, e-mail, google docs, online gamming, etc.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body" idx="1"/>
          </p:nvPr>
        </p:nvSpPr>
        <p:spPr>
          <a:xfrm>
            <a:off x="525290" y="4367930"/>
            <a:ext cx="6031583" cy="41364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661" tIns="46992" rIns="95661" bIns="46992"/>
          <a:lstStyle/>
          <a:p>
            <a:endParaRPr lang="en-US">
              <a:ea typeface="ＭＳ Ｐゴシック" charset="0"/>
              <a:cs typeface="ＭＳ Ｐゴシック" charset="0"/>
            </a:endParaRPr>
          </a:p>
        </p:txBody>
      </p:sp>
      <p:sp>
        <p:nvSpPr>
          <p:cNvPr id="44034" name="Rectangle 3"/>
          <p:cNvSpPr>
            <a:spLocks noGrp="1" noRot="1" noChangeAspect="1" noChangeArrowheads="1" noTextEdit="1"/>
          </p:cNvSpPr>
          <p:nvPr>
            <p:ph type="sldImg"/>
          </p:nvPr>
        </p:nvSpPr>
        <p:spPr>
          <a:xfrm>
            <a:off x="1216025" y="588963"/>
            <a:ext cx="4579938" cy="3435350"/>
          </a:xfrm>
          <a:ln>
            <a:noFill/>
          </a:ln>
          <a:extLst>
            <a:ext uri="{91240B29-F687-4f45-9708-019B960494DF}">
              <a14:hiddenLine xmlns:a14="http://schemas.microsoft.com/office/drawing/2010/main" w="12700">
                <a:solidFill>
                  <a:schemeClr val="tx1"/>
                </a:solidFill>
                <a:miter lim="800000"/>
                <a:headEnd/>
                <a:tailEnd/>
              </a14:hiddenLine>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AEA246-AA45-9741-BAF0-58C69264CAE3}" type="slidenum">
              <a:rPr lang="en-US" smtClean="0"/>
              <a:pPr>
                <a:defRPr/>
              </a:pPr>
              <a:t>25</a:t>
            </a:fld>
            <a:endParaRPr lang="en-US"/>
          </a:p>
        </p:txBody>
      </p:sp>
    </p:spTree>
    <p:extLst>
      <p:ext uri="{BB962C8B-B14F-4D97-AF65-F5344CB8AC3E}">
        <p14:creationId xmlns:p14="http://schemas.microsoft.com/office/powerpoint/2010/main" val="761246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ea typeface="ＭＳ Ｐゴシック" charset="0"/>
                <a:cs typeface="ＭＳ Ｐゴシック" charset="0"/>
              </a:rPr>
              <a:t>What</a:t>
            </a:r>
            <a:r>
              <a:rPr lang="ja-JP" altLang="en-US">
                <a:ea typeface="ＭＳ Ｐゴシック" charset="0"/>
                <a:cs typeface="ＭＳ Ｐゴシック" charset="0"/>
              </a:rPr>
              <a:t>’</a:t>
            </a:r>
            <a:r>
              <a:rPr lang="en-US" altLang="ja-JP">
                <a:ea typeface="ＭＳ Ｐゴシック" charset="0"/>
                <a:cs typeface="ＭＳ Ｐゴシック" charset="0"/>
              </a:rPr>
              <a:t>s the largest single use of microprocessors? Not computers – Embedded computers (10 billion versus 400 million)</a:t>
            </a:r>
          </a:p>
          <a:p>
            <a:r>
              <a:rPr lang="en-US">
                <a:ea typeface="ＭＳ Ｐゴシック" charset="0"/>
                <a:cs typeface="ＭＳ Ｐゴシック" charset="0"/>
              </a:rPr>
              <a:t>Example: Cellphones. Second largest? Automobiles.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2165955" y="690408"/>
            <a:ext cx="2665790" cy="3448050"/>
          </a:xfrm>
          <a:ln/>
        </p:spPr>
      </p:sp>
      <p:sp>
        <p:nvSpPr>
          <p:cNvPr id="23554" name="Rectangle 3"/>
          <p:cNvSpPr>
            <a:spLocks noGrp="1" noChangeArrowheads="1"/>
          </p:cNvSpPr>
          <p:nvPr>
            <p:ph type="body" idx="1"/>
          </p:nvPr>
        </p:nvSpPr>
        <p:spPr>
          <a:xfrm>
            <a:off x="932564" y="4367930"/>
            <a:ext cx="5132572" cy="41364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2165955" y="690408"/>
            <a:ext cx="2665790" cy="3448050"/>
          </a:xfrm>
          <a:ln/>
        </p:spPr>
      </p:sp>
      <p:sp>
        <p:nvSpPr>
          <p:cNvPr id="32770" name="Rectangle 3"/>
          <p:cNvSpPr>
            <a:spLocks noGrp="1" noChangeArrowheads="1"/>
          </p:cNvSpPr>
          <p:nvPr>
            <p:ph type="body" idx="1"/>
          </p:nvPr>
        </p:nvSpPr>
        <p:spPr>
          <a:xfrm>
            <a:off x="700002" y="4367930"/>
            <a:ext cx="5597697" cy="41364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Of the enormous variety of CITRIS projects going on at Berkeley, I will present one set that is tied together by this picture: the design, construction and use of MEMS devices, the sensor networks containing them, and making the information from these networks available to widely distributed users as scalable, reliable and secure services. </a:t>
            </a:r>
          </a:p>
          <a:p>
            <a:r>
              <a:rPr lang="en-US">
                <a:ea typeface="ＭＳ Ｐゴシック" charset="0"/>
                <a:cs typeface="ＭＳ Ｐゴシック" charset="0"/>
              </a:rPr>
              <a:t>The name we give to such an integrated system is a Societal Scale Information System, a name meant to evoke its scale – enormous -  and purpose – benefiting people and the economy.</a:t>
            </a:r>
          </a:p>
          <a:p>
            <a:endParaRPr lang="en-US">
              <a:ea typeface="ＭＳ Ｐゴシック" charset="0"/>
              <a:cs typeface="ＭＳ Ｐゴシック" charset="0"/>
            </a:endParaRPr>
          </a:p>
          <a:p>
            <a:r>
              <a:rPr lang="en-US">
                <a:ea typeface="ＭＳ Ｐゴシック" charset="0"/>
                <a:cs typeface="ＭＳ Ｐゴシック" charset="0"/>
              </a:rPr>
              <a:t>I will leave the details of all the specific applications that Ruzena mentioned, be it to energy efficiency or education or disaster response the social sciences, and indeed most details, to later talks and posters.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xfrm>
            <a:off x="934878" y="4367930"/>
            <a:ext cx="5127944" cy="413845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670" tIns="46996" rIns="95670" bIns="46996"/>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93738" y="1219200"/>
            <a:ext cx="7651750" cy="0"/>
          </a:xfrm>
          <a:prstGeom prst="line">
            <a:avLst/>
          </a:prstGeom>
          <a:noFill/>
          <a:ln w="47625" cmpd="thinThick">
            <a:solidFill>
              <a:srgbClr val="FBBA0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8" descr="front"/>
          <p:cNvPicPr>
            <a:picLocks noChangeAspect="1" noChangeArrowheads="1"/>
          </p:cNvPicPr>
          <p:nvPr userDrawn="1"/>
        </p:nvPicPr>
        <p:blipFill>
          <a:blip r:embed="rId2">
            <a:extLst>
              <a:ext uri="{28A0092B-C50C-407E-A947-70E740481C1C}">
                <a14:useLocalDpi xmlns:a14="http://schemas.microsoft.com/office/drawing/2010/main" val="0"/>
              </a:ext>
            </a:extLst>
          </a:blip>
          <a:srcRect b="22223"/>
          <a:stretch>
            <a:fillRect/>
          </a:stretch>
        </p:blipFill>
        <p:spPr bwMode="auto">
          <a:xfrm>
            <a:off x="8153400" y="0"/>
            <a:ext cx="9906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Rectangle 5"/>
          <p:cNvSpPr>
            <a:spLocks noGrp="1" noChangeArrowheads="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a:p>
        </p:txBody>
      </p:sp>
      <p:sp>
        <p:nvSpPr>
          <p:cNvPr id="455686"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6" name="Rectangle 2"/>
          <p:cNvSpPr>
            <a:spLocks noGrp="1" noChangeArrowheads="1"/>
          </p:cNvSpPr>
          <p:nvPr>
            <p:ph type="dt" sz="half" idx="10"/>
          </p:nvPr>
        </p:nvSpPr>
        <p:spPr>
          <a:xfrm>
            <a:off x="0" y="6381750"/>
            <a:ext cx="1295400" cy="476250"/>
          </a:xfrm>
        </p:spPr>
        <p:txBody>
          <a:bodyPr/>
          <a:lstStyle>
            <a:lvl1pPr algn="l">
              <a:defRPr sz="1400">
                <a:solidFill>
                  <a:schemeClr val="tx1"/>
                </a:solidFill>
              </a:defRPr>
            </a:lvl1pPr>
          </a:lstStyle>
          <a:p>
            <a:pPr>
              <a:defRPr/>
            </a:pPr>
            <a:fld id="{28AFC112-108B-094B-A947-AA1F2FAC49F8}" type="datetime1">
              <a:rPr lang="en-US" smtClean="0"/>
              <a:t>8/28/14</a:t>
            </a:fld>
            <a:endParaRPr lang="en-US" dirty="0"/>
          </a:p>
        </p:txBody>
      </p:sp>
      <p:sp>
        <p:nvSpPr>
          <p:cNvPr id="7" name="Rectangle 3"/>
          <p:cNvSpPr>
            <a:spLocks noGrp="1" noChangeArrowheads="1"/>
          </p:cNvSpPr>
          <p:nvPr>
            <p:ph type="ftr" sz="quarter" idx="11"/>
          </p:nvPr>
        </p:nvSpPr>
        <p:spPr>
          <a:xfrm>
            <a:off x="3200400" y="6381750"/>
            <a:ext cx="2895600" cy="476250"/>
          </a:xfrm>
        </p:spPr>
        <p:txBody>
          <a:bodyPr/>
          <a:lstStyle>
            <a:lvl1pPr algn="ctr">
              <a:defRPr sz="1400"/>
            </a:lvl1pPr>
          </a:lstStyle>
          <a:p>
            <a:pPr>
              <a:defRPr/>
            </a:pPr>
            <a:r>
              <a:rPr lang="en-US" smtClean="0"/>
              <a:t>UCB CS162 Fa14 L#</a:t>
            </a:r>
            <a:endParaRPr lang="en-US"/>
          </a:p>
        </p:txBody>
      </p:sp>
      <p:sp>
        <p:nvSpPr>
          <p:cNvPr id="8" name="Rectangle 4"/>
          <p:cNvSpPr>
            <a:spLocks noGrp="1" noChangeArrowheads="1"/>
          </p:cNvSpPr>
          <p:nvPr>
            <p:ph type="sldNum" sz="quarter" idx="12"/>
          </p:nvPr>
        </p:nvSpPr>
        <p:spPr>
          <a:xfrm>
            <a:off x="8077200" y="6381750"/>
            <a:ext cx="1066800" cy="476250"/>
          </a:xfrm>
        </p:spPr>
        <p:txBody>
          <a:bodyPr/>
          <a:lstStyle>
            <a:lvl1pPr>
              <a:defRPr>
                <a:solidFill>
                  <a:srgbClr val="FBBA03"/>
                </a:solidFill>
              </a:defRPr>
            </a:lvl1pPr>
          </a:lstStyle>
          <a:p>
            <a:pPr>
              <a:defRPr/>
            </a:pPr>
            <a:fld id="{05CF57E6-57DB-4E49-BFE1-65C6AAA70004}" type="slidenum">
              <a:rPr lang="en-US"/>
              <a:pPr>
                <a:defRPr/>
              </a:pPr>
              <a:t>‹#›</a:t>
            </a:fld>
            <a:endParaRPr lang="en-US" b="0" dirty="0"/>
          </a:p>
        </p:txBody>
      </p:sp>
    </p:spTree>
    <p:extLst>
      <p:ext uri="{BB962C8B-B14F-4D97-AF65-F5344CB8AC3E}">
        <p14:creationId xmlns:p14="http://schemas.microsoft.com/office/powerpoint/2010/main" val="84938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26D25E-5AFF-214D-9C38-FB6DC7287CA4}" type="datetime1">
              <a:rPr lang="en-US" smtClean="0"/>
              <a:t>8/28/14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lvl1pPr>
              <a:defRPr/>
            </a:lvl1pPr>
          </a:lstStyle>
          <a:p>
            <a:pPr>
              <a:defRPr/>
            </a:pPr>
            <a:fld id="{3E85FE72-0B9D-1A4F-A842-F00C4E8F7C72}" type="slidenum">
              <a:rPr lang="en-US"/>
              <a:pPr>
                <a:defRPr/>
              </a:pPr>
              <a:t>‹#›</a:t>
            </a:fld>
            <a:endParaRPr lang="en-US" b="0"/>
          </a:p>
        </p:txBody>
      </p:sp>
    </p:spTree>
    <p:extLst>
      <p:ext uri="{BB962C8B-B14F-4D97-AF65-F5344CB8AC3E}">
        <p14:creationId xmlns:p14="http://schemas.microsoft.com/office/powerpoint/2010/main" val="195450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lvl1pPr>
              <a:defRPr/>
            </a:lvl1pPr>
          </a:lstStyle>
          <a:p>
            <a:pPr>
              <a:defRPr/>
            </a:pPr>
            <a:fld id="{ACA94121-BA6C-AD43-82C2-DF1F24FE5D9C}" type="slidenum">
              <a:rPr lang="en-US"/>
              <a:pPr>
                <a:defRPr/>
              </a:pPr>
              <a:t>‹#›</a:t>
            </a:fld>
            <a:endParaRPr lang="en-US" b="0"/>
          </a:p>
        </p:txBody>
      </p:sp>
    </p:spTree>
    <p:extLst>
      <p:ext uri="{BB962C8B-B14F-4D97-AF65-F5344CB8AC3E}">
        <p14:creationId xmlns:p14="http://schemas.microsoft.com/office/powerpoint/2010/main" val="26555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733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66800"/>
            <a:ext cx="3733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D5898533-24AA-A743-B67E-EFB18997EAA3}" type="datetime1">
              <a:rPr lang="en-US" smtClean="0"/>
              <a:t>8/28/14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7" name="Slide Number Placeholder 6"/>
          <p:cNvSpPr>
            <a:spLocks noGrp="1"/>
          </p:cNvSpPr>
          <p:nvPr>
            <p:ph type="sldNum" sz="quarter" idx="12"/>
          </p:nvPr>
        </p:nvSpPr>
        <p:spPr/>
        <p:txBody>
          <a:bodyPr/>
          <a:lstStyle>
            <a:lvl1pPr>
              <a:defRPr/>
            </a:lvl1pPr>
          </a:lstStyle>
          <a:p>
            <a:pPr>
              <a:defRPr/>
            </a:pPr>
            <a:fld id="{D4713FF5-B387-3C46-9528-A4DAEFDDAA2C}" type="slidenum">
              <a:rPr lang="en-US"/>
              <a:pPr>
                <a:defRPr/>
              </a:pPr>
              <a:t>‹#›</a:t>
            </a:fld>
            <a:endParaRPr lang="en-US" b="0"/>
          </a:p>
        </p:txBody>
      </p:sp>
    </p:spTree>
    <p:extLst>
      <p:ext uri="{BB962C8B-B14F-4D97-AF65-F5344CB8AC3E}">
        <p14:creationId xmlns:p14="http://schemas.microsoft.com/office/powerpoint/2010/main" val="97213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782762"/>
            <a:ext cx="4038600" cy="4465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782762"/>
            <a:ext cx="4041775" cy="4465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BA26239D-39FC-714B-9B6A-8146220F54D9}" type="datetime1">
              <a:rPr lang="en-US" smtClean="0"/>
              <a:t>8/28/14</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9" name="Slide Number Placeholder 8"/>
          <p:cNvSpPr>
            <a:spLocks noGrp="1"/>
          </p:cNvSpPr>
          <p:nvPr>
            <p:ph type="sldNum" sz="quarter" idx="12"/>
          </p:nvPr>
        </p:nvSpPr>
        <p:spPr/>
        <p:txBody>
          <a:bodyPr/>
          <a:lstStyle>
            <a:lvl1pPr>
              <a:defRPr/>
            </a:lvl1pPr>
          </a:lstStyle>
          <a:p>
            <a:pPr>
              <a:defRPr/>
            </a:pPr>
            <a:fld id="{7224DE28-9F3A-8740-A959-B54BC5F77339}" type="slidenum">
              <a:rPr lang="en-US"/>
              <a:pPr>
                <a:defRPr/>
              </a:pPr>
              <a:t>‹#›</a:t>
            </a:fld>
            <a:endParaRPr lang="en-US" b="0"/>
          </a:p>
        </p:txBody>
      </p:sp>
    </p:spTree>
    <p:extLst>
      <p:ext uri="{BB962C8B-B14F-4D97-AF65-F5344CB8AC3E}">
        <p14:creationId xmlns:p14="http://schemas.microsoft.com/office/powerpoint/2010/main" val="200279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5424C132-CB4F-F44D-A0E4-2749EEF3AF7B}" type="datetime1">
              <a:rPr lang="en-US" smtClean="0"/>
              <a:t>8/28/14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5" name="Slide Number Placeholder 4"/>
          <p:cNvSpPr>
            <a:spLocks noGrp="1"/>
          </p:cNvSpPr>
          <p:nvPr>
            <p:ph type="sldNum" sz="quarter" idx="12"/>
          </p:nvPr>
        </p:nvSpPr>
        <p:spPr/>
        <p:txBody>
          <a:bodyPr/>
          <a:lstStyle>
            <a:lvl1pPr>
              <a:defRPr/>
            </a:lvl1pPr>
          </a:lstStyle>
          <a:p>
            <a:pPr>
              <a:defRPr/>
            </a:pPr>
            <a:fld id="{2248F822-60CA-A14C-842C-369E58A037BB}" type="slidenum">
              <a:rPr lang="en-US"/>
              <a:pPr>
                <a:defRPr/>
              </a:pPr>
              <a:t>‹#›</a:t>
            </a:fld>
            <a:endParaRPr lang="en-US" b="0"/>
          </a:p>
        </p:txBody>
      </p:sp>
    </p:spTree>
    <p:extLst>
      <p:ext uri="{BB962C8B-B14F-4D97-AF65-F5344CB8AC3E}">
        <p14:creationId xmlns:p14="http://schemas.microsoft.com/office/powerpoint/2010/main" val="36708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85A6C24-F98C-304B-AB83-F169AE270007}" type="datetime1">
              <a:rPr lang="en-US" smtClean="0"/>
              <a:t>8/28/14</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4" name="Slide Number Placeholder 3"/>
          <p:cNvSpPr>
            <a:spLocks noGrp="1"/>
          </p:cNvSpPr>
          <p:nvPr>
            <p:ph type="sldNum" sz="quarter" idx="12"/>
          </p:nvPr>
        </p:nvSpPr>
        <p:spPr/>
        <p:txBody>
          <a:bodyPr/>
          <a:lstStyle>
            <a:lvl1pPr>
              <a:defRPr/>
            </a:lvl1pPr>
          </a:lstStyle>
          <a:p>
            <a:pPr>
              <a:defRPr/>
            </a:pPr>
            <a:fld id="{CDE41FA0-C480-6843-BD2D-6F0C14B57B49}" type="slidenum">
              <a:rPr lang="en-US"/>
              <a:pPr>
                <a:defRPr/>
              </a:pPr>
              <a:t>‹#›</a:t>
            </a:fld>
            <a:endParaRPr lang="en-US" b="0"/>
          </a:p>
        </p:txBody>
      </p:sp>
    </p:spTree>
    <p:extLst>
      <p:ext uri="{BB962C8B-B14F-4D97-AF65-F5344CB8AC3E}">
        <p14:creationId xmlns:p14="http://schemas.microsoft.com/office/powerpoint/2010/main" val="295036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228600"/>
            <a:ext cx="19240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197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DAF406-3C3C-8843-B459-4D4748008636}" type="datetime1">
              <a:rPr lang="en-US" smtClean="0"/>
              <a:t>8/28/14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lvl1pPr>
              <a:defRPr/>
            </a:lvl1pPr>
          </a:lstStyle>
          <a:p>
            <a:pPr>
              <a:defRPr/>
            </a:pPr>
            <a:fld id="{EA9A5171-0207-EE4C-95BF-097AF0A57BE6}" type="slidenum">
              <a:rPr lang="en-US"/>
              <a:pPr>
                <a:defRPr/>
              </a:pPr>
              <a:t>‹#›</a:t>
            </a:fld>
            <a:endParaRPr lang="en-US" b="0"/>
          </a:p>
        </p:txBody>
      </p:sp>
    </p:spTree>
    <p:extLst>
      <p:ext uri="{BB962C8B-B14F-4D97-AF65-F5344CB8AC3E}">
        <p14:creationId xmlns:p14="http://schemas.microsoft.com/office/powerpoint/2010/main" val="381346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696200"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66800"/>
            <a:ext cx="3733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0668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0" y="3771900"/>
            <a:ext cx="3733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fld id="{F228C249-E84F-C649-B684-BFCAD2B9A220}" type="datetime1">
              <a:rPr lang="en-US" smtClean="0"/>
              <a:t>8/28/14</a:t>
            </a:fld>
            <a:endParaRPr lang="en-US"/>
          </a:p>
        </p:txBody>
      </p:sp>
      <p:sp>
        <p:nvSpPr>
          <p:cNvPr id="7" name="Footer Placeholder 6"/>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8" name="Slide Number Placeholder 7"/>
          <p:cNvSpPr>
            <a:spLocks noGrp="1"/>
          </p:cNvSpPr>
          <p:nvPr>
            <p:ph type="sldNum" sz="quarter" idx="12"/>
          </p:nvPr>
        </p:nvSpPr>
        <p:spPr/>
        <p:txBody>
          <a:bodyPr/>
          <a:lstStyle>
            <a:lvl1pPr>
              <a:defRPr/>
            </a:lvl1pPr>
          </a:lstStyle>
          <a:p>
            <a:pPr>
              <a:defRPr/>
            </a:pPr>
            <a:fld id="{92732EAA-4308-6D4B-B317-3B7A4B81A0EA}" type="slidenum">
              <a:rPr lang="en-US"/>
              <a:pPr>
                <a:defRPr/>
              </a:pPr>
              <a:t>‹#›</a:t>
            </a:fld>
            <a:endParaRPr lang="en-US" b="0"/>
          </a:p>
        </p:txBody>
      </p:sp>
    </p:spTree>
    <p:extLst>
      <p:ext uri="{BB962C8B-B14F-4D97-AF65-F5344CB8AC3E}">
        <p14:creationId xmlns:p14="http://schemas.microsoft.com/office/powerpoint/2010/main" val="339166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0600" y="1142999"/>
            <a:ext cx="7391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7DA9919A-7838-A746-B9C9-633A85DF23C8}" type="datetime1">
              <a:rPr lang="en-US" smtClean="0"/>
              <a:t>8/28/14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UCB CS162 Fa14 L#</a:t>
            </a:r>
            <a:endParaRPr lang="en-US"/>
          </a:p>
        </p:txBody>
      </p:sp>
      <p:sp>
        <p:nvSpPr>
          <p:cNvPr id="7" name="Slide Number Placeholder 6"/>
          <p:cNvSpPr>
            <a:spLocks noGrp="1"/>
          </p:cNvSpPr>
          <p:nvPr>
            <p:ph type="sldNum" sz="quarter" idx="12"/>
          </p:nvPr>
        </p:nvSpPr>
        <p:spPr/>
        <p:txBody>
          <a:bodyPr/>
          <a:lstStyle>
            <a:lvl1pPr>
              <a:defRPr/>
            </a:lvl1pPr>
          </a:lstStyle>
          <a:p>
            <a:pPr>
              <a:defRPr/>
            </a:pPr>
            <a:fld id="{FE665C81-C980-EF45-BF17-2B49AE30DF4D}" type="slidenum">
              <a:rPr lang="en-US"/>
              <a:pPr>
                <a:defRPr/>
              </a:pPr>
              <a:t>‹#›</a:t>
            </a:fld>
            <a:endParaRPr lang="en-US" b="0"/>
          </a:p>
        </p:txBody>
      </p:sp>
    </p:spTree>
    <p:extLst>
      <p:ext uri="{BB962C8B-B14F-4D97-AF65-F5344CB8AC3E}">
        <p14:creationId xmlns:p14="http://schemas.microsoft.com/office/powerpoint/2010/main" val="1836898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658" name="Rectangle 2"/>
          <p:cNvSpPr>
            <a:spLocks noGrp="1" noChangeArrowheads="1"/>
          </p:cNvSpPr>
          <p:nvPr>
            <p:ph type="dt" sz="half" idx="2"/>
          </p:nvPr>
        </p:nvSpPr>
        <p:spPr bwMode="auto">
          <a:xfrm>
            <a:off x="0" y="6553200"/>
            <a:ext cx="15240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200" b="1">
                <a:solidFill>
                  <a:srgbClr val="FF9900"/>
                </a:solidFill>
                <a:latin typeface="Times New Roman" charset="0"/>
              </a:defRPr>
            </a:lvl1pPr>
          </a:lstStyle>
          <a:p>
            <a:pPr>
              <a:defRPr/>
            </a:pPr>
            <a:fld id="{334F7BB1-FEAE-034E-81A5-58E39ECDD26F}" type="datetime1">
              <a:rPr lang="en-US" smtClean="0"/>
              <a:t>8/28/14</a:t>
            </a:fld>
            <a:endParaRPr lang="en-US"/>
          </a:p>
        </p:txBody>
      </p:sp>
      <p:sp>
        <p:nvSpPr>
          <p:cNvPr id="454659" name="Rectangle 3"/>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b="1">
                <a:solidFill>
                  <a:srgbClr val="114FFB"/>
                </a:solidFill>
                <a:latin typeface="Helvetica" charset="0"/>
              </a:defRPr>
            </a:lvl1pPr>
          </a:lstStyle>
          <a:p>
            <a:pPr>
              <a:defRPr/>
            </a:pPr>
            <a:r>
              <a:rPr lang="en-US" smtClean="0"/>
              <a:t>UCB CS162 Fa14 L#</a:t>
            </a:r>
            <a:endParaRPr lang="en-US" dirty="0"/>
          </a:p>
        </p:txBody>
      </p:sp>
      <p:sp>
        <p:nvSpPr>
          <p:cNvPr id="454660" name="Rectangle 4"/>
          <p:cNvSpPr>
            <a:spLocks noGrp="1" noChangeArrowheads="1"/>
          </p:cNvSpPr>
          <p:nvPr>
            <p:ph type="sldNum" sz="quarter" idx="4"/>
          </p:nvPr>
        </p:nvSpPr>
        <p:spPr bwMode="auto">
          <a:xfrm>
            <a:off x="8610600" y="6553200"/>
            <a:ext cx="5334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a:solidFill>
                  <a:srgbClr val="FF9900"/>
                </a:solidFill>
                <a:latin typeface="Times New Roman" charset="0"/>
              </a:defRPr>
            </a:lvl1pPr>
          </a:lstStyle>
          <a:p>
            <a:pPr>
              <a:defRPr/>
            </a:pPr>
            <a:fld id="{3D5790EB-F35A-0640-B4F7-A0244B6CFCA6}" type="slidenum">
              <a:rPr lang="en-US" smtClean="0"/>
              <a:pPr>
                <a:defRPr/>
              </a:pPr>
              <a:t>‹#›</a:t>
            </a:fld>
            <a:endParaRPr lang="en-US"/>
          </a:p>
        </p:txBody>
      </p:sp>
      <p:sp>
        <p:nvSpPr>
          <p:cNvPr id="1029" name="Rectangle 5"/>
          <p:cNvSpPr>
            <a:spLocks noGrp="1" noChangeArrowheads="1"/>
          </p:cNvSpPr>
          <p:nvPr>
            <p:ph type="title"/>
          </p:nvPr>
        </p:nvSpPr>
        <p:spPr bwMode="auto">
          <a:xfrm>
            <a:off x="685800" y="228600"/>
            <a:ext cx="7696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Slide Title</a:t>
            </a:r>
          </a:p>
        </p:txBody>
      </p:sp>
      <p:sp>
        <p:nvSpPr>
          <p:cNvPr id="1030" name="Rectangle 6"/>
          <p:cNvSpPr>
            <a:spLocks noGrp="1" noChangeArrowheads="1"/>
          </p:cNvSpPr>
          <p:nvPr>
            <p:ph type="body" idx="1"/>
          </p:nvPr>
        </p:nvSpPr>
        <p:spPr bwMode="auto">
          <a:xfrm>
            <a:off x="685800" y="1066800"/>
            <a:ext cx="762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1031" name="Line 7"/>
          <p:cNvSpPr>
            <a:spLocks noChangeShapeType="1"/>
          </p:cNvSpPr>
          <p:nvPr/>
        </p:nvSpPr>
        <p:spPr bwMode="auto">
          <a:xfrm>
            <a:off x="693738" y="914400"/>
            <a:ext cx="7651750" cy="0"/>
          </a:xfrm>
          <a:prstGeom prst="line">
            <a:avLst/>
          </a:prstGeom>
          <a:noFill/>
          <a:ln w="47625" cmpd="thinThick">
            <a:solidFill>
              <a:srgbClr val="FBBA0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1032" name="Picture 8" descr="front"/>
          <p:cNvPicPr>
            <a:picLocks noChangeAspect="1" noChangeArrowheads="1"/>
          </p:cNvPicPr>
          <p:nvPr/>
        </p:nvPicPr>
        <p:blipFill>
          <a:blip r:embed="rId12">
            <a:extLst>
              <a:ext uri="{28A0092B-C50C-407E-A947-70E740481C1C}">
                <a14:useLocalDpi xmlns:a14="http://schemas.microsoft.com/office/drawing/2010/main" val="0"/>
              </a:ext>
            </a:extLst>
          </a:blip>
          <a:srcRect b="22223"/>
          <a:stretch>
            <a:fillRect/>
          </a:stretch>
        </p:blipFill>
        <p:spPr bwMode="auto">
          <a:xfrm>
            <a:off x="8229600" y="0"/>
            <a:ext cx="91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90" r:id="rId2"/>
    <p:sldLayoutId id="2147483992" r:id="rId3"/>
    <p:sldLayoutId id="2147483993" r:id="rId4"/>
    <p:sldLayoutId id="2147483994" r:id="rId5"/>
    <p:sldLayoutId id="2147483995" r:id="rId6"/>
    <p:sldLayoutId id="2147483999" r:id="rId7"/>
    <p:sldLayoutId id="2147484000" r:id="rId8"/>
    <p:sldLayoutId id="2147483997" r:id="rId9"/>
    <p:sldLayoutId id="2147483998" r:id="rId10"/>
  </p:sldLayoutIdLst>
  <p:timing>
    <p:tnLst>
      <p:par>
        <p:cTn xmlns:p14="http://schemas.microsoft.com/office/powerpoint/2010/main" id="1" dur="indefinite" restart="never" nodeType="tmRoot"/>
      </p:par>
    </p:tnLst>
  </p:timing>
  <p:hf hdr="0"/>
  <p:txStyles>
    <p:titleStyle>
      <a:lvl1pPr algn="l" rtl="0" eaLnBrk="1" fontAlgn="base" hangingPunct="1">
        <a:lnSpc>
          <a:spcPct val="90000"/>
        </a:lnSpc>
        <a:spcBef>
          <a:spcPct val="0"/>
        </a:spcBef>
        <a:spcAft>
          <a:spcPct val="0"/>
        </a:spcAft>
        <a:defRPr sz="3200" b="1">
          <a:solidFill>
            <a:srgbClr val="0332B7"/>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2pPr>
      <a:lvl3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3pPr>
      <a:lvl4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4pPr>
      <a:lvl5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3200" b="1">
          <a:solidFill>
            <a:srgbClr val="0332B7"/>
          </a:solidFill>
          <a:latin typeface="Arial" charset="0"/>
        </a:defRPr>
      </a:lvl6pPr>
      <a:lvl7pPr marL="914400" algn="l" rtl="0" eaLnBrk="1" fontAlgn="base" hangingPunct="1">
        <a:lnSpc>
          <a:spcPct val="90000"/>
        </a:lnSpc>
        <a:spcBef>
          <a:spcPct val="0"/>
        </a:spcBef>
        <a:spcAft>
          <a:spcPct val="0"/>
        </a:spcAft>
        <a:defRPr sz="3200" b="1">
          <a:solidFill>
            <a:srgbClr val="0332B7"/>
          </a:solidFill>
          <a:latin typeface="Arial" charset="0"/>
        </a:defRPr>
      </a:lvl7pPr>
      <a:lvl8pPr marL="1371600" algn="l" rtl="0" eaLnBrk="1" fontAlgn="base" hangingPunct="1">
        <a:lnSpc>
          <a:spcPct val="90000"/>
        </a:lnSpc>
        <a:spcBef>
          <a:spcPct val="0"/>
        </a:spcBef>
        <a:spcAft>
          <a:spcPct val="0"/>
        </a:spcAft>
        <a:defRPr sz="3200" b="1">
          <a:solidFill>
            <a:srgbClr val="0332B7"/>
          </a:solidFill>
          <a:latin typeface="Arial" charset="0"/>
        </a:defRPr>
      </a:lvl8pPr>
      <a:lvl9pPr marL="1828800" algn="l" rtl="0" eaLnBrk="1" fontAlgn="base" hangingPunct="1">
        <a:lnSpc>
          <a:spcPct val="90000"/>
        </a:lnSpc>
        <a:spcBef>
          <a:spcPct val="0"/>
        </a:spcBef>
        <a:spcAft>
          <a:spcPct val="0"/>
        </a:spcAft>
        <a:defRPr sz="3200" b="1">
          <a:solidFill>
            <a:srgbClr val="0332B7"/>
          </a:solidFill>
          <a:latin typeface="Arial" charset="0"/>
        </a:defRPr>
      </a:lvl9pPr>
    </p:titleStyle>
    <p:bodyStyle>
      <a:lvl1pPr marL="285750" indent="-285750" algn="l" rtl="0" eaLnBrk="1" fontAlgn="base" hangingPunct="1">
        <a:lnSpc>
          <a:spcPct val="90000"/>
        </a:lnSpc>
        <a:spcBef>
          <a:spcPct val="30000"/>
        </a:spcBef>
        <a:spcAft>
          <a:spcPct val="0"/>
        </a:spcAft>
        <a:buSzPct val="100000"/>
        <a:buChar char="•"/>
        <a:defRPr sz="2400" b="1">
          <a:solidFill>
            <a:schemeClr val="tx1"/>
          </a:solidFill>
          <a:latin typeface="+mn-lt"/>
          <a:ea typeface="ＭＳ Ｐゴシック" charset="-128"/>
          <a:cs typeface="ＭＳ Ｐゴシック" charset="-128"/>
        </a:defRPr>
      </a:lvl1pPr>
      <a:lvl2pPr marL="685800" indent="-228600" algn="l" rtl="0" eaLnBrk="1" fontAlgn="base" hangingPunct="1">
        <a:lnSpc>
          <a:spcPct val="90000"/>
        </a:lnSpc>
        <a:spcBef>
          <a:spcPct val="30000"/>
        </a:spcBef>
        <a:spcAft>
          <a:spcPct val="0"/>
        </a:spcAft>
        <a:buSzPct val="100000"/>
        <a:buChar char="–"/>
        <a:defRPr b="1">
          <a:solidFill>
            <a:schemeClr val="tx1"/>
          </a:solidFill>
          <a:latin typeface="+mn-lt"/>
          <a:ea typeface="ＭＳ Ｐゴシック" charset="-128"/>
        </a:defRPr>
      </a:lvl2pPr>
      <a:lvl3pPr marL="1143000" indent="-228600" algn="l" rtl="0" eaLnBrk="1" fontAlgn="base" hangingPunct="1">
        <a:lnSpc>
          <a:spcPct val="90000"/>
        </a:lnSpc>
        <a:spcBef>
          <a:spcPct val="30000"/>
        </a:spcBef>
        <a:spcAft>
          <a:spcPct val="0"/>
        </a:spcAft>
        <a:buSzPct val="100000"/>
        <a:buChar char="»"/>
        <a:defRPr b="1">
          <a:solidFill>
            <a:schemeClr val="tx1"/>
          </a:solidFill>
          <a:latin typeface="+mn-lt"/>
          <a:ea typeface="ＭＳ Ｐゴシック" charset="-128"/>
        </a:defRPr>
      </a:lvl3pPr>
      <a:lvl4pPr marL="15430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4pPr>
      <a:lvl5pPr marL="20002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5pPr>
      <a:lvl6pPr marL="24574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6pPr>
      <a:lvl7pPr marL="29146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7pPr>
      <a:lvl8pPr marL="33718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8pPr>
      <a:lvl9pPr marL="38290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cs162-xx@cory.eecs.berkeley.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www.w3.org/Protocols/HTTP/AsImplemented.html" TargetMode="External"/><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1" Type="http://schemas.openxmlformats.org/officeDocument/2006/relationships/image" Target="../media/image53.jpe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images.google.com/imgres?imgurl=http://static.howstuffworks.com/gif/cell-phone-nokia.jpg&amp;imgrefurl=http://electronics.howstuffworks.com/cell-phone.htm&amp;h=200&amp;w=200&amp;sz=22&amp;tbnid=ftqjm3_El-gJ:&amp;tbnh=99&amp;tbnw=99&amp;start=7&amp;prev=/images?q=cell+phone&amp;hl=en&amp;lr=&amp;ie=UTF-8" TargetMode="External"/><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oleObject" Target="../embeddings/oleObject1.bin"/><Relationship Id="rId8" Type="http://schemas.openxmlformats.org/officeDocument/2006/relationships/image" Target="../media/image60.wmf"/><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Microsoft_Excel_97_-_2004_Worksheet1.xls"/><Relationship Id="rId5" Type="http://schemas.openxmlformats.org/officeDocument/2006/relationships/image" Target="../media/image6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igitaltonto.com/2011/our-emergent-digital-future/" TargetMode="External"/><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www.ospmag.com/issue/article/Time-Is-Not-Always-On-Our-Sid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isc.org/solutions/survey" TargetMode="External"/><Relationship Id="rId3"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networldstats.com/stats.htm" TargetMode="Externa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oleObject" Target="../embeddings/oleObject2.bin"/><Relationship Id="rId16" Type="http://schemas.openxmlformats.org/officeDocument/2006/relationships/image" Target="../media/image75.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63.png"/><Relationship Id="rId9" Type="http://schemas.openxmlformats.org/officeDocument/2006/relationships/image" Target="../media/image80.png"/><Relationship Id="rId10"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jpeg"/><Relationship Id="rId1" Type="http://schemas.microsoft.com/office/2007/relationships/media" Target="../media/media1.MPG"/><Relationship Id="rId2" Type="http://schemas.openxmlformats.org/officeDocument/2006/relationships/video" Target="../media/media1.MPG"/><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hyperlink" Target="http://www.cs.berkeley.edu/~culler" TargetMode="External"/><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9.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png"/><Relationship Id="rId13" Type="http://schemas.openxmlformats.org/officeDocument/2006/relationships/image" Target="../media/image26.jpe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hyperlink" Target="mailto:cs162-ta@inst.eecs.berkeley.edu" TargetMode="External"/><Relationship Id="rId3" Type="http://schemas.openxmlformats.org/officeDocument/2006/relationships/hyperlink" Target="mailto:cs162-tb@inst.eecs.berkeley.edu" TargetMode="External"/><Relationship Id="rId4" Type="http://schemas.openxmlformats.org/officeDocument/2006/relationships/hyperlink" Target="mailto:cs126-tc@inst.eecs.berkeley.edu" TargetMode="External"/><Relationship Id="rId5" Type="http://schemas.openxmlformats.org/officeDocument/2006/relationships/hyperlink" Target="mailto:cs162-td@inst.eecs.berkeley.edu" TargetMode="External"/><Relationship Id="rId6" Type="http://schemas.openxmlformats.org/officeDocument/2006/relationships/hyperlink" Target="mailto:cs162-te@inst.eecs.berkeley.edu" TargetMode="External"/><Relationship Id="rId7" Type="http://schemas.openxmlformats.org/officeDocument/2006/relationships/hyperlink" Target="mailto:cs162-tf@inst.eecs.berkeley.edu" TargetMode="External"/><Relationship Id="rId8" Type="http://schemas.openxmlformats.org/officeDocument/2006/relationships/hyperlink" Target="mailto:cs162-tg@inst.eecs.berkeley.edu" TargetMode="External"/><Relationship Id="rId9" Type="http://schemas.openxmlformats.org/officeDocument/2006/relationships/hyperlink" Target="mailto:cs162-th@inst.eecs.berkeley.edu" TargetMode="External"/><Relationship Id="rId10"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685800" y="1371600"/>
            <a:ext cx="7772400" cy="1470025"/>
          </a:xfrm>
        </p:spPr>
        <p:txBody>
          <a:bodyPr/>
          <a:lstStyle/>
          <a:p>
            <a:r>
              <a:rPr lang="en-US" dirty="0" smtClean="0">
                <a:latin typeface="Arial" charset="0"/>
                <a:ea typeface="ＭＳ Ｐゴシック" charset="0"/>
                <a:cs typeface="ＭＳ Ｐゴシック" charset="0"/>
              </a:rPr>
              <a:t>Introduction to CS162</a:t>
            </a:r>
            <a:endParaRPr lang="en-US" dirty="0">
              <a:latin typeface="Arial" charset="0"/>
              <a:ea typeface="ＭＳ Ｐゴシック" charset="0"/>
              <a:cs typeface="ＭＳ Ｐゴシック" charset="0"/>
            </a:endParaRPr>
          </a:p>
        </p:txBody>
      </p:sp>
      <p:sp>
        <p:nvSpPr>
          <p:cNvPr id="17412" name="Rectangle 3"/>
          <p:cNvSpPr>
            <a:spLocks noGrp="1" noChangeArrowheads="1"/>
          </p:cNvSpPr>
          <p:nvPr>
            <p:ph type="subTitle" idx="1"/>
          </p:nvPr>
        </p:nvSpPr>
        <p:spPr>
          <a:xfrm>
            <a:off x="304800" y="3276600"/>
            <a:ext cx="8610600" cy="1752600"/>
          </a:xfrm>
        </p:spPr>
        <p:txBody>
          <a:bodyPr/>
          <a:lstStyle/>
          <a:p>
            <a:r>
              <a:rPr lang="en-US" dirty="0">
                <a:latin typeface="Arial" charset="0"/>
                <a:ea typeface="ＭＳ Ｐゴシック" charset="0"/>
                <a:cs typeface="ＭＳ Ｐゴシック" charset="0"/>
              </a:rPr>
              <a:t>David E. Culler</a:t>
            </a:r>
          </a:p>
          <a:p>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CS162 – Operating Systems and Systems </a:t>
            </a:r>
            <a:r>
              <a:rPr lang="en-US" dirty="0" smtClean="0">
                <a:latin typeface="Arial" charset="0"/>
                <a:ea typeface="ＭＳ Ｐゴシック" charset="0"/>
                <a:cs typeface="ＭＳ Ｐゴシック" charset="0"/>
              </a:rPr>
              <a:t>Programming</a:t>
            </a:r>
          </a:p>
          <a:p>
            <a:r>
              <a:rPr lang="hu-HU" b="0" dirty="0">
                <a:latin typeface="Arial" charset="0"/>
                <a:ea typeface="ＭＳ Ｐゴシック" charset="0"/>
                <a:cs typeface="ＭＳ Ｐゴシック" charset="0"/>
              </a:rPr>
              <a:t>http://cs162.eecs.berkeley.edu/</a:t>
            </a:r>
            <a:endParaRPr lang="en-US" b="0"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Lecture 1</a:t>
            </a:r>
          </a:p>
          <a:p>
            <a:r>
              <a:rPr lang="en-US" b="0" dirty="0" smtClean="0">
                <a:latin typeface="Arial" charset="0"/>
                <a:ea typeface="ＭＳ Ｐゴシック" charset="0"/>
                <a:cs typeface="ＭＳ Ｐゴシック" charset="0"/>
              </a:rPr>
              <a:t>August 29, </a:t>
            </a:r>
            <a:r>
              <a:rPr lang="en-US" b="0" dirty="0">
                <a:latin typeface="Arial" charset="0"/>
                <a:ea typeface="ＭＳ Ｐゴシック" charset="0"/>
                <a:cs typeface="ＭＳ Ｐゴシック" charset="0"/>
              </a:rPr>
              <a:t>2014</a:t>
            </a:r>
          </a:p>
        </p:txBody>
      </p:sp>
      <p:sp>
        <p:nvSpPr>
          <p:cNvPr id="2" name="TextBox 1"/>
          <p:cNvSpPr txBox="1"/>
          <p:nvPr/>
        </p:nvSpPr>
        <p:spPr>
          <a:xfrm>
            <a:off x="6553200" y="5638800"/>
            <a:ext cx="2362200" cy="646331"/>
          </a:xfrm>
          <a:prstGeom prst="rect">
            <a:avLst/>
          </a:prstGeom>
          <a:noFill/>
          <a:ln>
            <a:solidFill>
              <a:srgbClr val="618FFD"/>
            </a:solidFill>
          </a:ln>
        </p:spPr>
        <p:txBody>
          <a:bodyPr wrap="square" rtlCol="0">
            <a:spAutoFit/>
          </a:bodyPr>
          <a:lstStyle/>
          <a:p>
            <a:r>
              <a:rPr lang="en-US" dirty="0" smtClean="0"/>
              <a:t>Read A&amp;D Ch1</a:t>
            </a:r>
          </a:p>
          <a:p>
            <a:r>
              <a:rPr lang="en-US" dirty="0" smtClean="0"/>
              <a:t>HW0 out, due 9/8</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is an operating system?</a:t>
            </a:r>
            <a:endParaRPr lang="en-US" dirty="0"/>
          </a:p>
        </p:txBody>
      </p:sp>
      <p:sp>
        <p:nvSpPr>
          <p:cNvPr id="9" name="Content Placeholder 8"/>
          <p:cNvSpPr>
            <a:spLocks noGrp="1"/>
          </p:cNvSpPr>
          <p:nvPr>
            <p:ph idx="1"/>
          </p:nvPr>
        </p:nvSpPr>
        <p:spPr>
          <a:xfrm>
            <a:off x="685800" y="1066800"/>
            <a:ext cx="7620000" cy="2514600"/>
          </a:xfrm>
        </p:spPr>
        <p:txBody>
          <a:bodyPr/>
          <a:lstStyle/>
          <a:p>
            <a:r>
              <a:rPr lang="en-US" dirty="0" smtClean="0"/>
              <a:t>Special layer of software that provides application software access to hardware resources</a:t>
            </a:r>
          </a:p>
          <a:p>
            <a:pPr lvl="1"/>
            <a:r>
              <a:rPr lang="en-US" dirty="0" smtClean="0"/>
              <a:t>Convenient abstraction of complex hardware devices</a:t>
            </a:r>
          </a:p>
          <a:p>
            <a:pPr lvl="1"/>
            <a:r>
              <a:rPr lang="en-US" dirty="0" smtClean="0"/>
              <a:t>Protected access to shared resources</a:t>
            </a:r>
          </a:p>
          <a:p>
            <a:pPr lvl="1"/>
            <a:r>
              <a:rPr lang="en-US" dirty="0" smtClean="0"/>
              <a:t>Security and authentication</a:t>
            </a:r>
          </a:p>
          <a:p>
            <a:pPr lvl="1"/>
            <a:r>
              <a:rPr lang="en-US" dirty="0" smtClean="0"/>
              <a:t>Communication amongst logical entities</a:t>
            </a:r>
          </a:p>
          <a:p>
            <a:pPr lvl="1"/>
            <a:endParaRPr lang="en-US" dirty="0" smtClean="0"/>
          </a:p>
          <a:p>
            <a:pPr lvl="1"/>
            <a:endParaRPr lang="en-US" dirty="0"/>
          </a:p>
        </p:txBody>
      </p:sp>
      <p:sp>
        <p:nvSpPr>
          <p:cNvPr id="5" name="Date Placeholder 4"/>
          <p:cNvSpPr>
            <a:spLocks noGrp="1"/>
          </p:cNvSpPr>
          <p:nvPr>
            <p:ph type="dt" sz="half" idx="10"/>
          </p:nvPr>
        </p:nvSpPr>
        <p:spPr/>
        <p:txBody>
          <a:bodyPr/>
          <a:lstStyle/>
          <a:p>
            <a:pPr>
              <a:defRPr/>
            </a:pPr>
            <a:fld id="{D5898533-24AA-A743-B67E-EFB18997EAA3}" type="datetime1">
              <a:rPr lang="en-US" smtClean="0"/>
              <a:t>8/28/14</a:t>
            </a:fld>
            <a:endParaRPr lang="en-US"/>
          </a:p>
        </p:txBody>
      </p:sp>
      <p:sp>
        <p:nvSpPr>
          <p:cNvPr id="6" name="Footer Placeholder 5"/>
          <p:cNvSpPr>
            <a:spLocks noGrp="1"/>
          </p:cNvSpPr>
          <p:nvPr>
            <p:ph type="ftr" sz="quarter" idx="11"/>
          </p:nvPr>
        </p:nvSpPr>
        <p:spPr/>
        <p:txBody>
          <a:bodyPr/>
          <a:lstStyle/>
          <a:p>
            <a:pPr>
              <a:defRPr/>
            </a:pPr>
            <a:r>
              <a:rPr lang="en-US" smtClean="0"/>
              <a:t>UCB CS162 Fa14 L#</a:t>
            </a:r>
            <a:endParaRPr lang="en-US"/>
          </a:p>
        </p:txBody>
      </p:sp>
      <p:sp>
        <p:nvSpPr>
          <p:cNvPr id="7" name="Slide Number Placeholder 6"/>
          <p:cNvSpPr>
            <a:spLocks noGrp="1"/>
          </p:cNvSpPr>
          <p:nvPr>
            <p:ph type="sldNum" sz="quarter" idx="12"/>
          </p:nvPr>
        </p:nvSpPr>
        <p:spPr/>
        <p:txBody>
          <a:bodyPr/>
          <a:lstStyle/>
          <a:p>
            <a:pPr>
              <a:defRPr/>
            </a:pPr>
            <a:fld id="{D4713FF5-B387-3C46-9528-A4DAEFDDAA2C}" type="slidenum">
              <a:rPr lang="en-US" smtClean="0"/>
              <a:pPr>
                <a:defRPr/>
              </a:pPr>
              <a:t>10</a:t>
            </a:fld>
            <a:endParaRPr lang="en-US" b="0"/>
          </a:p>
        </p:txBody>
      </p:sp>
      <p:sp>
        <p:nvSpPr>
          <p:cNvPr id="10" name="Rectangle 9"/>
          <p:cNvSpPr/>
          <p:nvPr/>
        </p:nvSpPr>
        <p:spPr bwMode="auto">
          <a:xfrm>
            <a:off x="3048000" y="5029200"/>
            <a:ext cx="2362200" cy="914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Hardware</a:t>
            </a:r>
            <a:endParaRPr kumimoji="0" lang="en-US" sz="1800" b="0" i="0" u="none" strike="noStrike" cap="none" normalizeH="0" baseline="0" dirty="0">
              <a:ln>
                <a:noFill/>
              </a:ln>
              <a:solidFill>
                <a:schemeClr val="tx1"/>
              </a:solidFill>
              <a:effectLst/>
              <a:latin typeface="Arial" charset="0"/>
            </a:endParaRPr>
          </a:p>
        </p:txBody>
      </p:sp>
      <p:sp>
        <p:nvSpPr>
          <p:cNvPr id="11" name="Rounded Rectangle 10"/>
          <p:cNvSpPr/>
          <p:nvPr/>
        </p:nvSpPr>
        <p:spPr bwMode="auto">
          <a:xfrm>
            <a:off x="3048000" y="4038600"/>
            <a:ext cx="914400" cy="685800"/>
          </a:xfrm>
          <a:prstGeom prst="roundRect">
            <a:avLst/>
          </a:prstGeom>
          <a:solidFill>
            <a:srgbClr val="00AE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2" name="Rounded Rectangle 11"/>
          <p:cNvSpPr/>
          <p:nvPr/>
        </p:nvSpPr>
        <p:spPr bwMode="auto">
          <a:xfrm>
            <a:off x="3505200" y="3886200"/>
            <a:ext cx="914400" cy="685800"/>
          </a:xfrm>
          <a:prstGeom prst="round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3" name="Rounded Rectangle 12"/>
          <p:cNvSpPr/>
          <p:nvPr/>
        </p:nvSpPr>
        <p:spPr bwMode="auto">
          <a:xfrm>
            <a:off x="3886200" y="3733800"/>
            <a:ext cx="914400" cy="685800"/>
          </a:xfrm>
          <a:prstGeom prst="round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appln</a:t>
            </a:r>
            <a:endParaRPr kumimoji="0" lang="en-US" sz="180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3657600" y="4800600"/>
            <a:ext cx="2057400" cy="1524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p:cNvSpPr/>
          <p:nvPr/>
        </p:nvSpPr>
        <p:spPr bwMode="auto">
          <a:xfrm>
            <a:off x="4953000" y="4343400"/>
            <a:ext cx="762000" cy="457200"/>
          </a:xfrm>
          <a:prstGeom prst="rect">
            <a:avLst/>
          </a:prstGeom>
          <a:solidFill>
            <a:schemeClr val="bg1">
              <a:lumMod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OS</a:t>
            </a:r>
            <a:endParaRPr kumimoji="0" lang="en-US" sz="1800" b="0" i="0" u="none" strike="noStrike" cap="none" normalizeH="0" baseline="0" dirty="0">
              <a:ln>
                <a:noFill/>
              </a:ln>
              <a:solidFill>
                <a:schemeClr val="tx1"/>
              </a:solidFill>
              <a:effectLst/>
              <a:latin typeface="Arial" charset="0"/>
            </a:endParaRPr>
          </a:p>
        </p:txBody>
      </p:sp>
      <p:cxnSp>
        <p:nvCxnSpPr>
          <p:cNvPr id="18" name="Straight Arrow Connector 17"/>
          <p:cNvCxnSpPr>
            <a:stCxn id="10" idx="3"/>
          </p:cNvCxnSpPr>
          <p:nvPr/>
        </p:nvCxnSpPr>
        <p:spPr bwMode="auto">
          <a:xfrm>
            <a:off x="5410200" y="5486400"/>
            <a:ext cx="1524000" cy="0"/>
          </a:xfrm>
          <a:prstGeom prst="straightConnector1">
            <a:avLst/>
          </a:prstGeom>
          <a:solidFill>
            <a:schemeClr val="accent1"/>
          </a:solidFill>
          <a:ln w="12700"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143497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11</a:t>
            </a:fld>
            <a:endParaRPr lang="en-US" b="0"/>
          </a:p>
        </p:txBody>
      </p:sp>
      <p:pic>
        <p:nvPicPr>
          <p:cNvPr id="7" name="Picture 6"/>
          <p:cNvPicPr>
            <a:picLocks noChangeAspect="1"/>
          </p:cNvPicPr>
          <p:nvPr/>
        </p:nvPicPr>
        <p:blipFill>
          <a:blip r:embed="rId2"/>
          <a:stretch>
            <a:fillRect/>
          </a:stretch>
        </p:blipFill>
        <p:spPr>
          <a:xfrm>
            <a:off x="533400" y="1219200"/>
            <a:ext cx="3886200" cy="2921955"/>
          </a:xfrm>
          <a:prstGeom prst="rect">
            <a:avLst/>
          </a:prstGeom>
        </p:spPr>
      </p:pic>
      <p:sp>
        <p:nvSpPr>
          <p:cNvPr id="8" name="TextBox 7"/>
          <p:cNvSpPr txBox="1"/>
          <p:nvPr/>
        </p:nvSpPr>
        <p:spPr>
          <a:xfrm>
            <a:off x="533400" y="4267200"/>
            <a:ext cx="2429985" cy="369332"/>
          </a:xfrm>
          <a:prstGeom prst="rect">
            <a:avLst/>
          </a:prstGeom>
          <a:noFill/>
        </p:spPr>
        <p:txBody>
          <a:bodyPr wrap="none" rtlCol="0">
            <a:spAutoFit/>
          </a:bodyPr>
          <a:lstStyle/>
          <a:p>
            <a:r>
              <a:rPr lang="en-US" dirty="0" smtClean="0"/>
              <a:t>Switchboard Operator</a:t>
            </a:r>
            <a:endParaRPr lang="en-US" dirty="0"/>
          </a:p>
        </p:txBody>
      </p:sp>
      <p:pic>
        <p:nvPicPr>
          <p:cNvPr id="9" name="Picture 8"/>
          <p:cNvPicPr>
            <a:picLocks noChangeAspect="1"/>
          </p:cNvPicPr>
          <p:nvPr/>
        </p:nvPicPr>
        <p:blipFill>
          <a:blip r:embed="rId3"/>
          <a:stretch>
            <a:fillRect/>
          </a:stretch>
        </p:blipFill>
        <p:spPr>
          <a:xfrm>
            <a:off x="3505200" y="2895600"/>
            <a:ext cx="4089400" cy="3067050"/>
          </a:xfrm>
          <a:prstGeom prst="rect">
            <a:avLst/>
          </a:prstGeom>
        </p:spPr>
      </p:pic>
      <p:sp>
        <p:nvSpPr>
          <p:cNvPr id="10" name="TextBox 9"/>
          <p:cNvSpPr txBox="1"/>
          <p:nvPr/>
        </p:nvSpPr>
        <p:spPr>
          <a:xfrm>
            <a:off x="3505200" y="6019800"/>
            <a:ext cx="2288645" cy="369332"/>
          </a:xfrm>
          <a:prstGeom prst="rect">
            <a:avLst/>
          </a:prstGeom>
          <a:noFill/>
        </p:spPr>
        <p:txBody>
          <a:bodyPr wrap="none" rtlCol="0">
            <a:spAutoFit/>
          </a:bodyPr>
          <a:lstStyle/>
          <a:p>
            <a:r>
              <a:rPr lang="en-US" dirty="0" smtClean="0"/>
              <a:t>Computer Operators</a:t>
            </a:r>
            <a:endParaRPr lang="en-US" dirty="0"/>
          </a:p>
        </p:txBody>
      </p:sp>
      <p:pic>
        <p:nvPicPr>
          <p:cNvPr id="11" name="Picture 10"/>
          <p:cNvPicPr>
            <a:picLocks noChangeAspect="1"/>
          </p:cNvPicPr>
          <p:nvPr/>
        </p:nvPicPr>
        <p:blipFill>
          <a:blip r:embed="rId4"/>
          <a:stretch>
            <a:fillRect/>
          </a:stretch>
        </p:blipFill>
        <p:spPr>
          <a:xfrm>
            <a:off x="6400800" y="1219200"/>
            <a:ext cx="2527819" cy="2336800"/>
          </a:xfrm>
          <a:prstGeom prst="rect">
            <a:avLst/>
          </a:prstGeom>
        </p:spPr>
      </p:pic>
    </p:spTree>
    <p:extLst>
      <p:ext uri="{BB962C8B-B14F-4D97-AF65-F5344CB8AC3E}">
        <p14:creationId xmlns:p14="http://schemas.microsoft.com/office/powerpoint/2010/main" val="13391169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 something a system?</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12</a:t>
            </a:fld>
            <a:endParaRPr lang="en-US" b="0"/>
          </a:p>
        </p:txBody>
      </p:sp>
    </p:spTree>
    <p:extLst>
      <p:ext uri="{BB962C8B-B14F-4D97-AF65-F5344CB8AC3E}">
        <p14:creationId xmlns:p14="http://schemas.microsoft.com/office/powerpoint/2010/main" val="40384973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“Virtual Machine” Boundary</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13</a:t>
            </a:fld>
            <a:endParaRPr lang="en-US" b="0"/>
          </a:p>
        </p:txBody>
      </p: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3" name="Picture 42"/>
          <p:cNvPicPr>
            <a:picLocks noChangeAspect="1"/>
          </p:cNvPicPr>
          <p:nvPr/>
        </p:nvPicPr>
        <p:blipFill>
          <a:blip r:embed="rId3"/>
          <a:stretch>
            <a:fillRect/>
          </a:stretch>
        </p:blipFill>
        <p:spPr>
          <a:xfrm>
            <a:off x="6477000" y="5334000"/>
            <a:ext cx="1237948" cy="876300"/>
          </a:xfrm>
          <a:prstGeom prst="rect">
            <a:avLst/>
          </a:prstGeom>
        </p:spPr>
      </p:pic>
      <p:pic>
        <p:nvPicPr>
          <p:cNvPr id="44" name="Picture 43"/>
          <p:cNvPicPr>
            <a:picLocks noChangeAspect="1"/>
          </p:cNvPicPr>
          <p:nvPr/>
        </p:nvPicPr>
        <p:blipFill>
          <a:blip r:embed="rId4"/>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15" name="Group 14"/>
          <p:cNvGrpSpPr/>
          <p:nvPr/>
        </p:nvGrpSpPr>
        <p:grpSpPr>
          <a:xfrm>
            <a:off x="3048000" y="1905000"/>
            <a:ext cx="4572000" cy="457200"/>
            <a:chOff x="3048000" y="1905000"/>
            <a:chExt cx="4572000" cy="457200"/>
          </a:xfrm>
        </p:grpSpPr>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gr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grpSp>
        <p:nvGrpSpPr>
          <p:cNvPr id="14" name="Group 13"/>
          <p:cNvGrpSpPr/>
          <p:nvPr/>
        </p:nvGrpSpPr>
        <p:grpSpPr>
          <a:xfrm>
            <a:off x="2209800" y="2438400"/>
            <a:ext cx="4267200" cy="1676400"/>
            <a:chOff x="2209800" y="2438400"/>
            <a:chExt cx="4267200" cy="1676400"/>
          </a:xfrm>
        </p:grpSpPr>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grpSp>
      <p:sp>
        <p:nvSpPr>
          <p:cNvPr id="12" name="TextBox 11"/>
          <p:cNvSpPr txBox="1"/>
          <p:nvPr/>
        </p:nvSpPr>
        <p:spPr>
          <a:xfrm>
            <a:off x="4800600" y="43434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5410200" y="54864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spTree>
    <p:extLst>
      <p:ext uri="{BB962C8B-B14F-4D97-AF65-F5344CB8AC3E}">
        <p14:creationId xmlns:p14="http://schemas.microsoft.com/office/powerpoint/2010/main" val="168904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par>
                                <p:cTn id="12" presetID="9"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dissolve">
                                      <p:cBhvr>
                                        <p:cTn id="14" dur="500"/>
                                        <p:tgtEl>
                                          <p:spTgt spid="4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dissolve">
                                      <p:cBhvr>
                                        <p:cTn id="20" dur="500"/>
                                        <p:tgtEl>
                                          <p:spTgt spid="42"/>
                                        </p:tgtEl>
                                      </p:cBhvr>
                                    </p:animEffect>
                                  </p:childTnLst>
                                </p:cTn>
                              </p:par>
                              <p:par>
                                <p:cTn id="21" presetID="9"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dissolve">
                                      <p:cBhvr>
                                        <p:cTn id="23" dur="500"/>
                                        <p:tgtEl>
                                          <p:spTgt spid="4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dissolv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P spid="42" grpId="0"/>
      <p:bldP spid="47" grpId="0"/>
      <p:bldP spid="13"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Program =&gt; Process</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14</a:t>
            </a:fld>
            <a:endParaRPr lang="en-US" b="0"/>
          </a:p>
        </p:txBody>
      </p:sp>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581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1" name="Picture 40"/>
          <p:cNvPicPr>
            <a:picLocks noChangeAspect="1"/>
          </p:cNvPicPr>
          <p:nvPr/>
        </p:nvPicPr>
        <p:blipFill>
          <a:blip r:embed="rId3"/>
          <a:stretch>
            <a:fillRect/>
          </a:stretch>
        </p:blipFill>
        <p:spPr>
          <a:xfrm>
            <a:off x="4953000" y="5257800"/>
            <a:ext cx="1473200" cy="1001993"/>
          </a:xfrm>
          <a:prstGeom prst="rect">
            <a:avLst/>
          </a:prstGeom>
        </p:spPr>
      </p:pic>
      <p:pic>
        <p:nvPicPr>
          <p:cNvPr id="43" name="Picture 42"/>
          <p:cNvPicPr>
            <a:picLocks noChangeAspect="1"/>
          </p:cNvPicPr>
          <p:nvPr/>
        </p:nvPicPr>
        <p:blipFill>
          <a:blip r:embed="rId4"/>
          <a:stretch>
            <a:fillRect/>
          </a:stretch>
        </p:blipFill>
        <p:spPr>
          <a:xfrm>
            <a:off x="6477000" y="5334000"/>
            <a:ext cx="1237948" cy="876300"/>
          </a:xfrm>
          <a:prstGeom prst="rect">
            <a:avLst/>
          </a:prstGeom>
        </p:spPr>
      </p:pic>
      <p:pic>
        <p:nvPicPr>
          <p:cNvPr id="44" name="Picture 43"/>
          <p:cNvPicPr>
            <a:picLocks noChangeAspect="1"/>
          </p:cNvPicPr>
          <p:nvPr/>
        </p:nvPicPr>
        <p:blipFill>
          <a:blip r:embed="rId5"/>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6553200" y="46482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6629400" y="61722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grpSp>
        <p:nvGrpSpPr>
          <p:cNvPr id="16" name="Group 15"/>
          <p:cNvGrpSpPr/>
          <p:nvPr/>
        </p:nvGrpSpPr>
        <p:grpSpPr>
          <a:xfrm>
            <a:off x="3124200" y="36576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9" name="Rectangle 48"/>
          <p:cNvSpPr/>
          <p:nvPr/>
        </p:nvSpPr>
        <p:spPr bwMode="auto">
          <a:xfrm>
            <a:off x="4800600" y="28956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4876800" y="37338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OS</a:t>
            </a:r>
            <a:endParaRPr kumimoji="0" lang="en-US" sz="1600" b="0" i="0" u="none" strike="noStrike" cap="none" normalizeH="0" baseline="0" dirty="0">
              <a:ln>
                <a:noFill/>
              </a:ln>
              <a:solidFill>
                <a:schemeClr val="tx1"/>
              </a:solidFill>
              <a:effectLst/>
              <a:latin typeface="Arial" charset="0"/>
            </a:endParaRPr>
          </a:p>
        </p:txBody>
      </p:sp>
      <p:cxnSp>
        <p:nvCxnSpPr>
          <p:cNvPr id="55" name="Curved Connector 54"/>
          <p:cNvCxnSpPr>
            <a:stCxn id="53" idx="0"/>
          </p:cNvCxnSpPr>
          <p:nvPr/>
        </p:nvCxnSpPr>
        <p:spPr bwMode="auto">
          <a:xfrm rot="5400000" flipH="1" flipV="1">
            <a:off x="3905250" y="26098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cxnSp>
        <p:nvCxnSpPr>
          <p:cNvPr id="15" name="Straight Arrow Connector 14"/>
          <p:cNvCxnSpPr/>
          <p:nvPr/>
        </p:nvCxnSpPr>
        <p:spPr bwMode="auto">
          <a:xfrm>
            <a:off x="3352800" y="1905000"/>
            <a:ext cx="1524000" cy="1066800"/>
          </a:xfrm>
          <a:prstGeom prst="straightConnector1">
            <a:avLst/>
          </a:prstGeom>
          <a:solidFill>
            <a:schemeClr val="accent1"/>
          </a:solidFill>
          <a:ln w="12700" cap="flat" cmpd="sng" algn="ctr">
            <a:solidFill>
              <a:schemeClr val="tx1"/>
            </a:solidFill>
            <a:prstDash val="dashDot"/>
            <a:round/>
            <a:headEnd type="none" w="sm" len="sm"/>
            <a:tailEnd type="arrow"/>
          </a:ln>
          <a:effectLst/>
        </p:spPr>
      </p:cxnSp>
    </p:spTree>
    <p:extLst>
      <p:ext uri="{BB962C8B-B14F-4D97-AF65-F5344CB8AC3E}">
        <p14:creationId xmlns:p14="http://schemas.microsoft.com/office/powerpoint/2010/main" val="168904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Context Switch</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15</a:t>
            </a:fld>
            <a:endParaRPr lang="en-US" b="0"/>
          </a:p>
        </p:txBody>
      </p:sp>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581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1" name="Picture 40"/>
          <p:cNvPicPr>
            <a:picLocks noChangeAspect="1"/>
          </p:cNvPicPr>
          <p:nvPr/>
        </p:nvPicPr>
        <p:blipFill>
          <a:blip r:embed="rId3"/>
          <a:stretch>
            <a:fillRect/>
          </a:stretch>
        </p:blipFill>
        <p:spPr>
          <a:xfrm>
            <a:off x="4953000" y="5257800"/>
            <a:ext cx="1473200" cy="1001993"/>
          </a:xfrm>
          <a:prstGeom prst="rect">
            <a:avLst/>
          </a:prstGeom>
        </p:spPr>
      </p:pic>
      <p:pic>
        <p:nvPicPr>
          <p:cNvPr id="43" name="Picture 42"/>
          <p:cNvPicPr>
            <a:picLocks noChangeAspect="1"/>
          </p:cNvPicPr>
          <p:nvPr/>
        </p:nvPicPr>
        <p:blipFill>
          <a:blip r:embed="rId4"/>
          <a:stretch>
            <a:fillRect/>
          </a:stretch>
        </p:blipFill>
        <p:spPr>
          <a:xfrm>
            <a:off x="6477000" y="5334000"/>
            <a:ext cx="1237948" cy="876300"/>
          </a:xfrm>
          <a:prstGeom prst="rect">
            <a:avLst/>
          </a:prstGeom>
        </p:spPr>
      </p:pic>
      <p:pic>
        <p:nvPicPr>
          <p:cNvPr id="44" name="Picture 43"/>
          <p:cNvPicPr>
            <a:picLocks noChangeAspect="1"/>
          </p:cNvPicPr>
          <p:nvPr/>
        </p:nvPicPr>
        <p:blipFill>
          <a:blip r:embed="rId5"/>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6553200" y="46482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6629400" y="61722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grpSp>
        <p:nvGrpSpPr>
          <p:cNvPr id="16" name="Group 15"/>
          <p:cNvGrpSpPr/>
          <p:nvPr/>
        </p:nvGrpSpPr>
        <p:grpSpPr>
          <a:xfrm>
            <a:off x="3124200" y="36576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9" name="Rectangle 48"/>
          <p:cNvSpPr/>
          <p:nvPr/>
        </p:nvSpPr>
        <p:spPr bwMode="auto">
          <a:xfrm>
            <a:off x="4800600" y="28956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4876800" y="37338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OS</a:t>
            </a:r>
            <a:endParaRPr kumimoji="0" lang="en-US" sz="1600" b="0" i="0" u="none" strike="noStrike" cap="none" normalizeH="0" baseline="0" dirty="0">
              <a:ln>
                <a:noFill/>
              </a:ln>
              <a:solidFill>
                <a:schemeClr val="tx1"/>
              </a:solidFill>
              <a:effectLst/>
              <a:latin typeface="Arial" charset="0"/>
            </a:endParaRPr>
          </a:p>
        </p:txBody>
      </p:sp>
      <p:cxnSp>
        <p:nvCxnSpPr>
          <p:cNvPr id="55" name="Curved Connector 54"/>
          <p:cNvCxnSpPr/>
          <p:nvPr/>
        </p:nvCxnSpPr>
        <p:spPr bwMode="auto">
          <a:xfrm rot="5400000" flipH="1" flipV="1">
            <a:off x="3867150" y="26860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grpSp>
        <p:nvGrpSpPr>
          <p:cNvPr id="48" name="Group 47"/>
          <p:cNvGrpSpPr/>
          <p:nvPr/>
        </p:nvGrpSpPr>
        <p:grpSpPr>
          <a:xfrm>
            <a:off x="3124200" y="3657600"/>
            <a:ext cx="533400" cy="304800"/>
            <a:chOff x="3124200" y="3657600"/>
            <a:chExt cx="533400" cy="304800"/>
          </a:xfrm>
          <a:solidFill>
            <a:schemeClr val="bg2"/>
          </a:solidFill>
        </p:grpSpPr>
        <p:sp>
          <p:nvSpPr>
            <p:cNvPr id="54" name="Rectangle 53"/>
            <p:cNvSpPr/>
            <p:nvPr/>
          </p:nvSpPr>
          <p:spPr bwMode="auto">
            <a:xfrm>
              <a:off x="3124200" y="3657600"/>
              <a:ext cx="533400" cy="3048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p:cNvSpPr/>
            <p:nvPr/>
          </p:nvSpPr>
          <p:spPr bwMode="auto">
            <a:xfrm>
              <a:off x="3124200" y="3733800"/>
              <a:ext cx="533400" cy="152400"/>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cxnSp>
        <p:nvCxnSpPr>
          <p:cNvPr id="63" name="Curved Connector 62"/>
          <p:cNvCxnSpPr/>
          <p:nvPr/>
        </p:nvCxnSpPr>
        <p:spPr bwMode="auto">
          <a:xfrm flipV="1">
            <a:off x="2743200" y="3048000"/>
            <a:ext cx="2209800" cy="838200"/>
          </a:xfrm>
          <a:prstGeom prst="curvedConnector3">
            <a:avLst>
              <a:gd name="adj1" fmla="val 22073"/>
            </a:avLst>
          </a:prstGeom>
          <a:solidFill>
            <a:schemeClr val="accent1"/>
          </a:solidFill>
          <a:ln w="12700" cap="flat" cmpd="sng" algn="ctr">
            <a:solidFill>
              <a:schemeClr val="tx1"/>
            </a:solidFill>
            <a:prstDash val="solid"/>
            <a:round/>
            <a:headEnd type="none" w="sm" len="sm"/>
            <a:tailEnd type="arrow"/>
          </a:ln>
          <a:effectLst/>
        </p:spPr>
      </p:cxnSp>
      <p:cxnSp>
        <p:nvCxnSpPr>
          <p:cNvPr id="65" name="Curved Connector 64"/>
          <p:cNvCxnSpPr/>
          <p:nvPr/>
        </p:nvCxnSpPr>
        <p:spPr bwMode="auto">
          <a:xfrm>
            <a:off x="3429000" y="3810000"/>
            <a:ext cx="1600200" cy="152400"/>
          </a:xfrm>
          <a:prstGeom prst="curvedConnector3">
            <a:avLst>
              <a:gd name="adj1" fmla="val 50000"/>
            </a:avLst>
          </a:prstGeom>
          <a:solidFill>
            <a:schemeClr val="accent1"/>
          </a:solidFill>
          <a:ln w="12700" cap="flat" cmpd="sng" algn="ctr">
            <a:solidFill>
              <a:schemeClr val="tx1"/>
            </a:solidFill>
            <a:prstDash val="solid"/>
            <a:round/>
            <a:headEnd type="none" w="sm" len="sm"/>
            <a:tailEnd type="arrow"/>
          </a:ln>
          <a:effectLst/>
        </p:spPr>
      </p:cxnSp>
      <p:sp>
        <p:nvSpPr>
          <p:cNvPr id="19" name="Striped Right Arrow 18"/>
          <p:cNvSpPr/>
          <p:nvPr/>
        </p:nvSpPr>
        <p:spPr bwMode="auto">
          <a:xfrm rot="14973063">
            <a:off x="3435806" y="4195448"/>
            <a:ext cx="762000" cy="381000"/>
          </a:xfrm>
          <a:prstGeom prst="stripedRightArrow">
            <a:avLst>
              <a:gd name="adj1" fmla="val 54026"/>
              <a:gd name="adj2" fmla="val 50000"/>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35885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par>
                          <p:cTn id="12" fill="hold">
                            <p:stCondLst>
                              <p:cond delay="0"/>
                            </p:stCondLst>
                            <p:childTnLst>
                              <p:par>
                                <p:cTn id="13" presetID="0" presetClass="path" presetSubtype="0" accel="50000" decel="50000" fill="hold" nodeType="afterEffect">
                                  <p:stCondLst>
                                    <p:cond delay="0"/>
                                  </p:stCondLst>
                                  <p:childTnLst>
                                    <p:animMotion origin="layout" path="M -2.5356E-7 3.01551E-6 L -0.07503 3.01551E-6 " pathEditMode="relative" rAng="0" ptsTypes="AA">
                                      <p:cBhvr>
                                        <p:cTn id="14" dur="2000" fill="hold"/>
                                        <p:tgtEl>
                                          <p:spTgt spid="48"/>
                                        </p:tgtEl>
                                        <p:attrNameLst>
                                          <p:attrName>ppt_x</p:attrName>
                                          <p:attrName>ppt_y</p:attrName>
                                        </p:attrNameLst>
                                      </p:cBhvr>
                                      <p:rCtr x="-3751"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55"/>
                                        </p:tgtEl>
                                        <p:attrNameLst>
                                          <p:attrName>style.visibility</p:attrName>
                                        </p:attrNameLst>
                                      </p:cBhvr>
                                      <p:to>
                                        <p:strVal val="hidden"/>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childTnLst>
                                </p:cTn>
                              </p:par>
                            </p:childTnLst>
                          </p:cTn>
                        </p:par>
                        <p:par>
                          <p:cTn id="24" fill="hold">
                            <p:stCondLst>
                              <p:cond delay="2000"/>
                            </p:stCondLst>
                            <p:childTnLst>
                              <p:par>
                                <p:cTn id="25" presetID="1" presetClass="exit" presetSubtype="0" fill="hold" grpId="1"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Scheduling, Protection</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16</a:t>
            </a:fld>
            <a:endParaRPr lang="en-US" b="0"/>
          </a:p>
        </p:txBody>
      </p:sp>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581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1" name="Picture 40"/>
          <p:cNvPicPr>
            <a:picLocks noChangeAspect="1"/>
          </p:cNvPicPr>
          <p:nvPr/>
        </p:nvPicPr>
        <p:blipFill>
          <a:blip r:embed="rId3"/>
          <a:stretch>
            <a:fillRect/>
          </a:stretch>
        </p:blipFill>
        <p:spPr>
          <a:xfrm>
            <a:off x="4953000" y="5257800"/>
            <a:ext cx="1473200" cy="1001993"/>
          </a:xfrm>
          <a:prstGeom prst="rect">
            <a:avLst/>
          </a:prstGeom>
        </p:spPr>
      </p:pic>
      <p:pic>
        <p:nvPicPr>
          <p:cNvPr id="43" name="Picture 42"/>
          <p:cNvPicPr>
            <a:picLocks noChangeAspect="1"/>
          </p:cNvPicPr>
          <p:nvPr/>
        </p:nvPicPr>
        <p:blipFill>
          <a:blip r:embed="rId4"/>
          <a:stretch>
            <a:fillRect/>
          </a:stretch>
        </p:blipFill>
        <p:spPr>
          <a:xfrm>
            <a:off x="6477000" y="5334000"/>
            <a:ext cx="1237948" cy="876300"/>
          </a:xfrm>
          <a:prstGeom prst="rect">
            <a:avLst/>
          </a:prstGeom>
        </p:spPr>
      </p:pic>
      <p:pic>
        <p:nvPicPr>
          <p:cNvPr id="44" name="Picture 43"/>
          <p:cNvPicPr>
            <a:picLocks noChangeAspect="1"/>
          </p:cNvPicPr>
          <p:nvPr/>
        </p:nvPicPr>
        <p:blipFill>
          <a:blip r:embed="rId5"/>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6553200" y="46482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6629400" y="61722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grpSp>
        <p:nvGrpSpPr>
          <p:cNvPr id="16" name="Group 15"/>
          <p:cNvGrpSpPr/>
          <p:nvPr/>
        </p:nvGrpSpPr>
        <p:grpSpPr>
          <a:xfrm>
            <a:off x="3124200" y="36576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9" name="Rectangle 48"/>
          <p:cNvSpPr/>
          <p:nvPr/>
        </p:nvSpPr>
        <p:spPr bwMode="auto">
          <a:xfrm>
            <a:off x="4800600" y="28956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4876800" y="37338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OS</a:t>
            </a:r>
            <a:endParaRPr kumimoji="0" lang="en-US" sz="1600" b="0" i="0" u="none" strike="noStrike" cap="none" normalizeH="0" baseline="0" dirty="0">
              <a:ln>
                <a:noFill/>
              </a:ln>
              <a:solidFill>
                <a:schemeClr val="tx1"/>
              </a:solidFill>
              <a:effectLst/>
              <a:latin typeface="Arial" charset="0"/>
            </a:endParaRPr>
          </a:p>
        </p:txBody>
      </p:sp>
      <p:sp>
        <p:nvSpPr>
          <p:cNvPr id="51" name="Rectangle 50"/>
          <p:cNvSpPr/>
          <p:nvPr/>
        </p:nvSpPr>
        <p:spPr bwMode="auto">
          <a:xfrm>
            <a:off x="5791200" y="28956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 name="Rectangle 63"/>
          <p:cNvSpPr/>
          <p:nvPr/>
        </p:nvSpPr>
        <p:spPr bwMode="auto">
          <a:xfrm>
            <a:off x="5715000" y="31242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5" name="Curved Connector 54"/>
          <p:cNvCxnSpPr/>
          <p:nvPr/>
        </p:nvCxnSpPr>
        <p:spPr bwMode="auto">
          <a:xfrm rot="5400000" flipH="1" flipV="1">
            <a:off x="3867150" y="26860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grpSp>
        <p:nvGrpSpPr>
          <p:cNvPr id="17" name="Group 16"/>
          <p:cNvGrpSpPr/>
          <p:nvPr/>
        </p:nvGrpSpPr>
        <p:grpSpPr>
          <a:xfrm>
            <a:off x="1707395" y="32766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t>Protection Boundary</a:t>
              </a:r>
              <a:endParaRPr lang="en-US" dirty="0"/>
            </a:p>
          </p:txBody>
        </p:sp>
      </p:grpSp>
    </p:spTree>
    <p:extLst>
      <p:ext uri="{BB962C8B-B14F-4D97-AF65-F5344CB8AC3E}">
        <p14:creationId xmlns:p14="http://schemas.microsoft.com/office/powerpoint/2010/main" val="1425819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checkerboard(across)">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I/O</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17</a:t>
            </a:fld>
            <a:endParaRPr lang="en-US" b="0"/>
          </a:p>
        </p:txBody>
      </p:sp>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581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1" name="Picture 40"/>
          <p:cNvPicPr>
            <a:picLocks noChangeAspect="1"/>
          </p:cNvPicPr>
          <p:nvPr/>
        </p:nvPicPr>
        <p:blipFill>
          <a:blip r:embed="rId3"/>
          <a:stretch>
            <a:fillRect/>
          </a:stretch>
        </p:blipFill>
        <p:spPr>
          <a:xfrm>
            <a:off x="4953000" y="5257800"/>
            <a:ext cx="1473200" cy="1001993"/>
          </a:xfrm>
          <a:prstGeom prst="rect">
            <a:avLst/>
          </a:prstGeom>
        </p:spPr>
      </p:pic>
      <p:pic>
        <p:nvPicPr>
          <p:cNvPr id="43" name="Picture 42"/>
          <p:cNvPicPr>
            <a:picLocks noChangeAspect="1"/>
          </p:cNvPicPr>
          <p:nvPr/>
        </p:nvPicPr>
        <p:blipFill>
          <a:blip r:embed="rId4"/>
          <a:stretch>
            <a:fillRect/>
          </a:stretch>
        </p:blipFill>
        <p:spPr>
          <a:xfrm>
            <a:off x="6477000" y="5334000"/>
            <a:ext cx="1237948" cy="876300"/>
          </a:xfrm>
          <a:prstGeom prst="rect">
            <a:avLst/>
          </a:prstGeom>
        </p:spPr>
      </p:pic>
      <p:pic>
        <p:nvPicPr>
          <p:cNvPr id="44" name="Picture 43"/>
          <p:cNvPicPr>
            <a:picLocks noChangeAspect="1"/>
          </p:cNvPicPr>
          <p:nvPr/>
        </p:nvPicPr>
        <p:blipFill>
          <a:blip r:embed="rId5"/>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6553200" y="46482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6629400" y="61722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grpSp>
        <p:nvGrpSpPr>
          <p:cNvPr id="16" name="Group 15"/>
          <p:cNvGrpSpPr/>
          <p:nvPr/>
        </p:nvGrpSpPr>
        <p:grpSpPr>
          <a:xfrm>
            <a:off x="3124200" y="36576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9" name="Rectangle 48"/>
          <p:cNvSpPr/>
          <p:nvPr/>
        </p:nvSpPr>
        <p:spPr bwMode="auto">
          <a:xfrm>
            <a:off x="4800600" y="28956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4876800" y="37338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OS</a:t>
            </a:r>
            <a:endParaRPr kumimoji="0" lang="en-US" sz="1600" b="0" i="0" u="none" strike="noStrike" cap="none" normalizeH="0" baseline="0" dirty="0">
              <a:ln>
                <a:noFill/>
              </a:ln>
              <a:solidFill>
                <a:schemeClr val="tx1"/>
              </a:solidFill>
              <a:effectLst/>
              <a:latin typeface="Arial" charset="0"/>
            </a:endParaRPr>
          </a:p>
        </p:txBody>
      </p:sp>
      <p:sp>
        <p:nvSpPr>
          <p:cNvPr id="51" name="Rectangle 50"/>
          <p:cNvSpPr/>
          <p:nvPr/>
        </p:nvSpPr>
        <p:spPr bwMode="auto">
          <a:xfrm>
            <a:off x="5791200" y="28956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 name="Rectangle 63"/>
          <p:cNvSpPr/>
          <p:nvPr/>
        </p:nvSpPr>
        <p:spPr bwMode="auto">
          <a:xfrm>
            <a:off x="5715000" y="31242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5" name="Curved Connector 54"/>
          <p:cNvCxnSpPr/>
          <p:nvPr/>
        </p:nvCxnSpPr>
        <p:spPr bwMode="auto">
          <a:xfrm rot="5400000" flipH="1" flipV="1">
            <a:off x="3867150" y="26860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grpSp>
        <p:nvGrpSpPr>
          <p:cNvPr id="17" name="Group 16"/>
          <p:cNvGrpSpPr/>
          <p:nvPr/>
        </p:nvGrpSpPr>
        <p:grpSpPr>
          <a:xfrm>
            <a:off x="1707395" y="32766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t>Protection Boundary</a:t>
              </a:r>
              <a:endParaRPr lang="en-US" dirty="0"/>
            </a:p>
          </p:txBody>
        </p:sp>
      </p:grpSp>
      <p:cxnSp>
        <p:nvCxnSpPr>
          <p:cNvPr id="48" name="Curved Connector 47"/>
          <p:cNvCxnSpPr/>
          <p:nvPr/>
        </p:nvCxnSpPr>
        <p:spPr bwMode="auto">
          <a:xfrm rot="10800000" flipV="1">
            <a:off x="2971800" y="3276600"/>
            <a:ext cx="1981200" cy="1752600"/>
          </a:xfrm>
          <a:prstGeom prst="curvedConnector3">
            <a:avLst/>
          </a:prstGeom>
          <a:solidFill>
            <a:schemeClr val="accent1"/>
          </a:solidFill>
          <a:ln w="31750" cap="flat" cmpd="sng" algn="ctr">
            <a:solidFill>
              <a:srgbClr val="CC9966"/>
            </a:solidFill>
            <a:prstDash val="sysDash"/>
            <a:round/>
            <a:headEnd type="triangle" w="lg" len="sm"/>
            <a:tailEnd type="triangle"/>
          </a:ln>
          <a:effectLst/>
        </p:spPr>
      </p:cxnSp>
      <p:sp>
        <p:nvSpPr>
          <p:cNvPr id="54" name="Freeform 53"/>
          <p:cNvSpPr/>
          <p:nvPr/>
        </p:nvSpPr>
        <p:spPr>
          <a:xfrm>
            <a:off x="4343400" y="3352800"/>
            <a:ext cx="1622677" cy="1379014"/>
          </a:xfrm>
          <a:custGeom>
            <a:avLst/>
            <a:gdLst>
              <a:gd name="connsiteX0" fmla="*/ 617212 w 1622677"/>
              <a:gd name="connsiteY0" fmla="*/ 0 h 1379014"/>
              <a:gd name="connsiteX1" fmla="*/ 52741 w 1622677"/>
              <a:gd name="connsiteY1" fmla="*/ 211660 h 1379014"/>
              <a:gd name="connsiteX2" fmla="*/ 26281 w 1622677"/>
              <a:gd name="connsiteY2" fmla="*/ 626160 h 1379014"/>
              <a:gd name="connsiteX3" fmla="*/ 70380 w 1622677"/>
              <a:gd name="connsiteY3" fmla="*/ 1208225 h 1379014"/>
              <a:gd name="connsiteX4" fmla="*/ 405535 w 1622677"/>
              <a:gd name="connsiteY4" fmla="*/ 1375789 h 1379014"/>
              <a:gd name="connsiteX5" fmla="*/ 1622677 w 1622677"/>
              <a:gd name="connsiteY5" fmla="*/ 1322874 h 13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77" h="1379014">
                <a:moveTo>
                  <a:pt x="617212" y="0"/>
                </a:moveTo>
                <a:cubicBezTo>
                  <a:pt x="384220" y="53650"/>
                  <a:pt x="151229" y="107300"/>
                  <a:pt x="52741" y="211660"/>
                </a:cubicBezTo>
                <a:cubicBezTo>
                  <a:pt x="-45747" y="316020"/>
                  <a:pt x="23341" y="460066"/>
                  <a:pt x="26281" y="626160"/>
                </a:cubicBezTo>
                <a:cubicBezTo>
                  <a:pt x="29221" y="792254"/>
                  <a:pt x="7171" y="1083287"/>
                  <a:pt x="70380" y="1208225"/>
                </a:cubicBezTo>
                <a:cubicBezTo>
                  <a:pt x="133589" y="1333163"/>
                  <a:pt x="146819" y="1356681"/>
                  <a:pt x="405535" y="1375789"/>
                </a:cubicBezTo>
                <a:cubicBezTo>
                  <a:pt x="664251" y="1394897"/>
                  <a:pt x="1622677" y="1322874"/>
                  <a:pt x="1622677" y="1322874"/>
                </a:cubicBezTo>
              </a:path>
            </a:pathLst>
          </a:custGeom>
          <a:ln w="38100" cmpd="sng">
            <a:solidFill>
              <a:srgbClr val="CC9966"/>
            </a:solidFill>
            <a:prstDash val="dash"/>
            <a:headEnd type="triangl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18" name="Group 17"/>
          <p:cNvGrpSpPr/>
          <p:nvPr/>
        </p:nvGrpSpPr>
        <p:grpSpPr>
          <a:xfrm>
            <a:off x="3505200" y="4267200"/>
            <a:ext cx="1371600" cy="2286000"/>
            <a:chOff x="3505200" y="4267200"/>
            <a:chExt cx="1371600" cy="2286000"/>
          </a:xfrm>
        </p:grpSpPr>
        <p:sp>
          <p:nvSpPr>
            <p:cNvPr id="62" name="Rectangle 61"/>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Ctrlr</a:t>
              </a:r>
              <a:endParaRPr kumimoji="0" lang="en-US" sz="1800" b="0" i="0" u="none" strike="noStrike" cap="none" normalizeH="0" baseline="0" dirty="0">
                <a:ln>
                  <a:noFill/>
                </a:ln>
                <a:solidFill>
                  <a:schemeClr val="tx1"/>
                </a:solidFill>
                <a:effectLst/>
                <a:latin typeface="Arial" charset="0"/>
              </a:endParaRPr>
            </a:p>
          </p:txBody>
        </p:sp>
        <p:cxnSp>
          <p:nvCxnSpPr>
            <p:cNvPr id="63" name="Straight Arrow Connector 62"/>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5" name="Straight Arrow Connector 64"/>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6" name="Straight Arrow Connector 65"/>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7" name="Straight Arrow Connector 66"/>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68" name="Rectangle 67"/>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69" name="Straight Arrow Connector 68"/>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0" name="Straight Arrow Connector 69"/>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1" name="Straight Arrow Connector 70"/>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3563519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24000" y="2362200"/>
            <a:ext cx="6705600" cy="4343400"/>
          </a:xfrm>
          <a:prstGeom prst="rect">
            <a:avLst/>
          </a:prstGeom>
          <a:pattFill prst="horzBrick">
            <a:fgClr>
              <a:schemeClr val="bg2">
                <a:lumMod val="40000"/>
                <a:lumOff val="60000"/>
              </a:schemeClr>
            </a:fgClr>
            <a:bgClr>
              <a:prstClr val="white"/>
            </a:bgClr>
          </a:patt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40" name="Picture 39"/>
          <p:cNvPicPr>
            <a:picLocks noChangeAspect="1"/>
          </p:cNvPicPr>
          <p:nvPr/>
        </p:nvPicPr>
        <p:blipFill>
          <a:blip r:embed="rId2"/>
          <a:stretch>
            <a:fillRect/>
          </a:stretch>
        </p:blipFill>
        <p:spPr>
          <a:xfrm flipH="1">
            <a:off x="4800600" y="3733800"/>
            <a:ext cx="2171700" cy="2171700"/>
          </a:xfrm>
          <a:prstGeom prst="rect">
            <a:avLst/>
          </a:prstGeom>
        </p:spPr>
      </p:pic>
      <p:sp>
        <p:nvSpPr>
          <p:cNvPr id="2" name="Title 1"/>
          <p:cNvSpPr>
            <a:spLocks noGrp="1"/>
          </p:cNvSpPr>
          <p:nvPr>
            <p:ph type="title"/>
          </p:nvPr>
        </p:nvSpPr>
        <p:spPr>
          <a:xfrm>
            <a:off x="533400" y="228600"/>
            <a:ext cx="8001000" cy="736600"/>
          </a:xfrm>
        </p:spPr>
        <p:txBody>
          <a:bodyPr/>
          <a:lstStyle/>
          <a:p>
            <a:r>
              <a:rPr lang="en-US" dirty="0" smtClean="0"/>
              <a:t>OS Basics: Loading</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18</a:t>
            </a:fld>
            <a:endParaRPr lang="en-US" b="0"/>
          </a:p>
        </p:txBody>
      </p:sp>
      <p:cxnSp>
        <p:nvCxnSpPr>
          <p:cNvPr id="10" name="Straight Arrow Connector 9"/>
          <p:cNvCxnSpPr>
            <a:stCxn id="7" idx="3"/>
          </p:cNvCxnSpPr>
          <p:nvPr/>
        </p:nvCxnSpPr>
        <p:spPr bwMode="auto">
          <a:xfrm flipV="1">
            <a:off x="3810000" y="3608349"/>
            <a:ext cx="914400" cy="11151"/>
          </a:xfrm>
          <a:prstGeom prst="straightConnector1">
            <a:avLst/>
          </a:prstGeom>
          <a:solidFill>
            <a:schemeClr val="accent1"/>
          </a:solidFill>
          <a:ln w="57150" cap="flat" cmpd="thinThick" algn="ctr">
            <a:solidFill>
              <a:schemeClr val="tx1"/>
            </a:solidFill>
            <a:prstDash val="solid"/>
            <a:round/>
            <a:headEnd type="triangle" w="med" len="med"/>
            <a:tailEnd type="triangle"/>
          </a:ln>
          <a:effectLst/>
        </p:spPr>
      </p:cxnSp>
      <p:cxnSp>
        <p:nvCxnSpPr>
          <p:cNvPr id="20" name="Straight Arrow Connector 19"/>
          <p:cNvCxnSpPr/>
          <p:nvPr/>
        </p:nvCxnSpPr>
        <p:spPr bwMode="auto">
          <a:xfrm>
            <a:off x="4191000" y="3581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39" name="Can 38"/>
          <p:cNvSpPr/>
          <p:nvPr/>
        </p:nvSpPr>
        <p:spPr bwMode="auto">
          <a:xfrm>
            <a:off x="2362200" y="4572000"/>
            <a:ext cx="1143000" cy="1295400"/>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storage</a:t>
            </a:r>
            <a:endParaRPr kumimoji="0" lang="en-US" sz="1800" b="0" i="0" u="none" strike="noStrike" cap="none" normalizeH="0" baseline="0" dirty="0">
              <a:ln>
                <a:noFill/>
              </a:ln>
              <a:solidFill>
                <a:schemeClr val="tx1"/>
              </a:solidFill>
              <a:effectLst/>
              <a:latin typeface="Arial" charset="0"/>
            </a:endParaRPr>
          </a:p>
        </p:txBody>
      </p:sp>
      <p:pic>
        <p:nvPicPr>
          <p:cNvPr id="41" name="Picture 40"/>
          <p:cNvPicPr>
            <a:picLocks noChangeAspect="1"/>
          </p:cNvPicPr>
          <p:nvPr/>
        </p:nvPicPr>
        <p:blipFill>
          <a:blip r:embed="rId3"/>
          <a:stretch>
            <a:fillRect/>
          </a:stretch>
        </p:blipFill>
        <p:spPr>
          <a:xfrm>
            <a:off x="4953000" y="5257800"/>
            <a:ext cx="1473200" cy="1001993"/>
          </a:xfrm>
          <a:prstGeom prst="rect">
            <a:avLst/>
          </a:prstGeom>
        </p:spPr>
      </p:pic>
      <p:pic>
        <p:nvPicPr>
          <p:cNvPr id="43" name="Picture 42"/>
          <p:cNvPicPr>
            <a:picLocks noChangeAspect="1"/>
          </p:cNvPicPr>
          <p:nvPr/>
        </p:nvPicPr>
        <p:blipFill>
          <a:blip r:embed="rId4"/>
          <a:stretch>
            <a:fillRect/>
          </a:stretch>
        </p:blipFill>
        <p:spPr>
          <a:xfrm>
            <a:off x="6477000" y="5334000"/>
            <a:ext cx="1237948" cy="876300"/>
          </a:xfrm>
          <a:prstGeom prst="rect">
            <a:avLst/>
          </a:prstGeom>
        </p:spPr>
      </p:pic>
      <p:pic>
        <p:nvPicPr>
          <p:cNvPr id="44" name="Picture 43"/>
          <p:cNvPicPr>
            <a:picLocks noChangeAspect="1"/>
          </p:cNvPicPr>
          <p:nvPr/>
        </p:nvPicPr>
        <p:blipFill>
          <a:blip r:embed="rId5"/>
          <a:stretch>
            <a:fillRect/>
          </a:stretch>
        </p:blipFill>
        <p:spPr>
          <a:xfrm>
            <a:off x="5029200" y="6172200"/>
            <a:ext cx="723900" cy="455315"/>
          </a:xfrm>
          <a:prstGeom prst="rect">
            <a:avLst/>
          </a:prstGeom>
        </p:spPr>
      </p:pic>
      <p:sp>
        <p:nvSpPr>
          <p:cNvPr id="45" name="Punched Tape 44"/>
          <p:cNvSpPr/>
          <p:nvPr/>
        </p:nvSpPr>
        <p:spPr bwMode="auto">
          <a:xfrm rot="5400000">
            <a:off x="2400300" y="1257300"/>
            <a:ext cx="1219200" cy="838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2209800" y="3200400"/>
            <a:ext cx="1600200" cy="838200"/>
          </a:xfrm>
          <a:prstGeom prst="roundRect">
            <a:avLst/>
          </a:prstGeom>
          <a:solidFill>
            <a:schemeClr val="accent1">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Processor</a:t>
            </a: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bwMode="auto">
          <a:xfrm>
            <a:off x="3048000" y="2209800"/>
            <a:ext cx="4572000" cy="152400"/>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p:cNvSpPr txBox="1"/>
          <p:nvPr/>
        </p:nvSpPr>
        <p:spPr>
          <a:xfrm>
            <a:off x="3886200" y="1905000"/>
            <a:ext cx="2964461" cy="369332"/>
          </a:xfrm>
          <a:prstGeom prst="rect">
            <a:avLst/>
          </a:prstGeom>
          <a:noFill/>
        </p:spPr>
        <p:txBody>
          <a:bodyPr wrap="none" rtlCol="0">
            <a:spAutoFit/>
          </a:bodyPr>
          <a:lstStyle/>
          <a:p>
            <a:r>
              <a:rPr lang="en-US" dirty="0" smtClean="0"/>
              <a:t>OS Hardware Virtualization</a:t>
            </a:r>
            <a:endParaRPr lang="en-US" dirty="0"/>
          </a:p>
        </p:txBody>
      </p:sp>
      <p:sp>
        <p:nvSpPr>
          <p:cNvPr id="11" name="Rectangle 10"/>
          <p:cNvSpPr/>
          <p:nvPr/>
        </p:nvSpPr>
        <p:spPr>
          <a:xfrm>
            <a:off x="1524000" y="2362200"/>
            <a:ext cx="1185315" cy="369332"/>
          </a:xfrm>
          <a:prstGeom prst="rect">
            <a:avLst/>
          </a:prstGeom>
        </p:spPr>
        <p:txBody>
          <a:bodyPr wrap="none">
            <a:spAutoFit/>
          </a:bodyPr>
          <a:lstStyle/>
          <a:p>
            <a:r>
              <a:rPr lang="en-US" dirty="0" smtClean="0"/>
              <a:t>Hardware</a:t>
            </a:r>
            <a:endParaRPr lang="en-US" dirty="0"/>
          </a:p>
        </p:txBody>
      </p:sp>
      <p:sp>
        <p:nvSpPr>
          <p:cNvPr id="38" name="Rectangle 37"/>
          <p:cNvSpPr/>
          <p:nvPr/>
        </p:nvSpPr>
        <p:spPr>
          <a:xfrm>
            <a:off x="1524000" y="1981200"/>
            <a:ext cx="1095597" cy="369332"/>
          </a:xfrm>
          <a:prstGeom prst="rect">
            <a:avLst/>
          </a:prstGeom>
        </p:spPr>
        <p:txBody>
          <a:bodyPr wrap="none">
            <a:spAutoFit/>
          </a:bodyPr>
          <a:lstStyle/>
          <a:p>
            <a:r>
              <a:rPr lang="en-US" dirty="0" smtClean="0"/>
              <a:t>Software</a:t>
            </a:r>
            <a:endParaRPr lang="en-US" dirty="0"/>
          </a:p>
        </p:txBody>
      </p:sp>
      <p:sp>
        <p:nvSpPr>
          <p:cNvPr id="8" name="Rectangle 7"/>
          <p:cNvSpPr/>
          <p:nvPr/>
        </p:nvSpPr>
        <p:spPr bwMode="auto">
          <a:xfrm>
            <a:off x="4724400" y="2438400"/>
            <a:ext cx="1752600" cy="1676400"/>
          </a:xfrm>
          <a:prstGeom prst="rect">
            <a:avLst/>
          </a:prstGeom>
          <a:solidFill>
            <a:srgbClr val="C0D2FE"/>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Memory</a:t>
            </a:r>
            <a:endParaRPr kumimoji="0" lang="en-US" sz="1800" b="0" i="0" u="none" strike="noStrike" cap="none" normalizeH="0" baseline="0" dirty="0">
              <a:ln>
                <a:noFill/>
              </a:ln>
              <a:solidFill>
                <a:schemeClr val="tx1"/>
              </a:solidFill>
              <a:effectLst/>
              <a:latin typeface="Arial" charset="0"/>
            </a:endParaRPr>
          </a:p>
        </p:txBody>
      </p:sp>
      <p:sp>
        <p:nvSpPr>
          <p:cNvPr id="12" name="TextBox 11"/>
          <p:cNvSpPr txBox="1"/>
          <p:nvPr/>
        </p:nvSpPr>
        <p:spPr>
          <a:xfrm>
            <a:off x="6553200" y="4648200"/>
            <a:ext cx="1146656" cy="369332"/>
          </a:xfrm>
          <a:prstGeom prst="rect">
            <a:avLst/>
          </a:prstGeom>
          <a:noFill/>
        </p:spPr>
        <p:txBody>
          <a:bodyPr wrap="none" rtlCol="0">
            <a:spAutoFit/>
          </a:bodyPr>
          <a:lstStyle/>
          <a:p>
            <a:r>
              <a:rPr lang="en-US" dirty="0" smtClean="0"/>
              <a:t>Networks</a:t>
            </a:r>
            <a:endParaRPr lang="en-US" dirty="0"/>
          </a:p>
        </p:txBody>
      </p:sp>
      <p:sp>
        <p:nvSpPr>
          <p:cNvPr id="42" name="TextBox 41"/>
          <p:cNvSpPr txBox="1"/>
          <p:nvPr/>
        </p:nvSpPr>
        <p:spPr>
          <a:xfrm>
            <a:off x="6629400" y="6172200"/>
            <a:ext cx="1056937" cy="369332"/>
          </a:xfrm>
          <a:prstGeom prst="rect">
            <a:avLst/>
          </a:prstGeom>
          <a:noFill/>
        </p:spPr>
        <p:txBody>
          <a:bodyPr wrap="none" rtlCol="0">
            <a:spAutoFit/>
          </a:bodyPr>
          <a:lstStyle/>
          <a:p>
            <a:r>
              <a:rPr lang="en-US" dirty="0" smtClean="0"/>
              <a:t>Displays</a:t>
            </a:r>
            <a:endParaRPr lang="en-US" dirty="0"/>
          </a:p>
        </p:txBody>
      </p:sp>
      <p:sp>
        <p:nvSpPr>
          <p:cNvPr id="47" name="TextBox 46"/>
          <p:cNvSpPr txBox="1"/>
          <p:nvPr/>
        </p:nvSpPr>
        <p:spPr>
          <a:xfrm>
            <a:off x="5257800" y="6324600"/>
            <a:ext cx="813481" cy="369332"/>
          </a:xfrm>
          <a:prstGeom prst="rect">
            <a:avLst/>
          </a:prstGeom>
          <a:noFill/>
        </p:spPr>
        <p:txBody>
          <a:bodyPr wrap="none" rtlCol="0">
            <a:spAutoFit/>
          </a:bodyPr>
          <a:lstStyle/>
          <a:p>
            <a:r>
              <a:rPr lang="en-US" dirty="0" smtClean="0"/>
              <a:t>Inputs</a:t>
            </a:r>
            <a:endParaRPr lang="en-US" dirty="0"/>
          </a:p>
        </p:txBody>
      </p:sp>
      <p:sp>
        <p:nvSpPr>
          <p:cNvPr id="13" name="TextBox 12"/>
          <p:cNvSpPr txBox="1"/>
          <p:nvPr/>
        </p:nvSpPr>
        <p:spPr>
          <a:xfrm>
            <a:off x="3581400" y="1600200"/>
            <a:ext cx="106634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Processes</a:t>
            </a:r>
            <a:endParaRPr lang="en-US" sz="1400" i="1" dirty="0"/>
          </a:p>
        </p:txBody>
      </p:sp>
      <p:sp>
        <p:nvSpPr>
          <p:cNvPr id="56" name="TextBox 55"/>
          <p:cNvSpPr txBox="1"/>
          <p:nvPr/>
        </p:nvSpPr>
        <p:spPr>
          <a:xfrm>
            <a:off x="4343400" y="1371600"/>
            <a:ext cx="15355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Address Spaces</a:t>
            </a:r>
            <a:endParaRPr lang="en-US" sz="1400" i="1" dirty="0"/>
          </a:p>
        </p:txBody>
      </p:sp>
      <p:sp>
        <p:nvSpPr>
          <p:cNvPr id="57" name="TextBox 56"/>
          <p:cNvSpPr txBox="1"/>
          <p:nvPr/>
        </p:nvSpPr>
        <p:spPr>
          <a:xfrm>
            <a:off x="5641150" y="1600200"/>
            <a:ext cx="607250"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Files</a:t>
            </a:r>
            <a:endParaRPr lang="en-US" sz="1400" i="1" dirty="0"/>
          </a:p>
        </p:txBody>
      </p:sp>
      <p:sp>
        <p:nvSpPr>
          <p:cNvPr id="58" name="TextBox 57"/>
          <p:cNvSpPr txBox="1"/>
          <p:nvPr/>
        </p:nvSpPr>
        <p:spPr>
          <a:xfrm>
            <a:off x="2667000" y="2362200"/>
            <a:ext cx="510907"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ISA</a:t>
            </a:r>
            <a:endParaRPr lang="en-US" sz="1400" i="1" dirty="0"/>
          </a:p>
        </p:txBody>
      </p:sp>
      <p:sp>
        <p:nvSpPr>
          <p:cNvPr id="59" name="TextBox 58"/>
          <p:cNvSpPr txBox="1"/>
          <p:nvPr/>
        </p:nvSpPr>
        <p:spPr>
          <a:xfrm>
            <a:off x="6172200" y="1371600"/>
            <a:ext cx="954926"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Windows</a:t>
            </a:r>
            <a:endParaRPr lang="en-US" sz="1400" i="1" dirty="0"/>
          </a:p>
        </p:txBody>
      </p:sp>
      <p:sp>
        <p:nvSpPr>
          <p:cNvPr id="60" name="TextBox 59"/>
          <p:cNvSpPr txBox="1"/>
          <p:nvPr/>
        </p:nvSpPr>
        <p:spPr>
          <a:xfrm>
            <a:off x="6969874" y="1600200"/>
            <a:ext cx="866824"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Sockets</a:t>
            </a:r>
            <a:endParaRPr lang="en-US" sz="1400" i="1" dirty="0"/>
          </a:p>
        </p:txBody>
      </p:sp>
      <p:grpSp>
        <p:nvGrpSpPr>
          <p:cNvPr id="16" name="Group 15"/>
          <p:cNvGrpSpPr/>
          <p:nvPr/>
        </p:nvGrpSpPr>
        <p:grpSpPr>
          <a:xfrm>
            <a:off x="3124200" y="3657600"/>
            <a:ext cx="533400" cy="304800"/>
            <a:chOff x="3124200" y="3657600"/>
            <a:chExt cx="533400" cy="304800"/>
          </a:xfrm>
        </p:grpSpPr>
        <p:sp>
          <p:nvSpPr>
            <p:cNvPr id="52" name="Rectangle 51"/>
            <p:cNvSpPr/>
            <p:nvPr/>
          </p:nvSpPr>
          <p:spPr bwMode="auto">
            <a:xfrm>
              <a:off x="3124200" y="3657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Rectangle 52"/>
            <p:cNvSpPr/>
            <p:nvPr/>
          </p:nvSpPr>
          <p:spPr bwMode="auto">
            <a:xfrm>
              <a:off x="3124200" y="3733800"/>
              <a:ext cx="533400" cy="152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49" name="Rectangle 48"/>
          <p:cNvSpPr/>
          <p:nvPr/>
        </p:nvSpPr>
        <p:spPr bwMode="auto">
          <a:xfrm>
            <a:off x="4800600" y="2895600"/>
            <a:ext cx="838200" cy="685800"/>
          </a:xfrm>
          <a:prstGeom prst="rect">
            <a:avLst/>
          </a:prstGeom>
          <a:solidFill>
            <a:schemeClr val="accent2">
              <a:lumMod val="40000"/>
              <a:lumOff val="6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0" name="Rectangle 49"/>
          <p:cNvSpPr/>
          <p:nvPr/>
        </p:nvSpPr>
        <p:spPr bwMode="auto">
          <a:xfrm>
            <a:off x="4876800" y="3733800"/>
            <a:ext cx="1524000" cy="304800"/>
          </a:xfrm>
          <a:prstGeom prst="rect">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OS</a:t>
            </a:r>
            <a:endParaRPr kumimoji="0" lang="en-US" sz="1600" b="0" i="0" u="none" strike="noStrike" cap="none" normalizeH="0" baseline="0" dirty="0">
              <a:ln>
                <a:noFill/>
              </a:ln>
              <a:solidFill>
                <a:schemeClr val="tx1"/>
              </a:solidFill>
              <a:effectLst/>
              <a:latin typeface="Arial" charset="0"/>
            </a:endParaRPr>
          </a:p>
        </p:txBody>
      </p:sp>
      <p:sp>
        <p:nvSpPr>
          <p:cNvPr id="51" name="Rectangle 50"/>
          <p:cNvSpPr/>
          <p:nvPr/>
        </p:nvSpPr>
        <p:spPr bwMode="auto">
          <a:xfrm>
            <a:off x="5791200" y="2895600"/>
            <a:ext cx="609600" cy="381000"/>
          </a:xfrm>
          <a:prstGeom prst="rect">
            <a:avLst/>
          </a:prstGeom>
          <a:solidFill>
            <a:srgbClr val="FBBA0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4" name="Rectangle 63"/>
          <p:cNvSpPr/>
          <p:nvPr/>
        </p:nvSpPr>
        <p:spPr bwMode="auto">
          <a:xfrm>
            <a:off x="5715000" y="3124200"/>
            <a:ext cx="609600" cy="381000"/>
          </a:xfrm>
          <a:prstGeom prst="rect">
            <a:avLst/>
          </a:prstGeom>
          <a:solidFill>
            <a:srgbClr val="CC333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5" name="Curved Connector 54"/>
          <p:cNvCxnSpPr/>
          <p:nvPr/>
        </p:nvCxnSpPr>
        <p:spPr bwMode="auto">
          <a:xfrm rot="5400000" flipH="1" flipV="1">
            <a:off x="3867150" y="2686050"/>
            <a:ext cx="609600" cy="1638300"/>
          </a:xfrm>
          <a:prstGeom prst="curvedConnector2">
            <a:avLst/>
          </a:prstGeom>
          <a:solidFill>
            <a:schemeClr val="accent1"/>
          </a:solidFill>
          <a:ln w="12700" cap="flat" cmpd="sng" algn="ctr">
            <a:solidFill>
              <a:schemeClr val="tx1"/>
            </a:solidFill>
            <a:prstDash val="solid"/>
            <a:round/>
            <a:headEnd type="none" w="sm" len="sm"/>
            <a:tailEnd type="arrow"/>
          </a:ln>
          <a:effectLst/>
        </p:spPr>
      </p:cxnSp>
      <p:sp>
        <p:nvSpPr>
          <p:cNvPr id="61" name="TextBox 60"/>
          <p:cNvSpPr txBox="1"/>
          <p:nvPr/>
        </p:nvSpPr>
        <p:spPr>
          <a:xfrm>
            <a:off x="3810000" y="1143000"/>
            <a:ext cx="886811" cy="307777"/>
          </a:xfrm>
          <a:prstGeom prst="rect">
            <a:avLst/>
          </a:prstGeom>
          <a:solidFill>
            <a:srgbClr val="EFE683"/>
          </a:solidFill>
          <a:ln>
            <a:solidFill>
              <a:schemeClr val="accent1">
                <a:lumMod val="60000"/>
                <a:lumOff val="40000"/>
              </a:schemeClr>
            </a:solidFill>
          </a:ln>
        </p:spPr>
        <p:txBody>
          <a:bodyPr wrap="none" rtlCol="0">
            <a:spAutoFit/>
          </a:bodyPr>
          <a:lstStyle/>
          <a:p>
            <a:r>
              <a:rPr lang="en-US" sz="1400" i="1" dirty="0" smtClean="0"/>
              <a:t>Threads</a:t>
            </a:r>
            <a:endParaRPr lang="en-US" sz="1400" i="1" dirty="0"/>
          </a:p>
        </p:txBody>
      </p:sp>
      <p:grpSp>
        <p:nvGrpSpPr>
          <p:cNvPr id="17" name="Group 16"/>
          <p:cNvGrpSpPr/>
          <p:nvPr/>
        </p:nvGrpSpPr>
        <p:grpSpPr>
          <a:xfrm>
            <a:off x="1707395" y="3276600"/>
            <a:ext cx="6293605" cy="1418553"/>
            <a:chOff x="1707395" y="3276600"/>
            <a:chExt cx="6293605" cy="1418553"/>
          </a:xfrm>
        </p:grpSpPr>
        <p:sp>
          <p:nvSpPr>
            <p:cNvPr id="14" name="Arc 13"/>
            <p:cNvSpPr/>
            <p:nvPr/>
          </p:nvSpPr>
          <p:spPr bwMode="auto">
            <a:xfrm rot="21036509">
              <a:off x="1707395" y="3819625"/>
              <a:ext cx="6034009" cy="875528"/>
            </a:xfrm>
            <a:prstGeom prst="arc">
              <a:avLst>
                <a:gd name="adj1" fmla="val 10911104"/>
                <a:gd name="adj2" fmla="val 0"/>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TextBox 14"/>
            <p:cNvSpPr txBox="1"/>
            <p:nvPr/>
          </p:nvSpPr>
          <p:spPr>
            <a:xfrm>
              <a:off x="6553200" y="3276600"/>
              <a:ext cx="1447800" cy="646331"/>
            </a:xfrm>
            <a:prstGeom prst="rect">
              <a:avLst/>
            </a:prstGeom>
            <a:noFill/>
          </p:spPr>
          <p:txBody>
            <a:bodyPr wrap="square" rtlCol="0">
              <a:spAutoFit/>
            </a:bodyPr>
            <a:lstStyle/>
            <a:p>
              <a:r>
                <a:rPr lang="en-US" dirty="0" smtClean="0"/>
                <a:t>Protection Boundary</a:t>
              </a:r>
              <a:endParaRPr lang="en-US" dirty="0"/>
            </a:p>
          </p:txBody>
        </p:sp>
      </p:grpSp>
      <p:grpSp>
        <p:nvGrpSpPr>
          <p:cNvPr id="18" name="Group 17"/>
          <p:cNvGrpSpPr/>
          <p:nvPr/>
        </p:nvGrpSpPr>
        <p:grpSpPr>
          <a:xfrm>
            <a:off x="3505200" y="4267200"/>
            <a:ext cx="1371600" cy="2286000"/>
            <a:chOff x="3505200" y="4267200"/>
            <a:chExt cx="1371600" cy="2286000"/>
          </a:xfrm>
        </p:grpSpPr>
        <p:sp>
          <p:nvSpPr>
            <p:cNvPr id="62" name="Rectangle 61"/>
            <p:cNvSpPr/>
            <p:nvPr/>
          </p:nvSpPr>
          <p:spPr bwMode="auto">
            <a:xfrm>
              <a:off x="3810000" y="4267200"/>
              <a:ext cx="685800" cy="5334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charset="0"/>
                </a:rPr>
                <a:t>Ctrlr</a:t>
              </a:r>
              <a:endParaRPr kumimoji="0" lang="en-US" sz="1800" b="0" i="0" u="none" strike="noStrike" cap="none" normalizeH="0" baseline="0" dirty="0">
                <a:ln>
                  <a:noFill/>
                </a:ln>
                <a:solidFill>
                  <a:schemeClr val="tx1"/>
                </a:solidFill>
                <a:effectLst/>
                <a:latin typeface="Arial" charset="0"/>
              </a:endParaRPr>
            </a:p>
          </p:txBody>
        </p:sp>
        <p:cxnSp>
          <p:nvCxnSpPr>
            <p:cNvPr id="63" name="Straight Arrow Connector 62"/>
            <p:cNvCxnSpPr/>
            <p:nvPr/>
          </p:nvCxnSpPr>
          <p:spPr bwMode="auto">
            <a:xfrm>
              <a:off x="4191000" y="4800600"/>
              <a:ext cx="0" cy="7620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5" name="Straight Arrow Connector 64"/>
            <p:cNvCxnSpPr/>
            <p:nvPr/>
          </p:nvCxnSpPr>
          <p:spPr bwMode="auto">
            <a:xfrm>
              <a:off x="4191000" y="50292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6" name="Straight Arrow Connector 65"/>
            <p:cNvCxnSpPr/>
            <p:nvPr/>
          </p:nvCxnSpPr>
          <p:spPr bwMode="auto">
            <a:xfrm>
              <a:off x="4191000" y="5334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67" name="Straight Arrow Connector 66"/>
            <p:cNvCxnSpPr/>
            <p:nvPr/>
          </p:nvCxnSpPr>
          <p:spPr bwMode="auto">
            <a:xfrm>
              <a:off x="3505200" y="5105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68" name="Rectangle 67"/>
            <p:cNvSpPr/>
            <p:nvPr/>
          </p:nvSpPr>
          <p:spPr bwMode="auto">
            <a:xfrm>
              <a:off x="3886200" y="5562600"/>
              <a:ext cx="533400" cy="304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69" name="Straight Arrow Connector 68"/>
            <p:cNvCxnSpPr/>
            <p:nvPr/>
          </p:nvCxnSpPr>
          <p:spPr bwMode="auto">
            <a:xfrm>
              <a:off x="4191000" y="5867400"/>
              <a:ext cx="0" cy="68580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0" name="Straight Arrow Connector 69"/>
            <p:cNvCxnSpPr/>
            <p:nvPr/>
          </p:nvCxnSpPr>
          <p:spPr bwMode="auto">
            <a:xfrm>
              <a:off x="4191000" y="60960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71" name="Straight Arrow Connector 70"/>
            <p:cNvCxnSpPr/>
            <p:nvPr/>
          </p:nvCxnSpPr>
          <p:spPr bwMode="auto">
            <a:xfrm>
              <a:off x="4191000" y="6248400"/>
              <a:ext cx="685800" cy="0"/>
            </a:xfrm>
            <a:prstGeom prst="straightConnector1">
              <a:avLst/>
            </a:prstGeom>
            <a:solidFill>
              <a:schemeClr val="accent1"/>
            </a:solidFill>
            <a:ln w="12700" cap="flat" cmpd="sng" algn="ctr">
              <a:solidFill>
                <a:schemeClr val="tx1"/>
              </a:solidFill>
              <a:prstDash val="solid"/>
              <a:round/>
              <a:headEnd type="arrow"/>
              <a:tailEnd type="arrow"/>
            </a:ln>
            <a:effectLst/>
          </p:spPr>
        </p:cxnSp>
      </p:grpSp>
      <p:sp>
        <p:nvSpPr>
          <p:cNvPr id="72" name="Punched Tape 71"/>
          <p:cNvSpPr/>
          <p:nvPr/>
        </p:nvSpPr>
        <p:spPr bwMode="auto">
          <a:xfrm rot="5400000">
            <a:off x="2705100" y="5295900"/>
            <a:ext cx="533400" cy="457200"/>
          </a:xfrm>
          <a:prstGeom prst="flowChartPunchedTape">
            <a:avLst/>
          </a:prstGeom>
          <a:solidFill>
            <a:srgbClr val="79FF7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3" name="Curved Connector 72"/>
          <p:cNvCxnSpPr/>
          <p:nvPr/>
        </p:nvCxnSpPr>
        <p:spPr bwMode="auto">
          <a:xfrm rot="5400000">
            <a:off x="2933700" y="3390900"/>
            <a:ext cx="2133600" cy="1905000"/>
          </a:xfrm>
          <a:prstGeom prst="curvedConnector3">
            <a:avLst/>
          </a:prstGeom>
          <a:solidFill>
            <a:schemeClr val="accent1"/>
          </a:solidFill>
          <a:ln w="34925" cap="flat" cmpd="sng" algn="ctr">
            <a:solidFill>
              <a:srgbClr val="CC9966"/>
            </a:solidFill>
            <a:prstDash val="sysDash"/>
            <a:round/>
            <a:headEnd type="triangle" w="lg" len="sm"/>
            <a:tailEnd type="none"/>
          </a:ln>
          <a:effectLst/>
        </p:spPr>
      </p:cxnSp>
    </p:spTree>
    <p:extLst>
      <p:ext uri="{BB962C8B-B14F-4D97-AF65-F5344CB8AC3E}">
        <p14:creationId xmlns:p14="http://schemas.microsoft.com/office/powerpoint/2010/main" val="3865332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Structure: Spiral</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19</a:t>
            </a:fld>
            <a:endParaRPr lang="en-US" b="0"/>
          </a:p>
        </p:txBody>
      </p:sp>
      <p:sp>
        <p:nvSpPr>
          <p:cNvPr id="7" name="TextBox 6"/>
          <p:cNvSpPr txBox="1"/>
          <p:nvPr/>
        </p:nvSpPr>
        <p:spPr>
          <a:xfrm>
            <a:off x="4724400" y="3810000"/>
            <a:ext cx="762000" cy="400110"/>
          </a:xfrm>
          <a:prstGeom prst="rect">
            <a:avLst/>
          </a:prstGeom>
          <a:noFill/>
        </p:spPr>
        <p:txBody>
          <a:bodyPr wrap="square" rtlCol="0">
            <a:spAutoFit/>
          </a:bodyPr>
          <a:lstStyle/>
          <a:p>
            <a:pPr algn="ctr"/>
            <a:r>
              <a:rPr lang="en-US" sz="2000" b="1" dirty="0">
                <a:solidFill>
                  <a:srgbClr val="FF0000"/>
                </a:solidFill>
              </a:rPr>
              <a:t>i</a:t>
            </a:r>
            <a:r>
              <a:rPr lang="en-US" sz="2000" b="1" dirty="0" smtClean="0">
                <a:solidFill>
                  <a:srgbClr val="FF0000"/>
                </a:solidFill>
              </a:rPr>
              <a:t>ntro</a:t>
            </a:r>
            <a:endParaRPr lang="en-US" sz="2000" b="1" dirty="0">
              <a:solidFill>
                <a:srgbClr val="FF0000"/>
              </a:solidFill>
            </a:endParaRPr>
          </a:p>
        </p:txBody>
      </p:sp>
      <p:sp>
        <p:nvSpPr>
          <p:cNvPr id="10" name="Rectangle 9"/>
          <p:cNvSpPr/>
          <p:nvPr/>
        </p:nvSpPr>
        <p:spPr>
          <a:xfrm rot="16200000">
            <a:off x="4698229" y="3150374"/>
            <a:ext cx="838200" cy="1243052"/>
          </a:xfrm>
          <a:prstGeom prst="rect">
            <a:avLst/>
          </a:prstGeom>
          <a:noFill/>
        </p:spPr>
        <p:txBody>
          <a:bodyPr wrap="none" lIns="91440" tIns="45720" rIns="91440" bIns="45720">
            <a:prstTxWarp prst="textCircle">
              <a:avLst/>
            </a:prstTxWarp>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 Concepts (3)</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Rectangle 10"/>
          <p:cNvSpPr/>
          <p:nvPr/>
        </p:nvSpPr>
        <p:spPr>
          <a:xfrm rot="4976989">
            <a:off x="3359672" y="2556094"/>
            <a:ext cx="2137928" cy="2671465"/>
          </a:xfrm>
          <a:prstGeom prst="rect">
            <a:avLst/>
          </a:prstGeom>
          <a:noFill/>
        </p:spPr>
        <p:txBody>
          <a:bodyPr wrap="none" lIns="91440" tIns="45720" rIns="91440" bIns="45720">
            <a:prstTxWarp prst="textCircle">
              <a:avLst/>
            </a:prstTxWarp>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Concurrency (6)</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Rectangle 11"/>
          <p:cNvSpPr/>
          <p:nvPr/>
        </p:nvSpPr>
        <p:spPr>
          <a:xfrm rot="12045830">
            <a:off x="3223510" y="2273408"/>
            <a:ext cx="2137928" cy="2671465"/>
          </a:xfrm>
          <a:prstGeom prst="rect">
            <a:avLst/>
          </a:prstGeom>
          <a:noFill/>
        </p:spPr>
        <p:txBody>
          <a:bodyPr wrap="none" lIns="91440" tIns="45720" rIns="91440" bIns="45720">
            <a:prstTxWarp prst="textCircle">
              <a:avLst/>
            </a:prstTxWarp>
            <a:spAutoFit/>
          </a:bodyPr>
          <a:lstStyle/>
          <a:p>
            <a:pPr algn="ctr"/>
            <a:r>
              <a:rPr lang="en-US" sz="2400" b="1" dirty="0" smtClean="0">
                <a:ln w="10541" cmpd="sng">
                  <a:solidFill>
                    <a:schemeClr val="accent1">
                      <a:shade val="88000"/>
                      <a:satMod val="110000"/>
                    </a:schemeClr>
                  </a:solidFill>
                  <a:prstDash val="solid"/>
                </a:ln>
                <a:solidFill>
                  <a:srgbClr val="FF0000"/>
                </a:solidFill>
              </a:rPr>
              <a:t>Address Space (4)</a:t>
            </a:r>
            <a:endParaRPr lang="en-US" sz="2400" b="1" dirty="0">
              <a:ln w="10541" cmpd="sng">
                <a:solidFill>
                  <a:schemeClr val="accent1">
                    <a:shade val="88000"/>
                    <a:satMod val="110000"/>
                  </a:schemeClr>
                </a:solidFill>
                <a:prstDash val="solid"/>
              </a:ln>
              <a:solidFill>
                <a:srgbClr val="FF0000"/>
              </a:solidFill>
            </a:endParaRPr>
          </a:p>
        </p:txBody>
      </p:sp>
      <p:sp>
        <p:nvSpPr>
          <p:cNvPr id="13" name="Rectangle 12"/>
          <p:cNvSpPr/>
          <p:nvPr/>
        </p:nvSpPr>
        <p:spPr>
          <a:xfrm rot="17076965">
            <a:off x="4330121" y="1820967"/>
            <a:ext cx="1932160" cy="2725439"/>
          </a:xfrm>
          <a:prstGeom prst="rect">
            <a:avLst/>
          </a:prstGeom>
          <a:noFill/>
        </p:spPr>
        <p:txBody>
          <a:bodyPr wrap="none" lIns="91440" tIns="45720" rIns="91440" bIns="45720">
            <a:prstTxWarp prst="textCircle">
              <a:avLst/>
            </a:prstTxWarp>
            <a:spAutoFit/>
          </a:bodyPr>
          <a:lstStyle/>
          <a:p>
            <a:pPr algn="ct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File Systems</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(8)</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rot="1563930">
            <a:off x="5181561" y="2931283"/>
            <a:ext cx="1498302" cy="2774506"/>
          </a:xfrm>
          <a:prstGeom prst="rect">
            <a:avLst/>
          </a:prstGeom>
          <a:noFill/>
        </p:spPr>
        <p:txBody>
          <a:bodyPr wrap="none" lIns="91440" tIns="45720" rIns="91440" bIns="45720">
            <a:prstTxWarp prst="textCircle">
              <a:avLst/>
            </a:prstTxWarp>
            <a:spAutoFit/>
          </a:bodyPr>
          <a:lstStyle/>
          <a:p>
            <a:pPr algn="ctr"/>
            <a:r>
              <a:rPr lang="en-US" sz="2400" b="1" dirty="0" smtClean="0">
                <a:ln w="10541" cmpd="sng">
                  <a:solidFill>
                    <a:schemeClr val="accent1">
                      <a:shade val="88000"/>
                      <a:satMod val="110000"/>
                    </a:schemeClr>
                  </a:solidFill>
                  <a:prstDash val="solid"/>
                </a:ln>
                <a:solidFill>
                  <a:srgbClr val="CC3333"/>
                </a:solidFill>
              </a:rPr>
              <a:t>Distributed Systems (8)</a:t>
            </a:r>
            <a:endParaRPr lang="en-US" sz="2400" b="1" dirty="0">
              <a:ln w="10541" cmpd="sng">
                <a:solidFill>
                  <a:schemeClr val="accent1">
                    <a:shade val="88000"/>
                    <a:satMod val="110000"/>
                  </a:schemeClr>
                </a:solidFill>
                <a:prstDash val="solid"/>
              </a:ln>
              <a:solidFill>
                <a:srgbClr val="CC3333"/>
              </a:solidFill>
            </a:endParaRPr>
          </a:p>
        </p:txBody>
      </p:sp>
      <p:sp>
        <p:nvSpPr>
          <p:cNvPr id="15" name="Rectangle 14"/>
          <p:cNvSpPr/>
          <p:nvPr/>
        </p:nvSpPr>
        <p:spPr>
          <a:xfrm rot="6913033">
            <a:off x="2636482" y="2830783"/>
            <a:ext cx="1498302" cy="3915238"/>
          </a:xfrm>
          <a:prstGeom prst="rect">
            <a:avLst/>
          </a:prstGeom>
          <a:noFill/>
        </p:spPr>
        <p:txBody>
          <a:bodyPr wrap="none" lIns="91440" tIns="45720" rIns="91440" bIns="45720">
            <a:prstTxWarp prst="textCircle">
              <a:avLst/>
            </a:prstTxWarp>
            <a:spAutoFit/>
          </a:bodyPr>
          <a:lstStyle/>
          <a:p>
            <a:pPr algn="ct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Reliability, Security, Cloud</a:t>
            </a: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(8)</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175304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Greatest Artifact of Human Civilization …</a:t>
            </a:r>
            <a:endParaRPr lang="en-US" sz="2800" dirty="0"/>
          </a:p>
        </p:txBody>
      </p:sp>
      <p:sp>
        <p:nvSpPr>
          <p:cNvPr id="4" name="Date Placeholder 3"/>
          <p:cNvSpPr>
            <a:spLocks noGrp="1"/>
          </p:cNvSpPr>
          <p:nvPr>
            <p:ph type="dt" sz="half" idx="10"/>
          </p:nvPr>
        </p:nvSpPr>
        <p:spPr/>
        <p:txBody>
          <a:bodyPr/>
          <a:lstStyle/>
          <a:p>
            <a:pPr>
              <a:defRPr/>
            </a:pPr>
            <a:fld id="{BFF86426-87BC-E644-8D12-E334D05A2BE9}"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a:t>
            </a:fld>
            <a:endParaRPr lang="en-US" b="0"/>
          </a:p>
        </p:txBody>
      </p:sp>
      <p:pic>
        <p:nvPicPr>
          <p:cNvPr id="13" name="Picture 12"/>
          <p:cNvPicPr>
            <a:picLocks noChangeAspect="1"/>
          </p:cNvPicPr>
          <p:nvPr/>
        </p:nvPicPr>
        <p:blipFill>
          <a:blip r:embed="rId2"/>
          <a:stretch>
            <a:fillRect/>
          </a:stretch>
        </p:blipFill>
        <p:spPr>
          <a:xfrm>
            <a:off x="1066800" y="990600"/>
            <a:ext cx="6773714" cy="5440223"/>
          </a:xfrm>
          <a:prstGeom prst="rect">
            <a:avLst/>
          </a:prstGeom>
        </p:spPr>
      </p:pic>
    </p:spTree>
    <p:extLst>
      <p:ext uri="{BB962C8B-B14F-4D97-AF65-F5344CB8AC3E}">
        <p14:creationId xmlns:p14="http://schemas.microsoft.com/office/powerpoint/2010/main" val="9703353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a:t>
            </a:r>
            <a:endParaRPr lang="en-US" dirty="0"/>
          </a:p>
        </p:txBody>
      </p:sp>
      <p:sp>
        <p:nvSpPr>
          <p:cNvPr id="3" name="Content Placeholder 2"/>
          <p:cNvSpPr>
            <a:spLocks noGrp="1"/>
          </p:cNvSpPr>
          <p:nvPr>
            <p:ph idx="1"/>
          </p:nvPr>
        </p:nvSpPr>
        <p:spPr>
          <a:xfrm>
            <a:off x="457200" y="990600"/>
            <a:ext cx="8229600" cy="5257800"/>
          </a:xfrm>
        </p:spPr>
        <p:txBody>
          <a:bodyPr/>
          <a:lstStyle/>
          <a:p>
            <a:r>
              <a:rPr lang="en-US" dirty="0" smtClean="0"/>
              <a:t>OS Concepts (3)</a:t>
            </a:r>
          </a:p>
          <a:p>
            <a:pPr lvl="1"/>
            <a:r>
              <a:rPr lang="en-US" dirty="0" smtClean="0"/>
              <a:t>Process, I/O, Networks and VM</a:t>
            </a:r>
          </a:p>
          <a:p>
            <a:r>
              <a:rPr lang="en-US" dirty="0" smtClean="0"/>
              <a:t>Concurrency (6)</a:t>
            </a:r>
          </a:p>
          <a:p>
            <a:pPr lvl="1"/>
            <a:r>
              <a:rPr lang="en-US" dirty="0" smtClean="0"/>
              <a:t>Threads, scheduling, locks, deadlock, scalability, fairness</a:t>
            </a:r>
          </a:p>
          <a:p>
            <a:r>
              <a:rPr lang="en-US" dirty="0" smtClean="0"/>
              <a:t>Address Space (4)</a:t>
            </a:r>
          </a:p>
          <a:p>
            <a:pPr lvl="1"/>
            <a:r>
              <a:rPr lang="en-US" dirty="0" smtClean="0"/>
              <a:t>Virtual memory, address translation, protection, sharing</a:t>
            </a:r>
          </a:p>
          <a:p>
            <a:r>
              <a:rPr lang="en-US" dirty="0" smtClean="0"/>
              <a:t>File Systems (8)</a:t>
            </a:r>
          </a:p>
          <a:p>
            <a:pPr lvl="1"/>
            <a:r>
              <a:rPr lang="en-US" dirty="0" smtClean="0"/>
              <a:t>i/o devices, file objects, storage, naming, caching, performance, paging, transactions, databases</a:t>
            </a:r>
          </a:p>
          <a:p>
            <a:r>
              <a:rPr lang="en-US" dirty="0" smtClean="0"/>
              <a:t>Distributed Systems (8)</a:t>
            </a:r>
          </a:p>
          <a:p>
            <a:pPr lvl="1"/>
            <a:r>
              <a:rPr lang="en-US" dirty="0" smtClean="0"/>
              <a:t>Protocols, N-Tiers, RPC, NFS, DHTs, Consistency, Scalability, multicast</a:t>
            </a:r>
          </a:p>
          <a:p>
            <a:r>
              <a:rPr lang="en-US" dirty="0" smtClean="0"/>
              <a:t>Reliability &amp; Security</a:t>
            </a:r>
          </a:p>
          <a:p>
            <a:pPr lvl="1"/>
            <a:r>
              <a:rPr lang="en-US" dirty="0" smtClean="0"/>
              <a:t>Fault tolerance, protection, security</a:t>
            </a:r>
          </a:p>
          <a:p>
            <a:r>
              <a:rPr lang="en-US" dirty="0" smtClean="0"/>
              <a:t>Cloud Infrastructure</a:t>
            </a:r>
          </a:p>
          <a:p>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20</a:t>
            </a:fld>
            <a:endParaRPr lang="en-US" b="0"/>
          </a:p>
        </p:txBody>
      </p:sp>
    </p:spTree>
    <p:extLst>
      <p:ext uri="{BB962C8B-B14F-4D97-AF65-F5344CB8AC3E}">
        <p14:creationId xmlns:p14="http://schemas.microsoft.com/office/powerpoint/2010/main" val="157629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dirty="0" smtClean="0">
                <a:latin typeface="Helvetica" charset="0"/>
                <a:ea typeface="ＭＳ Ｐゴシック" charset="0"/>
                <a:cs typeface="ＭＳ Ｐゴシック" charset="0"/>
              </a:rPr>
              <a:t>Textbook &amp; Readings</a:t>
            </a:r>
            <a:endParaRPr lang="en-US" dirty="0">
              <a:latin typeface="Helvetica" charset="0"/>
              <a:ea typeface="ＭＳ Ｐゴシック" charset="0"/>
              <a:cs typeface="ＭＳ Ｐゴシック" charset="0"/>
            </a:endParaRPr>
          </a:p>
        </p:txBody>
      </p:sp>
      <p:sp>
        <p:nvSpPr>
          <p:cNvPr id="37890" name="Content Placeholder 2"/>
          <p:cNvSpPr>
            <a:spLocks noGrp="1"/>
          </p:cNvSpPr>
          <p:nvPr>
            <p:ph idx="1"/>
          </p:nvPr>
        </p:nvSpPr>
        <p:spPr>
          <a:xfrm>
            <a:off x="609600" y="914400"/>
            <a:ext cx="7391400" cy="5105400"/>
          </a:xfrm>
        </p:spPr>
        <p:txBody>
          <a:bodyPr/>
          <a:lstStyle/>
          <a:p>
            <a:pPr>
              <a:lnSpc>
                <a:spcPct val="110000"/>
              </a:lnSpc>
              <a:tabLst>
                <a:tab pos="1265238" algn="l"/>
              </a:tabLst>
            </a:pPr>
            <a:r>
              <a:rPr lang="en-US" dirty="0">
                <a:latin typeface="Helvetica" charset="0"/>
                <a:ea typeface="ＭＳ Ｐゴシック" charset="0"/>
                <a:cs typeface="ＭＳ Ｐゴシック" charset="0"/>
              </a:rPr>
              <a:t>Textbook: Operating Systems: Principles and Practice </a:t>
            </a:r>
            <a:r>
              <a:rPr lang="en-US" dirty="0" smtClean="0">
                <a:latin typeface="Helvetica" charset="0"/>
                <a:ea typeface="ＭＳ Ｐゴシック" charset="0"/>
                <a:cs typeface="ＭＳ Ｐゴシック" charset="0"/>
              </a:rPr>
              <a:t>(2nd </a:t>
            </a:r>
            <a:r>
              <a:rPr lang="en-US" dirty="0">
                <a:latin typeface="Helvetica" charset="0"/>
                <a:ea typeface="ＭＳ Ｐゴシック" charset="0"/>
                <a:cs typeface="ＭＳ Ｐゴシック" charset="0"/>
              </a:rPr>
              <a:t>Edition)  </a:t>
            </a:r>
            <a:r>
              <a:rPr lang="en-US" dirty="0" smtClean="0">
                <a:latin typeface="Helvetica" charset="0"/>
                <a:ea typeface="ＭＳ Ｐゴシック" charset="0"/>
                <a:cs typeface="ＭＳ Ｐゴシック" charset="0"/>
              </a:rPr>
              <a:t>Anderson and </a:t>
            </a:r>
            <a:r>
              <a:rPr lang="en-US" dirty="0" err="1" smtClean="0">
                <a:latin typeface="Helvetica" charset="0"/>
                <a:ea typeface="ＭＳ Ｐゴシック" charset="0"/>
                <a:cs typeface="ＭＳ Ｐゴシック" charset="0"/>
              </a:rPr>
              <a:t>Dahlin</a:t>
            </a:r>
            <a:endParaRPr lang="en-US" dirty="0">
              <a:latin typeface="Helvetica" charset="0"/>
              <a:ea typeface="ＭＳ Ｐゴシック" charset="0"/>
              <a:cs typeface="ＭＳ Ｐゴシック" charset="0"/>
            </a:endParaRPr>
          </a:p>
          <a:p>
            <a:pPr>
              <a:lnSpc>
                <a:spcPct val="110000"/>
              </a:lnSpc>
              <a:tabLst>
                <a:tab pos="1265238" algn="l"/>
              </a:tabLst>
            </a:pPr>
            <a:r>
              <a:rPr lang="en-US" dirty="0" smtClean="0">
                <a:latin typeface="Helvetica" charset="0"/>
                <a:ea typeface="ＭＳ Ｐゴシック" charset="0"/>
                <a:cs typeface="ＭＳ Ｐゴシック" charset="0"/>
              </a:rPr>
              <a:t>Recommend: Operating </a:t>
            </a:r>
            <a:r>
              <a:rPr lang="en-US" dirty="0">
                <a:latin typeface="Helvetica" charset="0"/>
                <a:ea typeface="ＭＳ Ｐゴシック" charset="0"/>
                <a:cs typeface="ＭＳ Ｐゴシック" charset="0"/>
              </a:rPr>
              <a:t>Systems Concepts, </a:t>
            </a:r>
            <a:br>
              <a:rPr lang="en-US" dirty="0">
                <a:latin typeface="Helvetica" charset="0"/>
                <a:ea typeface="ＭＳ Ｐゴシック" charset="0"/>
                <a:cs typeface="ＭＳ Ｐゴシック" charset="0"/>
              </a:rPr>
            </a:br>
            <a:r>
              <a:rPr lang="en-US" dirty="0">
                <a:latin typeface="Helvetica" charset="0"/>
                <a:ea typeface="ＭＳ Ｐゴシック" charset="0"/>
                <a:cs typeface="ＭＳ Ｐゴシック" charset="0"/>
              </a:rPr>
              <a:t>9</a:t>
            </a:r>
            <a:r>
              <a:rPr lang="en-US" baseline="30000" dirty="0">
                <a:latin typeface="Helvetica" charset="0"/>
                <a:ea typeface="ＭＳ Ｐゴシック" charset="0"/>
                <a:cs typeface="ＭＳ Ｐゴシック" charset="0"/>
              </a:rPr>
              <a:t>th</a:t>
            </a:r>
            <a:r>
              <a:rPr lang="en-US" dirty="0">
                <a:latin typeface="Helvetica" charset="0"/>
                <a:ea typeface="ＭＳ Ｐゴシック" charset="0"/>
                <a:cs typeface="ＭＳ Ｐゴシック" charset="0"/>
              </a:rPr>
              <a:t> Edition </a:t>
            </a:r>
            <a:r>
              <a:rPr lang="en-US" dirty="0" err="1">
                <a:latin typeface="Helvetica" charset="0"/>
                <a:ea typeface="ＭＳ Ｐゴシック" charset="0"/>
                <a:cs typeface="ＭＳ Ｐゴシック" charset="0"/>
              </a:rPr>
              <a:t>Silbershatz</a:t>
            </a:r>
            <a:r>
              <a:rPr lang="en-US" dirty="0">
                <a:latin typeface="Helvetica" charset="0"/>
                <a:ea typeface="ＭＳ Ｐゴシック" charset="0"/>
                <a:cs typeface="ＭＳ Ｐゴシック" charset="0"/>
              </a:rPr>
              <a:t>, Galvin, Gagne </a:t>
            </a:r>
          </a:p>
          <a:p>
            <a:pPr lvl="1">
              <a:lnSpc>
                <a:spcPct val="110000"/>
              </a:lnSpc>
              <a:tabLst>
                <a:tab pos="1265238" algn="l"/>
              </a:tabLst>
            </a:pPr>
            <a:r>
              <a:rPr lang="en-US" dirty="0" smtClean="0">
                <a:latin typeface="Helvetica" charset="0"/>
                <a:ea typeface="ＭＳ Ｐゴシック" charset="0"/>
                <a:cs typeface="ＭＳ Ｐゴシック" charset="0"/>
              </a:rPr>
              <a:t>Copies in Bechtel</a:t>
            </a:r>
            <a:endParaRPr lang="en-US" sz="2200" dirty="0">
              <a:latin typeface="Helvetica" charset="0"/>
              <a:ea typeface="ＭＳ Ｐゴシック" charset="0"/>
              <a:cs typeface="ＭＳ Ｐゴシック" charset="0"/>
            </a:endParaRPr>
          </a:p>
          <a:p>
            <a:pPr>
              <a:lnSpc>
                <a:spcPct val="110000"/>
              </a:lnSpc>
              <a:tabLst>
                <a:tab pos="1265238" algn="l"/>
              </a:tabLst>
            </a:pPr>
            <a:r>
              <a:rPr lang="en-US" dirty="0">
                <a:latin typeface="Helvetica" charset="0"/>
                <a:ea typeface="ＭＳ Ｐゴシック" charset="0"/>
                <a:cs typeface="ＭＳ Ｐゴシック" charset="0"/>
              </a:rPr>
              <a:t>Online supplements</a:t>
            </a:r>
          </a:p>
          <a:p>
            <a:pPr lvl="1">
              <a:lnSpc>
                <a:spcPct val="110000"/>
              </a:lnSpc>
              <a:tabLst>
                <a:tab pos="1265238" algn="l"/>
              </a:tabLst>
            </a:pPr>
            <a:r>
              <a:rPr lang="en-US" dirty="0">
                <a:latin typeface="Helvetica" charset="0"/>
                <a:ea typeface="ＭＳ Ｐゴシック" charset="0"/>
              </a:rPr>
              <a:t>See </a:t>
            </a:r>
            <a:r>
              <a:rPr lang="en-US" dirty="0" smtClean="0">
                <a:latin typeface="Helvetica" charset="0"/>
                <a:ea typeface="ＭＳ Ｐゴシック" charset="0"/>
              </a:rPr>
              <a:t>course </a:t>
            </a:r>
            <a:r>
              <a:rPr lang="en-US" dirty="0">
                <a:latin typeface="Helvetica" charset="0"/>
                <a:ea typeface="ＭＳ Ｐゴシック" charset="0"/>
              </a:rPr>
              <a:t>website</a:t>
            </a:r>
          </a:p>
          <a:p>
            <a:pPr lvl="1">
              <a:lnSpc>
                <a:spcPct val="110000"/>
              </a:lnSpc>
              <a:tabLst>
                <a:tab pos="1265238" algn="l"/>
              </a:tabLst>
            </a:pPr>
            <a:r>
              <a:rPr lang="en-US" dirty="0">
                <a:latin typeface="Helvetica" charset="0"/>
                <a:ea typeface="ＭＳ Ｐゴシック" charset="0"/>
              </a:rPr>
              <a:t>Includes Appendices, sample problems, </a:t>
            </a:r>
            <a:r>
              <a:rPr lang="en-US" dirty="0" smtClean="0">
                <a:latin typeface="Helvetica" charset="0"/>
                <a:ea typeface="ＭＳ Ｐゴシック" charset="0"/>
              </a:rPr>
              <a:t>etc.</a:t>
            </a:r>
          </a:p>
          <a:p>
            <a:pPr lvl="1">
              <a:lnSpc>
                <a:spcPct val="110000"/>
              </a:lnSpc>
              <a:tabLst>
                <a:tab pos="1265238" algn="l"/>
              </a:tabLst>
            </a:pPr>
            <a:r>
              <a:rPr lang="en-US" dirty="0" smtClean="0">
                <a:latin typeface="Helvetica" charset="0"/>
                <a:ea typeface="ＭＳ Ｐゴシック" charset="0"/>
                <a:cs typeface="ＭＳ Ｐゴシック" charset="0"/>
              </a:rPr>
              <a:t>Networking</a:t>
            </a:r>
            <a:r>
              <a:rPr lang="en-US" dirty="0">
                <a:latin typeface="Helvetica" charset="0"/>
                <a:ea typeface="ＭＳ Ｐゴシック" charset="0"/>
                <a:cs typeface="ＭＳ Ｐゴシック" charset="0"/>
              </a:rPr>
              <a:t>, Databases, Software </a:t>
            </a:r>
            <a:r>
              <a:rPr lang="en-US" dirty="0" err="1">
                <a:latin typeface="Helvetica" charset="0"/>
                <a:ea typeface="ＭＳ Ｐゴシック" charset="0"/>
                <a:cs typeface="ＭＳ Ｐゴシック" charset="0"/>
              </a:rPr>
              <a:t>Eng</a:t>
            </a:r>
            <a:r>
              <a:rPr lang="en-US" dirty="0">
                <a:latin typeface="Helvetica" charset="0"/>
                <a:ea typeface="ＭＳ Ｐゴシック" charset="0"/>
                <a:cs typeface="ＭＳ Ｐゴシック" charset="0"/>
              </a:rPr>
              <a:t>, Security </a:t>
            </a:r>
            <a:endParaRPr lang="en-US" dirty="0">
              <a:latin typeface="Helvetica" charset="0"/>
              <a:ea typeface="ＭＳ Ｐゴシック" charset="0"/>
            </a:endParaRPr>
          </a:p>
          <a:p>
            <a:pPr>
              <a:lnSpc>
                <a:spcPct val="110000"/>
              </a:lnSpc>
              <a:tabLst>
                <a:tab pos="1265238" algn="l"/>
              </a:tabLst>
            </a:pPr>
            <a:endParaRPr lang="en-US" dirty="0">
              <a:latin typeface="Helvetica" charset="0"/>
              <a:ea typeface="ＭＳ Ｐゴシック" charset="0"/>
              <a:cs typeface="ＭＳ Ｐゴシック" charset="0"/>
            </a:endParaRPr>
          </a:p>
        </p:txBody>
      </p:sp>
      <p:pic>
        <p:nvPicPr>
          <p:cNvPr id="378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743200"/>
            <a:ext cx="1219200" cy="17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772400" y="838200"/>
            <a:ext cx="1320261" cy="1752600"/>
          </a:xfrm>
          <a:prstGeom prst="rect">
            <a:avLst/>
          </a:prstGeom>
        </p:spPr>
      </p:pic>
    </p:spTree>
    <p:extLst>
      <p:ext uri="{BB962C8B-B14F-4D97-AF65-F5344CB8AC3E}">
        <p14:creationId xmlns:p14="http://schemas.microsoft.com/office/powerpoint/2010/main" val="417847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by Doing</a:t>
            </a:r>
            <a:endParaRPr lang="en-US" dirty="0"/>
          </a:p>
        </p:txBody>
      </p:sp>
      <p:sp>
        <p:nvSpPr>
          <p:cNvPr id="3" name="Content Placeholder 2"/>
          <p:cNvSpPr>
            <a:spLocks noGrp="1"/>
          </p:cNvSpPr>
          <p:nvPr>
            <p:ph idx="1"/>
          </p:nvPr>
        </p:nvSpPr>
        <p:spPr/>
        <p:txBody>
          <a:bodyPr/>
          <a:lstStyle/>
          <a:p>
            <a:r>
              <a:rPr lang="en-US" dirty="0" smtClean="0"/>
              <a:t>Three Group Projects</a:t>
            </a:r>
          </a:p>
          <a:p>
            <a:pPr lvl="1"/>
            <a:r>
              <a:rPr lang="en-US" dirty="0" smtClean="0"/>
              <a:t>1. Threads &amp; Scheduling (Pintos in C )</a:t>
            </a:r>
          </a:p>
          <a:p>
            <a:pPr lvl="1"/>
            <a:r>
              <a:rPr lang="en-US" dirty="0" smtClean="0"/>
              <a:t>2. User-programs (Pintos in C)</a:t>
            </a:r>
          </a:p>
          <a:p>
            <a:pPr lvl="1"/>
            <a:r>
              <a:rPr lang="en-US" dirty="0" smtClean="0"/>
              <a:t>3. Key-value store (Java)</a:t>
            </a:r>
          </a:p>
          <a:p>
            <a:r>
              <a:rPr lang="en-US" dirty="0" smtClean="0"/>
              <a:t>Individual Homework (1-2 weeks)</a:t>
            </a:r>
          </a:p>
          <a:p>
            <a:pPr lvl="1"/>
            <a:r>
              <a:rPr lang="en-US" dirty="0" smtClean="0"/>
              <a:t>0. Tools, </a:t>
            </a:r>
            <a:r>
              <a:rPr lang="en-US" dirty="0" err="1" smtClean="0"/>
              <a:t>Autograding</a:t>
            </a:r>
            <a:r>
              <a:rPr lang="en-US" dirty="0" smtClean="0"/>
              <a:t>, recall C, executable</a:t>
            </a:r>
          </a:p>
          <a:p>
            <a:pPr lvl="1"/>
            <a:r>
              <a:rPr lang="en-US" dirty="0" smtClean="0"/>
              <a:t>1. Simple Shell</a:t>
            </a:r>
          </a:p>
          <a:p>
            <a:pPr lvl="1"/>
            <a:r>
              <a:rPr lang="en-US" dirty="0" smtClean="0"/>
              <a:t>2. Web server</a:t>
            </a:r>
          </a:p>
          <a:p>
            <a:pPr lvl="1"/>
            <a:r>
              <a:rPr lang="en-US" dirty="0" smtClean="0"/>
              <a:t>…</a:t>
            </a:r>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22</a:t>
            </a:fld>
            <a:endParaRPr lang="en-US" b="0"/>
          </a:p>
        </p:txBody>
      </p:sp>
    </p:spTree>
    <p:extLst>
      <p:ext uri="{BB962C8B-B14F-4D97-AF65-F5344CB8AC3E}">
        <p14:creationId xmlns:p14="http://schemas.microsoft.com/office/powerpoint/2010/main" val="240500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915988" y="0"/>
            <a:ext cx="7159625" cy="946150"/>
          </a:xfrm>
          <a:noFill/>
        </p:spPr>
        <p:txBody>
          <a:bodyPr lIns="63493" tIns="25397" rIns="63493" bIns="25397" anchor="t">
            <a:spAutoFit/>
          </a:bodyPr>
          <a:lstStyle/>
          <a:p>
            <a:r>
              <a:rPr lang="en-US">
                <a:latin typeface="Helvetica" charset="0"/>
                <a:ea typeface="ＭＳ Ｐゴシック" charset="0"/>
                <a:cs typeface="ＭＳ Ｐゴシック" charset="0"/>
              </a:rPr>
              <a:t>Group Project Simulates Industrial Environment</a:t>
            </a:r>
          </a:p>
        </p:txBody>
      </p:sp>
      <p:sp>
        <p:nvSpPr>
          <p:cNvPr id="185347" name="Rectangle 3"/>
          <p:cNvSpPr>
            <a:spLocks noGrp="1" noChangeArrowheads="1"/>
          </p:cNvSpPr>
          <p:nvPr>
            <p:ph type="body" idx="1"/>
          </p:nvPr>
        </p:nvSpPr>
        <p:spPr>
          <a:xfrm>
            <a:off x="228600" y="1136650"/>
            <a:ext cx="8915400" cy="4266291"/>
          </a:xfrm>
          <a:noFill/>
        </p:spPr>
        <p:txBody>
          <a:bodyPr lIns="63493" tIns="25397" rIns="63493" bIns="25397">
            <a:spAutoFit/>
          </a:bodyPr>
          <a:lstStyle/>
          <a:p>
            <a:r>
              <a:rPr lang="en-US" dirty="0">
                <a:latin typeface="Helvetica" charset="0"/>
                <a:ea typeface="ＭＳ Ｐゴシック" charset="0"/>
                <a:cs typeface="ＭＳ Ｐゴシック" charset="0"/>
              </a:rPr>
              <a:t>Project teams have </a:t>
            </a:r>
            <a:r>
              <a:rPr lang="en-US" dirty="0" smtClean="0">
                <a:latin typeface="Helvetica" charset="0"/>
                <a:ea typeface="ＭＳ Ｐゴシック" charset="0"/>
                <a:cs typeface="ＭＳ Ｐゴシック" charset="0"/>
              </a:rPr>
              <a:t>3-4 </a:t>
            </a:r>
            <a:r>
              <a:rPr lang="en-US" dirty="0">
                <a:latin typeface="Helvetica" charset="0"/>
                <a:ea typeface="ＭＳ Ｐゴシック" charset="0"/>
                <a:cs typeface="ＭＳ Ｐゴシック" charset="0"/>
              </a:rPr>
              <a:t>members </a:t>
            </a:r>
            <a:endParaRPr lang="en-US" dirty="0" smtClean="0">
              <a:latin typeface="Helvetica" charset="0"/>
              <a:ea typeface="ＭＳ Ｐゴシック" charset="0"/>
              <a:cs typeface="ＭＳ Ｐゴシック" charset="0"/>
            </a:endParaRPr>
          </a:p>
          <a:p>
            <a:pPr lvl="1"/>
            <a:r>
              <a:rPr lang="en-US" dirty="0" smtClean="0">
                <a:latin typeface="Helvetica" charset="0"/>
                <a:ea typeface="ＭＳ Ｐゴシック" charset="0"/>
              </a:rPr>
              <a:t>Must </a:t>
            </a:r>
            <a:r>
              <a:rPr lang="en-US" dirty="0">
                <a:latin typeface="Helvetica" charset="0"/>
                <a:ea typeface="ＭＳ Ｐゴシック" charset="0"/>
              </a:rPr>
              <a:t>work in groups in “the real world</a:t>
            </a:r>
            <a:r>
              <a:rPr lang="en-US" dirty="0" smtClean="0">
                <a:latin typeface="Helvetica" charset="0"/>
                <a:ea typeface="ＭＳ Ｐゴシック" charset="0"/>
              </a:rPr>
              <a:t>”</a:t>
            </a:r>
          </a:p>
          <a:p>
            <a:pPr lvl="1"/>
            <a:r>
              <a:rPr lang="en-US" altLang="ja-JP" dirty="0" smtClean="0">
                <a:latin typeface="Helvetica" charset="0"/>
                <a:ea typeface="ＭＳ Ｐゴシック" charset="0"/>
              </a:rPr>
              <a:t>Same section much </a:t>
            </a:r>
            <a:r>
              <a:rPr lang="en-US" altLang="ja-JP" dirty="0" err="1" smtClean="0">
                <a:latin typeface="Helvetica" charset="0"/>
                <a:ea typeface="ＭＳ Ｐゴシック" charset="0"/>
              </a:rPr>
              <a:t>perferred</a:t>
            </a:r>
            <a:endParaRPr lang="en-US" altLang="ja-JP" dirty="0">
              <a:latin typeface="Helvetica" charset="0"/>
              <a:ea typeface="ＭＳ Ｐゴシック" charset="0"/>
            </a:endParaRPr>
          </a:p>
          <a:p>
            <a:r>
              <a:rPr lang="en-US" dirty="0">
                <a:latin typeface="Helvetica" charset="0"/>
                <a:ea typeface="ＭＳ Ｐゴシック" charset="0"/>
                <a:cs typeface="ＭＳ Ｐゴシック" charset="0"/>
              </a:rPr>
              <a:t>Communicate with colleagues (team members)</a:t>
            </a:r>
          </a:p>
          <a:p>
            <a:pPr lvl="1"/>
            <a:r>
              <a:rPr lang="en-US" dirty="0">
                <a:latin typeface="Helvetica" charset="0"/>
                <a:ea typeface="ＭＳ Ｐゴシック" charset="0"/>
              </a:rPr>
              <a:t>Communication problems are natural</a:t>
            </a:r>
          </a:p>
          <a:p>
            <a:pPr lvl="1"/>
            <a:r>
              <a:rPr lang="en-US" dirty="0">
                <a:latin typeface="Helvetica" charset="0"/>
                <a:ea typeface="ＭＳ Ｐゴシック" charset="0"/>
              </a:rPr>
              <a:t>What have you done?</a:t>
            </a:r>
          </a:p>
          <a:p>
            <a:pPr lvl="1"/>
            <a:r>
              <a:rPr lang="en-US" dirty="0">
                <a:latin typeface="Helvetica" charset="0"/>
                <a:ea typeface="ＭＳ Ｐゴシック" charset="0"/>
              </a:rPr>
              <a:t>What answers you need from others?</a:t>
            </a:r>
          </a:p>
          <a:p>
            <a:pPr lvl="1"/>
            <a:r>
              <a:rPr lang="en-US" dirty="0">
                <a:latin typeface="Helvetica" charset="0"/>
                <a:ea typeface="ＭＳ Ｐゴシック" charset="0"/>
              </a:rPr>
              <a:t>You must document your work!!!</a:t>
            </a:r>
          </a:p>
          <a:p>
            <a:r>
              <a:rPr lang="en-US" dirty="0">
                <a:latin typeface="Helvetica" charset="0"/>
                <a:ea typeface="ＭＳ Ｐゴシック" charset="0"/>
                <a:cs typeface="ＭＳ Ｐゴシック" charset="0"/>
              </a:rPr>
              <a:t>Communicate with supervisor (TAs)</a:t>
            </a:r>
          </a:p>
          <a:p>
            <a:pPr lvl="1"/>
            <a:r>
              <a:rPr lang="en-US" dirty="0">
                <a:latin typeface="Helvetica" charset="0"/>
                <a:ea typeface="ＭＳ Ｐゴシック" charset="0"/>
              </a:rPr>
              <a:t>What is the team’s plan?</a:t>
            </a:r>
          </a:p>
          <a:p>
            <a:pPr lvl="1"/>
            <a:r>
              <a:rPr lang="en-US" dirty="0">
                <a:latin typeface="Helvetica" charset="0"/>
                <a:ea typeface="ＭＳ Ｐゴシック" charset="0"/>
              </a:rPr>
              <a:t>What is each member’</a:t>
            </a:r>
            <a:r>
              <a:rPr lang="en-US" altLang="ja-JP" dirty="0">
                <a:latin typeface="Helvetica" charset="0"/>
                <a:ea typeface="ＭＳ Ｐゴシック" charset="0"/>
              </a:rPr>
              <a:t>s responsibility?</a:t>
            </a:r>
          </a:p>
          <a:p>
            <a:pPr lvl="1"/>
            <a:r>
              <a:rPr lang="en-US" dirty="0">
                <a:latin typeface="Helvetica" charset="0"/>
                <a:ea typeface="ＭＳ Ｐゴシック" charset="0"/>
              </a:rPr>
              <a:t>Short progress reports are required</a:t>
            </a:r>
          </a:p>
        </p:txBody>
      </p:sp>
    </p:spTree>
    <p:custDataLst>
      <p:tags r:id="rId1"/>
    </p:custDataLst>
    <p:extLst>
      <p:ext uri="{BB962C8B-B14F-4D97-AF65-F5344CB8AC3E}">
        <p14:creationId xmlns:p14="http://schemas.microsoft.com/office/powerpoint/2010/main" val="2340254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additive="base">
                                        <p:cTn id="7" dur="500" fill="hold"/>
                                        <p:tgtEl>
                                          <p:spTgt spid="1853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53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anim calcmode="lin" valueType="num">
                                      <p:cBhvr additive="base">
                                        <p:cTn id="11" dur="500" fill="hold"/>
                                        <p:tgtEl>
                                          <p:spTgt spid="1853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53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anim calcmode="lin" valueType="num">
                                      <p:cBhvr additive="base">
                                        <p:cTn id="15" dur="500" fill="hold"/>
                                        <p:tgtEl>
                                          <p:spTgt spid="1853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53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5347">
                                            <p:txEl>
                                              <p:pRg st="3" end="3"/>
                                            </p:txEl>
                                          </p:spTgt>
                                        </p:tgtEl>
                                        <p:attrNameLst>
                                          <p:attrName>style.visibility</p:attrName>
                                        </p:attrNameLst>
                                      </p:cBhvr>
                                      <p:to>
                                        <p:strVal val="visible"/>
                                      </p:to>
                                    </p:set>
                                    <p:anim calcmode="lin" valueType="num">
                                      <p:cBhvr additive="base">
                                        <p:cTn id="21" dur="500" fill="hold"/>
                                        <p:tgtEl>
                                          <p:spTgt spid="18534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8534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5347">
                                            <p:txEl>
                                              <p:pRg st="4" end="4"/>
                                            </p:txEl>
                                          </p:spTgt>
                                        </p:tgtEl>
                                        <p:attrNameLst>
                                          <p:attrName>style.visibility</p:attrName>
                                        </p:attrNameLst>
                                      </p:cBhvr>
                                      <p:to>
                                        <p:strVal val="visible"/>
                                      </p:to>
                                    </p:set>
                                    <p:anim calcmode="lin" valueType="num">
                                      <p:cBhvr additive="base">
                                        <p:cTn id="25" dur="500" fill="hold"/>
                                        <p:tgtEl>
                                          <p:spTgt spid="18534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534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85347">
                                            <p:txEl>
                                              <p:pRg st="5" end="5"/>
                                            </p:txEl>
                                          </p:spTgt>
                                        </p:tgtEl>
                                        <p:attrNameLst>
                                          <p:attrName>style.visibility</p:attrName>
                                        </p:attrNameLst>
                                      </p:cBhvr>
                                      <p:to>
                                        <p:strVal val="visible"/>
                                      </p:to>
                                    </p:set>
                                    <p:anim calcmode="lin" valueType="num">
                                      <p:cBhvr additive="base">
                                        <p:cTn id="29" dur="500" fill="hold"/>
                                        <p:tgtEl>
                                          <p:spTgt spid="18534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534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5347">
                                            <p:txEl>
                                              <p:pRg st="6" end="6"/>
                                            </p:txEl>
                                          </p:spTgt>
                                        </p:tgtEl>
                                        <p:attrNameLst>
                                          <p:attrName>style.visibility</p:attrName>
                                        </p:attrNameLst>
                                      </p:cBhvr>
                                      <p:to>
                                        <p:strVal val="visible"/>
                                      </p:to>
                                    </p:set>
                                    <p:anim calcmode="lin" valueType="num">
                                      <p:cBhvr additive="base">
                                        <p:cTn id="33" dur="500" fill="hold"/>
                                        <p:tgtEl>
                                          <p:spTgt spid="18534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534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5347">
                                            <p:txEl>
                                              <p:pRg st="7" end="7"/>
                                            </p:txEl>
                                          </p:spTgt>
                                        </p:tgtEl>
                                        <p:attrNameLst>
                                          <p:attrName>style.visibility</p:attrName>
                                        </p:attrNameLst>
                                      </p:cBhvr>
                                      <p:to>
                                        <p:strVal val="visible"/>
                                      </p:to>
                                    </p:set>
                                    <p:anim calcmode="lin" valueType="num">
                                      <p:cBhvr additive="base">
                                        <p:cTn id="37" dur="500" fill="hold"/>
                                        <p:tgtEl>
                                          <p:spTgt spid="18534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53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5347">
                                            <p:txEl>
                                              <p:pRg st="8" end="8"/>
                                            </p:txEl>
                                          </p:spTgt>
                                        </p:tgtEl>
                                        <p:attrNameLst>
                                          <p:attrName>style.visibility</p:attrName>
                                        </p:attrNameLst>
                                      </p:cBhvr>
                                      <p:to>
                                        <p:strVal val="visible"/>
                                      </p:to>
                                    </p:set>
                                    <p:anim calcmode="lin" valueType="num">
                                      <p:cBhvr additive="base">
                                        <p:cTn id="43" dur="500" fill="hold"/>
                                        <p:tgtEl>
                                          <p:spTgt spid="18534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534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5347">
                                            <p:txEl>
                                              <p:pRg st="9" end="9"/>
                                            </p:txEl>
                                          </p:spTgt>
                                        </p:tgtEl>
                                        <p:attrNameLst>
                                          <p:attrName>style.visibility</p:attrName>
                                        </p:attrNameLst>
                                      </p:cBhvr>
                                      <p:to>
                                        <p:strVal val="visible"/>
                                      </p:to>
                                    </p:set>
                                    <p:anim calcmode="lin" valueType="num">
                                      <p:cBhvr additive="base">
                                        <p:cTn id="47" dur="500" fill="hold"/>
                                        <p:tgtEl>
                                          <p:spTgt spid="18534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534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85347">
                                            <p:txEl>
                                              <p:pRg st="10" end="10"/>
                                            </p:txEl>
                                          </p:spTgt>
                                        </p:tgtEl>
                                        <p:attrNameLst>
                                          <p:attrName>style.visibility</p:attrName>
                                        </p:attrNameLst>
                                      </p:cBhvr>
                                      <p:to>
                                        <p:strVal val="visible"/>
                                      </p:to>
                                    </p:set>
                                    <p:anim calcmode="lin" valueType="num">
                                      <p:cBhvr additive="base">
                                        <p:cTn id="51" dur="500" fill="hold"/>
                                        <p:tgtEl>
                                          <p:spTgt spid="1853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85347">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85347">
                                            <p:txEl>
                                              <p:pRg st="11" end="11"/>
                                            </p:txEl>
                                          </p:spTgt>
                                        </p:tgtEl>
                                        <p:attrNameLst>
                                          <p:attrName>style.visibility</p:attrName>
                                        </p:attrNameLst>
                                      </p:cBhvr>
                                      <p:to>
                                        <p:strVal val="visible"/>
                                      </p:to>
                                    </p:set>
                                    <p:anim calcmode="lin" valueType="num">
                                      <p:cBhvr additive="base">
                                        <p:cTn id="55" dur="500" fill="hold"/>
                                        <p:tgtEl>
                                          <p:spTgt spid="185347">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8534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p:txBody>
          <a:bodyPr/>
          <a:lstStyle/>
          <a:p>
            <a:r>
              <a:rPr lang="en-US" dirty="0" smtClean="0"/>
              <a:t>40% midterms  (~13% each)</a:t>
            </a:r>
          </a:p>
          <a:p>
            <a:r>
              <a:rPr lang="en-US" dirty="0" smtClean="0"/>
              <a:t>40% projects (~13% each)</a:t>
            </a:r>
          </a:p>
          <a:p>
            <a:r>
              <a:rPr lang="en-US" dirty="0" smtClean="0"/>
              <a:t>15% homework</a:t>
            </a:r>
          </a:p>
          <a:p>
            <a:r>
              <a:rPr lang="en-US" dirty="0" smtClean="0"/>
              <a:t>5% participation</a:t>
            </a:r>
            <a:endParaRPr lang="en-US" dirty="0"/>
          </a:p>
          <a:p>
            <a:r>
              <a:rPr lang="en-US" dirty="0" smtClean="0"/>
              <a:t>Project grading</a:t>
            </a:r>
          </a:p>
          <a:p>
            <a:pPr lvl="1"/>
            <a:r>
              <a:rPr lang="en-US" dirty="0"/>
              <a:t>[10 </a:t>
            </a:r>
            <a:r>
              <a:rPr lang="en-US" dirty="0" err="1"/>
              <a:t>pts</a:t>
            </a:r>
            <a:r>
              <a:rPr lang="en-US" dirty="0"/>
              <a:t>] Initial design</a:t>
            </a:r>
          </a:p>
          <a:p>
            <a:pPr lvl="1"/>
            <a:r>
              <a:rPr lang="en-US" dirty="0"/>
              <a:t>[10 </a:t>
            </a:r>
            <a:r>
              <a:rPr lang="en-US" dirty="0" err="1"/>
              <a:t>pts</a:t>
            </a:r>
            <a:r>
              <a:rPr lang="en-US" dirty="0"/>
              <a:t>] Design review</a:t>
            </a:r>
          </a:p>
          <a:p>
            <a:pPr lvl="1"/>
            <a:r>
              <a:rPr lang="en-US" dirty="0"/>
              <a:t>[50 </a:t>
            </a:r>
            <a:r>
              <a:rPr lang="en-US" dirty="0" err="1"/>
              <a:t>pts</a:t>
            </a:r>
            <a:r>
              <a:rPr lang="en-US" dirty="0"/>
              <a:t>] Code (3 checkpoints)</a:t>
            </a:r>
          </a:p>
          <a:p>
            <a:pPr lvl="1"/>
            <a:r>
              <a:rPr lang="en-US" dirty="0"/>
              <a:t>[30 </a:t>
            </a:r>
            <a:r>
              <a:rPr lang="en-US" dirty="0" err="1"/>
              <a:t>pts</a:t>
            </a:r>
            <a:r>
              <a:rPr lang="en-US" dirty="0"/>
              <a:t>] Final design</a:t>
            </a:r>
          </a:p>
          <a:p>
            <a:pPr lvl="1"/>
            <a:r>
              <a:rPr lang="en-US" dirty="0"/>
              <a:t>[0 </a:t>
            </a:r>
            <a:r>
              <a:rPr lang="en-US" dirty="0" err="1"/>
              <a:t>pts</a:t>
            </a:r>
            <a:r>
              <a:rPr lang="en-US" dirty="0"/>
              <a:t>] Peer </a:t>
            </a:r>
            <a:r>
              <a:rPr lang="en-US" dirty="0" smtClean="0"/>
              <a:t>Evaluation</a:t>
            </a:r>
          </a:p>
          <a:p>
            <a:r>
              <a:rPr lang="en-US" dirty="0" smtClean="0"/>
              <a:t>Submission via </a:t>
            </a:r>
            <a:r>
              <a:rPr lang="en-US" i="1" dirty="0" err="1" smtClean="0"/>
              <a:t>git</a:t>
            </a:r>
            <a:r>
              <a:rPr lang="en-US" i="1" dirty="0" smtClean="0"/>
              <a:t> push </a:t>
            </a:r>
            <a:r>
              <a:rPr lang="en-US" dirty="0" smtClean="0"/>
              <a:t>to release branch</a:t>
            </a:r>
          </a:p>
          <a:p>
            <a:pPr lvl="1"/>
            <a:r>
              <a:rPr lang="en-US" dirty="0" smtClean="0"/>
              <a:t>Triggers </a:t>
            </a:r>
            <a:r>
              <a:rPr lang="en-US" dirty="0" err="1" smtClean="0"/>
              <a:t>autograder</a:t>
            </a:r>
            <a:endParaRPr lang="en-US" dirty="0" smtClean="0"/>
          </a:p>
          <a:p>
            <a:r>
              <a:rPr lang="en-US" dirty="0" smtClean="0"/>
              <a:t>Regular </a:t>
            </a:r>
            <a:r>
              <a:rPr lang="en-US" i="1" dirty="0" err="1" smtClean="0"/>
              <a:t>git</a:t>
            </a:r>
            <a:r>
              <a:rPr lang="en-US" i="1" dirty="0" smtClean="0"/>
              <a:t> push </a:t>
            </a:r>
            <a:r>
              <a:rPr lang="en-US" dirty="0" smtClean="0"/>
              <a:t>so TA sees your progress</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24</a:t>
            </a:fld>
            <a:endParaRPr lang="en-US" b="0"/>
          </a:p>
        </p:txBody>
      </p:sp>
    </p:spTree>
    <p:extLst>
      <p:ext uri="{BB962C8B-B14F-4D97-AF65-F5344CB8AC3E}">
        <p14:creationId xmlns:p14="http://schemas.microsoft.com/office/powerpoint/2010/main" val="357905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Content Placeholder 2"/>
          <p:cNvSpPr>
            <a:spLocks noGrp="1"/>
          </p:cNvSpPr>
          <p:nvPr>
            <p:ph idx="1"/>
          </p:nvPr>
        </p:nvSpPr>
        <p:spPr/>
        <p:txBody>
          <a:bodyPr/>
          <a:lstStyle/>
          <a:p>
            <a:r>
              <a:rPr lang="en-US" dirty="0" smtClean="0"/>
              <a:t>Start homework 0 immediately</a:t>
            </a:r>
          </a:p>
          <a:p>
            <a:pPr lvl="1"/>
            <a:r>
              <a:rPr lang="en-US" dirty="0" smtClean="0"/>
              <a:t>Gets </a:t>
            </a:r>
            <a:r>
              <a:rPr lang="en-US" dirty="0" smtClean="0">
                <a:hlinkClick r:id="rId3"/>
              </a:rPr>
              <a:t>cs162-xx@cory.eecs.berkeley.edu</a:t>
            </a:r>
            <a:r>
              <a:rPr lang="en-US" dirty="0" smtClean="0"/>
              <a:t> (and other </a:t>
            </a:r>
            <a:r>
              <a:rPr lang="en-US" dirty="0" err="1" smtClean="0"/>
              <a:t>inst</a:t>
            </a:r>
            <a:r>
              <a:rPr lang="en-US" dirty="0" smtClean="0"/>
              <a:t> m/c)</a:t>
            </a:r>
          </a:p>
          <a:p>
            <a:pPr lvl="1"/>
            <a:r>
              <a:rPr lang="en-US" dirty="0" err="1" smtClean="0"/>
              <a:t>Github</a:t>
            </a:r>
            <a:r>
              <a:rPr lang="en-US" dirty="0" smtClean="0"/>
              <a:t> account</a:t>
            </a:r>
          </a:p>
          <a:p>
            <a:pPr lvl="1"/>
            <a:r>
              <a:rPr lang="en-US" dirty="0" smtClean="0"/>
              <a:t>Registration survey</a:t>
            </a:r>
          </a:p>
          <a:p>
            <a:pPr lvl="1"/>
            <a:r>
              <a:rPr lang="en-US" dirty="0" smtClean="0"/>
              <a:t>Vagrant </a:t>
            </a:r>
            <a:r>
              <a:rPr lang="en-US" dirty="0" err="1" smtClean="0"/>
              <a:t>virtualbox</a:t>
            </a:r>
            <a:r>
              <a:rPr lang="en-US" dirty="0" smtClean="0"/>
              <a:t> – VM environment for the course</a:t>
            </a:r>
          </a:p>
          <a:p>
            <a:pPr lvl="2"/>
            <a:r>
              <a:rPr lang="en-US" dirty="0" smtClean="0"/>
              <a:t>Consistent, managed environment on your machine</a:t>
            </a:r>
          </a:p>
          <a:p>
            <a:pPr lvl="1"/>
            <a:r>
              <a:rPr lang="en-US" dirty="0"/>
              <a:t>i</a:t>
            </a:r>
            <a:r>
              <a:rPr lang="en-US" dirty="0" smtClean="0"/>
              <a:t>cluster24.eecs.berkeley.edu is same</a:t>
            </a:r>
          </a:p>
          <a:p>
            <a:pPr lvl="1"/>
            <a:r>
              <a:rPr lang="en-US" dirty="0" smtClean="0"/>
              <a:t>Get familiar with all the cs162 tools</a:t>
            </a:r>
          </a:p>
          <a:p>
            <a:pPr lvl="1"/>
            <a:r>
              <a:rPr lang="en-US" dirty="0" smtClean="0"/>
              <a:t>Submit to </a:t>
            </a:r>
            <a:r>
              <a:rPr lang="en-US" dirty="0" err="1" smtClean="0"/>
              <a:t>autograder</a:t>
            </a:r>
            <a:r>
              <a:rPr lang="en-US" dirty="0" smtClean="0"/>
              <a:t> via </a:t>
            </a:r>
            <a:r>
              <a:rPr lang="en-US" dirty="0" err="1" smtClean="0"/>
              <a:t>git</a:t>
            </a:r>
            <a:endParaRPr lang="en-US" dirty="0" smtClean="0"/>
          </a:p>
          <a:p>
            <a:r>
              <a:rPr lang="en-US" dirty="0" smtClean="0"/>
              <a:t>Go to section next week (and afterwards)</a:t>
            </a:r>
          </a:p>
          <a:p>
            <a:endParaRPr lang="en-US" dirty="0"/>
          </a:p>
          <a:p>
            <a:r>
              <a:rPr lang="en-US" dirty="0" smtClean="0"/>
              <a:t>Waitlist ???</a:t>
            </a:r>
          </a:p>
          <a:p>
            <a:pPr lvl="1"/>
            <a:r>
              <a:rPr lang="en-US" dirty="0" smtClean="0"/>
              <a:t> </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25</a:t>
            </a:fld>
            <a:endParaRPr lang="en-US" b="0"/>
          </a:p>
        </p:txBody>
      </p:sp>
    </p:spTree>
    <p:extLst>
      <p:ext uri="{BB962C8B-B14F-4D97-AF65-F5344CB8AC3E}">
        <p14:creationId xmlns:p14="http://schemas.microsoft.com/office/powerpoint/2010/main" val="3457286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0"/>
            <a:ext cx="7696200" cy="736600"/>
          </a:xfrm>
        </p:spPr>
        <p:txBody>
          <a:bodyPr/>
          <a:lstStyle/>
          <a:p>
            <a:r>
              <a:rPr lang="en-US" dirty="0" smtClean="0"/>
              <a:t>Personal Integrity</a:t>
            </a:r>
            <a:endParaRPr lang="en-US" dirty="0"/>
          </a:p>
        </p:txBody>
      </p:sp>
      <p:sp>
        <p:nvSpPr>
          <p:cNvPr id="3" name="Content Placeholder 2"/>
          <p:cNvSpPr>
            <a:spLocks noGrp="1"/>
          </p:cNvSpPr>
          <p:nvPr>
            <p:ph idx="1"/>
          </p:nvPr>
        </p:nvSpPr>
        <p:spPr>
          <a:xfrm>
            <a:off x="609600" y="3200400"/>
            <a:ext cx="7620000" cy="2209800"/>
          </a:xfrm>
        </p:spPr>
        <p:txBody>
          <a:bodyPr/>
          <a:lstStyle/>
          <a:p>
            <a:r>
              <a:rPr lang="en-US" dirty="0" smtClean="0"/>
              <a:t>UCB Academic </a:t>
            </a:r>
            <a:r>
              <a:rPr lang="en-US" dirty="0"/>
              <a:t>Honor Code: "As a member of the UC Berkeley community, I act with honesty, integrity, and respect for others."</a:t>
            </a:r>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26</a:t>
            </a:fld>
            <a:endParaRPr lang="en-US" b="0"/>
          </a:p>
        </p:txBody>
      </p:sp>
      <p:sp>
        <p:nvSpPr>
          <p:cNvPr id="7" name="Rectangle 6"/>
          <p:cNvSpPr/>
          <p:nvPr/>
        </p:nvSpPr>
        <p:spPr>
          <a:xfrm>
            <a:off x="838200" y="5486400"/>
            <a:ext cx="7772400" cy="369332"/>
          </a:xfrm>
          <a:prstGeom prst="rect">
            <a:avLst/>
          </a:prstGeom>
        </p:spPr>
        <p:txBody>
          <a:bodyPr wrap="square">
            <a:spAutoFit/>
          </a:bodyPr>
          <a:lstStyle/>
          <a:p>
            <a:r>
              <a:rPr lang="en-US" dirty="0">
                <a:hlinkClick r:id="" action="ppaction://noaction"/>
              </a:rPr>
              <a:t>http://</a:t>
            </a:r>
            <a:r>
              <a:rPr lang="en-US" dirty="0" err="1">
                <a:hlinkClick r:id="" action="ppaction://noaction"/>
              </a:rPr>
              <a:t>asuc.org</a:t>
            </a:r>
            <a:r>
              <a:rPr lang="en-US" dirty="0">
                <a:hlinkClick r:id="" action="ppaction://noaction"/>
              </a:rPr>
              <a:t>/</a:t>
            </a:r>
            <a:r>
              <a:rPr lang="en-US" dirty="0" err="1">
                <a:hlinkClick r:id="" action="ppaction://noaction"/>
              </a:rPr>
              <a:t>honorcode</a:t>
            </a:r>
            <a:r>
              <a:rPr lang="en-US" dirty="0">
                <a:hlinkClick r:id="" action="ppaction://noaction"/>
              </a:rPr>
              <a:t>/resources/HC%20Guide%20for%20Syllabi.pdf</a:t>
            </a:r>
            <a:endParaRPr lang="en-US" dirty="0"/>
          </a:p>
        </p:txBody>
      </p:sp>
    </p:spTree>
    <p:extLst>
      <p:ext uri="{BB962C8B-B14F-4D97-AF65-F5344CB8AC3E}">
        <p14:creationId xmlns:p14="http://schemas.microsoft.com/office/powerpoint/2010/main" val="140220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Helvetica" charset="0"/>
                <a:ea typeface="ＭＳ Ｐゴシック" charset="0"/>
                <a:cs typeface="ＭＳ Ｐゴシック" charset="0"/>
              </a:rPr>
              <a:t>CS 162 Collaboration Policy</a:t>
            </a:r>
          </a:p>
        </p:txBody>
      </p:sp>
      <p:sp>
        <p:nvSpPr>
          <p:cNvPr id="50178" name="Content Placeholder 2"/>
          <p:cNvSpPr>
            <a:spLocks noGrp="1"/>
          </p:cNvSpPr>
          <p:nvPr>
            <p:ph idx="1"/>
          </p:nvPr>
        </p:nvSpPr>
        <p:spPr>
          <a:xfrm>
            <a:off x="762000" y="685800"/>
            <a:ext cx="8382000" cy="5562600"/>
          </a:xfrm>
        </p:spPr>
        <p:txBody>
          <a:bodyPr/>
          <a:lstStyle/>
          <a:p>
            <a:pPr marL="0" indent="0">
              <a:buFontTx/>
              <a:buNone/>
            </a:pPr>
            <a:endParaRPr lang="en-US" sz="1800" dirty="0">
              <a:latin typeface="Helvetica" charset="0"/>
              <a:ea typeface="ＭＳ Ｐゴシック" charset="0"/>
              <a:cs typeface="ＭＳ Ｐゴシック" charset="0"/>
            </a:endParaRPr>
          </a:p>
          <a:p>
            <a:pPr marL="0" indent="0">
              <a:buFontTx/>
              <a:buNone/>
            </a:pPr>
            <a:r>
              <a:rPr lang="en-US" dirty="0">
                <a:latin typeface="Helvetica" charset="0"/>
                <a:ea typeface="ＭＳ Ｐゴシック" charset="0"/>
                <a:cs typeface="ＭＳ Ｐゴシック" charset="0"/>
              </a:rPr>
              <a:t>Explaining a concept to someone in another group</a:t>
            </a:r>
          </a:p>
          <a:p>
            <a:pPr marL="0" indent="0">
              <a:buFontTx/>
              <a:buNone/>
            </a:pPr>
            <a:r>
              <a:rPr lang="en-US" dirty="0">
                <a:latin typeface="Helvetica" charset="0"/>
                <a:ea typeface="ＭＳ Ｐゴシック" charset="0"/>
                <a:cs typeface="ＭＳ Ｐゴシック" charset="0"/>
              </a:rPr>
              <a:t>Discussing algorithms/testing strategies with other groups</a:t>
            </a:r>
          </a:p>
          <a:p>
            <a:pPr marL="0" indent="0">
              <a:buFontTx/>
              <a:buNone/>
            </a:pPr>
            <a:r>
              <a:rPr lang="en-US" dirty="0">
                <a:latin typeface="Helvetica" charset="0"/>
                <a:ea typeface="ＭＳ Ｐゴシック" charset="0"/>
                <a:cs typeface="ＭＳ Ｐゴシック" charset="0"/>
              </a:rPr>
              <a:t>Helping debug someone else’s code (in another group)</a:t>
            </a:r>
          </a:p>
          <a:p>
            <a:pPr marL="0" indent="0">
              <a:buFontTx/>
              <a:buNone/>
            </a:pPr>
            <a:r>
              <a:rPr lang="en-US" dirty="0">
                <a:latin typeface="Helvetica" charset="0"/>
                <a:ea typeface="ＭＳ Ｐゴシック" charset="0"/>
                <a:cs typeface="ＭＳ Ｐゴシック" charset="0"/>
              </a:rPr>
              <a:t>Searching online for generic algorithms (e.g., hash table) </a:t>
            </a:r>
          </a:p>
          <a:p>
            <a:pPr marL="0" indent="0">
              <a:buFontTx/>
              <a:buNone/>
            </a:pPr>
            <a:endParaRPr lang="en-US" sz="1600" dirty="0">
              <a:latin typeface="Helvetica" charset="0"/>
              <a:ea typeface="ＭＳ Ｐゴシック" charset="0"/>
              <a:cs typeface="ＭＳ Ｐゴシック" charset="0"/>
            </a:endParaRPr>
          </a:p>
          <a:p>
            <a:pPr marL="0" indent="0">
              <a:buFontTx/>
              <a:buNone/>
            </a:pPr>
            <a:r>
              <a:rPr lang="en-US" dirty="0">
                <a:solidFill>
                  <a:srgbClr val="FF0000"/>
                </a:solidFill>
                <a:latin typeface="Helvetica" charset="0"/>
                <a:ea typeface="ＭＳ Ｐゴシック" charset="0"/>
                <a:cs typeface="ＭＳ Ｐゴシック" charset="0"/>
              </a:rPr>
              <a:t>Sharing code or test cases with another group</a:t>
            </a:r>
          </a:p>
          <a:p>
            <a:pPr marL="0" indent="0">
              <a:buFontTx/>
              <a:buNone/>
            </a:pPr>
            <a:r>
              <a:rPr lang="en-US" dirty="0">
                <a:solidFill>
                  <a:srgbClr val="FF0000"/>
                </a:solidFill>
                <a:latin typeface="Helvetica" charset="0"/>
                <a:ea typeface="ＭＳ Ｐゴシック" charset="0"/>
                <a:cs typeface="ＭＳ Ｐゴシック" charset="0"/>
              </a:rPr>
              <a:t>Copying OR reading another group’s code or test cases</a:t>
            </a:r>
          </a:p>
          <a:p>
            <a:pPr marL="0" indent="0">
              <a:buFontTx/>
              <a:buNone/>
            </a:pPr>
            <a:r>
              <a:rPr lang="en-US" dirty="0">
                <a:solidFill>
                  <a:srgbClr val="FF0000"/>
                </a:solidFill>
                <a:latin typeface="Helvetica" charset="0"/>
                <a:ea typeface="ＭＳ Ｐゴシック" charset="0"/>
                <a:cs typeface="ＭＳ Ｐゴシック" charset="0"/>
              </a:rPr>
              <a:t>Copying OR reading online code or test cases from from prior years</a:t>
            </a:r>
            <a:r>
              <a:rPr lang="en-US" dirty="0">
                <a:latin typeface="Helvetica" charset="0"/>
                <a:ea typeface="ＭＳ Ｐゴシック" charset="0"/>
                <a:cs typeface="ＭＳ Ｐゴシック" charset="0"/>
              </a:rPr>
              <a:t> </a:t>
            </a:r>
          </a:p>
          <a:p>
            <a:pPr marL="0" indent="0">
              <a:buFontTx/>
              <a:buNone/>
            </a:pPr>
            <a:endParaRPr lang="en-US" sz="1100" dirty="0">
              <a:latin typeface="Helvetica" charset="0"/>
              <a:ea typeface="ＭＳ Ｐゴシック" charset="0"/>
              <a:cs typeface="ＭＳ Ｐゴシック" charset="0"/>
            </a:endParaRPr>
          </a:p>
          <a:p>
            <a:pPr marL="0" indent="0">
              <a:buFontTx/>
              <a:buNone/>
            </a:pPr>
            <a:r>
              <a:rPr lang="en-US" dirty="0">
                <a:latin typeface="Helvetica" charset="0"/>
                <a:ea typeface="ＭＳ Ｐゴシック" charset="0"/>
                <a:cs typeface="ＭＳ Ｐゴシック" charset="0"/>
              </a:rPr>
              <a:t>We compare all project submissions against prior year submissions and online solutions and will take actions (described on the course overview page) against offenders </a:t>
            </a:r>
          </a:p>
          <a:p>
            <a:pPr marL="0" indent="0">
              <a:buFontTx/>
              <a:buNone/>
            </a:pPr>
            <a:endParaRPr lang="en-US" sz="1400" dirty="0">
              <a:latin typeface="Helvetica" charset="0"/>
              <a:ea typeface="ＭＳ Ｐゴシック" charset="0"/>
              <a:cs typeface="ＭＳ Ｐゴシック" charset="0"/>
            </a:endParaRPr>
          </a:p>
          <a:p>
            <a:pPr marL="0" indent="0">
              <a:buFontTx/>
              <a:buNone/>
            </a:pPr>
            <a:endParaRPr lang="en-US" dirty="0">
              <a:latin typeface="Helvetica" charset="0"/>
              <a:ea typeface="ＭＳ Ｐゴシック" charset="0"/>
              <a:cs typeface="ＭＳ Ｐゴシック" charset="0"/>
            </a:endParaRPr>
          </a:p>
        </p:txBody>
      </p:sp>
      <p:pic>
        <p:nvPicPr>
          <p:cNvPr id="50179" name="Picture 3" descr="red 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989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green che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8796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87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28</a:t>
            </a:fld>
            <a:endParaRPr lang="en-US" b="0"/>
          </a:p>
        </p:txBody>
      </p:sp>
    </p:spTree>
    <p:extLst>
      <p:ext uri="{BB962C8B-B14F-4D97-AF65-F5344CB8AC3E}">
        <p14:creationId xmlns:p14="http://schemas.microsoft.com/office/powerpoint/2010/main" val="284631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38400"/>
            <a:ext cx="7696200" cy="736600"/>
          </a:xfrm>
        </p:spPr>
        <p:txBody>
          <a:bodyPr/>
          <a:lstStyle/>
          <a:p>
            <a:r>
              <a:rPr lang="en-US" dirty="0" smtClean="0"/>
              <a:t>What make Operating Systems exciting and Challenging</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29</a:t>
            </a:fld>
            <a:endParaRPr lang="en-US" b="0"/>
          </a:p>
        </p:txBody>
      </p:sp>
    </p:spTree>
    <p:extLst>
      <p:ext uri="{BB962C8B-B14F-4D97-AF65-F5344CB8AC3E}">
        <p14:creationId xmlns:p14="http://schemas.microsoft.com/office/powerpoint/2010/main" val="1171014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286750" y="0"/>
            <a:ext cx="857250" cy="685800"/>
          </a:xfrm>
          <a:prstGeom prst="rect">
            <a:avLst/>
          </a:prstGeom>
        </p:spPr>
      </p:pic>
      <p:sp>
        <p:nvSpPr>
          <p:cNvPr id="2" name="Title 1"/>
          <p:cNvSpPr>
            <a:spLocks noGrp="1"/>
          </p:cNvSpPr>
          <p:nvPr>
            <p:ph type="title"/>
          </p:nvPr>
        </p:nvSpPr>
        <p:spPr>
          <a:xfrm>
            <a:off x="804357" y="172477"/>
            <a:ext cx="7737219" cy="914400"/>
          </a:xfrm>
        </p:spPr>
        <p:txBody>
          <a:bodyPr/>
          <a:lstStyle/>
          <a:p>
            <a:r>
              <a:rPr lang="en-US" dirty="0" smtClean="0"/>
              <a:t>3 Billion by …</a:t>
            </a:r>
            <a:endParaRPr lang="en-US" dirty="0"/>
          </a:p>
        </p:txBody>
      </p:sp>
      <p:sp>
        <p:nvSpPr>
          <p:cNvPr id="4" name="Slide Number Placeholder 3"/>
          <p:cNvSpPr>
            <a:spLocks noGrp="1"/>
          </p:cNvSpPr>
          <p:nvPr>
            <p:ph type="sldNum" sz="quarter" idx="12"/>
          </p:nvPr>
        </p:nvSpPr>
        <p:spPr>
          <a:xfrm>
            <a:off x="8482310" y="6416675"/>
            <a:ext cx="457200" cy="365125"/>
          </a:xfrm>
        </p:spPr>
        <p:txBody>
          <a:bodyPr/>
          <a:lstStyle/>
          <a:p>
            <a:pPr>
              <a:defRPr/>
            </a:pPr>
            <a:fld id="{803749EA-B942-5E47-9A71-08380CDA35E8}" type="slidenum">
              <a:rPr lang="en-US" smtClean="0"/>
              <a:pPr>
                <a:defRPr/>
              </a:pPr>
              <a:t>3</a:t>
            </a:fld>
            <a:endParaRPr lang="en-US"/>
          </a:p>
        </p:txBody>
      </p:sp>
      <p:pic>
        <p:nvPicPr>
          <p:cNvPr id="5" name="Picture 4" descr="Screen shot 2011-02-06 at 11.22.23 AM.png"/>
          <p:cNvPicPr>
            <a:picLocks noChangeAspect="1"/>
          </p:cNvPicPr>
          <p:nvPr/>
        </p:nvPicPr>
        <p:blipFill>
          <a:blip r:embed="rId3"/>
          <a:stretch>
            <a:fillRect/>
          </a:stretch>
        </p:blipFill>
        <p:spPr>
          <a:xfrm>
            <a:off x="3651827" y="2181279"/>
            <a:ext cx="4986245" cy="4122271"/>
          </a:xfrm>
          <a:prstGeom prst="rect">
            <a:avLst/>
          </a:prstGeom>
        </p:spPr>
      </p:pic>
      <p:cxnSp>
        <p:nvCxnSpPr>
          <p:cNvPr id="7" name="Straight Connector 6"/>
          <p:cNvCxnSpPr/>
          <p:nvPr/>
        </p:nvCxnSpPr>
        <p:spPr>
          <a:xfrm>
            <a:off x="708417" y="5765669"/>
            <a:ext cx="7216588" cy="14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11" idx="0"/>
          </p:cNvCxnSpPr>
          <p:nvPr/>
        </p:nvCxnSpPr>
        <p:spPr>
          <a:xfrm rot="16200000" flipV="1">
            <a:off x="-1447181" y="4036564"/>
            <a:ext cx="4482346" cy="51618"/>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9240" y="6303546"/>
            <a:ext cx="641121" cy="338554"/>
          </a:xfrm>
          <a:prstGeom prst="rect">
            <a:avLst/>
          </a:prstGeom>
          <a:noFill/>
        </p:spPr>
        <p:txBody>
          <a:bodyPr wrap="none" rtlCol="0">
            <a:spAutoFit/>
          </a:bodyPr>
          <a:lstStyle/>
          <a:p>
            <a:r>
              <a:rPr lang="en-US" sz="1600" dirty="0" smtClean="0"/>
              <a:t>1969</a:t>
            </a:r>
            <a:endParaRPr lang="en-US" sz="1600" dirty="0"/>
          </a:p>
        </p:txBody>
      </p:sp>
      <p:grpSp>
        <p:nvGrpSpPr>
          <p:cNvPr id="33" name="Group 32"/>
          <p:cNvGrpSpPr/>
          <p:nvPr/>
        </p:nvGrpSpPr>
        <p:grpSpPr>
          <a:xfrm>
            <a:off x="6400800" y="1502951"/>
            <a:ext cx="1688557" cy="392953"/>
            <a:chOff x="6400800" y="1295400"/>
            <a:chExt cx="1688557" cy="392953"/>
          </a:xfrm>
        </p:grpSpPr>
        <p:sp>
          <p:nvSpPr>
            <p:cNvPr id="12" name="Oval 11"/>
            <p:cNvSpPr/>
            <p:nvPr/>
          </p:nvSpPr>
          <p:spPr>
            <a:xfrm>
              <a:off x="7939945" y="1524000"/>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6400800" y="1295400"/>
              <a:ext cx="1540806" cy="369332"/>
            </a:xfrm>
            <a:prstGeom prst="rect">
              <a:avLst/>
            </a:prstGeom>
            <a:noFill/>
          </p:spPr>
          <p:txBody>
            <a:bodyPr wrap="none" rtlCol="0">
              <a:spAutoFit/>
            </a:bodyPr>
            <a:lstStyle/>
            <a:p>
              <a:pPr algn="r"/>
              <a:r>
                <a:rPr lang="en-US" dirty="0" smtClean="0"/>
                <a:t>2.0 B 1/26/11</a:t>
              </a:r>
              <a:endParaRPr lang="en-US" dirty="0"/>
            </a:p>
          </p:txBody>
        </p:sp>
      </p:grpSp>
      <p:sp>
        <p:nvSpPr>
          <p:cNvPr id="16" name="TextBox 15"/>
          <p:cNvSpPr txBox="1"/>
          <p:nvPr/>
        </p:nvSpPr>
        <p:spPr>
          <a:xfrm>
            <a:off x="1099875" y="6306534"/>
            <a:ext cx="641121" cy="338554"/>
          </a:xfrm>
          <a:prstGeom prst="rect">
            <a:avLst/>
          </a:prstGeom>
          <a:noFill/>
        </p:spPr>
        <p:txBody>
          <a:bodyPr wrap="none" rtlCol="0">
            <a:spAutoFit/>
          </a:bodyPr>
          <a:lstStyle/>
          <a:p>
            <a:r>
              <a:rPr lang="en-US" sz="1600" dirty="0" smtClean="0"/>
              <a:t>1974</a:t>
            </a:r>
            <a:endParaRPr lang="en-US" sz="1600" dirty="0"/>
          </a:p>
        </p:txBody>
      </p:sp>
      <p:cxnSp>
        <p:nvCxnSpPr>
          <p:cNvPr id="18" name="Straight Connector 17"/>
          <p:cNvCxnSpPr/>
          <p:nvPr/>
        </p:nvCxnSpPr>
        <p:spPr>
          <a:xfrm rot="16200000" flipV="1">
            <a:off x="-610894" y="3848718"/>
            <a:ext cx="4034117" cy="1494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V="1">
            <a:off x="2066554" y="3806883"/>
            <a:ext cx="4034117" cy="1494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rot="16200000">
            <a:off x="343643" y="3556025"/>
            <a:ext cx="2104137" cy="400110"/>
          </a:xfrm>
          <a:prstGeom prst="rect">
            <a:avLst/>
          </a:prstGeom>
        </p:spPr>
        <p:txBody>
          <a:bodyPr wrap="none">
            <a:spAutoFit/>
          </a:bodyPr>
          <a:lstStyle/>
          <a:p>
            <a:r>
              <a:rPr lang="en-US" sz="2000" u="sng" dirty="0" smtClean="0"/>
              <a:t>RFC 675 TCP/IP</a:t>
            </a:r>
            <a:endParaRPr lang="en-US" sz="2000" dirty="0"/>
          </a:p>
        </p:txBody>
      </p:sp>
      <p:pic>
        <p:nvPicPr>
          <p:cNvPr id="21" name="Picture 20"/>
          <p:cNvPicPr>
            <a:picLocks noChangeAspect="1"/>
          </p:cNvPicPr>
          <p:nvPr/>
        </p:nvPicPr>
        <p:blipFill>
          <a:blip r:embed="rId4"/>
          <a:stretch>
            <a:fillRect/>
          </a:stretch>
        </p:blipFill>
        <p:spPr>
          <a:xfrm>
            <a:off x="413082" y="4854253"/>
            <a:ext cx="722649" cy="657410"/>
          </a:xfrm>
          <a:prstGeom prst="rect">
            <a:avLst/>
          </a:prstGeom>
        </p:spPr>
      </p:pic>
      <p:sp>
        <p:nvSpPr>
          <p:cNvPr id="24" name="TextBox 23"/>
          <p:cNvSpPr txBox="1"/>
          <p:nvPr/>
        </p:nvSpPr>
        <p:spPr>
          <a:xfrm>
            <a:off x="4264412" y="1477551"/>
            <a:ext cx="1056700" cy="461665"/>
          </a:xfrm>
          <a:prstGeom prst="rect">
            <a:avLst/>
          </a:prstGeom>
          <a:noFill/>
        </p:spPr>
        <p:txBody>
          <a:bodyPr wrap="none" rtlCol="0">
            <a:spAutoFit/>
          </a:bodyPr>
          <a:lstStyle/>
          <a:p>
            <a:r>
              <a:rPr lang="en-US" dirty="0" smtClean="0"/>
              <a:t>WWW</a:t>
            </a:r>
            <a:endParaRPr lang="en-US" dirty="0"/>
          </a:p>
        </p:txBody>
      </p:sp>
      <p:sp>
        <p:nvSpPr>
          <p:cNvPr id="25" name="TextBox 24"/>
          <p:cNvSpPr txBox="1"/>
          <p:nvPr/>
        </p:nvSpPr>
        <p:spPr>
          <a:xfrm rot="16200000">
            <a:off x="485982" y="1792659"/>
            <a:ext cx="1197764" cy="369332"/>
          </a:xfrm>
          <a:prstGeom prst="rect">
            <a:avLst/>
          </a:prstGeom>
          <a:noFill/>
        </p:spPr>
        <p:txBody>
          <a:bodyPr wrap="none" rtlCol="0">
            <a:spAutoFit/>
          </a:bodyPr>
          <a:lstStyle/>
          <a:p>
            <a:r>
              <a:rPr lang="en-US" sz="1800" dirty="0" err="1" smtClean="0"/>
              <a:t>ARPANet</a:t>
            </a:r>
            <a:endParaRPr lang="en-US" sz="1800" dirty="0"/>
          </a:p>
        </p:txBody>
      </p:sp>
      <p:sp>
        <p:nvSpPr>
          <p:cNvPr id="26" name="TextBox 25"/>
          <p:cNvSpPr txBox="1"/>
          <p:nvPr/>
        </p:nvSpPr>
        <p:spPr>
          <a:xfrm>
            <a:off x="2005469" y="1481882"/>
            <a:ext cx="1313280" cy="461665"/>
          </a:xfrm>
          <a:prstGeom prst="rect">
            <a:avLst/>
          </a:prstGeom>
          <a:noFill/>
        </p:spPr>
        <p:txBody>
          <a:bodyPr wrap="none" rtlCol="0">
            <a:spAutoFit/>
          </a:bodyPr>
          <a:lstStyle/>
          <a:p>
            <a:r>
              <a:rPr lang="en-US" dirty="0" smtClean="0"/>
              <a:t>Internet</a:t>
            </a:r>
            <a:endParaRPr lang="en-US" dirty="0"/>
          </a:p>
        </p:txBody>
      </p:sp>
      <p:pic>
        <p:nvPicPr>
          <p:cNvPr id="27" name="Picture 26"/>
          <p:cNvPicPr>
            <a:picLocks noChangeAspect="1"/>
          </p:cNvPicPr>
          <p:nvPr/>
        </p:nvPicPr>
        <p:blipFill>
          <a:blip r:embed="rId5"/>
          <a:stretch>
            <a:fillRect/>
          </a:stretch>
        </p:blipFill>
        <p:spPr>
          <a:xfrm>
            <a:off x="4219593" y="4779552"/>
            <a:ext cx="1051033" cy="761999"/>
          </a:xfrm>
          <a:prstGeom prst="rect">
            <a:avLst/>
          </a:prstGeom>
        </p:spPr>
      </p:pic>
      <p:sp>
        <p:nvSpPr>
          <p:cNvPr id="28" name="Rectangle 27"/>
          <p:cNvSpPr/>
          <p:nvPr/>
        </p:nvSpPr>
        <p:spPr>
          <a:xfrm rot="16200000">
            <a:off x="3426757" y="3614894"/>
            <a:ext cx="1496023" cy="461665"/>
          </a:xfrm>
          <a:prstGeom prst="rect">
            <a:avLst/>
          </a:prstGeom>
        </p:spPr>
        <p:txBody>
          <a:bodyPr wrap="none">
            <a:spAutoFit/>
          </a:bodyPr>
          <a:lstStyle/>
          <a:p>
            <a:r>
              <a:rPr lang="en-US" dirty="0" smtClean="0">
                <a:solidFill>
                  <a:srgbClr val="FF0000"/>
                </a:solidFill>
              </a:rPr>
              <a:t>HTTP</a:t>
            </a:r>
            <a:r>
              <a:rPr lang="en-US" dirty="0" smtClean="0"/>
              <a:t> </a:t>
            </a:r>
            <a:r>
              <a:rPr lang="en-US" dirty="0" smtClean="0">
                <a:hlinkClick r:id="rId6"/>
              </a:rPr>
              <a:t>0.9</a:t>
            </a:r>
            <a:endParaRPr lang="en-US" dirty="0"/>
          </a:p>
        </p:txBody>
      </p:sp>
      <p:sp>
        <p:nvSpPr>
          <p:cNvPr id="29" name="TextBox 28"/>
          <p:cNvSpPr txBox="1"/>
          <p:nvPr/>
        </p:nvSpPr>
        <p:spPr>
          <a:xfrm>
            <a:off x="3792275" y="6354346"/>
            <a:ext cx="641121" cy="338554"/>
          </a:xfrm>
          <a:prstGeom prst="rect">
            <a:avLst/>
          </a:prstGeom>
          <a:noFill/>
        </p:spPr>
        <p:txBody>
          <a:bodyPr wrap="none" rtlCol="0">
            <a:spAutoFit/>
          </a:bodyPr>
          <a:lstStyle/>
          <a:p>
            <a:r>
              <a:rPr lang="en-US" sz="1600" dirty="0" smtClean="0"/>
              <a:t>1990</a:t>
            </a:r>
            <a:endParaRPr lang="en-US" sz="1600" dirty="0"/>
          </a:p>
        </p:txBody>
      </p:sp>
      <p:cxnSp>
        <p:nvCxnSpPr>
          <p:cNvPr id="22" name="Straight Connector 21"/>
          <p:cNvCxnSpPr/>
          <p:nvPr/>
        </p:nvCxnSpPr>
        <p:spPr>
          <a:xfrm rot="16200000" flipV="1">
            <a:off x="2486502" y="5120992"/>
            <a:ext cx="1409430" cy="522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45555" y="5079023"/>
            <a:ext cx="1409430" cy="5221"/>
          </a:xfrm>
          <a:prstGeom prst="line">
            <a:avLst/>
          </a:prstGeom>
          <a:ln w="1905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7312633" y="1957427"/>
            <a:ext cx="1218774" cy="700221"/>
            <a:chOff x="7312633" y="1749876"/>
            <a:chExt cx="1218774" cy="700221"/>
          </a:xfrm>
        </p:grpSpPr>
        <p:pic>
          <p:nvPicPr>
            <p:cNvPr id="31" name="Picture 30"/>
            <p:cNvPicPr>
              <a:picLocks noChangeAspect="1"/>
            </p:cNvPicPr>
            <p:nvPr/>
          </p:nvPicPr>
          <p:blipFill>
            <a:blip r:embed="rId7"/>
            <a:stretch>
              <a:fillRect/>
            </a:stretch>
          </p:blipFill>
          <p:spPr>
            <a:xfrm>
              <a:off x="7312633" y="1749876"/>
              <a:ext cx="462683" cy="462683"/>
            </a:xfrm>
            <a:prstGeom prst="rect">
              <a:avLst/>
            </a:prstGeom>
          </p:spPr>
        </p:pic>
        <p:pic>
          <p:nvPicPr>
            <p:cNvPr id="32" name="Picture 31"/>
            <p:cNvPicPr>
              <a:picLocks noChangeAspect="1"/>
            </p:cNvPicPr>
            <p:nvPr/>
          </p:nvPicPr>
          <p:blipFill>
            <a:blip r:embed="rId8"/>
            <a:stretch>
              <a:fillRect/>
            </a:stretch>
          </p:blipFill>
          <p:spPr>
            <a:xfrm>
              <a:off x="7671851" y="1877976"/>
              <a:ext cx="859556" cy="572121"/>
            </a:xfrm>
            <a:prstGeom prst="rect">
              <a:avLst/>
            </a:prstGeom>
          </p:spPr>
        </p:pic>
      </p:grpSp>
      <p:sp>
        <p:nvSpPr>
          <p:cNvPr id="35" name="TextBox 34"/>
          <p:cNvSpPr txBox="1"/>
          <p:nvPr/>
        </p:nvSpPr>
        <p:spPr>
          <a:xfrm>
            <a:off x="7589575" y="6367046"/>
            <a:ext cx="641121" cy="338554"/>
          </a:xfrm>
          <a:prstGeom prst="rect">
            <a:avLst/>
          </a:prstGeom>
          <a:noFill/>
        </p:spPr>
        <p:txBody>
          <a:bodyPr wrap="none" rtlCol="0">
            <a:spAutoFit/>
          </a:bodyPr>
          <a:lstStyle/>
          <a:p>
            <a:r>
              <a:rPr lang="en-US" sz="1600" dirty="0" smtClean="0"/>
              <a:t>2010</a:t>
            </a:r>
            <a:endParaRPr lang="en-US" sz="1600" dirty="0"/>
          </a:p>
        </p:txBody>
      </p:sp>
      <p:sp>
        <p:nvSpPr>
          <p:cNvPr id="37" name="Oval 36"/>
          <p:cNvSpPr/>
          <p:nvPr/>
        </p:nvSpPr>
        <p:spPr>
          <a:xfrm>
            <a:off x="8197510" y="1082744"/>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Up Arrow 2"/>
          <p:cNvSpPr/>
          <p:nvPr/>
        </p:nvSpPr>
        <p:spPr>
          <a:xfrm rot="5400000">
            <a:off x="6437827" y="-113227"/>
            <a:ext cx="685923" cy="1674377"/>
          </a:xfrm>
          <a:prstGeom prst="upArrow">
            <a:avLst>
              <a:gd name="adj1" fmla="val 50000"/>
              <a:gd name="adj2" fmla="val 926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Up Arrow 39"/>
          <p:cNvSpPr/>
          <p:nvPr/>
        </p:nvSpPr>
        <p:spPr>
          <a:xfrm rot="18596646">
            <a:off x="1405477" y="5281824"/>
            <a:ext cx="670066" cy="1192897"/>
          </a:xfrm>
          <a:prstGeom prst="upArrow">
            <a:avLst>
              <a:gd name="adj1" fmla="val 50000"/>
              <a:gd name="adj2" fmla="val 926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pPr>
              <a:defRPr/>
            </a:pPr>
            <a:r>
              <a:rPr lang="en-US" smtClean="0"/>
              <a:t>8/19/13</a:t>
            </a:r>
            <a:endParaRPr lang="en-US"/>
          </a:p>
        </p:txBody>
      </p:sp>
      <p:sp>
        <p:nvSpPr>
          <p:cNvPr id="8" name="Footer Placeholder 7"/>
          <p:cNvSpPr>
            <a:spLocks noGrp="1"/>
          </p:cNvSpPr>
          <p:nvPr>
            <p:ph type="ftr" sz="quarter" idx="11"/>
          </p:nvPr>
        </p:nvSpPr>
        <p:spPr/>
        <p:txBody>
          <a:bodyPr/>
          <a:lstStyle/>
          <a:p>
            <a:pPr>
              <a:defRPr/>
            </a:pPr>
            <a:r>
              <a:rPr lang="sk-SK" smtClean="0"/>
              <a:t>CS KickStart</a:t>
            </a:r>
            <a:endParaRPr lang="en-US" dirty="0"/>
          </a:p>
        </p:txBody>
      </p:sp>
      <p:grpSp>
        <p:nvGrpSpPr>
          <p:cNvPr id="39" name="Group 38"/>
          <p:cNvGrpSpPr/>
          <p:nvPr/>
        </p:nvGrpSpPr>
        <p:grpSpPr>
          <a:xfrm>
            <a:off x="7543800" y="512351"/>
            <a:ext cx="920294" cy="461665"/>
            <a:chOff x="7191740" y="1432053"/>
            <a:chExt cx="920294" cy="461665"/>
          </a:xfrm>
        </p:grpSpPr>
        <p:sp>
          <p:nvSpPr>
            <p:cNvPr id="41" name="Oval 40"/>
            <p:cNvSpPr/>
            <p:nvPr/>
          </p:nvSpPr>
          <p:spPr>
            <a:xfrm>
              <a:off x="7939945" y="1524000"/>
              <a:ext cx="149412" cy="16435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7191740" y="1432053"/>
              <a:ext cx="920294" cy="461665"/>
            </a:xfrm>
            <a:prstGeom prst="rect">
              <a:avLst/>
            </a:prstGeom>
            <a:noFill/>
          </p:spPr>
          <p:txBody>
            <a:bodyPr wrap="none" rtlCol="0">
              <a:spAutoFit/>
            </a:bodyPr>
            <a:lstStyle/>
            <a:p>
              <a:r>
                <a:rPr lang="en-US" dirty="0" smtClean="0"/>
                <a:t>2.8 B</a:t>
              </a:r>
              <a:endParaRPr lang="en-US" dirty="0"/>
            </a:p>
          </p:txBody>
        </p:sp>
      </p:grpSp>
    </p:spTree>
    <p:extLst>
      <p:ext uri="{BB962C8B-B14F-4D97-AF65-F5344CB8AC3E}">
        <p14:creationId xmlns:p14="http://schemas.microsoft.com/office/powerpoint/2010/main" val="591086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09600" y="241300"/>
            <a:ext cx="8229600" cy="368300"/>
          </a:xfrm>
          <a:noFill/>
        </p:spPr>
        <p:txBody>
          <a:bodyPr lIns="90487" tIns="44450" rIns="90487" bIns="44450"/>
          <a:lstStyle/>
          <a:p>
            <a:r>
              <a:rPr lang="en-US">
                <a:latin typeface="Helvetica" charset="0"/>
                <a:ea typeface="ＭＳ Ｐゴシック" charset="0"/>
                <a:cs typeface="ＭＳ Ｐゴシック" charset="0"/>
              </a:rPr>
              <a:t>Technology Trends: Moore’s Law</a:t>
            </a:r>
          </a:p>
        </p:txBody>
      </p:sp>
      <p:grpSp>
        <p:nvGrpSpPr>
          <p:cNvPr id="21506" name="Group 3"/>
          <p:cNvGrpSpPr>
            <a:grpSpLocks/>
          </p:cNvGrpSpPr>
          <p:nvPr/>
        </p:nvGrpSpPr>
        <p:grpSpPr bwMode="auto">
          <a:xfrm>
            <a:off x="4724400" y="1676400"/>
            <a:ext cx="4419600" cy="4629150"/>
            <a:chOff x="0" y="1008"/>
            <a:chExt cx="2784" cy="2916"/>
          </a:xfrm>
        </p:grpSpPr>
        <p:sp>
          <p:nvSpPr>
            <p:cNvPr id="21511" name="Rectangle 4"/>
            <p:cNvSpPr>
              <a:spLocks noChangeArrowheads="1"/>
            </p:cNvSpPr>
            <p:nvPr/>
          </p:nvSpPr>
          <p:spPr bwMode="auto">
            <a:xfrm>
              <a:off x="144" y="2544"/>
              <a:ext cx="2640" cy="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0">
                  <a:latin typeface="Arial" charset="0"/>
                </a:rPr>
                <a:t>2X transistors/Chip Every 1.5 years</a:t>
              </a:r>
            </a:p>
            <a:p>
              <a:r>
                <a:rPr lang="en-US" sz="2400" b="0">
                  <a:latin typeface="Arial" charset="0"/>
                </a:rPr>
                <a:t>Called “</a:t>
              </a:r>
              <a:r>
                <a:rPr lang="en-US" altLang="ja-JP" sz="2400" b="0" u="sng">
                  <a:solidFill>
                    <a:schemeClr val="hlink"/>
                  </a:solidFill>
                  <a:latin typeface="Arial" charset="0"/>
                </a:rPr>
                <a:t>Moore</a:t>
              </a:r>
              <a:r>
                <a:rPr lang="ja-JP" altLang="en-US" sz="2400" b="0" u="sng">
                  <a:solidFill>
                    <a:schemeClr val="hlink"/>
                  </a:solidFill>
                  <a:latin typeface="Arial" charset="0"/>
                </a:rPr>
                <a:t>’</a:t>
              </a:r>
              <a:r>
                <a:rPr lang="en-US" altLang="ja-JP" sz="2400" b="0" u="sng">
                  <a:solidFill>
                    <a:schemeClr val="hlink"/>
                  </a:solidFill>
                  <a:latin typeface="Arial" charset="0"/>
                </a:rPr>
                <a:t>s Law</a:t>
              </a:r>
              <a:r>
                <a:rPr lang="en-US" sz="2400" b="0" u="sng">
                  <a:solidFill>
                    <a:schemeClr val="hlink"/>
                  </a:solidFill>
                  <a:latin typeface="Arial" charset="0"/>
                </a:rPr>
                <a:t>”</a:t>
              </a:r>
              <a:endParaRPr lang="en-US" altLang="ja-JP" sz="2400" b="0">
                <a:latin typeface="Arial" charset="0"/>
              </a:endParaRPr>
            </a:p>
            <a:p>
              <a:endParaRPr kumimoji="1" lang="en-US" sz="2000" b="0">
                <a:latin typeface="Arial" charset="0"/>
              </a:endParaRPr>
            </a:p>
            <a:p>
              <a:endParaRPr lang="en-US" b="0">
                <a:latin typeface="Arial" charset="0"/>
              </a:endParaRPr>
            </a:p>
            <a:p>
              <a:endParaRPr lang="en-US" sz="2400" b="0">
                <a:latin typeface="Arial" charset="0"/>
              </a:endParaRPr>
            </a:p>
            <a:p>
              <a:r>
                <a:rPr lang="en-US" sz="2400" b="0">
                  <a:latin typeface="Arial" charset="0"/>
                </a:rPr>
                <a:t> </a:t>
              </a:r>
            </a:p>
          </p:txBody>
        </p:sp>
        <p:sp>
          <p:nvSpPr>
            <p:cNvPr id="21512" name="Rectangle 5"/>
            <p:cNvSpPr>
              <a:spLocks noChangeArrowheads="1"/>
            </p:cNvSpPr>
            <p:nvPr/>
          </p:nvSpPr>
          <p:spPr bwMode="auto">
            <a:xfrm>
              <a:off x="1491" y="1690"/>
              <a:ext cx="98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atin typeface="Arial" charset="0"/>
                </a:rPr>
                <a:t>Moore</a:t>
              </a:r>
              <a:r>
                <a:rPr lang="ja-JP" altLang="en-US">
                  <a:latin typeface="Arial" charset="0"/>
                </a:rPr>
                <a:t>’</a:t>
              </a:r>
              <a:r>
                <a:rPr lang="en-US" altLang="ja-JP">
                  <a:latin typeface="Arial" charset="0"/>
                </a:rPr>
                <a:t>s Law</a:t>
              </a:r>
              <a:endParaRPr lang="en-US">
                <a:latin typeface="Arial" charset="0"/>
              </a:endParaRPr>
            </a:p>
          </p:txBody>
        </p:sp>
        <p:pic>
          <p:nvPicPr>
            <p:cNvPr id="21513" name="Picture 6" descr="moores-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268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7"/>
            <p:cNvSpPr>
              <a:spLocks noChangeArrowheads="1"/>
            </p:cNvSpPr>
            <p:nvPr/>
          </p:nvSpPr>
          <p:spPr bwMode="auto">
            <a:xfrm>
              <a:off x="288" y="3168"/>
              <a:ext cx="240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0">
                  <a:latin typeface="Arial" charset="0"/>
                </a:rPr>
                <a:t>Microprocessors have become smaller, denser, and more powerful.</a:t>
              </a:r>
            </a:p>
          </p:txBody>
        </p:sp>
      </p:grpSp>
      <p:grpSp>
        <p:nvGrpSpPr>
          <p:cNvPr id="21507" name="Group 8"/>
          <p:cNvGrpSpPr>
            <a:grpSpLocks/>
          </p:cNvGrpSpPr>
          <p:nvPr/>
        </p:nvGrpSpPr>
        <p:grpSpPr bwMode="auto">
          <a:xfrm>
            <a:off x="123825" y="809625"/>
            <a:ext cx="4724400" cy="5133975"/>
            <a:chOff x="2784" y="528"/>
            <a:chExt cx="2976" cy="3234"/>
          </a:xfrm>
        </p:grpSpPr>
        <p:sp>
          <p:nvSpPr>
            <p:cNvPr id="21508" name="Rectangle 9"/>
            <p:cNvSpPr>
              <a:spLocks noChangeArrowheads="1"/>
            </p:cNvSpPr>
            <p:nvPr/>
          </p:nvSpPr>
          <p:spPr bwMode="auto">
            <a:xfrm>
              <a:off x="2946" y="2928"/>
              <a:ext cx="2814"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b="0">
                  <a:latin typeface="Arial" charset="0"/>
                </a:rPr>
                <a:t>Gordon Moore (co-founder of Intel) predicted in 1965 that the transistor density of semiconductor chips would double roughly every 18 months. </a:t>
              </a:r>
            </a:p>
          </p:txBody>
        </p:sp>
        <p:pic>
          <p:nvPicPr>
            <p:cNvPr id="21509" name="Picture 10" descr="mo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1632"/>
              <a:ext cx="1200"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528"/>
              <a:ext cx="1920"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4093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912100" cy="901700"/>
          </a:xfrm>
        </p:spPr>
        <p:txBody>
          <a:bodyPr/>
          <a:lstStyle/>
          <a:p>
            <a:r>
              <a:rPr lang="en-US" dirty="0"/>
              <a:t>D</a:t>
            </a:r>
            <a:r>
              <a:rPr lang="en-US" dirty="0" smtClean="0"/>
              <a:t>ramatic change</a:t>
            </a:r>
            <a:endParaRPr lang="en-US" sz="4000" dirty="0"/>
          </a:p>
        </p:txBody>
      </p:sp>
      <p:grpSp>
        <p:nvGrpSpPr>
          <p:cNvPr id="3" name="Group 37"/>
          <p:cNvGrpSpPr/>
          <p:nvPr/>
        </p:nvGrpSpPr>
        <p:grpSpPr>
          <a:xfrm>
            <a:off x="76200" y="1143000"/>
            <a:ext cx="7010952" cy="4851689"/>
            <a:chOff x="0" y="1141413"/>
            <a:chExt cx="5651500" cy="3722687"/>
          </a:xfrm>
          <a:noFill/>
        </p:grpSpPr>
        <p:sp>
          <p:nvSpPr>
            <p:cNvPr id="36" name="Rectangle 35"/>
            <p:cNvSpPr/>
            <p:nvPr/>
          </p:nvSpPr>
          <p:spPr bwMode="auto">
            <a:xfrm>
              <a:off x="0" y="1168400"/>
              <a:ext cx="5651500" cy="369570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pitchFamily="-108" charset="0"/>
              </a:endParaRPr>
            </a:p>
          </p:txBody>
        </p:sp>
        <p:grpSp>
          <p:nvGrpSpPr>
            <p:cNvPr id="4" name="Group 10"/>
            <p:cNvGrpSpPr>
              <a:grpSpLocks/>
            </p:cNvGrpSpPr>
            <p:nvPr/>
          </p:nvGrpSpPr>
          <p:grpSpPr bwMode="auto">
            <a:xfrm>
              <a:off x="368158" y="1141413"/>
              <a:ext cx="4521341" cy="3569177"/>
              <a:chOff x="2898" y="1503"/>
              <a:chExt cx="2579" cy="2085"/>
            </a:xfrm>
            <a:grpFill/>
          </p:grpSpPr>
          <p:sp>
            <p:nvSpPr>
              <p:cNvPr id="12" name="Text Box 11"/>
              <p:cNvSpPr txBox="1">
                <a:spLocks noChangeArrowheads="1"/>
              </p:cNvSpPr>
              <p:nvPr/>
            </p:nvSpPr>
            <p:spPr bwMode="auto">
              <a:xfrm>
                <a:off x="4126" y="3436"/>
                <a:ext cx="466" cy="152"/>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600">
                    <a:latin typeface="Verdana" charset="0"/>
                  </a:rPr>
                  <a:t>years</a:t>
                </a:r>
              </a:p>
            </p:txBody>
          </p:sp>
          <p:sp>
            <p:nvSpPr>
              <p:cNvPr id="13" name="Text Box 12"/>
              <p:cNvSpPr txBox="1">
                <a:spLocks noChangeArrowheads="1"/>
              </p:cNvSpPr>
              <p:nvPr/>
            </p:nvSpPr>
            <p:spPr bwMode="auto">
              <a:xfrm>
                <a:off x="2898" y="1503"/>
                <a:ext cx="792" cy="26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b="1"/>
                  <a:t>Computers</a:t>
                </a:r>
              </a:p>
              <a:p>
                <a:pPr eaLnBrk="0" hangingPunct="0"/>
                <a:r>
                  <a:rPr lang="en-US" sz="1600" b="1"/>
                  <a:t>Per Person</a:t>
                </a:r>
              </a:p>
            </p:txBody>
          </p:sp>
          <p:sp>
            <p:nvSpPr>
              <p:cNvPr id="14" name="Text Box 13"/>
              <p:cNvSpPr txBox="1">
                <a:spLocks noChangeArrowheads="1"/>
              </p:cNvSpPr>
              <p:nvPr/>
            </p:nvSpPr>
            <p:spPr bwMode="auto">
              <a:xfrm>
                <a:off x="3043" y="3155"/>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b="1"/>
                  <a:t>10</a:t>
                </a:r>
                <a:r>
                  <a:rPr lang="en-US" sz="1600" b="1" baseline="30000"/>
                  <a:t>3</a:t>
                </a:r>
                <a:r>
                  <a:rPr lang="en-US" sz="1600" b="1"/>
                  <a:t>:1</a:t>
                </a:r>
              </a:p>
            </p:txBody>
          </p:sp>
          <p:sp>
            <p:nvSpPr>
              <p:cNvPr id="15" name="Text Box 14"/>
              <p:cNvSpPr txBox="1">
                <a:spLocks noChangeArrowheads="1"/>
              </p:cNvSpPr>
              <p:nvPr/>
            </p:nvSpPr>
            <p:spPr bwMode="auto">
              <a:xfrm>
                <a:off x="3043" y="182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b="1"/>
                  <a:t>1:10</a:t>
                </a:r>
                <a:r>
                  <a:rPr lang="en-US" sz="1600" b="1" baseline="30000"/>
                  <a:t>6</a:t>
                </a:r>
              </a:p>
            </p:txBody>
          </p:sp>
          <p:sp>
            <p:nvSpPr>
              <p:cNvPr id="16" name="Text Box 15"/>
              <p:cNvSpPr txBox="1">
                <a:spLocks noChangeArrowheads="1"/>
              </p:cNvSpPr>
              <p:nvPr/>
            </p:nvSpPr>
            <p:spPr bwMode="auto">
              <a:xfrm>
                <a:off x="4800" y="2640"/>
                <a:ext cx="677"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Laptop</a:t>
                </a:r>
              </a:p>
            </p:txBody>
          </p:sp>
          <p:sp>
            <p:nvSpPr>
              <p:cNvPr id="17" name="Text Box 16"/>
              <p:cNvSpPr txBox="1">
                <a:spLocks noChangeArrowheads="1"/>
              </p:cNvSpPr>
              <p:nvPr/>
            </p:nvSpPr>
            <p:spPr bwMode="auto">
              <a:xfrm>
                <a:off x="4958" y="2814"/>
                <a:ext cx="394"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PDA</a:t>
                </a:r>
              </a:p>
            </p:txBody>
          </p:sp>
          <p:sp>
            <p:nvSpPr>
              <p:cNvPr id="18" name="Line 17"/>
              <p:cNvSpPr>
                <a:spLocks noChangeShapeType="1"/>
              </p:cNvSpPr>
              <p:nvPr/>
            </p:nvSpPr>
            <p:spPr bwMode="auto">
              <a:xfrm>
                <a:off x="3458" y="3385"/>
                <a:ext cx="1978" cy="0"/>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sp>
            <p:nvSpPr>
              <p:cNvPr id="19" name="Line 18"/>
              <p:cNvSpPr>
                <a:spLocks noChangeShapeType="1"/>
              </p:cNvSpPr>
              <p:nvPr/>
            </p:nvSpPr>
            <p:spPr bwMode="auto">
              <a:xfrm flipV="1">
                <a:off x="3462" y="1715"/>
                <a:ext cx="0" cy="1661"/>
              </a:xfrm>
              <a:prstGeom prst="line">
                <a:avLst/>
              </a:prstGeom>
              <a:grpFill/>
              <a:ln w="38100">
                <a:solidFill>
                  <a:schemeClr val="tx1"/>
                </a:solidFill>
                <a:round/>
                <a:headEnd type="none" w="sm" len="sm"/>
                <a:tailEnd type="triangle" w="med" len="med"/>
              </a:ln>
              <a:effectLst/>
            </p:spPr>
            <p:txBody>
              <a:bodyPr>
                <a:prstTxWarp prst="textNoShape">
                  <a:avLst/>
                </a:prstTxWarp>
              </a:bodyPr>
              <a:lstStyle/>
              <a:p>
                <a:endParaRPr lang="en-US"/>
              </a:p>
            </p:txBody>
          </p:sp>
          <p:pic>
            <p:nvPicPr>
              <p:cNvPr id="20" name="Picture 19" descr="whirlwind-computer"/>
              <p:cNvPicPr>
                <a:picLocks noChangeAspect="1" noChangeArrowheads="1"/>
              </p:cNvPicPr>
              <p:nvPr/>
            </p:nvPicPr>
            <p:blipFill>
              <a:blip r:embed="rId2"/>
              <a:srcRect/>
              <a:stretch>
                <a:fillRect/>
              </a:stretch>
            </p:blipFill>
            <p:spPr bwMode="auto">
              <a:xfrm>
                <a:off x="3486" y="1777"/>
                <a:ext cx="486" cy="348"/>
              </a:xfrm>
              <a:prstGeom prst="rect">
                <a:avLst/>
              </a:prstGeom>
              <a:grpFill/>
            </p:spPr>
          </p:pic>
          <p:pic>
            <p:nvPicPr>
              <p:cNvPr id="21" name="Picture 20" descr="360-67"/>
              <p:cNvPicPr>
                <a:picLocks noChangeAspect="1" noChangeArrowheads="1"/>
              </p:cNvPicPr>
              <p:nvPr/>
            </p:nvPicPr>
            <p:blipFill>
              <a:blip r:embed="rId3"/>
              <a:srcRect/>
              <a:stretch>
                <a:fillRect/>
              </a:stretch>
            </p:blipFill>
            <p:spPr bwMode="auto">
              <a:xfrm>
                <a:off x="3736" y="2070"/>
                <a:ext cx="442" cy="327"/>
              </a:xfrm>
              <a:prstGeom prst="rect">
                <a:avLst/>
              </a:prstGeom>
              <a:grpFill/>
            </p:spPr>
          </p:pic>
          <p:sp>
            <p:nvSpPr>
              <p:cNvPr id="22" name="Text Box 21"/>
              <p:cNvSpPr txBox="1">
                <a:spLocks noChangeArrowheads="1"/>
              </p:cNvSpPr>
              <p:nvPr/>
            </p:nvSpPr>
            <p:spPr bwMode="auto">
              <a:xfrm>
                <a:off x="4154" y="1968"/>
                <a:ext cx="862"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Mainframe</a:t>
                </a:r>
              </a:p>
            </p:txBody>
          </p:sp>
          <p:pic>
            <p:nvPicPr>
              <p:cNvPr id="23" name="Picture 22" descr="vax11-780"/>
              <p:cNvPicPr>
                <a:picLocks noChangeAspect="1" noChangeArrowheads="1"/>
              </p:cNvPicPr>
              <p:nvPr/>
            </p:nvPicPr>
            <p:blipFill>
              <a:blip r:embed="rId4"/>
              <a:srcRect/>
              <a:stretch>
                <a:fillRect/>
              </a:stretch>
            </p:blipFill>
            <p:spPr bwMode="auto">
              <a:xfrm>
                <a:off x="4108" y="2307"/>
                <a:ext cx="272" cy="296"/>
              </a:xfrm>
              <a:prstGeom prst="rect">
                <a:avLst/>
              </a:prstGeom>
              <a:grpFill/>
            </p:spPr>
          </p:pic>
          <p:sp>
            <p:nvSpPr>
              <p:cNvPr id="24" name="Text Box 23"/>
              <p:cNvSpPr txBox="1">
                <a:spLocks noChangeArrowheads="1"/>
              </p:cNvSpPr>
              <p:nvPr/>
            </p:nvSpPr>
            <p:spPr bwMode="auto">
              <a:xfrm>
                <a:off x="4386" y="2216"/>
                <a:ext cx="468"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Mini</a:t>
                </a:r>
              </a:p>
            </p:txBody>
          </p:sp>
          <p:pic>
            <p:nvPicPr>
              <p:cNvPr id="25" name="Picture 24" descr="sun3+3d"/>
              <p:cNvPicPr>
                <a:picLocks noChangeAspect="1" noChangeArrowheads="1"/>
              </p:cNvPicPr>
              <p:nvPr/>
            </p:nvPicPr>
            <p:blipFill>
              <a:blip r:embed="rId5"/>
              <a:srcRect/>
              <a:stretch>
                <a:fillRect/>
              </a:stretch>
            </p:blipFill>
            <p:spPr bwMode="auto">
              <a:xfrm>
                <a:off x="4284" y="2488"/>
                <a:ext cx="303" cy="259"/>
              </a:xfrm>
              <a:prstGeom prst="rect">
                <a:avLst/>
              </a:prstGeom>
              <a:grpFill/>
            </p:spPr>
          </p:pic>
          <p:sp>
            <p:nvSpPr>
              <p:cNvPr id="26" name="Text Box 25"/>
              <p:cNvSpPr txBox="1">
                <a:spLocks noChangeArrowheads="1"/>
              </p:cNvSpPr>
              <p:nvPr/>
            </p:nvSpPr>
            <p:spPr bwMode="auto">
              <a:xfrm>
                <a:off x="4547" y="2397"/>
                <a:ext cx="82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dirty="0">
                    <a:latin typeface="Verdana" charset="0"/>
                  </a:rPr>
                  <a:t>Workstation</a:t>
                </a:r>
              </a:p>
            </p:txBody>
          </p:sp>
          <p:sp>
            <p:nvSpPr>
              <p:cNvPr id="27" name="Text Box 26"/>
              <p:cNvSpPr txBox="1">
                <a:spLocks noChangeArrowheads="1"/>
              </p:cNvSpPr>
              <p:nvPr/>
            </p:nvSpPr>
            <p:spPr bwMode="auto">
              <a:xfrm>
                <a:off x="4704" y="2544"/>
                <a:ext cx="309" cy="138"/>
              </a:xfrm>
              <a:prstGeom prst="rect">
                <a:avLst/>
              </a:prstGeom>
              <a:grpFill/>
              <a:ln w="12700">
                <a:noFill/>
                <a:miter lim="800000"/>
                <a:headEnd type="none" w="sm" len="sm"/>
                <a:tailEnd type="none" w="sm" len="sm"/>
              </a:ln>
              <a:effectLst/>
            </p:spPr>
            <p:txBody>
              <a:bodyPr wrap="square">
                <a:prstTxWarp prst="textNoShape">
                  <a:avLst/>
                </a:prstTxWarp>
                <a:spAutoFit/>
              </a:bodyPr>
              <a:lstStyle/>
              <a:p>
                <a:pPr eaLnBrk="0" hangingPunct="0"/>
                <a:r>
                  <a:rPr lang="en-US" sz="1400">
                    <a:latin typeface="Verdana" charset="0"/>
                  </a:rPr>
                  <a:t>PC</a:t>
                </a:r>
              </a:p>
            </p:txBody>
          </p:sp>
          <p:pic>
            <p:nvPicPr>
              <p:cNvPr id="28" name="Picture 27" descr="IBM_ThinkPad@ThinkPad_A_Series"/>
              <p:cNvPicPr>
                <a:picLocks noChangeAspect="1" noChangeArrowheads="1"/>
              </p:cNvPicPr>
              <p:nvPr/>
            </p:nvPicPr>
            <p:blipFill>
              <a:blip r:embed="rId6"/>
              <a:srcRect/>
              <a:stretch>
                <a:fillRect/>
              </a:stretch>
            </p:blipFill>
            <p:spPr bwMode="auto">
              <a:xfrm>
                <a:off x="4635" y="2760"/>
                <a:ext cx="233" cy="227"/>
              </a:xfrm>
              <a:prstGeom prst="rect">
                <a:avLst/>
              </a:prstGeom>
              <a:grpFill/>
            </p:spPr>
          </p:pic>
          <p:pic>
            <p:nvPicPr>
              <p:cNvPr id="30" name="Picture 28" descr="cell-phone-nokia">
                <a:hlinkClick r:id="rId7"/>
              </p:cNvPr>
              <p:cNvPicPr>
                <a:picLocks noChangeAspect="1" noChangeArrowheads="1"/>
              </p:cNvPicPr>
              <p:nvPr/>
            </p:nvPicPr>
            <p:blipFill>
              <a:blip r:embed="rId8"/>
              <a:srcRect/>
              <a:stretch>
                <a:fillRect/>
              </a:stretch>
            </p:blipFill>
            <p:spPr bwMode="auto">
              <a:xfrm>
                <a:off x="5031" y="3078"/>
                <a:ext cx="175" cy="133"/>
              </a:xfrm>
              <a:prstGeom prst="rect">
                <a:avLst/>
              </a:prstGeom>
              <a:grpFill/>
            </p:spPr>
          </p:pic>
          <p:pic>
            <p:nvPicPr>
              <p:cNvPr id="31" name="Picture 29" descr="pcsm"/>
              <p:cNvPicPr>
                <a:picLocks noChangeAspect="1" noChangeArrowheads="1"/>
              </p:cNvPicPr>
              <p:nvPr/>
            </p:nvPicPr>
            <p:blipFill>
              <a:blip r:embed="rId9"/>
              <a:srcRect/>
              <a:stretch>
                <a:fillRect/>
              </a:stretch>
            </p:blipFill>
            <p:spPr bwMode="auto">
              <a:xfrm>
                <a:off x="4503" y="2624"/>
                <a:ext cx="157" cy="221"/>
              </a:xfrm>
              <a:prstGeom prst="rect">
                <a:avLst/>
              </a:prstGeom>
              <a:grpFill/>
            </p:spPr>
          </p:pic>
          <p:pic>
            <p:nvPicPr>
              <p:cNvPr id="32" name="Picture 30" descr="palm"/>
              <p:cNvPicPr>
                <a:picLocks noChangeAspect="1" noChangeArrowheads="1"/>
              </p:cNvPicPr>
              <p:nvPr/>
            </p:nvPicPr>
            <p:blipFill>
              <a:blip r:embed="rId10"/>
              <a:srcRect/>
              <a:stretch>
                <a:fillRect/>
              </a:stretch>
            </p:blipFill>
            <p:spPr bwMode="auto">
              <a:xfrm>
                <a:off x="4803" y="2984"/>
                <a:ext cx="126" cy="184"/>
              </a:xfrm>
              <a:prstGeom prst="rect">
                <a:avLst/>
              </a:prstGeom>
              <a:grpFill/>
              <a:ln w="9525">
                <a:noFill/>
                <a:miter lim="800000"/>
                <a:headEnd/>
                <a:tailEnd/>
              </a:ln>
            </p:spPr>
          </p:pic>
          <p:sp>
            <p:nvSpPr>
              <p:cNvPr id="33" name="Rectangle 31"/>
              <p:cNvSpPr>
                <a:spLocks noChangeArrowheads="1"/>
              </p:cNvSpPr>
              <p:nvPr/>
            </p:nvSpPr>
            <p:spPr bwMode="auto">
              <a:xfrm>
                <a:off x="5064" y="2934"/>
                <a:ext cx="322" cy="138"/>
              </a:xfrm>
              <a:prstGeom prst="rect">
                <a:avLst/>
              </a:prstGeom>
              <a:grpFill/>
              <a:ln w="9525">
                <a:noFill/>
                <a:miter lim="800000"/>
                <a:headEnd/>
                <a:tailEnd/>
              </a:ln>
              <a:effectLst/>
            </p:spPr>
            <p:txBody>
              <a:bodyPr wrap="square">
                <a:prstTxWarp prst="textNoShape">
                  <a:avLst/>
                </a:prstTxWarp>
                <a:spAutoFit/>
              </a:bodyPr>
              <a:lstStyle/>
              <a:p>
                <a:r>
                  <a:rPr lang="en-US" sz="1400">
                    <a:latin typeface="Verdana" charset="0"/>
                  </a:rPr>
                  <a:t>Cell</a:t>
                </a:r>
              </a:p>
            </p:txBody>
          </p:sp>
          <p:sp>
            <p:nvSpPr>
              <p:cNvPr id="34" name="Text Box 32"/>
              <p:cNvSpPr txBox="1">
                <a:spLocks noChangeArrowheads="1"/>
              </p:cNvSpPr>
              <p:nvPr/>
            </p:nvSpPr>
            <p:spPr bwMode="auto">
              <a:xfrm>
                <a:off x="3163" y="2712"/>
                <a:ext cx="30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b="1"/>
                  <a:t>1:1</a:t>
                </a:r>
              </a:p>
            </p:txBody>
          </p:sp>
          <p:sp>
            <p:nvSpPr>
              <p:cNvPr id="35" name="Text Box 33"/>
              <p:cNvSpPr txBox="1">
                <a:spLocks noChangeArrowheads="1"/>
              </p:cNvSpPr>
              <p:nvPr/>
            </p:nvSpPr>
            <p:spPr bwMode="auto">
              <a:xfrm>
                <a:off x="3043" y="2304"/>
                <a:ext cx="421" cy="152"/>
              </a:xfrm>
              <a:prstGeom prst="rect">
                <a:avLst/>
              </a:prstGeom>
              <a:grpFill/>
              <a:ln w="9525">
                <a:noFill/>
                <a:miter lim="800000"/>
                <a:headEnd/>
                <a:tailEnd/>
              </a:ln>
              <a:effectLst/>
            </p:spPr>
            <p:txBody>
              <a:bodyPr wrap="square">
                <a:prstTxWarp prst="textNoShape">
                  <a:avLst/>
                </a:prstTxWarp>
                <a:spAutoFit/>
              </a:bodyPr>
              <a:lstStyle/>
              <a:p>
                <a:pPr eaLnBrk="0" hangingPunct="0"/>
                <a:r>
                  <a:rPr lang="en-US" sz="1600" b="1"/>
                  <a:t>1:10</a:t>
                </a:r>
                <a:r>
                  <a:rPr lang="en-US" sz="1600" b="1" baseline="30000"/>
                  <a:t>3</a:t>
                </a:r>
              </a:p>
            </p:txBody>
          </p:sp>
        </p:grpSp>
      </p:grpSp>
      <p:grpSp>
        <p:nvGrpSpPr>
          <p:cNvPr id="5" name="Group 7"/>
          <p:cNvGrpSpPr>
            <a:grpSpLocks/>
          </p:cNvGrpSpPr>
          <p:nvPr/>
        </p:nvGrpSpPr>
        <p:grpSpPr bwMode="auto">
          <a:xfrm>
            <a:off x="5329682" y="4909653"/>
            <a:ext cx="781050" cy="755650"/>
            <a:chOff x="4992" y="3124"/>
            <a:chExt cx="492" cy="476"/>
          </a:xfrm>
        </p:grpSpPr>
        <p:sp>
          <p:nvSpPr>
            <p:cNvPr id="40" name="Text Box 8"/>
            <p:cNvSpPr txBox="1">
              <a:spLocks noChangeArrowheads="1"/>
            </p:cNvSpPr>
            <p:nvPr/>
          </p:nvSpPr>
          <p:spPr bwMode="auto">
            <a:xfrm>
              <a:off x="4992" y="3408"/>
              <a:ext cx="492" cy="192"/>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1400" b="1" i="1" dirty="0">
                  <a:latin typeface="Verdana" charset="0"/>
                </a:rPr>
                <a:t>Mote!</a:t>
              </a:r>
            </a:p>
          </p:txBody>
        </p:sp>
        <p:pic>
          <p:nvPicPr>
            <p:cNvPr id="41" name="Picture 9" descr="dots"/>
            <p:cNvPicPr>
              <a:picLocks noChangeAspect="1" noChangeArrowheads="1"/>
            </p:cNvPicPr>
            <p:nvPr/>
          </p:nvPicPr>
          <p:blipFill>
            <a:blip r:embed="rId11"/>
            <a:srcRect/>
            <a:stretch>
              <a:fillRect/>
            </a:stretch>
          </p:blipFill>
          <p:spPr bwMode="auto">
            <a:xfrm>
              <a:off x="5206" y="3124"/>
              <a:ext cx="211" cy="260"/>
            </a:xfrm>
            <a:prstGeom prst="rect">
              <a:avLst/>
            </a:prstGeom>
            <a:noFill/>
          </p:spPr>
        </p:pic>
      </p:grpSp>
      <p:pic>
        <p:nvPicPr>
          <p:cNvPr id="42" name="Picture 3"/>
          <p:cNvPicPr>
            <a:picLocks noChangeAspect="1"/>
          </p:cNvPicPr>
          <p:nvPr/>
        </p:nvPicPr>
        <p:blipFill>
          <a:blip r:embed="rId12"/>
          <a:srcRect/>
          <a:stretch>
            <a:fillRect/>
          </a:stretch>
        </p:blipFill>
        <p:spPr bwMode="auto">
          <a:xfrm>
            <a:off x="5778449" y="1218596"/>
            <a:ext cx="1252243" cy="767207"/>
          </a:xfrm>
          <a:prstGeom prst="rect">
            <a:avLst/>
          </a:prstGeom>
          <a:noFill/>
          <a:ln w="9525">
            <a:noFill/>
            <a:miter lim="800000"/>
            <a:headEnd/>
            <a:tailEnd/>
          </a:ln>
        </p:spPr>
      </p:pic>
      <p:pic>
        <p:nvPicPr>
          <p:cNvPr id="43" name="Picture 42"/>
          <p:cNvPicPr>
            <a:picLocks noChangeAspect="1"/>
          </p:cNvPicPr>
          <p:nvPr/>
        </p:nvPicPr>
        <p:blipFill>
          <a:blip r:embed="rId13"/>
          <a:stretch>
            <a:fillRect/>
          </a:stretch>
        </p:blipFill>
        <p:spPr>
          <a:xfrm>
            <a:off x="5868661" y="4167213"/>
            <a:ext cx="467971" cy="493613"/>
          </a:xfrm>
          <a:prstGeom prst="rect">
            <a:avLst/>
          </a:prstGeom>
        </p:spPr>
      </p:pic>
      <p:pic>
        <p:nvPicPr>
          <p:cNvPr id="44" name="Picture 43"/>
          <p:cNvPicPr>
            <a:picLocks noChangeAspect="1"/>
          </p:cNvPicPr>
          <p:nvPr/>
        </p:nvPicPr>
        <p:blipFill>
          <a:blip r:embed="rId14"/>
          <a:stretch>
            <a:fillRect/>
          </a:stretch>
        </p:blipFill>
        <p:spPr>
          <a:xfrm>
            <a:off x="5133700" y="1686979"/>
            <a:ext cx="1333500" cy="952500"/>
          </a:xfrm>
          <a:prstGeom prst="rect">
            <a:avLst/>
          </a:prstGeom>
        </p:spPr>
      </p:pic>
      <p:pic>
        <p:nvPicPr>
          <p:cNvPr id="45" name="Picture 44"/>
          <p:cNvPicPr>
            <a:picLocks noChangeAspect="1"/>
          </p:cNvPicPr>
          <p:nvPr/>
        </p:nvPicPr>
        <p:blipFill>
          <a:blip r:embed="rId15"/>
          <a:stretch>
            <a:fillRect/>
          </a:stretch>
        </p:blipFill>
        <p:spPr>
          <a:xfrm>
            <a:off x="5625646" y="2567388"/>
            <a:ext cx="864217" cy="822885"/>
          </a:xfrm>
          <a:prstGeom prst="rect">
            <a:avLst/>
          </a:prstGeom>
        </p:spPr>
      </p:pic>
      <p:pic>
        <p:nvPicPr>
          <p:cNvPr id="46" name="Picture 45"/>
          <p:cNvPicPr>
            <a:picLocks noChangeAspect="1"/>
          </p:cNvPicPr>
          <p:nvPr/>
        </p:nvPicPr>
        <p:blipFill>
          <a:blip r:embed="rId16"/>
          <a:stretch>
            <a:fillRect/>
          </a:stretch>
        </p:blipFill>
        <p:spPr>
          <a:xfrm>
            <a:off x="5794099" y="3393909"/>
            <a:ext cx="583453" cy="575708"/>
          </a:xfrm>
          <a:prstGeom prst="rect">
            <a:avLst/>
          </a:prstGeom>
        </p:spPr>
      </p:pic>
      <p:pic>
        <p:nvPicPr>
          <p:cNvPr id="47" name="Picture 46"/>
          <p:cNvPicPr>
            <a:picLocks noChangeAspect="1"/>
          </p:cNvPicPr>
          <p:nvPr/>
        </p:nvPicPr>
        <p:blipFill>
          <a:blip r:embed="rId17"/>
          <a:stretch>
            <a:fillRect/>
          </a:stretch>
        </p:blipFill>
        <p:spPr>
          <a:xfrm>
            <a:off x="6081287" y="3763803"/>
            <a:ext cx="540718" cy="485962"/>
          </a:xfrm>
          <a:prstGeom prst="rect">
            <a:avLst/>
          </a:prstGeom>
        </p:spPr>
      </p:pic>
      <p:cxnSp>
        <p:nvCxnSpPr>
          <p:cNvPr id="49" name="Straight Connector 48"/>
          <p:cNvCxnSpPr/>
          <p:nvPr/>
        </p:nvCxnSpPr>
        <p:spPr>
          <a:xfrm>
            <a:off x="3612688" y="2045567"/>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914500" y="2705967"/>
            <a:ext cx="1419411" cy="29883"/>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918546" y="3554626"/>
            <a:ext cx="696259" cy="5977"/>
          </a:xfrm>
          <a:prstGeom prst="line">
            <a:avLst/>
          </a:prstGeom>
          <a:ln w="28575" cap="flat" cmpd="sng" algn="ctr">
            <a:solidFill>
              <a:schemeClr val="accent4">
                <a:lumMod val="60000"/>
                <a:lumOff val="4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Cloud 56"/>
          <p:cNvSpPr/>
          <p:nvPr/>
        </p:nvSpPr>
        <p:spPr>
          <a:xfrm>
            <a:off x="5526390" y="626156"/>
            <a:ext cx="1667794" cy="1987176"/>
          </a:xfrm>
          <a:prstGeom prst="cloud">
            <a:avLst/>
          </a:prstGeom>
          <a:solidFill>
            <a:schemeClr val="tx1">
              <a:lumMod val="85000"/>
              <a:alpha val="16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739336" y="6004213"/>
            <a:ext cx="6690804" cy="461665"/>
          </a:xfrm>
          <a:prstGeom prst="rect">
            <a:avLst/>
          </a:prstGeom>
          <a:noFill/>
        </p:spPr>
        <p:txBody>
          <a:bodyPr wrap="none" rtlCol="0">
            <a:spAutoFit/>
          </a:bodyPr>
          <a:lstStyle/>
          <a:p>
            <a:r>
              <a:rPr lang="en-US" dirty="0" smtClean="0"/>
              <a:t>Bell’s Law: new computer class per 10 years</a:t>
            </a:r>
            <a:endParaRPr lang="en-US" dirty="0"/>
          </a:p>
        </p:txBody>
      </p:sp>
      <p:sp>
        <p:nvSpPr>
          <p:cNvPr id="53" name="Rounded Rectangular Callout 52"/>
          <p:cNvSpPr/>
          <p:nvPr/>
        </p:nvSpPr>
        <p:spPr bwMode="auto">
          <a:xfrm>
            <a:off x="6172200" y="5715000"/>
            <a:ext cx="1905000" cy="838200"/>
          </a:xfrm>
          <a:prstGeom prst="wedgeRoundRectCallout">
            <a:avLst>
              <a:gd name="adj1" fmla="val -55278"/>
              <a:gd name="adj2" fmla="val -109144"/>
              <a:gd name="adj3" fmla="val 16667"/>
            </a:avLst>
          </a:prstGeom>
          <a:solidFill>
            <a:schemeClr val="accent3">
              <a:lumMod val="85000"/>
            </a:schemeClr>
          </a:solidFill>
          <a:ln w="25400" cap="flat" cmpd="sng" algn="ctr">
            <a:solidFill>
              <a:schemeClr val="tx1"/>
            </a:solidFill>
            <a:prstDash val="solid"/>
            <a:round/>
            <a:headEnd type="triangle" w="med" len="med"/>
            <a:tailEnd type="none" w="med" len="med"/>
          </a:ln>
          <a:effectLst/>
        </p:spPr>
        <p:txBody>
          <a:bodyPr anchor="ctr"/>
          <a:lstStyle/>
          <a:p>
            <a:pPr algn="ctr">
              <a:defRPr/>
            </a:pPr>
            <a:r>
              <a:rPr lang="en-US" sz="2000" b="0" dirty="0">
                <a:latin typeface="Helvetica"/>
                <a:cs typeface="Helvetica"/>
              </a:rPr>
              <a:t>The Internet of Things!</a:t>
            </a:r>
          </a:p>
        </p:txBody>
      </p:sp>
      <p:sp>
        <p:nvSpPr>
          <p:cNvPr id="6" name="Right Brace 5"/>
          <p:cNvSpPr/>
          <p:nvPr/>
        </p:nvSpPr>
        <p:spPr bwMode="auto">
          <a:xfrm>
            <a:off x="7239000" y="1524000"/>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Right Brace 53"/>
          <p:cNvSpPr/>
          <p:nvPr/>
        </p:nvSpPr>
        <p:spPr bwMode="auto">
          <a:xfrm>
            <a:off x="7467600" y="2895600"/>
            <a:ext cx="304800" cy="14478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Right Brace 54"/>
          <p:cNvSpPr/>
          <p:nvPr/>
        </p:nvSpPr>
        <p:spPr bwMode="auto">
          <a:xfrm>
            <a:off x="7239000" y="4343400"/>
            <a:ext cx="304800" cy="990600"/>
          </a:xfrm>
          <a:prstGeom prst="rightBrace">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p:cNvSpPr txBox="1"/>
          <p:nvPr/>
        </p:nvSpPr>
        <p:spPr>
          <a:xfrm>
            <a:off x="7620000" y="1371600"/>
            <a:ext cx="1524000" cy="1569660"/>
          </a:xfrm>
          <a:prstGeom prst="rect">
            <a:avLst/>
          </a:prstGeom>
          <a:noFill/>
        </p:spPr>
        <p:txBody>
          <a:bodyPr wrap="square" rtlCol="0">
            <a:spAutoFit/>
          </a:bodyPr>
          <a:lstStyle/>
          <a:p>
            <a:r>
              <a:rPr lang="en-US" sz="1600" dirty="0" smtClean="0"/>
              <a:t>Number crunching, Data Storage, Massive Services,</a:t>
            </a:r>
          </a:p>
          <a:p>
            <a:r>
              <a:rPr lang="en-US" sz="1600" dirty="0" smtClean="0"/>
              <a:t>Mining</a:t>
            </a:r>
            <a:endParaRPr lang="en-US" sz="1600" dirty="0"/>
          </a:p>
        </p:txBody>
      </p:sp>
      <p:sp>
        <p:nvSpPr>
          <p:cNvPr id="56" name="TextBox 55"/>
          <p:cNvSpPr txBox="1"/>
          <p:nvPr/>
        </p:nvSpPr>
        <p:spPr>
          <a:xfrm>
            <a:off x="7772400" y="3276600"/>
            <a:ext cx="1524000" cy="584776"/>
          </a:xfrm>
          <a:prstGeom prst="rect">
            <a:avLst/>
          </a:prstGeom>
          <a:noFill/>
        </p:spPr>
        <p:txBody>
          <a:bodyPr wrap="square" rtlCol="0">
            <a:spAutoFit/>
          </a:bodyPr>
          <a:lstStyle/>
          <a:p>
            <a:r>
              <a:rPr lang="en-US" sz="1600" dirty="0" smtClean="0"/>
              <a:t>Productivity,</a:t>
            </a:r>
          </a:p>
          <a:p>
            <a:r>
              <a:rPr lang="en-US" sz="1600" dirty="0" smtClean="0"/>
              <a:t>Interactive</a:t>
            </a:r>
            <a:endParaRPr lang="en-US" sz="1600" dirty="0"/>
          </a:p>
        </p:txBody>
      </p:sp>
      <p:sp>
        <p:nvSpPr>
          <p:cNvPr id="58" name="TextBox 57"/>
          <p:cNvSpPr txBox="1"/>
          <p:nvPr/>
        </p:nvSpPr>
        <p:spPr>
          <a:xfrm>
            <a:off x="7607300" y="4419600"/>
            <a:ext cx="1524000" cy="830997"/>
          </a:xfrm>
          <a:prstGeom prst="rect">
            <a:avLst/>
          </a:prstGeom>
          <a:noFill/>
        </p:spPr>
        <p:txBody>
          <a:bodyPr wrap="square" rtlCol="0">
            <a:spAutoFit/>
          </a:bodyPr>
          <a:lstStyle/>
          <a:p>
            <a:r>
              <a:rPr lang="en-US" sz="1600" dirty="0" smtClean="0"/>
              <a:t>Streaming from/to the physical world</a:t>
            </a:r>
            <a:endParaRPr lang="en-US" sz="1600" dirty="0"/>
          </a:p>
        </p:txBody>
      </p:sp>
    </p:spTree>
    <p:extLst>
      <p:ext uri="{BB962C8B-B14F-4D97-AF65-F5344CB8AC3E}">
        <p14:creationId xmlns:p14="http://schemas.microsoft.com/office/powerpoint/2010/main" val="5579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Helvetica" charset="0"/>
                <a:ea typeface="ＭＳ Ｐゴシック" charset="0"/>
                <a:cs typeface="ＭＳ Ｐゴシック" charset="0"/>
              </a:rPr>
              <a:t>Computing Devices Everywhere</a:t>
            </a:r>
          </a:p>
        </p:txBody>
      </p:sp>
      <p:pic>
        <p:nvPicPr>
          <p:cNvPr id="4" name="Picture 4" descr="mac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10343"/>
            <a:ext cx="34861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illenniu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57943"/>
            <a:ext cx="28686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pic>
      <p:pic>
        <p:nvPicPr>
          <p:cNvPr id="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996543"/>
            <a:ext cx="23145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15"/>
          <p:cNvGraphicFramePr>
            <a:graphicFrameLocks noGrp="1" noChangeAspect="1"/>
          </p:cNvGraphicFramePr>
          <p:nvPr>
            <p:ph sz="half" idx="4294967295"/>
            <p:extLst>
              <p:ext uri="{D42A27DB-BD31-4B8C-83A1-F6EECF244321}">
                <p14:modId xmlns:p14="http://schemas.microsoft.com/office/powerpoint/2010/main" val="1053692383"/>
              </p:ext>
            </p:extLst>
          </p:nvPr>
        </p:nvGraphicFramePr>
        <p:xfrm>
          <a:off x="563563" y="3188381"/>
          <a:ext cx="2071687" cy="1450975"/>
        </p:xfrm>
        <a:graphic>
          <a:graphicData uri="http://schemas.openxmlformats.org/presentationml/2006/ole">
            <mc:AlternateContent xmlns:mc="http://schemas.openxmlformats.org/markup-compatibility/2006">
              <mc:Choice xmlns:v="urn:schemas-microsoft-com:vml" Requires="v">
                <p:oleObj spid="_x0000_s9233" name="Clip" r:id="rId7" imgW="5680845" imgH="3977862" progId="MS_ClipArt_Gallery.2">
                  <p:embed/>
                </p:oleObj>
              </mc:Choice>
              <mc:Fallback>
                <p:oleObj name="Clip" r:id="rId7" imgW="5680845" imgH="3977862"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563" y="3188381"/>
                        <a:ext cx="2071687"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4767943"/>
            <a:ext cx="20574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2481943"/>
            <a:ext cx="26193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7416"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4844143"/>
            <a:ext cx="1079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23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300"/>
                            </p:stCondLst>
                            <p:childTnLst>
                              <p:par>
                                <p:cTn id="8" presetID="1" presetClass="entr" presetSubtype="0" fill="hold" nodeType="afterEffect">
                                  <p:stCondLst>
                                    <p:cond delay="3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
                            </p:stCondLst>
                            <p:childTnLst>
                              <p:par>
                                <p:cTn id="11" presetID="1" presetClass="entr" presetSubtype="0" fill="hold" nodeType="afterEffect">
                                  <p:stCondLst>
                                    <p:cond delay="3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900"/>
                            </p:stCondLst>
                            <p:childTnLst>
                              <p:par>
                                <p:cTn id="14" presetID="1" presetClass="entr" presetSubtype="0" fill="hold" nodeType="afterEffect">
                                  <p:stCondLst>
                                    <p:cond delay="3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nodeType="afterGroup">
                            <p:stCondLst>
                              <p:cond delay="1200"/>
                            </p:stCondLst>
                            <p:childTnLst>
                              <p:par>
                                <p:cTn id="17" presetID="1" presetClass="entr" presetSubtype="0" fill="hold" nodeType="afterEffect">
                                  <p:stCondLst>
                                    <p:cond delay="3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2529" name="Object 2"/>
          <p:cNvGraphicFramePr>
            <a:graphicFrameLocks noGrp="1" noChangeAspect="1"/>
          </p:cNvGraphicFramePr>
          <p:nvPr>
            <p:ph idx="1"/>
          </p:nvPr>
        </p:nvGraphicFramePr>
        <p:xfrm>
          <a:off x="6350" y="850900"/>
          <a:ext cx="9145588" cy="4964113"/>
        </p:xfrm>
        <a:graphic>
          <a:graphicData uri="http://schemas.openxmlformats.org/presentationml/2006/ole">
            <mc:AlternateContent xmlns:mc="http://schemas.openxmlformats.org/markup-compatibility/2006">
              <mc:Choice xmlns:v="urn:schemas-microsoft-com:vml" Requires="v">
                <p:oleObj spid="_x0000_s14352" name="Chart" r:id="rId4" imgW="8369300" imgH="4546600" progId="Excel.Chart.8">
                  <p:embed/>
                </p:oleObj>
              </mc:Choice>
              <mc:Fallback>
                <p:oleObj name="Chart" r:id="rId4" imgW="8369300" imgH="45466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850900"/>
                        <a:ext cx="9145588"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0" name="Rectangle 3"/>
          <p:cNvSpPr>
            <a:spLocks noGrp="1" noChangeArrowheads="1"/>
          </p:cNvSpPr>
          <p:nvPr>
            <p:ph type="title"/>
          </p:nvPr>
        </p:nvSpPr>
        <p:spPr>
          <a:xfrm>
            <a:off x="609600" y="228600"/>
            <a:ext cx="8229600" cy="533400"/>
          </a:xfrm>
        </p:spPr>
        <p:txBody>
          <a:bodyPr/>
          <a:lstStyle/>
          <a:p>
            <a:r>
              <a:rPr lang="en-US">
                <a:latin typeface="Helvetica" charset="0"/>
                <a:ea typeface="ＭＳ Ｐゴシック" charset="0"/>
                <a:cs typeface="ＭＳ Ｐゴシック" charset="0"/>
              </a:rPr>
              <a:t>New Challenge: Slowdown in Joy’s law</a:t>
            </a:r>
            <a:br>
              <a:rPr lang="en-US">
                <a:latin typeface="Helvetica" charset="0"/>
                <a:ea typeface="ＭＳ Ｐゴシック" charset="0"/>
                <a:cs typeface="ＭＳ Ｐゴシック" charset="0"/>
              </a:rPr>
            </a:br>
            <a:r>
              <a:rPr lang="en-US">
                <a:latin typeface="Helvetica" charset="0"/>
                <a:ea typeface="ＭＳ Ｐゴシック" charset="0"/>
                <a:cs typeface="ＭＳ Ｐゴシック" charset="0"/>
              </a:rPr>
              <a:t> of Performance</a:t>
            </a:r>
          </a:p>
        </p:txBody>
      </p:sp>
      <p:sp>
        <p:nvSpPr>
          <p:cNvPr id="22531" name="Text Box 4"/>
          <p:cNvSpPr txBox="1">
            <a:spLocks noChangeArrowheads="1"/>
          </p:cNvSpPr>
          <p:nvPr/>
        </p:nvSpPr>
        <p:spPr bwMode="auto">
          <a:xfrm>
            <a:off x="152400" y="5546725"/>
            <a:ext cx="487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buFontTx/>
              <a:buChar char="•"/>
            </a:pPr>
            <a:r>
              <a:rPr lang="en-US" sz="2000" b="0">
                <a:latin typeface="Arial" charset="0"/>
                <a:cs typeface="Arial" charset="0"/>
              </a:rPr>
              <a:t> VAX	        : 25%/year 1978 to 1986</a:t>
            </a:r>
          </a:p>
          <a:p>
            <a:pPr eaLnBrk="1" hangingPunct="1">
              <a:buFontTx/>
              <a:buChar char="•"/>
            </a:pPr>
            <a:r>
              <a:rPr lang="en-US" sz="2000" b="0">
                <a:latin typeface="Arial" charset="0"/>
                <a:cs typeface="Arial" charset="0"/>
              </a:rPr>
              <a:t> RISC + x86: 52%/year 1986 to 2002</a:t>
            </a:r>
          </a:p>
          <a:p>
            <a:pPr eaLnBrk="1" hangingPunct="1">
              <a:buFontTx/>
              <a:buChar char="•"/>
            </a:pPr>
            <a:r>
              <a:rPr lang="en-US" sz="2000" b="0">
                <a:latin typeface="Arial" charset="0"/>
                <a:cs typeface="Arial" charset="0"/>
              </a:rPr>
              <a:t> RISC + x86: ??%/year 2002 to present</a:t>
            </a:r>
          </a:p>
        </p:txBody>
      </p:sp>
      <p:sp>
        <p:nvSpPr>
          <p:cNvPr id="22532" name="Text Box 5"/>
          <p:cNvSpPr txBox="1">
            <a:spLocks noChangeArrowheads="1"/>
          </p:cNvSpPr>
          <p:nvPr/>
        </p:nvSpPr>
        <p:spPr bwMode="auto">
          <a:xfrm>
            <a:off x="1143000" y="1143000"/>
            <a:ext cx="49799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600" b="0">
                <a:latin typeface="Times" charset="0"/>
              </a:rPr>
              <a:t>From Hennessy and Patterson, </a:t>
            </a:r>
            <a:r>
              <a:rPr lang="en-US" sz="1600" b="0" i="1">
                <a:latin typeface="Times" charset="0"/>
              </a:rPr>
              <a:t>Computer Architecture: A Quantitative Approach</a:t>
            </a:r>
            <a:r>
              <a:rPr lang="en-US" sz="1600" b="0">
                <a:latin typeface="Times" charset="0"/>
              </a:rPr>
              <a:t>, 4th edition, Sept. 15, 2006</a:t>
            </a:r>
          </a:p>
        </p:txBody>
      </p:sp>
      <p:sp>
        <p:nvSpPr>
          <p:cNvPr id="297990" name="Text Box 6"/>
          <p:cNvSpPr txBox="1">
            <a:spLocks noChangeArrowheads="1"/>
          </p:cNvSpPr>
          <p:nvPr/>
        </p:nvSpPr>
        <p:spPr bwMode="auto">
          <a:xfrm>
            <a:off x="4572000" y="3733800"/>
            <a:ext cx="441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a:solidFill>
                  <a:srgbClr val="FF0000"/>
                </a:solidFill>
                <a:latin typeface="Arial" charset="0"/>
                <a:sym typeface="Symbol" charset="0"/>
              </a:rPr>
              <a:t> </a:t>
            </a:r>
            <a:r>
              <a:rPr lang="en-US">
                <a:solidFill>
                  <a:srgbClr val="FF0000"/>
                </a:solidFill>
                <a:latin typeface="Arial" charset="0"/>
              </a:rPr>
              <a:t>Sea change in chip design: multiple “cores” or processors per chip</a:t>
            </a:r>
          </a:p>
        </p:txBody>
      </p:sp>
      <p:sp>
        <p:nvSpPr>
          <p:cNvPr id="22534" name="Text Box 7"/>
          <p:cNvSpPr txBox="1">
            <a:spLocks noChangeArrowheads="1"/>
          </p:cNvSpPr>
          <p:nvPr/>
        </p:nvSpPr>
        <p:spPr bwMode="auto">
          <a:xfrm>
            <a:off x="8686800" y="898525"/>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solidFill>
                  <a:srgbClr val="FF0000"/>
                </a:solidFill>
                <a:latin typeface="Arial" charset="0"/>
              </a:rPr>
              <a:t>3X</a:t>
            </a:r>
          </a:p>
        </p:txBody>
      </p:sp>
      <p:sp>
        <p:nvSpPr>
          <p:cNvPr id="22535" name="Line 8"/>
          <p:cNvSpPr>
            <a:spLocks noChangeShapeType="1"/>
          </p:cNvSpPr>
          <p:nvPr/>
        </p:nvSpPr>
        <p:spPr bwMode="auto">
          <a:xfrm>
            <a:off x="8763000" y="850900"/>
            <a:ext cx="0" cy="457200"/>
          </a:xfrm>
          <a:prstGeom prst="line">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TextBox 1"/>
          <p:cNvSpPr txBox="1">
            <a:spLocks noChangeArrowheads="1"/>
          </p:cNvSpPr>
          <p:nvPr/>
        </p:nvSpPr>
        <p:spPr bwMode="auto">
          <a:xfrm>
            <a:off x="1371600" y="1828800"/>
            <a:ext cx="407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cs typeface="Helvetica" charset="0"/>
              </a:rPr>
              <a:t>Joy’s Law: Perf ≈ 2</a:t>
            </a:r>
            <a:r>
              <a:rPr lang="en-US" sz="2000" b="0" baseline="30000">
                <a:latin typeface="Helvetica" charset="0"/>
                <a:cs typeface="Helvetica" charset="0"/>
              </a:rPr>
              <a:t>(Year-1984) </a:t>
            </a:r>
            <a:r>
              <a:rPr lang="en-US" sz="2000" b="0">
                <a:latin typeface="Helvetica" charset="0"/>
                <a:cs typeface="Helvetica" charset="0"/>
              </a:rPr>
              <a:t>MIPS</a:t>
            </a:r>
          </a:p>
        </p:txBody>
      </p:sp>
    </p:spTree>
    <p:extLst>
      <p:ext uri="{BB962C8B-B14F-4D97-AF65-F5344CB8AC3E}">
        <p14:creationId xmlns:p14="http://schemas.microsoft.com/office/powerpoint/2010/main" val="230553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533400" y="76200"/>
            <a:ext cx="7504113" cy="584200"/>
          </a:xfrm>
        </p:spPr>
        <p:txBody>
          <a:bodyPr/>
          <a:lstStyle/>
          <a:p>
            <a:r>
              <a:rPr lang="en-US">
                <a:latin typeface="Helvetica" charset="0"/>
                <a:ea typeface="ＭＳ Ｐゴシック" charset="0"/>
                <a:cs typeface="ＭＳ Ｐゴシック" charset="0"/>
              </a:rPr>
              <a:t>ManyCore Chips: The future is here</a:t>
            </a:r>
          </a:p>
        </p:txBody>
      </p:sp>
      <p:sp>
        <p:nvSpPr>
          <p:cNvPr id="2960387" name="Rectangle 3"/>
          <p:cNvSpPr>
            <a:spLocks noGrp="1" noChangeArrowheads="1"/>
          </p:cNvSpPr>
          <p:nvPr>
            <p:ph type="body" idx="1"/>
          </p:nvPr>
        </p:nvSpPr>
        <p:spPr>
          <a:xfrm>
            <a:off x="228600" y="4191000"/>
            <a:ext cx="8915400" cy="2362200"/>
          </a:xfrm>
        </p:spPr>
        <p:txBody>
          <a:bodyPr/>
          <a:lstStyle/>
          <a:p>
            <a:pPr>
              <a:lnSpc>
                <a:spcPct val="70000"/>
              </a:lnSpc>
            </a:pPr>
            <a:r>
              <a:rPr lang="en-US" sz="2200">
                <a:latin typeface="Helvetica" charset="0"/>
                <a:ea typeface="ＭＳ Ｐゴシック" charset="0"/>
                <a:cs typeface="ＭＳ Ｐゴシック" charset="0"/>
              </a:rPr>
              <a:t>“</a:t>
            </a:r>
            <a:r>
              <a:rPr lang="en-US" altLang="ja-JP" sz="2200">
                <a:latin typeface="Helvetica" charset="0"/>
                <a:ea typeface="ＭＳ Ｐゴシック" charset="0"/>
                <a:cs typeface="ＭＳ Ｐゴシック" charset="0"/>
              </a:rPr>
              <a:t>ManyCore</a:t>
            </a:r>
            <a:r>
              <a:rPr lang="en-US" sz="2200">
                <a:latin typeface="Helvetica" charset="0"/>
                <a:ea typeface="ＭＳ Ｐゴシック" charset="0"/>
                <a:cs typeface="ＭＳ Ｐゴシック" charset="0"/>
              </a:rPr>
              <a:t>”</a:t>
            </a:r>
            <a:r>
              <a:rPr lang="en-US" altLang="ja-JP" sz="2200">
                <a:latin typeface="Helvetica" charset="0"/>
                <a:ea typeface="ＭＳ Ｐゴシック" charset="0"/>
                <a:cs typeface="ＭＳ Ｐゴシック" charset="0"/>
              </a:rPr>
              <a:t> refers to many processors/chip</a:t>
            </a:r>
          </a:p>
          <a:p>
            <a:pPr lvl="1">
              <a:lnSpc>
                <a:spcPct val="70000"/>
              </a:lnSpc>
            </a:pPr>
            <a:r>
              <a:rPr lang="en-US" sz="2000">
                <a:latin typeface="Helvetica" charset="0"/>
                <a:ea typeface="ＭＳ Ｐゴシック" charset="0"/>
              </a:rPr>
              <a:t>64?  128?  Hard to say exact boundary</a:t>
            </a:r>
          </a:p>
          <a:p>
            <a:pPr>
              <a:lnSpc>
                <a:spcPct val="70000"/>
              </a:lnSpc>
            </a:pPr>
            <a:r>
              <a:rPr lang="en-US" sz="2200">
                <a:latin typeface="Helvetica" charset="0"/>
                <a:ea typeface="ＭＳ Ｐゴシック" charset="0"/>
                <a:cs typeface="ＭＳ Ｐゴシック" charset="0"/>
              </a:rPr>
              <a:t>How to program these?</a:t>
            </a:r>
          </a:p>
          <a:p>
            <a:pPr lvl="1">
              <a:lnSpc>
                <a:spcPct val="70000"/>
              </a:lnSpc>
            </a:pPr>
            <a:r>
              <a:rPr lang="en-US" sz="2000">
                <a:latin typeface="Helvetica" charset="0"/>
                <a:ea typeface="ＭＳ Ｐゴシック" charset="0"/>
              </a:rPr>
              <a:t>Use 2 CPUs for video/audio</a:t>
            </a:r>
          </a:p>
          <a:p>
            <a:pPr lvl="1">
              <a:lnSpc>
                <a:spcPct val="70000"/>
              </a:lnSpc>
            </a:pPr>
            <a:r>
              <a:rPr lang="en-US" sz="2000">
                <a:latin typeface="Helvetica" charset="0"/>
                <a:ea typeface="ＭＳ Ｐゴシック" charset="0"/>
              </a:rPr>
              <a:t>Use 1 for word processor, 1 for browser</a:t>
            </a:r>
          </a:p>
          <a:p>
            <a:pPr lvl="1">
              <a:lnSpc>
                <a:spcPct val="70000"/>
              </a:lnSpc>
            </a:pPr>
            <a:r>
              <a:rPr lang="en-US" sz="2000">
                <a:latin typeface="Helvetica" charset="0"/>
                <a:ea typeface="ＭＳ Ｐゴシック" charset="0"/>
              </a:rPr>
              <a:t>76 for virus checking???</a:t>
            </a:r>
          </a:p>
          <a:p>
            <a:pPr>
              <a:lnSpc>
                <a:spcPct val="70000"/>
              </a:lnSpc>
            </a:pPr>
            <a:r>
              <a:rPr lang="en-US" sz="2200">
                <a:solidFill>
                  <a:schemeClr val="hlink"/>
                </a:solidFill>
                <a:latin typeface="Helvetica" charset="0"/>
                <a:ea typeface="ＭＳ Ｐゴシック" charset="0"/>
                <a:cs typeface="ＭＳ Ｐゴシック" charset="0"/>
              </a:rPr>
              <a:t>Parallelism must be exploited at all levels</a:t>
            </a:r>
          </a:p>
        </p:txBody>
      </p:sp>
      <p:sp>
        <p:nvSpPr>
          <p:cNvPr id="16" name="Content Placeholder 2"/>
          <p:cNvSpPr txBox="1">
            <a:spLocks/>
          </p:cNvSpPr>
          <p:nvPr/>
        </p:nvSpPr>
        <p:spPr bwMode="auto">
          <a:xfrm>
            <a:off x="1828800" y="685800"/>
            <a:ext cx="624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85750" indent="-285750">
              <a:defRPr sz="2400" b="1">
                <a:solidFill>
                  <a:schemeClr val="tx1"/>
                </a:solidFill>
                <a:latin typeface="Comic Sans MS" charset="0"/>
                <a:ea typeface="ＭＳ Ｐゴシック" charset="0"/>
                <a:cs typeface="ＭＳ Ｐゴシック" charset="0"/>
              </a:defRPr>
            </a:lvl1pPr>
            <a:lvl2pPr indent="-22860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nSpc>
                <a:spcPct val="85000"/>
              </a:lnSpc>
              <a:spcBef>
                <a:spcPts val="300"/>
              </a:spcBef>
              <a:buSzPct val="100000"/>
              <a:buFontTx/>
              <a:buChar char="•"/>
            </a:pPr>
            <a:r>
              <a:rPr lang="en-US" b="0">
                <a:latin typeface="Helvetica" charset="0"/>
                <a:cs typeface="Helvetica" charset="0"/>
              </a:rPr>
              <a:t>Intel 80-core multicore chip (Feb 2007)</a:t>
            </a:r>
          </a:p>
          <a:p>
            <a:pPr lvl="1">
              <a:lnSpc>
                <a:spcPct val="85000"/>
              </a:lnSpc>
              <a:spcBef>
                <a:spcPts val="300"/>
              </a:spcBef>
              <a:buSzPct val="100000"/>
              <a:buFontTx/>
              <a:buChar char="–"/>
            </a:pPr>
            <a:r>
              <a:rPr lang="en-US" sz="1800" b="0">
                <a:latin typeface="Helvetica" charset="0"/>
                <a:cs typeface="Helvetica" charset="0"/>
              </a:rPr>
              <a:t>80 simple cores</a:t>
            </a:r>
          </a:p>
          <a:p>
            <a:pPr lvl="1">
              <a:lnSpc>
                <a:spcPct val="85000"/>
              </a:lnSpc>
              <a:spcBef>
                <a:spcPts val="300"/>
              </a:spcBef>
              <a:buSzPct val="100000"/>
              <a:buFontTx/>
              <a:buChar char="–"/>
            </a:pPr>
            <a:r>
              <a:rPr lang="en-US" sz="1800" b="0">
                <a:latin typeface="Helvetica" charset="0"/>
                <a:cs typeface="Helvetica" charset="0"/>
              </a:rPr>
              <a:t>Two FP-engines / core</a:t>
            </a:r>
          </a:p>
          <a:p>
            <a:pPr lvl="1">
              <a:lnSpc>
                <a:spcPct val="85000"/>
              </a:lnSpc>
              <a:spcBef>
                <a:spcPts val="300"/>
              </a:spcBef>
              <a:buSzPct val="100000"/>
              <a:buFontTx/>
              <a:buChar char="–"/>
            </a:pPr>
            <a:r>
              <a:rPr lang="en-US" sz="1800" b="0">
                <a:latin typeface="Helvetica" charset="0"/>
                <a:cs typeface="Helvetica" charset="0"/>
              </a:rPr>
              <a:t>Mesh-like network</a:t>
            </a:r>
          </a:p>
          <a:p>
            <a:pPr lvl="1">
              <a:lnSpc>
                <a:spcPct val="85000"/>
              </a:lnSpc>
              <a:spcBef>
                <a:spcPts val="300"/>
              </a:spcBef>
              <a:buSzPct val="100000"/>
              <a:buFontTx/>
              <a:buChar char="–"/>
            </a:pPr>
            <a:r>
              <a:rPr lang="en-US" sz="1800" b="0">
                <a:latin typeface="Helvetica" charset="0"/>
                <a:cs typeface="Helvetica" charset="0"/>
              </a:rPr>
              <a:t>100 million transistors</a:t>
            </a:r>
          </a:p>
          <a:p>
            <a:pPr lvl="2">
              <a:lnSpc>
                <a:spcPct val="85000"/>
              </a:lnSpc>
              <a:spcBef>
                <a:spcPts val="300"/>
              </a:spcBef>
              <a:buSzPct val="100000"/>
              <a:buFontTx/>
              <a:buChar char="•"/>
            </a:pPr>
            <a:endParaRPr lang="en-US" sz="2200" b="0">
              <a:latin typeface="Helvetica" charset="0"/>
              <a:cs typeface="Helvetica" charset="0"/>
            </a:endParaRPr>
          </a:p>
          <a:p>
            <a:pPr>
              <a:lnSpc>
                <a:spcPct val="85000"/>
              </a:lnSpc>
              <a:spcBef>
                <a:spcPts val="300"/>
              </a:spcBef>
              <a:buSzPct val="100000"/>
              <a:buFontTx/>
              <a:buChar char="•"/>
            </a:pPr>
            <a:r>
              <a:rPr lang="en-US" sz="2200" b="0">
                <a:latin typeface="Helvetica" charset="0"/>
                <a:cs typeface="Helvetica" charset="0"/>
              </a:rPr>
              <a:t>Intel Single-Chip Cloud </a:t>
            </a:r>
            <a:br>
              <a:rPr lang="en-US" sz="2200" b="0">
                <a:latin typeface="Helvetica" charset="0"/>
                <a:cs typeface="Helvetica" charset="0"/>
              </a:rPr>
            </a:br>
            <a:r>
              <a:rPr lang="en-US" sz="2200" b="0">
                <a:latin typeface="Helvetica" charset="0"/>
                <a:cs typeface="Helvetica" charset="0"/>
              </a:rPr>
              <a:t>Computer  (August 2010)</a:t>
            </a:r>
          </a:p>
          <a:p>
            <a:pPr lvl="1">
              <a:lnSpc>
                <a:spcPct val="85000"/>
              </a:lnSpc>
              <a:spcBef>
                <a:spcPts val="300"/>
              </a:spcBef>
              <a:buSzPct val="100000"/>
              <a:buFontTx/>
              <a:buChar char="–"/>
            </a:pPr>
            <a:r>
              <a:rPr lang="en-US" sz="1800" b="0">
                <a:latin typeface="Helvetica" charset="0"/>
                <a:cs typeface="Helvetica" charset="0"/>
              </a:rPr>
              <a:t>24 </a:t>
            </a:r>
            <a:r>
              <a:rPr lang="ja-JP" altLang="en-US" sz="1800" b="0">
                <a:latin typeface="Helvetica" charset="0"/>
                <a:cs typeface="Helvetica" charset="0"/>
              </a:rPr>
              <a:t>“</a:t>
            </a:r>
            <a:r>
              <a:rPr lang="en-US" altLang="ja-JP" sz="1800" b="0">
                <a:latin typeface="Helvetica" charset="0"/>
                <a:cs typeface="Helvetica" charset="0"/>
              </a:rPr>
              <a:t>tiles</a:t>
            </a:r>
            <a:r>
              <a:rPr lang="ja-JP" altLang="en-US" sz="1800" b="0">
                <a:latin typeface="Helvetica" charset="0"/>
                <a:cs typeface="Helvetica" charset="0"/>
              </a:rPr>
              <a:t>”</a:t>
            </a:r>
            <a:r>
              <a:rPr lang="en-US" altLang="ja-JP" sz="1800" b="0">
                <a:latin typeface="Helvetica" charset="0"/>
                <a:cs typeface="Helvetica" charset="0"/>
              </a:rPr>
              <a:t> with two cores/tile </a:t>
            </a:r>
          </a:p>
          <a:p>
            <a:pPr lvl="1">
              <a:lnSpc>
                <a:spcPct val="85000"/>
              </a:lnSpc>
              <a:spcBef>
                <a:spcPts val="300"/>
              </a:spcBef>
              <a:buSzPct val="100000"/>
              <a:buFontTx/>
              <a:buChar char="–"/>
            </a:pPr>
            <a:r>
              <a:rPr lang="en-US" sz="1800" b="0">
                <a:latin typeface="Helvetica" charset="0"/>
                <a:cs typeface="Helvetica" charset="0"/>
              </a:rPr>
              <a:t>24-router mesh network </a:t>
            </a:r>
          </a:p>
          <a:p>
            <a:pPr lvl="1">
              <a:lnSpc>
                <a:spcPct val="85000"/>
              </a:lnSpc>
              <a:spcBef>
                <a:spcPts val="300"/>
              </a:spcBef>
              <a:buSzPct val="100000"/>
              <a:buFontTx/>
              <a:buChar char="–"/>
            </a:pPr>
            <a:r>
              <a:rPr lang="en-US" sz="1800" b="0">
                <a:latin typeface="Helvetica" charset="0"/>
                <a:cs typeface="Helvetica" charset="0"/>
              </a:rPr>
              <a:t>4 DDR3 memory controllers</a:t>
            </a:r>
          </a:p>
          <a:p>
            <a:pPr lvl="1">
              <a:lnSpc>
                <a:spcPct val="85000"/>
              </a:lnSpc>
              <a:spcBef>
                <a:spcPts val="300"/>
              </a:spcBef>
              <a:buSzPct val="100000"/>
              <a:buFontTx/>
              <a:buChar char="–"/>
            </a:pPr>
            <a:r>
              <a:rPr lang="en-US" sz="1800" b="0">
                <a:latin typeface="Helvetica" charset="0"/>
                <a:cs typeface="Helvetica" charset="0"/>
              </a:rPr>
              <a:t>Hardware support for message-passing </a:t>
            </a:r>
          </a:p>
          <a:p>
            <a:pPr>
              <a:lnSpc>
                <a:spcPct val="85000"/>
              </a:lnSpc>
              <a:spcBef>
                <a:spcPts val="300"/>
              </a:spcBef>
              <a:buSzPct val="100000"/>
              <a:buFontTx/>
              <a:buChar char="•"/>
            </a:pPr>
            <a:endParaRPr lang="en-US" b="0">
              <a:latin typeface="Helvetica" charset="0"/>
              <a:cs typeface="Helvetica" charset="0"/>
            </a:endParaRPr>
          </a:p>
          <a:p>
            <a:pPr lvl="1">
              <a:lnSpc>
                <a:spcPct val="85000"/>
              </a:lnSpc>
              <a:spcBef>
                <a:spcPts val="300"/>
              </a:spcBef>
              <a:buSzPct val="100000"/>
              <a:buFontTx/>
              <a:buChar char="–"/>
            </a:pPr>
            <a:endParaRPr lang="en-US" sz="1800" b="0">
              <a:latin typeface="Helvetica" charset="0"/>
              <a:cs typeface="Helvetica" charset="0"/>
            </a:endParaRPr>
          </a:p>
        </p:txBody>
      </p:sp>
      <p:grpSp>
        <p:nvGrpSpPr>
          <p:cNvPr id="2" name="Group 18"/>
          <p:cNvGrpSpPr>
            <a:grpSpLocks/>
          </p:cNvGrpSpPr>
          <p:nvPr/>
        </p:nvGrpSpPr>
        <p:grpSpPr bwMode="auto">
          <a:xfrm>
            <a:off x="131763" y="1273175"/>
            <a:ext cx="1979612" cy="2492375"/>
            <a:chOff x="132522" y="1146930"/>
            <a:chExt cx="1979302" cy="2491620"/>
          </a:xfrm>
        </p:grpSpPr>
        <p:pic>
          <p:nvPicPr>
            <p:cNvPr id="245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2" y="1600200"/>
              <a:ext cx="177247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4585" name="Left Arrow 16"/>
            <p:cNvSpPr>
              <a:spLocks noChangeArrowheads="1"/>
            </p:cNvSpPr>
            <p:nvPr/>
          </p:nvSpPr>
          <p:spPr bwMode="auto">
            <a:xfrm rot="-2552662">
              <a:off x="1197424" y="1146930"/>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p>
          </p:txBody>
        </p:sp>
      </p:grpSp>
      <p:grpSp>
        <p:nvGrpSpPr>
          <p:cNvPr id="3" name="Group 19"/>
          <p:cNvGrpSpPr>
            <a:grpSpLocks/>
          </p:cNvGrpSpPr>
          <p:nvPr/>
        </p:nvGrpSpPr>
        <p:grpSpPr bwMode="auto">
          <a:xfrm>
            <a:off x="5021263" y="1066800"/>
            <a:ext cx="4122737" cy="2605088"/>
            <a:chOff x="5020666" y="975827"/>
            <a:chExt cx="4123334" cy="2605573"/>
          </a:xfrm>
        </p:grpSpPr>
        <p:pic>
          <p:nvPicPr>
            <p:cNvPr id="2458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975827"/>
              <a:ext cx="3505200" cy="260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83" name="Left Arrow 17"/>
            <p:cNvSpPr>
              <a:spLocks noChangeArrowheads="1"/>
            </p:cNvSpPr>
            <p:nvPr/>
          </p:nvSpPr>
          <p:spPr bwMode="auto">
            <a:xfrm rot="8906187">
              <a:off x="5020666" y="1725078"/>
              <a:ext cx="914400" cy="516975"/>
            </a:xfrm>
            <a:prstGeom prst="leftArrow">
              <a:avLst>
                <a:gd name="adj1" fmla="val 50000"/>
                <a:gd name="adj2" fmla="val 50000"/>
              </a:avLst>
            </a:prstGeom>
            <a:solidFill>
              <a:schemeClr val="accent1"/>
            </a:solidFill>
            <a:ln w="12700">
              <a:solidFill>
                <a:schemeClr val="tx1"/>
              </a:solidFill>
              <a:round/>
              <a:headEnd/>
              <a:tailEnd/>
            </a:ln>
          </p:spPr>
          <p:txBody>
            <a:bodyPr anchor="ctr"/>
            <a:lstStyle/>
            <a:p>
              <a:pPr algn="ctr">
                <a:spcBef>
                  <a:spcPct val="50000"/>
                </a:spcBef>
              </a:pPr>
              <a:endParaRPr lang="en-US" sz="2000" b="0"/>
            </a:p>
          </p:txBody>
        </p:sp>
      </p:grpSp>
    </p:spTree>
    <p:extLst>
      <p:ext uri="{BB962C8B-B14F-4D97-AF65-F5344CB8AC3E}">
        <p14:creationId xmlns:p14="http://schemas.microsoft.com/office/powerpoint/2010/main" val="1045508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10" end="10"/>
                                            </p:txEl>
                                          </p:spTgt>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960387">
                                            <p:txEl>
                                              <p:pRg st="0" end="0"/>
                                            </p:txEl>
                                          </p:spTgt>
                                        </p:tgtEl>
                                        <p:attrNameLst>
                                          <p:attrName>style.visibility</p:attrName>
                                        </p:attrNameLst>
                                      </p:cBhvr>
                                      <p:to>
                                        <p:strVal val="visible"/>
                                      </p:to>
                                    </p:set>
                                    <p:anim calcmode="lin" valueType="num">
                                      <p:cBhvr additive="base">
                                        <p:cTn id="39" dur="500" fill="hold"/>
                                        <p:tgtEl>
                                          <p:spTgt spid="2960387">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960387">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60387">
                                            <p:txEl>
                                              <p:pRg st="1" end="1"/>
                                            </p:txEl>
                                          </p:spTgt>
                                        </p:tgtEl>
                                        <p:attrNameLst>
                                          <p:attrName>style.visibility</p:attrName>
                                        </p:attrNameLst>
                                      </p:cBhvr>
                                      <p:to>
                                        <p:strVal val="visible"/>
                                      </p:to>
                                    </p:set>
                                    <p:anim calcmode="lin" valueType="num">
                                      <p:cBhvr additive="base">
                                        <p:cTn id="43" dur="500" fill="hold"/>
                                        <p:tgtEl>
                                          <p:spTgt spid="2960387">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960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960387">
                                            <p:txEl>
                                              <p:pRg st="2" end="2"/>
                                            </p:txEl>
                                          </p:spTgt>
                                        </p:tgtEl>
                                        <p:attrNameLst>
                                          <p:attrName>style.visibility</p:attrName>
                                        </p:attrNameLst>
                                      </p:cBhvr>
                                      <p:to>
                                        <p:strVal val="visible"/>
                                      </p:to>
                                    </p:set>
                                    <p:anim calcmode="lin" valueType="num">
                                      <p:cBhvr additive="base">
                                        <p:cTn id="49" dur="500" fill="hold"/>
                                        <p:tgtEl>
                                          <p:spTgt spid="2960387">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60387">
                                            <p:txEl>
                                              <p:pRg st="2" end="2"/>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60387">
                                            <p:txEl>
                                              <p:pRg st="3" end="3"/>
                                            </p:txEl>
                                          </p:spTgt>
                                        </p:tgtEl>
                                        <p:attrNameLst>
                                          <p:attrName>style.visibility</p:attrName>
                                        </p:attrNameLst>
                                      </p:cBhvr>
                                      <p:to>
                                        <p:strVal val="visible"/>
                                      </p:to>
                                    </p:set>
                                    <p:anim calcmode="lin" valueType="num">
                                      <p:cBhvr additive="base">
                                        <p:cTn id="53" dur="500" fill="hold"/>
                                        <p:tgtEl>
                                          <p:spTgt spid="2960387">
                                            <p:txEl>
                                              <p:pRg st="3" end="3"/>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2960387">
                                            <p:txEl>
                                              <p:pRg st="3" end="3"/>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960387">
                                            <p:txEl>
                                              <p:pRg st="4" end="4"/>
                                            </p:txEl>
                                          </p:spTgt>
                                        </p:tgtEl>
                                        <p:attrNameLst>
                                          <p:attrName>style.visibility</p:attrName>
                                        </p:attrNameLst>
                                      </p:cBhvr>
                                      <p:to>
                                        <p:strVal val="visible"/>
                                      </p:to>
                                    </p:set>
                                    <p:anim calcmode="lin" valueType="num">
                                      <p:cBhvr additive="base">
                                        <p:cTn id="57" dur="500" fill="hold"/>
                                        <p:tgtEl>
                                          <p:spTgt spid="2960387">
                                            <p:txEl>
                                              <p:pRg st="4" end="4"/>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2960387">
                                            <p:txEl>
                                              <p:pRg st="4" end="4"/>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2960387">
                                            <p:txEl>
                                              <p:pRg st="5" end="5"/>
                                            </p:txEl>
                                          </p:spTgt>
                                        </p:tgtEl>
                                        <p:attrNameLst>
                                          <p:attrName>style.visibility</p:attrName>
                                        </p:attrNameLst>
                                      </p:cBhvr>
                                      <p:to>
                                        <p:strVal val="visible"/>
                                      </p:to>
                                    </p:set>
                                    <p:anim calcmode="lin" valueType="num">
                                      <p:cBhvr additive="base">
                                        <p:cTn id="61" dur="500" fill="hold"/>
                                        <p:tgtEl>
                                          <p:spTgt spid="2960387">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960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60387">
                                            <p:txEl>
                                              <p:pRg st="6" end="6"/>
                                            </p:txEl>
                                          </p:spTgt>
                                        </p:tgtEl>
                                        <p:attrNameLst>
                                          <p:attrName>style.visibility</p:attrName>
                                        </p:attrNameLst>
                                      </p:cBhvr>
                                      <p:to>
                                        <p:strVal val="visible"/>
                                      </p:to>
                                    </p:set>
                                    <p:anim calcmode="lin" valueType="num">
                                      <p:cBhvr additive="base">
                                        <p:cTn id="67" dur="500" fill="hold"/>
                                        <p:tgtEl>
                                          <p:spTgt spid="2960387">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9603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87" grpId="0" build="p"/>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Helvetica" charset="0"/>
                <a:ea typeface="ＭＳ Ｐゴシック" charset="0"/>
                <a:cs typeface="ＭＳ Ｐゴシック" charset="0"/>
              </a:rPr>
              <a:t>Storage Capacity</a:t>
            </a:r>
          </a:p>
        </p:txBody>
      </p:sp>
      <p:sp>
        <p:nvSpPr>
          <p:cNvPr id="26626" name="Content Placeholder 2"/>
          <p:cNvSpPr>
            <a:spLocks noGrp="1"/>
          </p:cNvSpPr>
          <p:nvPr>
            <p:ph idx="1"/>
          </p:nvPr>
        </p:nvSpPr>
        <p:spPr>
          <a:xfrm>
            <a:off x="533400" y="5791200"/>
            <a:ext cx="7924800" cy="838200"/>
          </a:xfrm>
        </p:spPr>
        <p:txBody>
          <a:bodyPr/>
          <a:lstStyle/>
          <a:p>
            <a:r>
              <a:rPr lang="en-US" i="1" dirty="0">
                <a:latin typeface="Helvetica" charset="0"/>
                <a:ea typeface="ＭＳ Ｐゴシック" charset="0"/>
                <a:cs typeface="ＭＳ Ｐゴシック" charset="0"/>
              </a:rPr>
              <a:t>Retail </a:t>
            </a:r>
            <a:r>
              <a:rPr lang="en-US" dirty="0">
                <a:latin typeface="Helvetica" charset="0"/>
                <a:ea typeface="ＭＳ Ｐゴシック" charset="0"/>
                <a:cs typeface="ＭＳ Ｐゴシック" charset="0"/>
              </a:rPr>
              <a:t>hard disk capacity in GB</a:t>
            </a:r>
            <a:r>
              <a:rPr lang="en-US" sz="1600" dirty="0">
                <a:latin typeface="Helvetica" charset="0"/>
                <a:ea typeface="ＭＳ Ｐゴシック" charset="0"/>
                <a:cs typeface="ＭＳ Ｐゴシック" charset="0"/>
              </a:rPr>
              <a:t> </a:t>
            </a:r>
            <a:br>
              <a:rPr lang="en-US" sz="1600" dirty="0">
                <a:latin typeface="Helvetica" charset="0"/>
                <a:ea typeface="ＭＳ Ｐゴシック" charset="0"/>
                <a:cs typeface="ＭＳ Ｐゴシック" charset="0"/>
              </a:rPr>
            </a:br>
            <a:r>
              <a:rPr lang="en-US" sz="1600" dirty="0">
                <a:latin typeface="Helvetica" charset="0"/>
                <a:ea typeface="ＭＳ Ｐゴシック" charset="0"/>
                <a:cs typeface="ＭＳ Ｐゴシック" charset="0"/>
              </a:rPr>
              <a:t>(source: </a:t>
            </a:r>
            <a:r>
              <a:rPr lang="en-US" sz="1600" dirty="0">
                <a:latin typeface="Helvetica" charset="0"/>
                <a:ea typeface="ＭＳ Ｐゴシック" charset="0"/>
                <a:cs typeface="ＭＳ Ｐゴシック" charset="0"/>
                <a:hlinkClick r:id="rId2"/>
              </a:rPr>
              <a:t>http://www.digitaltonto.com/2011/our-emergent-digital-future/</a:t>
            </a:r>
            <a:r>
              <a:rPr lang="en-US" sz="1600" dirty="0">
                <a:latin typeface="Helvetica" charset="0"/>
                <a:ea typeface="ＭＳ Ｐゴシック" charset="0"/>
                <a:cs typeface="ＭＳ Ｐゴシック" charset="0"/>
              </a:rPr>
              <a:t> ) </a:t>
            </a:r>
          </a:p>
        </p:txBody>
      </p:sp>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984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Helvetica" charset="0"/>
                <a:ea typeface="ＭＳ Ｐゴシック" charset="0"/>
                <a:cs typeface="ＭＳ Ｐゴシック" charset="0"/>
              </a:rPr>
              <a:t>Network Capacity</a:t>
            </a:r>
          </a:p>
        </p:txBody>
      </p:sp>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6934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838200" y="6096000"/>
            <a:ext cx="792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0">
                <a:latin typeface="Helvetica" charset="0"/>
                <a:cs typeface="Helvetica" charset="0"/>
              </a:rPr>
              <a:t>(source: </a:t>
            </a:r>
            <a:r>
              <a:rPr lang="en-US" sz="1600" b="0">
                <a:latin typeface="Helvetica" charset="0"/>
                <a:cs typeface="Helvetica" charset="0"/>
                <a:hlinkClick r:id="rId3"/>
              </a:rPr>
              <a:t>http://www.ospmag.com/issue/article/Time-Is-Not-Always-On-Our-Side</a:t>
            </a:r>
            <a:r>
              <a:rPr lang="en-US" sz="1600" b="0">
                <a:latin typeface="Helvetica" charset="0"/>
                <a:cs typeface="Helvetica" charset="0"/>
              </a:rPr>
              <a:t> )</a:t>
            </a:r>
          </a:p>
        </p:txBody>
      </p:sp>
    </p:spTree>
    <p:extLst>
      <p:ext uri="{BB962C8B-B14F-4D97-AF65-F5344CB8AC3E}">
        <p14:creationId xmlns:p14="http://schemas.microsoft.com/office/powerpoint/2010/main" val="66697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Helvetica" charset="0"/>
                <a:ea typeface="ＭＳ Ｐゴシック" charset="0"/>
                <a:cs typeface="ＭＳ Ｐゴシック" charset="0"/>
              </a:rPr>
              <a:t>Internet Scale: .96 Billion Hosts</a:t>
            </a:r>
          </a:p>
        </p:txBody>
      </p:sp>
      <p:sp>
        <p:nvSpPr>
          <p:cNvPr id="28674" name="TextBox 2"/>
          <p:cNvSpPr txBox="1">
            <a:spLocks noChangeArrowheads="1"/>
          </p:cNvSpPr>
          <p:nvPr/>
        </p:nvSpPr>
        <p:spPr bwMode="auto">
          <a:xfrm>
            <a:off x="2819400" y="5867400"/>
            <a:ext cx="4249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cs typeface="Helvetica" charset="0"/>
                <a:hlinkClick r:id="rId2"/>
              </a:rPr>
              <a:t>https://www.isc.org/solutions/survey</a:t>
            </a:r>
            <a:r>
              <a:rPr lang="en-US" sz="2000" b="0">
                <a:latin typeface="Helvetica" charset="0"/>
                <a:cs typeface="Helvetica" charset="0"/>
              </a:rPr>
              <a:t> </a:t>
            </a:r>
          </a:p>
        </p:txBody>
      </p:sp>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0" y="863600"/>
            <a:ext cx="74803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ular Callout 5"/>
          <p:cNvSpPr>
            <a:spLocks noChangeArrowheads="1"/>
          </p:cNvSpPr>
          <p:nvPr/>
        </p:nvSpPr>
        <p:spPr bwMode="auto">
          <a:xfrm>
            <a:off x="6172200" y="1524000"/>
            <a:ext cx="1600200" cy="457200"/>
          </a:xfrm>
          <a:prstGeom prst="wedgeRectCallout">
            <a:avLst>
              <a:gd name="adj1" fmla="val 65208"/>
              <a:gd name="adj2" fmla="val 93676"/>
            </a:avLst>
          </a:prstGeom>
          <a:solidFill>
            <a:schemeClr val="bg1"/>
          </a:solidFill>
          <a:ln w="25400">
            <a:solidFill>
              <a:schemeClr val="tx1"/>
            </a:solidFill>
            <a:round/>
            <a:headEnd/>
            <a:tailEnd/>
          </a:ln>
        </p:spPr>
        <p:txBody>
          <a:bodyPr/>
          <a:lstStyle/>
          <a:p>
            <a:r>
              <a:rPr lang="en-US">
                <a:latin typeface="Helvetica" charset="0"/>
                <a:cs typeface="Helvetica" charset="0"/>
              </a:rPr>
              <a:t>963,518,598</a:t>
            </a:r>
          </a:p>
        </p:txBody>
      </p:sp>
      <p:grpSp>
        <p:nvGrpSpPr>
          <p:cNvPr id="4" name="Group 3"/>
          <p:cNvGrpSpPr>
            <a:grpSpLocks/>
          </p:cNvGrpSpPr>
          <p:nvPr/>
        </p:nvGrpSpPr>
        <p:grpSpPr bwMode="auto">
          <a:xfrm>
            <a:off x="6248400" y="1371600"/>
            <a:ext cx="2895600" cy="457200"/>
            <a:chOff x="6248400" y="1371600"/>
            <a:chExt cx="2895600" cy="457200"/>
          </a:xfrm>
        </p:grpSpPr>
        <p:sp>
          <p:nvSpPr>
            <p:cNvPr id="28678" name="Rectangular Callout 5"/>
            <p:cNvSpPr>
              <a:spLocks noChangeArrowheads="1"/>
            </p:cNvSpPr>
            <p:nvPr/>
          </p:nvSpPr>
          <p:spPr bwMode="auto">
            <a:xfrm>
              <a:off x="6248400" y="1371600"/>
              <a:ext cx="1600200" cy="457200"/>
            </a:xfrm>
            <a:prstGeom prst="wedgeRectCallout">
              <a:avLst>
                <a:gd name="adj1" fmla="val 65208"/>
                <a:gd name="adj2" fmla="val 93676"/>
              </a:avLst>
            </a:prstGeom>
            <a:solidFill>
              <a:schemeClr val="bg1"/>
            </a:solidFill>
            <a:ln w="25400">
              <a:solidFill>
                <a:schemeClr val="tx1"/>
              </a:solidFill>
              <a:round/>
              <a:headEnd/>
              <a:tailEnd/>
            </a:ln>
          </p:spPr>
          <p:txBody>
            <a:bodyPr/>
            <a:lstStyle/>
            <a:p>
              <a:r>
                <a:rPr lang="en-US">
                  <a:latin typeface="Helvetica" charset="0"/>
                  <a:cs typeface="Helvetica" charset="0"/>
                </a:rPr>
                <a:t>996,230,757</a:t>
              </a:r>
            </a:p>
          </p:txBody>
        </p:sp>
        <p:sp>
          <p:nvSpPr>
            <p:cNvPr id="28679" name="TextBox 2"/>
            <p:cNvSpPr txBox="1">
              <a:spLocks noChangeArrowheads="1"/>
            </p:cNvSpPr>
            <p:nvPr/>
          </p:nvSpPr>
          <p:spPr bwMode="auto">
            <a:xfrm>
              <a:off x="7861402" y="1371600"/>
              <a:ext cx="12825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cs typeface="Helvetica" charset="0"/>
                </a:rPr>
                <a:t>July 2013</a:t>
              </a:r>
            </a:p>
          </p:txBody>
        </p:sp>
      </p:grpSp>
    </p:spTree>
    <p:extLst>
      <p:ext uri="{BB962C8B-B14F-4D97-AF65-F5344CB8AC3E}">
        <p14:creationId xmlns:p14="http://schemas.microsoft.com/office/powerpoint/2010/main" val="50677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152400"/>
            <a:ext cx="8153400" cy="533400"/>
          </a:xfrm>
        </p:spPr>
        <p:txBody>
          <a:bodyPr/>
          <a:lstStyle/>
          <a:p>
            <a:r>
              <a:rPr lang="en-US">
                <a:latin typeface="Helvetica" charset="0"/>
                <a:ea typeface="ＭＳ Ｐゴシック" charset="0"/>
                <a:cs typeface="ＭＳ Ｐゴシック" charset="0"/>
              </a:rPr>
              <a:t>Internet Scale: Almost 2.5 Billion Users!</a:t>
            </a:r>
          </a:p>
        </p:txBody>
      </p:sp>
      <p:sp>
        <p:nvSpPr>
          <p:cNvPr id="29698" name="TextBox 5"/>
          <p:cNvSpPr txBox="1">
            <a:spLocks noChangeArrowheads="1"/>
          </p:cNvSpPr>
          <p:nvPr/>
        </p:nvSpPr>
        <p:spPr bwMode="auto">
          <a:xfrm>
            <a:off x="1676400" y="6019800"/>
            <a:ext cx="559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a:latin typeface="Helvetica" charset="0"/>
                <a:cs typeface="Helvetica" charset="0"/>
              </a:rPr>
              <a:t>(</a:t>
            </a:r>
            <a:r>
              <a:rPr lang="en-US" sz="1600" b="0" dirty="0">
                <a:latin typeface="Helvetica" charset="0"/>
                <a:cs typeface="Helvetica" charset="0"/>
              </a:rPr>
              <a:t>source</a:t>
            </a:r>
            <a:r>
              <a:rPr lang="en-US" sz="1800" b="0" dirty="0">
                <a:latin typeface="Helvetica" charset="0"/>
                <a:cs typeface="Helvetica" charset="0"/>
              </a:rPr>
              <a:t>: </a:t>
            </a:r>
            <a:r>
              <a:rPr lang="en-US" sz="1800" b="0" dirty="0">
                <a:latin typeface="Helvetica" charset="0"/>
                <a:cs typeface="Helvetica" charset="0"/>
                <a:hlinkClick r:id="rId2"/>
              </a:rPr>
              <a:t>http://www.internetworldstats.com/stats.htm</a:t>
            </a:r>
            <a:r>
              <a:rPr lang="en-US" sz="1800" b="0" dirty="0">
                <a:latin typeface="Helvetica" charset="0"/>
                <a:cs typeface="Helvetica" charset="0"/>
              </a:rPr>
              <a:t>) </a:t>
            </a:r>
          </a:p>
        </p:txBody>
      </p:sp>
      <p:pic>
        <p:nvPicPr>
          <p:cNvPr id="2" name="Picture 1" descr="Screen Shot 2014-08-27 at 5.1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200"/>
            <a:ext cx="9144000" cy="4655127"/>
          </a:xfrm>
          <a:prstGeom prst="rect">
            <a:avLst/>
          </a:prstGeom>
        </p:spPr>
      </p:pic>
    </p:spTree>
    <p:extLst>
      <p:ext uri="{BB962C8B-B14F-4D97-AF65-F5344CB8AC3E}">
        <p14:creationId xmlns:p14="http://schemas.microsoft.com/office/powerpoint/2010/main" val="335091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09600" y="228600"/>
            <a:ext cx="7924800" cy="533400"/>
          </a:xfrm>
          <a:solidFill>
            <a:srgbClr val="FFFFFF"/>
          </a:solidFill>
        </p:spPr>
        <p:txBody>
          <a:bodyPr/>
          <a:lstStyle/>
          <a:p>
            <a:r>
              <a:rPr lang="en-US">
                <a:latin typeface="Helvetica" charset="0"/>
                <a:ea typeface="ＭＳ Ｐゴシック" charset="0"/>
                <a:cs typeface="ＭＳ Ｐゴシック" charset="0"/>
              </a:rPr>
              <a:t>Not Only PCs connected to the Internet</a:t>
            </a:r>
          </a:p>
        </p:txBody>
      </p:sp>
      <p:sp>
        <p:nvSpPr>
          <p:cNvPr id="23555" name="Content Placeholder 2"/>
          <p:cNvSpPr>
            <a:spLocks noGrp="1"/>
          </p:cNvSpPr>
          <p:nvPr>
            <p:ph idx="1"/>
          </p:nvPr>
        </p:nvSpPr>
        <p:spPr>
          <a:xfrm>
            <a:off x="381000" y="914400"/>
            <a:ext cx="8534400" cy="5257800"/>
          </a:xfrm>
        </p:spPr>
        <p:txBody>
          <a:bodyPr/>
          <a:lstStyle/>
          <a:p>
            <a:pPr>
              <a:defRPr/>
            </a:pPr>
            <a:r>
              <a:rPr lang="en-US" sz="2800" dirty="0" smtClean="0">
                <a:latin typeface="Helvetica" charset="0"/>
                <a:ea typeface="ＭＳ Ｐゴシック" charset="0"/>
                <a:cs typeface="ＭＳ Ｐゴシック" charset="0"/>
              </a:rPr>
              <a:t>Smartphone shipments now exceed PC shipments!</a:t>
            </a:r>
          </a:p>
          <a:p>
            <a:pPr>
              <a:defRPr/>
            </a:pPr>
            <a:endParaRPr lang="en-US" dirty="0" smtClean="0">
              <a:latin typeface="Helvetica" charset="0"/>
              <a:ea typeface="ＭＳ Ｐゴシック" charset="0"/>
              <a:cs typeface="ＭＳ Ｐゴシック" charset="0"/>
            </a:endParaRPr>
          </a:p>
          <a:p>
            <a:pPr>
              <a:defRPr/>
            </a:pPr>
            <a:r>
              <a:rPr lang="en-US" sz="2800" dirty="0" smtClean="0">
                <a:latin typeface="Helvetica" charset="0"/>
                <a:ea typeface="ＭＳ Ｐゴシック" charset="0"/>
                <a:cs typeface="ＭＳ Ｐゴシック" charset="0"/>
              </a:rPr>
              <a:t>2011 </a:t>
            </a:r>
            <a:r>
              <a:rPr lang="en-US" sz="2800" dirty="0">
                <a:latin typeface="Helvetica" charset="0"/>
                <a:ea typeface="ＭＳ Ｐゴシック" charset="0"/>
                <a:cs typeface="ＭＳ Ｐゴシック" charset="0"/>
              </a:rPr>
              <a:t>shipments:</a:t>
            </a:r>
          </a:p>
          <a:p>
            <a:pPr lvl="1">
              <a:defRPr/>
            </a:pPr>
            <a:r>
              <a:rPr lang="en-US" sz="2400" dirty="0" smtClean="0">
                <a:latin typeface="Helvetica" charset="0"/>
                <a:ea typeface="ＭＳ Ｐゴシック" charset="0"/>
              </a:rPr>
              <a:t>487M </a:t>
            </a:r>
            <a:r>
              <a:rPr lang="en-US" sz="2400" dirty="0">
                <a:latin typeface="Helvetica" charset="0"/>
                <a:ea typeface="ＭＳ Ｐゴシック" charset="0"/>
              </a:rPr>
              <a:t>smartphones</a:t>
            </a:r>
          </a:p>
          <a:p>
            <a:pPr lvl="1">
              <a:defRPr/>
            </a:pPr>
            <a:r>
              <a:rPr lang="en-US" sz="2400" dirty="0" smtClean="0">
                <a:latin typeface="Helvetica" charset="0"/>
                <a:ea typeface="ＭＳ Ｐゴシック" charset="0"/>
              </a:rPr>
              <a:t>414M PC clients</a:t>
            </a:r>
            <a:endParaRPr lang="en-US" sz="2400" dirty="0">
              <a:latin typeface="Helvetica" charset="0"/>
              <a:ea typeface="ＭＳ Ｐゴシック" charset="0"/>
            </a:endParaRPr>
          </a:p>
          <a:p>
            <a:pPr lvl="2">
              <a:defRPr/>
            </a:pPr>
            <a:r>
              <a:rPr lang="en-US" sz="2200" dirty="0" smtClean="0">
                <a:latin typeface="Helvetica" charset="0"/>
                <a:ea typeface="ＭＳ Ｐゴシック" charset="0"/>
              </a:rPr>
              <a:t>210M notebooks</a:t>
            </a:r>
          </a:p>
          <a:p>
            <a:pPr lvl="2">
              <a:defRPr/>
            </a:pPr>
            <a:r>
              <a:rPr lang="en-US" sz="2200" dirty="0" smtClean="0">
                <a:latin typeface="Helvetica" charset="0"/>
                <a:ea typeface="ＭＳ Ｐゴシック" charset="0"/>
              </a:rPr>
              <a:t>112M desktops</a:t>
            </a:r>
          </a:p>
          <a:p>
            <a:pPr lvl="2">
              <a:defRPr/>
            </a:pPr>
            <a:r>
              <a:rPr lang="en-US" sz="2200" dirty="0" smtClean="0">
                <a:latin typeface="Helvetica" charset="0"/>
                <a:ea typeface="ＭＳ Ｐゴシック" charset="0"/>
              </a:rPr>
              <a:t>63M </a:t>
            </a:r>
            <a:r>
              <a:rPr lang="en-US" sz="2200" dirty="0">
                <a:latin typeface="Helvetica" charset="0"/>
                <a:ea typeface="ＭＳ Ｐゴシック" charset="0"/>
              </a:rPr>
              <a:t>tablet</a:t>
            </a:r>
            <a:r>
              <a:rPr lang="en-US" dirty="0">
                <a:latin typeface="Helvetica" charset="0"/>
                <a:ea typeface="ＭＳ Ｐゴシック" charset="0"/>
              </a:rPr>
              <a:t>s</a:t>
            </a:r>
          </a:p>
          <a:p>
            <a:pPr lvl="1">
              <a:defRPr/>
            </a:pPr>
            <a:r>
              <a:rPr lang="en-US" sz="2400" dirty="0" smtClean="0">
                <a:latin typeface="Helvetica" charset="0"/>
                <a:ea typeface="ＭＳ Ｐゴシック" charset="0"/>
              </a:rPr>
              <a:t>25M </a:t>
            </a:r>
            <a:r>
              <a:rPr lang="en-US" sz="2400" dirty="0">
                <a:latin typeface="Helvetica" charset="0"/>
                <a:ea typeface="ＭＳ Ｐゴシック" charset="0"/>
              </a:rPr>
              <a:t>smart TVs</a:t>
            </a:r>
          </a:p>
          <a:p>
            <a:pPr marL="457200" lvl="1" indent="0">
              <a:buFontTx/>
              <a:buNone/>
              <a:defRPr/>
            </a:pPr>
            <a:endParaRPr lang="en-US" dirty="0">
              <a:latin typeface="Helvetica" charset="0"/>
              <a:ea typeface="ＭＳ Ｐゴシック" charset="0"/>
            </a:endParaRPr>
          </a:p>
          <a:p>
            <a:pPr>
              <a:defRPr/>
            </a:pPr>
            <a:r>
              <a:rPr lang="en-US" sz="2800" dirty="0">
                <a:latin typeface="Helvetica" charset="0"/>
                <a:ea typeface="ＭＳ Ｐゴシック" charset="0"/>
                <a:cs typeface="ＭＳ Ｐゴシック" charset="0"/>
              </a:rPr>
              <a:t>4 billion phones in the world </a:t>
            </a:r>
            <a:r>
              <a:rPr lang="en-US" sz="2800" dirty="0">
                <a:latin typeface="Helvetica" charset="0"/>
                <a:ea typeface="ＭＳ Ｐゴシック" charset="0"/>
                <a:cs typeface="ＭＳ Ｐゴシック" charset="0"/>
                <a:sym typeface="Wingdings" charset="0"/>
              </a:rPr>
              <a:t> smartphone over next decade</a:t>
            </a:r>
            <a:endParaRPr lang="en-US" sz="2800" dirty="0">
              <a:latin typeface="Helvetica" charset="0"/>
              <a:ea typeface="ＭＳ Ｐゴシック" charset="0"/>
              <a:cs typeface="ＭＳ Ｐゴシック" charset="0"/>
            </a:endParaRPr>
          </a:p>
          <a:p>
            <a:pPr>
              <a:defRPr/>
            </a:pPr>
            <a:endParaRPr lang="en-US" dirty="0">
              <a:latin typeface="Helvetica" charset="0"/>
              <a:ea typeface="ＭＳ Ｐゴシック" charset="0"/>
              <a:cs typeface="ＭＳ Ｐゴシック" charset="0"/>
            </a:endParaRP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57400"/>
            <a:ext cx="3733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79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Operating Systems at the heart of it all …</a:t>
            </a:r>
            <a:endParaRPr lang="en-US" sz="2800" dirty="0"/>
          </a:p>
        </p:txBody>
      </p:sp>
      <p:sp>
        <p:nvSpPr>
          <p:cNvPr id="3" name="Content Placeholder 2"/>
          <p:cNvSpPr>
            <a:spLocks noGrp="1"/>
          </p:cNvSpPr>
          <p:nvPr>
            <p:ph idx="1"/>
          </p:nvPr>
        </p:nvSpPr>
        <p:spPr/>
        <p:txBody>
          <a:bodyPr/>
          <a:lstStyle/>
          <a:p>
            <a:r>
              <a:rPr lang="en-US" dirty="0" smtClean="0"/>
              <a:t>Make the incredible advance in the underlying hardware available to a rapid evolving body of applications.</a:t>
            </a:r>
          </a:p>
          <a:p>
            <a:pPr lvl="1"/>
            <a:r>
              <a:rPr lang="en-US" dirty="0" smtClean="0"/>
              <a:t>Processing, Communications, Storage, Interaction</a:t>
            </a:r>
          </a:p>
          <a:p>
            <a:pPr lvl="1"/>
            <a:endParaRPr lang="en-US" dirty="0"/>
          </a:p>
          <a:p>
            <a:pPr lvl="1"/>
            <a:endParaRPr lang="en-US" dirty="0" smtClean="0"/>
          </a:p>
          <a:p>
            <a:pPr lvl="1"/>
            <a:endParaRPr lang="en-US" dirty="0" smtClean="0"/>
          </a:p>
          <a:p>
            <a:r>
              <a:rPr lang="en-US" dirty="0"/>
              <a:t>T</a:t>
            </a:r>
            <a:r>
              <a:rPr lang="en-US" dirty="0" smtClean="0"/>
              <a:t>he key building blocks</a:t>
            </a:r>
          </a:p>
          <a:p>
            <a:pPr lvl="1"/>
            <a:r>
              <a:rPr lang="en-US" dirty="0" smtClean="0"/>
              <a:t>Scheduling</a:t>
            </a:r>
          </a:p>
          <a:p>
            <a:pPr lvl="1"/>
            <a:r>
              <a:rPr lang="en-US" dirty="0" smtClean="0"/>
              <a:t>Concurrency</a:t>
            </a:r>
          </a:p>
          <a:p>
            <a:pPr lvl="1"/>
            <a:r>
              <a:rPr lang="en-US" dirty="0" smtClean="0"/>
              <a:t>Address spaces</a:t>
            </a:r>
          </a:p>
          <a:p>
            <a:pPr lvl="1"/>
            <a:r>
              <a:rPr lang="en-US" dirty="0" smtClean="0"/>
              <a:t>Protection, Isolation, Security</a:t>
            </a:r>
          </a:p>
          <a:p>
            <a:pPr lvl="1"/>
            <a:r>
              <a:rPr lang="en-US" dirty="0" smtClean="0"/>
              <a:t>Networking, distributed systems</a:t>
            </a:r>
          </a:p>
          <a:p>
            <a:pPr lvl="1"/>
            <a:r>
              <a:rPr lang="en-US" dirty="0" smtClean="0"/>
              <a:t>Persistent storage, transactions, consistency, resilience</a:t>
            </a:r>
          </a:p>
          <a:p>
            <a:pPr lvl="1"/>
            <a:r>
              <a:rPr lang="en-US" dirty="0" smtClean="0"/>
              <a:t>Interfaces to all devices</a:t>
            </a:r>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4</a:t>
            </a:fld>
            <a:endParaRPr lang="en-US" b="0"/>
          </a:p>
        </p:txBody>
      </p:sp>
      <p:pic>
        <p:nvPicPr>
          <p:cNvPr id="7" name="Picture 6"/>
          <p:cNvPicPr>
            <a:picLocks noChangeAspect="1"/>
          </p:cNvPicPr>
          <p:nvPr/>
        </p:nvPicPr>
        <p:blipFill>
          <a:blip r:embed="rId2"/>
          <a:stretch>
            <a:fillRect/>
          </a:stretch>
        </p:blipFill>
        <p:spPr>
          <a:xfrm>
            <a:off x="5334000" y="2514600"/>
            <a:ext cx="3652421" cy="2388568"/>
          </a:xfrm>
          <a:prstGeom prst="rect">
            <a:avLst/>
          </a:prstGeom>
        </p:spPr>
      </p:pic>
    </p:spTree>
    <p:extLst>
      <p:ext uri="{BB962C8B-B14F-4D97-AF65-F5344CB8AC3E}">
        <p14:creationId xmlns:p14="http://schemas.microsoft.com/office/powerpoint/2010/main" val="22141874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5"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470400"/>
            <a:ext cx="1066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76400"/>
            <a:ext cx="18970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733800"/>
            <a:ext cx="1219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7"/>
          <p:cNvSpPr>
            <a:spLocks noGrp="1" noChangeArrowheads="1"/>
          </p:cNvSpPr>
          <p:nvPr>
            <p:ph type="title"/>
          </p:nvPr>
        </p:nvSpPr>
        <p:spPr>
          <a:xfrm>
            <a:off x="457200" y="152400"/>
            <a:ext cx="7162800" cy="533400"/>
          </a:xfrm>
        </p:spPr>
        <p:txBody>
          <a:bodyPr/>
          <a:lstStyle/>
          <a:p>
            <a:r>
              <a:rPr lang="en-US">
                <a:latin typeface="Helvetica" charset="0"/>
                <a:ea typeface="ＭＳ Ｐゴシック" charset="0"/>
                <a:cs typeface="ＭＳ Ｐゴシック" charset="0"/>
              </a:rPr>
              <a:t>Societal Scale Information Systems</a:t>
            </a:r>
          </a:p>
        </p:txBody>
      </p:sp>
      <p:pic>
        <p:nvPicPr>
          <p:cNvPr id="31749" name="Picture 8" descr="bug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159375"/>
            <a:ext cx="8604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
          <p:cNvSpPr txBox="1">
            <a:spLocks noChangeArrowheads="1"/>
          </p:cNvSpPr>
          <p:nvPr/>
        </p:nvSpPr>
        <p:spPr bwMode="auto">
          <a:xfrm>
            <a:off x="6934200" y="2667000"/>
            <a:ext cx="2328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rPr>
              <a:t>Scalable, Reliable,</a:t>
            </a:r>
          </a:p>
          <a:p>
            <a:r>
              <a:rPr lang="en-US" sz="2000" b="0">
                <a:latin typeface="Helvetica" charset="0"/>
              </a:rPr>
              <a:t>Secure Services</a:t>
            </a:r>
          </a:p>
        </p:txBody>
      </p:sp>
      <p:sp>
        <p:nvSpPr>
          <p:cNvPr id="31751" name="Text Box 13"/>
          <p:cNvSpPr txBox="1">
            <a:spLocks noChangeArrowheads="1"/>
          </p:cNvSpPr>
          <p:nvPr/>
        </p:nvSpPr>
        <p:spPr bwMode="auto">
          <a:xfrm>
            <a:off x="-36513" y="5845175"/>
            <a:ext cx="1595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a:r>
              <a:rPr lang="en-US" sz="2000" b="0">
                <a:latin typeface="Helvetica" charset="0"/>
              </a:rPr>
              <a:t>MEMS for </a:t>
            </a:r>
          </a:p>
          <a:p>
            <a:pPr algn="ctr"/>
            <a:r>
              <a:rPr lang="en-US" sz="2000" b="0">
                <a:latin typeface="Helvetica" charset="0"/>
              </a:rPr>
              <a:t>Sensor Nets</a:t>
            </a:r>
          </a:p>
        </p:txBody>
      </p:sp>
      <p:sp>
        <p:nvSpPr>
          <p:cNvPr id="31752" name="Text Box 14"/>
          <p:cNvSpPr txBox="1">
            <a:spLocks noChangeArrowheads="1"/>
          </p:cNvSpPr>
          <p:nvPr/>
        </p:nvSpPr>
        <p:spPr bwMode="auto">
          <a:xfrm>
            <a:off x="685800" y="2727325"/>
            <a:ext cx="1643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rPr>
              <a:t>Internet</a:t>
            </a:r>
            <a:br>
              <a:rPr lang="en-US" sz="2000" b="0">
                <a:latin typeface="Helvetica" charset="0"/>
              </a:rPr>
            </a:br>
            <a:r>
              <a:rPr lang="en-US" sz="2000" b="0">
                <a:latin typeface="Helvetica" charset="0"/>
              </a:rPr>
              <a:t>Connectivity</a:t>
            </a:r>
          </a:p>
        </p:txBody>
      </p:sp>
      <p:sp>
        <p:nvSpPr>
          <p:cNvPr id="31753" name="Text Box 480"/>
          <p:cNvSpPr txBox="1">
            <a:spLocks noChangeArrowheads="1"/>
          </p:cNvSpPr>
          <p:nvPr/>
        </p:nvSpPr>
        <p:spPr bwMode="auto">
          <a:xfrm>
            <a:off x="6477000" y="3657600"/>
            <a:ext cx="26654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rPr>
              <a:t>Databases</a:t>
            </a:r>
          </a:p>
          <a:p>
            <a:r>
              <a:rPr lang="en-US" sz="2000" b="0">
                <a:latin typeface="Helvetica" charset="0"/>
              </a:rPr>
              <a:t>Information Collection</a:t>
            </a:r>
          </a:p>
          <a:p>
            <a:r>
              <a:rPr lang="en-US" sz="2000" b="0">
                <a:latin typeface="Helvetica" charset="0"/>
              </a:rPr>
              <a:t>Remote Storage</a:t>
            </a:r>
          </a:p>
          <a:p>
            <a:r>
              <a:rPr lang="en-US" sz="2000" b="0">
                <a:latin typeface="Helvetica" charset="0"/>
              </a:rPr>
              <a:t>Online Games</a:t>
            </a:r>
          </a:p>
          <a:p>
            <a:r>
              <a:rPr lang="en-US" sz="2000" b="0">
                <a:latin typeface="Helvetica" charset="0"/>
              </a:rPr>
              <a:t>Commerce</a:t>
            </a:r>
          </a:p>
          <a:p>
            <a:r>
              <a:rPr lang="en-US" sz="2000" b="0">
                <a:latin typeface="Helvetica" charset="0"/>
              </a:rPr>
              <a:t>	…</a:t>
            </a:r>
          </a:p>
          <a:p>
            <a:endParaRPr lang="en-US" sz="2000" b="0">
              <a:latin typeface="Helvetica" charset="0"/>
            </a:endParaRPr>
          </a:p>
        </p:txBody>
      </p:sp>
      <p:sp>
        <p:nvSpPr>
          <p:cNvPr id="31754" name="Rectangle 481"/>
          <p:cNvSpPr>
            <a:spLocks noGrp="1" noChangeArrowheads="1"/>
          </p:cNvSpPr>
          <p:nvPr>
            <p:ph type="body" idx="1"/>
          </p:nvPr>
        </p:nvSpPr>
        <p:spPr>
          <a:xfrm>
            <a:off x="-76200" y="685800"/>
            <a:ext cx="4648200" cy="2735263"/>
          </a:xfrm>
        </p:spPr>
        <p:txBody>
          <a:bodyPr/>
          <a:lstStyle/>
          <a:p>
            <a:pPr>
              <a:lnSpc>
                <a:spcPct val="80000"/>
              </a:lnSpc>
              <a:spcBef>
                <a:spcPct val="20000"/>
              </a:spcBef>
            </a:pPr>
            <a:r>
              <a:rPr lang="en-US" dirty="0">
                <a:latin typeface="Helvetica" charset="0"/>
                <a:ea typeface="ＭＳ Ｐゴシック" charset="0"/>
                <a:cs typeface="ＭＳ Ｐゴシック" charset="0"/>
              </a:rPr>
              <a:t>The world is a large distributed system</a:t>
            </a:r>
          </a:p>
          <a:p>
            <a:pPr lvl="1">
              <a:lnSpc>
                <a:spcPct val="80000"/>
              </a:lnSpc>
              <a:spcBef>
                <a:spcPct val="20000"/>
              </a:spcBef>
            </a:pPr>
            <a:r>
              <a:rPr lang="en-US" dirty="0">
                <a:latin typeface="Helvetica" charset="0"/>
                <a:ea typeface="ＭＳ Ｐゴシック" charset="0"/>
              </a:rPr>
              <a:t>Microprocessors in everything</a:t>
            </a:r>
          </a:p>
          <a:p>
            <a:pPr lvl="1">
              <a:lnSpc>
                <a:spcPct val="80000"/>
              </a:lnSpc>
              <a:spcBef>
                <a:spcPct val="20000"/>
              </a:spcBef>
            </a:pPr>
            <a:r>
              <a:rPr lang="en-US" dirty="0">
                <a:latin typeface="Helvetica" charset="0"/>
                <a:ea typeface="ＭＳ Ｐゴシック" charset="0"/>
              </a:rPr>
              <a:t>Vast infrastructure behind them</a:t>
            </a:r>
          </a:p>
          <a:p>
            <a:pPr>
              <a:lnSpc>
                <a:spcPct val="80000"/>
              </a:lnSpc>
              <a:spcBef>
                <a:spcPct val="20000"/>
              </a:spcBef>
            </a:pPr>
            <a:endParaRPr lang="en-US" dirty="0">
              <a:latin typeface="Helvetica" charset="0"/>
              <a:ea typeface="ＭＳ Ｐゴシック" charset="0"/>
              <a:cs typeface="ＭＳ Ｐゴシック" charset="0"/>
            </a:endParaRPr>
          </a:p>
        </p:txBody>
      </p:sp>
      <p:pic>
        <p:nvPicPr>
          <p:cNvPr id="317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4244975"/>
            <a:ext cx="152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93938" y="3124200"/>
            <a:ext cx="8763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2489200"/>
            <a:ext cx="12985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5029200"/>
            <a:ext cx="838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29200" y="3200400"/>
            <a:ext cx="153828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6"/>
          <p:cNvPicPr>
            <a:picLocks noChangeAspect="1" noChangeArrowheads="1"/>
          </p:cNvPicPr>
          <p:nvPr/>
        </p:nvPicPr>
        <p:blipFill>
          <a:blip r:embed="rId13">
            <a:extLst>
              <a:ext uri="{28A0092B-C50C-407E-A947-70E740481C1C}">
                <a14:useLocalDpi xmlns:a14="http://schemas.microsoft.com/office/drawing/2010/main" val="0"/>
              </a:ext>
            </a:extLst>
          </a:blip>
          <a:srcRect l="38983" t="30769" r="3391" b="12088"/>
          <a:stretch>
            <a:fillRect/>
          </a:stretch>
        </p:blipFill>
        <p:spPr bwMode="auto">
          <a:xfrm>
            <a:off x="1371600" y="4930775"/>
            <a:ext cx="205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61" name="Picture 47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3375" y="376237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62" name="Line 4"/>
          <p:cNvSpPr>
            <a:spLocks noChangeShapeType="1"/>
          </p:cNvSpPr>
          <p:nvPr/>
        </p:nvSpPr>
        <p:spPr bwMode="auto">
          <a:xfrm flipV="1">
            <a:off x="990600" y="609600"/>
            <a:ext cx="8153400" cy="5410200"/>
          </a:xfrm>
          <a:prstGeom prst="line">
            <a:avLst/>
          </a:prstGeom>
          <a:noFill/>
          <a:ln w="762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1763" name="Group 15"/>
          <p:cNvGrpSpPr>
            <a:grpSpLocks/>
          </p:cNvGrpSpPr>
          <p:nvPr/>
        </p:nvGrpSpPr>
        <p:grpSpPr bwMode="auto">
          <a:xfrm>
            <a:off x="6129338" y="0"/>
            <a:ext cx="3014662" cy="2589213"/>
            <a:chOff x="3676" y="264"/>
            <a:chExt cx="1899" cy="1631"/>
          </a:xfrm>
        </p:grpSpPr>
        <p:graphicFrame>
          <p:nvGraphicFramePr>
            <p:cNvPr id="32226" name="Object 4"/>
            <p:cNvGraphicFramePr>
              <a:graphicFrameLocks noChangeAspect="1"/>
            </p:cNvGraphicFramePr>
            <p:nvPr/>
          </p:nvGraphicFramePr>
          <p:xfrm>
            <a:off x="4603" y="264"/>
            <a:ext cx="972" cy="1033"/>
          </p:xfrm>
          <a:graphic>
            <a:graphicData uri="http://schemas.openxmlformats.org/presentationml/2006/ole">
              <mc:AlternateContent xmlns:mc="http://schemas.openxmlformats.org/markup-compatibility/2006">
                <mc:Choice xmlns:v="urn:schemas-microsoft-com:vml" Requires="v">
                  <p:oleObj spid="_x0000_s23568" name="Image" r:id="rId15" imgW="2007766" imgH="2134839" progId="Photoshop.Image.5">
                    <p:embed/>
                  </p:oleObj>
                </mc:Choice>
                <mc:Fallback>
                  <p:oleObj name="Image" r:id="rId15" imgW="2007766" imgH="2134839" progId="Photoshop.Image.5">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03" y="264"/>
                          <a:ext cx="972" cy="103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2227" name="Group 17"/>
            <p:cNvGrpSpPr>
              <a:grpSpLocks/>
            </p:cNvGrpSpPr>
            <p:nvPr/>
          </p:nvGrpSpPr>
          <p:grpSpPr bwMode="auto">
            <a:xfrm>
              <a:off x="3676" y="1121"/>
              <a:ext cx="1876" cy="774"/>
              <a:chOff x="2796" y="854"/>
              <a:chExt cx="2716" cy="1121"/>
            </a:xfrm>
          </p:grpSpPr>
          <p:grpSp>
            <p:nvGrpSpPr>
              <p:cNvPr id="32228" name="Group 18"/>
              <p:cNvGrpSpPr>
                <a:grpSpLocks/>
              </p:cNvGrpSpPr>
              <p:nvPr/>
            </p:nvGrpSpPr>
            <p:grpSpPr bwMode="auto">
              <a:xfrm>
                <a:off x="3227" y="1844"/>
                <a:ext cx="513" cy="131"/>
                <a:chOff x="2201" y="2688"/>
                <a:chExt cx="1946" cy="577"/>
              </a:xfrm>
            </p:grpSpPr>
            <p:sp>
              <p:nvSpPr>
                <p:cNvPr id="32676"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77"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78"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79"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0"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1"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2"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3"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4"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5"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6"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7"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88"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229" name="Group 32"/>
              <p:cNvGrpSpPr>
                <a:grpSpLocks/>
              </p:cNvGrpSpPr>
              <p:nvPr/>
            </p:nvGrpSpPr>
            <p:grpSpPr bwMode="auto">
              <a:xfrm>
                <a:off x="3899" y="1843"/>
                <a:ext cx="513" cy="131"/>
                <a:chOff x="2201" y="2688"/>
                <a:chExt cx="1946" cy="577"/>
              </a:xfrm>
            </p:grpSpPr>
            <p:sp>
              <p:nvSpPr>
                <p:cNvPr id="32663"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4"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5"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6"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7"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8"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69"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0"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1"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2"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3"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4"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675"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30" name="Group 46"/>
              <p:cNvGrpSpPr>
                <a:grpSpLocks/>
              </p:cNvGrpSpPr>
              <p:nvPr/>
            </p:nvGrpSpPr>
            <p:grpSpPr bwMode="auto">
              <a:xfrm>
                <a:off x="4503" y="1773"/>
                <a:ext cx="513" cy="132"/>
                <a:chOff x="2201" y="2688"/>
                <a:chExt cx="1946" cy="577"/>
              </a:xfrm>
            </p:grpSpPr>
            <p:sp>
              <p:nvSpPr>
                <p:cNvPr id="32650"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1"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2"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3"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4"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5"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6"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7"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8"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59"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60"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61"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662"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grpSp>
          <p:sp>
            <p:nvSpPr>
              <p:cNvPr id="32231"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32"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33"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34"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2235" name="Group 64"/>
              <p:cNvGrpSpPr>
                <a:grpSpLocks/>
              </p:cNvGrpSpPr>
              <p:nvPr/>
            </p:nvGrpSpPr>
            <p:grpSpPr bwMode="auto">
              <a:xfrm>
                <a:off x="2796" y="1732"/>
                <a:ext cx="513" cy="132"/>
                <a:chOff x="2201" y="2688"/>
                <a:chExt cx="1946" cy="577"/>
              </a:xfrm>
            </p:grpSpPr>
            <p:sp>
              <p:nvSpPr>
                <p:cNvPr id="32637"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38"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39"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0"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1"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2"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3"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4"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5"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6"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7"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8"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49"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sp>
            <p:nvSpPr>
              <p:cNvPr id="32236"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2237" name="Group 79"/>
              <p:cNvGrpSpPr>
                <a:grpSpLocks/>
              </p:cNvGrpSpPr>
              <p:nvPr/>
            </p:nvGrpSpPr>
            <p:grpSpPr bwMode="auto">
              <a:xfrm>
                <a:off x="4878" y="1324"/>
                <a:ext cx="184" cy="73"/>
                <a:chOff x="1024" y="3264"/>
                <a:chExt cx="320" cy="296"/>
              </a:xfrm>
            </p:grpSpPr>
            <p:sp>
              <p:nvSpPr>
                <p:cNvPr id="32633"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634"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635"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636"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38" name="Group 84"/>
              <p:cNvGrpSpPr>
                <a:grpSpLocks/>
              </p:cNvGrpSpPr>
              <p:nvPr/>
            </p:nvGrpSpPr>
            <p:grpSpPr bwMode="auto">
              <a:xfrm>
                <a:off x="3658" y="909"/>
                <a:ext cx="990" cy="315"/>
                <a:chOff x="1832" y="1576"/>
                <a:chExt cx="1720" cy="1272"/>
              </a:xfrm>
            </p:grpSpPr>
            <p:grpSp>
              <p:nvGrpSpPr>
                <p:cNvPr id="32485" name="Group 85"/>
                <p:cNvGrpSpPr>
                  <a:grpSpLocks/>
                </p:cNvGrpSpPr>
                <p:nvPr/>
              </p:nvGrpSpPr>
              <p:grpSpPr bwMode="auto">
                <a:xfrm>
                  <a:off x="1832" y="1992"/>
                  <a:ext cx="888" cy="648"/>
                  <a:chOff x="1752" y="2224"/>
                  <a:chExt cx="888" cy="648"/>
                </a:xfrm>
              </p:grpSpPr>
              <p:grpSp>
                <p:nvGrpSpPr>
                  <p:cNvPr id="32597" name="Group 86"/>
                  <p:cNvGrpSpPr>
                    <a:grpSpLocks/>
                  </p:cNvGrpSpPr>
                  <p:nvPr/>
                </p:nvGrpSpPr>
                <p:grpSpPr bwMode="auto">
                  <a:xfrm>
                    <a:off x="1752" y="2224"/>
                    <a:ext cx="496" cy="528"/>
                    <a:chOff x="2016" y="2000"/>
                    <a:chExt cx="496" cy="528"/>
                  </a:xfrm>
                </p:grpSpPr>
                <p:sp>
                  <p:nvSpPr>
                    <p:cNvPr id="32625"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26"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27"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28"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29"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30"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31"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32"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598" name="Group 95"/>
                  <p:cNvGrpSpPr>
                    <a:grpSpLocks/>
                  </p:cNvGrpSpPr>
                  <p:nvPr/>
                </p:nvGrpSpPr>
                <p:grpSpPr bwMode="auto">
                  <a:xfrm>
                    <a:off x="1896" y="2256"/>
                    <a:ext cx="496" cy="528"/>
                    <a:chOff x="2016" y="2000"/>
                    <a:chExt cx="496" cy="528"/>
                  </a:xfrm>
                </p:grpSpPr>
                <p:sp>
                  <p:nvSpPr>
                    <p:cNvPr id="32617"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18"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19"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20"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21"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22"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23"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24"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599" name="Group 104"/>
                  <p:cNvGrpSpPr>
                    <a:grpSpLocks/>
                  </p:cNvGrpSpPr>
                  <p:nvPr/>
                </p:nvGrpSpPr>
                <p:grpSpPr bwMode="auto">
                  <a:xfrm>
                    <a:off x="2000" y="2312"/>
                    <a:ext cx="496" cy="528"/>
                    <a:chOff x="2016" y="2000"/>
                    <a:chExt cx="496" cy="528"/>
                  </a:xfrm>
                </p:grpSpPr>
                <p:sp>
                  <p:nvSpPr>
                    <p:cNvPr id="32609"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0"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1"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2"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3"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4"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5"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616"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600" name="Group 113"/>
                  <p:cNvGrpSpPr>
                    <a:grpSpLocks/>
                  </p:cNvGrpSpPr>
                  <p:nvPr/>
                </p:nvGrpSpPr>
                <p:grpSpPr bwMode="auto">
                  <a:xfrm>
                    <a:off x="2144" y="2344"/>
                    <a:ext cx="496" cy="528"/>
                    <a:chOff x="2016" y="2000"/>
                    <a:chExt cx="496" cy="528"/>
                  </a:xfrm>
                </p:grpSpPr>
                <p:sp>
                  <p:nvSpPr>
                    <p:cNvPr id="32601"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2"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3"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4"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5"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6"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7"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608"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486" name="Group 122"/>
                <p:cNvGrpSpPr>
                  <a:grpSpLocks/>
                </p:cNvGrpSpPr>
                <p:nvPr/>
              </p:nvGrpSpPr>
              <p:grpSpPr bwMode="auto">
                <a:xfrm>
                  <a:off x="2208" y="1576"/>
                  <a:ext cx="888" cy="648"/>
                  <a:chOff x="1800" y="1552"/>
                  <a:chExt cx="888" cy="648"/>
                </a:xfrm>
              </p:grpSpPr>
              <p:grpSp>
                <p:nvGrpSpPr>
                  <p:cNvPr id="32561" name="Group 123"/>
                  <p:cNvGrpSpPr>
                    <a:grpSpLocks/>
                  </p:cNvGrpSpPr>
                  <p:nvPr/>
                </p:nvGrpSpPr>
                <p:grpSpPr bwMode="auto">
                  <a:xfrm>
                    <a:off x="1800" y="1552"/>
                    <a:ext cx="496" cy="528"/>
                    <a:chOff x="2016" y="2000"/>
                    <a:chExt cx="496" cy="528"/>
                  </a:xfrm>
                </p:grpSpPr>
                <p:sp>
                  <p:nvSpPr>
                    <p:cNvPr id="32589"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0"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1"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2"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3"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4"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5"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96"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562" name="Group 132"/>
                  <p:cNvGrpSpPr>
                    <a:grpSpLocks/>
                  </p:cNvGrpSpPr>
                  <p:nvPr/>
                </p:nvGrpSpPr>
                <p:grpSpPr bwMode="auto">
                  <a:xfrm>
                    <a:off x="1944" y="1584"/>
                    <a:ext cx="496" cy="528"/>
                    <a:chOff x="2016" y="2000"/>
                    <a:chExt cx="496" cy="528"/>
                  </a:xfrm>
                </p:grpSpPr>
                <p:sp>
                  <p:nvSpPr>
                    <p:cNvPr id="32581"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2"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3"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4"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5"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6"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7"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88"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563" name="Group 141"/>
                  <p:cNvGrpSpPr>
                    <a:grpSpLocks/>
                  </p:cNvGrpSpPr>
                  <p:nvPr/>
                </p:nvGrpSpPr>
                <p:grpSpPr bwMode="auto">
                  <a:xfrm>
                    <a:off x="2048" y="1640"/>
                    <a:ext cx="496" cy="528"/>
                    <a:chOff x="2016" y="2000"/>
                    <a:chExt cx="496" cy="528"/>
                  </a:xfrm>
                </p:grpSpPr>
                <p:sp>
                  <p:nvSpPr>
                    <p:cNvPr id="32573"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4"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5"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6"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7"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8"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79"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80"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564" name="Group 150"/>
                  <p:cNvGrpSpPr>
                    <a:grpSpLocks/>
                  </p:cNvGrpSpPr>
                  <p:nvPr/>
                </p:nvGrpSpPr>
                <p:grpSpPr bwMode="auto">
                  <a:xfrm>
                    <a:off x="2192" y="1672"/>
                    <a:ext cx="496" cy="528"/>
                    <a:chOff x="2016" y="2000"/>
                    <a:chExt cx="496" cy="528"/>
                  </a:xfrm>
                </p:grpSpPr>
                <p:sp>
                  <p:nvSpPr>
                    <p:cNvPr id="32565"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66"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67"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68"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69"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70"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71"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72"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487" name="Group 159"/>
                <p:cNvGrpSpPr>
                  <a:grpSpLocks/>
                </p:cNvGrpSpPr>
                <p:nvPr/>
              </p:nvGrpSpPr>
              <p:grpSpPr bwMode="auto">
                <a:xfrm>
                  <a:off x="2288" y="2200"/>
                  <a:ext cx="888" cy="648"/>
                  <a:chOff x="2560" y="2264"/>
                  <a:chExt cx="888" cy="648"/>
                </a:xfrm>
              </p:grpSpPr>
              <p:grpSp>
                <p:nvGrpSpPr>
                  <p:cNvPr id="32525" name="Group 160"/>
                  <p:cNvGrpSpPr>
                    <a:grpSpLocks/>
                  </p:cNvGrpSpPr>
                  <p:nvPr/>
                </p:nvGrpSpPr>
                <p:grpSpPr bwMode="auto">
                  <a:xfrm>
                    <a:off x="2560" y="2264"/>
                    <a:ext cx="496" cy="528"/>
                    <a:chOff x="2016" y="2000"/>
                    <a:chExt cx="496" cy="528"/>
                  </a:xfrm>
                </p:grpSpPr>
                <p:sp>
                  <p:nvSpPr>
                    <p:cNvPr id="32553"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4"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5"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6"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7"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8"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59"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60"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526" name="Group 169"/>
                  <p:cNvGrpSpPr>
                    <a:grpSpLocks/>
                  </p:cNvGrpSpPr>
                  <p:nvPr/>
                </p:nvGrpSpPr>
                <p:grpSpPr bwMode="auto">
                  <a:xfrm>
                    <a:off x="2704" y="2296"/>
                    <a:ext cx="496" cy="528"/>
                    <a:chOff x="2016" y="2000"/>
                    <a:chExt cx="496" cy="528"/>
                  </a:xfrm>
                </p:grpSpPr>
                <p:sp>
                  <p:nvSpPr>
                    <p:cNvPr id="32545"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46"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47"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48"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49"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50"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51"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52"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527" name="Group 178"/>
                  <p:cNvGrpSpPr>
                    <a:grpSpLocks/>
                  </p:cNvGrpSpPr>
                  <p:nvPr/>
                </p:nvGrpSpPr>
                <p:grpSpPr bwMode="auto">
                  <a:xfrm>
                    <a:off x="2808" y="2352"/>
                    <a:ext cx="496" cy="528"/>
                    <a:chOff x="2016" y="2000"/>
                    <a:chExt cx="496" cy="528"/>
                  </a:xfrm>
                </p:grpSpPr>
                <p:sp>
                  <p:nvSpPr>
                    <p:cNvPr id="32537"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38"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39"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40"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41"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42"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43"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44"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528" name="Group 187"/>
                  <p:cNvGrpSpPr>
                    <a:grpSpLocks/>
                  </p:cNvGrpSpPr>
                  <p:nvPr/>
                </p:nvGrpSpPr>
                <p:grpSpPr bwMode="auto">
                  <a:xfrm>
                    <a:off x="2952" y="2384"/>
                    <a:ext cx="496" cy="528"/>
                    <a:chOff x="2016" y="2000"/>
                    <a:chExt cx="496" cy="528"/>
                  </a:xfrm>
                </p:grpSpPr>
                <p:sp>
                  <p:nvSpPr>
                    <p:cNvPr id="32529"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0"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1"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2"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3"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4"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5"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36"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488" name="Group 196"/>
                <p:cNvGrpSpPr>
                  <a:grpSpLocks/>
                </p:cNvGrpSpPr>
                <p:nvPr/>
              </p:nvGrpSpPr>
              <p:grpSpPr bwMode="auto">
                <a:xfrm>
                  <a:off x="2664" y="1736"/>
                  <a:ext cx="888" cy="648"/>
                  <a:chOff x="2608" y="1592"/>
                  <a:chExt cx="888" cy="648"/>
                </a:xfrm>
              </p:grpSpPr>
              <p:grpSp>
                <p:nvGrpSpPr>
                  <p:cNvPr id="32489" name="Group 197"/>
                  <p:cNvGrpSpPr>
                    <a:grpSpLocks/>
                  </p:cNvGrpSpPr>
                  <p:nvPr/>
                </p:nvGrpSpPr>
                <p:grpSpPr bwMode="auto">
                  <a:xfrm>
                    <a:off x="2608" y="1592"/>
                    <a:ext cx="496" cy="528"/>
                    <a:chOff x="2016" y="2000"/>
                    <a:chExt cx="496" cy="528"/>
                  </a:xfrm>
                </p:grpSpPr>
                <p:sp>
                  <p:nvSpPr>
                    <p:cNvPr id="32517"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18"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19"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20"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21"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22"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23"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24"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490" name="Group 206"/>
                  <p:cNvGrpSpPr>
                    <a:grpSpLocks/>
                  </p:cNvGrpSpPr>
                  <p:nvPr/>
                </p:nvGrpSpPr>
                <p:grpSpPr bwMode="auto">
                  <a:xfrm>
                    <a:off x="2752" y="1624"/>
                    <a:ext cx="496" cy="528"/>
                    <a:chOff x="2016" y="2000"/>
                    <a:chExt cx="496" cy="528"/>
                  </a:xfrm>
                </p:grpSpPr>
                <p:sp>
                  <p:nvSpPr>
                    <p:cNvPr id="32509"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0"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1"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2"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3"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4"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5"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16"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491" name="Group 215"/>
                  <p:cNvGrpSpPr>
                    <a:grpSpLocks/>
                  </p:cNvGrpSpPr>
                  <p:nvPr/>
                </p:nvGrpSpPr>
                <p:grpSpPr bwMode="auto">
                  <a:xfrm>
                    <a:off x="2840" y="1664"/>
                    <a:ext cx="496" cy="528"/>
                    <a:chOff x="2016" y="2000"/>
                    <a:chExt cx="496" cy="528"/>
                  </a:xfrm>
                </p:grpSpPr>
                <p:sp>
                  <p:nvSpPr>
                    <p:cNvPr id="32501"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2"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3"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4"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5"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6"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7"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508"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492" name="Group 224"/>
                  <p:cNvGrpSpPr>
                    <a:grpSpLocks/>
                  </p:cNvGrpSpPr>
                  <p:nvPr/>
                </p:nvGrpSpPr>
                <p:grpSpPr bwMode="auto">
                  <a:xfrm>
                    <a:off x="3000" y="1712"/>
                    <a:ext cx="496" cy="528"/>
                    <a:chOff x="2016" y="2000"/>
                    <a:chExt cx="496" cy="528"/>
                  </a:xfrm>
                </p:grpSpPr>
                <p:sp>
                  <p:nvSpPr>
                    <p:cNvPr id="32493"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4"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5"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6"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7"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8"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499"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500"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grpSp>
            <p:nvGrpSpPr>
              <p:cNvPr id="32239" name="Group 233"/>
              <p:cNvGrpSpPr>
                <a:grpSpLocks/>
              </p:cNvGrpSpPr>
              <p:nvPr/>
            </p:nvGrpSpPr>
            <p:grpSpPr bwMode="auto">
              <a:xfrm>
                <a:off x="3703" y="1382"/>
                <a:ext cx="185" cy="74"/>
                <a:chOff x="1024" y="3264"/>
                <a:chExt cx="320" cy="296"/>
              </a:xfrm>
            </p:grpSpPr>
            <p:sp>
              <p:nvSpPr>
                <p:cNvPr id="32481"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82"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83"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84"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0" name="Group 238"/>
              <p:cNvGrpSpPr>
                <a:grpSpLocks/>
              </p:cNvGrpSpPr>
              <p:nvPr/>
            </p:nvGrpSpPr>
            <p:grpSpPr bwMode="auto">
              <a:xfrm>
                <a:off x="4152" y="1376"/>
                <a:ext cx="184" cy="73"/>
                <a:chOff x="1024" y="3264"/>
                <a:chExt cx="320" cy="296"/>
              </a:xfrm>
            </p:grpSpPr>
            <p:sp>
              <p:nvSpPr>
                <p:cNvPr id="32477"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8"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9"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80"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1" name="Group 243"/>
              <p:cNvGrpSpPr>
                <a:grpSpLocks/>
              </p:cNvGrpSpPr>
              <p:nvPr/>
            </p:nvGrpSpPr>
            <p:grpSpPr bwMode="auto">
              <a:xfrm>
                <a:off x="5005" y="1169"/>
                <a:ext cx="183" cy="73"/>
                <a:chOff x="1024" y="3264"/>
                <a:chExt cx="320" cy="296"/>
              </a:xfrm>
            </p:grpSpPr>
            <p:sp>
              <p:nvSpPr>
                <p:cNvPr id="32473"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4"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5"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6"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2" name="Group 248"/>
              <p:cNvGrpSpPr>
                <a:grpSpLocks/>
              </p:cNvGrpSpPr>
              <p:nvPr/>
            </p:nvGrpSpPr>
            <p:grpSpPr bwMode="auto">
              <a:xfrm>
                <a:off x="4528" y="1367"/>
                <a:ext cx="184" cy="73"/>
                <a:chOff x="1024" y="3264"/>
                <a:chExt cx="320" cy="296"/>
              </a:xfrm>
            </p:grpSpPr>
            <p:sp>
              <p:nvSpPr>
                <p:cNvPr id="32469"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0"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1"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72"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3" name="Group 253"/>
              <p:cNvGrpSpPr>
                <a:grpSpLocks/>
              </p:cNvGrpSpPr>
              <p:nvPr/>
            </p:nvGrpSpPr>
            <p:grpSpPr bwMode="auto">
              <a:xfrm>
                <a:off x="3176" y="1260"/>
                <a:ext cx="185" cy="73"/>
                <a:chOff x="1024" y="3264"/>
                <a:chExt cx="320" cy="296"/>
              </a:xfrm>
            </p:grpSpPr>
            <p:sp>
              <p:nvSpPr>
                <p:cNvPr id="32465"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6"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7"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8"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4" name="Group 258"/>
              <p:cNvGrpSpPr>
                <a:grpSpLocks/>
              </p:cNvGrpSpPr>
              <p:nvPr/>
            </p:nvGrpSpPr>
            <p:grpSpPr bwMode="auto">
              <a:xfrm>
                <a:off x="3158" y="1191"/>
                <a:ext cx="184" cy="73"/>
                <a:chOff x="1024" y="3264"/>
                <a:chExt cx="320" cy="296"/>
              </a:xfrm>
            </p:grpSpPr>
            <p:sp>
              <p:nvSpPr>
                <p:cNvPr id="32461"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2"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3"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4"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5" name="Group 263"/>
              <p:cNvGrpSpPr>
                <a:grpSpLocks/>
              </p:cNvGrpSpPr>
              <p:nvPr/>
            </p:nvGrpSpPr>
            <p:grpSpPr bwMode="auto">
              <a:xfrm>
                <a:off x="3323" y="1395"/>
                <a:ext cx="184" cy="73"/>
                <a:chOff x="1024" y="3264"/>
                <a:chExt cx="320" cy="296"/>
              </a:xfrm>
            </p:grpSpPr>
            <p:sp>
              <p:nvSpPr>
                <p:cNvPr id="32457"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58"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59"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460"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2246" name="Group 268"/>
              <p:cNvGrpSpPr>
                <a:grpSpLocks/>
              </p:cNvGrpSpPr>
              <p:nvPr/>
            </p:nvGrpSpPr>
            <p:grpSpPr bwMode="auto">
              <a:xfrm>
                <a:off x="2799" y="1168"/>
                <a:ext cx="154" cy="61"/>
                <a:chOff x="428" y="2146"/>
                <a:chExt cx="268" cy="244"/>
              </a:xfrm>
            </p:grpSpPr>
            <p:sp>
              <p:nvSpPr>
                <p:cNvPr id="32448"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9"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0"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1"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2"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3"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4"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5"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56"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47" name="Group 278"/>
              <p:cNvGrpSpPr>
                <a:grpSpLocks/>
              </p:cNvGrpSpPr>
              <p:nvPr/>
            </p:nvGrpSpPr>
            <p:grpSpPr bwMode="auto">
              <a:xfrm>
                <a:off x="2801" y="1232"/>
                <a:ext cx="154" cy="61"/>
                <a:chOff x="428" y="2146"/>
                <a:chExt cx="268" cy="244"/>
              </a:xfrm>
            </p:grpSpPr>
            <p:sp>
              <p:nvSpPr>
                <p:cNvPr id="32439"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0"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1"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2"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3"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4"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5"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6"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47"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48"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2249"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50" name="Group 290"/>
              <p:cNvGrpSpPr>
                <a:grpSpLocks/>
              </p:cNvGrpSpPr>
              <p:nvPr/>
            </p:nvGrpSpPr>
            <p:grpSpPr bwMode="auto">
              <a:xfrm>
                <a:off x="2932" y="1390"/>
                <a:ext cx="154" cy="61"/>
                <a:chOff x="428" y="2146"/>
                <a:chExt cx="268" cy="244"/>
              </a:xfrm>
            </p:grpSpPr>
            <p:sp>
              <p:nvSpPr>
                <p:cNvPr id="32430"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1"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2"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3"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4"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5"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6"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7"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38"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51" name="Group 300"/>
              <p:cNvGrpSpPr>
                <a:grpSpLocks/>
              </p:cNvGrpSpPr>
              <p:nvPr/>
            </p:nvGrpSpPr>
            <p:grpSpPr bwMode="auto">
              <a:xfrm>
                <a:off x="2945" y="1465"/>
                <a:ext cx="155" cy="60"/>
                <a:chOff x="428" y="2146"/>
                <a:chExt cx="268" cy="244"/>
              </a:xfrm>
            </p:grpSpPr>
            <p:sp>
              <p:nvSpPr>
                <p:cNvPr id="32421"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2"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3"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4"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5"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6"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7"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8"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9"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52"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53" name="Group 311"/>
              <p:cNvGrpSpPr>
                <a:grpSpLocks/>
              </p:cNvGrpSpPr>
              <p:nvPr/>
            </p:nvGrpSpPr>
            <p:grpSpPr bwMode="auto">
              <a:xfrm>
                <a:off x="3466" y="1524"/>
                <a:ext cx="155" cy="60"/>
                <a:chOff x="428" y="2146"/>
                <a:chExt cx="268" cy="244"/>
              </a:xfrm>
            </p:grpSpPr>
            <p:sp>
              <p:nvSpPr>
                <p:cNvPr id="32412"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3"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4"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5"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6"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7"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8"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9"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20"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54"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55" name="Group 322"/>
              <p:cNvGrpSpPr>
                <a:grpSpLocks/>
              </p:cNvGrpSpPr>
              <p:nvPr/>
            </p:nvGrpSpPr>
            <p:grpSpPr bwMode="auto">
              <a:xfrm>
                <a:off x="4133" y="1520"/>
                <a:ext cx="153" cy="41"/>
                <a:chOff x="2378" y="3784"/>
                <a:chExt cx="268" cy="166"/>
              </a:xfrm>
            </p:grpSpPr>
            <p:sp>
              <p:nvSpPr>
                <p:cNvPr id="32406"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7"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8"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9"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0"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11"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56"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57" name="Group 330"/>
              <p:cNvGrpSpPr>
                <a:grpSpLocks/>
              </p:cNvGrpSpPr>
              <p:nvPr/>
            </p:nvGrpSpPr>
            <p:grpSpPr bwMode="auto">
              <a:xfrm>
                <a:off x="4502" y="1510"/>
                <a:ext cx="154" cy="60"/>
                <a:chOff x="428" y="2146"/>
                <a:chExt cx="268" cy="244"/>
              </a:xfrm>
            </p:grpSpPr>
            <p:sp>
              <p:nvSpPr>
                <p:cNvPr id="32397"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8"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9"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0"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1"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2"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3"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4"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405"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58" name="Group 340"/>
              <p:cNvGrpSpPr>
                <a:grpSpLocks/>
              </p:cNvGrpSpPr>
              <p:nvPr/>
            </p:nvGrpSpPr>
            <p:grpSpPr bwMode="auto">
              <a:xfrm>
                <a:off x="4689" y="1540"/>
                <a:ext cx="155" cy="61"/>
                <a:chOff x="428" y="2146"/>
                <a:chExt cx="268" cy="244"/>
              </a:xfrm>
            </p:grpSpPr>
            <p:sp>
              <p:nvSpPr>
                <p:cNvPr id="32388"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9"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0"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1"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2"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3"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4"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5"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96"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59"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2260"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61" name="Group 352"/>
              <p:cNvGrpSpPr>
                <a:grpSpLocks/>
              </p:cNvGrpSpPr>
              <p:nvPr/>
            </p:nvGrpSpPr>
            <p:grpSpPr bwMode="auto">
              <a:xfrm>
                <a:off x="5250" y="1298"/>
                <a:ext cx="155" cy="60"/>
                <a:chOff x="428" y="2146"/>
                <a:chExt cx="268" cy="244"/>
              </a:xfrm>
            </p:grpSpPr>
            <p:sp>
              <p:nvSpPr>
                <p:cNvPr id="32379"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0"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1"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2"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3"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4"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5"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6"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87"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62" name="Group 362"/>
              <p:cNvGrpSpPr>
                <a:grpSpLocks/>
              </p:cNvGrpSpPr>
              <p:nvPr/>
            </p:nvGrpSpPr>
            <p:grpSpPr bwMode="auto">
              <a:xfrm>
                <a:off x="5230" y="1408"/>
                <a:ext cx="154" cy="61"/>
                <a:chOff x="428" y="2146"/>
                <a:chExt cx="268" cy="244"/>
              </a:xfrm>
            </p:grpSpPr>
            <p:sp>
              <p:nvSpPr>
                <p:cNvPr id="32370"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1"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2"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3"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4"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5"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6"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7"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78"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63"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2264"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65" name="Group 374"/>
              <p:cNvGrpSpPr>
                <a:grpSpLocks/>
              </p:cNvGrpSpPr>
              <p:nvPr/>
            </p:nvGrpSpPr>
            <p:grpSpPr bwMode="auto">
              <a:xfrm>
                <a:off x="5171" y="1035"/>
                <a:ext cx="155" cy="60"/>
                <a:chOff x="428" y="2146"/>
                <a:chExt cx="268" cy="244"/>
              </a:xfrm>
            </p:grpSpPr>
            <p:sp>
              <p:nvSpPr>
                <p:cNvPr id="32361"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2"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3"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4"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5"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6"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7"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8"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9"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66"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67" name="Group 385"/>
              <p:cNvGrpSpPr>
                <a:grpSpLocks/>
              </p:cNvGrpSpPr>
              <p:nvPr/>
            </p:nvGrpSpPr>
            <p:grpSpPr bwMode="auto">
              <a:xfrm>
                <a:off x="5030" y="933"/>
                <a:ext cx="154" cy="61"/>
                <a:chOff x="428" y="2146"/>
                <a:chExt cx="268" cy="244"/>
              </a:xfrm>
            </p:grpSpPr>
            <p:sp>
              <p:nvSpPr>
                <p:cNvPr id="32352"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3"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4"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5"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6"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7"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8"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9"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60"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68" name="Group 395"/>
              <p:cNvGrpSpPr>
                <a:grpSpLocks/>
              </p:cNvGrpSpPr>
              <p:nvPr/>
            </p:nvGrpSpPr>
            <p:grpSpPr bwMode="auto">
              <a:xfrm>
                <a:off x="3328" y="911"/>
                <a:ext cx="155" cy="61"/>
                <a:chOff x="428" y="2146"/>
                <a:chExt cx="268" cy="244"/>
              </a:xfrm>
            </p:grpSpPr>
            <p:sp>
              <p:nvSpPr>
                <p:cNvPr id="32343"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4"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5"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6"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7"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8"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9"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0"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51"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69" name="Group 405"/>
              <p:cNvGrpSpPr>
                <a:grpSpLocks/>
              </p:cNvGrpSpPr>
              <p:nvPr/>
            </p:nvGrpSpPr>
            <p:grpSpPr bwMode="auto">
              <a:xfrm>
                <a:off x="3087" y="996"/>
                <a:ext cx="154" cy="60"/>
                <a:chOff x="428" y="2146"/>
                <a:chExt cx="268" cy="244"/>
              </a:xfrm>
            </p:grpSpPr>
            <p:sp>
              <p:nvSpPr>
                <p:cNvPr id="32334"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5"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6"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7"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8"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9"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0"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1"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42"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70" name="Group 415"/>
              <p:cNvGrpSpPr>
                <a:grpSpLocks/>
              </p:cNvGrpSpPr>
              <p:nvPr/>
            </p:nvGrpSpPr>
            <p:grpSpPr bwMode="auto">
              <a:xfrm>
                <a:off x="3136" y="1499"/>
                <a:ext cx="153" cy="61"/>
                <a:chOff x="428" y="2146"/>
                <a:chExt cx="268" cy="244"/>
              </a:xfrm>
            </p:grpSpPr>
            <p:sp>
              <p:nvSpPr>
                <p:cNvPr id="32325"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6"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7"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8"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9"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0"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1"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2"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33"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71"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2272"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2273" name="Group 427"/>
              <p:cNvGrpSpPr>
                <a:grpSpLocks/>
              </p:cNvGrpSpPr>
              <p:nvPr/>
            </p:nvGrpSpPr>
            <p:grpSpPr bwMode="auto">
              <a:xfrm>
                <a:off x="5227" y="1473"/>
                <a:ext cx="153" cy="60"/>
                <a:chOff x="428" y="2146"/>
                <a:chExt cx="268" cy="244"/>
              </a:xfrm>
            </p:grpSpPr>
            <p:sp>
              <p:nvSpPr>
                <p:cNvPr id="32316"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7"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8"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9"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0"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1"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2"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3"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24"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2274" name="Group 437"/>
              <p:cNvGrpSpPr>
                <a:grpSpLocks/>
              </p:cNvGrpSpPr>
              <p:nvPr/>
            </p:nvGrpSpPr>
            <p:grpSpPr bwMode="auto">
              <a:xfrm>
                <a:off x="5357" y="1179"/>
                <a:ext cx="155" cy="60"/>
                <a:chOff x="428" y="2146"/>
                <a:chExt cx="268" cy="244"/>
              </a:xfrm>
            </p:grpSpPr>
            <p:sp>
              <p:nvSpPr>
                <p:cNvPr id="32307"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08"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09"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0"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1"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2"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3"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4"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315"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2275" name="Text Box 447"/>
              <p:cNvSpPr txBox="1">
                <a:spLocks noChangeArrowheads="1"/>
              </p:cNvSpPr>
              <p:nvPr/>
            </p:nvSpPr>
            <p:spPr bwMode="auto">
              <a:xfrm>
                <a:off x="4601" y="1105"/>
                <a:ext cx="62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Arial Narrow" charset="0"/>
                  </a:rPr>
                  <a:t>Clusters</a:t>
                </a:r>
              </a:p>
            </p:txBody>
          </p:sp>
          <p:sp>
            <p:nvSpPr>
              <p:cNvPr id="32276" name="Text Box 448"/>
              <p:cNvSpPr txBox="1">
                <a:spLocks noChangeArrowheads="1"/>
              </p:cNvSpPr>
              <p:nvPr/>
            </p:nvSpPr>
            <p:spPr bwMode="auto">
              <a:xfrm>
                <a:off x="4380" y="854"/>
                <a:ext cx="1046"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Arial Narrow" charset="0"/>
                  </a:rPr>
                  <a:t>Massive Cluster</a:t>
                </a:r>
              </a:p>
            </p:txBody>
          </p:sp>
          <p:grpSp>
            <p:nvGrpSpPr>
              <p:cNvPr id="32277" name="Group 449"/>
              <p:cNvGrpSpPr>
                <a:grpSpLocks/>
              </p:cNvGrpSpPr>
              <p:nvPr/>
            </p:nvGrpSpPr>
            <p:grpSpPr bwMode="auto">
              <a:xfrm>
                <a:off x="3324" y="987"/>
                <a:ext cx="1708" cy="431"/>
                <a:chOff x="1450" y="1101"/>
                <a:chExt cx="2970" cy="997"/>
              </a:xfrm>
            </p:grpSpPr>
            <p:sp>
              <p:nvSpPr>
                <p:cNvPr id="32278"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a:solidFill>
                        <a:schemeClr val="hlink"/>
                      </a:solidFill>
                      <a:latin typeface="Arial Narrow" charset="0"/>
                    </a:rPr>
                    <a:t>Gigabit Ethernet</a:t>
                  </a:r>
                  <a:endParaRPr lang="en-US" sz="1200">
                    <a:latin typeface="Arial Narrow" charset="0"/>
                  </a:endParaRPr>
                </a:p>
              </p:txBody>
            </p:sp>
            <p:sp>
              <p:nvSpPr>
                <p:cNvPr id="32279"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0"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1"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2"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3"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4"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5"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6"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7"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8"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89"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90"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291"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2"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3"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4"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5"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6"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7"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8"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2299"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0"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1"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2"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3"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4"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5"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306"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31764" name="Group 17"/>
          <p:cNvGrpSpPr>
            <a:grpSpLocks/>
          </p:cNvGrpSpPr>
          <p:nvPr/>
        </p:nvGrpSpPr>
        <p:grpSpPr bwMode="auto">
          <a:xfrm>
            <a:off x="6096000" y="457200"/>
            <a:ext cx="2978150" cy="1428750"/>
            <a:chOff x="2796" y="671"/>
            <a:chExt cx="2716" cy="1304"/>
          </a:xfrm>
        </p:grpSpPr>
        <p:grpSp>
          <p:nvGrpSpPr>
            <p:cNvPr id="31765" name="Group 18"/>
            <p:cNvGrpSpPr>
              <a:grpSpLocks/>
            </p:cNvGrpSpPr>
            <p:nvPr/>
          </p:nvGrpSpPr>
          <p:grpSpPr bwMode="auto">
            <a:xfrm>
              <a:off x="3227" y="1844"/>
              <a:ext cx="513" cy="131"/>
              <a:chOff x="2201" y="2688"/>
              <a:chExt cx="1946" cy="577"/>
            </a:xfrm>
          </p:grpSpPr>
          <p:sp>
            <p:nvSpPr>
              <p:cNvPr id="32213" name="AutoShape 19"/>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4" name="AutoShape 20"/>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5" name="AutoShape 21"/>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6" name="AutoShape 22"/>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7" name="AutoShape 23"/>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8" name="AutoShape 24"/>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19" name="AutoShape 25"/>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0" name="AutoShape 26"/>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1" name="AutoShape 27"/>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2" name="AutoShape 28"/>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3" name="AutoShape 29"/>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4" name="AutoShape 30"/>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225" name="AutoShape 31"/>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1766" name="Group 32"/>
            <p:cNvGrpSpPr>
              <a:grpSpLocks/>
            </p:cNvGrpSpPr>
            <p:nvPr/>
          </p:nvGrpSpPr>
          <p:grpSpPr bwMode="auto">
            <a:xfrm>
              <a:off x="3899" y="1843"/>
              <a:ext cx="513" cy="131"/>
              <a:chOff x="2201" y="2688"/>
              <a:chExt cx="1946" cy="577"/>
            </a:xfrm>
          </p:grpSpPr>
          <p:sp>
            <p:nvSpPr>
              <p:cNvPr id="32200" name="AutoShape 33"/>
              <p:cNvSpPr>
                <a:spLocks noChangeArrowheads="1"/>
              </p:cNvSpPr>
              <p:nvPr/>
            </p:nvSpPr>
            <p:spPr bwMode="auto">
              <a:xfrm>
                <a:off x="2934" y="302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1" name="AutoShape 34"/>
              <p:cNvSpPr>
                <a:spLocks noChangeArrowheads="1"/>
              </p:cNvSpPr>
              <p:nvPr/>
            </p:nvSpPr>
            <p:spPr bwMode="auto">
              <a:xfrm>
                <a:off x="3030" y="31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2" name="AutoShape 35"/>
              <p:cNvSpPr>
                <a:spLocks noChangeArrowheads="1"/>
              </p:cNvSpPr>
              <p:nvPr/>
            </p:nvSpPr>
            <p:spPr bwMode="auto">
              <a:xfrm>
                <a:off x="3329" y="281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3" name="AutoShape 36"/>
              <p:cNvSpPr>
                <a:spLocks noChangeArrowheads="1"/>
              </p:cNvSpPr>
              <p:nvPr/>
            </p:nvSpPr>
            <p:spPr bwMode="auto">
              <a:xfrm>
                <a:off x="3425" y="301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4" name="AutoShape 37"/>
              <p:cNvSpPr>
                <a:spLocks noChangeArrowheads="1"/>
              </p:cNvSpPr>
              <p:nvPr/>
            </p:nvSpPr>
            <p:spPr bwMode="auto">
              <a:xfrm>
                <a:off x="3570" y="2688"/>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5" name="AutoShape 38"/>
              <p:cNvSpPr>
                <a:spLocks noChangeArrowheads="1"/>
              </p:cNvSpPr>
              <p:nvPr/>
            </p:nvSpPr>
            <p:spPr bwMode="auto">
              <a:xfrm>
                <a:off x="3666" y="2884"/>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6" name="AutoShape 39"/>
              <p:cNvSpPr>
                <a:spLocks noChangeArrowheads="1"/>
              </p:cNvSpPr>
              <p:nvPr/>
            </p:nvSpPr>
            <p:spPr bwMode="auto">
              <a:xfrm>
                <a:off x="3026" y="278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7" name="AutoShape 40"/>
              <p:cNvSpPr>
                <a:spLocks noChangeArrowheads="1"/>
              </p:cNvSpPr>
              <p:nvPr/>
            </p:nvSpPr>
            <p:spPr bwMode="auto">
              <a:xfrm>
                <a:off x="2201" y="2963"/>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8" name="AutoShape 41"/>
              <p:cNvSpPr>
                <a:spLocks noChangeArrowheads="1"/>
              </p:cNvSpPr>
              <p:nvPr/>
            </p:nvSpPr>
            <p:spPr bwMode="auto">
              <a:xfrm>
                <a:off x="2297" y="30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09" name="AutoShape 42"/>
              <p:cNvSpPr>
                <a:spLocks noChangeArrowheads="1"/>
              </p:cNvSpPr>
              <p:nvPr/>
            </p:nvSpPr>
            <p:spPr bwMode="auto">
              <a:xfrm>
                <a:off x="2596" y="2759"/>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10" name="AutoShape 43"/>
              <p:cNvSpPr>
                <a:spLocks noChangeArrowheads="1"/>
              </p:cNvSpPr>
              <p:nvPr/>
            </p:nvSpPr>
            <p:spPr bwMode="auto">
              <a:xfrm>
                <a:off x="2692" y="2955"/>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11" name="AutoShape 44"/>
              <p:cNvSpPr>
                <a:spLocks noChangeArrowheads="1"/>
              </p:cNvSpPr>
              <p:nvPr/>
            </p:nvSpPr>
            <p:spPr bwMode="auto">
              <a:xfrm>
                <a:off x="3870" y="2941"/>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2212" name="AutoShape 45"/>
              <p:cNvSpPr>
                <a:spLocks noChangeArrowheads="1"/>
              </p:cNvSpPr>
              <p:nvPr/>
            </p:nvSpPr>
            <p:spPr bwMode="auto">
              <a:xfrm>
                <a:off x="3966" y="3037"/>
                <a:ext cx="181" cy="146"/>
              </a:xfrm>
              <a:prstGeom prst="parallelogram">
                <a:avLst>
                  <a:gd name="adj" fmla="val 30993"/>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767" name="Group 46"/>
            <p:cNvGrpSpPr>
              <a:grpSpLocks/>
            </p:cNvGrpSpPr>
            <p:nvPr/>
          </p:nvGrpSpPr>
          <p:grpSpPr bwMode="auto">
            <a:xfrm>
              <a:off x="4503" y="1773"/>
              <a:ext cx="513" cy="132"/>
              <a:chOff x="2201" y="2688"/>
              <a:chExt cx="1946" cy="577"/>
            </a:xfrm>
          </p:grpSpPr>
          <p:sp>
            <p:nvSpPr>
              <p:cNvPr id="32187" name="AutoShape 47"/>
              <p:cNvSpPr>
                <a:spLocks noChangeArrowheads="1"/>
              </p:cNvSpPr>
              <p:nvPr/>
            </p:nvSpPr>
            <p:spPr bwMode="auto">
              <a:xfrm>
                <a:off x="2934" y="302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88" name="AutoShape 48"/>
              <p:cNvSpPr>
                <a:spLocks noChangeArrowheads="1"/>
              </p:cNvSpPr>
              <p:nvPr/>
            </p:nvSpPr>
            <p:spPr bwMode="auto">
              <a:xfrm>
                <a:off x="3030" y="31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89" name="AutoShape 49"/>
              <p:cNvSpPr>
                <a:spLocks noChangeArrowheads="1"/>
              </p:cNvSpPr>
              <p:nvPr/>
            </p:nvSpPr>
            <p:spPr bwMode="auto">
              <a:xfrm>
                <a:off x="3329" y="281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0" name="AutoShape 50"/>
              <p:cNvSpPr>
                <a:spLocks noChangeArrowheads="1"/>
              </p:cNvSpPr>
              <p:nvPr/>
            </p:nvSpPr>
            <p:spPr bwMode="auto">
              <a:xfrm>
                <a:off x="3425" y="301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1" name="AutoShape 51"/>
              <p:cNvSpPr>
                <a:spLocks noChangeArrowheads="1"/>
              </p:cNvSpPr>
              <p:nvPr/>
            </p:nvSpPr>
            <p:spPr bwMode="auto">
              <a:xfrm>
                <a:off x="3570" y="2688"/>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2" name="AutoShape 52"/>
              <p:cNvSpPr>
                <a:spLocks noChangeArrowheads="1"/>
              </p:cNvSpPr>
              <p:nvPr/>
            </p:nvSpPr>
            <p:spPr bwMode="auto">
              <a:xfrm>
                <a:off x="3666" y="2884"/>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3" name="AutoShape 53"/>
              <p:cNvSpPr>
                <a:spLocks noChangeArrowheads="1"/>
              </p:cNvSpPr>
              <p:nvPr/>
            </p:nvSpPr>
            <p:spPr bwMode="auto">
              <a:xfrm>
                <a:off x="3026" y="278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4" name="AutoShape 54"/>
              <p:cNvSpPr>
                <a:spLocks noChangeArrowheads="1"/>
              </p:cNvSpPr>
              <p:nvPr/>
            </p:nvSpPr>
            <p:spPr bwMode="auto">
              <a:xfrm>
                <a:off x="2201" y="2963"/>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5" name="AutoShape 55"/>
              <p:cNvSpPr>
                <a:spLocks noChangeArrowheads="1"/>
              </p:cNvSpPr>
              <p:nvPr/>
            </p:nvSpPr>
            <p:spPr bwMode="auto">
              <a:xfrm>
                <a:off x="2297" y="30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6" name="AutoShape 56"/>
              <p:cNvSpPr>
                <a:spLocks noChangeArrowheads="1"/>
              </p:cNvSpPr>
              <p:nvPr/>
            </p:nvSpPr>
            <p:spPr bwMode="auto">
              <a:xfrm>
                <a:off x="2596" y="2759"/>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7" name="AutoShape 57"/>
              <p:cNvSpPr>
                <a:spLocks noChangeArrowheads="1"/>
              </p:cNvSpPr>
              <p:nvPr/>
            </p:nvSpPr>
            <p:spPr bwMode="auto">
              <a:xfrm>
                <a:off x="2692" y="2955"/>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8" name="AutoShape 58"/>
              <p:cNvSpPr>
                <a:spLocks noChangeArrowheads="1"/>
              </p:cNvSpPr>
              <p:nvPr/>
            </p:nvSpPr>
            <p:spPr bwMode="auto">
              <a:xfrm>
                <a:off x="3870" y="2941"/>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sp>
            <p:nvSpPr>
              <p:cNvPr id="32199" name="AutoShape 59"/>
              <p:cNvSpPr>
                <a:spLocks noChangeArrowheads="1"/>
              </p:cNvSpPr>
              <p:nvPr/>
            </p:nvSpPr>
            <p:spPr bwMode="auto">
              <a:xfrm>
                <a:off x="3966" y="3037"/>
                <a:ext cx="181" cy="146"/>
              </a:xfrm>
              <a:prstGeom prst="parallelogram">
                <a:avLst>
                  <a:gd name="adj" fmla="val 30993"/>
                </a:avLst>
              </a:prstGeom>
              <a:solidFill>
                <a:schemeClr val="hlink"/>
              </a:solidFill>
              <a:ln w="12700">
                <a:solidFill>
                  <a:schemeClr val="tx1"/>
                </a:solidFill>
                <a:miter lim="800000"/>
                <a:headEnd type="none" w="sm" len="sm"/>
                <a:tailEnd type="none" w="sm" len="sm"/>
              </a:ln>
            </p:spPr>
            <p:txBody>
              <a:bodyPr wrap="none" anchor="ctr"/>
              <a:lstStyle/>
              <a:p>
                <a:endParaRPr lang="en-US" sz="1200"/>
              </a:p>
            </p:txBody>
          </p:sp>
        </p:grpSp>
        <p:sp>
          <p:nvSpPr>
            <p:cNvPr id="31768" name="Line 60"/>
            <p:cNvSpPr>
              <a:spLocks noChangeShapeType="1"/>
            </p:cNvSpPr>
            <p:nvPr/>
          </p:nvSpPr>
          <p:spPr bwMode="auto">
            <a:xfrm flipH="1">
              <a:off x="3290" y="1425"/>
              <a:ext cx="831" cy="424"/>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69" name="Line 61"/>
            <p:cNvSpPr>
              <a:spLocks noChangeShapeType="1"/>
            </p:cNvSpPr>
            <p:nvPr/>
          </p:nvSpPr>
          <p:spPr bwMode="auto">
            <a:xfrm flipH="1">
              <a:off x="3659" y="1431"/>
              <a:ext cx="460" cy="40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70" name="Line 62"/>
            <p:cNvSpPr>
              <a:spLocks noChangeShapeType="1"/>
            </p:cNvSpPr>
            <p:nvPr/>
          </p:nvSpPr>
          <p:spPr bwMode="auto">
            <a:xfrm flipH="1">
              <a:off x="3921" y="1545"/>
              <a:ext cx="277" cy="32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771" name="Line 63"/>
            <p:cNvSpPr>
              <a:spLocks noChangeShapeType="1"/>
            </p:cNvSpPr>
            <p:nvPr/>
          </p:nvSpPr>
          <p:spPr bwMode="auto">
            <a:xfrm>
              <a:off x="4195" y="1551"/>
              <a:ext cx="147" cy="315"/>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1772" name="Group 64"/>
            <p:cNvGrpSpPr>
              <a:grpSpLocks/>
            </p:cNvGrpSpPr>
            <p:nvPr/>
          </p:nvGrpSpPr>
          <p:grpSpPr bwMode="auto">
            <a:xfrm>
              <a:off x="2796" y="1732"/>
              <a:ext cx="513" cy="132"/>
              <a:chOff x="2201" y="2688"/>
              <a:chExt cx="1946" cy="577"/>
            </a:xfrm>
          </p:grpSpPr>
          <p:sp>
            <p:nvSpPr>
              <p:cNvPr id="32174" name="AutoShape 65"/>
              <p:cNvSpPr>
                <a:spLocks noChangeArrowheads="1"/>
              </p:cNvSpPr>
              <p:nvPr/>
            </p:nvSpPr>
            <p:spPr bwMode="auto">
              <a:xfrm>
                <a:off x="2934" y="302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75" name="AutoShape 66"/>
              <p:cNvSpPr>
                <a:spLocks noChangeArrowheads="1"/>
              </p:cNvSpPr>
              <p:nvPr/>
            </p:nvSpPr>
            <p:spPr bwMode="auto">
              <a:xfrm>
                <a:off x="3030" y="31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76" name="AutoShape 67"/>
              <p:cNvSpPr>
                <a:spLocks noChangeArrowheads="1"/>
              </p:cNvSpPr>
              <p:nvPr/>
            </p:nvSpPr>
            <p:spPr bwMode="auto">
              <a:xfrm>
                <a:off x="3329" y="281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77" name="AutoShape 68"/>
              <p:cNvSpPr>
                <a:spLocks noChangeArrowheads="1"/>
              </p:cNvSpPr>
              <p:nvPr/>
            </p:nvSpPr>
            <p:spPr bwMode="auto">
              <a:xfrm>
                <a:off x="3425" y="301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78" name="AutoShape 69"/>
              <p:cNvSpPr>
                <a:spLocks noChangeArrowheads="1"/>
              </p:cNvSpPr>
              <p:nvPr/>
            </p:nvSpPr>
            <p:spPr bwMode="auto">
              <a:xfrm>
                <a:off x="3570" y="2688"/>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79" name="AutoShape 70"/>
              <p:cNvSpPr>
                <a:spLocks noChangeArrowheads="1"/>
              </p:cNvSpPr>
              <p:nvPr/>
            </p:nvSpPr>
            <p:spPr bwMode="auto">
              <a:xfrm>
                <a:off x="3666" y="2884"/>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0" name="AutoShape 71"/>
              <p:cNvSpPr>
                <a:spLocks noChangeArrowheads="1"/>
              </p:cNvSpPr>
              <p:nvPr/>
            </p:nvSpPr>
            <p:spPr bwMode="auto">
              <a:xfrm>
                <a:off x="3026" y="278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1" name="AutoShape 72"/>
              <p:cNvSpPr>
                <a:spLocks noChangeArrowheads="1"/>
              </p:cNvSpPr>
              <p:nvPr/>
            </p:nvSpPr>
            <p:spPr bwMode="auto">
              <a:xfrm>
                <a:off x="2201" y="2963"/>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2" name="AutoShape 73"/>
              <p:cNvSpPr>
                <a:spLocks noChangeArrowheads="1"/>
              </p:cNvSpPr>
              <p:nvPr/>
            </p:nvSpPr>
            <p:spPr bwMode="auto">
              <a:xfrm>
                <a:off x="2297" y="30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3" name="AutoShape 74"/>
              <p:cNvSpPr>
                <a:spLocks noChangeArrowheads="1"/>
              </p:cNvSpPr>
              <p:nvPr/>
            </p:nvSpPr>
            <p:spPr bwMode="auto">
              <a:xfrm>
                <a:off x="2596" y="2759"/>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4" name="AutoShape 75"/>
              <p:cNvSpPr>
                <a:spLocks noChangeArrowheads="1"/>
              </p:cNvSpPr>
              <p:nvPr/>
            </p:nvSpPr>
            <p:spPr bwMode="auto">
              <a:xfrm>
                <a:off x="2692" y="2955"/>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5" name="AutoShape 76"/>
              <p:cNvSpPr>
                <a:spLocks noChangeArrowheads="1"/>
              </p:cNvSpPr>
              <p:nvPr/>
            </p:nvSpPr>
            <p:spPr bwMode="auto">
              <a:xfrm>
                <a:off x="3870" y="2941"/>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86" name="AutoShape 77"/>
              <p:cNvSpPr>
                <a:spLocks noChangeArrowheads="1"/>
              </p:cNvSpPr>
              <p:nvPr/>
            </p:nvSpPr>
            <p:spPr bwMode="auto">
              <a:xfrm>
                <a:off x="3966" y="3037"/>
                <a:ext cx="181" cy="146"/>
              </a:xfrm>
              <a:prstGeom prst="parallelogram">
                <a:avLst>
                  <a:gd name="adj" fmla="val 30993"/>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sp>
          <p:nvSpPr>
            <p:cNvPr id="31773" name="Line 78"/>
            <p:cNvSpPr>
              <a:spLocks noChangeShapeType="1"/>
            </p:cNvSpPr>
            <p:nvPr/>
          </p:nvSpPr>
          <p:spPr bwMode="auto">
            <a:xfrm flipH="1">
              <a:off x="2896" y="1427"/>
              <a:ext cx="543" cy="366"/>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1774" name="Group 79"/>
            <p:cNvGrpSpPr>
              <a:grpSpLocks/>
            </p:cNvGrpSpPr>
            <p:nvPr/>
          </p:nvGrpSpPr>
          <p:grpSpPr bwMode="auto">
            <a:xfrm>
              <a:off x="4878" y="1324"/>
              <a:ext cx="184" cy="73"/>
              <a:chOff x="1024" y="3264"/>
              <a:chExt cx="320" cy="296"/>
            </a:xfrm>
          </p:grpSpPr>
          <p:sp>
            <p:nvSpPr>
              <p:cNvPr id="32170" name="Rectangle 80"/>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171" name="Rectangle 81"/>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172" name="Rectangle 82"/>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173" name="Rectangle 83"/>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75" name="Group 84"/>
            <p:cNvGrpSpPr>
              <a:grpSpLocks/>
            </p:cNvGrpSpPr>
            <p:nvPr/>
          </p:nvGrpSpPr>
          <p:grpSpPr bwMode="auto">
            <a:xfrm>
              <a:off x="3658" y="909"/>
              <a:ext cx="990" cy="315"/>
              <a:chOff x="1832" y="1576"/>
              <a:chExt cx="1720" cy="1272"/>
            </a:xfrm>
          </p:grpSpPr>
          <p:grpSp>
            <p:nvGrpSpPr>
              <p:cNvPr id="32022" name="Group 85"/>
              <p:cNvGrpSpPr>
                <a:grpSpLocks/>
              </p:cNvGrpSpPr>
              <p:nvPr/>
            </p:nvGrpSpPr>
            <p:grpSpPr bwMode="auto">
              <a:xfrm>
                <a:off x="1832" y="1992"/>
                <a:ext cx="888" cy="648"/>
                <a:chOff x="1752" y="2224"/>
                <a:chExt cx="888" cy="648"/>
              </a:xfrm>
            </p:grpSpPr>
            <p:grpSp>
              <p:nvGrpSpPr>
                <p:cNvPr id="32134" name="Group 86"/>
                <p:cNvGrpSpPr>
                  <a:grpSpLocks/>
                </p:cNvGrpSpPr>
                <p:nvPr/>
              </p:nvGrpSpPr>
              <p:grpSpPr bwMode="auto">
                <a:xfrm>
                  <a:off x="1752" y="2224"/>
                  <a:ext cx="496" cy="528"/>
                  <a:chOff x="2016" y="2000"/>
                  <a:chExt cx="496" cy="528"/>
                </a:xfrm>
              </p:grpSpPr>
              <p:sp>
                <p:nvSpPr>
                  <p:cNvPr id="32162" name="Rectangle 87"/>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3" name="Rectangle 88"/>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4" name="Rectangle 89"/>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5" name="Rectangle 90"/>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6" name="Rectangle 91"/>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7" name="Rectangle 92"/>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8" name="Rectangle 93"/>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69" name="Rectangle 94"/>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135" name="Group 95"/>
                <p:cNvGrpSpPr>
                  <a:grpSpLocks/>
                </p:cNvGrpSpPr>
                <p:nvPr/>
              </p:nvGrpSpPr>
              <p:grpSpPr bwMode="auto">
                <a:xfrm>
                  <a:off x="1896" y="2256"/>
                  <a:ext cx="496" cy="528"/>
                  <a:chOff x="2016" y="2000"/>
                  <a:chExt cx="496" cy="528"/>
                </a:xfrm>
              </p:grpSpPr>
              <p:sp>
                <p:nvSpPr>
                  <p:cNvPr id="32154" name="Rectangle 96"/>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55" name="Rectangle 97"/>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56" name="Rectangle 98"/>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57" name="Rectangle 99"/>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58" name="Rectangle 100"/>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59" name="Rectangle 101"/>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60" name="Rectangle 102"/>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61" name="Rectangle 103"/>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136" name="Group 104"/>
                <p:cNvGrpSpPr>
                  <a:grpSpLocks/>
                </p:cNvGrpSpPr>
                <p:nvPr/>
              </p:nvGrpSpPr>
              <p:grpSpPr bwMode="auto">
                <a:xfrm>
                  <a:off x="2000" y="2312"/>
                  <a:ext cx="496" cy="528"/>
                  <a:chOff x="2016" y="2000"/>
                  <a:chExt cx="496" cy="528"/>
                </a:xfrm>
              </p:grpSpPr>
              <p:sp>
                <p:nvSpPr>
                  <p:cNvPr id="32146" name="Rectangle 105"/>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47" name="Rectangle 106"/>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48" name="Rectangle 107"/>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49" name="Rectangle 108"/>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50" name="Rectangle 109"/>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51" name="Rectangle 110"/>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52" name="Rectangle 111"/>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53" name="Rectangle 112"/>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137" name="Group 113"/>
                <p:cNvGrpSpPr>
                  <a:grpSpLocks/>
                </p:cNvGrpSpPr>
                <p:nvPr/>
              </p:nvGrpSpPr>
              <p:grpSpPr bwMode="auto">
                <a:xfrm>
                  <a:off x="2144" y="2344"/>
                  <a:ext cx="496" cy="528"/>
                  <a:chOff x="2016" y="2000"/>
                  <a:chExt cx="496" cy="528"/>
                </a:xfrm>
              </p:grpSpPr>
              <p:sp>
                <p:nvSpPr>
                  <p:cNvPr id="32138" name="Rectangle 114"/>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39" name="Rectangle 115"/>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0" name="Rectangle 116"/>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1" name="Rectangle 117"/>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2" name="Rectangle 118"/>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3" name="Rectangle 119"/>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4" name="Rectangle 120"/>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45" name="Rectangle 121"/>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023" name="Group 122"/>
              <p:cNvGrpSpPr>
                <a:grpSpLocks/>
              </p:cNvGrpSpPr>
              <p:nvPr/>
            </p:nvGrpSpPr>
            <p:grpSpPr bwMode="auto">
              <a:xfrm>
                <a:off x="2208" y="1576"/>
                <a:ext cx="888" cy="648"/>
                <a:chOff x="1800" y="1552"/>
                <a:chExt cx="888" cy="648"/>
              </a:xfrm>
            </p:grpSpPr>
            <p:grpSp>
              <p:nvGrpSpPr>
                <p:cNvPr id="32098" name="Group 123"/>
                <p:cNvGrpSpPr>
                  <a:grpSpLocks/>
                </p:cNvGrpSpPr>
                <p:nvPr/>
              </p:nvGrpSpPr>
              <p:grpSpPr bwMode="auto">
                <a:xfrm>
                  <a:off x="1800" y="1552"/>
                  <a:ext cx="496" cy="528"/>
                  <a:chOff x="2016" y="2000"/>
                  <a:chExt cx="496" cy="528"/>
                </a:xfrm>
              </p:grpSpPr>
              <p:sp>
                <p:nvSpPr>
                  <p:cNvPr id="32126" name="Rectangle 124"/>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27" name="Rectangle 125"/>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28" name="Rectangle 126"/>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29" name="Rectangle 127"/>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30" name="Rectangle 128"/>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31" name="Rectangle 129"/>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32" name="Rectangle 130"/>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33" name="Rectangle 131"/>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099" name="Group 132"/>
                <p:cNvGrpSpPr>
                  <a:grpSpLocks/>
                </p:cNvGrpSpPr>
                <p:nvPr/>
              </p:nvGrpSpPr>
              <p:grpSpPr bwMode="auto">
                <a:xfrm>
                  <a:off x="1944" y="1584"/>
                  <a:ext cx="496" cy="528"/>
                  <a:chOff x="2016" y="2000"/>
                  <a:chExt cx="496" cy="528"/>
                </a:xfrm>
              </p:grpSpPr>
              <p:sp>
                <p:nvSpPr>
                  <p:cNvPr id="32118" name="Rectangle 133"/>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19" name="Rectangle 134"/>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0" name="Rectangle 135"/>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1" name="Rectangle 136"/>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2" name="Rectangle 137"/>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3" name="Rectangle 138"/>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4" name="Rectangle 139"/>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25" name="Rectangle 140"/>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100" name="Group 141"/>
                <p:cNvGrpSpPr>
                  <a:grpSpLocks/>
                </p:cNvGrpSpPr>
                <p:nvPr/>
              </p:nvGrpSpPr>
              <p:grpSpPr bwMode="auto">
                <a:xfrm>
                  <a:off x="2048" y="1640"/>
                  <a:ext cx="496" cy="528"/>
                  <a:chOff x="2016" y="2000"/>
                  <a:chExt cx="496" cy="528"/>
                </a:xfrm>
              </p:grpSpPr>
              <p:sp>
                <p:nvSpPr>
                  <p:cNvPr id="32110" name="Rectangle 142"/>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1" name="Rectangle 143"/>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2" name="Rectangle 144"/>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3" name="Rectangle 145"/>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4" name="Rectangle 146"/>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5" name="Rectangle 147"/>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6" name="Rectangle 148"/>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117" name="Rectangle 149"/>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101" name="Group 150"/>
                <p:cNvGrpSpPr>
                  <a:grpSpLocks/>
                </p:cNvGrpSpPr>
                <p:nvPr/>
              </p:nvGrpSpPr>
              <p:grpSpPr bwMode="auto">
                <a:xfrm>
                  <a:off x="2192" y="1672"/>
                  <a:ext cx="496" cy="528"/>
                  <a:chOff x="2016" y="2000"/>
                  <a:chExt cx="496" cy="528"/>
                </a:xfrm>
              </p:grpSpPr>
              <p:sp>
                <p:nvSpPr>
                  <p:cNvPr id="32102" name="Rectangle 151"/>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3" name="Rectangle 152"/>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4" name="Rectangle 153"/>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5" name="Rectangle 154"/>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6" name="Rectangle 155"/>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7" name="Rectangle 156"/>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8" name="Rectangle 157"/>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109" name="Rectangle 158"/>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024" name="Group 159"/>
              <p:cNvGrpSpPr>
                <a:grpSpLocks/>
              </p:cNvGrpSpPr>
              <p:nvPr/>
            </p:nvGrpSpPr>
            <p:grpSpPr bwMode="auto">
              <a:xfrm>
                <a:off x="2288" y="2200"/>
                <a:ext cx="888" cy="648"/>
                <a:chOff x="2560" y="2264"/>
                <a:chExt cx="888" cy="648"/>
              </a:xfrm>
            </p:grpSpPr>
            <p:grpSp>
              <p:nvGrpSpPr>
                <p:cNvPr id="32062" name="Group 160"/>
                <p:cNvGrpSpPr>
                  <a:grpSpLocks/>
                </p:cNvGrpSpPr>
                <p:nvPr/>
              </p:nvGrpSpPr>
              <p:grpSpPr bwMode="auto">
                <a:xfrm>
                  <a:off x="2560" y="2264"/>
                  <a:ext cx="496" cy="528"/>
                  <a:chOff x="2016" y="2000"/>
                  <a:chExt cx="496" cy="528"/>
                </a:xfrm>
              </p:grpSpPr>
              <p:sp>
                <p:nvSpPr>
                  <p:cNvPr id="32090" name="Rectangle 161"/>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1" name="Rectangle 162"/>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2" name="Rectangle 163"/>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3" name="Rectangle 164"/>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4" name="Rectangle 165"/>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5" name="Rectangle 166"/>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6" name="Rectangle 167"/>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97" name="Rectangle 168"/>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063" name="Group 169"/>
                <p:cNvGrpSpPr>
                  <a:grpSpLocks/>
                </p:cNvGrpSpPr>
                <p:nvPr/>
              </p:nvGrpSpPr>
              <p:grpSpPr bwMode="auto">
                <a:xfrm>
                  <a:off x="2704" y="2296"/>
                  <a:ext cx="496" cy="528"/>
                  <a:chOff x="2016" y="2000"/>
                  <a:chExt cx="496" cy="528"/>
                </a:xfrm>
              </p:grpSpPr>
              <p:sp>
                <p:nvSpPr>
                  <p:cNvPr id="32082" name="Rectangle 170"/>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3" name="Rectangle 171"/>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4" name="Rectangle 172"/>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5" name="Rectangle 173"/>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6" name="Rectangle 174"/>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7" name="Rectangle 175"/>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8" name="Rectangle 176"/>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89" name="Rectangle 177"/>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064" name="Group 178"/>
                <p:cNvGrpSpPr>
                  <a:grpSpLocks/>
                </p:cNvGrpSpPr>
                <p:nvPr/>
              </p:nvGrpSpPr>
              <p:grpSpPr bwMode="auto">
                <a:xfrm>
                  <a:off x="2808" y="2352"/>
                  <a:ext cx="496" cy="528"/>
                  <a:chOff x="2016" y="2000"/>
                  <a:chExt cx="496" cy="528"/>
                </a:xfrm>
              </p:grpSpPr>
              <p:sp>
                <p:nvSpPr>
                  <p:cNvPr id="32074" name="Rectangle 179"/>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75" name="Rectangle 180"/>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76" name="Rectangle 181"/>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77" name="Rectangle 182"/>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78" name="Rectangle 183"/>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79" name="Rectangle 184"/>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80" name="Rectangle 185"/>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81" name="Rectangle 186"/>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065" name="Group 187"/>
                <p:cNvGrpSpPr>
                  <a:grpSpLocks/>
                </p:cNvGrpSpPr>
                <p:nvPr/>
              </p:nvGrpSpPr>
              <p:grpSpPr bwMode="auto">
                <a:xfrm>
                  <a:off x="2952" y="2384"/>
                  <a:ext cx="496" cy="528"/>
                  <a:chOff x="2016" y="2000"/>
                  <a:chExt cx="496" cy="528"/>
                </a:xfrm>
              </p:grpSpPr>
              <p:sp>
                <p:nvSpPr>
                  <p:cNvPr id="32066" name="Rectangle 188"/>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67" name="Rectangle 189"/>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68" name="Rectangle 190"/>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69" name="Rectangle 191"/>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70" name="Rectangle 192"/>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71" name="Rectangle 193"/>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72" name="Rectangle 194"/>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73" name="Rectangle 195"/>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nvGrpSpPr>
              <p:cNvPr id="32025" name="Group 196"/>
              <p:cNvGrpSpPr>
                <a:grpSpLocks/>
              </p:cNvGrpSpPr>
              <p:nvPr/>
            </p:nvGrpSpPr>
            <p:grpSpPr bwMode="auto">
              <a:xfrm>
                <a:off x="2664" y="1736"/>
                <a:ext cx="888" cy="648"/>
                <a:chOff x="2608" y="1592"/>
                <a:chExt cx="888" cy="648"/>
              </a:xfrm>
            </p:grpSpPr>
            <p:grpSp>
              <p:nvGrpSpPr>
                <p:cNvPr id="32026" name="Group 197"/>
                <p:cNvGrpSpPr>
                  <a:grpSpLocks/>
                </p:cNvGrpSpPr>
                <p:nvPr/>
              </p:nvGrpSpPr>
              <p:grpSpPr bwMode="auto">
                <a:xfrm>
                  <a:off x="2608" y="1592"/>
                  <a:ext cx="496" cy="528"/>
                  <a:chOff x="2016" y="2000"/>
                  <a:chExt cx="496" cy="528"/>
                </a:xfrm>
              </p:grpSpPr>
              <p:sp>
                <p:nvSpPr>
                  <p:cNvPr id="32054" name="Rectangle 198"/>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55" name="Rectangle 199"/>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56" name="Rectangle 200"/>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57" name="Rectangle 201"/>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58" name="Rectangle 202"/>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59" name="Rectangle 203"/>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60" name="Rectangle 204"/>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61" name="Rectangle 205"/>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027" name="Group 206"/>
                <p:cNvGrpSpPr>
                  <a:grpSpLocks/>
                </p:cNvGrpSpPr>
                <p:nvPr/>
              </p:nvGrpSpPr>
              <p:grpSpPr bwMode="auto">
                <a:xfrm>
                  <a:off x="2752" y="1624"/>
                  <a:ext cx="496" cy="528"/>
                  <a:chOff x="2016" y="2000"/>
                  <a:chExt cx="496" cy="528"/>
                </a:xfrm>
              </p:grpSpPr>
              <p:sp>
                <p:nvSpPr>
                  <p:cNvPr id="32046" name="Rectangle 207"/>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47" name="Rectangle 208"/>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48" name="Rectangle 209"/>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49" name="Rectangle 210"/>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50" name="Rectangle 211"/>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51" name="Rectangle 212"/>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52" name="Rectangle 213"/>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53" name="Rectangle 214"/>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nvGrpSpPr>
                <p:cNvPr id="32028" name="Group 215"/>
                <p:cNvGrpSpPr>
                  <a:grpSpLocks/>
                </p:cNvGrpSpPr>
                <p:nvPr/>
              </p:nvGrpSpPr>
              <p:grpSpPr bwMode="auto">
                <a:xfrm>
                  <a:off x="2840" y="1664"/>
                  <a:ext cx="496" cy="528"/>
                  <a:chOff x="2016" y="2000"/>
                  <a:chExt cx="496" cy="528"/>
                </a:xfrm>
              </p:grpSpPr>
              <p:sp>
                <p:nvSpPr>
                  <p:cNvPr id="32038" name="Rectangle 216"/>
                  <p:cNvSpPr>
                    <a:spLocks noChangeArrowheads="1"/>
                  </p:cNvSpPr>
                  <p:nvPr/>
                </p:nvSpPr>
                <p:spPr bwMode="auto">
                  <a:xfrm>
                    <a:off x="2016" y="236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39" name="Rectangle 217"/>
                  <p:cNvSpPr>
                    <a:spLocks noChangeArrowheads="1"/>
                  </p:cNvSpPr>
                  <p:nvPr/>
                </p:nvSpPr>
                <p:spPr bwMode="auto">
                  <a:xfrm>
                    <a:off x="2064" y="2312"/>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0" name="Rectangle 218"/>
                  <p:cNvSpPr>
                    <a:spLocks noChangeArrowheads="1"/>
                  </p:cNvSpPr>
                  <p:nvPr/>
                </p:nvSpPr>
                <p:spPr bwMode="auto">
                  <a:xfrm>
                    <a:off x="2112" y="226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1" name="Rectangle 219"/>
                  <p:cNvSpPr>
                    <a:spLocks noChangeArrowheads="1"/>
                  </p:cNvSpPr>
                  <p:nvPr/>
                </p:nvSpPr>
                <p:spPr bwMode="auto">
                  <a:xfrm>
                    <a:off x="2160" y="2208"/>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2" name="Rectangle 220"/>
                  <p:cNvSpPr>
                    <a:spLocks noChangeArrowheads="1"/>
                  </p:cNvSpPr>
                  <p:nvPr/>
                </p:nvSpPr>
                <p:spPr bwMode="auto">
                  <a:xfrm>
                    <a:off x="2200" y="216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3" name="Rectangle 221"/>
                  <p:cNvSpPr>
                    <a:spLocks noChangeArrowheads="1"/>
                  </p:cNvSpPr>
                  <p:nvPr/>
                </p:nvSpPr>
                <p:spPr bwMode="auto">
                  <a:xfrm>
                    <a:off x="2248" y="2104"/>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4" name="Rectangle 222"/>
                  <p:cNvSpPr>
                    <a:spLocks noChangeArrowheads="1"/>
                  </p:cNvSpPr>
                  <p:nvPr/>
                </p:nvSpPr>
                <p:spPr bwMode="auto">
                  <a:xfrm>
                    <a:off x="2296" y="2056"/>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sp>
                <p:nvSpPr>
                  <p:cNvPr id="32045" name="Rectangle 223"/>
                  <p:cNvSpPr>
                    <a:spLocks noChangeArrowheads="1"/>
                  </p:cNvSpPr>
                  <p:nvPr/>
                </p:nvSpPr>
                <p:spPr bwMode="auto">
                  <a:xfrm>
                    <a:off x="2344" y="2000"/>
                    <a:ext cx="168" cy="160"/>
                  </a:xfrm>
                  <a:prstGeom prst="rect">
                    <a:avLst/>
                  </a:prstGeom>
                  <a:solidFill>
                    <a:srgbClr val="114FFB"/>
                  </a:solidFill>
                  <a:ln w="12700">
                    <a:solidFill>
                      <a:schemeClr val="tx1"/>
                    </a:solidFill>
                    <a:miter lim="800000"/>
                    <a:headEnd type="none" w="sm" len="sm"/>
                    <a:tailEnd type="none" w="sm" len="sm"/>
                  </a:ln>
                </p:spPr>
                <p:txBody>
                  <a:bodyPr wrap="none" anchor="ctr"/>
                  <a:lstStyle/>
                  <a:p>
                    <a:endParaRPr lang="en-US" sz="1200"/>
                  </a:p>
                </p:txBody>
              </p:sp>
            </p:grpSp>
            <p:grpSp>
              <p:nvGrpSpPr>
                <p:cNvPr id="32029" name="Group 224"/>
                <p:cNvGrpSpPr>
                  <a:grpSpLocks/>
                </p:cNvGrpSpPr>
                <p:nvPr/>
              </p:nvGrpSpPr>
              <p:grpSpPr bwMode="auto">
                <a:xfrm>
                  <a:off x="3000" y="1712"/>
                  <a:ext cx="496" cy="528"/>
                  <a:chOff x="2016" y="2000"/>
                  <a:chExt cx="496" cy="528"/>
                </a:xfrm>
              </p:grpSpPr>
              <p:sp>
                <p:nvSpPr>
                  <p:cNvPr id="32030" name="Rectangle 225"/>
                  <p:cNvSpPr>
                    <a:spLocks noChangeArrowheads="1"/>
                  </p:cNvSpPr>
                  <p:nvPr/>
                </p:nvSpPr>
                <p:spPr bwMode="auto">
                  <a:xfrm>
                    <a:off x="2016" y="236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1" name="Rectangle 226"/>
                  <p:cNvSpPr>
                    <a:spLocks noChangeArrowheads="1"/>
                  </p:cNvSpPr>
                  <p:nvPr/>
                </p:nvSpPr>
                <p:spPr bwMode="auto">
                  <a:xfrm>
                    <a:off x="2064" y="2312"/>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2" name="Rectangle 227"/>
                  <p:cNvSpPr>
                    <a:spLocks noChangeArrowheads="1"/>
                  </p:cNvSpPr>
                  <p:nvPr/>
                </p:nvSpPr>
                <p:spPr bwMode="auto">
                  <a:xfrm>
                    <a:off x="2112" y="226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3" name="Rectangle 228"/>
                  <p:cNvSpPr>
                    <a:spLocks noChangeArrowheads="1"/>
                  </p:cNvSpPr>
                  <p:nvPr/>
                </p:nvSpPr>
                <p:spPr bwMode="auto">
                  <a:xfrm>
                    <a:off x="2160" y="2208"/>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4" name="Rectangle 229"/>
                  <p:cNvSpPr>
                    <a:spLocks noChangeArrowheads="1"/>
                  </p:cNvSpPr>
                  <p:nvPr/>
                </p:nvSpPr>
                <p:spPr bwMode="auto">
                  <a:xfrm>
                    <a:off x="2200" y="216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5" name="Rectangle 230"/>
                  <p:cNvSpPr>
                    <a:spLocks noChangeArrowheads="1"/>
                  </p:cNvSpPr>
                  <p:nvPr/>
                </p:nvSpPr>
                <p:spPr bwMode="auto">
                  <a:xfrm>
                    <a:off x="2248" y="2104"/>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6" name="Rectangle 231"/>
                  <p:cNvSpPr>
                    <a:spLocks noChangeArrowheads="1"/>
                  </p:cNvSpPr>
                  <p:nvPr/>
                </p:nvSpPr>
                <p:spPr bwMode="auto">
                  <a:xfrm>
                    <a:off x="2296" y="2056"/>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sp>
                <p:nvSpPr>
                  <p:cNvPr id="32037" name="Rectangle 232"/>
                  <p:cNvSpPr>
                    <a:spLocks noChangeArrowheads="1"/>
                  </p:cNvSpPr>
                  <p:nvPr/>
                </p:nvSpPr>
                <p:spPr bwMode="auto">
                  <a:xfrm>
                    <a:off x="2344" y="2000"/>
                    <a:ext cx="168" cy="160"/>
                  </a:xfrm>
                  <a:prstGeom prst="rect">
                    <a:avLst/>
                  </a:prstGeom>
                  <a:solidFill>
                    <a:srgbClr val="FBBA03"/>
                  </a:solidFill>
                  <a:ln w="12700">
                    <a:solidFill>
                      <a:schemeClr val="tx1"/>
                    </a:solidFill>
                    <a:miter lim="800000"/>
                    <a:headEnd type="none" w="sm" len="sm"/>
                    <a:tailEnd type="none" w="sm" len="sm"/>
                  </a:ln>
                </p:spPr>
                <p:txBody>
                  <a:bodyPr wrap="none" anchor="ctr"/>
                  <a:lstStyle/>
                  <a:p>
                    <a:endParaRPr lang="en-US" sz="1200"/>
                  </a:p>
                </p:txBody>
              </p:sp>
            </p:grpSp>
          </p:grpSp>
        </p:grpSp>
        <p:grpSp>
          <p:nvGrpSpPr>
            <p:cNvPr id="31776" name="Group 233"/>
            <p:cNvGrpSpPr>
              <a:grpSpLocks/>
            </p:cNvGrpSpPr>
            <p:nvPr/>
          </p:nvGrpSpPr>
          <p:grpSpPr bwMode="auto">
            <a:xfrm>
              <a:off x="3703" y="1382"/>
              <a:ext cx="185" cy="74"/>
              <a:chOff x="1024" y="3264"/>
              <a:chExt cx="320" cy="296"/>
            </a:xfrm>
          </p:grpSpPr>
          <p:sp>
            <p:nvSpPr>
              <p:cNvPr id="32018" name="Rectangle 23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9" name="Rectangle 23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20" name="Rectangle 23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21" name="Rectangle 23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77" name="Group 238"/>
            <p:cNvGrpSpPr>
              <a:grpSpLocks/>
            </p:cNvGrpSpPr>
            <p:nvPr/>
          </p:nvGrpSpPr>
          <p:grpSpPr bwMode="auto">
            <a:xfrm>
              <a:off x="4152" y="1376"/>
              <a:ext cx="184" cy="73"/>
              <a:chOff x="1024" y="3264"/>
              <a:chExt cx="320" cy="296"/>
            </a:xfrm>
          </p:grpSpPr>
          <p:sp>
            <p:nvSpPr>
              <p:cNvPr id="32014" name="Rectangle 23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5" name="Rectangle 24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6" name="Rectangle 24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7" name="Rectangle 24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78" name="Group 243"/>
            <p:cNvGrpSpPr>
              <a:grpSpLocks/>
            </p:cNvGrpSpPr>
            <p:nvPr/>
          </p:nvGrpSpPr>
          <p:grpSpPr bwMode="auto">
            <a:xfrm>
              <a:off x="5005" y="1169"/>
              <a:ext cx="183" cy="73"/>
              <a:chOff x="1024" y="3264"/>
              <a:chExt cx="320" cy="296"/>
            </a:xfrm>
          </p:grpSpPr>
          <p:sp>
            <p:nvSpPr>
              <p:cNvPr id="32010" name="Rectangle 24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1" name="Rectangle 24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2" name="Rectangle 24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13" name="Rectangle 24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79" name="Group 248"/>
            <p:cNvGrpSpPr>
              <a:grpSpLocks/>
            </p:cNvGrpSpPr>
            <p:nvPr/>
          </p:nvGrpSpPr>
          <p:grpSpPr bwMode="auto">
            <a:xfrm>
              <a:off x="4528" y="1367"/>
              <a:ext cx="184" cy="73"/>
              <a:chOff x="1024" y="3264"/>
              <a:chExt cx="320" cy="296"/>
            </a:xfrm>
          </p:grpSpPr>
          <p:sp>
            <p:nvSpPr>
              <p:cNvPr id="32006" name="Rectangle 24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7" name="Rectangle 25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8" name="Rectangle 25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9" name="Rectangle 25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80" name="Group 253"/>
            <p:cNvGrpSpPr>
              <a:grpSpLocks/>
            </p:cNvGrpSpPr>
            <p:nvPr/>
          </p:nvGrpSpPr>
          <p:grpSpPr bwMode="auto">
            <a:xfrm>
              <a:off x="3176" y="1260"/>
              <a:ext cx="185" cy="73"/>
              <a:chOff x="1024" y="3264"/>
              <a:chExt cx="320" cy="296"/>
            </a:xfrm>
          </p:grpSpPr>
          <p:sp>
            <p:nvSpPr>
              <p:cNvPr id="32002" name="Rectangle 25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3" name="Rectangle 25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4" name="Rectangle 25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5" name="Rectangle 25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81" name="Group 258"/>
            <p:cNvGrpSpPr>
              <a:grpSpLocks/>
            </p:cNvGrpSpPr>
            <p:nvPr/>
          </p:nvGrpSpPr>
          <p:grpSpPr bwMode="auto">
            <a:xfrm>
              <a:off x="3158" y="1191"/>
              <a:ext cx="184" cy="73"/>
              <a:chOff x="1024" y="3264"/>
              <a:chExt cx="320" cy="296"/>
            </a:xfrm>
          </p:grpSpPr>
          <p:sp>
            <p:nvSpPr>
              <p:cNvPr id="31998" name="Rectangle 259"/>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1999" name="Rectangle 260"/>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0" name="Rectangle 261"/>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2001" name="Rectangle 262"/>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82" name="Group 263"/>
            <p:cNvGrpSpPr>
              <a:grpSpLocks/>
            </p:cNvGrpSpPr>
            <p:nvPr/>
          </p:nvGrpSpPr>
          <p:grpSpPr bwMode="auto">
            <a:xfrm>
              <a:off x="3323" y="1395"/>
              <a:ext cx="184" cy="73"/>
              <a:chOff x="1024" y="3264"/>
              <a:chExt cx="320" cy="296"/>
            </a:xfrm>
          </p:grpSpPr>
          <p:sp>
            <p:nvSpPr>
              <p:cNvPr id="31994" name="Rectangle 264"/>
              <p:cNvSpPr>
                <a:spLocks noChangeArrowheads="1"/>
              </p:cNvSpPr>
              <p:nvPr/>
            </p:nvSpPr>
            <p:spPr bwMode="auto">
              <a:xfrm>
                <a:off x="1024" y="337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1995" name="Rectangle 265"/>
              <p:cNvSpPr>
                <a:spLocks noChangeArrowheads="1"/>
              </p:cNvSpPr>
              <p:nvPr/>
            </p:nvSpPr>
            <p:spPr bwMode="auto">
              <a:xfrm>
                <a:off x="1072" y="333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1996" name="Rectangle 266"/>
              <p:cNvSpPr>
                <a:spLocks noChangeArrowheads="1"/>
              </p:cNvSpPr>
              <p:nvPr/>
            </p:nvSpPr>
            <p:spPr bwMode="auto">
              <a:xfrm>
                <a:off x="1112" y="3296"/>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sp>
            <p:nvSpPr>
              <p:cNvPr id="31997" name="Rectangle 267"/>
              <p:cNvSpPr>
                <a:spLocks noChangeArrowheads="1"/>
              </p:cNvSpPr>
              <p:nvPr/>
            </p:nvSpPr>
            <p:spPr bwMode="auto">
              <a:xfrm>
                <a:off x="1152" y="3264"/>
                <a:ext cx="192" cy="184"/>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sz="1200"/>
              </a:p>
            </p:txBody>
          </p:sp>
        </p:grpSp>
        <p:grpSp>
          <p:nvGrpSpPr>
            <p:cNvPr id="31783" name="Group 268"/>
            <p:cNvGrpSpPr>
              <a:grpSpLocks/>
            </p:cNvGrpSpPr>
            <p:nvPr/>
          </p:nvGrpSpPr>
          <p:grpSpPr bwMode="auto">
            <a:xfrm>
              <a:off x="2799" y="1168"/>
              <a:ext cx="154" cy="61"/>
              <a:chOff x="428" y="2146"/>
              <a:chExt cx="268" cy="244"/>
            </a:xfrm>
          </p:grpSpPr>
          <p:sp>
            <p:nvSpPr>
              <p:cNvPr id="31985" name="Rectangle 26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6" name="Rectangle 27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7" name="Rectangle 27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8" name="Rectangle 27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9" name="Rectangle 27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90" name="Rectangle 27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91" name="Rectangle 27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92" name="Rectangle 27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93" name="Rectangle 27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784" name="Group 278"/>
            <p:cNvGrpSpPr>
              <a:grpSpLocks/>
            </p:cNvGrpSpPr>
            <p:nvPr/>
          </p:nvGrpSpPr>
          <p:grpSpPr bwMode="auto">
            <a:xfrm>
              <a:off x="2801" y="1232"/>
              <a:ext cx="154" cy="61"/>
              <a:chOff x="428" y="2146"/>
              <a:chExt cx="268" cy="244"/>
            </a:xfrm>
          </p:grpSpPr>
          <p:sp>
            <p:nvSpPr>
              <p:cNvPr id="31976" name="Rectangle 279"/>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7" name="Rectangle 280"/>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8" name="Rectangle 281"/>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9" name="Rectangle 282"/>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0" name="Rectangle 283"/>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1" name="Rectangle 284"/>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2" name="Rectangle 285"/>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3" name="Rectangle 286"/>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84" name="Rectangle 287"/>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785" name="Rectangle 288"/>
            <p:cNvSpPr>
              <a:spLocks noChangeArrowheads="1"/>
            </p:cNvSpPr>
            <p:nvPr/>
          </p:nvSpPr>
          <p:spPr bwMode="auto">
            <a:xfrm>
              <a:off x="3017" y="116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1786" name="Rectangle 289"/>
            <p:cNvSpPr>
              <a:spLocks noChangeArrowheads="1"/>
            </p:cNvSpPr>
            <p:nvPr/>
          </p:nvSpPr>
          <p:spPr bwMode="auto">
            <a:xfrm>
              <a:off x="3020" y="1229"/>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787" name="Group 290"/>
            <p:cNvGrpSpPr>
              <a:grpSpLocks/>
            </p:cNvGrpSpPr>
            <p:nvPr/>
          </p:nvGrpSpPr>
          <p:grpSpPr bwMode="auto">
            <a:xfrm>
              <a:off x="2932" y="1390"/>
              <a:ext cx="154" cy="61"/>
              <a:chOff x="428" y="2146"/>
              <a:chExt cx="268" cy="244"/>
            </a:xfrm>
          </p:grpSpPr>
          <p:sp>
            <p:nvSpPr>
              <p:cNvPr id="31967" name="Rectangle 29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8" name="Rectangle 29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9" name="Rectangle 29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0" name="Rectangle 29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1" name="Rectangle 29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2" name="Rectangle 29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3" name="Rectangle 29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4" name="Rectangle 29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75" name="Rectangle 29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788" name="Group 300"/>
            <p:cNvGrpSpPr>
              <a:grpSpLocks/>
            </p:cNvGrpSpPr>
            <p:nvPr/>
          </p:nvGrpSpPr>
          <p:grpSpPr bwMode="auto">
            <a:xfrm>
              <a:off x="2945" y="1465"/>
              <a:ext cx="155" cy="60"/>
              <a:chOff x="428" y="2146"/>
              <a:chExt cx="268" cy="244"/>
            </a:xfrm>
          </p:grpSpPr>
          <p:sp>
            <p:nvSpPr>
              <p:cNvPr id="31958" name="Rectangle 30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9" name="Rectangle 30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0" name="Rectangle 30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1" name="Rectangle 30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2" name="Rectangle 30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3" name="Rectangle 30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4" name="Rectangle 30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5" name="Rectangle 30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66" name="Rectangle 30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789" name="Rectangle 310"/>
            <p:cNvSpPr>
              <a:spLocks noChangeArrowheads="1"/>
            </p:cNvSpPr>
            <p:nvPr/>
          </p:nvSpPr>
          <p:spPr bwMode="auto">
            <a:xfrm>
              <a:off x="3127" y="143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790" name="Group 311"/>
            <p:cNvGrpSpPr>
              <a:grpSpLocks/>
            </p:cNvGrpSpPr>
            <p:nvPr/>
          </p:nvGrpSpPr>
          <p:grpSpPr bwMode="auto">
            <a:xfrm>
              <a:off x="3466" y="1524"/>
              <a:ext cx="155" cy="60"/>
              <a:chOff x="428" y="2146"/>
              <a:chExt cx="268" cy="244"/>
            </a:xfrm>
          </p:grpSpPr>
          <p:sp>
            <p:nvSpPr>
              <p:cNvPr id="31949" name="Rectangle 312"/>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0" name="Rectangle 313"/>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1" name="Rectangle 314"/>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2" name="Rectangle 315"/>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3" name="Rectangle 316"/>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4" name="Rectangle 317"/>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5" name="Rectangle 318"/>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6" name="Rectangle 319"/>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57" name="Rectangle 320"/>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791" name="Rectangle 321"/>
            <p:cNvSpPr>
              <a:spLocks noChangeArrowheads="1"/>
            </p:cNvSpPr>
            <p:nvPr/>
          </p:nvSpPr>
          <p:spPr bwMode="auto">
            <a:xfrm>
              <a:off x="3680" y="1471"/>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792" name="Group 322"/>
            <p:cNvGrpSpPr>
              <a:grpSpLocks/>
            </p:cNvGrpSpPr>
            <p:nvPr/>
          </p:nvGrpSpPr>
          <p:grpSpPr bwMode="auto">
            <a:xfrm>
              <a:off x="4133" y="1520"/>
              <a:ext cx="153" cy="41"/>
              <a:chOff x="2378" y="3784"/>
              <a:chExt cx="268" cy="166"/>
            </a:xfrm>
          </p:grpSpPr>
          <p:sp>
            <p:nvSpPr>
              <p:cNvPr id="31943" name="Rectangle 323"/>
              <p:cNvSpPr>
                <a:spLocks noChangeArrowheads="1"/>
              </p:cNvSpPr>
              <p:nvPr/>
            </p:nvSpPr>
            <p:spPr bwMode="auto">
              <a:xfrm>
                <a:off x="2582" y="379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4" name="Rectangle 324"/>
              <p:cNvSpPr>
                <a:spLocks noChangeArrowheads="1"/>
              </p:cNvSpPr>
              <p:nvPr/>
            </p:nvSpPr>
            <p:spPr bwMode="auto">
              <a:xfrm>
                <a:off x="2486" y="378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5" name="Rectangle 325"/>
              <p:cNvSpPr>
                <a:spLocks noChangeArrowheads="1"/>
              </p:cNvSpPr>
              <p:nvPr/>
            </p:nvSpPr>
            <p:spPr bwMode="auto">
              <a:xfrm>
                <a:off x="2576" y="387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6" name="Rectangle 326"/>
              <p:cNvSpPr>
                <a:spLocks noChangeArrowheads="1"/>
              </p:cNvSpPr>
              <p:nvPr/>
            </p:nvSpPr>
            <p:spPr bwMode="auto">
              <a:xfrm>
                <a:off x="2480" y="386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7" name="Rectangle 327"/>
              <p:cNvSpPr>
                <a:spLocks noChangeArrowheads="1"/>
              </p:cNvSpPr>
              <p:nvPr/>
            </p:nvSpPr>
            <p:spPr bwMode="auto">
              <a:xfrm>
                <a:off x="2384" y="380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8" name="Rectangle 328"/>
              <p:cNvSpPr>
                <a:spLocks noChangeArrowheads="1"/>
              </p:cNvSpPr>
              <p:nvPr/>
            </p:nvSpPr>
            <p:spPr bwMode="auto">
              <a:xfrm>
                <a:off x="2378" y="388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793" name="Rectangle 329"/>
            <p:cNvSpPr>
              <a:spLocks noChangeArrowheads="1"/>
            </p:cNvSpPr>
            <p:nvPr/>
          </p:nvSpPr>
          <p:spPr bwMode="auto">
            <a:xfrm>
              <a:off x="4173" y="1470"/>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794" name="Group 330"/>
            <p:cNvGrpSpPr>
              <a:grpSpLocks/>
            </p:cNvGrpSpPr>
            <p:nvPr/>
          </p:nvGrpSpPr>
          <p:grpSpPr bwMode="auto">
            <a:xfrm>
              <a:off x="4502" y="1510"/>
              <a:ext cx="154" cy="60"/>
              <a:chOff x="428" y="2146"/>
              <a:chExt cx="268" cy="244"/>
            </a:xfrm>
          </p:grpSpPr>
          <p:sp>
            <p:nvSpPr>
              <p:cNvPr id="31934" name="Rectangle 33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5" name="Rectangle 33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6" name="Rectangle 33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7" name="Rectangle 33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8" name="Rectangle 33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9" name="Rectangle 33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0" name="Rectangle 33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1" name="Rectangle 33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42" name="Rectangle 33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795" name="Group 340"/>
            <p:cNvGrpSpPr>
              <a:grpSpLocks/>
            </p:cNvGrpSpPr>
            <p:nvPr/>
          </p:nvGrpSpPr>
          <p:grpSpPr bwMode="auto">
            <a:xfrm>
              <a:off x="4689" y="1540"/>
              <a:ext cx="155" cy="61"/>
              <a:chOff x="428" y="2146"/>
              <a:chExt cx="268" cy="244"/>
            </a:xfrm>
          </p:grpSpPr>
          <p:sp>
            <p:nvSpPr>
              <p:cNvPr id="31925" name="Rectangle 341"/>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6" name="Rectangle 342"/>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7" name="Rectangle 343"/>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8" name="Rectangle 344"/>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9" name="Rectangle 345"/>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0" name="Rectangle 346"/>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1" name="Rectangle 347"/>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2" name="Rectangle 348"/>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33" name="Rectangle 349"/>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796" name="Rectangle 350"/>
            <p:cNvSpPr>
              <a:spLocks noChangeArrowheads="1"/>
            </p:cNvSpPr>
            <p:nvPr/>
          </p:nvSpPr>
          <p:spPr bwMode="auto">
            <a:xfrm>
              <a:off x="4625" y="1455"/>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1797" name="Rectangle 351"/>
            <p:cNvSpPr>
              <a:spLocks noChangeArrowheads="1"/>
            </p:cNvSpPr>
            <p:nvPr/>
          </p:nvSpPr>
          <p:spPr bwMode="auto">
            <a:xfrm>
              <a:off x="5229" y="1187"/>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798" name="Group 352"/>
            <p:cNvGrpSpPr>
              <a:grpSpLocks/>
            </p:cNvGrpSpPr>
            <p:nvPr/>
          </p:nvGrpSpPr>
          <p:grpSpPr bwMode="auto">
            <a:xfrm>
              <a:off x="5250" y="1298"/>
              <a:ext cx="155" cy="60"/>
              <a:chOff x="428" y="2146"/>
              <a:chExt cx="268" cy="244"/>
            </a:xfrm>
          </p:grpSpPr>
          <p:sp>
            <p:nvSpPr>
              <p:cNvPr id="31916" name="Rectangle 35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7" name="Rectangle 35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8" name="Rectangle 35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9" name="Rectangle 35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0" name="Rectangle 35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1" name="Rectangle 35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2" name="Rectangle 35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3" name="Rectangle 36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24" name="Rectangle 36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799" name="Group 362"/>
            <p:cNvGrpSpPr>
              <a:grpSpLocks/>
            </p:cNvGrpSpPr>
            <p:nvPr/>
          </p:nvGrpSpPr>
          <p:grpSpPr bwMode="auto">
            <a:xfrm>
              <a:off x="5230" y="1408"/>
              <a:ext cx="154" cy="61"/>
              <a:chOff x="428" y="2146"/>
              <a:chExt cx="268" cy="244"/>
            </a:xfrm>
          </p:grpSpPr>
          <p:sp>
            <p:nvSpPr>
              <p:cNvPr id="31907" name="Rectangle 363"/>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8" name="Rectangle 364"/>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9" name="Rectangle 365"/>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0" name="Rectangle 366"/>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1" name="Rectangle 367"/>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2" name="Rectangle 368"/>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3" name="Rectangle 369"/>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4" name="Rectangle 370"/>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15" name="Rectangle 371"/>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800" name="Rectangle 372"/>
            <p:cNvSpPr>
              <a:spLocks noChangeArrowheads="1"/>
            </p:cNvSpPr>
            <p:nvPr/>
          </p:nvSpPr>
          <p:spPr bwMode="auto">
            <a:xfrm>
              <a:off x="5115" y="1344"/>
              <a:ext cx="93" cy="4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1801" name="Rectangle 373"/>
            <p:cNvSpPr>
              <a:spLocks noChangeArrowheads="1"/>
            </p:cNvSpPr>
            <p:nvPr/>
          </p:nvSpPr>
          <p:spPr bwMode="auto">
            <a:xfrm>
              <a:off x="5094" y="1401"/>
              <a:ext cx="94"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802" name="Group 374"/>
            <p:cNvGrpSpPr>
              <a:grpSpLocks/>
            </p:cNvGrpSpPr>
            <p:nvPr/>
          </p:nvGrpSpPr>
          <p:grpSpPr bwMode="auto">
            <a:xfrm>
              <a:off x="5171" y="1035"/>
              <a:ext cx="155" cy="60"/>
              <a:chOff x="428" y="2146"/>
              <a:chExt cx="268" cy="244"/>
            </a:xfrm>
          </p:grpSpPr>
          <p:sp>
            <p:nvSpPr>
              <p:cNvPr id="31898" name="Rectangle 375"/>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9" name="Rectangle 376"/>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0" name="Rectangle 377"/>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1" name="Rectangle 378"/>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2" name="Rectangle 379"/>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3" name="Rectangle 380"/>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4" name="Rectangle 381"/>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5" name="Rectangle 382"/>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906" name="Rectangle 383"/>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803" name="Rectangle 384"/>
            <p:cNvSpPr>
              <a:spLocks noChangeArrowheads="1"/>
            </p:cNvSpPr>
            <p:nvPr/>
          </p:nvSpPr>
          <p:spPr bwMode="auto">
            <a:xfrm>
              <a:off x="5025" y="1071"/>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804" name="Group 385"/>
            <p:cNvGrpSpPr>
              <a:grpSpLocks/>
            </p:cNvGrpSpPr>
            <p:nvPr/>
          </p:nvGrpSpPr>
          <p:grpSpPr bwMode="auto">
            <a:xfrm>
              <a:off x="5030" y="933"/>
              <a:ext cx="154" cy="61"/>
              <a:chOff x="428" y="2146"/>
              <a:chExt cx="268" cy="244"/>
            </a:xfrm>
          </p:grpSpPr>
          <p:sp>
            <p:nvSpPr>
              <p:cNvPr id="31889" name="Rectangle 38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0" name="Rectangle 38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1" name="Rectangle 38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2" name="Rectangle 38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3" name="Rectangle 39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4" name="Rectangle 39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5" name="Rectangle 39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6" name="Rectangle 39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97" name="Rectangle 39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805" name="Group 395"/>
            <p:cNvGrpSpPr>
              <a:grpSpLocks/>
            </p:cNvGrpSpPr>
            <p:nvPr/>
          </p:nvGrpSpPr>
          <p:grpSpPr bwMode="auto">
            <a:xfrm>
              <a:off x="3328" y="911"/>
              <a:ext cx="155" cy="61"/>
              <a:chOff x="428" y="2146"/>
              <a:chExt cx="268" cy="244"/>
            </a:xfrm>
          </p:grpSpPr>
          <p:sp>
            <p:nvSpPr>
              <p:cNvPr id="31880" name="Rectangle 39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1" name="Rectangle 39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2" name="Rectangle 39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3" name="Rectangle 39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4" name="Rectangle 40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5" name="Rectangle 40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6" name="Rectangle 40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7" name="Rectangle 40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88" name="Rectangle 40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806" name="Group 405"/>
            <p:cNvGrpSpPr>
              <a:grpSpLocks/>
            </p:cNvGrpSpPr>
            <p:nvPr/>
          </p:nvGrpSpPr>
          <p:grpSpPr bwMode="auto">
            <a:xfrm>
              <a:off x="3087" y="996"/>
              <a:ext cx="154" cy="60"/>
              <a:chOff x="428" y="2146"/>
              <a:chExt cx="268" cy="244"/>
            </a:xfrm>
          </p:grpSpPr>
          <p:sp>
            <p:nvSpPr>
              <p:cNvPr id="31871" name="Rectangle 40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2" name="Rectangle 40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3" name="Rectangle 40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4" name="Rectangle 40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5" name="Rectangle 41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6" name="Rectangle 41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7" name="Rectangle 41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8" name="Rectangle 41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9" name="Rectangle 41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807" name="Group 415"/>
            <p:cNvGrpSpPr>
              <a:grpSpLocks/>
            </p:cNvGrpSpPr>
            <p:nvPr/>
          </p:nvGrpSpPr>
          <p:grpSpPr bwMode="auto">
            <a:xfrm>
              <a:off x="3136" y="1499"/>
              <a:ext cx="153" cy="61"/>
              <a:chOff x="428" y="2146"/>
              <a:chExt cx="268" cy="244"/>
            </a:xfrm>
          </p:grpSpPr>
          <p:sp>
            <p:nvSpPr>
              <p:cNvPr id="31862" name="Rectangle 416"/>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3" name="Rectangle 417"/>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4" name="Rectangle 418"/>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5" name="Rectangle 419"/>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6" name="Rectangle 420"/>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7" name="Rectangle 421"/>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8" name="Rectangle 422"/>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9" name="Rectangle 423"/>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70" name="Rectangle 424"/>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808" name="Rectangle 425"/>
            <p:cNvSpPr>
              <a:spLocks noChangeArrowheads="1"/>
            </p:cNvSpPr>
            <p:nvPr/>
          </p:nvSpPr>
          <p:spPr bwMode="auto">
            <a:xfrm>
              <a:off x="4915" y="995"/>
              <a:ext cx="93" cy="39"/>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sp>
          <p:nvSpPr>
            <p:cNvPr id="31809" name="Rectangle 426"/>
            <p:cNvSpPr>
              <a:spLocks noChangeArrowheads="1"/>
            </p:cNvSpPr>
            <p:nvPr/>
          </p:nvSpPr>
          <p:spPr bwMode="auto">
            <a:xfrm>
              <a:off x="3258" y="1038"/>
              <a:ext cx="93" cy="38"/>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endParaRPr lang="en-US" sz="1200">
                <a:solidFill>
                  <a:srgbClr val="FFFF00"/>
                </a:solidFill>
                <a:latin typeface="Arial Narrow" charset="0"/>
              </a:endParaRPr>
            </a:p>
          </p:txBody>
        </p:sp>
        <p:grpSp>
          <p:nvGrpSpPr>
            <p:cNvPr id="31810" name="Group 427"/>
            <p:cNvGrpSpPr>
              <a:grpSpLocks/>
            </p:cNvGrpSpPr>
            <p:nvPr/>
          </p:nvGrpSpPr>
          <p:grpSpPr bwMode="auto">
            <a:xfrm>
              <a:off x="5227" y="1473"/>
              <a:ext cx="153" cy="60"/>
              <a:chOff x="428" y="2146"/>
              <a:chExt cx="268" cy="244"/>
            </a:xfrm>
          </p:grpSpPr>
          <p:sp>
            <p:nvSpPr>
              <p:cNvPr id="31853" name="Rectangle 42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4" name="Rectangle 42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5" name="Rectangle 43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6" name="Rectangle 43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7" name="Rectangle 43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8" name="Rectangle 43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9" name="Rectangle 43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0" name="Rectangle 43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61" name="Rectangle 43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grpSp>
          <p:nvGrpSpPr>
            <p:cNvPr id="31811" name="Group 437"/>
            <p:cNvGrpSpPr>
              <a:grpSpLocks/>
            </p:cNvGrpSpPr>
            <p:nvPr/>
          </p:nvGrpSpPr>
          <p:grpSpPr bwMode="auto">
            <a:xfrm>
              <a:off x="5357" y="1179"/>
              <a:ext cx="155" cy="60"/>
              <a:chOff x="428" y="2146"/>
              <a:chExt cx="268" cy="244"/>
            </a:xfrm>
          </p:grpSpPr>
          <p:sp>
            <p:nvSpPr>
              <p:cNvPr id="31844" name="Rectangle 438"/>
              <p:cNvSpPr>
                <a:spLocks noChangeArrowheads="1"/>
              </p:cNvSpPr>
              <p:nvPr/>
            </p:nvSpPr>
            <p:spPr bwMode="auto">
              <a:xfrm>
                <a:off x="632" y="2152"/>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45" name="Rectangle 439"/>
              <p:cNvSpPr>
                <a:spLocks noChangeArrowheads="1"/>
              </p:cNvSpPr>
              <p:nvPr/>
            </p:nvSpPr>
            <p:spPr bwMode="auto">
              <a:xfrm>
                <a:off x="536" y="214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46" name="Rectangle 440"/>
              <p:cNvSpPr>
                <a:spLocks noChangeArrowheads="1"/>
              </p:cNvSpPr>
              <p:nvPr/>
            </p:nvSpPr>
            <p:spPr bwMode="auto">
              <a:xfrm>
                <a:off x="626" y="223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47" name="Rectangle 441"/>
              <p:cNvSpPr>
                <a:spLocks noChangeArrowheads="1"/>
              </p:cNvSpPr>
              <p:nvPr/>
            </p:nvSpPr>
            <p:spPr bwMode="auto">
              <a:xfrm>
                <a:off x="530" y="2230"/>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48" name="Rectangle 442"/>
              <p:cNvSpPr>
                <a:spLocks noChangeArrowheads="1"/>
              </p:cNvSpPr>
              <p:nvPr/>
            </p:nvSpPr>
            <p:spPr bwMode="auto">
              <a:xfrm>
                <a:off x="434" y="216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49" name="Rectangle 443"/>
              <p:cNvSpPr>
                <a:spLocks noChangeArrowheads="1"/>
              </p:cNvSpPr>
              <p:nvPr/>
            </p:nvSpPr>
            <p:spPr bwMode="auto">
              <a:xfrm>
                <a:off x="428" y="224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0" name="Rectangle 444"/>
              <p:cNvSpPr>
                <a:spLocks noChangeArrowheads="1"/>
              </p:cNvSpPr>
              <p:nvPr/>
            </p:nvSpPr>
            <p:spPr bwMode="auto">
              <a:xfrm>
                <a:off x="626" y="2314"/>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1" name="Rectangle 445"/>
              <p:cNvSpPr>
                <a:spLocks noChangeArrowheads="1"/>
              </p:cNvSpPr>
              <p:nvPr/>
            </p:nvSpPr>
            <p:spPr bwMode="auto">
              <a:xfrm>
                <a:off x="530" y="2308"/>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sp>
            <p:nvSpPr>
              <p:cNvPr id="31852" name="Rectangle 446"/>
              <p:cNvSpPr>
                <a:spLocks noChangeArrowheads="1"/>
              </p:cNvSpPr>
              <p:nvPr/>
            </p:nvSpPr>
            <p:spPr bwMode="auto">
              <a:xfrm>
                <a:off x="428" y="2326"/>
                <a:ext cx="64" cy="64"/>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sz="1200"/>
              </a:p>
            </p:txBody>
          </p:sp>
        </p:grpSp>
        <p:sp>
          <p:nvSpPr>
            <p:cNvPr id="31812" name="Text Box 447"/>
            <p:cNvSpPr txBox="1">
              <a:spLocks noChangeArrowheads="1"/>
            </p:cNvSpPr>
            <p:nvPr/>
          </p:nvSpPr>
          <p:spPr bwMode="auto">
            <a:xfrm>
              <a:off x="4675" y="1341"/>
              <a:ext cx="62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Arial Narrow" charset="0"/>
                </a:rPr>
                <a:t>Clusters</a:t>
              </a:r>
            </a:p>
          </p:txBody>
        </p:sp>
        <p:sp>
          <p:nvSpPr>
            <p:cNvPr id="31813" name="Text Box 448"/>
            <p:cNvSpPr txBox="1">
              <a:spLocks noChangeArrowheads="1"/>
            </p:cNvSpPr>
            <p:nvPr/>
          </p:nvSpPr>
          <p:spPr bwMode="auto">
            <a:xfrm>
              <a:off x="3914" y="671"/>
              <a:ext cx="1046"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200">
                  <a:solidFill>
                    <a:schemeClr val="hlink"/>
                  </a:solidFill>
                  <a:latin typeface="Arial Narrow" charset="0"/>
                </a:rPr>
                <a:t>Massive Cluster</a:t>
              </a:r>
            </a:p>
          </p:txBody>
        </p:sp>
        <p:grpSp>
          <p:nvGrpSpPr>
            <p:cNvPr id="31814" name="Group 449"/>
            <p:cNvGrpSpPr>
              <a:grpSpLocks/>
            </p:cNvGrpSpPr>
            <p:nvPr/>
          </p:nvGrpSpPr>
          <p:grpSpPr bwMode="auto">
            <a:xfrm>
              <a:off x="3324" y="987"/>
              <a:ext cx="1708" cy="431"/>
              <a:chOff x="1450" y="1101"/>
              <a:chExt cx="2970" cy="997"/>
            </a:xfrm>
          </p:grpSpPr>
          <p:sp>
            <p:nvSpPr>
              <p:cNvPr id="31815" name="Oval 450"/>
              <p:cNvSpPr>
                <a:spLocks noChangeArrowheads="1"/>
              </p:cNvSpPr>
              <p:nvPr/>
            </p:nvSpPr>
            <p:spPr bwMode="auto">
              <a:xfrm>
                <a:off x="1984" y="1682"/>
                <a:ext cx="1760" cy="119"/>
              </a:xfrm>
              <a:prstGeom prst="ellipse">
                <a:avLst/>
              </a:prstGeom>
              <a:solidFill>
                <a:srgbClr val="03FBEF"/>
              </a:solidFill>
              <a:ln w="12700">
                <a:solidFill>
                  <a:schemeClr val="tx2"/>
                </a:solidFill>
                <a:round/>
                <a:headEnd type="none" w="sm" len="sm"/>
                <a:tailEnd type="none" w="sm" len="sm"/>
              </a:ln>
            </p:spPr>
            <p:txBody>
              <a:bodyPr wrap="none" anchor="ctr"/>
              <a:lstStyle/>
              <a:p>
                <a:pPr algn="ctr"/>
                <a:r>
                  <a:rPr lang="en-US" sz="1200">
                    <a:solidFill>
                      <a:schemeClr val="hlink"/>
                    </a:solidFill>
                    <a:latin typeface="Arial Narrow" charset="0"/>
                  </a:rPr>
                  <a:t>Gigabit Ethernet</a:t>
                </a:r>
                <a:endParaRPr lang="en-US" sz="1200">
                  <a:latin typeface="Arial Narrow" charset="0"/>
                </a:endParaRPr>
              </a:p>
            </p:txBody>
          </p:sp>
          <p:sp>
            <p:nvSpPr>
              <p:cNvPr id="31816" name="Line 451"/>
              <p:cNvSpPr>
                <a:spLocks noChangeShapeType="1"/>
              </p:cNvSpPr>
              <p:nvPr/>
            </p:nvSpPr>
            <p:spPr bwMode="auto">
              <a:xfrm>
                <a:off x="2104" y="1471"/>
                <a:ext cx="0" cy="23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17" name="Line 452"/>
              <p:cNvSpPr>
                <a:spLocks noChangeShapeType="1"/>
              </p:cNvSpPr>
              <p:nvPr/>
            </p:nvSpPr>
            <p:spPr bwMode="auto">
              <a:xfrm>
                <a:off x="2232" y="1485"/>
                <a:ext cx="0" cy="22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18" name="Line 453"/>
              <p:cNvSpPr>
                <a:spLocks noChangeShapeType="1"/>
              </p:cNvSpPr>
              <p:nvPr/>
            </p:nvSpPr>
            <p:spPr bwMode="auto">
              <a:xfrm flipH="1">
                <a:off x="2360" y="1512"/>
                <a:ext cx="0" cy="17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19" name="Line 454"/>
              <p:cNvSpPr>
                <a:spLocks noChangeShapeType="1"/>
              </p:cNvSpPr>
              <p:nvPr/>
            </p:nvSpPr>
            <p:spPr bwMode="auto">
              <a:xfrm>
                <a:off x="2472" y="1531"/>
                <a:ext cx="0" cy="15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0" name="Line 455"/>
              <p:cNvSpPr>
                <a:spLocks noChangeShapeType="1"/>
              </p:cNvSpPr>
              <p:nvPr/>
            </p:nvSpPr>
            <p:spPr bwMode="auto">
              <a:xfrm>
                <a:off x="2560" y="1590"/>
                <a:ext cx="0" cy="10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1" name="Line 456"/>
              <p:cNvSpPr>
                <a:spLocks noChangeShapeType="1"/>
              </p:cNvSpPr>
              <p:nvPr/>
            </p:nvSpPr>
            <p:spPr bwMode="auto">
              <a:xfrm>
                <a:off x="2680" y="1599"/>
                <a:ext cx="0" cy="88"/>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2" name="Line 457"/>
              <p:cNvSpPr>
                <a:spLocks noChangeShapeType="1"/>
              </p:cNvSpPr>
              <p:nvPr/>
            </p:nvSpPr>
            <p:spPr bwMode="auto">
              <a:xfrm>
                <a:off x="2808" y="1636"/>
                <a:ext cx="0" cy="5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3" name="Line 458"/>
              <p:cNvSpPr>
                <a:spLocks noChangeShapeType="1"/>
              </p:cNvSpPr>
              <p:nvPr/>
            </p:nvSpPr>
            <p:spPr bwMode="auto">
              <a:xfrm>
                <a:off x="2944" y="1650"/>
                <a:ext cx="0" cy="37"/>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4" name="Line 459"/>
              <p:cNvSpPr>
                <a:spLocks noChangeShapeType="1"/>
              </p:cNvSpPr>
              <p:nvPr/>
            </p:nvSpPr>
            <p:spPr bwMode="auto">
              <a:xfrm>
                <a:off x="3168" y="1567"/>
                <a:ext cx="0" cy="11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5" name="Line 460"/>
              <p:cNvSpPr>
                <a:spLocks noChangeShapeType="1"/>
              </p:cNvSpPr>
              <p:nvPr/>
            </p:nvSpPr>
            <p:spPr bwMode="auto">
              <a:xfrm>
                <a:off x="3312" y="1480"/>
                <a:ext cx="0"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6" name="Line 461"/>
              <p:cNvSpPr>
                <a:spLocks noChangeShapeType="1"/>
              </p:cNvSpPr>
              <p:nvPr/>
            </p:nvSpPr>
            <p:spPr bwMode="auto">
              <a:xfrm>
                <a:off x="3448" y="1352"/>
                <a:ext cx="0" cy="344"/>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7" name="Line 462"/>
              <p:cNvSpPr>
                <a:spLocks noChangeShapeType="1"/>
              </p:cNvSpPr>
              <p:nvPr/>
            </p:nvSpPr>
            <p:spPr bwMode="auto">
              <a:xfrm>
                <a:off x="3640" y="1237"/>
                <a:ext cx="0" cy="48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28" name="Oval 463"/>
              <p:cNvSpPr>
                <a:spLocks noChangeArrowheads="1"/>
              </p:cNvSpPr>
              <p:nvPr/>
            </p:nvSpPr>
            <p:spPr bwMode="auto">
              <a:xfrm rot="2527473">
                <a:off x="1450" y="153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29" name="Oval 464"/>
              <p:cNvSpPr>
                <a:spLocks noChangeArrowheads="1"/>
              </p:cNvSpPr>
              <p:nvPr/>
            </p:nvSpPr>
            <p:spPr bwMode="auto">
              <a:xfrm rot="2527473">
                <a:off x="1450" y="2006"/>
                <a:ext cx="71"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0" name="Oval 465"/>
              <p:cNvSpPr>
                <a:spLocks noChangeArrowheads="1"/>
              </p:cNvSpPr>
              <p:nvPr/>
            </p:nvSpPr>
            <p:spPr bwMode="auto">
              <a:xfrm rot="2527473">
                <a:off x="2114" y="199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1" name="Oval 466"/>
              <p:cNvSpPr>
                <a:spLocks noChangeArrowheads="1"/>
              </p:cNvSpPr>
              <p:nvPr/>
            </p:nvSpPr>
            <p:spPr bwMode="auto">
              <a:xfrm rot="2527473">
                <a:off x="2884" y="1973"/>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2" name="Oval 467"/>
              <p:cNvSpPr>
                <a:spLocks noChangeArrowheads="1"/>
              </p:cNvSpPr>
              <p:nvPr/>
            </p:nvSpPr>
            <p:spPr bwMode="auto">
              <a:xfrm rot="2527473">
                <a:off x="1500" y="1829"/>
                <a:ext cx="64" cy="91"/>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3" name="Oval 468"/>
              <p:cNvSpPr>
                <a:spLocks noChangeArrowheads="1"/>
              </p:cNvSpPr>
              <p:nvPr/>
            </p:nvSpPr>
            <p:spPr bwMode="auto">
              <a:xfrm rot="2527473">
                <a:off x="3560" y="1951"/>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4" name="Oval 469"/>
              <p:cNvSpPr>
                <a:spLocks noChangeArrowheads="1"/>
              </p:cNvSpPr>
              <p:nvPr/>
            </p:nvSpPr>
            <p:spPr bwMode="auto">
              <a:xfrm rot="2527473">
                <a:off x="4152" y="1834"/>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5" name="Oval 470"/>
              <p:cNvSpPr>
                <a:spLocks noChangeArrowheads="1"/>
              </p:cNvSpPr>
              <p:nvPr/>
            </p:nvSpPr>
            <p:spPr bwMode="auto">
              <a:xfrm rot="2527473">
                <a:off x="4356" y="1485"/>
                <a:ext cx="64" cy="92"/>
              </a:xfrm>
              <a:prstGeom prst="ellipse">
                <a:avLst/>
              </a:prstGeom>
              <a:solidFill>
                <a:srgbClr val="03FBEF"/>
              </a:solidFill>
              <a:ln w="12700">
                <a:solidFill>
                  <a:schemeClr val="tx2"/>
                </a:solidFill>
                <a:round/>
                <a:headEnd type="none" w="sm" len="sm"/>
                <a:tailEnd type="none" w="sm" len="sm"/>
              </a:ln>
            </p:spPr>
            <p:txBody>
              <a:bodyPr wrap="none" anchor="ctr"/>
              <a:lstStyle/>
              <a:p>
                <a:endParaRPr lang="en-US" sz="1200"/>
              </a:p>
            </p:txBody>
          </p:sp>
          <p:sp>
            <p:nvSpPr>
              <p:cNvPr id="31836" name="Line 471"/>
              <p:cNvSpPr>
                <a:spLocks noChangeShapeType="1"/>
              </p:cNvSpPr>
              <p:nvPr/>
            </p:nvSpPr>
            <p:spPr bwMode="auto">
              <a:xfrm>
                <a:off x="1522" y="1578"/>
                <a:ext cx="510" cy="141"/>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37" name="Line 472"/>
              <p:cNvSpPr>
                <a:spLocks noChangeShapeType="1"/>
              </p:cNvSpPr>
              <p:nvPr/>
            </p:nvSpPr>
            <p:spPr bwMode="auto">
              <a:xfrm flipV="1">
                <a:off x="1546" y="1781"/>
                <a:ext cx="654" cy="25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38" name="Line 473"/>
              <p:cNvSpPr>
                <a:spLocks noChangeShapeType="1"/>
              </p:cNvSpPr>
              <p:nvPr/>
            </p:nvSpPr>
            <p:spPr bwMode="auto">
              <a:xfrm flipV="1">
                <a:off x="2188" y="1791"/>
                <a:ext cx="228" cy="216"/>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39" name="Line 474"/>
              <p:cNvSpPr>
                <a:spLocks noChangeShapeType="1"/>
              </p:cNvSpPr>
              <p:nvPr/>
            </p:nvSpPr>
            <p:spPr bwMode="auto">
              <a:xfrm flipH="1" flipV="1">
                <a:off x="2818" y="1798"/>
                <a:ext cx="108" cy="20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40" name="Line 475"/>
              <p:cNvSpPr>
                <a:spLocks noChangeShapeType="1"/>
              </p:cNvSpPr>
              <p:nvPr/>
            </p:nvSpPr>
            <p:spPr bwMode="auto">
              <a:xfrm flipH="1" flipV="1">
                <a:off x="3388" y="1784"/>
                <a:ext cx="192" cy="192"/>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41" name="Line 476"/>
              <p:cNvSpPr>
                <a:spLocks noChangeShapeType="1"/>
              </p:cNvSpPr>
              <p:nvPr/>
            </p:nvSpPr>
            <p:spPr bwMode="auto">
              <a:xfrm flipH="1" flipV="1">
                <a:off x="3706" y="1743"/>
                <a:ext cx="462" cy="120"/>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42" name="Line 477"/>
              <p:cNvSpPr>
                <a:spLocks noChangeShapeType="1"/>
              </p:cNvSpPr>
              <p:nvPr/>
            </p:nvSpPr>
            <p:spPr bwMode="auto">
              <a:xfrm flipH="1">
                <a:off x="3694" y="1540"/>
                <a:ext cx="648" cy="179"/>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843" name="Line 478"/>
              <p:cNvSpPr>
                <a:spLocks noChangeShapeType="1"/>
              </p:cNvSpPr>
              <p:nvPr/>
            </p:nvSpPr>
            <p:spPr bwMode="auto">
              <a:xfrm>
                <a:off x="1500" y="1101"/>
                <a:ext cx="582" cy="625"/>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33466178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Helvetica" charset="0"/>
                <a:ea typeface="ＭＳ Ｐゴシック" charset="0"/>
                <a:cs typeface="ＭＳ Ｐゴシック" charset="0"/>
              </a:rPr>
              <a:t>Challenge: Complexity</a:t>
            </a:r>
          </a:p>
        </p:txBody>
      </p:sp>
      <p:sp>
        <p:nvSpPr>
          <p:cNvPr id="3" name="Content Placeholder 2"/>
          <p:cNvSpPr>
            <a:spLocks noGrp="1"/>
          </p:cNvSpPr>
          <p:nvPr>
            <p:ph idx="1"/>
          </p:nvPr>
        </p:nvSpPr>
        <p:spPr>
          <a:xfrm>
            <a:off x="685800" y="914400"/>
            <a:ext cx="8153400" cy="5105400"/>
          </a:xfrm>
        </p:spPr>
        <p:txBody>
          <a:bodyPr/>
          <a:lstStyle/>
          <a:p>
            <a:r>
              <a:rPr lang="en-US">
                <a:latin typeface="Helvetica" charset="0"/>
                <a:ea typeface="ＭＳ Ｐゴシック" charset="0"/>
                <a:cs typeface="ＭＳ Ｐゴシック" charset="0"/>
              </a:rPr>
              <a:t>Applications consisting of…</a:t>
            </a:r>
          </a:p>
          <a:p>
            <a:pPr lvl="1"/>
            <a:r>
              <a:rPr lang="en-US">
                <a:latin typeface="Helvetica" charset="0"/>
                <a:ea typeface="ＭＳ Ｐゴシック" charset="0"/>
              </a:rPr>
              <a:t>… a variety of software modules that …</a:t>
            </a:r>
          </a:p>
          <a:p>
            <a:pPr lvl="1"/>
            <a:r>
              <a:rPr lang="en-US">
                <a:latin typeface="Helvetica" charset="0"/>
                <a:ea typeface="ＭＳ Ｐゴシック" charset="0"/>
              </a:rPr>
              <a:t>… run on a variety of devices (machines) that</a:t>
            </a:r>
          </a:p>
          <a:p>
            <a:pPr lvl="2"/>
            <a:r>
              <a:rPr lang="en-US">
                <a:latin typeface="Helvetica" charset="0"/>
                <a:ea typeface="ＭＳ Ｐゴシック" charset="0"/>
              </a:rPr>
              <a:t>… implement different hardware architectures</a:t>
            </a:r>
          </a:p>
          <a:p>
            <a:pPr lvl="2"/>
            <a:r>
              <a:rPr lang="en-US">
                <a:latin typeface="Helvetica" charset="0"/>
                <a:ea typeface="ＭＳ Ｐゴシック" charset="0"/>
              </a:rPr>
              <a:t>… run competing applications</a:t>
            </a:r>
          </a:p>
          <a:p>
            <a:pPr lvl="2"/>
            <a:r>
              <a:rPr lang="en-US">
                <a:latin typeface="Helvetica" charset="0"/>
                <a:ea typeface="ＭＳ Ｐゴシック" charset="0"/>
              </a:rPr>
              <a:t>… fail in unexpected ways</a:t>
            </a:r>
          </a:p>
          <a:p>
            <a:pPr lvl="2"/>
            <a:r>
              <a:rPr lang="en-US">
                <a:latin typeface="Helvetica" charset="0"/>
                <a:ea typeface="ＭＳ Ｐゴシック" charset="0"/>
              </a:rPr>
              <a:t>… can be under a variety of attacks</a:t>
            </a:r>
          </a:p>
          <a:p>
            <a:endParaRPr lang="en-US">
              <a:latin typeface="Helvetica" charset="0"/>
              <a:ea typeface="ＭＳ Ｐゴシック" charset="0"/>
              <a:cs typeface="ＭＳ Ｐゴシック" charset="0"/>
            </a:endParaRPr>
          </a:p>
          <a:p>
            <a:r>
              <a:rPr lang="en-US">
                <a:latin typeface="Helvetica" charset="0"/>
                <a:ea typeface="ＭＳ Ｐゴシック" charset="0"/>
                <a:cs typeface="ＭＳ Ｐゴシック" charset="0"/>
              </a:rPr>
              <a:t>Not feasible to test software for all possible environments and combinations of components and devices</a:t>
            </a:r>
          </a:p>
          <a:p>
            <a:pPr lvl="1"/>
            <a:r>
              <a:rPr lang="en-US">
                <a:latin typeface="Helvetica" charset="0"/>
                <a:ea typeface="ＭＳ Ｐゴシック" charset="0"/>
              </a:rPr>
              <a:t>The question is not whether there are bugs but how serious are the bugs! </a:t>
            </a:r>
          </a:p>
          <a:p>
            <a:pPr lvl="1"/>
            <a:endParaRPr lang="en-US">
              <a:latin typeface="Helvetica" charset="0"/>
              <a:ea typeface="ＭＳ Ｐゴシック" charset="0"/>
            </a:endParaRPr>
          </a:p>
        </p:txBody>
      </p:sp>
    </p:spTree>
    <p:extLst>
      <p:ext uri="{BB962C8B-B14F-4D97-AF65-F5344CB8AC3E}">
        <p14:creationId xmlns:p14="http://schemas.microsoft.com/office/powerpoint/2010/main" val="262171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3" name="Content Placeholder 6" descr="SW complexity - MIT.png"/>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688" t="25856" r="18655" b="27786"/>
          <a:stretch>
            <a:fillRect/>
          </a:stretch>
        </p:blipFill>
        <p:spPr>
          <a:xfrm>
            <a:off x="-76200" y="762000"/>
            <a:ext cx="8909050" cy="4648200"/>
          </a:xfrm>
          <a:noFill/>
        </p:spPr>
      </p:pic>
      <p:sp>
        <p:nvSpPr>
          <p:cNvPr id="54274" name="Title 4"/>
          <p:cNvSpPr>
            <a:spLocks noGrp="1"/>
          </p:cNvSpPr>
          <p:nvPr>
            <p:ph type="title" idx="4294967295"/>
          </p:nvPr>
        </p:nvSpPr>
        <p:spPr/>
        <p:txBody>
          <a:bodyPr/>
          <a:lstStyle/>
          <a:p>
            <a:r>
              <a:rPr lang="en-US">
                <a:latin typeface="Helvetica" charset="0"/>
                <a:ea typeface="ＭＳ Ｐゴシック" charset="0"/>
                <a:cs typeface="ＭＳ Ｐゴシック" charset="0"/>
              </a:rPr>
              <a:t>Increasing Software Complexity</a:t>
            </a:r>
          </a:p>
        </p:txBody>
      </p:sp>
      <p:sp>
        <p:nvSpPr>
          <p:cNvPr id="54275" name="TextBox 7"/>
          <p:cNvSpPr txBox="1">
            <a:spLocks noChangeArrowheads="1"/>
          </p:cNvSpPr>
          <p:nvPr/>
        </p:nvSpPr>
        <p:spPr bwMode="auto">
          <a:xfrm>
            <a:off x="5715000" y="5867400"/>
            <a:ext cx="3124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a:latin typeface="Helvetica" charset="0"/>
                <a:cs typeface="Helvetica" charset="0"/>
              </a:rPr>
              <a:t>From MIT’</a:t>
            </a:r>
            <a:r>
              <a:rPr lang="en-US" altLang="ja-JP" sz="1800">
                <a:latin typeface="Helvetica" charset="0"/>
                <a:cs typeface="Helvetica" charset="0"/>
              </a:rPr>
              <a:t>s 6.033 course</a:t>
            </a:r>
            <a:endParaRPr lang="en-US" sz="1800">
              <a:latin typeface="Helvetica" charset="0"/>
              <a:cs typeface="Helvetica" charset="0"/>
            </a:endParaRPr>
          </a:p>
        </p:txBody>
      </p:sp>
    </p:spTree>
    <p:extLst>
      <p:ext uri="{BB962C8B-B14F-4D97-AF65-F5344CB8AC3E}">
        <p14:creationId xmlns:p14="http://schemas.microsoft.com/office/powerpoint/2010/main" val="3820351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atin typeface="Helvetica" charset="0"/>
                <a:ea typeface="ＭＳ Ｐゴシック" charset="0"/>
                <a:cs typeface="ＭＳ Ｐゴシック" charset="0"/>
              </a:rPr>
              <a:t>How do We Tame Complexity?</a:t>
            </a:r>
          </a:p>
        </p:txBody>
      </p:sp>
      <p:sp>
        <p:nvSpPr>
          <p:cNvPr id="159747" name="Rectangle 3"/>
          <p:cNvSpPr>
            <a:spLocks noGrp="1" noChangeArrowheads="1"/>
          </p:cNvSpPr>
          <p:nvPr>
            <p:ph type="body" idx="1"/>
          </p:nvPr>
        </p:nvSpPr>
        <p:spPr>
          <a:xfrm>
            <a:off x="381000" y="914400"/>
            <a:ext cx="8382000" cy="5562600"/>
          </a:xfrm>
        </p:spPr>
        <p:txBody>
          <a:bodyPr/>
          <a:lstStyle/>
          <a:p>
            <a:pPr>
              <a:lnSpc>
                <a:spcPct val="80000"/>
              </a:lnSpc>
            </a:pPr>
            <a:r>
              <a:rPr lang="en-US">
                <a:latin typeface="Helvetica" charset="0"/>
                <a:ea typeface="ＭＳ Ｐゴシック" charset="0"/>
                <a:cs typeface="ＭＳ Ｐゴシック" charset="0"/>
              </a:rPr>
              <a:t>Every piece of computer hardware different</a:t>
            </a:r>
          </a:p>
          <a:p>
            <a:pPr lvl="1">
              <a:lnSpc>
                <a:spcPct val="80000"/>
              </a:lnSpc>
            </a:pPr>
            <a:r>
              <a:rPr lang="en-US">
                <a:latin typeface="Helvetica" charset="0"/>
                <a:ea typeface="ＭＳ Ｐゴシック" charset="0"/>
              </a:rPr>
              <a:t>Different CPU</a:t>
            </a:r>
          </a:p>
          <a:p>
            <a:pPr lvl="2">
              <a:lnSpc>
                <a:spcPct val="80000"/>
              </a:lnSpc>
            </a:pPr>
            <a:r>
              <a:rPr lang="en-US">
                <a:latin typeface="Helvetica" charset="0"/>
                <a:ea typeface="ＭＳ Ｐゴシック" charset="0"/>
              </a:rPr>
              <a:t>Pentium, ARM, PowerPC, ColdFire</a:t>
            </a:r>
          </a:p>
          <a:p>
            <a:pPr lvl="1">
              <a:lnSpc>
                <a:spcPct val="80000"/>
              </a:lnSpc>
            </a:pPr>
            <a:r>
              <a:rPr lang="en-US">
                <a:latin typeface="Helvetica" charset="0"/>
                <a:ea typeface="ＭＳ Ｐゴシック" charset="0"/>
              </a:rPr>
              <a:t>Different amounts of memory, disk, …</a:t>
            </a:r>
          </a:p>
          <a:p>
            <a:pPr lvl="1">
              <a:lnSpc>
                <a:spcPct val="80000"/>
              </a:lnSpc>
            </a:pPr>
            <a:r>
              <a:rPr lang="en-US">
                <a:latin typeface="Helvetica" charset="0"/>
                <a:ea typeface="ＭＳ Ｐゴシック" charset="0"/>
              </a:rPr>
              <a:t>Different types of devices</a:t>
            </a:r>
          </a:p>
          <a:p>
            <a:pPr lvl="2">
              <a:lnSpc>
                <a:spcPct val="80000"/>
              </a:lnSpc>
            </a:pPr>
            <a:r>
              <a:rPr lang="en-US">
                <a:latin typeface="Helvetica" charset="0"/>
                <a:ea typeface="ＭＳ Ｐゴシック" charset="0"/>
              </a:rPr>
              <a:t>Mice, keyboards, sensors, cameras, fingerprint readers, touch screen</a:t>
            </a:r>
          </a:p>
          <a:p>
            <a:pPr lvl="1">
              <a:lnSpc>
                <a:spcPct val="80000"/>
              </a:lnSpc>
            </a:pPr>
            <a:r>
              <a:rPr lang="en-US">
                <a:latin typeface="Helvetica" charset="0"/>
                <a:ea typeface="ＭＳ Ｐゴシック" charset="0"/>
              </a:rPr>
              <a:t>Different networking environment</a:t>
            </a:r>
          </a:p>
          <a:p>
            <a:pPr lvl="2">
              <a:lnSpc>
                <a:spcPct val="80000"/>
              </a:lnSpc>
            </a:pPr>
            <a:r>
              <a:rPr lang="en-US">
                <a:latin typeface="Helvetica" charset="0"/>
                <a:ea typeface="ＭＳ Ｐゴシック" charset="0"/>
              </a:rPr>
              <a:t>Cable, DSL, Wireless, …</a:t>
            </a:r>
          </a:p>
          <a:p>
            <a:pPr>
              <a:lnSpc>
                <a:spcPct val="80000"/>
              </a:lnSpc>
            </a:pPr>
            <a:r>
              <a:rPr lang="en-US">
                <a:solidFill>
                  <a:schemeClr val="hlink"/>
                </a:solidFill>
                <a:latin typeface="Helvetica" charset="0"/>
                <a:ea typeface="ＭＳ Ｐゴシック" charset="0"/>
                <a:cs typeface="ＭＳ Ｐゴシック" charset="0"/>
              </a:rPr>
              <a:t>Questions:</a:t>
            </a:r>
          </a:p>
          <a:p>
            <a:pPr lvl="1">
              <a:lnSpc>
                <a:spcPct val="80000"/>
              </a:lnSpc>
            </a:pPr>
            <a:r>
              <a:rPr lang="en-US">
                <a:solidFill>
                  <a:schemeClr val="hlink"/>
                </a:solidFill>
                <a:latin typeface="Helvetica" charset="0"/>
                <a:ea typeface="ＭＳ Ｐゴシック" charset="0"/>
              </a:rPr>
              <a:t>Does the programmer need to write a single program that performs many independent activities?</a:t>
            </a:r>
          </a:p>
          <a:p>
            <a:pPr lvl="1">
              <a:lnSpc>
                <a:spcPct val="80000"/>
              </a:lnSpc>
            </a:pPr>
            <a:r>
              <a:rPr lang="en-US">
                <a:solidFill>
                  <a:schemeClr val="hlink"/>
                </a:solidFill>
                <a:latin typeface="Helvetica" charset="0"/>
                <a:ea typeface="ＭＳ Ｐゴシック" charset="0"/>
              </a:rPr>
              <a:t>Does every program have to be altered for every piece of hardware?</a:t>
            </a:r>
          </a:p>
          <a:p>
            <a:pPr lvl="1">
              <a:lnSpc>
                <a:spcPct val="80000"/>
              </a:lnSpc>
            </a:pPr>
            <a:r>
              <a:rPr lang="en-US">
                <a:solidFill>
                  <a:schemeClr val="hlink"/>
                </a:solidFill>
                <a:latin typeface="Helvetica" charset="0"/>
                <a:ea typeface="ＭＳ Ｐゴシック" charset="0"/>
              </a:rPr>
              <a:t>Does a faulty program crash everything?</a:t>
            </a:r>
          </a:p>
        </p:txBody>
      </p:sp>
    </p:spTree>
    <p:custDataLst>
      <p:tags r:id="rId1"/>
    </p:custDataLst>
    <p:extLst>
      <p:ext uri="{BB962C8B-B14F-4D97-AF65-F5344CB8AC3E}">
        <p14:creationId xmlns:p14="http://schemas.microsoft.com/office/powerpoint/2010/main" val="178345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additive="base">
                                        <p:cTn id="7" dur="500" fill="hold"/>
                                        <p:tgtEl>
                                          <p:spTgt spid="1597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974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9747">
                                            <p:txEl>
                                              <p:pRg st="1" end="1"/>
                                            </p:txEl>
                                          </p:spTgt>
                                        </p:tgtEl>
                                        <p:attrNameLst>
                                          <p:attrName>style.visibility</p:attrName>
                                        </p:attrNameLst>
                                      </p:cBhvr>
                                      <p:to>
                                        <p:strVal val="visible"/>
                                      </p:to>
                                    </p:set>
                                    <p:anim calcmode="lin" valueType="num">
                                      <p:cBhvr additive="base">
                                        <p:cTn id="11" dur="500" fill="hold"/>
                                        <p:tgtEl>
                                          <p:spTgt spid="15974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5974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9747">
                                            <p:txEl>
                                              <p:pRg st="2" end="2"/>
                                            </p:txEl>
                                          </p:spTgt>
                                        </p:tgtEl>
                                        <p:attrNameLst>
                                          <p:attrName>style.visibility</p:attrName>
                                        </p:attrNameLst>
                                      </p:cBhvr>
                                      <p:to>
                                        <p:strVal val="visible"/>
                                      </p:to>
                                    </p:set>
                                    <p:anim calcmode="lin" valueType="num">
                                      <p:cBhvr additive="base">
                                        <p:cTn id="15" dur="500" fill="hold"/>
                                        <p:tgtEl>
                                          <p:spTgt spid="15974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974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9747">
                                            <p:txEl>
                                              <p:pRg st="3" end="3"/>
                                            </p:txEl>
                                          </p:spTgt>
                                        </p:tgtEl>
                                        <p:attrNameLst>
                                          <p:attrName>style.visibility</p:attrName>
                                        </p:attrNameLst>
                                      </p:cBhvr>
                                      <p:to>
                                        <p:strVal val="visible"/>
                                      </p:to>
                                    </p:set>
                                    <p:anim calcmode="lin" valueType="num">
                                      <p:cBhvr additive="base">
                                        <p:cTn id="19" dur="500" fill="hold"/>
                                        <p:tgtEl>
                                          <p:spTgt spid="15974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974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9747">
                                            <p:txEl>
                                              <p:pRg st="4" end="4"/>
                                            </p:txEl>
                                          </p:spTgt>
                                        </p:tgtEl>
                                        <p:attrNameLst>
                                          <p:attrName>style.visibility</p:attrName>
                                        </p:attrNameLst>
                                      </p:cBhvr>
                                      <p:to>
                                        <p:strVal val="visible"/>
                                      </p:to>
                                    </p:set>
                                    <p:anim calcmode="lin" valueType="num">
                                      <p:cBhvr additive="base">
                                        <p:cTn id="23" dur="500" fill="hold"/>
                                        <p:tgtEl>
                                          <p:spTgt spid="15974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5974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59747">
                                            <p:txEl>
                                              <p:pRg st="5" end="5"/>
                                            </p:txEl>
                                          </p:spTgt>
                                        </p:tgtEl>
                                        <p:attrNameLst>
                                          <p:attrName>style.visibility</p:attrName>
                                        </p:attrNameLst>
                                      </p:cBhvr>
                                      <p:to>
                                        <p:strVal val="visible"/>
                                      </p:to>
                                    </p:set>
                                    <p:anim calcmode="lin" valueType="num">
                                      <p:cBhvr additive="base">
                                        <p:cTn id="27" dur="500" fill="hold"/>
                                        <p:tgtEl>
                                          <p:spTgt spid="159747">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5974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9747">
                                            <p:txEl>
                                              <p:pRg st="6" end="6"/>
                                            </p:txEl>
                                          </p:spTgt>
                                        </p:tgtEl>
                                        <p:attrNameLst>
                                          <p:attrName>style.visibility</p:attrName>
                                        </p:attrNameLst>
                                      </p:cBhvr>
                                      <p:to>
                                        <p:strVal val="visible"/>
                                      </p:to>
                                    </p:set>
                                    <p:anim calcmode="lin" valueType="num">
                                      <p:cBhvr additive="base">
                                        <p:cTn id="31" dur="500" fill="hold"/>
                                        <p:tgtEl>
                                          <p:spTgt spid="159747">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9747">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9747">
                                            <p:txEl>
                                              <p:pRg st="7" end="7"/>
                                            </p:txEl>
                                          </p:spTgt>
                                        </p:tgtEl>
                                        <p:attrNameLst>
                                          <p:attrName>style.visibility</p:attrName>
                                        </p:attrNameLst>
                                      </p:cBhvr>
                                      <p:to>
                                        <p:strVal val="visible"/>
                                      </p:to>
                                    </p:set>
                                    <p:anim calcmode="lin" valueType="num">
                                      <p:cBhvr additive="base">
                                        <p:cTn id="35" dur="500" fill="hold"/>
                                        <p:tgtEl>
                                          <p:spTgt spid="159747">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97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59747">
                                            <p:txEl>
                                              <p:pRg st="8" end="8"/>
                                            </p:txEl>
                                          </p:spTgt>
                                        </p:tgtEl>
                                        <p:attrNameLst>
                                          <p:attrName>style.visibility</p:attrName>
                                        </p:attrNameLst>
                                      </p:cBhvr>
                                      <p:to>
                                        <p:strVal val="visible"/>
                                      </p:to>
                                    </p:set>
                                    <p:anim calcmode="lin" valueType="num">
                                      <p:cBhvr additive="base">
                                        <p:cTn id="41" dur="500" fill="hold"/>
                                        <p:tgtEl>
                                          <p:spTgt spid="15974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59747">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59747">
                                            <p:txEl>
                                              <p:pRg st="9" end="9"/>
                                            </p:txEl>
                                          </p:spTgt>
                                        </p:tgtEl>
                                        <p:attrNameLst>
                                          <p:attrName>style.visibility</p:attrName>
                                        </p:attrNameLst>
                                      </p:cBhvr>
                                      <p:to>
                                        <p:strVal val="visible"/>
                                      </p:to>
                                    </p:set>
                                    <p:anim calcmode="lin" valueType="num">
                                      <p:cBhvr additive="base">
                                        <p:cTn id="45" dur="500" fill="hold"/>
                                        <p:tgtEl>
                                          <p:spTgt spid="159747">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5974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59747">
                                            <p:txEl>
                                              <p:pRg st="10" end="10"/>
                                            </p:txEl>
                                          </p:spTgt>
                                        </p:tgtEl>
                                        <p:attrNameLst>
                                          <p:attrName>style.visibility</p:attrName>
                                        </p:attrNameLst>
                                      </p:cBhvr>
                                      <p:to>
                                        <p:strVal val="visible"/>
                                      </p:to>
                                    </p:set>
                                    <p:anim calcmode="lin" valueType="num">
                                      <p:cBhvr additive="base">
                                        <p:cTn id="51" dur="500" fill="hold"/>
                                        <p:tgtEl>
                                          <p:spTgt spid="15974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5974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59747">
                                            <p:txEl>
                                              <p:pRg st="11" end="11"/>
                                            </p:txEl>
                                          </p:spTgt>
                                        </p:tgtEl>
                                        <p:attrNameLst>
                                          <p:attrName>style.visibility</p:attrName>
                                        </p:attrNameLst>
                                      </p:cBhvr>
                                      <p:to>
                                        <p:strVal val="visible"/>
                                      </p:to>
                                    </p:set>
                                    <p:anim calcmode="lin" valueType="num">
                                      <p:cBhvr additive="base">
                                        <p:cTn id="57" dur="500" fill="hold"/>
                                        <p:tgtEl>
                                          <p:spTgt spid="159747">
                                            <p:txEl>
                                              <p:pRg st="11" end="1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5974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atin typeface="Helvetica" charset="0"/>
                <a:ea typeface="ＭＳ Ｐゴシック" charset="0"/>
                <a:cs typeface="ＭＳ Ｐゴシック" charset="0"/>
              </a:rPr>
              <a:t>Virtual Machines</a:t>
            </a:r>
          </a:p>
        </p:txBody>
      </p:sp>
      <p:sp>
        <p:nvSpPr>
          <p:cNvPr id="44035" name="Rectangle 3"/>
          <p:cNvSpPr>
            <a:spLocks noGrp="1" noChangeArrowheads="1"/>
          </p:cNvSpPr>
          <p:nvPr>
            <p:ph type="body" idx="1"/>
          </p:nvPr>
        </p:nvSpPr>
        <p:spPr>
          <a:xfrm>
            <a:off x="304800" y="838200"/>
            <a:ext cx="8610600" cy="4267200"/>
          </a:xfrm>
        </p:spPr>
        <p:txBody>
          <a:bodyPr/>
          <a:lstStyle/>
          <a:p>
            <a:pPr>
              <a:lnSpc>
                <a:spcPct val="110000"/>
              </a:lnSpc>
            </a:pPr>
            <a:r>
              <a:rPr lang="en-US" dirty="0">
                <a:latin typeface="Helvetica" charset="0"/>
                <a:ea typeface="ＭＳ Ｐゴシック" charset="0"/>
                <a:cs typeface="ＭＳ Ｐゴシック" charset="0"/>
              </a:rPr>
              <a:t>Software emulation of an abstract machine</a:t>
            </a:r>
          </a:p>
          <a:p>
            <a:pPr lvl="1">
              <a:lnSpc>
                <a:spcPct val="110000"/>
              </a:lnSpc>
            </a:pPr>
            <a:r>
              <a:rPr lang="en-US" dirty="0">
                <a:latin typeface="Helvetica" charset="0"/>
                <a:ea typeface="ＭＳ Ｐゴシック" charset="0"/>
              </a:rPr>
              <a:t>Give programs illusion they own the machine</a:t>
            </a:r>
          </a:p>
          <a:p>
            <a:pPr lvl="1">
              <a:lnSpc>
                <a:spcPct val="110000"/>
              </a:lnSpc>
            </a:pPr>
            <a:r>
              <a:rPr lang="en-US" dirty="0">
                <a:latin typeface="Helvetica" charset="0"/>
                <a:ea typeface="ＭＳ Ｐゴシック" charset="0"/>
              </a:rPr>
              <a:t>Make it look like hardware has features you want</a:t>
            </a:r>
          </a:p>
          <a:p>
            <a:pPr>
              <a:lnSpc>
                <a:spcPct val="110000"/>
              </a:lnSpc>
            </a:pPr>
            <a:r>
              <a:rPr lang="en-US" dirty="0">
                <a:latin typeface="Helvetica" charset="0"/>
                <a:ea typeface="ＭＳ Ｐゴシック" charset="0"/>
                <a:cs typeface="ＭＳ Ｐゴシック" charset="0"/>
              </a:rPr>
              <a:t>Two types of </a:t>
            </a:r>
            <a:r>
              <a:rPr lang="en-US" dirty="0" smtClean="0">
                <a:latin typeface="Helvetica" charset="0"/>
                <a:ea typeface="ＭＳ Ｐゴシック" charset="0"/>
                <a:cs typeface="ＭＳ Ｐゴシック" charset="0"/>
              </a:rPr>
              <a:t>“Virtual </a:t>
            </a:r>
            <a:r>
              <a:rPr lang="en-US" dirty="0" err="1" smtClean="0">
                <a:latin typeface="Helvetica" charset="0"/>
                <a:ea typeface="ＭＳ Ｐゴシック" charset="0"/>
                <a:cs typeface="ＭＳ Ｐゴシック" charset="0"/>
              </a:rPr>
              <a:t>Machine”s</a:t>
            </a:r>
            <a:endParaRPr lang="en-US" dirty="0">
              <a:latin typeface="Helvetica" charset="0"/>
              <a:ea typeface="ＭＳ Ｐゴシック" charset="0"/>
              <a:cs typeface="ＭＳ Ｐゴシック" charset="0"/>
            </a:endParaRPr>
          </a:p>
          <a:p>
            <a:pPr lvl="1">
              <a:lnSpc>
                <a:spcPct val="110000"/>
              </a:lnSpc>
            </a:pPr>
            <a:r>
              <a:rPr lang="en-US" dirty="0" smtClean="0">
                <a:latin typeface="Helvetica" charset="0"/>
                <a:ea typeface="ＭＳ Ｐゴシック" charset="0"/>
              </a:rPr>
              <a:t>Process VM: </a:t>
            </a:r>
            <a:r>
              <a:rPr lang="en-US" dirty="0">
                <a:latin typeface="Helvetica" charset="0"/>
                <a:ea typeface="ＭＳ Ｐゴシック" charset="0"/>
              </a:rPr>
              <a:t>supports the execution of a single program; this functionality typically provided by </a:t>
            </a:r>
            <a:r>
              <a:rPr lang="en-US" dirty="0" smtClean="0">
                <a:latin typeface="Helvetica" charset="0"/>
                <a:ea typeface="ＭＳ Ｐゴシック" charset="0"/>
              </a:rPr>
              <a:t>OS</a:t>
            </a:r>
          </a:p>
          <a:p>
            <a:pPr lvl="1">
              <a:lnSpc>
                <a:spcPct val="110000"/>
              </a:lnSpc>
            </a:pPr>
            <a:r>
              <a:rPr lang="en-US" dirty="0">
                <a:latin typeface="Helvetica" charset="0"/>
                <a:ea typeface="ＭＳ Ｐゴシック" charset="0"/>
              </a:rPr>
              <a:t>System VM: supports the execution of an entire OS and its applications (e.g., </a:t>
            </a:r>
            <a:r>
              <a:rPr lang="en-US" dirty="0" err="1">
                <a:latin typeface="Helvetica" charset="0"/>
                <a:ea typeface="ＭＳ Ｐゴシック" charset="0"/>
              </a:rPr>
              <a:t>VMWare</a:t>
            </a:r>
            <a:r>
              <a:rPr lang="en-US" dirty="0">
                <a:latin typeface="Helvetica" charset="0"/>
                <a:ea typeface="ＭＳ Ｐゴシック" charset="0"/>
              </a:rPr>
              <a:t> Fusion, </a:t>
            </a:r>
            <a:r>
              <a:rPr lang="en-US" dirty="0" smtClean="0">
                <a:latin typeface="Helvetica" charset="0"/>
                <a:ea typeface="ＭＳ Ｐゴシック" charset="0"/>
              </a:rPr>
              <a:t>Virtual box, Parallels </a:t>
            </a:r>
            <a:r>
              <a:rPr lang="en-US" dirty="0">
                <a:latin typeface="Helvetica" charset="0"/>
                <a:ea typeface="ＭＳ Ｐゴシック" charset="0"/>
              </a:rPr>
              <a:t>Desktop, </a:t>
            </a:r>
            <a:r>
              <a:rPr lang="en-US" dirty="0" err="1">
                <a:latin typeface="Helvetica" charset="0"/>
                <a:ea typeface="ＭＳ Ｐゴシック" charset="0"/>
              </a:rPr>
              <a:t>Xen</a:t>
            </a:r>
            <a:r>
              <a:rPr lang="en-US" dirty="0">
                <a:latin typeface="Helvetica" charset="0"/>
                <a:ea typeface="ＭＳ Ｐゴシック" charset="0"/>
              </a:rPr>
              <a:t>)</a:t>
            </a:r>
          </a:p>
          <a:p>
            <a:pPr marL="457200" lvl="1" indent="0">
              <a:lnSpc>
                <a:spcPct val="110000"/>
              </a:lnSpc>
              <a:buNone/>
            </a:pPr>
            <a:endParaRPr lang="en-US" dirty="0">
              <a:latin typeface="Helvetica" charset="0"/>
              <a:ea typeface="ＭＳ Ｐゴシック" charset="0"/>
            </a:endParaRPr>
          </a:p>
        </p:txBody>
      </p:sp>
      <p:pic>
        <p:nvPicPr>
          <p:cNvPr id="63491" name="Picture 1"/>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2667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025" y="4648200"/>
            <a:ext cx="1247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4648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724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541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Helvetica" charset="0"/>
                <a:ea typeface="ＭＳ Ｐゴシック" charset="0"/>
                <a:cs typeface="ＭＳ Ｐゴシック" charset="0"/>
              </a:rPr>
              <a:t>Process VMs</a:t>
            </a:r>
          </a:p>
        </p:txBody>
      </p:sp>
      <p:sp>
        <p:nvSpPr>
          <p:cNvPr id="44035" name="Rectangle 3"/>
          <p:cNvSpPr>
            <a:spLocks noGrp="1" noChangeArrowheads="1"/>
          </p:cNvSpPr>
          <p:nvPr>
            <p:ph type="body" idx="1"/>
          </p:nvPr>
        </p:nvSpPr>
        <p:spPr>
          <a:xfrm>
            <a:off x="304800" y="1066800"/>
            <a:ext cx="8763000" cy="5334000"/>
          </a:xfrm>
        </p:spPr>
        <p:txBody>
          <a:bodyPr/>
          <a:lstStyle/>
          <a:p>
            <a:r>
              <a:rPr lang="en-US" dirty="0">
                <a:latin typeface="Helvetica" charset="0"/>
                <a:ea typeface="ＭＳ Ｐゴシック" charset="0"/>
                <a:cs typeface="ＭＳ Ｐゴシック" charset="0"/>
              </a:rPr>
              <a:t>Programming simplicity</a:t>
            </a:r>
          </a:p>
          <a:p>
            <a:pPr lvl="1"/>
            <a:r>
              <a:rPr lang="en-US" dirty="0">
                <a:latin typeface="Helvetica" charset="0"/>
                <a:ea typeface="ＭＳ Ｐゴシック" charset="0"/>
              </a:rPr>
              <a:t>Each process thinks it has all memory/CPU time</a:t>
            </a:r>
          </a:p>
          <a:p>
            <a:pPr lvl="1"/>
            <a:r>
              <a:rPr lang="en-US" dirty="0">
                <a:latin typeface="Helvetica" charset="0"/>
                <a:ea typeface="ＭＳ Ｐゴシック" charset="0"/>
              </a:rPr>
              <a:t>Each process thinks it owns all devices</a:t>
            </a:r>
          </a:p>
          <a:p>
            <a:pPr lvl="1"/>
            <a:r>
              <a:rPr lang="en-US" dirty="0">
                <a:latin typeface="Helvetica" charset="0"/>
                <a:ea typeface="ＭＳ Ｐゴシック" charset="0"/>
              </a:rPr>
              <a:t>Different devices appear to have same </a:t>
            </a:r>
            <a:r>
              <a:rPr lang="en-US" dirty="0" smtClean="0">
                <a:latin typeface="Helvetica" charset="0"/>
                <a:ea typeface="ＭＳ Ｐゴシック" charset="0"/>
              </a:rPr>
              <a:t>high level interface</a:t>
            </a:r>
            <a:endParaRPr lang="en-US" dirty="0">
              <a:latin typeface="Helvetica" charset="0"/>
              <a:ea typeface="ＭＳ Ｐゴシック" charset="0"/>
            </a:endParaRPr>
          </a:p>
          <a:p>
            <a:pPr lvl="1"/>
            <a:r>
              <a:rPr lang="en-US" dirty="0">
                <a:latin typeface="Helvetica" charset="0"/>
                <a:ea typeface="ＭＳ Ｐゴシック" charset="0"/>
              </a:rPr>
              <a:t>Device interfaces more powerful than raw hardware</a:t>
            </a:r>
          </a:p>
          <a:p>
            <a:pPr lvl="2"/>
            <a:r>
              <a:rPr lang="en-US" dirty="0">
                <a:latin typeface="Helvetica" charset="0"/>
                <a:ea typeface="ＭＳ Ｐゴシック" charset="0"/>
              </a:rPr>
              <a:t>Bitmapped display </a:t>
            </a:r>
            <a:r>
              <a:rPr lang="en-US" dirty="0">
                <a:latin typeface="Helvetica" charset="0"/>
                <a:ea typeface="ＭＳ Ｐゴシック" charset="0"/>
                <a:sym typeface="Symbol" charset="0"/>
              </a:rPr>
              <a:t> windowing system</a:t>
            </a:r>
          </a:p>
          <a:p>
            <a:pPr lvl="2"/>
            <a:r>
              <a:rPr lang="en-US" dirty="0">
                <a:latin typeface="Helvetica" charset="0"/>
                <a:ea typeface="ＭＳ Ｐゴシック" charset="0"/>
                <a:sym typeface="Symbol" charset="0"/>
              </a:rPr>
              <a:t>Ethernet card  reliable, ordered, networking (TCP/IP)</a:t>
            </a:r>
          </a:p>
          <a:p>
            <a:r>
              <a:rPr lang="en-US" dirty="0">
                <a:latin typeface="Helvetica" charset="0"/>
                <a:ea typeface="ＭＳ Ｐゴシック" charset="0"/>
                <a:cs typeface="ＭＳ Ｐゴシック" charset="0"/>
              </a:rPr>
              <a:t>Fault Isolation</a:t>
            </a:r>
          </a:p>
          <a:p>
            <a:pPr lvl="1"/>
            <a:r>
              <a:rPr lang="en-US" dirty="0">
                <a:latin typeface="Helvetica" charset="0"/>
                <a:ea typeface="ＭＳ Ｐゴシック" charset="0"/>
              </a:rPr>
              <a:t>Processes unable to directly impact other processes</a:t>
            </a:r>
          </a:p>
          <a:p>
            <a:pPr lvl="1"/>
            <a:r>
              <a:rPr lang="en-US" dirty="0">
                <a:latin typeface="Helvetica" charset="0"/>
                <a:ea typeface="ＭＳ Ｐゴシック" charset="0"/>
              </a:rPr>
              <a:t>Bugs cannot crash whole machine</a:t>
            </a:r>
          </a:p>
          <a:p>
            <a:r>
              <a:rPr lang="en-US" dirty="0">
                <a:latin typeface="Helvetica" charset="0"/>
                <a:ea typeface="ＭＳ Ｐゴシック" charset="0"/>
                <a:cs typeface="ＭＳ Ｐゴシック" charset="0"/>
              </a:rPr>
              <a:t>Protection and Portability</a:t>
            </a:r>
          </a:p>
          <a:p>
            <a:pPr lvl="1"/>
            <a:r>
              <a:rPr lang="en-US" dirty="0">
                <a:latin typeface="Helvetica" charset="0"/>
                <a:ea typeface="ＭＳ Ｐゴシック" charset="0"/>
              </a:rPr>
              <a:t>Java interface safe and stable across many platforms</a:t>
            </a:r>
          </a:p>
          <a:p>
            <a:pPr lvl="1"/>
            <a:endParaRPr lang="en-US" dirty="0">
              <a:latin typeface="Helvetica" charset="0"/>
              <a:ea typeface="ＭＳ Ｐゴシック" charset="0"/>
            </a:endParaRPr>
          </a:p>
        </p:txBody>
      </p:sp>
    </p:spTree>
    <p:custDataLst>
      <p:tags r:id="rId1"/>
    </p:custDataLst>
    <p:extLst>
      <p:ext uri="{BB962C8B-B14F-4D97-AF65-F5344CB8AC3E}">
        <p14:creationId xmlns:p14="http://schemas.microsoft.com/office/powerpoint/2010/main" val="164560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35">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0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8600" y="152400"/>
            <a:ext cx="8610600" cy="533400"/>
          </a:xfrm>
        </p:spPr>
        <p:txBody>
          <a:bodyPr/>
          <a:lstStyle/>
          <a:p>
            <a:r>
              <a:rPr lang="en-US">
                <a:latin typeface="Helvetica" charset="0"/>
                <a:ea typeface="ＭＳ Ｐゴシック" charset="0"/>
                <a:cs typeface="ＭＳ Ｐゴシック" charset="0"/>
              </a:rPr>
              <a:t>System Virtual Machines: Layers of OSs</a:t>
            </a:r>
          </a:p>
        </p:txBody>
      </p:sp>
      <p:sp>
        <p:nvSpPr>
          <p:cNvPr id="67586" name="Rectangle 3"/>
          <p:cNvSpPr>
            <a:spLocks noGrp="1" noChangeArrowheads="1"/>
          </p:cNvSpPr>
          <p:nvPr>
            <p:ph type="body" idx="1"/>
          </p:nvPr>
        </p:nvSpPr>
        <p:spPr>
          <a:xfrm>
            <a:off x="533400" y="762000"/>
            <a:ext cx="7924800" cy="5105400"/>
          </a:xfrm>
        </p:spPr>
        <p:txBody>
          <a:bodyPr/>
          <a:lstStyle/>
          <a:p>
            <a:r>
              <a:rPr lang="en-US">
                <a:latin typeface="Helvetica" charset="0"/>
                <a:ea typeface="ＭＳ Ｐゴシック" charset="0"/>
                <a:cs typeface="ＭＳ Ｐゴシック" charset="0"/>
              </a:rPr>
              <a:t>Useful for OS development</a:t>
            </a:r>
          </a:p>
          <a:p>
            <a:pPr lvl="1"/>
            <a:r>
              <a:rPr lang="en-US">
                <a:latin typeface="Helvetica" charset="0"/>
                <a:ea typeface="ＭＳ Ｐゴシック" charset="0"/>
              </a:rPr>
              <a:t>When OS crashes, restricted to one VM</a:t>
            </a:r>
          </a:p>
          <a:p>
            <a:pPr lvl="1"/>
            <a:r>
              <a:rPr lang="en-US">
                <a:latin typeface="Helvetica" charset="0"/>
                <a:ea typeface="ＭＳ Ｐゴシック" charset="0"/>
              </a:rPr>
              <a:t>Can aid testing programs on other OSs</a:t>
            </a:r>
          </a:p>
          <a:p>
            <a:pPr lvl="1"/>
            <a:endParaRPr lang="en-US">
              <a:latin typeface="Helvetica" charset="0"/>
              <a:ea typeface="ＭＳ Ｐゴシック" charset="0"/>
            </a:endParaRPr>
          </a:p>
        </p:txBody>
      </p:sp>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l="381" t="3047" r="381" b="4318"/>
          <a:stretch>
            <a:fillRect/>
          </a:stretch>
        </p:blipFill>
        <p:spPr bwMode="auto">
          <a:xfrm>
            <a:off x="1600200" y="2133600"/>
            <a:ext cx="6083300" cy="4259263"/>
          </a:xfrm>
          <a:prstGeom prst="rect">
            <a:avLst/>
          </a:prstGeom>
          <a:noFill/>
          <a:ln w="38100" cmpd="dbl">
            <a:solidFill>
              <a:srgbClr val="CC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773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Operating System?</a:t>
            </a:r>
            <a:endParaRPr lang="en-US" dirty="0"/>
          </a:p>
        </p:txBody>
      </p:sp>
      <p:sp>
        <p:nvSpPr>
          <p:cNvPr id="3" name="Content Placeholder 2"/>
          <p:cNvSpPr>
            <a:spLocks noGrp="1"/>
          </p:cNvSpPr>
          <p:nvPr>
            <p:ph idx="1"/>
          </p:nvPr>
        </p:nvSpPr>
        <p:spPr>
          <a:xfrm>
            <a:off x="1447800" y="1066800"/>
            <a:ext cx="6858000" cy="5257800"/>
          </a:xfrm>
        </p:spPr>
        <p:txBody>
          <a:bodyPr/>
          <a:lstStyle/>
          <a:p>
            <a:r>
              <a:rPr lang="en-US" dirty="0" smtClean="0"/>
              <a:t>Referee</a:t>
            </a:r>
          </a:p>
          <a:p>
            <a:pPr lvl="1"/>
            <a:r>
              <a:rPr lang="en-US" dirty="0" smtClean="0"/>
              <a:t>Manage sharing of resources, Protection, Isolation</a:t>
            </a:r>
          </a:p>
          <a:p>
            <a:pPr lvl="2"/>
            <a:r>
              <a:rPr lang="en-US" dirty="0" smtClean="0"/>
              <a:t>Resource allocation, isolation, communication</a:t>
            </a:r>
          </a:p>
          <a:p>
            <a:r>
              <a:rPr lang="en-US" dirty="0" smtClean="0"/>
              <a:t>Illusionist</a:t>
            </a:r>
          </a:p>
          <a:p>
            <a:pPr lvl="1"/>
            <a:r>
              <a:rPr lang="en-US" dirty="0" smtClean="0"/>
              <a:t>Provide clean, easy to use abstractions of physical resources</a:t>
            </a:r>
          </a:p>
          <a:p>
            <a:pPr lvl="2"/>
            <a:r>
              <a:rPr lang="en-US" dirty="0" smtClean="0"/>
              <a:t>Infinite memory, dedicated machine</a:t>
            </a:r>
          </a:p>
          <a:p>
            <a:pPr lvl="2"/>
            <a:r>
              <a:rPr lang="en-US" dirty="0" smtClean="0"/>
              <a:t>Higher level objects: files, users, messages</a:t>
            </a:r>
          </a:p>
          <a:p>
            <a:pPr lvl="2"/>
            <a:r>
              <a:rPr lang="en-US" dirty="0" smtClean="0"/>
              <a:t>Masking limitations, virtualization</a:t>
            </a:r>
          </a:p>
          <a:p>
            <a:r>
              <a:rPr lang="en-US" dirty="0" smtClean="0"/>
              <a:t>Glue</a:t>
            </a:r>
          </a:p>
          <a:p>
            <a:pPr lvl="1"/>
            <a:r>
              <a:rPr lang="en-US" dirty="0" smtClean="0"/>
              <a:t>Common services</a:t>
            </a:r>
          </a:p>
          <a:p>
            <a:pPr lvl="2"/>
            <a:r>
              <a:rPr lang="en-US" dirty="0" smtClean="0"/>
              <a:t>Storage, Window system, Networking</a:t>
            </a:r>
          </a:p>
          <a:p>
            <a:pPr lvl="2"/>
            <a:r>
              <a:rPr lang="en-US" dirty="0" smtClean="0"/>
              <a:t>Sharing, Authorization</a:t>
            </a:r>
          </a:p>
          <a:p>
            <a:pPr lvl="2"/>
            <a:r>
              <a:rPr lang="en-US" dirty="0" smtClean="0"/>
              <a:t>Look and feel</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47</a:t>
            </a:fld>
            <a:endParaRPr lang="en-US" b="0"/>
          </a:p>
        </p:txBody>
      </p:sp>
      <p:pic>
        <p:nvPicPr>
          <p:cNvPr id="7" name="Picture 6"/>
          <p:cNvPicPr>
            <a:picLocks noChangeAspect="1"/>
          </p:cNvPicPr>
          <p:nvPr/>
        </p:nvPicPr>
        <p:blipFill>
          <a:blip r:embed="rId2"/>
          <a:stretch>
            <a:fillRect/>
          </a:stretch>
        </p:blipFill>
        <p:spPr>
          <a:xfrm>
            <a:off x="76200" y="990600"/>
            <a:ext cx="1411469" cy="1130300"/>
          </a:xfrm>
          <a:prstGeom prst="rect">
            <a:avLst/>
          </a:prstGeom>
        </p:spPr>
      </p:pic>
      <p:pic>
        <p:nvPicPr>
          <p:cNvPr id="8" name="Picture 7"/>
          <p:cNvPicPr>
            <a:picLocks noChangeAspect="1"/>
          </p:cNvPicPr>
          <p:nvPr/>
        </p:nvPicPr>
        <p:blipFill>
          <a:blip r:embed="rId3"/>
          <a:stretch>
            <a:fillRect/>
          </a:stretch>
        </p:blipFill>
        <p:spPr>
          <a:xfrm>
            <a:off x="228600" y="2743200"/>
            <a:ext cx="1291665" cy="1066800"/>
          </a:xfrm>
          <a:prstGeom prst="rect">
            <a:avLst/>
          </a:prstGeom>
        </p:spPr>
      </p:pic>
      <p:pic>
        <p:nvPicPr>
          <p:cNvPr id="9" name="Picture 8"/>
          <p:cNvPicPr>
            <a:picLocks noChangeAspect="1"/>
          </p:cNvPicPr>
          <p:nvPr/>
        </p:nvPicPr>
        <p:blipFill>
          <a:blip r:embed="rId4"/>
          <a:stretch>
            <a:fillRect/>
          </a:stretch>
        </p:blipFill>
        <p:spPr>
          <a:xfrm>
            <a:off x="152400" y="4495800"/>
            <a:ext cx="1664252" cy="1117600"/>
          </a:xfrm>
          <a:prstGeom prst="rect">
            <a:avLst/>
          </a:prstGeom>
        </p:spPr>
      </p:pic>
    </p:spTree>
    <p:extLst>
      <p:ext uri="{BB962C8B-B14F-4D97-AF65-F5344CB8AC3E}">
        <p14:creationId xmlns:p14="http://schemas.microsoft.com/office/powerpoint/2010/main" val="6506577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574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title"/>
          </p:nvPr>
        </p:nvSpPr>
        <p:spPr>
          <a:xfrm>
            <a:off x="762000" y="228600"/>
            <a:ext cx="7772400" cy="533400"/>
          </a:xfrm>
        </p:spPr>
        <p:txBody>
          <a:bodyPr/>
          <a:lstStyle/>
          <a:p>
            <a:r>
              <a:rPr lang="en-US">
                <a:latin typeface="Helvetica" charset="0"/>
                <a:ea typeface="ＭＳ Ｐゴシック" charset="0"/>
                <a:cs typeface="ＭＳ Ｐゴシック" charset="0"/>
              </a:rPr>
              <a:t>Example: What’s in a Search Query?</a:t>
            </a:r>
          </a:p>
        </p:txBody>
      </p:sp>
      <p:sp>
        <p:nvSpPr>
          <p:cNvPr id="15363" name="Content Placeholder 2"/>
          <p:cNvSpPr>
            <a:spLocks noGrp="1"/>
          </p:cNvSpPr>
          <p:nvPr>
            <p:ph idx="1"/>
          </p:nvPr>
        </p:nvSpPr>
        <p:spPr>
          <a:xfrm>
            <a:off x="609600" y="5334000"/>
            <a:ext cx="7924800" cy="1066800"/>
          </a:xfrm>
        </p:spPr>
        <p:txBody>
          <a:bodyPr/>
          <a:lstStyle/>
          <a:p>
            <a:r>
              <a:rPr lang="en-US" dirty="0">
                <a:latin typeface="Helvetica" charset="0"/>
                <a:ea typeface="ＭＳ Ｐゴシック" charset="0"/>
                <a:cs typeface="ＭＳ Ｐゴシック" charset="0"/>
              </a:rPr>
              <a:t>Complex interaction of multiple components in multiple administrative </a:t>
            </a:r>
            <a:r>
              <a:rPr lang="en-US" dirty="0" smtClean="0">
                <a:latin typeface="Helvetica" charset="0"/>
                <a:ea typeface="ＭＳ Ｐゴシック" charset="0"/>
                <a:cs typeface="ＭＳ Ｐゴシック" charset="0"/>
              </a:rPr>
              <a:t>domains</a:t>
            </a:r>
          </a:p>
          <a:p>
            <a:pPr lvl="1"/>
            <a:r>
              <a:rPr lang="en-US" dirty="0" smtClean="0">
                <a:latin typeface="Helvetica" charset="0"/>
                <a:ea typeface="ＭＳ Ｐゴシック" charset="0"/>
                <a:cs typeface="ＭＳ Ｐゴシック" charset="0"/>
              </a:rPr>
              <a:t>Systems, services, protocols, …</a:t>
            </a:r>
            <a:endParaRPr lang="en-US" dirty="0">
              <a:latin typeface="Helvetica" charset="0"/>
              <a:ea typeface="ＭＳ Ｐゴシック" charset="0"/>
              <a:cs typeface="ＭＳ Ｐゴシック" charset="0"/>
            </a:endParaRPr>
          </a:p>
          <a:p>
            <a:pPr lvl="1"/>
            <a:endParaRPr lang="en-US" dirty="0">
              <a:latin typeface="Helvetica" charset="0"/>
              <a:ea typeface="ＭＳ Ｐゴシック" charset="0"/>
            </a:endParaRPr>
          </a:p>
          <a:p>
            <a:pPr lvl="1"/>
            <a:endParaRPr lang="en-US" dirty="0">
              <a:latin typeface="Helvetica" charset="0"/>
              <a:ea typeface="ＭＳ Ｐゴシック" charset="0"/>
            </a:endParaRPr>
          </a:p>
        </p:txBody>
      </p:sp>
      <p:pic>
        <p:nvPicPr>
          <p:cNvPr id="1536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08313"/>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617913"/>
            <a:ext cx="13255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0939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7162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29321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ounded Rectangle 19"/>
          <p:cNvSpPr>
            <a:spLocks noChangeArrowheads="1"/>
          </p:cNvSpPr>
          <p:nvPr/>
        </p:nvSpPr>
        <p:spPr bwMode="auto">
          <a:xfrm>
            <a:off x="5486400" y="1712913"/>
            <a:ext cx="3200400" cy="3276600"/>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370"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4970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1066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182813"/>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Box 31"/>
          <p:cNvSpPr txBox="1">
            <a:spLocks noChangeArrowheads="1"/>
          </p:cNvSpPr>
          <p:nvPr/>
        </p:nvSpPr>
        <p:spPr bwMode="auto">
          <a:xfrm>
            <a:off x="5562600" y="1331913"/>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2000" b="0">
                <a:latin typeface="Helvetica" charset="0"/>
                <a:cs typeface="Helvetica" charset="0"/>
              </a:rPr>
              <a:t>Datacenter</a:t>
            </a:r>
          </a:p>
        </p:txBody>
      </p:sp>
      <p:sp>
        <p:nvSpPr>
          <p:cNvPr id="15374" name="TextBox 40"/>
          <p:cNvSpPr txBox="1">
            <a:spLocks noChangeArrowheads="1"/>
          </p:cNvSpPr>
          <p:nvPr/>
        </p:nvSpPr>
        <p:spPr bwMode="auto">
          <a:xfrm>
            <a:off x="5562600" y="3429000"/>
            <a:ext cx="1069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Helvetica" charset="0"/>
                <a:cs typeface="Helvetica" charset="0"/>
              </a:rPr>
              <a:t>Load</a:t>
            </a:r>
          </a:p>
          <a:p>
            <a:r>
              <a:rPr lang="en-US" sz="1800" b="0">
                <a:latin typeface="Helvetica" charset="0"/>
                <a:cs typeface="Helvetica" charset="0"/>
              </a:rPr>
              <a:t>balancer</a:t>
            </a:r>
          </a:p>
        </p:txBody>
      </p:sp>
      <p:sp>
        <p:nvSpPr>
          <p:cNvPr id="15375" name="TextBox 41"/>
          <p:cNvSpPr txBox="1">
            <a:spLocks noChangeArrowheads="1"/>
          </p:cNvSpPr>
          <p:nvPr/>
        </p:nvSpPr>
        <p:spPr bwMode="auto">
          <a:xfrm>
            <a:off x="7315200" y="453231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a:latin typeface="Helvetica" charset="0"/>
                <a:cs typeface="Helvetica" charset="0"/>
              </a:rPr>
              <a:t>Ad Server</a:t>
            </a:r>
          </a:p>
        </p:txBody>
      </p:sp>
      <p:sp>
        <p:nvSpPr>
          <p:cNvPr id="15376" name="TextBox 42"/>
          <p:cNvSpPr txBox="1">
            <a:spLocks noChangeArrowheads="1"/>
          </p:cNvSpPr>
          <p:nvPr/>
        </p:nvSpPr>
        <p:spPr bwMode="auto">
          <a:xfrm>
            <a:off x="1306513" y="1143000"/>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r"/>
            <a:r>
              <a:rPr lang="en-US" sz="1800" b="0">
                <a:latin typeface="Helvetica" charset="0"/>
                <a:cs typeface="Helvetica" charset="0"/>
              </a:rPr>
              <a:t>DNS </a:t>
            </a:r>
          </a:p>
          <a:p>
            <a:pPr algn="r"/>
            <a:r>
              <a:rPr lang="en-US" sz="1800" b="0">
                <a:latin typeface="Helvetica" charset="0"/>
                <a:cs typeface="Helvetica" charset="0"/>
              </a:rPr>
              <a:t>Servers</a:t>
            </a:r>
          </a:p>
        </p:txBody>
      </p:sp>
      <p:cxnSp>
        <p:nvCxnSpPr>
          <p:cNvPr id="45" name="Straight Arrow Connector 44"/>
          <p:cNvCxnSpPr>
            <a:cxnSpLocks noChangeShapeType="1"/>
          </p:cNvCxnSpPr>
          <p:nvPr/>
        </p:nvCxnSpPr>
        <p:spPr bwMode="auto">
          <a:xfrm flipV="1">
            <a:off x="1066800" y="25511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flipV="1">
            <a:off x="1828800" y="17891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49" name="Straight Arrow Connector 48"/>
          <p:cNvCxnSpPr>
            <a:cxnSpLocks noChangeShapeType="1"/>
          </p:cNvCxnSpPr>
          <p:nvPr/>
        </p:nvCxnSpPr>
        <p:spPr bwMode="auto">
          <a:xfrm>
            <a:off x="1828800" y="236696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3" name="Straight Arrow Connector 52"/>
          <p:cNvCxnSpPr>
            <a:cxnSpLocks noChangeShapeType="1"/>
          </p:cNvCxnSpPr>
          <p:nvPr/>
        </p:nvCxnSpPr>
        <p:spPr bwMode="auto">
          <a:xfrm rot="10800000" flipV="1">
            <a:off x="1828800" y="1941513"/>
            <a:ext cx="533400" cy="3048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rot="10800000">
            <a:off x="1828800" y="2474913"/>
            <a:ext cx="533400" cy="76200"/>
          </a:xfrm>
          <a:prstGeom prst="straightConnector1">
            <a:avLst/>
          </a:prstGeom>
          <a:noFill/>
          <a:ln w="38100">
            <a:solidFill>
              <a:schemeClr val="tx1"/>
            </a:solidFill>
            <a:prstDash val="sysDash"/>
            <a:round/>
            <a:headEnd/>
            <a:tailEnd type="triangle" w="med" len="med"/>
          </a:ln>
          <a:extLst>
            <a:ext uri="{909E8E84-426E-40dd-AFC4-6F175D3DCCD1}">
              <a14:hiddenFill xmlns:a14="http://schemas.microsoft.com/office/drawing/2010/main">
                <a:noFill/>
              </a14:hiddenFill>
            </a:ext>
          </a:extLst>
        </p:spPr>
      </p:cxnSp>
      <p:cxnSp>
        <p:nvCxnSpPr>
          <p:cNvPr id="58" name="Straight Arrow Connector 57"/>
          <p:cNvCxnSpPr>
            <a:cxnSpLocks noChangeShapeType="1"/>
          </p:cNvCxnSpPr>
          <p:nvPr/>
        </p:nvCxnSpPr>
        <p:spPr bwMode="auto">
          <a:xfrm rot="10800000" flipV="1">
            <a:off x="1143000" y="2627313"/>
            <a:ext cx="5334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4" name="Freeform 63"/>
          <p:cNvSpPr>
            <a:spLocks noChangeArrowheads="1"/>
          </p:cNvSpPr>
          <p:nvPr/>
        </p:nvSpPr>
        <p:spPr bwMode="auto">
          <a:xfrm>
            <a:off x="1154113" y="3192463"/>
            <a:ext cx="4548187" cy="265112"/>
          </a:xfrm>
          <a:custGeom>
            <a:avLst/>
            <a:gdLst>
              <a:gd name="T0" fmla="*/ 0 w 4548513"/>
              <a:gd name="T1" fmla="*/ 112089 h 265638"/>
              <a:gd name="T2" fmla="*/ 1177560 w 4548513"/>
              <a:gd name="T3" fmla="*/ 236631 h 265638"/>
              <a:gd name="T4" fmla="*/ 4541993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65" name="Straight Arrow Connector 64"/>
          <p:cNvCxnSpPr>
            <a:cxnSpLocks noChangeShapeType="1"/>
          </p:cNvCxnSpPr>
          <p:nvPr/>
        </p:nvCxnSpPr>
        <p:spPr bwMode="auto">
          <a:xfrm flipV="1">
            <a:off x="6553200" y="2976563"/>
            <a:ext cx="3810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8" name="Straight Arrow Connector 67"/>
          <p:cNvCxnSpPr>
            <a:cxnSpLocks noChangeShapeType="1"/>
          </p:cNvCxnSpPr>
          <p:nvPr/>
        </p:nvCxnSpPr>
        <p:spPr bwMode="auto">
          <a:xfrm rot="5400000" flipH="1" flipV="1">
            <a:off x="7239000" y="2322513"/>
            <a:ext cx="381000" cy="3810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 name="Straight Arrow Connector 69"/>
          <p:cNvCxnSpPr>
            <a:cxnSpLocks noChangeShapeType="1"/>
          </p:cNvCxnSpPr>
          <p:nvPr/>
        </p:nvCxnSpPr>
        <p:spPr bwMode="auto">
          <a:xfrm>
            <a:off x="7239000" y="2976563"/>
            <a:ext cx="457200" cy="2159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 name="Straight Arrow Connector 72"/>
          <p:cNvCxnSpPr>
            <a:cxnSpLocks noChangeShapeType="1"/>
          </p:cNvCxnSpPr>
          <p:nvPr/>
        </p:nvCxnSpPr>
        <p:spPr bwMode="auto">
          <a:xfrm rot="16200000" flipH="1">
            <a:off x="7162800" y="3236913"/>
            <a:ext cx="533400" cy="5334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8" name="Straight Arrow Connector 77"/>
          <p:cNvCxnSpPr>
            <a:cxnSpLocks noChangeShapeType="1"/>
          </p:cNvCxnSpPr>
          <p:nvPr/>
        </p:nvCxnSpPr>
        <p:spPr bwMode="auto">
          <a:xfrm rot="16200000" flipH="1">
            <a:off x="7010400" y="3236913"/>
            <a:ext cx="533400" cy="5334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79" name="Straight Arrow Connector 78"/>
          <p:cNvCxnSpPr>
            <a:cxnSpLocks noChangeShapeType="1"/>
          </p:cNvCxnSpPr>
          <p:nvPr/>
        </p:nvCxnSpPr>
        <p:spPr bwMode="auto">
          <a:xfrm>
            <a:off x="7239000" y="3084513"/>
            <a:ext cx="457200" cy="21590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80" name="Straight Arrow Connector 79"/>
          <p:cNvCxnSpPr>
            <a:cxnSpLocks noChangeShapeType="1"/>
          </p:cNvCxnSpPr>
          <p:nvPr/>
        </p:nvCxnSpPr>
        <p:spPr bwMode="auto">
          <a:xfrm flipV="1">
            <a:off x="7239000" y="2479675"/>
            <a:ext cx="393700" cy="376238"/>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84" name="Straight Arrow Connector 83"/>
          <p:cNvCxnSpPr>
            <a:cxnSpLocks noChangeShapeType="1"/>
          </p:cNvCxnSpPr>
          <p:nvPr/>
        </p:nvCxnSpPr>
        <p:spPr bwMode="auto">
          <a:xfrm flipV="1">
            <a:off x="6553200" y="3128963"/>
            <a:ext cx="381000" cy="107950"/>
          </a:xfrm>
          <a:prstGeom prst="straightConnector1">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85" name="Freeform 84"/>
          <p:cNvSpPr>
            <a:spLocks noChangeArrowheads="1"/>
          </p:cNvSpPr>
          <p:nvPr/>
        </p:nvSpPr>
        <p:spPr bwMode="auto">
          <a:xfrm>
            <a:off x="1066800" y="3344863"/>
            <a:ext cx="4548188" cy="265112"/>
          </a:xfrm>
          <a:custGeom>
            <a:avLst/>
            <a:gdLst>
              <a:gd name="T0" fmla="*/ 0 w 4548513"/>
              <a:gd name="T1" fmla="*/ 112089 h 265638"/>
              <a:gd name="T2" fmla="*/ 1177564 w 4548513"/>
              <a:gd name="T3" fmla="*/ 236631 h 265638"/>
              <a:gd name="T4" fmla="*/ 4542013 w 4548513"/>
              <a:gd name="T5" fmla="*/ 0 h 265638"/>
              <a:gd name="T6" fmla="*/ 0 60000 65536"/>
              <a:gd name="T7" fmla="*/ 0 60000 65536"/>
              <a:gd name="T8" fmla="*/ 0 60000 65536"/>
              <a:gd name="T9" fmla="*/ 0 w 4548513"/>
              <a:gd name="T10" fmla="*/ 0 h 265638"/>
              <a:gd name="T11" fmla="*/ 4548513 w 4548513"/>
              <a:gd name="T12" fmla="*/ 265638 h 265638"/>
            </a:gdLst>
            <a:ahLst/>
            <a:cxnLst>
              <a:cxn ang="T6">
                <a:pos x="T0" y="T1"/>
              </a:cxn>
              <a:cxn ang="T7">
                <a:pos x="T2" y="T3"/>
              </a:cxn>
              <a:cxn ang="T8">
                <a:pos x="T4" y="T5"/>
              </a:cxn>
            </a:cxnLst>
            <a:rect l="T9" t="T10" r="T11" b="T12"/>
            <a:pathLst>
              <a:path w="4548513" h="265638">
                <a:moveTo>
                  <a:pt x="0" y="116622"/>
                </a:moveTo>
                <a:cubicBezTo>
                  <a:pt x="210579" y="191130"/>
                  <a:pt x="421159" y="265638"/>
                  <a:pt x="1179244" y="246201"/>
                </a:cubicBezTo>
                <a:cubicBezTo>
                  <a:pt x="1937329" y="226764"/>
                  <a:pt x="4548513" y="0"/>
                  <a:pt x="4548513" y="0"/>
                </a:cubicBezTo>
              </a:path>
            </a:pathLst>
          </a:custGeom>
          <a:noFill/>
          <a:ln w="38100">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393" name="TextBox 85"/>
          <p:cNvSpPr txBox="1">
            <a:spLocks noChangeArrowheads="1"/>
          </p:cNvSpPr>
          <p:nvPr/>
        </p:nvSpPr>
        <p:spPr bwMode="auto">
          <a:xfrm>
            <a:off x="7848600" y="1981200"/>
            <a:ext cx="91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a:latin typeface="Helvetica" charset="0"/>
                <a:cs typeface="Helvetica" charset="0"/>
              </a:rPr>
              <a:t>Search</a:t>
            </a:r>
          </a:p>
          <a:p>
            <a:r>
              <a:rPr lang="en-US" sz="1800" b="0">
                <a:latin typeface="Helvetica" charset="0"/>
                <a:cs typeface="Helvetica" charset="0"/>
              </a:rPr>
              <a:t>Index</a:t>
            </a:r>
          </a:p>
        </p:txBody>
      </p:sp>
      <p:sp>
        <p:nvSpPr>
          <p:cNvPr id="87" name="Rectangular Callout 86"/>
          <p:cNvSpPr>
            <a:spLocks noChangeArrowheads="1"/>
          </p:cNvSpPr>
          <p:nvPr/>
        </p:nvSpPr>
        <p:spPr bwMode="auto">
          <a:xfrm>
            <a:off x="152400" y="1865313"/>
            <a:ext cx="1143000" cy="609600"/>
          </a:xfrm>
          <a:prstGeom prst="wedgeRectCallout">
            <a:avLst>
              <a:gd name="adj1" fmla="val 54750"/>
              <a:gd name="adj2" fmla="val 75255"/>
            </a:avLst>
          </a:prstGeom>
          <a:solidFill>
            <a:srgbClr val="FFFFAA"/>
          </a:solidFill>
          <a:ln w="25400">
            <a:solidFill>
              <a:schemeClr val="tx1"/>
            </a:solidFill>
            <a:round/>
            <a:headEnd type="triangle" w="med" len="med"/>
            <a:tailEnd/>
          </a:ln>
        </p:spPr>
        <p:txBody>
          <a:bodyPr anchor="ctr"/>
          <a:lstStyle/>
          <a:p>
            <a:pPr algn="ctr"/>
            <a:r>
              <a:rPr lang="en-US" b="0">
                <a:latin typeface="Helvetica" charset="0"/>
                <a:cs typeface="Helvetica" charset="0"/>
              </a:rPr>
              <a:t>DNS</a:t>
            </a:r>
          </a:p>
          <a:p>
            <a:pPr algn="ctr"/>
            <a:r>
              <a:rPr lang="en-US" b="0">
                <a:latin typeface="Helvetica" charset="0"/>
                <a:cs typeface="Helvetica" charset="0"/>
              </a:rPr>
              <a:t>request</a:t>
            </a:r>
          </a:p>
        </p:txBody>
      </p:sp>
      <p:sp>
        <p:nvSpPr>
          <p:cNvPr id="88" name="Rectangular Callout 87"/>
          <p:cNvSpPr>
            <a:spLocks noChangeArrowheads="1"/>
          </p:cNvSpPr>
          <p:nvPr/>
        </p:nvSpPr>
        <p:spPr bwMode="auto">
          <a:xfrm>
            <a:off x="5715000" y="1941513"/>
            <a:ext cx="990600" cy="838200"/>
          </a:xfrm>
          <a:prstGeom prst="wedgeRectCallout">
            <a:avLst>
              <a:gd name="adj1" fmla="val 73065"/>
              <a:gd name="adj2" fmla="val 45880"/>
            </a:avLst>
          </a:prstGeom>
          <a:solidFill>
            <a:srgbClr val="FFFFAA"/>
          </a:solidFill>
          <a:ln w="25400">
            <a:solidFill>
              <a:schemeClr val="tx1"/>
            </a:solidFill>
            <a:round/>
            <a:headEnd type="triangle" w="med" len="med"/>
            <a:tailEnd/>
          </a:ln>
        </p:spPr>
        <p:txBody>
          <a:bodyPr anchor="ctr"/>
          <a:lstStyle/>
          <a:p>
            <a:pPr algn="ctr"/>
            <a:r>
              <a:rPr lang="en-US" b="0">
                <a:latin typeface="Helvetica" charset="0"/>
                <a:cs typeface="Helvetica" charset="0"/>
              </a:rPr>
              <a:t>create</a:t>
            </a:r>
          </a:p>
          <a:p>
            <a:pPr algn="ctr"/>
            <a:r>
              <a:rPr lang="en-US" b="0">
                <a:latin typeface="Helvetica" charset="0"/>
                <a:cs typeface="Helvetica" charset="0"/>
              </a:rPr>
              <a:t>result</a:t>
            </a:r>
          </a:p>
          <a:p>
            <a:pPr algn="ctr"/>
            <a:r>
              <a:rPr lang="en-US" b="0">
                <a:latin typeface="Helvetica" charset="0"/>
                <a:cs typeface="Helvetica" charset="0"/>
              </a:rPr>
              <a:t>page</a:t>
            </a:r>
          </a:p>
        </p:txBody>
      </p:sp>
      <p:pic>
        <p:nvPicPr>
          <p:cNvPr id="15396" name="Picture 1"/>
          <p:cNvPicPr>
            <a:picLocks noChangeAspect="1"/>
          </p:cNvPicPr>
          <p:nvPr/>
        </p:nvPicPr>
        <p:blipFill>
          <a:blip r:embed="rId7">
            <a:extLst>
              <a:ext uri="{28A0092B-C50C-407E-A947-70E740481C1C}">
                <a14:useLocalDpi xmlns:a14="http://schemas.microsoft.com/office/drawing/2010/main" val="0"/>
              </a:ext>
            </a:extLst>
          </a:blip>
          <a:srcRect l="32965" t="5408" r="32854" b="5586"/>
          <a:stretch>
            <a:fillRect/>
          </a:stretch>
        </p:blipFill>
        <p:spPr bwMode="auto">
          <a:xfrm>
            <a:off x="381000" y="2895600"/>
            <a:ext cx="6413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be 1"/>
          <p:cNvSpPr/>
          <p:nvPr/>
        </p:nvSpPr>
        <p:spPr bwMode="auto">
          <a:xfrm>
            <a:off x="2286000" y="3352800"/>
            <a:ext cx="533400" cy="304800"/>
          </a:xfrm>
          <a:prstGeom prst="cub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Cube 38"/>
          <p:cNvSpPr/>
          <p:nvPr/>
        </p:nvSpPr>
        <p:spPr bwMode="auto">
          <a:xfrm>
            <a:off x="4419600" y="3200400"/>
            <a:ext cx="533400" cy="304800"/>
          </a:xfrm>
          <a:prstGeom prst="cub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TextBox 41"/>
          <p:cNvSpPr txBox="1">
            <a:spLocks noChangeArrowheads="1"/>
          </p:cNvSpPr>
          <p:nvPr/>
        </p:nvSpPr>
        <p:spPr bwMode="auto">
          <a:xfrm>
            <a:off x="7924800" y="2895600"/>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r>
              <a:rPr lang="en-US" sz="1800" b="0" dirty="0" smtClean="0">
                <a:latin typeface="Helvetica" charset="0"/>
                <a:cs typeface="Helvetica" charset="0"/>
              </a:rPr>
              <a:t>Page store</a:t>
            </a:r>
            <a:endParaRPr lang="en-US" sz="1800" b="0" dirty="0">
              <a:latin typeface="Helvetica" charset="0"/>
              <a:cs typeface="Helvetica" charset="0"/>
            </a:endParaRPr>
          </a:p>
        </p:txBody>
      </p:sp>
    </p:spTree>
    <p:extLst>
      <p:ext uri="{BB962C8B-B14F-4D97-AF65-F5344CB8AC3E}">
        <p14:creationId xmlns:p14="http://schemas.microsoft.com/office/powerpoint/2010/main" val="3925918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5" grpId="0" animBg="1"/>
      <p:bldP spid="87" grpId="0" animBg="1"/>
      <p:bldP spid="8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take CS162?</a:t>
            </a:r>
            <a:endParaRPr lang="en-US" dirty="0"/>
          </a:p>
        </p:txBody>
      </p:sp>
      <p:sp>
        <p:nvSpPr>
          <p:cNvPr id="3" name="Content Placeholder 2"/>
          <p:cNvSpPr>
            <a:spLocks noGrp="1"/>
          </p:cNvSpPr>
          <p:nvPr>
            <p:ph idx="1"/>
          </p:nvPr>
        </p:nvSpPr>
        <p:spPr/>
        <p:txBody>
          <a:bodyPr/>
          <a:lstStyle/>
          <a:p>
            <a:r>
              <a:rPr lang="en-US" dirty="0" smtClean="0"/>
              <a:t>Some of you will actually design and build operating systems or components of them.</a:t>
            </a:r>
          </a:p>
          <a:p>
            <a:pPr lvl="1"/>
            <a:r>
              <a:rPr lang="en-US" dirty="0" smtClean="0"/>
              <a:t>Perhaps more now than ever</a:t>
            </a:r>
          </a:p>
          <a:p>
            <a:r>
              <a:rPr lang="en-US" dirty="0" smtClean="0"/>
              <a:t>Many of you will create systems that utilize the core concepts in operating systems.</a:t>
            </a:r>
          </a:p>
          <a:p>
            <a:pPr lvl="1"/>
            <a:r>
              <a:rPr lang="en-US" dirty="0" smtClean="0"/>
              <a:t>Whether you build software or hardware</a:t>
            </a:r>
          </a:p>
          <a:p>
            <a:pPr lvl="1"/>
            <a:r>
              <a:rPr lang="en-US" dirty="0" smtClean="0"/>
              <a:t>The concepts and design patterns appear at many levels</a:t>
            </a:r>
          </a:p>
          <a:p>
            <a:r>
              <a:rPr lang="en-US" dirty="0" smtClean="0"/>
              <a:t>All of you will build applications, etc. that utilize operating systems</a:t>
            </a:r>
          </a:p>
          <a:p>
            <a:pPr lvl="1"/>
            <a:r>
              <a:rPr lang="en-US" dirty="0" smtClean="0"/>
              <a:t>The better you understand their design and implementation, the better use you’ll make of them.</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6</a:t>
            </a:fld>
            <a:endParaRPr lang="en-US" b="0"/>
          </a:p>
        </p:txBody>
      </p:sp>
    </p:spTree>
    <p:extLst>
      <p:ext uri="{BB962C8B-B14F-4D97-AF65-F5344CB8AC3E}">
        <p14:creationId xmlns:p14="http://schemas.microsoft.com/office/powerpoint/2010/main" val="525056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Objectives</a:t>
            </a:r>
            <a:endParaRPr lang="en-US" dirty="0"/>
          </a:p>
        </p:txBody>
      </p:sp>
      <p:sp>
        <p:nvSpPr>
          <p:cNvPr id="3" name="Content Placeholder 2"/>
          <p:cNvSpPr>
            <a:spLocks noGrp="1"/>
          </p:cNvSpPr>
          <p:nvPr>
            <p:ph idx="1"/>
          </p:nvPr>
        </p:nvSpPr>
        <p:spPr/>
        <p:txBody>
          <a:bodyPr/>
          <a:lstStyle/>
          <a:p>
            <a:r>
              <a:rPr lang="en-US" dirty="0" smtClean="0"/>
              <a:t>Introduce you to Operating System design</a:t>
            </a:r>
          </a:p>
          <a:p>
            <a:r>
              <a:rPr lang="en-US" dirty="0" smtClean="0"/>
              <a:t>Introduce the CS162 instructional team</a:t>
            </a:r>
          </a:p>
          <a:p>
            <a:r>
              <a:rPr lang="en-US" dirty="0" smtClean="0"/>
              <a:t>Establish expectations and logistics</a:t>
            </a:r>
          </a:p>
          <a:p>
            <a:r>
              <a:rPr lang="en-US" dirty="0" smtClean="0"/>
              <a:t>Maybe get a little excited about how OS is so essential in creating and advancing this “connected world”</a:t>
            </a:r>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7</a:t>
            </a:fld>
            <a:endParaRPr lang="en-US" b="0"/>
          </a:p>
        </p:txBody>
      </p:sp>
    </p:spTree>
    <p:extLst>
      <p:ext uri="{BB962C8B-B14F-4D97-AF65-F5344CB8AC3E}">
        <p14:creationId xmlns:p14="http://schemas.microsoft.com/office/powerpoint/2010/main" val="857725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OV0963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8800" y="2438400"/>
            <a:ext cx="3352800" cy="2514600"/>
          </a:xfrm>
          <a:prstGeom prst="rect">
            <a:avLst/>
          </a:prstGeom>
        </p:spPr>
      </p:pic>
      <p:sp>
        <p:nvSpPr>
          <p:cNvPr id="2" name="Title 1"/>
          <p:cNvSpPr>
            <a:spLocks noGrp="1"/>
          </p:cNvSpPr>
          <p:nvPr>
            <p:ph type="title"/>
          </p:nvPr>
        </p:nvSpPr>
        <p:spPr/>
        <p:txBody>
          <a:bodyPr/>
          <a:lstStyle/>
          <a:p>
            <a:r>
              <a:rPr lang="en-US" dirty="0" smtClean="0"/>
              <a:t>CS162 Team - me</a:t>
            </a:r>
            <a:endParaRPr lang="en-US" dirty="0"/>
          </a:p>
        </p:txBody>
      </p:sp>
      <p:sp>
        <p:nvSpPr>
          <p:cNvPr id="3" name="Content Placeholder 2"/>
          <p:cNvSpPr>
            <a:spLocks noGrp="1"/>
          </p:cNvSpPr>
          <p:nvPr>
            <p:ph idx="1"/>
          </p:nvPr>
        </p:nvSpPr>
        <p:spPr>
          <a:xfrm>
            <a:off x="838200" y="914400"/>
            <a:ext cx="7620000" cy="5257800"/>
          </a:xfrm>
        </p:spPr>
        <p:txBody>
          <a:bodyPr/>
          <a:lstStyle/>
          <a:p>
            <a:r>
              <a:rPr lang="en-US" dirty="0" smtClean="0"/>
              <a:t>David Culler (</a:t>
            </a:r>
            <a:r>
              <a:rPr lang="en-US" dirty="0" err="1" smtClean="0"/>
              <a:t>culler@berkeley.edu</a:t>
            </a:r>
            <a:r>
              <a:rPr lang="en-US" dirty="0" smtClean="0"/>
              <a:t>)</a:t>
            </a:r>
          </a:p>
          <a:p>
            <a:pPr lvl="1"/>
            <a:r>
              <a:rPr lang="en-US" dirty="0" smtClean="0"/>
              <a:t>465 Soda Hall (</a:t>
            </a:r>
            <a:r>
              <a:rPr lang="en-US" dirty="0" err="1" smtClean="0"/>
              <a:t>amplab</a:t>
            </a:r>
            <a:r>
              <a:rPr lang="en-US" dirty="0" smtClean="0"/>
              <a:t>)</a:t>
            </a:r>
          </a:p>
          <a:p>
            <a:pPr lvl="1"/>
            <a:r>
              <a:rPr lang="en-US" dirty="0" smtClean="0">
                <a:hlinkClick r:id="rId5"/>
              </a:rPr>
              <a:t>http://www.cs.berkeley.edu/~culler</a:t>
            </a:r>
            <a:endParaRPr lang="en-US" dirty="0" smtClean="0"/>
          </a:p>
          <a:p>
            <a:pPr lvl="1"/>
            <a:r>
              <a:rPr lang="en-US" dirty="0" smtClean="0"/>
              <a:t>Office hours: M 2-3, </a:t>
            </a:r>
            <a:r>
              <a:rPr lang="en-US" dirty="0" err="1" smtClean="0"/>
              <a:t>Tu</a:t>
            </a:r>
            <a:r>
              <a:rPr lang="en-US" dirty="0" smtClean="0"/>
              <a:t> 9-10, W 2-3 in 449 Soda</a:t>
            </a:r>
          </a:p>
          <a:p>
            <a:pPr lvl="1"/>
            <a:endParaRPr lang="en-US" dirty="0"/>
          </a:p>
          <a:p>
            <a:r>
              <a:rPr lang="en-US" dirty="0" smtClean="0"/>
              <a:t> </a:t>
            </a:r>
            <a:r>
              <a:rPr lang="en-US" dirty="0" err="1" smtClean="0"/>
              <a:t>Bit’o</a:t>
            </a:r>
            <a:r>
              <a:rPr lang="en-US" dirty="0" smtClean="0"/>
              <a:t> systems experience</a:t>
            </a:r>
          </a:p>
          <a:p>
            <a:pPr lvl="1"/>
            <a:r>
              <a:rPr lang="en-US" dirty="0" smtClean="0"/>
              <a:t>Cray Time Sharing System</a:t>
            </a:r>
          </a:p>
          <a:p>
            <a:pPr lvl="1"/>
            <a:r>
              <a:rPr lang="en-US" dirty="0" smtClean="0"/>
              <a:t>Active Messages</a:t>
            </a:r>
          </a:p>
          <a:p>
            <a:pPr lvl="1"/>
            <a:r>
              <a:rPr lang="en-US" dirty="0" smtClean="0"/>
              <a:t>Massive High Performance Clusters</a:t>
            </a:r>
          </a:p>
          <a:p>
            <a:pPr lvl="1"/>
            <a:r>
              <a:rPr lang="en-US" dirty="0" err="1" smtClean="0"/>
              <a:t>TinyOS</a:t>
            </a:r>
            <a:r>
              <a:rPr lang="en-US" dirty="0" smtClean="0"/>
              <a:t> / Berkeley Motes</a:t>
            </a:r>
          </a:p>
          <a:p>
            <a:pPr lvl="1"/>
            <a:r>
              <a:rPr lang="en-US" dirty="0" smtClean="0"/>
              <a:t>BOSS</a:t>
            </a:r>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smtClean="0"/>
              <a:t>UCB CS162 Fa14 L#</a:t>
            </a:r>
            <a:endParaRPr lang="en-US"/>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8</a:t>
            </a:fld>
            <a:endParaRPr lang="en-US" b="0"/>
          </a:p>
        </p:txBody>
      </p:sp>
      <p:pic>
        <p:nvPicPr>
          <p:cNvPr id="7" name="Picture 6" descr="qrcode.2430445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0" y="-24075"/>
            <a:ext cx="1447800" cy="1447800"/>
          </a:xfrm>
          <a:prstGeom prst="rect">
            <a:avLst/>
          </a:prstGeom>
        </p:spPr>
      </p:pic>
      <p:pic>
        <p:nvPicPr>
          <p:cNvPr id="8" name="Picture 7"/>
          <p:cNvPicPr>
            <a:picLocks noChangeAspect="1"/>
          </p:cNvPicPr>
          <p:nvPr/>
        </p:nvPicPr>
        <p:blipFill>
          <a:blip r:embed="rId7"/>
          <a:stretch>
            <a:fillRect/>
          </a:stretch>
        </p:blipFill>
        <p:spPr>
          <a:xfrm>
            <a:off x="6248400" y="2514600"/>
            <a:ext cx="2732650" cy="2057400"/>
          </a:xfrm>
          <a:prstGeom prst="rect">
            <a:avLst/>
          </a:prstGeom>
        </p:spPr>
      </p:pic>
      <p:pic>
        <p:nvPicPr>
          <p:cNvPr id="10" name="Picture 9"/>
          <p:cNvPicPr>
            <a:picLocks noChangeAspect="1"/>
          </p:cNvPicPr>
          <p:nvPr/>
        </p:nvPicPr>
        <p:blipFill>
          <a:blip r:embed="rId8"/>
          <a:stretch>
            <a:fillRect/>
          </a:stretch>
        </p:blipFill>
        <p:spPr>
          <a:xfrm>
            <a:off x="4648200" y="5638800"/>
            <a:ext cx="1173480" cy="838200"/>
          </a:xfrm>
          <a:prstGeom prst="rect">
            <a:avLst/>
          </a:prstGeom>
        </p:spPr>
      </p:pic>
      <p:pic>
        <p:nvPicPr>
          <p:cNvPr id="11" name="Picture 10"/>
          <p:cNvPicPr>
            <a:picLocks noChangeAspect="1"/>
          </p:cNvPicPr>
          <p:nvPr/>
        </p:nvPicPr>
        <p:blipFill>
          <a:blip r:embed="rId9"/>
          <a:stretch>
            <a:fillRect/>
          </a:stretch>
        </p:blipFill>
        <p:spPr>
          <a:xfrm>
            <a:off x="2133600" y="5105400"/>
            <a:ext cx="2337419" cy="1244600"/>
          </a:xfrm>
          <a:prstGeom prst="rect">
            <a:avLst/>
          </a:prstGeom>
        </p:spPr>
      </p:pic>
      <p:pic>
        <p:nvPicPr>
          <p:cNvPr id="12" name="Picture 11"/>
          <p:cNvPicPr>
            <a:picLocks noChangeAspect="1"/>
          </p:cNvPicPr>
          <p:nvPr/>
        </p:nvPicPr>
        <p:blipFill>
          <a:blip r:embed="rId10"/>
          <a:stretch>
            <a:fillRect/>
          </a:stretch>
        </p:blipFill>
        <p:spPr>
          <a:xfrm>
            <a:off x="228600" y="4800600"/>
            <a:ext cx="1659118" cy="1676400"/>
          </a:xfrm>
          <a:prstGeom prst="rect">
            <a:avLst/>
          </a:prstGeom>
        </p:spPr>
      </p:pic>
      <p:pic>
        <p:nvPicPr>
          <p:cNvPr id="13" name="Picture 12"/>
          <p:cNvPicPr>
            <a:picLocks noChangeAspect="1"/>
          </p:cNvPicPr>
          <p:nvPr/>
        </p:nvPicPr>
        <p:blipFill>
          <a:blip r:embed="rId11"/>
          <a:stretch>
            <a:fillRect/>
          </a:stretch>
        </p:blipFill>
        <p:spPr>
          <a:xfrm>
            <a:off x="5791200" y="5257800"/>
            <a:ext cx="756745" cy="685800"/>
          </a:xfrm>
          <a:prstGeom prst="rect">
            <a:avLst/>
          </a:prstGeom>
        </p:spPr>
      </p:pic>
      <p:pic>
        <p:nvPicPr>
          <p:cNvPr id="14" name="Picture 13" descr="sdh.jpg"/>
          <p:cNvPicPr>
            <a:picLocks noChangeAspect="1"/>
          </p:cNvPicPr>
          <p:nvPr/>
        </p:nvPicPr>
        <p:blipFill rotWithShape="1">
          <a:blip r:embed="rId12">
            <a:extLst>
              <a:ext uri="{28A0092B-C50C-407E-A947-70E740481C1C}">
                <a14:useLocalDpi xmlns:a14="http://schemas.microsoft.com/office/drawing/2010/main" val="0"/>
              </a:ext>
            </a:extLst>
          </a:blip>
          <a:srcRect b="4535"/>
          <a:stretch/>
        </p:blipFill>
        <p:spPr>
          <a:xfrm>
            <a:off x="6858000" y="5105400"/>
            <a:ext cx="2133600" cy="1593828"/>
          </a:xfrm>
          <a:prstGeom prst="rect">
            <a:avLst/>
          </a:prstGeom>
        </p:spPr>
      </p:pic>
    </p:spTree>
    <p:extLst>
      <p:ext uri="{BB962C8B-B14F-4D97-AF65-F5344CB8AC3E}">
        <p14:creationId xmlns:p14="http://schemas.microsoft.com/office/powerpoint/2010/main" val="2550169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736600"/>
          </a:xfrm>
        </p:spPr>
        <p:txBody>
          <a:bodyPr/>
          <a:lstStyle/>
          <a:p>
            <a:r>
              <a:rPr lang="en-US" dirty="0" smtClean="0"/>
              <a:t>CS162 Team - GSIs</a:t>
            </a:r>
            <a:endParaRPr lang="en-US" dirty="0"/>
          </a:p>
        </p:txBody>
      </p:sp>
      <p:sp>
        <p:nvSpPr>
          <p:cNvPr id="7" name="Content Placeholder 6"/>
          <p:cNvSpPr>
            <a:spLocks noGrp="1"/>
          </p:cNvSpPr>
          <p:nvPr>
            <p:ph sz="half" idx="1"/>
          </p:nvPr>
        </p:nvSpPr>
        <p:spPr>
          <a:xfrm>
            <a:off x="381000" y="1066800"/>
            <a:ext cx="3733800" cy="5257800"/>
          </a:xfrm>
        </p:spPr>
        <p:txBody>
          <a:bodyPr/>
          <a:lstStyle/>
          <a:p>
            <a:r>
              <a:rPr lang="en-US" sz="1800" dirty="0" err="1" smtClean="0"/>
              <a:t>Vaishaal</a:t>
            </a:r>
            <a:r>
              <a:rPr lang="en-US" sz="1800" dirty="0" smtClean="0"/>
              <a:t> Shankar</a:t>
            </a:r>
          </a:p>
          <a:p>
            <a:pPr lvl="1"/>
            <a:r>
              <a:rPr lang="en-US" sz="1600" dirty="0" smtClean="0"/>
              <a:t>Head GSI, </a:t>
            </a:r>
          </a:p>
          <a:p>
            <a:pPr lvl="1"/>
            <a:r>
              <a:rPr lang="en-US" sz="1200" dirty="0" smtClean="0">
                <a:hlinkClick r:id="rId2"/>
              </a:rPr>
              <a:t>cs162-ta@inst.eecs.berkeley.edu</a:t>
            </a:r>
            <a:endParaRPr lang="en-US" sz="1200" dirty="0" smtClean="0"/>
          </a:p>
          <a:p>
            <a:pPr lvl="1"/>
            <a:r>
              <a:rPr lang="en-US" sz="1400" dirty="0" smtClean="0"/>
              <a:t>Sec 108: W 4-5</a:t>
            </a:r>
          </a:p>
          <a:p>
            <a:pPr lvl="1"/>
            <a:r>
              <a:rPr lang="en-US" sz="1400" dirty="0" smtClean="0"/>
              <a:t>OH: </a:t>
            </a:r>
            <a:r>
              <a:rPr lang="en-US" sz="1400" dirty="0" err="1" smtClean="0"/>
              <a:t>Tu</a:t>
            </a:r>
            <a:r>
              <a:rPr lang="en-US" sz="1400" dirty="0" smtClean="0"/>
              <a:t>/</a:t>
            </a:r>
            <a:r>
              <a:rPr lang="en-US" sz="1400" dirty="0" err="1" smtClean="0"/>
              <a:t>Th</a:t>
            </a:r>
            <a:r>
              <a:rPr lang="en-US" sz="1400" dirty="0" smtClean="0"/>
              <a:t> 5-6, 751 Soda</a:t>
            </a:r>
          </a:p>
          <a:p>
            <a:r>
              <a:rPr lang="en-US" sz="1800" dirty="0" err="1" smtClean="0"/>
              <a:t>Arka</a:t>
            </a:r>
            <a:r>
              <a:rPr lang="en-US" sz="1800" dirty="0" smtClean="0"/>
              <a:t> Bhattacharya</a:t>
            </a:r>
          </a:p>
          <a:p>
            <a:pPr lvl="1"/>
            <a:r>
              <a:rPr lang="en-US" sz="1400" dirty="0">
                <a:hlinkClick r:id="rId3"/>
              </a:rPr>
              <a:t>c</a:t>
            </a:r>
            <a:r>
              <a:rPr lang="en-US" sz="1400" dirty="0" smtClean="0">
                <a:hlinkClick r:id="rId3"/>
              </a:rPr>
              <a:t>s162-tb</a:t>
            </a:r>
            <a:r>
              <a:rPr lang="en-US" sz="1400" dirty="0">
                <a:hlinkClick r:id="rId3"/>
              </a:rPr>
              <a:t>@</a:t>
            </a:r>
            <a:r>
              <a:rPr lang="en-US" sz="1400" dirty="0" smtClean="0">
                <a:hlinkClick r:id="rId3"/>
              </a:rPr>
              <a:t>inst.eecs.berkeley.edu</a:t>
            </a:r>
            <a:endParaRPr lang="en-US" sz="1400" dirty="0" smtClean="0"/>
          </a:p>
          <a:p>
            <a:pPr lvl="1"/>
            <a:r>
              <a:rPr lang="en-US" sz="1600" dirty="0" smtClean="0"/>
              <a:t>Sec: 107 W 3-4, 105 </a:t>
            </a:r>
            <a:r>
              <a:rPr lang="en-US" sz="1600" dirty="0" err="1" smtClean="0"/>
              <a:t>Th</a:t>
            </a:r>
            <a:r>
              <a:rPr lang="en-US" sz="1600" dirty="0" smtClean="0"/>
              <a:t> 12-1</a:t>
            </a:r>
            <a:endParaRPr lang="en-US" sz="1600" dirty="0"/>
          </a:p>
          <a:p>
            <a:pPr lvl="1"/>
            <a:r>
              <a:rPr lang="en-US" sz="1600" dirty="0"/>
              <a:t>OH: </a:t>
            </a:r>
            <a:r>
              <a:rPr lang="en-US" sz="1600" dirty="0" smtClean="0"/>
              <a:t>W </a:t>
            </a:r>
            <a:r>
              <a:rPr lang="en-US" sz="1600" dirty="0"/>
              <a:t>5:30-7:</a:t>
            </a:r>
            <a:r>
              <a:rPr lang="en-US" sz="1600" dirty="0" smtClean="0"/>
              <a:t>30, </a:t>
            </a:r>
            <a:r>
              <a:rPr lang="en-US" sz="1600" dirty="0"/>
              <a:t>411 Soda</a:t>
            </a:r>
            <a:endParaRPr lang="en-US" sz="1600" dirty="0" smtClean="0"/>
          </a:p>
          <a:p>
            <a:r>
              <a:rPr lang="en-US" sz="1800" dirty="0" err="1"/>
              <a:t>Kaifei</a:t>
            </a:r>
            <a:r>
              <a:rPr lang="en-US" sz="1800" dirty="0"/>
              <a:t> </a:t>
            </a:r>
            <a:r>
              <a:rPr lang="en-US" sz="1800" dirty="0" smtClean="0"/>
              <a:t>Chen</a:t>
            </a:r>
          </a:p>
          <a:p>
            <a:pPr lvl="1"/>
            <a:r>
              <a:rPr lang="en-US" sz="1400" dirty="0">
                <a:hlinkClick r:id="rId4"/>
              </a:rPr>
              <a:t>c</a:t>
            </a:r>
            <a:r>
              <a:rPr lang="en-US" sz="1400" dirty="0" smtClean="0">
                <a:hlinkClick r:id="rId4"/>
              </a:rPr>
              <a:t>s126-tc</a:t>
            </a:r>
            <a:r>
              <a:rPr lang="en-US" sz="1400" dirty="0">
                <a:hlinkClick r:id="rId4"/>
              </a:rPr>
              <a:t>@</a:t>
            </a:r>
            <a:r>
              <a:rPr lang="en-US" sz="1400" dirty="0" smtClean="0">
                <a:hlinkClick r:id="rId4"/>
              </a:rPr>
              <a:t>inst.eecs.berkeley.edu</a:t>
            </a:r>
            <a:endParaRPr lang="en-US" sz="1400" dirty="0" smtClean="0"/>
          </a:p>
          <a:p>
            <a:pPr lvl="1"/>
            <a:r>
              <a:rPr lang="en-US" sz="1600" dirty="0"/>
              <a:t>Sec: </a:t>
            </a:r>
            <a:r>
              <a:rPr lang="en-US" sz="1600" dirty="0" smtClean="0"/>
              <a:t>109 </a:t>
            </a:r>
            <a:r>
              <a:rPr lang="en-US" sz="1600" dirty="0" err="1" smtClean="0"/>
              <a:t>Th</a:t>
            </a:r>
            <a:r>
              <a:rPr lang="en-US" sz="1600" dirty="0" smtClean="0"/>
              <a:t> 10-11</a:t>
            </a:r>
            <a:endParaRPr lang="en-US" sz="1600" dirty="0"/>
          </a:p>
          <a:p>
            <a:pPr lvl="1"/>
            <a:r>
              <a:rPr lang="en-US" sz="1600" dirty="0"/>
              <a:t>OH: </a:t>
            </a:r>
            <a:r>
              <a:rPr lang="en-US" sz="1600" dirty="0" err="1" smtClean="0"/>
              <a:t>Tu</a:t>
            </a:r>
            <a:r>
              <a:rPr lang="en-US" sz="1600" dirty="0" smtClean="0"/>
              <a:t> 9-</a:t>
            </a:r>
            <a:r>
              <a:rPr lang="en-US" sz="1600" dirty="0"/>
              <a:t>11am, 411 Soda</a:t>
            </a:r>
          </a:p>
          <a:p>
            <a:r>
              <a:rPr lang="en-US" sz="1800" dirty="0"/>
              <a:t>Stanley </a:t>
            </a:r>
            <a:r>
              <a:rPr lang="en-US" sz="1800" dirty="0" smtClean="0"/>
              <a:t>Hung</a:t>
            </a:r>
          </a:p>
          <a:p>
            <a:pPr lvl="1"/>
            <a:r>
              <a:rPr lang="en-US" sz="1400" dirty="0">
                <a:hlinkClick r:id="rId5"/>
              </a:rPr>
              <a:t>c</a:t>
            </a:r>
            <a:r>
              <a:rPr lang="en-US" sz="1400" dirty="0" smtClean="0">
                <a:hlinkClick r:id="rId5"/>
              </a:rPr>
              <a:t>s162-td</a:t>
            </a:r>
            <a:r>
              <a:rPr lang="en-US" sz="1400" dirty="0">
                <a:hlinkClick r:id="rId5"/>
              </a:rPr>
              <a:t>@</a:t>
            </a:r>
            <a:r>
              <a:rPr lang="en-US" sz="1400" dirty="0" smtClean="0">
                <a:hlinkClick r:id="rId5"/>
              </a:rPr>
              <a:t>inst.eecs.berkeley.edu</a:t>
            </a:r>
            <a:endParaRPr lang="en-US" sz="1400" dirty="0" smtClean="0"/>
          </a:p>
          <a:p>
            <a:pPr lvl="1"/>
            <a:r>
              <a:rPr lang="en-US" sz="1600" dirty="0"/>
              <a:t>Sec: </a:t>
            </a:r>
            <a:r>
              <a:rPr lang="en-US" sz="1600" dirty="0" smtClean="0"/>
              <a:t>106 </a:t>
            </a:r>
            <a:r>
              <a:rPr lang="en-US" sz="1600" dirty="0" err="1"/>
              <a:t>Th</a:t>
            </a:r>
            <a:r>
              <a:rPr lang="en-US" sz="1600" dirty="0"/>
              <a:t> </a:t>
            </a:r>
            <a:r>
              <a:rPr lang="en-US" sz="1600" dirty="0" smtClean="0"/>
              <a:t>1-2</a:t>
            </a:r>
            <a:endParaRPr lang="en-US" sz="1600" dirty="0"/>
          </a:p>
          <a:p>
            <a:pPr lvl="1"/>
            <a:r>
              <a:rPr lang="en-US" sz="1600" dirty="0"/>
              <a:t>OH: </a:t>
            </a:r>
            <a:r>
              <a:rPr lang="en-US" sz="1600" dirty="0" err="1"/>
              <a:t>Tu</a:t>
            </a:r>
            <a:r>
              <a:rPr lang="en-US" sz="1600" dirty="0"/>
              <a:t>/</a:t>
            </a:r>
            <a:r>
              <a:rPr lang="en-US" sz="1600" dirty="0" err="1"/>
              <a:t>Th</a:t>
            </a:r>
            <a:r>
              <a:rPr lang="en-US" sz="1600" dirty="0"/>
              <a:t> 2-</a:t>
            </a:r>
            <a:r>
              <a:rPr lang="en-US" sz="1600" dirty="0" smtClean="0"/>
              <a:t>3, </a:t>
            </a:r>
            <a:r>
              <a:rPr lang="en-US" sz="1600" dirty="0"/>
              <a:t>611 Soda</a:t>
            </a:r>
          </a:p>
          <a:p>
            <a:pPr lvl="1"/>
            <a:endParaRPr lang="en-US" sz="1600" dirty="0"/>
          </a:p>
          <a:p>
            <a:pPr lvl="1"/>
            <a:endParaRPr lang="en-US" sz="1600" dirty="0"/>
          </a:p>
          <a:p>
            <a:endParaRPr lang="en-US" sz="1800" dirty="0"/>
          </a:p>
        </p:txBody>
      </p:sp>
      <p:sp>
        <p:nvSpPr>
          <p:cNvPr id="8" name="Content Placeholder 7"/>
          <p:cNvSpPr>
            <a:spLocks noGrp="1"/>
          </p:cNvSpPr>
          <p:nvPr>
            <p:ph sz="half" idx="2"/>
          </p:nvPr>
        </p:nvSpPr>
        <p:spPr>
          <a:xfrm>
            <a:off x="4572000" y="1066800"/>
            <a:ext cx="3886200" cy="5257800"/>
          </a:xfrm>
        </p:spPr>
        <p:txBody>
          <a:bodyPr/>
          <a:lstStyle/>
          <a:p>
            <a:r>
              <a:rPr lang="en-US" sz="1800" dirty="0"/>
              <a:t>Jason </a:t>
            </a:r>
            <a:r>
              <a:rPr lang="en-US" sz="1800" dirty="0" err="1" smtClean="0"/>
              <a:t>Jia</a:t>
            </a:r>
            <a:endParaRPr lang="en-US" sz="1800" dirty="0" smtClean="0"/>
          </a:p>
          <a:p>
            <a:pPr lvl="1"/>
            <a:r>
              <a:rPr lang="en-US" sz="1400" dirty="0" smtClean="0">
                <a:hlinkClick r:id="rId6"/>
              </a:rPr>
              <a:t>cs162-te@</a:t>
            </a:r>
            <a:r>
              <a:rPr lang="en-US" sz="1400" dirty="0">
                <a:hlinkClick r:id="rId6"/>
              </a:rPr>
              <a:t>inst.eecs.berkeley.edu</a:t>
            </a:r>
            <a:endParaRPr lang="en-US" sz="1400" dirty="0"/>
          </a:p>
          <a:p>
            <a:pPr lvl="1"/>
            <a:r>
              <a:rPr lang="en-US" sz="1600" dirty="0"/>
              <a:t>Sec: </a:t>
            </a:r>
            <a:r>
              <a:rPr lang="en-US" sz="1600" dirty="0" smtClean="0"/>
              <a:t>101 W 3-4</a:t>
            </a:r>
            <a:endParaRPr lang="en-US" sz="1600" dirty="0"/>
          </a:p>
          <a:p>
            <a:pPr lvl="1"/>
            <a:r>
              <a:rPr lang="en-US" sz="1600" dirty="0"/>
              <a:t>OH: </a:t>
            </a:r>
            <a:r>
              <a:rPr lang="en-US" sz="1600" dirty="0" err="1"/>
              <a:t>Tu</a:t>
            </a:r>
            <a:r>
              <a:rPr lang="en-US" sz="1600" dirty="0"/>
              <a:t>/</a:t>
            </a:r>
            <a:r>
              <a:rPr lang="en-US" sz="1600" dirty="0" err="1"/>
              <a:t>Th</a:t>
            </a:r>
            <a:r>
              <a:rPr lang="en-US" sz="1600" dirty="0"/>
              <a:t> 1-</a:t>
            </a:r>
            <a:r>
              <a:rPr lang="en-US" sz="1600" dirty="0" smtClean="0"/>
              <a:t>2pm, Soda 651</a:t>
            </a:r>
            <a:endParaRPr lang="en-US" sz="1600" dirty="0"/>
          </a:p>
          <a:p>
            <a:r>
              <a:rPr lang="en-US" sz="1800" dirty="0"/>
              <a:t>Will </a:t>
            </a:r>
            <a:r>
              <a:rPr lang="en-US" sz="1800" dirty="0" smtClean="0"/>
              <a:t>Liu</a:t>
            </a:r>
          </a:p>
          <a:p>
            <a:pPr lvl="1"/>
            <a:r>
              <a:rPr lang="en-US" sz="1400" b="0" dirty="0">
                <a:solidFill>
                  <a:srgbClr val="000000"/>
                </a:solidFill>
                <a:latin typeface="Lucida Grande"/>
                <a:ea typeface="Lucida Grande"/>
                <a:cs typeface="Lucida Grande"/>
                <a:hlinkClick r:id="rId7"/>
              </a:rPr>
              <a:t>cs162-</a:t>
            </a:r>
            <a:r>
              <a:rPr lang="en-US" sz="1400" b="0" dirty="0" smtClean="0">
                <a:solidFill>
                  <a:srgbClr val="000000"/>
                </a:solidFill>
                <a:latin typeface="Lucida Grande"/>
                <a:ea typeface="Lucida Grande"/>
                <a:cs typeface="Lucida Grande"/>
                <a:hlinkClick r:id="rId7"/>
              </a:rPr>
              <a:t>tf@inst.eecs.berkeley.edu</a:t>
            </a:r>
            <a:endParaRPr lang="en-US" sz="1400" b="0" dirty="0" smtClean="0">
              <a:solidFill>
                <a:srgbClr val="000000"/>
              </a:solidFill>
              <a:latin typeface="Lucida Grande"/>
              <a:ea typeface="Lucida Grande"/>
              <a:cs typeface="Lucida Grande"/>
            </a:endParaRPr>
          </a:p>
          <a:p>
            <a:pPr lvl="1"/>
            <a:r>
              <a:rPr lang="en-US" sz="1600" dirty="0"/>
              <a:t>Sec: </a:t>
            </a:r>
            <a:r>
              <a:rPr lang="en-US" sz="1600" dirty="0" smtClean="0"/>
              <a:t>102 W 4-5</a:t>
            </a:r>
            <a:endParaRPr lang="en-US" sz="1600" dirty="0"/>
          </a:p>
          <a:p>
            <a:pPr lvl="1"/>
            <a:r>
              <a:rPr lang="en-US" sz="1600" dirty="0"/>
              <a:t>OH</a:t>
            </a:r>
            <a:r>
              <a:rPr lang="en-US" sz="1600" dirty="0" smtClean="0"/>
              <a:t>: </a:t>
            </a:r>
            <a:r>
              <a:rPr lang="en-US" sz="1600" dirty="0" err="1" smtClean="0"/>
              <a:t>Tu</a:t>
            </a:r>
            <a:r>
              <a:rPr lang="en-US" sz="1600" dirty="0"/>
              <a:t>/</a:t>
            </a:r>
            <a:r>
              <a:rPr lang="en-US" sz="1600" dirty="0" err="1"/>
              <a:t>Th</a:t>
            </a:r>
            <a:r>
              <a:rPr lang="en-US" sz="1600" dirty="0"/>
              <a:t> 3-4 pm, 611 Soda</a:t>
            </a:r>
          </a:p>
          <a:p>
            <a:r>
              <a:rPr lang="en-US" sz="1800" dirty="0" err="1"/>
              <a:t>Issac</a:t>
            </a:r>
            <a:r>
              <a:rPr lang="en-US" sz="1800" dirty="0"/>
              <a:t> </a:t>
            </a:r>
            <a:r>
              <a:rPr lang="en-US" sz="1800" dirty="0" err="1" smtClean="0"/>
              <a:t>Tian</a:t>
            </a:r>
            <a:endParaRPr lang="en-US" sz="1800" dirty="0" smtClean="0"/>
          </a:p>
          <a:p>
            <a:pPr lvl="1"/>
            <a:r>
              <a:rPr lang="en-US" sz="1400" b="0" dirty="0">
                <a:solidFill>
                  <a:srgbClr val="000000"/>
                </a:solidFill>
                <a:latin typeface="Lucida Grande"/>
                <a:ea typeface="Lucida Grande"/>
                <a:cs typeface="Lucida Grande"/>
                <a:hlinkClick r:id="rId8"/>
              </a:rPr>
              <a:t>cs162-</a:t>
            </a:r>
            <a:r>
              <a:rPr lang="en-US" sz="1400" b="0" dirty="0" smtClean="0">
                <a:solidFill>
                  <a:srgbClr val="000000"/>
                </a:solidFill>
                <a:latin typeface="Lucida Grande"/>
                <a:ea typeface="Lucida Grande"/>
                <a:cs typeface="Lucida Grande"/>
                <a:hlinkClick r:id="rId8"/>
              </a:rPr>
              <a:t>tg@inst.eecs.berkeley.edu</a:t>
            </a:r>
            <a:endParaRPr lang="en-US" sz="1400" b="0" dirty="0" smtClean="0">
              <a:solidFill>
                <a:srgbClr val="000000"/>
              </a:solidFill>
              <a:latin typeface="Lucida Grande"/>
              <a:ea typeface="Lucida Grande"/>
              <a:cs typeface="Lucida Grande"/>
            </a:endParaRPr>
          </a:p>
          <a:p>
            <a:pPr lvl="1"/>
            <a:r>
              <a:rPr lang="en-US" sz="1400" dirty="0"/>
              <a:t>Sec: </a:t>
            </a:r>
            <a:r>
              <a:rPr lang="en-US" sz="1400" dirty="0" smtClean="0"/>
              <a:t>103 </a:t>
            </a:r>
            <a:r>
              <a:rPr lang="en-US" sz="1400" dirty="0" err="1"/>
              <a:t>Th</a:t>
            </a:r>
            <a:r>
              <a:rPr lang="en-US" sz="1400" dirty="0"/>
              <a:t> 10-11</a:t>
            </a:r>
          </a:p>
          <a:p>
            <a:pPr lvl="1"/>
            <a:r>
              <a:rPr lang="en-US" sz="1400" dirty="0"/>
              <a:t>OH</a:t>
            </a:r>
            <a:r>
              <a:rPr lang="en-US" sz="1400" dirty="0" smtClean="0"/>
              <a:t>: </a:t>
            </a:r>
            <a:r>
              <a:rPr lang="da-DK" sz="1400" dirty="0" err="1"/>
              <a:t>Wed</a:t>
            </a:r>
            <a:r>
              <a:rPr lang="da-DK" sz="1400" dirty="0"/>
              <a:t> </a:t>
            </a:r>
            <a:r>
              <a:rPr lang="da-DK" sz="1400" dirty="0" smtClean="0"/>
              <a:t>1:30</a:t>
            </a:r>
            <a:r>
              <a:rPr lang="da-DK" sz="1400" dirty="0"/>
              <a:t>-</a:t>
            </a:r>
            <a:r>
              <a:rPr lang="da-DK" sz="1400" dirty="0" smtClean="0"/>
              <a:t>2:30, 651 Soda</a:t>
            </a:r>
            <a:endParaRPr lang="en-US" sz="1400" dirty="0" smtClean="0"/>
          </a:p>
          <a:p>
            <a:r>
              <a:rPr lang="en-US" sz="1800" dirty="0" smtClean="0"/>
              <a:t>Caleb Wang</a:t>
            </a:r>
          </a:p>
          <a:p>
            <a:pPr lvl="1"/>
            <a:r>
              <a:rPr lang="en-US" sz="1400" b="0" dirty="0">
                <a:solidFill>
                  <a:srgbClr val="000000"/>
                </a:solidFill>
                <a:latin typeface="Lucida Grande"/>
                <a:ea typeface="Lucida Grande"/>
                <a:cs typeface="Lucida Grande"/>
                <a:hlinkClick r:id="rId9"/>
              </a:rPr>
              <a:t>cs162-</a:t>
            </a:r>
            <a:r>
              <a:rPr lang="en-US" sz="1400" b="0" dirty="0" smtClean="0">
                <a:solidFill>
                  <a:srgbClr val="000000"/>
                </a:solidFill>
                <a:latin typeface="Lucida Grande"/>
                <a:ea typeface="Lucida Grande"/>
                <a:cs typeface="Lucida Grande"/>
                <a:hlinkClick r:id="rId9"/>
              </a:rPr>
              <a:t>th@inst.eecs.berkeley.edu</a:t>
            </a:r>
            <a:endParaRPr lang="en-US" sz="1400" b="0" dirty="0" smtClean="0">
              <a:solidFill>
                <a:srgbClr val="000000"/>
              </a:solidFill>
              <a:latin typeface="Lucida Grande"/>
              <a:ea typeface="Lucida Grande"/>
              <a:cs typeface="Lucida Grande"/>
            </a:endParaRPr>
          </a:p>
          <a:p>
            <a:pPr lvl="1"/>
            <a:r>
              <a:rPr lang="en-US" sz="1600" dirty="0"/>
              <a:t>Sec: </a:t>
            </a:r>
            <a:r>
              <a:rPr lang="en-US" sz="1600" dirty="0" smtClean="0"/>
              <a:t>104 </a:t>
            </a:r>
            <a:r>
              <a:rPr lang="en-US" sz="1600" dirty="0" err="1"/>
              <a:t>Th</a:t>
            </a:r>
            <a:r>
              <a:rPr lang="en-US" sz="1600" dirty="0"/>
              <a:t> </a:t>
            </a:r>
            <a:r>
              <a:rPr lang="en-US" sz="1600" dirty="0" smtClean="0"/>
              <a:t>11-12</a:t>
            </a:r>
            <a:endParaRPr lang="en-US" sz="1600" dirty="0"/>
          </a:p>
          <a:p>
            <a:pPr lvl="1"/>
            <a:r>
              <a:rPr lang="en-US" sz="1600" dirty="0"/>
              <a:t>OH: </a:t>
            </a:r>
            <a:r>
              <a:rPr lang="en-US" sz="1600" dirty="0" smtClean="0"/>
              <a:t>Mon </a:t>
            </a:r>
            <a:r>
              <a:rPr lang="en-US" sz="1600" dirty="0"/>
              <a:t>2-</a:t>
            </a:r>
            <a:r>
              <a:rPr lang="en-US" sz="1600" dirty="0" smtClean="0"/>
              <a:t>4 pm, 751 Soda</a:t>
            </a:r>
            <a:endParaRPr lang="en-US" sz="1600" dirty="0"/>
          </a:p>
          <a:p>
            <a:pPr marL="457200" lvl="1" indent="0">
              <a:buNone/>
            </a:pPr>
            <a:endParaRPr lang="en-US" dirty="0"/>
          </a:p>
          <a:p>
            <a:endParaRPr lang="en-US" dirty="0"/>
          </a:p>
        </p:txBody>
      </p:sp>
      <p:sp>
        <p:nvSpPr>
          <p:cNvPr id="4" name="Date Placeholder 3"/>
          <p:cNvSpPr>
            <a:spLocks noGrp="1"/>
          </p:cNvSpPr>
          <p:nvPr>
            <p:ph type="dt" sz="half" idx="10"/>
          </p:nvPr>
        </p:nvSpPr>
        <p:spPr/>
        <p:txBody>
          <a:bodyPr/>
          <a:lstStyle/>
          <a:p>
            <a:pPr>
              <a:defRPr/>
            </a:pPr>
            <a:fld id="{47359A20-0962-1545-A2EC-35CF31914230}" type="datetime1">
              <a:rPr lang="en-US" smtClean="0"/>
              <a:t>8/28/14</a:t>
            </a:fld>
            <a:endParaRPr lang="en-US"/>
          </a:p>
        </p:txBody>
      </p:sp>
      <p:sp>
        <p:nvSpPr>
          <p:cNvPr id="5" name="Footer Placeholder 4"/>
          <p:cNvSpPr>
            <a:spLocks noGrp="1"/>
          </p:cNvSpPr>
          <p:nvPr>
            <p:ph type="ftr" sz="quarter" idx="11"/>
          </p:nvPr>
        </p:nvSpPr>
        <p:spPr/>
        <p:txBody>
          <a:bodyPr/>
          <a:lstStyle/>
          <a:p>
            <a:pPr>
              <a:defRPr/>
            </a:pPr>
            <a:r>
              <a:rPr lang="en-US" dirty="0" smtClean="0"/>
              <a:t>UCB CS162 Fa14 L#</a:t>
            </a:r>
            <a:endParaRPr lang="en-US" dirty="0"/>
          </a:p>
        </p:txBody>
      </p:sp>
      <p:sp>
        <p:nvSpPr>
          <p:cNvPr id="6" name="Slide Number Placeholder 5"/>
          <p:cNvSpPr>
            <a:spLocks noGrp="1"/>
          </p:cNvSpPr>
          <p:nvPr>
            <p:ph type="sldNum" sz="quarter" idx="12"/>
          </p:nvPr>
        </p:nvSpPr>
        <p:spPr/>
        <p:txBody>
          <a:bodyPr/>
          <a:lstStyle/>
          <a:p>
            <a:pPr>
              <a:defRPr/>
            </a:pPr>
            <a:fld id="{ACA94121-BA6C-AD43-82C2-DF1F24FE5D9C}" type="slidenum">
              <a:rPr lang="en-US" smtClean="0"/>
              <a:pPr>
                <a:defRPr/>
              </a:pPr>
              <a:t>9</a:t>
            </a:fld>
            <a:endParaRPr lang="en-US" b="0"/>
          </a:p>
        </p:txBody>
      </p:sp>
      <p:pic>
        <p:nvPicPr>
          <p:cNvPr id="10" name="Picture 3" descr="IsaacTianT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3429000"/>
            <a:ext cx="1047903" cy="133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WilliamLiu.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2209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stretch>
            <a:fillRect/>
          </a:stretch>
        </p:blipFill>
        <p:spPr>
          <a:xfrm>
            <a:off x="3657600" y="1905000"/>
            <a:ext cx="812800" cy="1083733"/>
          </a:xfrm>
          <a:prstGeom prst="rect">
            <a:avLst/>
          </a:prstGeom>
        </p:spPr>
      </p:pic>
      <p:pic>
        <p:nvPicPr>
          <p:cNvPr id="9" name="Picture 2" descr="Vaishaal Shankar.jpe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24200" y="990600"/>
            <a:ext cx="1255713" cy="99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4"/>
          <a:stretch>
            <a:fillRect/>
          </a:stretch>
        </p:blipFill>
        <p:spPr>
          <a:xfrm>
            <a:off x="3810000" y="3352800"/>
            <a:ext cx="762000" cy="1016000"/>
          </a:xfrm>
          <a:prstGeom prst="rect">
            <a:avLst/>
          </a:prstGeom>
        </p:spPr>
      </p:pic>
      <p:pic>
        <p:nvPicPr>
          <p:cNvPr id="14" name="Picture 13"/>
          <p:cNvPicPr>
            <a:picLocks noChangeAspect="1"/>
          </p:cNvPicPr>
          <p:nvPr/>
        </p:nvPicPr>
        <p:blipFill>
          <a:blip r:embed="rId15"/>
          <a:stretch>
            <a:fillRect/>
          </a:stretch>
        </p:blipFill>
        <p:spPr>
          <a:xfrm>
            <a:off x="3598970" y="4800600"/>
            <a:ext cx="973030" cy="1244356"/>
          </a:xfrm>
          <a:prstGeom prst="rect">
            <a:avLst/>
          </a:prstGeom>
        </p:spPr>
      </p:pic>
      <p:pic>
        <p:nvPicPr>
          <p:cNvPr id="15" name="Picture 14"/>
          <p:cNvPicPr>
            <a:picLocks noChangeAspect="1"/>
          </p:cNvPicPr>
          <p:nvPr/>
        </p:nvPicPr>
        <p:blipFill>
          <a:blip r:embed="rId16"/>
          <a:stretch>
            <a:fillRect/>
          </a:stretch>
        </p:blipFill>
        <p:spPr>
          <a:xfrm>
            <a:off x="7848600" y="381000"/>
            <a:ext cx="1143000" cy="1512570"/>
          </a:xfrm>
          <a:prstGeom prst="rect">
            <a:avLst/>
          </a:prstGeom>
        </p:spPr>
      </p:pic>
      <p:pic>
        <p:nvPicPr>
          <p:cNvPr id="16" name="Picture 15"/>
          <p:cNvPicPr>
            <a:picLocks noChangeAspect="1"/>
          </p:cNvPicPr>
          <p:nvPr/>
        </p:nvPicPr>
        <p:blipFill>
          <a:blip r:embed="rId17"/>
          <a:stretch>
            <a:fillRect/>
          </a:stretch>
        </p:blipFill>
        <p:spPr>
          <a:xfrm>
            <a:off x="8145958" y="4572000"/>
            <a:ext cx="998042" cy="1371600"/>
          </a:xfrm>
          <a:prstGeom prst="rect">
            <a:avLst/>
          </a:prstGeom>
        </p:spPr>
      </p:pic>
    </p:spTree>
    <p:extLst>
      <p:ext uri="{BB962C8B-B14F-4D97-AF65-F5344CB8AC3E}">
        <p14:creationId xmlns:p14="http://schemas.microsoft.com/office/powerpoint/2010/main" val="222801247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28.1|91.2"/>
</p:tagLst>
</file>

<file path=ppt/tags/tag2.xml><?xml version="1.0" encoding="utf-8"?>
<p:tagLst xmlns:a="http://schemas.openxmlformats.org/drawingml/2006/main" xmlns:r="http://schemas.openxmlformats.org/officeDocument/2006/relationships" xmlns:p="http://schemas.openxmlformats.org/presentationml/2006/main">
  <p:tag name="TIMING" val="|8.3|133|17.8|16.7|9.2"/>
</p:tagLst>
</file>

<file path=ppt/tags/tag3.xml><?xml version="1.0" encoding="utf-8"?>
<p:tagLst xmlns:a="http://schemas.openxmlformats.org/drawingml/2006/main" xmlns:r="http://schemas.openxmlformats.org/officeDocument/2006/relationships" xmlns:p="http://schemas.openxmlformats.org/presentationml/2006/main">
  <p:tag name="TIMING" val="|5.6|19.7|105|29.3"/>
</p:tagLst>
</file>

<file path=ppt/tags/tag4.xml><?xml version="1.0" encoding="utf-8"?>
<p:tagLst xmlns:a="http://schemas.openxmlformats.org/drawingml/2006/main" xmlns:r="http://schemas.openxmlformats.org/officeDocument/2006/relationships" xmlns:p="http://schemas.openxmlformats.org/presentationml/2006/main">
  <p:tag name="TIMING" val="|5.6|19.7|105|29.3"/>
</p:tagLst>
</file>

<file path=ppt/theme/theme1.xml><?xml version="1.0" encoding="utf-8"?>
<a:theme xmlns:a="http://schemas.openxmlformats.org/drawingml/2006/main" name="cs162-fa1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sample-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sample-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ample-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ample-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cs162-fa14.potx</Template>
  <TotalTime>16304</TotalTime>
  <Pages>12</Pages>
  <Words>2656</Words>
  <Application>Microsoft Macintosh PowerPoint</Application>
  <PresentationFormat>Letter Paper (8.5x11 in)</PresentationFormat>
  <Paragraphs>591</Paragraphs>
  <Slides>47</Slides>
  <Notes>12</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cs162-fa14</vt:lpstr>
      <vt:lpstr>Clip</vt:lpstr>
      <vt:lpstr>Chart</vt:lpstr>
      <vt:lpstr>Image</vt:lpstr>
      <vt:lpstr>Introduction to CS162</vt:lpstr>
      <vt:lpstr>Greatest Artifact of Human Civilization …</vt:lpstr>
      <vt:lpstr>3 Billion by …</vt:lpstr>
      <vt:lpstr>Operating Systems at the heart of it all …</vt:lpstr>
      <vt:lpstr>Example: What’s in a Search Query?</vt:lpstr>
      <vt:lpstr>Why take CS162?</vt:lpstr>
      <vt:lpstr>Today’s Objectives</vt:lpstr>
      <vt:lpstr>CS162 Team - me</vt:lpstr>
      <vt:lpstr>CS162 Team - GSIs</vt:lpstr>
      <vt:lpstr>What is an operating system?</vt:lpstr>
      <vt:lpstr>Operator …</vt:lpstr>
      <vt:lpstr>What make something a system?</vt:lpstr>
      <vt:lpstr>OS Basics: “Virtual Machine” Boundary</vt:lpstr>
      <vt:lpstr>OS Basics: Program =&gt; Process</vt:lpstr>
      <vt:lpstr>OS Basics: Context Switch</vt:lpstr>
      <vt:lpstr>OS Basics: Scheduling, Protection</vt:lpstr>
      <vt:lpstr>OS Basics: I/O</vt:lpstr>
      <vt:lpstr>OS Basics: Loading</vt:lpstr>
      <vt:lpstr>Course Structure: Spiral</vt:lpstr>
      <vt:lpstr>Syllabus</vt:lpstr>
      <vt:lpstr>Textbook &amp; Readings</vt:lpstr>
      <vt:lpstr>Learning by Doing</vt:lpstr>
      <vt:lpstr>Group Project Simulates Industrial Environment</vt:lpstr>
      <vt:lpstr>Grading</vt:lpstr>
      <vt:lpstr>Getting started</vt:lpstr>
      <vt:lpstr>Personal Integrity</vt:lpstr>
      <vt:lpstr>CS 162 Collaboration Policy</vt:lpstr>
      <vt:lpstr>Questions</vt:lpstr>
      <vt:lpstr>What make Operating Systems exciting and Challenging</vt:lpstr>
      <vt:lpstr>Technology Trends: Moore’s Law</vt:lpstr>
      <vt:lpstr>Dramatic change</vt:lpstr>
      <vt:lpstr>Computing Devices Everywhere</vt:lpstr>
      <vt:lpstr>New Challenge: Slowdown in Joy’s law  of Performance</vt:lpstr>
      <vt:lpstr>ManyCore Chips: The future is here</vt:lpstr>
      <vt:lpstr>Storage Capacity</vt:lpstr>
      <vt:lpstr>Network Capacity</vt:lpstr>
      <vt:lpstr>Internet Scale: .96 Billion Hosts</vt:lpstr>
      <vt:lpstr>Internet Scale: Almost 2.5 Billion Users!</vt:lpstr>
      <vt:lpstr>Not Only PCs connected to the Internet</vt:lpstr>
      <vt:lpstr>Societal Scale Information Systems</vt:lpstr>
      <vt:lpstr>Challenge: Complexity</vt:lpstr>
      <vt:lpstr>Increasing Software Complexity</vt:lpstr>
      <vt:lpstr>How do We Tame Complexity?</vt:lpstr>
      <vt:lpstr>Virtual Machines</vt:lpstr>
      <vt:lpstr>Process VMs</vt:lpstr>
      <vt:lpstr>System Virtual Machines: Layers of OSs</vt:lpstr>
      <vt:lpstr>What is an Operating System?</vt:lpstr>
    </vt:vector>
  </TitlesOfParts>
  <Company>University of California,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Dust and TinyOS:  Hardware and Software for Network Sensors  - the software part –</dc:title>
  <dc:subject/>
  <dc:creator>David E. Culler</dc:creator>
  <cp:keywords/>
  <dc:description/>
  <cp:lastModifiedBy>David Culler</cp:lastModifiedBy>
  <cp:revision>426</cp:revision>
  <cp:lastPrinted>1601-01-01T00:00:00Z</cp:lastPrinted>
  <dcterms:created xsi:type="dcterms:W3CDTF">2009-09-09T21:17:00Z</dcterms:created>
  <dcterms:modified xsi:type="dcterms:W3CDTF">2014-08-28T21:17:33Z</dcterms:modified>
</cp:coreProperties>
</file>