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39" r:id="rId3"/>
    <p:sldId id="336" r:id="rId4"/>
    <p:sldId id="337" r:id="rId5"/>
    <p:sldId id="311" r:id="rId6"/>
    <p:sldId id="321" r:id="rId7"/>
    <p:sldId id="312" r:id="rId8"/>
    <p:sldId id="314" r:id="rId9"/>
    <p:sldId id="322" r:id="rId10"/>
    <p:sldId id="320" r:id="rId11"/>
    <p:sldId id="315" r:id="rId12"/>
    <p:sldId id="318" r:id="rId13"/>
    <p:sldId id="316" r:id="rId14"/>
    <p:sldId id="319" r:id="rId15"/>
    <p:sldId id="317" r:id="rId16"/>
    <p:sldId id="323" r:id="rId17"/>
    <p:sldId id="325" r:id="rId18"/>
    <p:sldId id="326" r:id="rId19"/>
    <p:sldId id="327" r:id="rId20"/>
    <p:sldId id="328" r:id="rId21"/>
    <p:sldId id="329" r:id="rId22"/>
    <p:sldId id="335" r:id="rId23"/>
    <p:sldId id="330" r:id="rId24"/>
    <p:sldId id="331" r:id="rId25"/>
    <p:sldId id="338" r:id="rId26"/>
    <p:sldId id="333" r:id="rId27"/>
    <p:sldId id="332" r:id="rId28"/>
    <p:sldId id="33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4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B006D-AAFB-A34F-8B45-91A54B16DC78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FAF15-328D-6949-91D9-A16CACD6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338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E6349-4B97-3B42-B3E1-FA9317E9ADED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A818A-32A3-AC41-8A70-957E942F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79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5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8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8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0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3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7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0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7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6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4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9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781"/>
            <a:ext cx="8229600" cy="87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8571"/>
            <a:ext cx="8229600" cy="5215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320" y="64319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194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FF"/>
                </a:solidFill>
              </a:defRPr>
            </a:lvl1pPr>
          </a:lstStyle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0720" y="64319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FF"/>
                </a:solidFill>
              </a:defRPr>
            </a:lvl1pPr>
          </a:lstStyle>
          <a:p>
            <a:fld id="{40BE6ECD-61F1-CE4B-BB82-6FDD0CA3B2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57200" y="914400"/>
            <a:ext cx="822960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8" descr="fro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3"/>
          <a:stretch>
            <a:fillRect/>
          </a:stretch>
        </p:blipFill>
        <p:spPr bwMode="auto">
          <a:xfrm>
            <a:off x="8229600" y="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59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nu.org/software/libc/manual/html_node/Opening-and-Closing-Files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9567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File System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512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David E. Culler</a:t>
            </a:r>
          </a:p>
          <a:p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CS162 – Operating Systems and Systems Programming</a:t>
            </a:r>
          </a:p>
          <a:p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Lecture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23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October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22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2014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5486400"/>
            <a:ext cx="2971800" cy="923330"/>
          </a:xfrm>
          <a:prstGeom prst="rect">
            <a:avLst/>
          </a:prstGeom>
          <a:noFill/>
          <a:ln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Reading: A&amp;D </a:t>
            </a:r>
            <a:r>
              <a:rPr lang="en-US" dirty="0" smtClean="0"/>
              <a:t>13.1-3a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HW</a:t>
            </a:r>
            <a:r>
              <a:rPr lang="en-US" dirty="0"/>
              <a:t> 4</a:t>
            </a:r>
            <a:r>
              <a:rPr lang="en-US" dirty="0" smtClean="0"/>
              <a:t> out</a:t>
            </a:r>
            <a:endParaRPr lang="en-US" dirty="0"/>
          </a:p>
          <a:p>
            <a:r>
              <a:rPr lang="en-US" dirty="0" err="1" smtClean="0"/>
              <a:t>Proj</a:t>
            </a:r>
            <a:r>
              <a:rPr lang="en-US" dirty="0" smtClean="0"/>
              <a:t> </a:t>
            </a:r>
            <a:r>
              <a:rPr lang="en-US" dirty="0"/>
              <a:t>2</a:t>
            </a:r>
            <a:r>
              <a:rPr lang="en-US" dirty="0" smtClean="0"/>
              <a:t> out</a:t>
            </a:r>
          </a:p>
        </p:txBody>
      </p:sp>
    </p:spTree>
    <p:extLst>
      <p:ext uri="{BB962C8B-B14F-4D97-AF65-F5344CB8AC3E}">
        <p14:creationId xmlns:p14="http://schemas.microsoft.com/office/powerpoint/2010/main" val="2035555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86838" y="1941701"/>
            <a:ext cx="1172460" cy="27738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File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97964" y="2233686"/>
            <a:ext cx="1061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Directory </a:t>
            </a:r>
          </a:p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391280"/>
            <a:ext cx="994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path</a:t>
            </a:r>
            <a:endParaRPr lang="en-US" dirty="0"/>
          </a:p>
        </p:txBody>
      </p:sp>
      <p:cxnSp>
        <p:nvCxnSpPr>
          <p:cNvPr id="11" name="Elbow Connector 10"/>
          <p:cNvCxnSpPr>
            <a:stCxn id="9" idx="2"/>
            <a:endCxn id="8" idx="1"/>
          </p:cNvCxnSpPr>
          <p:nvPr/>
        </p:nvCxnSpPr>
        <p:spPr>
          <a:xfrm rot="16200000" flipH="1">
            <a:off x="386549" y="2328341"/>
            <a:ext cx="1568018" cy="43255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065499" y="1941701"/>
            <a:ext cx="1172460" cy="27738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89077" y="2237650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Index </a:t>
            </a:r>
          </a:p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804569" y="3752007"/>
            <a:ext cx="642325" cy="437977"/>
          </a:xfrm>
          <a:prstGeom prst="rect">
            <a:avLst/>
          </a:prstGeom>
          <a:solidFill>
            <a:srgbClr val="EBF1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V="1">
            <a:off x="2446894" y="3562218"/>
            <a:ext cx="1348660" cy="408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86006" y="2982595"/>
            <a:ext cx="130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number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307293" y="3351927"/>
            <a:ext cx="642325" cy="437977"/>
          </a:xfrm>
          <a:prstGeom prst="rect">
            <a:avLst/>
          </a:prstGeom>
          <a:solidFill>
            <a:srgbClr val="EBF1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>
            <a:off x="4949618" y="3570916"/>
            <a:ext cx="1473627" cy="40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n 23"/>
          <p:cNvSpPr/>
          <p:nvPr/>
        </p:nvSpPr>
        <p:spPr>
          <a:xfrm>
            <a:off x="7182355" y="4972175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630442" y="3816773"/>
            <a:ext cx="364957" cy="1802120"/>
            <a:chOff x="7605706" y="1270135"/>
            <a:chExt cx="364957" cy="1802120"/>
          </a:xfrm>
        </p:grpSpPr>
        <p:sp>
          <p:nvSpPr>
            <p:cNvPr id="26" name="Rectangle 25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05706" y="242553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916226" y="3328630"/>
            <a:ext cx="126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blocks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025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93" y="2262885"/>
            <a:ext cx="8400707" cy="3970997"/>
          </a:xfrm>
        </p:spPr>
        <p:txBody>
          <a:bodyPr/>
          <a:lstStyle/>
          <a:p>
            <a:r>
              <a:rPr lang="en-US" dirty="0" smtClean="0"/>
              <a:t>Open performs </a:t>
            </a:r>
            <a:r>
              <a:rPr lang="en-US" i="1" dirty="0" smtClean="0"/>
              <a:t>name resolution</a:t>
            </a:r>
          </a:p>
          <a:p>
            <a:pPr lvl="1"/>
            <a:r>
              <a:rPr lang="en-US" dirty="0" smtClean="0"/>
              <a:t>Translates pathname into a “file number”</a:t>
            </a:r>
          </a:p>
          <a:p>
            <a:pPr lvl="2"/>
            <a:r>
              <a:rPr lang="en-US" dirty="0" smtClean="0"/>
              <a:t>Used as an “index” to locate the blocks</a:t>
            </a:r>
          </a:p>
          <a:p>
            <a:pPr lvl="1"/>
            <a:r>
              <a:rPr lang="en-US" dirty="0" smtClean="0"/>
              <a:t>Creates a file descriptor in PCB within kernel</a:t>
            </a:r>
          </a:p>
          <a:p>
            <a:pPr lvl="1"/>
            <a:r>
              <a:rPr lang="en-US" dirty="0" smtClean="0"/>
              <a:t>Returns a “handle” (another </a:t>
            </a:r>
            <a:r>
              <a:rPr lang="en-US" dirty="0" err="1" smtClean="0"/>
              <a:t>int</a:t>
            </a:r>
            <a:r>
              <a:rPr lang="en-US" dirty="0" smtClean="0"/>
              <a:t>) to user process</a:t>
            </a:r>
          </a:p>
          <a:p>
            <a:r>
              <a:rPr lang="en-US" dirty="0" smtClean="0"/>
              <a:t>Read, Write, Seek, and Sync operate on handle</a:t>
            </a:r>
          </a:p>
          <a:p>
            <a:pPr lvl="1"/>
            <a:r>
              <a:rPr lang="en-US" dirty="0" smtClean="0"/>
              <a:t>Mapped to descriptor and to blocks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24622" y="1150077"/>
            <a:ext cx="1223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3366FF"/>
                </a:solidFill>
              </a:rPr>
              <a:t>f</a:t>
            </a:r>
            <a:r>
              <a:rPr lang="en-US" sz="2000" i="1" dirty="0" smtClean="0">
                <a:solidFill>
                  <a:srgbClr val="3366FF"/>
                </a:solidFill>
              </a:rPr>
              <a:t>ile name</a:t>
            </a:r>
          </a:p>
          <a:p>
            <a:pPr algn="ctr"/>
            <a:r>
              <a:rPr lang="en-US" sz="2000" i="1" dirty="0" smtClean="0">
                <a:solidFill>
                  <a:srgbClr val="3366FF"/>
                </a:solidFill>
              </a:rPr>
              <a:t>offset</a:t>
            </a:r>
            <a:endParaRPr lang="en-US" sz="2000" i="1" dirty="0">
              <a:solidFill>
                <a:srgbClr val="3366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08209" y="1420356"/>
            <a:ext cx="12994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68791" y="1473243"/>
            <a:ext cx="1035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directory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80222" y="1116651"/>
            <a:ext cx="1443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3366FF"/>
                </a:solidFill>
              </a:rPr>
              <a:t>f</a:t>
            </a:r>
            <a:r>
              <a:rPr lang="en-US" sz="2000" i="1" dirty="0" smtClean="0">
                <a:solidFill>
                  <a:srgbClr val="3366FF"/>
                </a:solidFill>
              </a:rPr>
              <a:t>ile number</a:t>
            </a:r>
          </a:p>
          <a:p>
            <a:pPr algn="ctr"/>
            <a:r>
              <a:rPr lang="en-US" sz="2000" i="1" dirty="0" smtClean="0">
                <a:solidFill>
                  <a:srgbClr val="3366FF"/>
                </a:solidFill>
              </a:rPr>
              <a:t>offset</a:t>
            </a:r>
            <a:endParaRPr lang="en-US" sz="2000" i="1" dirty="0">
              <a:solidFill>
                <a:srgbClr val="3366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206782" y="1336799"/>
            <a:ext cx="12994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61517" y="1391668"/>
            <a:ext cx="161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ndex structure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61822" y="1217760"/>
            <a:ext cx="1657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3366FF"/>
                </a:solidFill>
              </a:rPr>
              <a:t>Storage block</a:t>
            </a:r>
            <a:endParaRPr lang="en-US" sz="2000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34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Screen Shot 2014-10-21 at 8.37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4" y="1142036"/>
            <a:ext cx="7698770" cy="52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31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571"/>
            <a:ext cx="8403958" cy="5215723"/>
          </a:xfrm>
        </p:spPr>
        <p:txBody>
          <a:bodyPr/>
          <a:lstStyle/>
          <a:p>
            <a:r>
              <a:rPr lang="en-US" dirty="0" smtClean="0"/>
              <a:t>Basically a hierarchical structure</a:t>
            </a:r>
          </a:p>
          <a:p>
            <a:r>
              <a:rPr lang="en-US" dirty="0" smtClean="0"/>
              <a:t>Each directory entry is a collection of</a:t>
            </a:r>
          </a:p>
          <a:p>
            <a:pPr lvl="1"/>
            <a:r>
              <a:rPr lang="en-US" dirty="0" smtClean="0"/>
              <a:t>Files</a:t>
            </a:r>
            <a:endParaRPr lang="en-US" dirty="0"/>
          </a:p>
          <a:p>
            <a:pPr lvl="1"/>
            <a:r>
              <a:rPr lang="en-US" dirty="0" smtClean="0"/>
              <a:t>Directories</a:t>
            </a:r>
          </a:p>
          <a:p>
            <a:pPr lvl="2"/>
            <a:r>
              <a:rPr lang="en-US" dirty="0" smtClean="0"/>
              <a:t>A link to another entries</a:t>
            </a:r>
          </a:p>
          <a:p>
            <a:r>
              <a:rPr lang="en-US" dirty="0" smtClean="0"/>
              <a:t>Each has a name and attributes</a:t>
            </a:r>
          </a:p>
          <a:p>
            <a:pPr lvl="1"/>
            <a:r>
              <a:rPr lang="en-US" dirty="0" smtClean="0"/>
              <a:t>Files have data</a:t>
            </a:r>
          </a:p>
          <a:p>
            <a:r>
              <a:rPr lang="en-US" dirty="0" smtClean="0"/>
              <a:t>Links (hard links) make it a DAG, not just a tree</a:t>
            </a:r>
          </a:p>
          <a:p>
            <a:pPr lvl="1"/>
            <a:r>
              <a:rPr lang="en-US" dirty="0" err="1" smtClean="0"/>
              <a:t>Softlinks</a:t>
            </a:r>
            <a:r>
              <a:rPr lang="en-US" dirty="0" smtClean="0"/>
              <a:t> (aliases) are another name for an entry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82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I/O &amp; Storage Layers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77486" y="2136453"/>
            <a:ext cx="149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Level I/O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84908" y="2136452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98958" y="2523331"/>
            <a:ext cx="145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Level I/O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39216" y="2600891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95951" y="2869631"/>
            <a:ext cx="662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Syscall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92984" y="2869631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06879" y="3352583"/>
            <a:ext cx="124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System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86205" y="3245938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97264" y="3866418"/>
            <a:ext cx="111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I/O Driver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84908" y="3892783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1699601" y="4428598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852001" y="424983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99923" y="4428598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76602" y="4607363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557501" y="4607363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9" idx="3"/>
            <a:endCxn id="30" idx="2"/>
          </p:cNvCxnSpPr>
          <p:nvPr/>
        </p:nvCxnSpPr>
        <p:spPr>
          <a:xfrm>
            <a:off x="2419211" y="4704906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401070" y="4412278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1507706" y="423351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19288" y="1634882"/>
            <a:ext cx="211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Application / Service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20508" y="1951786"/>
            <a:ext cx="9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streams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20508" y="2416225"/>
            <a:ext cx="96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handles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20508" y="2825813"/>
            <a:ext cx="104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registers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20508" y="3362074"/>
            <a:ext cx="127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descriptors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20508" y="3894053"/>
            <a:ext cx="312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Commands and Data Transfers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59022" y="4433116"/>
            <a:ext cx="302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Disks, Flash, Controllers, DMA</a:t>
            </a:r>
            <a:endParaRPr lang="en-US" i="1" dirty="0">
              <a:solidFill>
                <a:srgbClr val="3366FF"/>
              </a:solidFill>
            </a:endParaRP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12" y="4892926"/>
            <a:ext cx="903312" cy="736435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922" y="5265458"/>
            <a:ext cx="942084" cy="727806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99" y="5106435"/>
            <a:ext cx="886829" cy="886829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00" y="5106117"/>
            <a:ext cx="1265440" cy="907297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H="1">
            <a:off x="4390302" y="3040833"/>
            <a:ext cx="3403526" cy="1754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Can 50"/>
          <p:cNvSpPr/>
          <p:nvPr/>
        </p:nvSpPr>
        <p:spPr>
          <a:xfrm>
            <a:off x="7283708" y="4864831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8362061" y="4364398"/>
            <a:ext cx="364957" cy="1802120"/>
            <a:chOff x="7605706" y="1270135"/>
            <a:chExt cx="364957" cy="1802120"/>
          </a:xfrm>
        </p:grpSpPr>
        <p:sp>
          <p:nvSpPr>
            <p:cNvPr id="53" name="Rectangle 52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05706" y="242553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707059" y="3894456"/>
            <a:ext cx="126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blocks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583828" y="3181214"/>
            <a:ext cx="510939" cy="698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9" idx="1"/>
            <a:endCxn id="19" idx="3"/>
          </p:cNvCxnSpPr>
          <p:nvPr/>
        </p:nvCxnSpPr>
        <p:spPr>
          <a:xfrm>
            <a:off x="6583828" y="3530668"/>
            <a:ext cx="5109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582065" y="3691665"/>
            <a:ext cx="5109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583828" y="3362074"/>
            <a:ext cx="5109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94976" y="2451194"/>
            <a:ext cx="123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#4 - handle</a:t>
            </a:r>
            <a:endParaRPr lang="en-US" dirty="0"/>
          </a:p>
        </p:txBody>
      </p:sp>
      <p:cxnSp>
        <p:nvCxnSpPr>
          <p:cNvPr id="27" name="Elbow Connector 26"/>
          <p:cNvCxnSpPr>
            <a:endCxn id="53" idx="1"/>
          </p:cNvCxnSpPr>
          <p:nvPr/>
        </p:nvCxnSpPr>
        <p:spPr>
          <a:xfrm>
            <a:off x="6977980" y="3530668"/>
            <a:ext cx="1384081" cy="99432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386050" y="5265458"/>
            <a:ext cx="510939" cy="2543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386050" y="5558547"/>
            <a:ext cx="510939" cy="3305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877994" y="6018693"/>
            <a:ext cx="1985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Directory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633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586"/>
            <a:ext cx="5849259" cy="5215723"/>
          </a:xfrm>
        </p:spPr>
        <p:txBody>
          <a:bodyPr/>
          <a:lstStyle/>
          <a:p>
            <a:r>
              <a:rPr lang="en-US" dirty="0" smtClean="0"/>
              <a:t>Named permanent storage</a:t>
            </a:r>
          </a:p>
          <a:p>
            <a:r>
              <a:rPr lang="en-US" dirty="0" smtClean="0"/>
              <a:t>Contains</a:t>
            </a:r>
          </a:p>
          <a:p>
            <a:pPr lvl="1"/>
            <a:r>
              <a:rPr lang="en-US" dirty="0" smtClean="0"/>
              <a:t>Data</a:t>
            </a:r>
          </a:p>
          <a:p>
            <a:pPr lvl="2"/>
            <a:r>
              <a:rPr lang="en-US" dirty="0" smtClean="0"/>
              <a:t>Blocks on disk somewhere</a:t>
            </a:r>
          </a:p>
          <a:p>
            <a:pPr lvl="1"/>
            <a:r>
              <a:rPr lang="en-US" dirty="0" smtClean="0"/>
              <a:t>Metadata (Attributes)</a:t>
            </a:r>
          </a:p>
          <a:p>
            <a:pPr lvl="2"/>
            <a:r>
              <a:rPr lang="en-US" dirty="0" smtClean="0"/>
              <a:t>Owner, size, last opened, …</a:t>
            </a:r>
          </a:p>
          <a:p>
            <a:pPr lvl="2"/>
            <a:r>
              <a:rPr lang="en-US" dirty="0" smtClean="0"/>
              <a:t>Access rights</a:t>
            </a:r>
          </a:p>
          <a:p>
            <a:pPr lvl="3"/>
            <a:r>
              <a:rPr lang="en-US" dirty="0" smtClean="0"/>
              <a:t>R, W, X</a:t>
            </a:r>
          </a:p>
          <a:p>
            <a:pPr lvl="3"/>
            <a:r>
              <a:rPr lang="en-US" dirty="0" smtClean="0"/>
              <a:t>Owner, Group, Other (in Unix systems)</a:t>
            </a:r>
          </a:p>
          <a:p>
            <a:pPr lvl="3"/>
            <a:r>
              <a:rPr lang="en-US" dirty="0" smtClean="0"/>
              <a:t>Access control list in Windows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15</a:t>
            </a:fld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8157619" y="2732116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605706" y="1576714"/>
            <a:ext cx="364957" cy="1802120"/>
            <a:chOff x="7605706" y="1270135"/>
            <a:chExt cx="364957" cy="1802120"/>
          </a:xfrm>
        </p:grpSpPr>
        <p:sp>
          <p:nvSpPr>
            <p:cNvPr id="8" name="Rectangle 7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05706" y="242553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91490" y="1088571"/>
            <a:ext cx="126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blocks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99155" y="3561978"/>
            <a:ext cx="1521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descriptor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58453" y="3937448"/>
            <a:ext cx="1823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Fileobject</a:t>
            </a:r>
            <a:r>
              <a:rPr lang="en-US" dirty="0" smtClean="0"/>
              <a:t> (</a:t>
            </a:r>
            <a:r>
              <a:rPr lang="en-US" dirty="0" err="1" smtClean="0"/>
              <a:t>inode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Position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474356" y="3378834"/>
            <a:ext cx="14171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74356" y="2662185"/>
            <a:ext cx="1205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39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(File Allocation Table)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304" y="1058791"/>
            <a:ext cx="4566173" cy="49971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Assume (for now) we have a way to translate a path to a “file number”</a:t>
            </a:r>
          </a:p>
          <a:p>
            <a:pPr lvl="1"/>
            <a:r>
              <a:rPr lang="en-US" sz="2000" dirty="0" smtClean="0"/>
              <a:t>i.e., a directory structure</a:t>
            </a:r>
          </a:p>
          <a:p>
            <a:r>
              <a:rPr lang="en-US" sz="2400" dirty="0" smtClean="0"/>
              <a:t>Disk Storage is a collection of Blocks</a:t>
            </a:r>
          </a:p>
          <a:p>
            <a:pPr lvl="1"/>
            <a:r>
              <a:rPr lang="en-US" sz="2000" dirty="0" smtClean="0"/>
              <a:t>Just hold file data</a:t>
            </a:r>
          </a:p>
          <a:p>
            <a:r>
              <a:rPr lang="en-US" sz="2400" dirty="0" smtClean="0"/>
              <a:t>Example: </a:t>
            </a:r>
            <a:r>
              <a:rPr lang="en-US" sz="2400" dirty="0" err="1" smtClean="0"/>
              <a:t>file_read</a:t>
            </a:r>
            <a:r>
              <a:rPr lang="en-US" sz="2400" dirty="0" smtClean="0"/>
              <a:t> 31, &lt; 2, x &gt;</a:t>
            </a:r>
          </a:p>
          <a:p>
            <a:r>
              <a:rPr lang="en-US" sz="2400" dirty="0" smtClean="0"/>
              <a:t>Index into FAT with file number</a:t>
            </a:r>
          </a:p>
          <a:p>
            <a:r>
              <a:rPr lang="en-US" sz="2400" dirty="0" smtClean="0"/>
              <a:t>Follow linked list to block</a:t>
            </a:r>
          </a:p>
          <a:p>
            <a:r>
              <a:rPr lang="en-US" sz="2400" dirty="0" smtClean="0"/>
              <a:t>Read the block from disk into </a:t>
            </a:r>
            <a:r>
              <a:rPr lang="en-US" sz="2400" dirty="0" err="1" smtClean="0"/>
              <a:t>mem</a:t>
            </a:r>
            <a:endParaRPr lang="en-US" sz="2400" dirty="0" smtClean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51525" y="2620361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456666" y="2606993"/>
            <a:ext cx="1390316" cy="321145"/>
            <a:chOff x="5374105" y="3569368"/>
            <a:chExt cx="1390316" cy="321145"/>
          </a:xfrm>
        </p:grpSpPr>
        <p:sp>
          <p:nvSpPr>
            <p:cNvPr id="14" name="Rectangle 13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11939" y="3582736"/>
              <a:ext cx="1313180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0</a:t>
              </a:r>
              <a:endParaRPr lang="en-US" sz="1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56666" y="2928138"/>
            <a:ext cx="1390316" cy="321145"/>
            <a:chOff x="5374105" y="3569368"/>
            <a:chExt cx="1390316" cy="321145"/>
          </a:xfrm>
        </p:grpSpPr>
        <p:sp>
          <p:nvSpPr>
            <p:cNvPr id="17" name="Rectangle 1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11939" y="3582736"/>
              <a:ext cx="1310099" cy="307777"/>
            </a:xfrm>
            <a:prstGeom prst="rect">
              <a:avLst/>
            </a:prstGeom>
            <a:solidFill>
              <a:srgbClr val="FDEADA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1</a:t>
              </a:r>
              <a:endParaRPr lang="en-US" sz="14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6456666" y="3249283"/>
            <a:ext cx="1390316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56666" y="3570428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56666" y="3891573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52444" y="4533863"/>
            <a:ext cx="1390316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453507" y="4855008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6453507" y="5176153"/>
            <a:ext cx="1390316" cy="321145"/>
            <a:chOff x="5374105" y="3569368"/>
            <a:chExt cx="1390316" cy="321145"/>
          </a:xfrm>
        </p:grpSpPr>
        <p:sp>
          <p:nvSpPr>
            <p:cNvPr id="50" name="Rectangle 4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411939" y="3582736"/>
              <a:ext cx="1313180" cy="307777"/>
            </a:xfrm>
            <a:prstGeom prst="rect">
              <a:avLst/>
            </a:prstGeom>
            <a:solidFill>
              <a:srgbClr val="FDEADA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2</a:t>
              </a:r>
              <a:endParaRPr lang="en-US" sz="1400" dirty="0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6453507" y="5497298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523506" y="1582536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Disk Blocks</a:t>
            </a:r>
            <a:endParaRPr lang="en-US" sz="1600" dirty="0"/>
          </a:p>
        </p:txBody>
      </p:sp>
      <p:sp>
        <p:nvSpPr>
          <p:cNvPr id="58" name="Rectangle 57"/>
          <p:cNvSpPr/>
          <p:nvPr/>
        </p:nvSpPr>
        <p:spPr>
          <a:xfrm>
            <a:off x="6456666" y="1964703"/>
            <a:ext cx="1390316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351525" y="1965763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351525" y="1582536"/>
            <a:ext cx="497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FAT</a:t>
            </a:r>
            <a:endParaRPr lang="en-US" sz="1600" dirty="0"/>
          </a:p>
        </p:txBody>
      </p:sp>
      <p:sp>
        <p:nvSpPr>
          <p:cNvPr id="61" name="Rectangle 60"/>
          <p:cNvSpPr/>
          <p:nvPr/>
        </p:nvSpPr>
        <p:spPr>
          <a:xfrm>
            <a:off x="5908241" y="5900457"/>
            <a:ext cx="583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N-1: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6160080" y="1916516"/>
            <a:ext cx="36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0: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5029152" y="1895132"/>
            <a:ext cx="36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0: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4809478" y="5900457"/>
            <a:ext cx="583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N-1: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3355157" y="1956552"/>
            <a:ext cx="2037421" cy="976312"/>
            <a:chOff x="3355157" y="1956552"/>
            <a:chExt cx="2037421" cy="976312"/>
          </a:xfrm>
        </p:grpSpPr>
        <p:sp>
          <p:nvSpPr>
            <p:cNvPr id="66" name="Rectangle 65"/>
            <p:cNvSpPr/>
            <p:nvPr/>
          </p:nvSpPr>
          <p:spPr>
            <a:xfrm>
              <a:off x="4912158" y="2563532"/>
              <a:ext cx="480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31: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355157" y="1956552"/>
              <a:ext cx="1270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3366FF"/>
                  </a:solidFill>
                </a:rPr>
                <a:t>f</a:t>
              </a:r>
              <a:r>
                <a:rPr lang="en-US" dirty="0" smtClean="0">
                  <a:solidFill>
                    <a:srgbClr val="3366FF"/>
                  </a:solidFill>
                </a:rPr>
                <a:t>ile number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5351525" y="2687055"/>
            <a:ext cx="610791" cy="576051"/>
            <a:chOff x="5351525" y="2687055"/>
            <a:chExt cx="610791" cy="576051"/>
          </a:xfrm>
        </p:grpSpPr>
        <p:sp>
          <p:nvSpPr>
            <p:cNvPr id="74" name="Rectangle 7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360748" y="3141579"/>
            <a:ext cx="655041" cy="2369087"/>
            <a:chOff x="5360748" y="3141579"/>
            <a:chExt cx="655041" cy="2369087"/>
          </a:xfrm>
        </p:grpSpPr>
        <p:sp>
          <p:nvSpPr>
            <p:cNvPr id="75" name="Rectangle 74"/>
            <p:cNvSpPr/>
            <p:nvPr/>
          </p:nvSpPr>
          <p:spPr>
            <a:xfrm>
              <a:off x="536074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ectangle 81"/>
          <p:cNvSpPr/>
          <p:nvPr/>
        </p:nvSpPr>
        <p:spPr>
          <a:xfrm>
            <a:off x="2659999" y="5510665"/>
            <a:ext cx="1390316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2686848" y="6431940"/>
            <a:ext cx="66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</a:t>
            </a:r>
            <a:endParaRPr lang="en-US" dirty="0"/>
          </a:p>
        </p:txBody>
      </p:sp>
      <p:sp>
        <p:nvSpPr>
          <p:cNvPr id="84" name="Can 83"/>
          <p:cNvSpPr/>
          <p:nvPr/>
        </p:nvSpPr>
        <p:spPr>
          <a:xfrm>
            <a:off x="8010566" y="5510666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1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41372 0.08773 " pathEditMode="relative" ptsTypes="AA">
                                      <p:cBhvr>
                                        <p:cTn id="6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(File Allocation Table)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304" y="1058791"/>
            <a:ext cx="4566173" cy="49971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File is collection of disk blocks</a:t>
            </a:r>
          </a:p>
          <a:p>
            <a:r>
              <a:rPr lang="en-US" sz="2400" dirty="0" smtClean="0"/>
              <a:t>FAT is linked list 1-1 with blocks</a:t>
            </a:r>
          </a:p>
          <a:p>
            <a:r>
              <a:rPr lang="en-US" sz="2400" dirty="0" smtClean="0"/>
              <a:t>File Number is index of root of block list for the file</a:t>
            </a:r>
          </a:p>
          <a:p>
            <a:r>
              <a:rPr lang="en-US" sz="2400" dirty="0" smtClean="0"/>
              <a:t>File offset (o = </a:t>
            </a:r>
            <a:r>
              <a:rPr lang="en-US" sz="2400" dirty="0" err="1" smtClean="0"/>
              <a:t>B:x</a:t>
            </a:r>
            <a:r>
              <a:rPr lang="en-US" sz="2400" dirty="0"/>
              <a:t> 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Follow list to get block #</a:t>
            </a:r>
          </a:p>
          <a:p>
            <a:r>
              <a:rPr lang="en-US" sz="2400" dirty="0" smtClean="0"/>
              <a:t>Unused blocks </a:t>
            </a:r>
            <a:r>
              <a:rPr lang="en-US" sz="2400" dirty="0" smtClean="0">
                <a:sym typeface="Wingdings"/>
              </a:rPr>
              <a:t> FAT free list</a:t>
            </a:r>
            <a:endParaRPr lang="en-US" sz="2400" dirty="0" smtClean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51525" y="2620361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456666" y="2606993"/>
            <a:ext cx="1390316" cy="321145"/>
            <a:chOff x="5374105" y="3569368"/>
            <a:chExt cx="1390316" cy="321145"/>
          </a:xfrm>
        </p:grpSpPr>
        <p:sp>
          <p:nvSpPr>
            <p:cNvPr id="14" name="Rectangle 13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11939" y="3582736"/>
              <a:ext cx="1313180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0</a:t>
              </a:r>
              <a:endParaRPr lang="en-US" sz="1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56666" y="2928138"/>
            <a:ext cx="1390316" cy="321145"/>
            <a:chOff x="5374105" y="3569368"/>
            <a:chExt cx="1390316" cy="321145"/>
          </a:xfrm>
        </p:grpSpPr>
        <p:sp>
          <p:nvSpPr>
            <p:cNvPr id="17" name="Rectangle 1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11939" y="3582736"/>
              <a:ext cx="1310099" cy="307777"/>
            </a:xfrm>
            <a:prstGeom prst="rect">
              <a:avLst/>
            </a:prstGeom>
            <a:solidFill>
              <a:srgbClr val="FDEADA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1</a:t>
              </a:r>
              <a:endParaRPr lang="en-US" sz="14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6456666" y="3249283"/>
            <a:ext cx="1390316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56666" y="3570428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56666" y="3891573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52444" y="4533863"/>
            <a:ext cx="1390316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453507" y="4855008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6453507" y="5176153"/>
            <a:ext cx="1390316" cy="321145"/>
            <a:chOff x="5374105" y="3569368"/>
            <a:chExt cx="1390316" cy="321145"/>
          </a:xfrm>
        </p:grpSpPr>
        <p:sp>
          <p:nvSpPr>
            <p:cNvPr id="50" name="Rectangle 4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411939" y="3582736"/>
              <a:ext cx="1313180" cy="307777"/>
            </a:xfrm>
            <a:prstGeom prst="rect">
              <a:avLst/>
            </a:prstGeom>
            <a:solidFill>
              <a:srgbClr val="FDEADA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2</a:t>
              </a:r>
              <a:endParaRPr lang="en-US" sz="1400" dirty="0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6453507" y="5497298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523506" y="1582536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Disk Blocks</a:t>
            </a:r>
            <a:endParaRPr lang="en-US" sz="1600" dirty="0"/>
          </a:p>
        </p:txBody>
      </p:sp>
      <p:sp>
        <p:nvSpPr>
          <p:cNvPr id="58" name="Rectangle 57"/>
          <p:cNvSpPr/>
          <p:nvPr/>
        </p:nvSpPr>
        <p:spPr>
          <a:xfrm>
            <a:off x="6456666" y="1964703"/>
            <a:ext cx="1390316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351525" y="1965763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351525" y="1582536"/>
            <a:ext cx="497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FAT</a:t>
            </a:r>
            <a:endParaRPr lang="en-US" sz="1600" dirty="0"/>
          </a:p>
        </p:txBody>
      </p:sp>
      <p:sp>
        <p:nvSpPr>
          <p:cNvPr id="61" name="Rectangle 60"/>
          <p:cNvSpPr/>
          <p:nvPr/>
        </p:nvSpPr>
        <p:spPr>
          <a:xfrm>
            <a:off x="5908241" y="5900457"/>
            <a:ext cx="583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N-1: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6160080" y="1916516"/>
            <a:ext cx="36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0: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5029152" y="1895132"/>
            <a:ext cx="36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0: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4809478" y="5900457"/>
            <a:ext cx="583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N-1: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4912158" y="2563532"/>
            <a:ext cx="480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31: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641746" y="2378866"/>
            <a:ext cx="1270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f</a:t>
            </a:r>
            <a:r>
              <a:rPr lang="en-US" dirty="0" smtClean="0">
                <a:solidFill>
                  <a:srgbClr val="3366FF"/>
                </a:solidFill>
              </a:rPr>
              <a:t>ile number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491789" y="2767263"/>
            <a:ext cx="4203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5351525" y="2941961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5654842" y="2687055"/>
            <a:ext cx="307474" cy="347579"/>
          </a:xfrm>
          <a:custGeom>
            <a:avLst/>
            <a:gdLst>
              <a:gd name="connsiteX0" fmla="*/ 0 w 307474"/>
              <a:gd name="connsiteY0" fmla="*/ 0 h 347579"/>
              <a:gd name="connsiteX1" fmla="*/ 307474 w 307474"/>
              <a:gd name="connsiteY1" fmla="*/ 0 h 347579"/>
              <a:gd name="connsiteX2" fmla="*/ 307474 w 307474"/>
              <a:gd name="connsiteY2" fmla="*/ 347579 h 347579"/>
              <a:gd name="connsiteX3" fmla="*/ 173790 w 307474"/>
              <a:gd name="connsiteY3" fmla="*/ 334210 h 34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74" h="347579">
                <a:moveTo>
                  <a:pt x="0" y="0"/>
                </a:moveTo>
                <a:lnTo>
                  <a:pt x="307474" y="0"/>
                </a:lnTo>
                <a:lnTo>
                  <a:pt x="307474" y="347579"/>
                </a:lnTo>
                <a:lnTo>
                  <a:pt x="173790" y="334210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5360748" y="3141579"/>
            <a:ext cx="655041" cy="2369087"/>
            <a:chOff x="5360748" y="3141579"/>
            <a:chExt cx="655041" cy="2369087"/>
          </a:xfrm>
        </p:grpSpPr>
        <p:sp>
          <p:nvSpPr>
            <p:cNvPr id="75" name="Rectangle 74"/>
            <p:cNvSpPr/>
            <p:nvPr/>
          </p:nvSpPr>
          <p:spPr>
            <a:xfrm>
              <a:off x="536074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ectangle 81"/>
          <p:cNvSpPr/>
          <p:nvPr/>
        </p:nvSpPr>
        <p:spPr>
          <a:xfrm>
            <a:off x="3280482" y="5257257"/>
            <a:ext cx="1390316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3307331" y="6178532"/>
            <a:ext cx="66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</a:t>
            </a:r>
            <a:endParaRPr lang="en-US" dirty="0"/>
          </a:p>
        </p:txBody>
      </p:sp>
      <p:sp>
        <p:nvSpPr>
          <p:cNvPr id="84" name="Can 83"/>
          <p:cNvSpPr/>
          <p:nvPr/>
        </p:nvSpPr>
        <p:spPr>
          <a:xfrm>
            <a:off x="8010566" y="5510666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6456666" y="4212718"/>
            <a:ext cx="1390316" cy="321145"/>
            <a:chOff x="5374105" y="3569368"/>
            <a:chExt cx="1390316" cy="321145"/>
          </a:xfrm>
          <a:solidFill>
            <a:srgbClr val="FDEADA"/>
          </a:solidFill>
        </p:grpSpPr>
        <p:sp>
          <p:nvSpPr>
            <p:cNvPr id="46" name="Rectangle 45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11939" y="3582736"/>
              <a:ext cx="1313180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3</a:t>
              </a:r>
              <a:endParaRPr lang="en-US" sz="1400" dirty="0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5365841" y="2299216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235879" y="4213172"/>
            <a:ext cx="1571093" cy="677109"/>
            <a:chOff x="4235879" y="4213172"/>
            <a:chExt cx="1571093" cy="677109"/>
          </a:xfrm>
        </p:grpSpPr>
        <p:sp>
          <p:nvSpPr>
            <p:cNvPr id="52" name="Rectangle 51"/>
            <p:cNvSpPr/>
            <p:nvPr/>
          </p:nvSpPr>
          <p:spPr>
            <a:xfrm>
              <a:off x="5360748" y="4213172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V="1">
              <a:off x="4809477" y="4358105"/>
              <a:ext cx="542048" cy="3743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235879" y="4520949"/>
              <a:ext cx="5652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free</a:t>
              </a:r>
              <a:endParaRPr lang="en-US" dirty="0"/>
            </a:p>
          </p:txBody>
        </p:sp>
      </p:grpSp>
      <p:sp>
        <p:nvSpPr>
          <p:cNvPr id="70" name="Freeform 69"/>
          <p:cNvSpPr/>
          <p:nvPr/>
        </p:nvSpPr>
        <p:spPr>
          <a:xfrm>
            <a:off x="5630644" y="4309984"/>
            <a:ext cx="307474" cy="347579"/>
          </a:xfrm>
          <a:custGeom>
            <a:avLst/>
            <a:gdLst>
              <a:gd name="connsiteX0" fmla="*/ 0 w 307474"/>
              <a:gd name="connsiteY0" fmla="*/ 0 h 347579"/>
              <a:gd name="connsiteX1" fmla="*/ 307474 w 307474"/>
              <a:gd name="connsiteY1" fmla="*/ 0 h 347579"/>
              <a:gd name="connsiteX2" fmla="*/ 307474 w 307474"/>
              <a:gd name="connsiteY2" fmla="*/ 347579 h 347579"/>
              <a:gd name="connsiteX3" fmla="*/ 173790 w 307474"/>
              <a:gd name="connsiteY3" fmla="*/ 334210 h 34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74" h="347579">
                <a:moveTo>
                  <a:pt x="0" y="0"/>
                </a:moveTo>
                <a:lnTo>
                  <a:pt x="307474" y="0"/>
                </a:lnTo>
                <a:lnTo>
                  <a:pt x="307474" y="347579"/>
                </a:lnTo>
                <a:lnTo>
                  <a:pt x="173790" y="33421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351525" y="3475789"/>
            <a:ext cx="878158" cy="1381641"/>
            <a:chOff x="5351525" y="3475789"/>
            <a:chExt cx="878158" cy="1381641"/>
          </a:xfrm>
        </p:grpSpPr>
        <p:sp>
          <p:nvSpPr>
            <p:cNvPr id="56" name="Rectangle 55"/>
            <p:cNvSpPr/>
            <p:nvPr/>
          </p:nvSpPr>
          <p:spPr>
            <a:xfrm>
              <a:off x="5351525" y="4536285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668209" y="3475789"/>
              <a:ext cx="561474" cy="1256631"/>
            </a:xfrm>
            <a:custGeom>
              <a:avLst/>
              <a:gdLst>
                <a:gd name="connsiteX0" fmla="*/ 0 w 561474"/>
                <a:gd name="connsiteY0" fmla="*/ 1350210 h 1350210"/>
                <a:gd name="connsiteX1" fmla="*/ 548106 w 561474"/>
                <a:gd name="connsiteY1" fmla="*/ 1350210 h 1350210"/>
                <a:gd name="connsiteX2" fmla="*/ 561474 w 561474"/>
                <a:gd name="connsiteY2" fmla="*/ 0 h 1350210"/>
                <a:gd name="connsiteX3" fmla="*/ 133684 w 561474"/>
                <a:gd name="connsiteY3" fmla="*/ 0 h 135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474" h="1350210">
                  <a:moveTo>
                    <a:pt x="0" y="1350210"/>
                  </a:moveTo>
                  <a:lnTo>
                    <a:pt x="548106" y="1350210"/>
                  </a:lnTo>
                  <a:lnTo>
                    <a:pt x="561474" y="0"/>
                  </a:lnTo>
                  <a:lnTo>
                    <a:pt x="133684" y="0"/>
                  </a:ln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  <a:headEnd type="diamon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51525" y="2378866"/>
            <a:ext cx="908908" cy="1221025"/>
            <a:chOff x="5351525" y="2378866"/>
            <a:chExt cx="908908" cy="1221025"/>
          </a:xfrm>
        </p:grpSpPr>
        <p:sp>
          <p:nvSpPr>
            <p:cNvPr id="57" name="Rectangle 56"/>
            <p:cNvSpPr/>
            <p:nvPr/>
          </p:nvSpPr>
          <p:spPr>
            <a:xfrm>
              <a:off x="5351525" y="3278746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698959" y="2378866"/>
              <a:ext cx="561474" cy="997647"/>
            </a:xfrm>
            <a:custGeom>
              <a:avLst/>
              <a:gdLst>
                <a:gd name="connsiteX0" fmla="*/ 0 w 561474"/>
                <a:gd name="connsiteY0" fmla="*/ 1350210 h 1350210"/>
                <a:gd name="connsiteX1" fmla="*/ 548106 w 561474"/>
                <a:gd name="connsiteY1" fmla="*/ 1350210 h 1350210"/>
                <a:gd name="connsiteX2" fmla="*/ 561474 w 561474"/>
                <a:gd name="connsiteY2" fmla="*/ 0 h 1350210"/>
                <a:gd name="connsiteX3" fmla="*/ 133684 w 561474"/>
                <a:gd name="connsiteY3" fmla="*/ 0 h 135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474" h="1350210">
                  <a:moveTo>
                    <a:pt x="0" y="1350210"/>
                  </a:moveTo>
                  <a:lnTo>
                    <a:pt x="548106" y="1350210"/>
                  </a:lnTo>
                  <a:lnTo>
                    <a:pt x="561474" y="0"/>
                  </a:lnTo>
                  <a:lnTo>
                    <a:pt x="133684" y="0"/>
                  </a:ln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  <a:headEnd type="diamon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400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(File Allocation Table)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0" y="1058791"/>
            <a:ext cx="4715157" cy="49971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File is collection of disk blocks</a:t>
            </a:r>
          </a:p>
          <a:p>
            <a:r>
              <a:rPr lang="en-US" sz="2400" dirty="0" smtClean="0"/>
              <a:t>FAT is linked list 1-1 with blocks</a:t>
            </a:r>
          </a:p>
          <a:p>
            <a:r>
              <a:rPr lang="en-US" sz="2400" dirty="0" smtClean="0"/>
              <a:t>File Number is index of root of block list for the file</a:t>
            </a:r>
          </a:p>
          <a:p>
            <a:r>
              <a:rPr lang="en-US" sz="2400" dirty="0" smtClean="0"/>
              <a:t>File offset (o = </a:t>
            </a:r>
            <a:r>
              <a:rPr lang="en-US" sz="2400" dirty="0" err="1" smtClean="0"/>
              <a:t>B:x</a:t>
            </a:r>
            <a:r>
              <a:rPr lang="en-US" sz="2400" dirty="0"/>
              <a:t> 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Follow list to get block #</a:t>
            </a:r>
          </a:p>
          <a:p>
            <a:r>
              <a:rPr lang="en-US" sz="2400" dirty="0" smtClean="0"/>
              <a:t>Unused blocks </a:t>
            </a:r>
            <a:r>
              <a:rPr lang="en-US" sz="2400" dirty="0" smtClean="0">
                <a:sym typeface="Wingdings"/>
              </a:rPr>
              <a:t> FAT free list</a:t>
            </a:r>
          </a:p>
          <a:p>
            <a:r>
              <a:rPr lang="en-US" sz="2400" dirty="0" smtClean="0">
                <a:sym typeface="Wingdings"/>
              </a:rPr>
              <a:t>Example: </a:t>
            </a:r>
            <a:r>
              <a:rPr lang="en-US" sz="2400" dirty="0" err="1" smtClean="0">
                <a:sym typeface="Wingdings"/>
              </a:rPr>
              <a:t>file_write</a:t>
            </a:r>
            <a:r>
              <a:rPr lang="en-US" sz="2400" dirty="0" smtClean="0">
                <a:sym typeface="Wingdings"/>
              </a:rPr>
              <a:t>(51, &lt;3, y&gt; )</a:t>
            </a:r>
            <a:endParaRPr lang="en-US" sz="2400" dirty="0" smtClean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51525" y="2620361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456666" y="2606993"/>
            <a:ext cx="1390316" cy="321145"/>
            <a:chOff x="5374105" y="3569368"/>
            <a:chExt cx="1390316" cy="321145"/>
          </a:xfrm>
        </p:grpSpPr>
        <p:sp>
          <p:nvSpPr>
            <p:cNvPr id="14" name="Rectangle 13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11939" y="3582736"/>
              <a:ext cx="1313180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0</a:t>
              </a:r>
              <a:endParaRPr lang="en-US" sz="1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56666" y="2928138"/>
            <a:ext cx="1390316" cy="321145"/>
            <a:chOff x="5374105" y="3569368"/>
            <a:chExt cx="1390316" cy="321145"/>
          </a:xfrm>
        </p:grpSpPr>
        <p:sp>
          <p:nvSpPr>
            <p:cNvPr id="17" name="Rectangle 1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11939" y="3582736"/>
              <a:ext cx="1310099" cy="307777"/>
            </a:xfrm>
            <a:prstGeom prst="rect">
              <a:avLst/>
            </a:prstGeom>
            <a:solidFill>
              <a:srgbClr val="FDEADA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1</a:t>
              </a:r>
              <a:endParaRPr lang="en-US" sz="14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6456666" y="3249283"/>
            <a:ext cx="1390316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56666" y="3570428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56666" y="3891573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52444" y="4533863"/>
            <a:ext cx="1390316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453507" y="4855008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6453507" y="5176153"/>
            <a:ext cx="1390316" cy="321145"/>
            <a:chOff x="5374105" y="3569368"/>
            <a:chExt cx="1390316" cy="321145"/>
          </a:xfrm>
        </p:grpSpPr>
        <p:sp>
          <p:nvSpPr>
            <p:cNvPr id="50" name="Rectangle 4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411939" y="3582736"/>
              <a:ext cx="1313180" cy="307777"/>
            </a:xfrm>
            <a:prstGeom prst="rect">
              <a:avLst/>
            </a:prstGeom>
            <a:solidFill>
              <a:srgbClr val="FDEADA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2</a:t>
              </a:r>
              <a:endParaRPr lang="en-US" sz="1400" dirty="0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6453507" y="5497298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523506" y="1582536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Disk Blocks</a:t>
            </a:r>
            <a:endParaRPr lang="en-US" sz="1600" dirty="0"/>
          </a:p>
        </p:txBody>
      </p:sp>
      <p:sp>
        <p:nvSpPr>
          <p:cNvPr id="58" name="Rectangle 57"/>
          <p:cNvSpPr/>
          <p:nvPr/>
        </p:nvSpPr>
        <p:spPr>
          <a:xfrm>
            <a:off x="6456666" y="1964703"/>
            <a:ext cx="1390316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351525" y="1965763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351525" y="1582536"/>
            <a:ext cx="497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FAT</a:t>
            </a:r>
            <a:endParaRPr lang="en-US" sz="1600" dirty="0"/>
          </a:p>
        </p:txBody>
      </p:sp>
      <p:sp>
        <p:nvSpPr>
          <p:cNvPr id="61" name="Rectangle 60"/>
          <p:cNvSpPr/>
          <p:nvPr/>
        </p:nvSpPr>
        <p:spPr>
          <a:xfrm>
            <a:off x="5908241" y="5900457"/>
            <a:ext cx="583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N-1: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6160080" y="1916516"/>
            <a:ext cx="36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0: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5029152" y="1895132"/>
            <a:ext cx="36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0: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4809478" y="5900457"/>
            <a:ext cx="583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N-1: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4912158" y="2563532"/>
            <a:ext cx="480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31: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641746" y="2378866"/>
            <a:ext cx="1270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f</a:t>
            </a:r>
            <a:r>
              <a:rPr lang="en-US" dirty="0" smtClean="0">
                <a:solidFill>
                  <a:srgbClr val="3366FF"/>
                </a:solidFill>
              </a:rPr>
              <a:t>ile number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491789" y="2767263"/>
            <a:ext cx="4203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5351525" y="2941961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5654842" y="2687055"/>
            <a:ext cx="307474" cy="347579"/>
          </a:xfrm>
          <a:custGeom>
            <a:avLst/>
            <a:gdLst>
              <a:gd name="connsiteX0" fmla="*/ 0 w 307474"/>
              <a:gd name="connsiteY0" fmla="*/ 0 h 347579"/>
              <a:gd name="connsiteX1" fmla="*/ 307474 w 307474"/>
              <a:gd name="connsiteY1" fmla="*/ 0 h 347579"/>
              <a:gd name="connsiteX2" fmla="*/ 307474 w 307474"/>
              <a:gd name="connsiteY2" fmla="*/ 347579 h 347579"/>
              <a:gd name="connsiteX3" fmla="*/ 173790 w 307474"/>
              <a:gd name="connsiteY3" fmla="*/ 334210 h 34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74" h="347579">
                <a:moveTo>
                  <a:pt x="0" y="0"/>
                </a:moveTo>
                <a:lnTo>
                  <a:pt x="307474" y="0"/>
                </a:lnTo>
                <a:lnTo>
                  <a:pt x="307474" y="347579"/>
                </a:lnTo>
                <a:lnTo>
                  <a:pt x="173790" y="334210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360748" y="5189521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5694947" y="3141579"/>
            <a:ext cx="320842" cy="2179053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42" h="2179053">
                <a:moveTo>
                  <a:pt x="0" y="0"/>
                </a:moveTo>
                <a:lnTo>
                  <a:pt x="320842" y="0"/>
                </a:lnTo>
                <a:lnTo>
                  <a:pt x="307474" y="2179053"/>
                </a:lnTo>
                <a:lnTo>
                  <a:pt x="133685" y="2179053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280482" y="5257257"/>
            <a:ext cx="1390316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3307331" y="6178532"/>
            <a:ext cx="66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</a:t>
            </a:r>
            <a:endParaRPr lang="en-US" dirty="0"/>
          </a:p>
        </p:txBody>
      </p:sp>
      <p:sp>
        <p:nvSpPr>
          <p:cNvPr id="84" name="Can 83"/>
          <p:cNvSpPr/>
          <p:nvPr/>
        </p:nvSpPr>
        <p:spPr>
          <a:xfrm>
            <a:off x="8010566" y="5510666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6456666" y="4212718"/>
            <a:ext cx="1390316" cy="321145"/>
            <a:chOff x="5374105" y="3569368"/>
            <a:chExt cx="1390316" cy="321145"/>
          </a:xfrm>
          <a:solidFill>
            <a:srgbClr val="FDEADA"/>
          </a:solidFill>
        </p:grpSpPr>
        <p:sp>
          <p:nvSpPr>
            <p:cNvPr id="46" name="Rectangle 45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11939" y="3582736"/>
              <a:ext cx="1313180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3</a:t>
              </a:r>
              <a:endParaRPr lang="en-US" sz="1400" dirty="0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5365841" y="2299216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360748" y="4213172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4809477" y="4358105"/>
            <a:ext cx="542048" cy="3743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35879" y="4520949"/>
            <a:ext cx="56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</a:t>
            </a:r>
            <a:endParaRPr lang="en-US" dirty="0"/>
          </a:p>
        </p:txBody>
      </p:sp>
      <p:sp>
        <p:nvSpPr>
          <p:cNvPr id="70" name="Freeform 69"/>
          <p:cNvSpPr/>
          <p:nvPr/>
        </p:nvSpPr>
        <p:spPr>
          <a:xfrm>
            <a:off x="5630644" y="4309984"/>
            <a:ext cx="307474" cy="347579"/>
          </a:xfrm>
          <a:custGeom>
            <a:avLst/>
            <a:gdLst>
              <a:gd name="connsiteX0" fmla="*/ 0 w 307474"/>
              <a:gd name="connsiteY0" fmla="*/ 0 h 347579"/>
              <a:gd name="connsiteX1" fmla="*/ 307474 w 307474"/>
              <a:gd name="connsiteY1" fmla="*/ 0 h 347579"/>
              <a:gd name="connsiteX2" fmla="*/ 307474 w 307474"/>
              <a:gd name="connsiteY2" fmla="*/ 347579 h 347579"/>
              <a:gd name="connsiteX3" fmla="*/ 173790 w 307474"/>
              <a:gd name="connsiteY3" fmla="*/ 334210 h 34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74" h="347579">
                <a:moveTo>
                  <a:pt x="0" y="0"/>
                </a:moveTo>
                <a:lnTo>
                  <a:pt x="307474" y="0"/>
                </a:lnTo>
                <a:lnTo>
                  <a:pt x="307474" y="347579"/>
                </a:lnTo>
                <a:lnTo>
                  <a:pt x="173790" y="33421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351525" y="3475789"/>
            <a:ext cx="878158" cy="1381641"/>
            <a:chOff x="5351525" y="3475789"/>
            <a:chExt cx="878158" cy="1381641"/>
          </a:xfrm>
        </p:grpSpPr>
        <p:sp>
          <p:nvSpPr>
            <p:cNvPr id="56" name="Rectangle 55"/>
            <p:cNvSpPr/>
            <p:nvPr/>
          </p:nvSpPr>
          <p:spPr>
            <a:xfrm>
              <a:off x="5351525" y="4536285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668209" y="3475789"/>
              <a:ext cx="561474" cy="1256631"/>
            </a:xfrm>
            <a:custGeom>
              <a:avLst/>
              <a:gdLst>
                <a:gd name="connsiteX0" fmla="*/ 0 w 561474"/>
                <a:gd name="connsiteY0" fmla="*/ 1350210 h 1350210"/>
                <a:gd name="connsiteX1" fmla="*/ 548106 w 561474"/>
                <a:gd name="connsiteY1" fmla="*/ 1350210 h 1350210"/>
                <a:gd name="connsiteX2" fmla="*/ 561474 w 561474"/>
                <a:gd name="connsiteY2" fmla="*/ 0 h 1350210"/>
                <a:gd name="connsiteX3" fmla="*/ 133684 w 561474"/>
                <a:gd name="connsiteY3" fmla="*/ 0 h 135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474" h="1350210">
                  <a:moveTo>
                    <a:pt x="0" y="1350210"/>
                  </a:moveTo>
                  <a:lnTo>
                    <a:pt x="548106" y="1350210"/>
                  </a:lnTo>
                  <a:lnTo>
                    <a:pt x="561474" y="0"/>
                  </a:lnTo>
                  <a:lnTo>
                    <a:pt x="133684" y="0"/>
                  </a:ln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  <a:headEnd type="diamon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51525" y="2378866"/>
            <a:ext cx="908908" cy="1221025"/>
            <a:chOff x="5351525" y="2378866"/>
            <a:chExt cx="908908" cy="1221025"/>
          </a:xfrm>
        </p:grpSpPr>
        <p:sp>
          <p:nvSpPr>
            <p:cNvPr id="57" name="Rectangle 56"/>
            <p:cNvSpPr/>
            <p:nvPr/>
          </p:nvSpPr>
          <p:spPr>
            <a:xfrm>
              <a:off x="5351525" y="3278746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698959" y="2378866"/>
              <a:ext cx="561474" cy="997647"/>
            </a:xfrm>
            <a:custGeom>
              <a:avLst/>
              <a:gdLst>
                <a:gd name="connsiteX0" fmla="*/ 0 w 561474"/>
                <a:gd name="connsiteY0" fmla="*/ 1350210 h 1350210"/>
                <a:gd name="connsiteX1" fmla="*/ 548106 w 561474"/>
                <a:gd name="connsiteY1" fmla="*/ 1350210 h 1350210"/>
                <a:gd name="connsiteX2" fmla="*/ 561474 w 561474"/>
                <a:gd name="connsiteY2" fmla="*/ 0 h 1350210"/>
                <a:gd name="connsiteX3" fmla="*/ 133684 w 561474"/>
                <a:gd name="connsiteY3" fmla="*/ 0 h 135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474" h="1350210">
                  <a:moveTo>
                    <a:pt x="0" y="1350210"/>
                  </a:moveTo>
                  <a:lnTo>
                    <a:pt x="548106" y="1350210"/>
                  </a:lnTo>
                  <a:lnTo>
                    <a:pt x="561474" y="0"/>
                  </a:lnTo>
                  <a:lnTo>
                    <a:pt x="133684" y="0"/>
                  </a:ln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  <a:headEnd type="diamon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1" name="Straight Arrow Connector 70"/>
          <p:cNvCxnSpPr>
            <a:endCxn id="56" idx="1"/>
          </p:cNvCxnSpPr>
          <p:nvPr/>
        </p:nvCxnSpPr>
        <p:spPr>
          <a:xfrm flipV="1">
            <a:off x="4809478" y="4696858"/>
            <a:ext cx="542047" cy="35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5343235" y="4218017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 flipV="1">
            <a:off x="5632119" y="4454342"/>
            <a:ext cx="447753" cy="952083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42" h="2179053">
                <a:moveTo>
                  <a:pt x="0" y="0"/>
                </a:moveTo>
                <a:lnTo>
                  <a:pt x="320842" y="0"/>
                </a:lnTo>
                <a:lnTo>
                  <a:pt x="307474" y="2179053"/>
                </a:lnTo>
                <a:lnTo>
                  <a:pt x="133685" y="2179053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3" grpId="0" animBg="1"/>
      <p:bldP spid="7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(File Allocation Table)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0" y="1058791"/>
            <a:ext cx="4715157" cy="49971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File is collection of disk blocks</a:t>
            </a:r>
          </a:p>
          <a:p>
            <a:r>
              <a:rPr lang="en-US" sz="2400" dirty="0" smtClean="0"/>
              <a:t>FAT is linked list 1-1 with blocks</a:t>
            </a:r>
          </a:p>
          <a:p>
            <a:r>
              <a:rPr lang="en-US" sz="2400" dirty="0" smtClean="0"/>
              <a:t>File Number is index of root of block list for the file</a:t>
            </a:r>
          </a:p>
          <a:p>
            <a:r>
              <a:rPr lang="en-US" sz="2400" dirty="0" smtClean="0"/>
              <a:t>File offset (o = </a:t>
            </a:r>
            <a:r>
              <a:rPr lang="en-US" sz="2400" dirty="0" err="1" smtClean="0"/>
              <a:t>B:x</a:t>
            </a:r>
            <a:r>
              <a:rPr lang="en-US" sz="2400" dirty="0"/>
              <a:t> 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Follow list to get block #</a:t>
            </a:r>
          </a:p>
          <a:p>
            <a:r>
              <a:rPr lang="en-US" sz="2400" dirty="0" smtClean="0"/>
              <a:t>Unused blocks </a:t>
            </a:r>
            <a:r>
              <a:rPr lang="en-US" sz="2400" dirty="0" smtClean="0">
                <a:sym typeface="Wingdings"/>
              </a:rPr>
              <a:t> FAT free list</a:t>
            </a:r>
          </a:p>
          <a:p>
            <a:r>
              <a:rPr lang="en-US" sz="2400" dirty="0" smtClean="0">
                <a:sym typeface="Wingdings"/>
              </a:rPr>
              <a:t>Grow file by allocating free blocks and linking them in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10/17/14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51525" y="2620361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456666" y="2606993"/>
            <a:ext cx="1390316" cy="321145"/>
            <a:chOff x="5374105" y="3569368"/>
            <a:chExt cx="1390316" cy="321145"/>
          </a:xfrm>
        </p:grpSpPr>
        <p:sp>
          <p:nvSpPr>
            <p:cNvPr id="14" name="Rectangle 13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11939" y="3582736"/>
              <a:ext cx="1313180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0</a:t>
              </a:r>
              <a:endParaRPr lang="en-US" sz="1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56666" y="2928138"/>
            <a:ext cx="1390316" cy="321145"/>
            <a:chOff x="5374105" y="3569368"/>
            <a:chExt cx="1390316" cy="321145"/>
          </a:xfrm>
        </p:grpSpPr>
        <p:sp>
          <p:nvSpPr>
            <p:cNvPr id="17" name="Rectangle 1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11939" y="3582736"/>
              <a:ext cx="1310099" cy="307777"/>
            </a:xfrm>
            <a:prstGeom prst="rect">
              <a:avLst/>
            </a:prstGeom>
            <a:solidFill>
              <a:srgbClr val="FDEADA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1</a:t>
              </a:r>
              <a:endParaRPr lang="en-US" sz="14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6456666" y="3249283"/>
            <a:ext cx="1390316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56666" y="3570428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56666" y="3891573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52444" y="4533863"/>
            <a:ext cx="1390316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453507" y="4855008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6453507" y="5176153"/>
            <a:ext cx="1390316" cy="321145"/>
            <a:chOff x="5374105" y="3569368"/>
            <a:chExt cx="1390316" cy="321145"/>
          </a:xfrm>
        </p:grpSpPr>
        <p:sp>
          <p:nvSpPr>
            <p:cNvPr id="50" name="Rectangle 4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411939" y="3582736"/>
              <a:ext cx="1313180" cy="307777"/>
            </a:xfrm>
            <a:prstGeom prst="rect">
              <a:avLst/>
            </a:prstGeom>
            <a:solidFill>
              <a:srgbClr val="FDEADA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2</a:t>
              </a:r>
              <a:endParaRPr lang="en-US" sz="1400" dirty="0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6453507" y="5497298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523506" y="1582536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Disk Blocks</a:t>
            </a:r>
            <a:endParaRPr lang="en-US" sz="1600" dirty="0"/>
          </a:p>
        </p:txBody>
      </p:sp>
      <p:sp>
        <p:nvSpPr>
          <p:cNvPr id="58" name="Rectangle 57"/>
          <p:cNvSpPr/>
          <p:nvPr/>
        </p:nvSpPr>
        <p:spPr>
          <a:xfrm>
            <a:off x="6456666" y="1964703"/>
            <a:ext cx="1390316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351525" y="1965763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351525" y="1582536"/>
            <a:ext cx="497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FAT</a:t>
            </a:r>
            <a:endParaRPr lang="en-US" sz="1600" dirty="0"/>
          </a:p>
        </p:txBody>
      </p:sp>
      <p:sp>
        <p:nvSpPr>
          <p:cNvPr id="61" name="Rectangle 60"/>
          <p:cNvSpPr/>
          <p:nvPr/>
        </p:nvSpPr>
        <p:spPr>
          <a:xfrm>
            <a:off x="5908241" y="5900457"/>
            <a:ext cx="583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N-1: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6160080" y="1916516"/>
            <a:ext cx="36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0: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5029152" y="1895132"/>
            <a:ext cx="36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0: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4809478" y="5900457"/>
            <a:ext cx="583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N-1: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4912158" y="2563532"/>
            <a:ext cx="480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31: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641746" y="2378866"/>
            <a:ext cx="1270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f</a:t>
            </a:r>
            <a:r>
              <a:rPr lang="en-US" dirty="0" smtClean="0">
                <a:solidFill>
                  <a:srgbClr val="3366FF"/>
                </a:solidFill>
              </a:rPr>
              <a:t>ile number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491789" y="2767263"/>
            <a:ext cx="4203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5351525" y="2941961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5654842" y="2687055"/>
            <a:ext cx="307474" cy="347579"/>
          </a:xfrm>
          <a:custGeom>
            <a:avLst/>
            <a:gdLst>
              <a:gd name="connsiteX0" fmla="*/ 0 w 307474"/>
              <a:gd name="connsiteY0" fmla="*/ 0 h 347579"/>
              <a:gd name="connsiteX1" fmla="*/ 307474 w 307474"/>
              <a:gd name="connsiteY1" fmla="*/ 0 h 347579"/>
              <a:gd name="connsiteX2" fmla="*/ 307474 w 307474"/>
              <a:gd name="connsiteY2" fmla="*/ 347579 h 347579"/>
              <a:gd name="connsiteX3" fmla="*/ 173790 w 307474"/>
              <a:gd name="connsiteY3" fmla="*/ 334210 h 34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74" h="347579">
                <a:moveTo>
                  <a:pt x="0" y="0"/>
                </a:moveTo>
                <a:lnTo>
                  <a:pt x="307474" y="0"/>
                </a:lnTo>
                <a:lnTo>
                  <a:pt x="307474" y="347579"/>
                </a:lnTo>
                <a:lnTo>
                  <a:pt x="173790" y="334210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360748" y="5189521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5694947" y="3141579"/>
            <a:ext cx="320842" cy="2179053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42" h="2179053">
                <a:moveTo>
                  <a:pt x="0" y="0"/>
                </a:moveTo>
                <a:lnTo>
                  <a:pt x="320842" y="0"/>
                </a:lnTo>
                <a:lnTo>
                  <a:pt x="307474" y="2179053"/>
                </a:lnTo>
                <a:lnTo>
                  <a:pt x="133685" y="2179053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280482" y="5257257"/>
            <a:ext cx="1390316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3307331" y="6178532"/>
            <a:ext cx="66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</a:t>
            </a:r>
            <a:endParaRPr lang="en-US" dirty="0"/>
          </a:p>
        </p:txBody>
      </p:sp>
      <p:sp>
        <p:nvSpPr>
          <p:cNvPr id="84" name="Can 83"/>
          <p:cNvSpPr/>
          <p:nvPr/>
        </p:nvSpPr>
        <p:spPr>
          <a:xfrm>
            <a:off x="8010566" y="5510666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6456666" y="4212718"/>
            <a:ext cx="1390316" cy="321145"/>
            <a:chOff x="5374105" y="3569368"/>
            <a:chExt cx="1390316" cy="321145"/>
          </a:xfrm>
          <a:solidFill>
            <a:srgbClr val="FDEADA"/>
          </a:solidFill>
        </p:grpSpPr>
        <p:sp>
          <p:nvSpPr>
            <p:cNvPr id="46" name="Rectangle 45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11939" y="3582736"/>
              <a:ext cx="1313180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3</a:t>
              </a:r>
              <a:endParaRPr lang="en-US" sz="1400" dirty="0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5365841" y="2299216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360748" y="4213172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35879" y="4520949"/>
            <a:ext cx="56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</a:t>
            </a:r>
            <a:endParaRPr lang="en-US" dirty="0"/>
          </a:p>
        </p:txBody>
      </p:sp>
      <p:sp>
        <p:nvSpPr>
          <p:cNvPr id="70" name="Freeform 69"/>
          <p:cNvSpPr/>
          <p:nvPr/>
        </p:nvSpPr>
        <p:spPr>
          <a:xfrm>
            <a:off x="5630644" y="4309984"/>
            <a:ext cx="307474" cy="347579"/>
          </a:xfrm>
          <a:custGeom>
            <a:avLst/>
            <a:gdLst>
              <a:gd name="connsiteX0" fmla="*/ 0 w 307474"/>
              <a:gd name="connsiteY0" fmla="*/ 0 h 347579"/>
              <a:gd name="connsiteX1" fmla="*/ 307474 w 307474"/>
              <a:gd name="connsiteY1" fmla="*/ 0 h 347579"/>
              <a:gd name="connsiteX2" fmla="*/ 307474 w 307474"/>
              <a:gd name="connsiteY2" fmla="*/ 347579 h 347579"/>
              <a:gd name="connsiteX3" fmla="*/ 173790 w 307474"/>
              <a:gd name="connsiteY3" fmla="*/ 334210 h 34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74" h="347579">
                <a:moveTo>
                  <a:pt x="0" y="0"/>
                </a:moveTo>
                <a:lnTo>
                  <a:pt x="307474" y="0"/>
                </a:lnTo>
                <a:lnTo>
                  <a:pt x="307474" y="347579"/>
                </a:lnTo>
                <a:lnTo>
                  <a:pt x="173790" y="33421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351525" y="3475789"/>
            <a:ext cx="878158" cy="1381641"/>
            <a:chOff x="5351525" y="3475789"/>
            <a:chExt cx="878158" cy="1381641"/>
          </a:xfrm>
        </p:grpSpPr>
        <p:sp>
          <p:nvSpPr>
            <p:cNvPr id="56" name="Rectangle 55"/>
            <p:cNvSpPr/>
            <p:nvPr/>
          </p:nvSpPr>
          <p:spPr>
            <a:xfrm>
              <a:off x="5351525" y="4536285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668209" y="3475789"/>
              <a:ext cx="561474" cy="1256631"/>
            </a:xfrm>
            <a:custGeom>
              <a:avLst/>
              <a:gdLst>
                <a:gd name="connsiteX0" fmla="*/ 0 w 561474"/>
                <a:gd name="connsiteY0" fmla="*/ 1350210 h 1350210"/>
                <a:gd name="connsiteX1" fmla="*/ 548106 w 561474"/>
                <a:gd name="connsiteY1" fmla="*/ 1350210 h 1350210"/>
                <a:gd name="connsiteX2" fmla="*/ 561474 w 561474"/>
                <a:gd name="connsiteY2" fmla="*/ 0 h 1350210"/>
                <a:gd name="connsiteX3" fmla="*/ 133684 w 561474"/>
                <a:gd name="connsiteY3" fmla="*/ 0 h 135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474" h="1350210">
                  <a:moveTo>
                    <a:pt x="0" y="1350210"/>
                  </a:moveTo>
                  <a:lnTo>
                    <a:pt x="548106" y="1350210"/>
                  </a:lnTo>
                  <a:lnTo>
                    <a:pt x="561474" y="0"/>
                  </a:lnTo>
                  <a:lnTo>
                    <a:pt x="133684" y="0"/>
                  </a:ln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  <a:headEnd type="diamon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51525" y="2378866"/>
            <a:ext cx="908908" cy="1221025"/>
            <a:chOff x="5351525" y="2378866"/>
            <a:chExt cx="908908" cy="1221025"/>
          </a:xfrm>
        </p:grpSpPr>
        <p:sp>
          <p:nvSpPr>
            <p:cNvPr id="57" name="Rectangle 56"/>
            <p:cNvSpPr/>
            <p:nvPr/>
          </p:nvSpPr>
          <p:spPr>
            <a:xfrm>
              <a:off x="5351525" y="3278746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698959" y="2378866"/>
              <a:ext cx="561474" cy="997647"/>
            </a:xfrm>
            <a:custGeom>
              <a:avLst/>
              <a:gdLst>
                <a:gd name="connsiteX0" fmla="*/ 0 w 561474"/>
                <a:gd name="connsiteY0" fmla="*/ 1350210 h 1350210"/>
                <a:gd name="connsiteX1" fmla="*/ 548106 w 561474"/>
                <a:gd name="connsiteY1" fmla="*/ 1350210 h 1350210"/>
                <a:gd name="connsiteX2" fmla="*/ 561474 w 561474"/>
                <a:gd name="connsiteY2" fmla="*/ 0 h 1350210"/>
                <a:gd name="connsiteX3" fmla="*/ 133684 w 561474"/>
                <a:gd name="connsiteY3" fmla="*/ 0 h 135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474" h="1350210">
                  <a:moveTo>
                    <a:pt x="0" y="1350210"/>
                  </a:moveTo>
                  <a:lnTo>
                    <a:pt x="548106" y="1350210"/>
                  </a:lnTo>
                  <a:lnTo>
                    <a:pt x="561474" y="0"/>
                  </a:lnTo>
                  <a:lnTo>
                    <a:pt x="133684" y="0"/>
                  </a:ln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  <a:headEnd type="diamon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1" name="Straight Arrow Connector 70"/>
          <p:cNvCxnSpPr>
            <a:endCxn id="56" idx="1"/>
          </p:cNvCxnSpPr>
          <p:nvPr/>
        </p:nvCxnSpPr>
        <p:spPr>
          <a:xfrm flipV="1">
            <a:off x="4809478" y="4696858"/>
            <a:ext cx="542047" cy="35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5343235" y="4218017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 flipV="1">
            <a:off x="5632119" y="4454342"/>
            <a:ext cx="447753" cy="952083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42" h="2179053">
                <a:moveTo>
                  <a:pt x="0" y="0"/>
                </a:moveTo>
                <a:lnTo>
                  <a:pt x="320842" y="0"/>
                </a:lnTo>
                <a:lnTo>
                  <a:pt x="307474" y="2179053"/>
                </a:lnTo>
                <a:lnTo>
                  <a:pt x="133685" y="2179053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47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hairy thought-provoking question to help review recent topics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One </a:t>
            </a:r>
            <a:r>
              <a:rPr lang="en-US" dirty="0" err="1" smtClean="0"/>
              <a:t>vs</a:t>
            </a:r>
            <a:r>
              <a:rPr lang="en-US" dirty="0" smtClean="0"/>
              <a:t> The All</a:t>
            </a:r>
          </a:p>
          <a:p>
            <a:r>
              <a:rPr lang="en-US" dirty="0" smtClean="0"/>
              <a:t>Is improving </a:t>
            </a:r>
            <a:r>
              <a:rPr lang="en-US" i="1" dirty="0" smtClean="0"/>
              <a:t>response time</a:t>
            </a:r>
            <a:r>
              <a:rPr lang="en-US" dirty="0" smtClean="0"/>
              <a:t> (the One) in alignment or in opposition to improving </a:t>
            </a:r>
            <a:r>
              <a:rPr lang="en-US" i="1" dirty="0" smtClean="0"/>
              <a:t>throughput</a:t>
            </a:r>
            <a:r>
              <a:rPr lang="en-US" dirty="0" smtClean="0"/>
              <a:t> (the All) ?</a:t>
            </a:r>
          </a:p>
          <a:p>
            <a:r>
              <a:rPr lang="en-US" dirty="0" smtClean="0"/>
              <a:t>E.g., C-SCAN ?</a:t>
            </a:r>
          </a:p>
          <a:p>
            <a:r>
              <a:rPr lang="en-US" dirty="0" smtClean="0"/>
              <a:t>Delay servicing queue?</a:t>
            </a:r>
          </a:p>
          <a:p>
            <a:endParaRPr lang="en-US" dirty="0"/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549040"/>
            <a:ext cx="28194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0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(File Allocation Table)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0" y="1058791"/>
            <a:ext cx="4715157" cy="49971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File is collection of disk blocks</a:t>
            </a:r>
          </a:p>
          <a:p>
            <a:r>
              <a:rPr lang="en-US" sz="2400" dirty="0" smtClean="0"/>
              <a:t>FAT is linked list 1-1 with blocks</a:t>
            </a:r>
          </a:p>
          <a:p>
            <a:r>
              <a:rPr lang="en-US" sz="2400" dirty="0" smtClean="0"/>
              <a:t>File Number is index of root of block list for the file</a:t>
            </a:r>
          </a:p>
          <a:p>
            <a:r>
              <a:rPr lang="en-US" sz="2400" dirty="0" smtClean="0">
                <a:sym typeface="Wingdings"/>
              </a:rPr>
              <a:t>Grow file by allocating free blocks and linking them in</a:t>
            </a:r>
          </a:p>
          <a:p>
            <a:r>
              <a:rPr lang="en-US" sz="2400" dirty="0" smtClean="0">
                <a:sym typeface="Wingdings"/>
              </a:rPr>
              <a:t>Example Create file, write, write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10/17/14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51525" y="2620361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456666" y="2606993"/>
            <a:ext cx="1390316" cy="321145"/>
            <a:chOff x="5374105" y="3569368"/>
            <a:chExt cx="1390316" cy="321145"/>
          </a:xfrm>
        </p:grpSpPr>
        <p:sp>
          <p:nvSpPr>
            <p:cNvPr id="14" name="Rectangle 13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11939" y="3582736"/>
              <a:ext cx="1313180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0</a:t>
              </a:r>
              <a:endParaRPr lang="en-US" sz="1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56666" y="2928138"/>
            <a:ext cx="1390316" cy="321145"/>
            <a:chOff x="5374105" y="3569368"/>
            <a:chExt cx="1390316" cy="321145"/>
          </a:xfrm>
        </p:grpSpPr>
        <p:sp>
          <p:nvSpPr>
            <p:cNvPr id="17" name="Rectangle 1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11939" y="3582736"/>
              <a:ext cx="1310099" cy="307777"/>
            </a:xfrm>
            <a:prstGeom prst="rect">
              <a:avLst/>
            </a:prstGeom>
            <a:solidFill>
              <a:srgbClr val="FDEADA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1</a:t>
              </a:r>
              <a:endParaRPr lang="en-US" sz="14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6456666" y="3249283"/>
            <a:ext cx="1390316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56666" y="3570428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56666" y="3891573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52444" y="4533863"/>
            <a:ext cx="1390316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453507" y="4855008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6453507" y="5176153"/>
            <a:ext cx="1390316" cy="321145"/>
            <a:chOff x="5374105" y="3569368"/>
            <a:chExt cx="1390316" cy="321145"/>
          </a:xfrm>
        </p:grpSpPr>
        <p:sp>
          <p:nvSpPr>
            <p:cNvPr id="50" name="Rectangle 4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411939" y="3582736"/>
              <a:ext cx="1313180" cy="307777"/>
            </a:xfrm>
            <a:prstGeom prst="rect">
              <a:avLst/>
            </a:prstGeom>
            <a:solidFill>
              <a:srgbClr val="FDEADA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2</a:t>
              </a:r>
              <a:endParaRPr lang="en-US" sz="1400" dirty="0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6453507" y="5497298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523506" y="1582536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Disk Blocks</a:t>
            </a:r>
            <a:endParaRPr lang="en-US" sz="1600" dirty="0"/>
          </a:p>
        </p:txBody>
      </p:sp>
      <p:sp>
        <p:nvSpPr>
          <p:cNvPr id="58" name="Rectangle 57"/>
          <p:cNvSpPr/>
          <p:nvPr/>
        </p:nvSpPr>
        <p:spPr>
          <a:xfrm>
            <a:off x="6456666" y="1964703"/>
            <a:ext cx="1390316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351525" y="1965763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351525" y="1582536"/>
            <a:ext cx="497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FAT</a:t>
            </a:r>
            <a:endParaRPr lang="en-US" sz="1600" dirty="0"/>
          </a:p>
        </p:txBody>
      </p:sp>
      <p:sp>
        <p:nvSpPr>
          <p:cNvPr id="61" name="Rectangle 60"/>
          <p:cNvSpPr/>
          <p:nvPr/>
        </p:nvSpPr>
        <p:spPr>
          <a:xfrm>
            <a:off x="5908241" y="5900457"/>
            <a:ext cx="583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N-1: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6160080" y="1916516"/>
            <a:ext cx="36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0: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5029152" y="1895132"/>
            <a:ext cx="36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0: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4809478" y="5900457"/>
            <a:ext cx="583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N-1: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4912158" y="2563532"/>
            <a:ext cx="480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31: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641746" y="2378866"/>
            <a:ext cx="1270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f</a:t>
            </a:r>
            <a:r>
              <a:rPr lang="en-US" dirty="0" smtClean="0">
                <a:solidFill>
                  <a:srgbClr val="3366FF"/>
                </a:solidFill>
              </a:rPr>
              <a:t>ile number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491789" y="2767263"/>
            <a:ext cx="4203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5351525" y="2941961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5654842" y="2687055"/>
            <a:ext cx="307474" cy="347579"/>
          </a:xfrm>
          <a:custGeom>
            <a:avLst/>
            <a:gdLst>
              <a:gd name="connsiteX0" fmla="*/ 0 w 307474"/>
              <a:gd name="connsiteY0" fmla="*/ 0 h 347579"/>
              <a:gd name="connsiteX1" fmla="*/ 307474 w 307474"/>
              <a:gd name="connsiteY1" fmla="*/ 0 h 347579"/>
              <a:gd name="connsiteX2" fmla="*/ 307474 w 307474"/>
              <a:gd name="connsiteY2" fmla="*/ 347579 h 347579"/>
              <a:gd name="connsiteX3" fmla="*/ 173790 w 307474"/>
              <a:gd name="connsiteY3" fmla="*/ 334210 h 34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74" h="347579">
                <a:moveTo>
                  <a:pt x="0" y="0"/>
                </a:moveTo>
                <a:lnTo>
                  <a:pt x="307474" y="0"/>
                </a:lnTo>
                <a:lnTo>
                  <a:pt x="307474" y="347579"/>
                </a:lnTo>
                <a:lnTo>
                  <a:pt x="173790" y="334210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360748" y="5189521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5694947" y="3141579"/>
            <a:ext cx="320842" cy="2179053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42" h="2179053">
                <a:moveTo>
                  <a:pt x="0" y="0"/>
                </a:moveTo>
                <a:lnTo>
                  <a:pt x="320842" y="0"/>
                </a:lnTo>
                <a:lnTo>
                  <a:pt x="307474" y="2179053"/>
                </a:lnTo>
                <a:lnTo>
                  <a:pt x="133685" y="2179053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280482" y="5257257"/>
            <a:ext cx="1390316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3307331" y="6178532"/>
            <a:ext cx="66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</a:t>
            </a:r>
            <a:endParaRPr lang="en-US" dirty="0"/>
          </a:p>
        </p:txBody>
      </p:sp>
      <p:sp>
        <p:nvSpPr>
          <p:cNvPr id="84" name="Can 83"/>
          <p:cNvSpPr/>
          <p:nvPr/>
        </p:nvSpPr>
        <p:spPr>
          <a:xfrm>
            <a:off x="8010566" y="5510666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6456666" y="4212718"/>
            <a:ext cx="1390316" cy="321145"/>
            <a:chOff x="5374105" y="3569368"/>
            <a:chExt cx="1390316" cy="321145"/>
          </a:xfrm>
          <a:solidFill>
            <a:srgbClr val="FDEADA"/>
          </a:solidFill>
        </p:grpSpPr>
        <p:sp>
          <p:nvSpPr>
            <p:cNvPr id="46" name="Rectangle 45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11939" y="3582736"/>
              <a:ext cx="1313180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3</a:t>
              </a:r>
              <a:endParaRPr lang="en-US" sz="1400" dirty="0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5365841" y="2299216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360748" y="4213172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35879" y="4520949"/>
            <a:ext cx="56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</a:t>
            </a:r>
            <a:endParaRPr lang="en-US" dirty="0"/>
          </a:p>
        </p:txBody>
      </p:sp>
      <p:sp>
        <p:nvSpPr>
          <p:cNvPr id="70" name="Freeform 69"/>
          <p:cNvSpPr/>
          <p:nvPr/>
        </p:nvSpPr>
        <p:spPr>
          <a:xfrm>
            <a:off x="5630644" y="4309984"/>
            <a:ext cx="307474" cy="347579"/>
          </a:xfrm>
          <a:custGeom>
            <a:avLst/>
            <a:gdLst>
              <a:gd name="connsiteX0" fmla="*/ 0 w 307474"/>
              <a:gd name="connsiteY0" fmla="*/ 0 h 347579"/>
              <a:gd name="connsiteX1" fmla="*/ 307474 w 307474"/>
              <a:gd name="connsiteY1" fmla="*/ 0 h 347579"/>
              <a:gd name="connsiteX2" fmla="*/ 307474 w 307474"/>
              <a:gd name="connsiteY2" fmla="*/ 347579 h 347579"/>
              <a:gd name="connsiteX3" fmla="*/ 173790 w 307474"/>
              <a:gd name="connsiteY3" fmla="*/ 334210 h 34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74" h="347579">
                <a:moveTo>
                  <a:pt x="0" y="0"/>
                </a:moveTo>
                <a:lnTo>
                  <a:pt x="307474" y="0"/>
                </a:lnTo>
                <a:lnTo>
                  <a:pt x="307474" y="347579"/>
                </a:lnTo>
                <a:lnTo>
                  <a:pt x="173790" y="33421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351525" y="4536285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668209" y="3475789"/>
            <a:ext cx="561474" cy="1256631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351525" y="3278746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5698959" y="2378866"/>
            <a:ext cx="561474" cy="99764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>
            <a:endCxn id="56" idx="1"/>
          </p:cNvCxnSpPr>
          <p:nvPr/>
        </p:nvCxnSpPr>
        <p:spPr>
          <a:xfrm flipV="1">
            <a:off x="4809478" y="4696858"/>
            <a:ext cx="542047" cy="35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5343235" y="4218017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 flipV="1">
            <a:off x="5632119" y="4454342"/>
            <a:ext cx="447753" cy="952083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42" h="2179053">
                <a:moveTo>
                  <a:pt x="0" y="0"/>
                </a:moveTo>
                <a:lnTo>
                  <a:pt x="320842" y="0"/>
                </a:lnTo>
                <a:lnTo>
                  <a:pt x="307474" y="2179053"/>
                </a:lnTo>
                <a:lnTo>
                  <a:pt x="133685" y="2179053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6456666" y="3249283"/>
            <a:ext cx="1390316" cy="321145"/>
            <a:chOff x="5374105" y="3569368"/>
            <a:chExt cx="1390316" cy="321145"/>
          </a:xfrm>
          <a:solidFill>
            <a:srgbClr val="DBEEF4"/>
          </a:solidFill>
        </p:grpSpPr>
        <p:sp>
          <p:nvSpPr>
            <p:cNvPr id="79" name="Rectangle 78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411939" y="3582736"/>
              <a:ext cx="1310099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17 , Block 1</a:t>
              </a:r>
              <a:endParaRPr lang="en-US" sz="14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453507" y="4533863"/>
            <a:ext cx="1390316" cy="321145"/>
            <a:chOff x="5374105" y="3569368"/>
            <a:chExt cx="1390316" cy="32114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5" name="Rectangle 84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411939" y="3582736"/>
              <a:ext cx="1313180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17 , Block 0</a:t>
              </a:r>
              <a:endParaRPr lang="en-US" sz="1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57234" y="4041420"/>
            <a:ext cx="2486001" cy="616143"/>
            <a:chOff x="2857234" y="4041420"/>
            <a:chExt cx="2486001" cy="616143"/>
          </a:xfrm>
        </p:grpSpPr>
        <p:sp>
          <p:nvSpPr>
            <p:cNvPr id="87" name="TextBox 86"/>
            <p:cNvSpPr txBox="1"/>
            <p:nvPr/>
          </p:nvSpPr>
          <p:spPr>
            <a:xfrm>
              <a:off x="2857234" y="4041420"/>
              <a:ext cx="14764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66FF"/>
                  </a:solidFill>
                </a:rPr>
                <a:t>File 2 number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3707277" y="4429817"/>
              <a:ext cx="1635958" cy="2277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Arrow Connector 88"/>
          <p:cNvCxnSpPr/>
          <p:nvPr/>
        </p:nvCxnSpPr>
        <p:spPr>
          <a:xfrm flipV="1">
            <a:off x="4809478" y="2393964"/>
            <a:ext cx="583100" cy="23384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350338" y="4544274"/>
            <a:ext cx="446224" cy="321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345731" y="3273760"/>
            <a:ext cx="446224" cy="321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7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90" grpId="0" animBg="1"/>
      <p:bldP spid="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0" y="1138674"/>
            <a:ext cx="5826783" cy="562766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ym typeface="Wingdings"/>
              </a:rPr>
              <a:t>Used in DOS, Windows, thumb drives, …</a:t>
            </a:r>
          </a:p>
          <a:p>
            <a:r>
              <a:rPr lang="en-US" sz="2400" dirty="0" smtClean="0">
                <a:sym typeface="Wingdings"/>
              </a:rPr>
              <a:t>Where is FAT stored ?</a:t>
            </a:r>
          </a:p>
          <a:p>
            <a:r>
              <a:rPr lang="en-US" sz="2400" dirty="0" smtClean="0">
                <a:sym typeface="Wingdings"/>
              </a:rPr>
              <a:t>On Disk, restore on boot, copy in memory</a:t>
            </a:r>
          </a:p>
          <a:p>
            <a:r>
              <a:rPr lang="en-US" sz="2400" dirty="0" smtClean="0">
                <a:sym typeface="Wingdings"/>
              </a:rPr>
              <a:t>What happens when you format a disk?</a:t>
            </a:r>
          </a:p>
          <a:p>
            <a:r>
              <a:rPr lang="en-US" sz="2400" dirty="0" smtClean="0">
                <a:sym typeface="Wingdings"/>
              </a:rPr>
              <a:t>Zero the blocks, link up the FAT free</a:t>
            </a:r>
          </a:p>
          <a:p>
            <a:r>
              <a:rPr lang="en-US" sz="2400" dirty="0" smtClean="0">
                <a:sym typeface="Wingdings"/>
              </a:rPr>
              <a:t>Simple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10/17/14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35825" y="6492875"/>
            <a:ext cx="2895600" cy="365125"/>
          </a:xfrm>
        </p:spPr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63150" y="2681296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568291" y="2667928"/>
            <a:ext cx="1390316" cy="321145"/>
            <a:chOff x="5374105" y="3569368"/>
            <a:chExt cx="1390316" cy="321145"/>
          </a:xfrm>
        </p:grpSpPr>
        <p:sp>
          <p:nvSpPr>
            <p:cNvPr id="14" name="Rectangle 13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11939" y="3582736"/>
              <a:ext cx="1313180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0</a:t>
              </a:r>
              <a:endParaRPr lang="en-US" sz="1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568291" y="2989073"/>
            <a:ext cx="1390316" cy="321145"/>
            <a:chOff x="5374105" y="3569368"/>
            <a:chExt cx="1390316" cy="321145"/>
          </a:xfrm>
        </p:grpSpPr>
        <p:sp>
          <p:nvSpPr>
            <p:cNvPr id="17" name="Rectangle 1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11939" y="3582736"/>
              <a:ext cx="1310099" cy="307777"/>
            </a:xfrm>
            <a:prstGeom prst="rect">
              <a:avLst/>
            </a:prstGeom>
            <a:solidFill>
              <a:srgbClr val="FDEADA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1</a:t>
              </a:r>
              <a:endParaRPr lang="en-US" sz="14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568291" y="3310218"/>
            <a:ext cx="1390316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568291" y="3631363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568291" y="3952508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564069" y="4594798"/>
            <a:ext cx="1390316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565132" y="4915943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7565132" y="5237088"/>
            <a:ext cx="1390316" cy="321145"/>
            <a:chOff x="5374105" y="3569368"/>
            <a:chExt cx="1390316" cy="321145"/>
          </a:xfrm>
        </p:grpSpPr>
        <p:sp>
          <p:nvSpPr>
            <p:cNvPr id="50" name="Rectangle 4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411939" y="3582736"/>
              <a:ext cx="1313180" cy="307777"/>
            </a:xfrm>
            <a:prstGeom prst="rect">
              <a:avLst/>
            </a:prstGeom>
            <a:solidFill>
              <a:srgbClr val="FDEADA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2</a:t>
              </a:r>
              <a:endParaRPr lang="en-US" sz="1400" dirty="0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7565132" y="5558233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635131" y="1643471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Disk Blocks</a:t>
            </a:r>
            <a:endParaRPr lang="en-US" sz="1600" dirty="0"/>
          </a:p>
        </p:txBody>
      </p:sp>
      <p:sp>
        <p:nvSpPr>
          <p:cNvPr id="58" name="Rectangle 57"/>
          <p:cNvSpPr/>
          <p:nvPr/>
        </p:nvSpPr>
        <p:spPr>
          <a:xfrm>
            <a:off x="7568291" y="2025638"/>
            <a:ext cx="1390316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463150" y="2026698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6463150" y="1643471"/>
            <a:ext cx="497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FAT</a:t>
            </a:r>
            <a:endParaRPr lang="en-US" sz="1600" dirty="0"/>
          </a:p>
        </p:txBody>
      </p:sp>
      <p:sp>
        <p:nvSpPr>
          <p:cNvPr id="61" name="Rectangle 60"/>
          <p:cNvSpPr/>
          <p:nvPr/>
        </p:nvSpPr>
        <p:spPr>
          <a:xfrm>
            <a:off x="7019866" y="5961392"/>
            <a:ext cx="583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N-1: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7271705" y="1977451"/>
            <a:ext cx="36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0: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6140777" y="1956067"/>
            <a:ext cx="36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0: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5921103" y="5961392"/>
            <a:ext cx="583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N-1: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6023783" y="2624467"/>
            <a:ext cx="480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31: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036016" y="2910903"/>
            <a:ext cx="1270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f</a:t>
            </a:r>
            <a:r>
              <a:rPr lang="en-US" dirty="0" smtClean="0">
                <a:solidFill>
                  <a:srgbClr val="3366FF"/>
                </a:solidFill>
              </a:rPr>
              <a:t>ile number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5603414" y="2828198"/>
            <a:ext cx="4203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6463150" y="3002896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6766467" y="2747990"/>
            <a:ext cx="307474" cy="347579"/>
          </a:xfrm>
          <a:custGeom>
            <a:avLst/>
            <a:gdLst>
              <a:gd name="connsiteX0" fmla="*/ 0 w 307474"/>
              <a:gd name="connsiteY0" fmla="*/ 0 h 347579"/>
              <a:gd name="connsiteX1" fmla="*/ 307474 w 307474"/>
              <a:gd name="connsiteY1" fmla="*/ 0 h 347579"/>
              <a:gd name="connsiteX2" fmla="*/ 307474 w 307474"/>
              <a:gd name="connsiteY2" fmla="*/ 347579 h 347579"/>
              <a:gd name="connsiteX3" fmla="*/ 173790 w 307474"/>
              <a:gd name="connsiteY3" fmla="*/ 334210 h 34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74" h="347579">
                <a:moveTo>
                  <a:pt x="0" y="0"/>
                </a:moveTo>
                <a:lnTo>
                  <a:pt x="307474" y="0"/>
                </a:lnTo>
                <a:lnTo>
                  <a:pt x="307474" y="347579"/>
                </a:lnTo>
                <a:lnTo>
                  <a:pt x="173790" y="334210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472373" y="5250456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6806572" y="3202514"/>
            <a:ext cx="320842" cy="2179053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42" h="2179053">
                <a:moveTo>
                  <a:pt x="0" y="0"/>
                </a:moveTo>
                <a:lnTo>
                  <a:pt x="320842" y="0"/>
                </a:lnTo>
                <a:lnTo>
                  <a:pt x="307474" y="2179053"/>
                </a:lnTo>
                <a:lnTo>
                  <a:pt x="133685" y="2179053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an 83"/>
          <p:cNvSpPr/>
          <p:nvPr/>
        </p:nvSpPr>
        <p:spPr>
          <a:xfrm>
            <a:off x="8263449" y="429195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7568291" y="4273653"/>
            <a:ext cx="1390316" cy="321145"/>
            <a:chOff x="5374105" y="3569368"/>
            <a:chExt cx="1390316" cy="321145"/>
          </a:xfrm>
          <a:solidFill>
            <a:srgbClr val="FDEADA"/>
          </a:solidFill>
        </p:grpSpPr>
        <p:sp>
          <p:nvSpPr>
            <p:cNvPr id="46" name="Rectangle 45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11939" y="3582736"/>
              <a:ext cx="1313180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3</a:t>
              </a:r>
              <a:endParaRPr lang="en-US" sz="1400" dirty="0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6467056" y="236015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472373" y="4274107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07082" y="2344404"/>
            <a:ext cx="56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</a:t>
            </a:r>
            <a:endParaRPr lang="en-US" dirty="0"/>
          </a:p>
        </p:txBody>
      </p:sp>
      <p:sp>
        <p:nvSpPr>
          <p:cNvPr id="70" name="Freeform 69"/>
          <p:cNvSpPr/>
          <p:nvPr/>
        </p:nvSpPr>
        <p:spPr>
          <a:xfrm>
            <a:off x="6742269" y="4370919"/>
            <a:ext cx="307474" cy="347579"/>
          </a:xfrm>
          <a:custGeom>
            <a:avLst/>
            <a:gdLst>
              <a:gd name="connsiteX0" fmla="*/ 0 w 307474"/>
              <a:gd name="connsiteY0" fmla="*/ 0 h 347579"/>
              <a:gd name="connsiteX1" fmla="*/ 307474 w 307474"/>
              <a:gd name="connsiteY1" fmla="*/ 0 h 347579"/>
              <a:gd name="connsiteX2" fmla="*/ 307474 w 307474"/>
              <a:gd name="connsiteY2" fmla="*/ 347579 h 347579"/>
              <a:gd name="connsiteX3" fmla="*/ 173790 w 307474"/>
              <a:gd name="connsiteY3" fmla="*/ 334210 h 34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74" h="347579">
                <a:moveTo>
                  <a:pt x="0" y="0"/>
                </a:moveTo>
                <a:lnTo>
                  <a:pt x="307474" y="0"/>
                </a:lnTo>
                <a:lnTo>
                  <a:pt x="307474" y="347579"/>
                </a:lnTo>
                <a:lnTo>
                  <a:pt x="173790" y="33421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463150" y="4597220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779834" y="3536724"/>
            <a:ext cx="561474" cy="1256631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463150" y="333968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454860" y="427895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 flipV="1">
            <a:off x="6743744" y="4515277"/>
            <a:ext cx="447753" cy="952083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42" h="2179053">
                <a:moveTo>
                  <a:pt x="0" y="0"/>
                </a:moveTo>
                <a:lnTo>
                  <a:pt x="320842" y="0"/>
                </a:lnTo>
                <a:lnTo>
                  <a:pt x="307474" y="2179053"/>
                </a:lnTo>
                <a:lnTo>
                  <a:pt x="133685" y="2179053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7568291" y="3310218"/>
            <a:ext cx="1390316" cy="321145"/>
            <a:chOff x="5374105" y="3569368"/>
            <a:chExt cx="1390316" cy="321145"/>
          </a:xfrm>
          <a:solidFill>
            <a:srgbClr val="DBEEF4"/>
          </a:solidFill>
        </p:grpSpPr>
        <p:sp>
          <p:nvSpPr>
            <p:cNvPr id="79" name="Rectangle 78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411939" y="3582736"/>
              <a:ext cx="1310099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17 , Block 1</a:t>
              </a:r>
              <a:endParaRPr lang="en-US" sz="14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565132" y="4594798"/>
            <a:ext cx="1390316" cy="321145"/>
            <a:chOff x="5374105" y="3569368"/>
            <a:chExt cx="1390316" cy="32114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5" name="Rectangle 84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411939" y="3582736"/>
              <a:ext cx="1313180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17 , Block 0</a:t>
              </a:r>
              <a:endParaRPr lang="en-US" sz="1400" dirty="0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4882704" y="4719499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f</a:t>
            </a:r>
            <a:r>
              <a:rPr lang="en-US" dirty="0" smtClean="0">
                <a:solidFill>
                  <a:srgbClr val="3366FF"/>
                </a:solidFill>
              </a:rPr>
              <a:t>ile 2 number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5921103" y="4718498"/>
            <a:ext cx="5337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6461963" y="4605209"/>
            <a:ext cx="446224" cy="321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457356" y="3334695"/>
            <a:ext cx="446224" cy="321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454860" y="3655840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447288" y="3965876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445402" y="492931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461963" y="5558233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4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00" y="1077497"/>
            <a:ext cx="5826783" cy="562766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ym typeface="Wingdings"/>
              </a:rPr>
              <a:t>Time to find block (large files) ??</a:t>
            </a:r>
          </a:p>
          <a:p>
            <a:r>
              <a:rPr lang="en-US" sz="2400" dirty="0" smtClean="0">
                <a:sym typeface="Wingdings"/>
              </a:rPr>
              <a:t>Free list usually just a bit vector</a:t>
            </a:r>
          </a:p>
          <a:p>
            <a:r>
              <a:rPr lang="en-US" sz="2400" dirty="0" smtClean="0">
                <a:sym typeface="Wingdings"/>
              </a:rPr>
              <a:t>Next fit algorithm</a:t>
            </a:r>
          </a:p>
          <a:p>
            <a:r>
              <a:rPr lang="en-US" sz="2400" dirty="0" smtClean="0">
                <a:sym typeface="Wingdings"/>
              </a:rPr>
              <a:t>Block layout for file ???</a:t>
            </a:r>
          </a:p>
          <a:p>
            <a:r>
              <a:rPr lang="en-US" sz="2400" dirty="0" smtClean="0">
                <a:sym typeface="Wingdings"/>
              </a:rPr>
              <a:t>Sequential Access ???</a:t>
            </a:r>
          </a:p>
          <a:p>
            <a:r>
              <a:rPr lang="en-US" sz="2400" dirty="0" smtClean="0">
                <a:sym typeface="Wingdings"/>
              </a:rPr>
              <a:t>Random Access ???</a:t>
            </a:r>
          </a:p>
          <a:p>
            <a:r>
              <a:rPr lang="en-US" sz="2400" dirty="0" smtClean="0">
                <a:sym typeface="Wingdings"/>
              </a:rPr>
              <a:t>Fragmentation ???</a:t>
            </a:r>
          </a:p>
          <a:p>
            <a:r>
              <a:rPr lang="en-US" sz="2400" dirty="0" smtClean="0">
                <a:sym typeface="Wingdings"/>
              </a:rPr>
              <a:t>Small files ???</a:t>
            </a:r>
          </a:p>
          <a:p>
            <a:r>
              <a:rPr lang="en-US" sz="2400" dirty="0" smtClean="0">
                <a:sym typeface="Wingdings"/>
              </a:rPr>
              <a:t>Big files ???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10/17/14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35825" y="6492875"/>
            <a:ext cx="2895600" cy="365125"/>
          </a:xfrm>
        </p:spPr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63150" y="2681296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568291" y="2667928"/>
            <a:ext cx="1390316" cy="321145"/>
            <a:chOff x="5374105" y="3569368"/>
            <a:chExt cx="1390316" cy="321145"/>
          </a:xfrm>
        </p:grpSpPr>
        <p:sp>
          <p:nvSpPr>
            <p:cNvPr id="14" name="Rectangle 13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11939" y="3582736"/>
              <a:ext cx="1313180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0</a:t>
              </a:r>
              <a:endParaRPr lang="en-US" sz="1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568291" y="2989073"/>
            <a:ext cx="1390316" cy="321145"/>
            <a:chOff x="5374105" y="3569368"/>
            <a:chExt cx="1390316" cy="321145"/>
          </a:xfrm>
        </p:grpSpPr>
        <p:sp>
          <p:nvSpPr>
            <p:cNvPr id="17" name="Rectangle 1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11939" y="3582736"/>
              <a:ext cx="1310099" cy="307777"/>
            </a:xfrm>
            <a:prstGeom prst="rect">
              <a:avLst/>
            </a:prstGeom>
            <a:solidFill>
              <a:srgbClr val="FDEADA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1</a:t>
              </a:r>
              <a:endParaRPr lang="en-US" sz="14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568291" y="3310218"/>
            <a:ext cx="1390316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568291" y="3631363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568291" y="3952508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564069" y="4594798"/>
            <a:ext cx="1390316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565132" y="4915943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7565132" y="5237088"/>
            <a:ext cx="1390316" cy="321145"/>
            <a:chOff x="5374105" y="3569368"/>
            <a:chExt cx="1390316" cy="321145"/>
          </a:xfrm>
        </p:grpSpPr>
        <p:sp>
          <p:nvSpPr>
            <p:cNvPr id="50" name="Rectangle 4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411939" y="3582736"/>
              <a:ext cx="1313180" cy="307777"/>
            </a:xfrm>
            <a:prstGeom prst="rect">
              <a:avLst/>
            </a:prstGeom>
            <a:solidFill>
              <a:srgbClr val="FDEADA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2</a:t>
              </a:r>
              <a:endParaRPr lang="en-US" sz="1400" dirty="0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7565132" y="5558233"/>
            <a:ext cx="1390316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635131" y="1643471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Disk Blocks</a:t>
            </a:r>
            <a:endParaRPr lang="en-US" sz="1600" dirty="0"/>
          </a:p>
        </p:txBody>
      </p:sp>
      <p:sp>
        <p:nvSpPr>
          <p:cNvPr id="58" name="Rectangle 57"/>
          <p:cNvSpPr/>
          <p:nvPr/>
        </p:nvSpPr>
        <p:spPr>
          <a:xfrm>
            <a:off x="7568291" y="2025638"/>
            <a:ext cx="1390316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463150" y="2026698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6463150" y="1643471"/>
            <a:ext cx="497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FAT</a:t>
            </a:r>
            <a:endParaRPr lang="en-US" sz="1600" dirty="0"/>
          </a:p>
        </p:txBody>
      </p:sp>
      <p:sp>
        <p:nvSpPr>
          <p:cNvPr id="61" name="Rectangle 60"/>
          <p:cNvSpPr/>
          <p:nvPr/>
        </p:nvSpPr>
        <p:spPr>
          <a:xfrm>
            <a:off x="7019866" y="5961392"/>
            <a:ext cx="583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N-1: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7271705" y="1977451"/>
            <a:ext cx="36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0: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6140777" y="1956067"/>
            <a:ext cx="36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0: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5921103" y="5961392"/>
            <a:ext cx="583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N-1: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6023783" y="2624467"/>
            <a:ext cx="480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31: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036016" y="2910903"/>
            <a:ext cx="1270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f</a:t>
            </a:r>
            <a:r>
              <a:rPr lang="en-US" dirty="0" smtClean="0">
                <a:solidFill>
                  <a:srgbClr val="3366FF"/>
                </a:solidFill>
              </a:rPr>
              <a:t>ile number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5603414" y="2828198"/>
            <a:ext cx="4203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6463150" y="3002896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6766467" y="2747990"/>
            <a:ext cx="307474" cy="347579"/>
          </a:xfrm>
          <a:custGeom>
            <a:avLst/>
            <a:gdLst>
              <a:gd name="connsiteX0" fmla="*/ 0 w 307474"/>
              <a:gd name="connsiteY0" fmla="*/ 0 h 347579"/>
              <a:gd name="connsiteX1" fmla="*/ 307474 w 307474"/>
              <a:gd name="connsiteY1" fmla="*/ 0 h 347579"/>
              <a:gd name="connsiteX2" fmla="*/ 307474 w 307474"/>
              <a:gd name="connsiteY2" fmla="*/ 347579 h 347579"/>
              <a:gd name="connsiteX3" fmla="*/ 173790 w 307474"/>
              <a:gd name="connsiteY3" fmla="*/ 334210 h 34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74" h="347579">
                <a:moveTo>
                  <a:pt x="0" y="0"/>
                </a:moveTo>
                <a:lnTo>
                  <a:pt x="307474" y="0"/>
                </a:lnTo>
                <a:lnTo>
                  <a:pt x="307474" y="347579"/>
                </a:lnTo>
                <a:lnTo>
                  <a:pt x="173790" y="334210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472373" y="5250456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6806572" y="3202514"/>
            <a:ext cx="320842" cy="2179053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42" h="2179053">
                <a:moveTo>
                  <a:pt x="0" y="0"/>
                </a:moveTo>
                <a:lnTo>
                  <a:pt x="320842" y="0"/>
                </a:lnTo>
                <a:lnTo>
                  <a:pt x="307474" y="2179053"/>
                </a:lnTo>
                <a:lnTo>
                  <a:pt x="133685" y="2179053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an 83"/>
          <p:cNvSpPr/>
          <p:nvPr/>
        </p:nvSpPr>
        <p:spPr>
          <a:xfrm>
            <a:off x="8263449" y="429195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7568291" y="4273653"/>
            <a:ext cx="1390316" cy="321145"/>
            <a:chOff x="5374105" y="3569368"/>
            <a:chExt cx="1390316" cy="321145"/>
          </a:xfrm>
          <a:solidFill>
            <a:srgbClr val="FDEADA"/>
          </a:solidFill>
        </p:grpSpPr>
        <p:sp>
          <p:nvSpPr>
            <p:cNvPr id="46" name="Rectangle 45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11939" y="3582736"/>
              <a:ext cx="1313180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31 , Block 3</a:t>
              </a:r>
              <a:endParaRPr lang="en-US" sz="1400" dirty="0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6467056" y="236015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472373" y="4274107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07082" y="2344404"/>
            <a:ext cx="56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</a:t>
            </a:r>
            <a:endParaRPr lang="en-US" dirty="0"/>
          </a:p>
        </p:txBody>
      </p:sp>
      <p:sp>
        <p:nvSpPr>
          <p:cNvPr id="70" name="Freeform 69"/>
          <p:cNvSpPr/>
          <p:nvPr/>
        </p:nvSpPr>
        <p:spPr>
          <a:xfrm>
            <a:off x="6742269" y="4370919"/>
            <a:ext cx="307474" cy="347579"/>
          </a:xfrm>
          <a:custGeom>
            <a:avLst/>
            <a:gdLst>
              <a:gd name="connsiteX0" fmla="*/ 0 w 307474"/>
              <a:gd name="connsiteY0" fmla="*/ 0 h 347579"/>
              <a:gd name="connsiteX1" fmla="*/ 307474 w 307474"/>
              <a:gd name="connsiteY1" fmla="*/ 0 h 347579"/>
              <a:gd name="connsiteX2" fmla="*/ 307474 w 307474"/>
              <a:gd name="connsiteY2" fmla="*/ 347579 h 347579"/>
              <a:gd name="connsiteX3" fmla="*/ 173790 w 307474"/>
              <a:gd name="connsiteY3" fmla="*/ 334210 h 34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74" h="347579">
                <a:moveTo>
                  <a:pt x="0" y="0"/>
                </a:moveTo>
                <a:lnTo>
                  <a:pt x="307474" y="0"/>
                </a:lnTo>
                <a:lnTo>
                  <a:pt x="307474" y="347579"/>
                </a:lnTo>
                <a:lnTo>
                  <a:pt x="173790" y="33421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463150" y="4597220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779834" y="3536724"/>
            <a:ext cx="561474" cy="1256631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463150" y="333968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454860" y="427895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 flipV="1">
            <a:off x="6743744" y="4515277"/>
            <a:ext cx="447753" cy="952083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42" h="2179053">
                <a:moveTo>
                  <a:pt x="0" y="0"/>
                </a:moveTo>
                <a:lnTo>
                  <a:pt x="320842" y="0"/>
                </a:lnTo>
                <a:lnTo>
                  <a:pt x="307474" y="2179053"/>
                </a:lnTo>
                <a:lnTo>
                  <a:pt x="133685" y="2179053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7568291" y="3310218"/>
            <a:ext cx="1390316" cy="321145"/>
            <a:chOff x="5374105" y="3569368"/>
            <a:chExt cx="1390316" cy="321145"/>
          </a:xfrm>
          <a:solidFill>
            <a:srgbClr val="DBEEF4"/>
          </a:solidFill>
        </p:grpSpPr>
        <p:sp>
          <p:nvSpPr>
            <p:cNvPr id="79" name="Rectangle 78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411939" y="3582736"/>
              <a:ext cx="1310099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17 , Block 1</a:t>
              </a:r>
              <a:endParaRPr lang="en-US" sz="14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565132" y="4594798"/>
            <a:ext cx="1390316" cy="321145"/>
            <a:chOff x="5374105" y="3569368"/>
            <a:chExt cx="1390316" cy="32114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5" name="Rectangle 84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411939" y="3582736"/>
              <a:ext cx="1313180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File 17 , Block 0</a:t>
              </a:r>
              <a:endParaRPr lang="en-US" sz="1400" dirty="0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4882704" y="4719499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f</a:t>
            </a:r>
            <a:r>
              <a:rPr lang="en-US" dirty="0" smtClean="0">
                <a:solidFill>
                  <a:srgbClr val="3366FF"/>
                </a:solidFill>
              </a:rPr>
              <a:t>ile 2 number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5921103" y="4718498"/>
            <a:ext cx="5337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6461963" y="4605209"/>
            <a:ext cx="446224" cy="321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457356" y="3334695"/>
            <a:ext cx="446224" cy="321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454860" y="3655840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447288" y="3965876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445402" y="492931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461963" y="5558233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 rot="16200000">
            <a:off x="6012024" y="194482"/>
            <a:ext cx="150689" cy="2353739"/>
            <a:chOff x="4572827" y="2135008"/>
            <a:chExt cx="467878" cy="4304026"/>
          </a:xfrm>
        </p:grpSpPr>
        <p:sp>
          <p:nvSpPr>
            <p:cNvPr id="97" name="Rectangle 96"/>
            <p:cNvSpPr/>
            <p:nvPr/>
          </p:nvSpPr>
          <p:spPr>
            <a:xfrm>
              <a:off x="4590575" y="2135008"/>
              <a:ext cx="446224" cy="430402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594481" y="2468461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582285" y="3764150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574713" y="4074186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572827" y="5037621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589388" y="5666543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278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10-21 at 1.03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982585"/>
            <a:ext cx="8445500" cy="193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Directory?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8" y="2871549"/>
            <a:ext cx="8571832" cy="3451714"/>
          </a:xfrm>
        </p:spPr>
        <p:txBody>
          <a:bodyPr/>
          <a:lstStyle/>
          <a:p>
            <a:r>
              <a:rPr lang="en-US" dirty="0" smtClean="0"/>
              <a:t>Essentially a file containing 							 &lt;</a:t>
            </a:r>
            <a:r>
              <a:rPr lang="en-US" dirty="0" err="1" smtClean="0"/>
              <a:t>file_name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file_number</a:t>
            </a:r>
            <a:r>
              <a:rPr lang="en-US" dirty="0" smtClean="0"/>
              <a:t>&gt; mappings</a:t>
            </a:r>
          </a:p>
          <a:p>
            <a:r>
              <a:rPr lang="en-US" dirty="0" smtClean="0"/>
              <a:t>Free space for new entries</a:t>
            </a:r>
          </a:p>
          <a:p>
            <a:r>
              <a:rPr lang="en-US" dirty="0" smtClean="0"/>
              <a:t>In FAT: attributes kept in directory (!!!)</a:t>
            </a:r>
          </a:p>
          <a:p>
            <a:r>
              <a:rPr lang="en-US" dirty="0" smtClean="0"/>
              <a:t>Each directory a linked list of entries</a:t>
            </a:r>
          </a:p>
          <a:p>
            <a:r>
              <a:rPr lang="en-US" dirty="0" smtClean="0"/>
              <a:t>Where do you find root directory ( “/” 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more on 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1" y="947966"/>
            <a:ext cx="8876324" cy="57084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Stored in files, can be read, but don’t</a:t>
            </a:r>
          </a:p>
          <a:p>
            <a:pPr lvl="1"/>
            <a:r>
              <a:rPr lang="en-US" dirty="0" smtClean="0"/>
              <a:t>System calls to access directories</a:t>
            </a:r>
          </a:p>
          <a:p>
            <a:pPr lvl="1"/>
            <a:r>
              <a:rPr lang="en-US" dirty="0" smtClean="0"/>
              <a:t>Open / </a:t>
            </a:r>
            <a:r>
              <a:rPr lang="en-US" dirty="0" err="1" smtClean="0"/>
              <a:t>Creat</a:t>
            </a:r>
            <a:r>
              <a:rPr lang="en-US" dirty="0" smtClean="0"/>
              <a:t> traverse the structure</a:t>
            </a:r>
          </a:p>
          <a:p>
            <a:pPr lvl="1"/>
            <a:r>
              <a:rPr lang="en-US" dirty="0" err="1" smtClean="0"/>
              <a:t>mkdir</a:t>
            </a:r>
            <a:r>
              <a:rPr lang="en-US" dirty="0"/>
              <a:t> </a:t>
            </a:r>
            <a:r>
              <a:rPr lang="en-US" dirty="0" smtClean="0"/>
              <a:t>/</a:t>
            </a:r>
            <a:r>
              <a:rPr lang="en-US" dirty="0" err="1" smtClean="0"/>
              <a:t>rmdir</a:t>
            </a:r>
            <a:r>
              <a:rPr lang="en-US" dirty="0" smtClean="0"/>
              <a:t> add/remove entries</a:t>
            </a:r>
          </a:p>
          <a:p>
            <a:pPr lvl="1"/>
            <a:r>
              <a:rPr lang="en-US" dirty="0" smtClean="0"/>
              <a:t>Link / Unlink</a:t>
            </a:r>
          </a:p>
          <a:p>
            <a:pPr lvl="2"/>
            <a:r>
              <a:rPr lang="en-US" dirty="0" smtClean="0"/>
              <a:t>Link existing file to a directory</a:t>
            </a:r>
          </a:p>
          <a:p>
            <a:pPr lvl="3"/>
            <a:r>
              <a:rPr lang="en-US" dirty="0" smtClean="0"/>
              <a:t>Not in FAT !</a:t>
            </a:r>
          </a:p>
          <a:p>
            <a:pPr lvl="2"/>
            <a:r>
              <a:rPr lang="en-US" dirty="0" smtClean="0"/>
              <a:t>Forms a DAG</a:t>
            </a:r>
          </a:p>
          <a:p>
            <a:r>
              <a:rPr lang="en-US" dirty="0" err="1"/>
              <a:t>l</a:t>
            </a:r>
            <a:r>
              <a:rPr lang="en-US" dirty="0" err="1" smtClean="0"/>
              <a:t>ibc</a:t>
            </a:r>
            <a:r>
              <a:rPr lang="en-US" dirty="0" smtClean="0"/>
              <a:t> support</a:t>
            </a:r>
            <a:endParaRPr lang="en-US" dirty="0"/>
          </a:p>
          <a:p>
            <a:pPr lvl="1"/>
            <a:r>
              <a:rPr lang="en-US" dirty="0" smtClean="0"/>
              <a:t>DIR </a:t>
            </a:r>
            <a:r>
              <a:rPr lang="en-US" dirty="0"/>
              <a:t>* </a:t>
            </a:r>
            <a:r>
              <a:rPr lang="en-US" dirty="0" err="1"/>
              <a:t>opendir</a:t>
            </a:r>
            <a:r>
              <a:rPr lang="en-US" dirty="0"/>
              <a:t> (</a:t>
            </a:r>
            <a:r>
              <a:rPr lang="en-US" dirty="0" err="1"/>
              <a:t>const</a:t>
            </a:r>
            <a:r>
              <a:rPr lang="en-US" dirty="0"/>
              <a:t> char *</a:t>
            </a:r>
            <a:r>
              <a:rPr lang="en-US" dirty="0" err="1"/>
              <a:t>dirname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dirent</a:t>
            </a:r>
            <a:r>
              <a:rPr lang="en-US" dirty="0"/>
              <a:t> * </a:t>
            </a:r>
            <a:r>
              <a:rPr lang="en-US" dirty="0" err="1"/>
              <a:t>readdir</a:t>
            </a:r>
            <a:r>
              <a:rPr lang="en-US" dirty="0"/>
              <a:t> (DIR *</a:t>
            </a:r>
            <a:r>
              <a:rPr lang="en-US" dirty="0" err="1"/>
              <a:t>dirstream</a:t>
            </a:r>
            <a:r>
              <a:rPr lang="en-US" dirty="0" smtClean="0"/>
              <a:t>)</a:t>
            </a:r>
          </a:p>
          <a:p>
            <a:pPr lvl="1"/>
            <a:r>
              <a:rPr lang="en-US" sz="2200" dirty="0" err="1"/>
              <a:t>int</a:t>
            </a:r>
            <a:r>
              <a:rPr lang="en-US" sz="2200" dirty="0"/>
              <a:t> </a:t>
            </a:r>
            <a:r>
              <a:rPr lang="en-US" sz="2200" dirty="0" err="1"/>
              <a:t>readdir_r</a:t>
            </a:r>
            <a:r>
              <a:rPr lang="en-US" sz="2200" dirty="0"/>
              <a:t> (DIR *</a:t>
            </a:r>
            <a:r>
              <a:rPr lang="en-US" sz="2200" dirty="0" err="1"/>
              <a:t>dirstream</a:t>
            </a:r>
            <a:r>
              <a:rPr lang="en-US" sz="2200" dirty="0"/>
              <a:t>, </a:t>
            </a:r>
            <a:r>
              <a:rPr lang="en-US" sz="2200" dirty="0" err="1"/>
              <a:t>struct</a:t>
            </a:r>
            <a:r>
              <a:rPr lang="en-US" sz="2200" dirty="0"/>
              <a:t> </a:t>
            </a:r>
            <a:r>
              <a:rPr lang="en-US" sz="2200" dirty="0" err="1"/>
              <a:t>dirent</a:t>
            </a:r>
            <a:r>
              <a:rPr lang="en-US" sz="2200" dirty="0"/>
              <a:t> *entry, </a:t>
            </a:r>
            <a:r>
              <a:rPr lang="en-US" sz="2200" dirty="0" err="1"/>
              <a:t>struct</a:t>
            </a:r>
            <a:r>
              <a:rPr lang="en-US" sz="2200" dirty="0"/>
              <a:t> </a:t>
            </a:r>
            <a:r>
              <a:rPr lang="en-US" sz="2200" dirty="0" err="1"/>
              <a:t>dirent</a:t>
            </a:r>
            <a:r>
              <a:rPr lang="en-US" sz="2200" dirty="0"/>
              <a:t> **result)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38543" y="4248383"/>
            <a:ext cx="832102" cy="671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nip Single Corner Rectangle 7"/>
          <p:cNvSpPr/>
          <p:nvPr/>
        </p:nvSpPr>
        <p:spPr>
          <a:xfrm>
            <a:off x="7167758" y="2058495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Single Corner Rectangle 8"/>
          <p:cNvSpPr/>
          <p:nvPr/>
        </p:nvSpPr>
        <p:spPr>
          <a:xfrm>
            <a:off x="7722490" y="3218243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Single Corner Rectangle 9"/>
          <p:cNvSpPr/>
          <p:nvPr/>
        </p:nvSpPr>
        <p:spPr>
          <a:xfrm>
            <a:off x="6257592" y="3218243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80886" y="1664316"/>
            <a:ext cx="565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usr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27776" y="2848911"/>
            <a:ext cx="117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/lib4.3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26770" y="4962735"/>
            <a:ext cx="157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/lib4.3/foo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251591" y="2189888"/>
            <a:ext cx="529295" cy="1028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138543" y="3554027"/>
            <a:ext cx="192655" cy="694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496236" y="2488281"/>
            <a:ext cx="755355" cy="729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46721" y="2863510"/>
            <a:ext cx="88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/lib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550393" y="3706427"/>
            <a:ext cx="1477383" cy="694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84125" y="4444079"/>
            <a:ext cx="1285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/lib/foo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91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can a file be deleted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 reference count of links to the file.</a:t>
            </a:r>
          </a:p>
          <a:p>
            <a:r>
              <a:rPr lang="en-US" dirty="0" smtClean="0"/>
              <a:t>Delete after the last reference is gone.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86613" y="5116146"/>
            <a:ext cx="832102" cy="671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nip Single Corner Rectangle 7"/>
          <p:cNvSpPr/>
          <p:nvPr/>
        </p:nvSpPr>
        <p:spPr>
          <a:xfrm>
            <a:off x="6915828" y="2926258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Single Corner Rectangle 8"/>
          <p:cNvSpPr/>
          <p:nvPr/>
        </p:nvSpPr>
        <p:spPr>
          <a:xfrm>
            <a:off x="7470560" y="4086006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Single Corner Rectangle 9"/>
          <p:cNvSpPr/>
          <p:nvPr/>
        </p:nvSpPr>
        <p:spPr>
          <a:xfrm>
            <a:off x="6005662" y="4086006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528956" y="2532079"/>
            <a:ext cx="565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usr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75846" y="3716674"/>
            <a:ext cx="117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/lib4.3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74840" y="5830498"/>
            <a:ext cx="157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/lib4.3/foo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99661" y="3057651"/>
            <a:ext cx="529295" cy="1028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886613" y="4421790"/>
            <a:ext cx="192655" cy="694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244306" y="3356044"/>
            <a:ext cx="755355" cy="729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94791" y="3731273"/>
            <a:ext cx="88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/lib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298463" y="4574190"/>
            <a:ext cx="1477383" cy="694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32195" y="5311842"/>
            <a:ext cx="1285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/lib/foo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34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FAT security holes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 has no access rights</a:t>
            </a:r>
          </a:p>
          <a:p>
            <a:r>
              <a:rPr lang="en-US" dirty="0" smtClean="0"/>
              <a:t>FAT has no header in the file </a:t>
            </a:r>
            <a:r>
              <a:rPr lang="en-US" dirty="0" smtClean="0"/>
              <a:t>blocks</a:t>
            </a:r>
            <a:endParaRPr lang="en-US" dirty="0" smtClean="0"/>
          </a:p>
          <a:p>
            <a:r>
              <a:rPr lang="en-US" dirty="0" smtClean="0"/>
              <a:t>Just gives and index into the FAT </a:t>
            </a:r>
          </a:p>
          <a:p>
            <a:pPr lvl="1"/>
            <a:r>
              <a:rPr lang="en-US" dirty="0" smtClean="0"/>
              <a:t>(file number = block number)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03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files are small</a:t>
            </a:r>
          </a:p>
          <a:p>
            <a:r>
              <a:rPr lang="en-US" dirty="0" smtClean="0"/>
              <a:t>Most of the space is occupied by the rare big ones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 descr="Screen Shot 2014-10-21 at 1.40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1453"/>
            <a:ext cx="4912891" cy="3044412"/>
          </a:xfrm>
          <a:prstGeom prst="rect">
            <a:avLst/>
          </a:prstGeom>
        </p:spPr>
      </p:pic>
      <p:pic>
        <p:nvPicPr>
          <p:cNvPr id="8" name="Picture 7" descr="Screen Shot 2014-10-21 at 1.50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52" y="2467274"/>
            <a:ext cx="4487147" cy="3438591"/>
          </a:xfrm>
          <a:prstGeom prst="rect">
            <a:avLst/>
          </a:prstGeom>
        </p:spPr>
      </p:pic>
      <p:pic>
        <p:nvPicPr>
          <p:cNvPr id="9" name="Picture 8" descr="Screen Shot 2014-10-21 at 1.49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330" y="728389"/>
            <a:ext cx="3369382" cy="109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44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about a “real”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765534"/>
          </a:xfrm>
        </p:spPr>
        <p:txBody>
          <a:bodyPr/>
          <a:lstStyle/>
          <a:p>
            <a:r>
              <a:rPr lang="en-US" dirty="0" smtClean="0"/>
              <a:t>Meet the </a:t>
            </a:r>
            <a:r>
              <a:rPr lang="en-US" dirty="0" err="1" smtClean="0"/>
              <a:t>inode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28</a:t>
            </a:fld>
            <a:endParaRPr lang="en-US"/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52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0" y="38781"/>
            <a:ext cx="8592480" cy="8756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Performance: multiple outstanding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2884"/>
            <a:ext cx="8229600" cy="40084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Suppose each read takes 10 </a:t>
            </a:r>
            <a:r>
              <a:rPr lang="en-US" dirty="0" err="1" smtClean="0"/>
              <a:t>ms</a:t>
            </a:r>
            <a:r>
              <a:rPr lang="en-US" dirty="0" smtClean="0"/>
              <a:t> to service.</a:t>
            </a:r>
          </a:p>
          <a:p>
            <a:r>
              <a:rPr lang="en-US" dirty="0" smtClean="0"/>
              <a:t>If a process works for 100 </a:t>
            </a:r>
            <a:r>
              <a:rPr lang="en-US" dirty="0" err="1" smtClean="0"/>
              <a:t>ms</a:t>
            </a:r>
            <a:r>
              <a:rPr lang="en-US" dirty="0" smtClean="0"/>
              <a:t> after each read, what is the utilization of the disk?</a:t>
            </a:r>
          </a:p>
          <a:p>
            <a:pPr lvl="1"/>
            <a:r>
              <a:rPr lang="en-US" dirty="0" smtClean="0"/>
              <a:t>U = 10 </a:t>
            </a:r>
            <a:r>
              <a:rPr lang="en-US" dirty="0" err="1" smtClean="0"/>
              <a:t>ms</a:t>
            </a:r>
            <a:r>
              <a:rPr lang="en-US" dirty="0" smtClean="0"/>
              <a:t> / 110ms = 9%</a:t>
            </a:r>
          </a:p>
          <a:p>
            <a:r>
              <a:rPr lang="en-US" dirty="0" smtClean="0"/>
              <a:t>What it there are two such processes?</a:t>
            </a:r>
          </a:p>
          <a:p>
            <a:pPr lvl="1"/>
            <a:r>
              <a:rPr lang="en-US" dirty="0" smtClean="0"/>
              <a:t>U = (10 </a:t>
            </a:r>
            <a:r>
              <a:rPr lang="en-US" dirty="0" err="1" smtClean="0"/>
              <a:t>ms</a:t>
            </a:r>
            <a:r>
              <a:rPr lang="en-US" dirty="0" smtClean="0"/>
              <a:t> + 10 </a:t>
            </a:r>
            <a:r>
              <a:rPr lang="en-US" dirty="0" err="1" smtClean="0"/>
              <a:t>ms</a:t>
            </a:r>
            <a:r>
              <a:rPr lang="en-US" dirty="0" smtClean="0"/>
              <a:t>) / 110ms = 18%</a:t>
            </a:r>
          </a:p>
          <a:p>
            <a:r>
              <a:rPr lang="en-US" dirty="0" smtClean="0"/>
              <a:t>What if each of those processes have two such threads?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55204" y="1315271"/>
            <a:ext cx="1559061" cy="68141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055229" y="1315271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84307" y="1315271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917358" y="1263649"/>
            <a:ext cx="753719" cy="7846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92752" y="1435148"/>
            <a:ext cx="81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Queue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83682" y="144065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59608" y="1655977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14265" y="1655977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27920" y="1418618"/>
            <a:ext cx="495596" cy="1289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164210" y="1809991"/>
            <a:ext cx="590994" cy="1847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98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361336" y="276526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MS PGothic" charset="0"/>
              </a:rPr>
              <a:t>How else do we hide I/O latency?</a:t>
            </a: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19802"/>
            <a:ext cx="8839200" cy="55626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hlink"/>
                </a:solidFill>
                <a:latin typeface="Helvetica" charset="0"/>
                <a:ea typeface="MS PGothic" charset="0"/>
              </a:rPr>
              <a:t>Blocking Interface: </a:t>
            </a:r>
            <a:r>
              <a:rPr lang="ja-JP" altLang="en-US" dirty="0">
                <a:latin typeface="Helvetica" charset="0"/>
                <a:ea typeface="MS PGothic" charset="0"/>
              </a:rPr>
              <a:t>“</a:t>
            </a:r>
            <a:r>
              <a:rPr lang="en-US" altLang="ja-JP" dirty="0">
                <a:latin typeface="Helvetica" charset="0"/>
                <a:ea typeface="MS PGothic" charset="0"/>
              </a:rPr>
              <a:t>Wait</a:t>
            </a:r>
            <a:r>
              <a:rPr lang="ja-JP" altLang="en-US" dirty="0">
                <a:latin typeface="Helvetica" charset="0"/>
                <a:ea typeface="MS PGothic" charset="0"/>
              </a:rPr>
              <a:t>”</a:t>
            </a:r>
            <a:endParaRPr lang="en-US" altLang="ja-JP" dirty="0">
              <a:latin typeface="Helvetica" charset="0"/>
              <a:ea typeface="MS PGothic" charset="0"/>
            </a:endParaRP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When request data (</a:t>
            </a:r>
            <a:r>
              <a:rPr lang="en-US" i="1" dirty="0">
                <a:latin typeface="Helvetica" charset="0"/>
                <a:ea typeface="MS PGothic" charset="0"/>
              </a:rPr>
              <a:t>e.g.,</a:t>
            </a:r>
            <a:r>
              <a:rPr lang="en-US" dirty="0">
                <a:latin typeface="Helvetica" charset="0"/>
                <a:ea typeface="MS PGothic" charset="0"/>
              </a:rPr>
              <a:t> </a:t>
            </a:r>
            <a:r>
              <a:rPr lang="en-US" dirty="0">
                <a:latin typeface="Courier New" charset="0"/>
                <a:ea typeface="MS PGothic" charset="0"/>
              </a:rPr>
              <a:t>read()</a:t>
            </a:r>
            <a:r>
              <a:rPr lang="en-US" dirty="0">
                <a:latin typeface="Comic Sans MS" charset="0"/>
                <a:ea typeface="MS PGothic" charset="0"/>
              </a:rPr>
              <a:t> </a:t>
            </a:r>
            <a:r>
              <a:rPr lang="en-US" dirty="0">
                <a:latin typeface="Helvetica" charset="0"/>
                <a:ea typeface="MS PGothic" charset="0"/>
              </a:rPr>
              <a:t>system call), put process to sleep until data is ready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When write data (</a:t>
            </a:r>
            <a:r>
              <a:rPr lang="en-US" i="1" dirty="0">
                <a:latin typeface="Helvetica" charset="0"/>
                <a:ea typeface="MS PGothic" charset="0"/>
              </a:rPr>
              <a:t>e.g.,</a:t>
            </a:r>
            <a:r>
              <a:rPr lang="en-US" dirty="0">
                <a:latin typeface="Helvetica" charset="0"/>
                <a:ea typeface="MS PGothic" charset="0"/>
              </a:rPr>
              <a:t> </a:t>
            </a:r>
            <a:r>
              <a:rPr lang="en-US" dirty="0">
                <a:latin typeface="Courier New" charset="0"/>
                <a:ea typeface="MS PGothic" charset="0"/>
              </a:rPr>
              <a:t>write()</a:t>
            </a:r>
            <a:r>
              <a:rPr lang="en-US" dirty="0">
                <a:latin typeface="Comic Sans MS" charset="0"/>
                <a:ea typeface="MS PGothic" charset="0"/>
              </a:rPr>
              <a:t> </a:t>
            </a:r>
            <a:r>
              <a:rPr lang="en-US" dirty="0">
                <a:latin typeface="Helvetica" charset="0"/>
                <a:ea typeface="MS PGothic" charset="0"/>
              </a:rPr>
              <a:t>system call), put process to sleep until device is ready for data</a:t>
            </a:r>
          </a:p>
          <a:p>
            <a:r>
              <a:rPr lang="en-US" dirty="0">
                <a:solidFill>
                  <a:schemeClr val="hlink"/>
                </a:solidFill>
                <a:latin typeface="Helvetica" charset="0"/>
                <a:ea typeface="MS PGothic" charset="0"/>
              </a:rPr>
              <a:t>Non-blocking Interface: </a:t>
            </a:r>
            <a:r>
              <a:rPr lang="ja-JP" altLang="en-US" dirty="0">
                <a:latin typeface="Helvetica" charset="0"/>
                <a:ea typeface="MS PGothic" charset="0"/>
              </a:rPr>
              <a:t>“</a:t>
            </a:r>
            <a:r>
              <a:rPr lang="en-US" altLang="ja-JP" dirty="0">
                <a:latin typeface="Helvetica" charset="0"/>
                <a:ea typeface="MS PGothic" charset="0"/>
              </a:rPr>
              <a:t>Don</a:t>
            </a:r>
            <a:r>
              <a:rPr lang="en-US" dirty="0">
                <a:latin typeface="Helvetica" charset="0"/>
                <a:ea typeface="MS PGothic" charset="0"/>
              </a:rPr>
              <a:t>’</a:t>
            </a:r>
            <a:r>
              <a:rPr lang="en-US" altLang="ja-JP" dirty="0">
                <a:latin typeface="Helvetica" charset="0"/>
                <a:ea typeface="MS PGothic" charset="0"/>
              </a:rPr>
              <a:t>t Wait</a:t>
            </a:r>
            <a:r>
              <a:rPr lang="ja-JP" altLang="en-US" dirty="0">
                <a:latin typeface="Helvetica" charset="0"/>
                <a:ea typeface="MS PGothic" charset="0"/>
              </a:rPr>
              <a:t>”</a:t>
            </a:r>
            <a:endParaRPr lang="en-US" altLang="ja-JP" dirty="0">
              <a:latin typeface="Helvetica" charset="0"/>
              <a:ea typeface="MS PGothic" charset="0"/>
            </a:endParaRP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Returns quickly from read or write request with count of bytes successfully transferred to kernel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Read may return nothing, write may write nothing</a:t>
            </a:r>
          </a:p>
          <a:p>
            <a:r>
              <a:rPr lang="en-US" dirty="0">
                <a:solidFill>
                  <a:schemeClr val="hlink"/>
                </a:solidFill>
                <a:latin typeface="Helvetica" charset="0"/>
                <a:ea typeface="MS PGothic" charset="0"/>
              </a:rPr>
              <a:t>Asynchronous Interface: </a:t>
            </a:r>
            <a:r>
              <a:rPr lang="ja-JP" altLang="en-US" dirty="0">
                <a:latin typeface="Helvetica" charset="0"/>
                <a:ea typeface="MS PGothic" charset="0"/>
              </a:rPr>
              <a:t>“</a:t>
            </a:r>
            <a:r>
              <a:rPr lang="en-US" altLang="ja-JP" dirty="0">
                <a:latin typeface="Helvetica" charset="0"/>
                <a:ea typeface="MS PGothic" charset="0"/>
              </a:rPr>
              <a:t>Tell Me Later</a:t>
            </a:r>
            <a:r>
              <a:rPr lang="ja-JP" altLang="en-US" dirty="0">
                <a:latin typeface="Helvetica" charset="0"/>
                <a:ea typeface="MS PGothic" charset="0"/>
              </a:rPr>
              <a:t>”</a:t>
            </a:r>
            <a:endParaRPr lang="en-US" altLang="ja-JP" dirty="0">
              <a:latin typeface="Helvetica" charset="0"/>
              <a:ea typeface="MS PGothic" charset="0"/>
            </a:endParaRP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When requesting data, take pointer to user’s buffer, return immediately; later kernel fills buffer and notifies user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When sending data, take pointer to user’</a:t>
            </a:r>
            <a:r>
              <a:rPr lang="en-US" altLang="ja-JP" dirty="0">
                <a:latin typeface="Helvetica" charset="0"/>
                <a:ea typeface="MS PGothic" charset="0"/>
              </a:rPr>
              <a:t>s buffer, return immediately; later kernel takes data and notifies user </a:t>
            </a:r>
            <a:endParaRPr lang="en-US" dirty="0">
              <a:latin typeface="Helvetic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1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I/O &amp; Storage Layers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77486" y="2136453"/>
            <a:ext cx="149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Level I/O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84908" y="2136452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98958" y="2523331"/>
            <a:ext cx="145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Level I/O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39216" y="2600891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95951" y="2869631"/>
            <a:ext cx="662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Syscall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92984" y="2869631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06879" y="3352583"/>
            <a:ext cx="124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System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86205" y="3245938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97264" y="3866418"/>
            <a:ext cx="111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I/O Driver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84908" y="3892783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1699601" y="4428598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852001" y="424983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99923" y="4428598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76602" y="4607363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557501" y="4607363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9" idx="3"/>
            <a:endCxn id="30" idx="2"/>
          </p:cNvCxnSpPr>
          <p:nvPr/>
        </p:nvCxnSpPr>
        <p:spPr>
          <a:xfrm>
            <a:off x="2419211" y="4704906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401070" y="4412278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1507706" y="423351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19288" y="1634882"/>
            <a:ext cx="211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Application / Service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20508" y="1951786"/>
            <a:ext cx="9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streams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20508" y="2416225"/>
            <a:ext cx="96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handles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20508" y="2825813"/>
            <a:ext cx="104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registers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20508" y="3362074"/>
            <a:ext cx="127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descriptors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20508" y="3894053"/>
            <a:ext cx="312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Commands and Data Transfers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59022" y="4433116"/>
            <a:ext cx="302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Disks, Flash, Controllers, DMA</a:t>
            </a:r>
            <a:endParaRPr lang="en-US" i="1" dirty="0">
              <a:solidFill>
                <a:srgbClr val="3366FF"/>
              </a:solidFill>
            </a:endParaRP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12" y="4892926"/>
            <a:ext cx="903312" cy="736435"/>
          </a:xfrm>
          <a:prstGeom prst="rect">
            <a:avLst/>
          </a:prstGeom>
        </p:spPr>
      </p:pic>
      <p:pic>
        <p:nvPicPr>
          <p:cNvPr id="43" name="Picture 4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76" y="4892926"/>
            <a:ext cx="1757619" cy="1206336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922" y="5265458"/>
            <a:ext cx="942084" cy="727806"/>
          </a:xfrm>
          <a:prstGeom prst="rect">
            <a:avLst/>
          </a:prstGeom>
        </p:spPr>
      </p:pic>
      <p:pic>
        <p:nvPicPr>
          <p:cNvPr id="45" name="Picture 44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28" y="5559766"/>
            <a:ext cx="1388686" cy="672780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99" y="5106435"/>
            <a:ext cx="886829" cy="886829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00" y="5106117"/>
            <a:ext cx="1265440" cy="907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1462" y="1070642"/>
            <a:ext cx="443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Operations, Entities and Interface</a:t>
            </a:r>
            <a:endParaRPr lang="en-US" sz="2400" i="1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568659" y="3537208"/>
            <a:ext cx="2086347" cy="1754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458773" y="3866418"/>
            <a:ext cx="41431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404861" y="3031444"/>
            <a:ext cx="451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</a:t>
            </a:r>
            <a:r>
              <a:rPr lang="en-US" dirty="0" err="1" smtClean="0"/>
              <a:t>ile_open</a:t>
            </a:r>
            <a:r>
              <a:rPr lang="en-US" dirty="0" smtClean="0"/>
              <a:t>, </a:t>
            </a:r>
            <a:r>
              <a:rPr lang="en-US" dirty="0" err="1" smtClean="0"/>
              <a:t>file_read</a:t>
            </a:r>
            <a:r>
              <a:rPr lang="en-US" dirty="0" smtClean="0"/>
              <a:t>, … on </a:t>
            </a:r>
            <a:r>
              <a:rPr lang="en-US" b="1" dirty="0" err="1" smtClean="0">
                <a:solidFill>
                  <a:srgbClr val="0000FF"/>
                </a:solidFill>
              </a:rPr>
              <a:t>struct</a:t>
            </a:r>
            <a:r>
              <a:rPr lang="en-US" b="1" dirty="0" smtClean="0">
                <a:solidFill>
                  <a:srgbClr val="0000FF"/>
                </a:solidFill>
              </a:rPr>
              <a:t> file * </a:t>
            </a:r>
            <a:r>
              <a:rPr lang="en-US" dirty="0" smtClean="0"/>
              <a:t>&amp; void *</a:t>
            </a:r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4543668" y="3386177"/>
            <a:ext cx="41431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spect="1"/>
          </p:cNvSpPr>
          <p:nvPr/>
        </p:nvSpPr>
        <p:spPr>
          <a:xfrm>
            <a:off x="5337485" y="3300756"/>
            <a:ext cx="2688895" cy="58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 dirty="0" smtClean="0">
                <a:ln w="12700">
                  <a:noFill/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 are here …</a:t>
            </a:r>
            <a:endParaRPr lang="en-US" sz="3200" b="1" i="1" cap="none" spc="0" dirty="0">
              <a:ln w="12700">
                <a:noFill/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536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you are going to design a file system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factors are critical to the design choices?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9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 Low level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571"/>
            <a:ext cx="8229600" cy="150738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Operations on File Descriptors – as OS object representing the state of a file</a:t>
            </a:r>
          </a:p>
          <a:p>
            <a:pPr lvl="1"/>
            <a:r>
              <a:rPr lang="en-US" dirty="0" smtClean="0"/>
              <a:t>User has a “handle” on the descriptor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7650" y="2736270"/>
            <a:ext cx="8229600" cy="2031325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#include &lt;</a:t>
            </a:r>
            <a:r>
              <a:rPr lang="en-US" dirty="0" err="1" smtClean="0">
                <a:latin typeface="Courier"/>
                <a:cs typeface="Courier"/>
              </a:rPr>
              <a:t>fcntl.h</a:t>
            </a:r>
            <a:r>
              <a:rPr lang="en-US" dirty="0" smtClean="0">
                <a:latin typeface="Courier"/>
                <a:cs typeface="Courier"/>
              </a:rPr>
              <a:t>&gt;</a:t>
            </a:r>
          </a:p>
          <a:p>
            <a:r>
              <a:rPr lang="en-US" dirty="0" smtClean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u</a:t>
            </a:r>
            <a:r>
              <a:rPr lang="en-US" dirty="0" err="1" smtClean="0">
                <a:latin typeface="Courier"/>
                <a:cs typeface="Courier"/>
              </a:rPr>
              <a:t>nistd.h</a:t>
            </a:r>
            <a:r>
              <a:rPr lang="en-US" dirty="0" smtClean="0">
                <a:latin typeface="Courier"/>
                <a:cs typeface="Courier"/>
              </a:rPr>
              <a:t>&gt;</a:t>
            </a:r>
          </a:p>
          <a:p>
            <a:r>
              <a:rPr lang="en-US" dirty="0" smtClean="0">
                <a:latin typeface="Courier"/>
                <a:cs typeface="Courier"/>
              </a:rPr>
              <a:t>#include &lt;sys/</a:t>
            </a:r>
            <a:r>
              <a:rPr lang="en-US" dirty="0" err="1" smtClean="0">
                <a:latin typeface="Courier"/>
                <a:cs typeface="Courier"/>
              </a:rPr>
              <a:t>types.h</a:t>
            </a:r>
            <a:r>
              <a:rPr lang="en-US" dirty="0" smtClean="0">
                <a:latin typeface="Courier"/>
                <a:cs typeface="Courier"/>
              </a:rPr>
              <a:t>&gt;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open (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char *filename, 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flags [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mode_t</a:t>
            </a:r>
            <a:r>
              <a:rPr lang="en-US" dirty="0">
                <a:latin typeface="Courier"/>
                <a:cs typeface="Courier"/>
              </a:rPr>
              <a:t> mode]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creat</a:t>
            </a:r>
            <a:r>
              <a:rPr lang="en-US" dirty="0">
                <a:latin typeface="Courier"/>
                <a:cs typeface="Courier"/>
              </a:rPr>
              <a:t> (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char *filename, </a:t>
            </a:r>
            <a:r>
              <a:rPr lang="en-US" dirty="0" err="1">
                <a:latin typeface="Courier"/>
                <a:cs typeface="Courier"/>
              </a:rPr>
              <a:t>mode_t</a:t>
            </a:r>
            <a:r>
              <a:rPr lang="en-US" dirty="0">
                <a:latin typeface="Courier"/>
                <a:cs typeface="Courier"/>
              </a:rPr>
              <a:t> mode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close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filedes</a:t>
            </a:r>
            <a:r>
              <a:rPr lang="en-US" dirty="0">
                <a:latin typeface="Courier"/>
                <a:cs typeface="Courier"/>
              </a:rPr>
              <a:t>)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4779212" y="3858610"/>
            <a:ext cx="1240588" cy="271460"/>
          </a:xfrm>
          <a:prstGeom prst="borderCallout1">
            <a:avLst>
              <a:gd name="adj1" fmla="val 50893"/>
              <a:gd name="adj2" fmla="val -2082"/>
              <a:gd name="adj3" fmla="val 398215"/>
              <a:gd name="adj4" fmla="val -181332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1 8"/>
          <p:cNvSpPr/>
          <p:nvPr/>
        </p:nvSpPr>
        <p:spPr>
          <a:xfrm>
            <a:off x="6562935" y="3875280"/>
            <a:ext cx="1548373" cy="271460"/>
          </a:xfrm>
          <a:prstGeom prst="borderCallout1">
            <a:avLst>
              <a:gd name="adj1" fmla="val 50893"/>
              <a:gd name="adj2" fmla="val -2082"/>
              <a:gd name="adj3" fmla="val 451786"/>
              <a:gd name="adj4" fmla="val -63939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9705" y="4925060"/>
            <a:ext cx="335643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Bit vector of: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Access modes (Rd, </a:t>
            </a:r>
            <a:r>
              <a:rPr lang="en-US" sz="1600" dirty="0" err="1" smtClean="0"/>
              <a:t>Wr</a:t>
            </a:r>
            <a:r>
              <a:rPr lang="en-US" sz="1600" dirty="0" smtClean="0"/>
              <a:t>, …)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Open Flags (Create, …)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Operating modes (Appends, …)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628233" y="5045713"/>
            <a:ext cx="3356430" cy="584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Bit vector of </a:t>
            </a:r>
            <a:r>
              <a:rPr lang="en-US" sz="1600" dirty="0"/>
              <a:t>P</a:t>
            </a:r>
            <a:r>
              <a:rPr lang="en-US" sz="1600" dirty="0" smtClean="0"/>
              <a:t>ermission Bits: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User|Group|Other</a:t>
            </a:r>
            <a:r>
              <a:rPr lang="en-US" sz="1600" dirty="0" smtClean="0"/>
              <a:t> X R|W|X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317649" y="6214188"/>
            <a:ext cx="7912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err="1">
                <a:hlinkClick r:id="rId2"/>
              </a:rPr>
              <a:t>www.gnu.org</a:t>
            </a:r>
            <a:r>
              <a:rPr lang="en-US" sz="1600" dirty="0">
                <a:hlinkClick r:id="rId2"/>
              </a:rPr>
              <a:t>/software/</a:t>
            </a:r>
            <a:r>
              <a:rPr lang="en-US" sz="1600" dirty="0" err="1">
                <a:hlinkClick r:id="rId2"/>
              </a:rPr>
              <a:t>libc</a:t>
            </a:r>
            <a:r>
              <a:rPr lang="en-US" sz="1600" dirty="0">
                <a:hlinkClick r:id="rId2"/>
              </a:rPr>
              <a:t>/manual/</a:t>
            </a:r>
            <a:r>
              <a:rPr lang="en-US" sz="1600" dirty="0" err="1">
                <a:hlinkClick r:id="rId2"/>
              </a:rPr>
              <a:t>html_node</a:t>
            </a:r>
            <a:r>
              <a:rPr lang="en-US" sz="1600" dirty="0">
                <a:hlinkClick r:id="rId2"/>
              </a:rPr>
              <a:t>/Opening-and-Closing-</a:t>
            </a:r>
            <a:r>
              <a:rPr lang="en-US" sz="1600" dirty="0" err="1">
                <a:hlinkClick r:id="rId2"/>
              </a:rPr>
              <a:t>Files.html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62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 Low Level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400" y="4459700"/>
            <a:ext cx="8229600" cy="1725710"/>
          </a:xfrm>
        </p:spPr>
        <p:txBody>
          <a:bodyPr>
            <a:normAutofit/>
          </a:bodyPr>
          <a:lstStyle/>
          <a:p>
            <a:r>
              <a:rPr lang="en-US" dirty="0" smtClean="0"/>
              <a:t>When write returns, data is on its way to disk and can be read, but it may not actually be permanent!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3883" y="1473640"/>
            <a:ext cx="86374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/>
                <a:cs typeface="Courier"/>
              </a:rPr>
              <a:t>ssize_t</a:t>
            </a:r>
            <a:r>
              <a:rPr lang="en-US" dirty="0">
                <a:latin typeface="Courier"/>
                <a:cs typeface="Courier"/>
              </a:rPr>
              <a:t> read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filedes</a:t>
            </a:r>
            <a:r>
              <a:rPr lang="en-US" dirty="0">
                <a:latin typeface="Courier"/>
                <a:cs typeface="Courier"/>
              </a:rPr>
              <a:t>, void *buffer, </a:t>
            </a:r>
            <a:r>
              <a:rPr lang="en-US" dirty="0" err="1">
                <a:latin typeface="Courier"/>
                <a:cs typeface="Courier"/>
              </a:rPr>
              <a:t>size_t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maxsize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- returns bytes read, 0 =&gt; EOF, -1 =&gt; error</a:t>
            </a:r>
          </a:p>
          <a:p>
            <a:r>
              <a:rPr lang="en-US" dirty="0" err="1">
                <a:latin typeface="Courier"/>
                <a:cs typeface="Courier"/>
              </a:rPr>
              <a:t>ssize_t</a:t>
            </a:r>
            <a:r>
              <a:rPr lang="en-US" dirty="0">
                <a:latin typeface="Courier"/>
                <a:cs typeface="Courier"/>
              </a:rPr>
              <a:t> write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filedes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void *buffer, </a:t>
            </a:r>
            <a:r>
              <a:rPr lang="en-US" dirty="0" err="1">
                <a:latin typeface="Courier"/>
                <a:cs typeface="Courier"/>
              </a:rPr>
              <a:t>size_t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size)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- returns bytes written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off_t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lseek</a:t>
            </a:r>
            <a:r>
              <a:rPr lang="en-US" dirty="0">
                <a:latin typeface="Courier"/>
                <a:cs typeface="Courier"/>
              </a:rPr>
              <a:t>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filedes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off_t</a:t>
            </a:r>
            <a:r>
              <a:rPr lang="en-US" dirty="0">
                <a:latin typeface="Courier"/>
                <a:cs typeface="Courier"/>
              </a:rPr>
              <a:t> offset, 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whence)</a:t>
            </a:r>
            <a:endParaRPr lang="en-US" dirty="0" smtClean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fsync</a:t>
            </a:r>
            <a:r>
              <a:rPr lang="en-US" dirty="0">
                <a:latin typeface="Courier"/>
                <a:cs typeface="Courier"/>
              </a:rPr>
              <a:t>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fildes</a:t>
            </a:r>
            <a:r>
              <a:rPr lang="en-US" dirty="0" smtClean="0">
                <a:latin typeface="Courier"/>
                <a:cs typeface="Courier"/>
              </a:rPr>
              <a:t>) – wait for i/o to finish</a:t>
            </a:r>
          </a:p>
          <a:p>
            <a:r>
              <a:rPr lang="en-US" dirty="0">
                <a:latin typeface="Courier"/>
                <a:cs typeface="Courier"/>
              </a:rPr>
              <a:t>void sync (void</a:t>
            </a:r>
            <a:r>
              <a:rPr lang="en-US" dirty="0" smtClean="0">
                <a:latin typeface="Courier"/>
                <a:cs typeface="Courier"/>
              </a:rPr>
              <a:t>) – wait for ALL to finish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78798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you are going to design a file system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2505"/>
            <a:ext cx="8229600" cy="532715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factors are critical to the design choices?</a:t>
            </a:r>
          </a:p>
          <a:p>
            <a:r>
              <a:rPr lang="en-US" dirty="0" smtClean="0"/>
              <a:t>Durable data store =&gt; it</a:t>
            </a:r>
            <a:r>
              <a:rPr lang="fr-FR" dirty="0" smtClean="0"/>
              <a:t>’</a:t>
            </a:r>
            <a:r>
              <a:rPr lang="en-US" dirty="0" smtClean="0"/>
              <a:t>s all on disk</a:t>
            </a:r>
          </a:p>
          <a:p>
            <a:r>
              <a:rPr lang="en-US" dirty="0" smtClean="0"/>
              <a:t>Disks Performance !!!</a:t>
            </a:r>
          </a:p>
          <a:p>
            <a:pPr lvl="1"/>
            <a:r>
              <a:rPr lang="en-US" dirty="0" smtClean="0"/>
              <a:t>Maximize sequential access, minimize seeks</a:t>
            </a:r>
          </a:p>
          <a:p>
            <a:r>
              <a:rPr lang="en-US" dirty="0" smtClean="0"/>
              <a:t>Open before Read/Write</a:t>
            </a:r>
          </a:p>
          <a:p>
            <a:pPr lvl="1"/>
            <a:r>
              <a:rPr lang="en-US" dirty="0" smtClean="0"/>
              <a:t>Can perform protection checks and look up where the actual file resource are, in advance</a:t>
            </a:r>
          </a:p>
          <a:p>
            <a:r>
              <a:rPr lang="en-US" dirty="0" smtClean="0"/>
              <a:t>Size is determined as they are used !!!</a:t>
            </a:r>
          </a:p>
          <a:p>
            <a:pPr lvl="1"/>
            <a:r>
              <a:rPr lang="en-US" dirty="0" smtClean="0"/>
              <a:t>Can write (or read zeros) to expand the file</a:t>
            </a:r>
          </a:p>
          <a:p>
            <a:pPr lvl="1"/>
            <a:r>
              <a:rPr lang="en-US" dirty="0" smtClean="0"/>
              <a:t>Start small and grow, need to make room</a:t>
            </a:r>
          </a:p>
          <a:p>
            <a:r>
              <a:rPr lang="en-US" dirty="0" smtClean="0"/>
              <a:t>Organized into directories</a:t>
            </a:r>
          </a:p>
          <a:p>
            <a:pPr lvl="1"/>
            <a:r>
              <a:rPr lang="en-US" dirty="0" smtClean="0"/>
              <a:t>What data structure (on disk) for that?</a:t>
            </a:r>
          </a:p>
          <a:p>
            <a:r>
              <a:rPr lang="en-US" dirty="0" smtClean="0"/>
              <a:t>Need to allocate / free blocks </a:t>
            </a:r>
          </a:p>
          <a:p>
            <a:pPr lvl="1"/>
            <a:r>
              <a:rPr lang="en-US" dirty="0" smtClean="0"/>
              <a:t>Such that access remains efficient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88910"/>
      </p:ext>
    </p:extLst>
  </p:cSld>
  <p:clrMapOvr>
    <a:masterClrMapping/>
  </p:clrMapOvr>
</p:sld>
</file>

<file path=ppt/theme/theme1.xml><?xml version="1.0" encoding="utf-8"?>
<a:theme xmlns:a="http://schemas.openxmlformats.org/drawingml/2006/main" name="cs162-fa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cs162-fa14.potx</Template>
  <TotalTime>4844</TotalTime>
  <Words>2183</Words>
  <Application>Microsoft Macintosh PowerPoint</Application>
  <PresentationFormat>On-screen Show (4:3)</PresentationFormat>
  <Paragraphs>439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cs162-fa14</vt:lpstr>
      <vt:lpstr>File System Design</vt:lpstr>
      <vt:lpstr>Big hairy thought-provoking question to help review recent topics</vt:lpstr>
      <vt:lpstr>Performance: multiple outstanding requests</vt:lpstr>
      <vt:lpstr>How else do we hide I/O latency?</vt:lpstr>
      <vt:lpstr>I/O &amp; Storage Layers</vt:lpstr>
      <vt:lpstr>So you are going to design a file system …</vt:lpstr>
      <vt:lpstr>Recall: C Low level I/O</vt:lpstr>
      <vt:lpstr>Recall: C Low Level Operations</vt:lpstr>
      <vt:lpstr>So you are going to design a file system …</vt:lpstr>
      <vt:lpstr>Components of a File System</vt:lpstr>
      <vt:lpstr>Components of a file system</vt:lpstr>
      <vt:lpstr>Directories</vt:lpstr>
      <vt:lpstr>Directory</vt:lpstr>
      <vt:lpstr>I/O &amp; Storage Layers</vt:lpstr>
      <vt:lpstr>File</vt:lpstr>
      <vt:lpstr>FAT (File Allocation Table)</vt:lpstr>
      <vt:lpstr>FAT (File Allocation Table)</vt:lpstr>
      <vt:lpstr>FAT (File Allocation Table)</vt:lpstr>
      <vt:lpstr>FAT (File Allocation Table)</vt:lpstr>
      <vt:lpstr>FAT (File Allocation Table)</vt:lpstr>
      <vt:lpstr>FAT Assessment</vt:lpstr>
      <vt:lpstr>FAT Assessment</vt:lpstr>
      <vt:lpstr>What about the Directory?</vt:lpstr>
      <vt:lpstr>Bit more on directories</vt:lpstr>
      <vt:lpstr>When can a file be deleted ?</vt:lpstr>
      <vt:lpstr>Big FAT security holes</vt:lpstr>
      <vt:lpstr>Characteristics of Files</vt:lpstr>
      <vt:lpstr>So what about a “real” file system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Culler</dc:creator>
  <cp:lastModifiedBy>David Culler</cp:lastModifiedBy>
  <cp:revision>212</cp:revision>
  <dcterms:created xsi:type="dcterms:W3CDTF">2014-09-03T19:24:22Z</dcterms:created>
  <dcterms:modified xsi:type="dcterms:W3CDTF">2014-10-22T16:27:17Z</dcterms:modified>
</cp:coreProperties>
</file>