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65" r:id="rId3"/>
    <p:sldId id="366" r:id="rId4"/>
    <p:sldId id="384" r:id="rId5"/>
    <p:sldId id="361" r:id="rId6"/>
    <p:sldId id="362" r:id="rId7"/>
    <p:sldId id="378" r:id="rId8"/>
    <p:sldId id="380" r:id="rId9"/>
    <p:sldId id="381" r:id="rId10"/>
    <p:sldId id="379" r:id="rId11"/>
    <p:sldId id="383" r:id="rId12"/>
    <p:sldId id="382" r:id="rId13"/>
    <p:sldId id="396" r:id="rId14"/>
    <p:sldId id="385" r:id="rId15"/>
    <p:sldId id="387" r:id="rId16"/>
    <p:sldId id="386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0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520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B006D-AAFB-A34F-8B45-91A54B16DC78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FAF15-328D-6949-91D9-A16CACD6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33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6349-4B97-3B42-B3E1-FA9317E9ADED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818A-32A3-AC41-8A70-957E942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79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3009A80-F05D-744A-88D4-360587150535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2150"/>
            <a:ext cx="4556125" cy="3417888"/>
          </a:xfrm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4942" tIns="47471" rIns="94942" bIns="47471"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3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7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0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781"/>
            <a:ext cx="8229600" cy="87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8571"/>
            <a:ext cx="8229600" cy="521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19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07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fld id="{40BE6ECD-61F1-CE4B-BB82-6FDD0CA3B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8" descr="fron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3"/>
          <a:stretch>
            <a:fillRect/>
          </a:stretch>
        </p:blipFill>
        <p:spPr bwMode="auto">
          <a:xfrm>
            <a:off x="8229600" y="0"/>
            <a:ext cx="91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59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9567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Memory Mapped Files &amp; Transactions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1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David E. Culler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CS162 – Operating Systems and Systems Programming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Lecture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26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October 27, 2014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486400"/>
            <a:ext cx="2971800" cy="923330"/>
          </a:xfrm>
          <a:prstGeom prst="rect">
            <a:avLst/>
          </a:prstGeom>
          <a:noFill/>
          <a:ln>
            <a:solidFill>
              <a:srgbClr val="618FF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Reading: A&amp;D 14.1 </a:t>
            </a:r>
          </a:p>
          <a:p>
            <a:r>
              <a:rPr lang="en-US" dirty="0" smtClean="0"/>
              <a:t>HW</a:t>
            </a:r>
            <a:r>
              <a:rPr lang="en-US" dirty="0"/>
              <a:t> </a:t>
            </a:r>
            <a:r>
              <a:rPr lang="en-US" dirty="0" smtClean="0"/>
              <a:t>5 out</a:t>
            </a:r>
            <a:endParaRPr lang="en-US" dirty="0"/>
          </a:p>
          <a:p>
            <a:r>
              <a:rPr lang="en-US" dirty="0" err="1" smtClean="0"/>
              <a:t>Proj</a:t>
            </a:r>
            <a:r>
              <a:rPr lang="en-US" dirty="0" smtClean="0"/>
              <a:t> </a:t>
            </a:r>
            <a:r>
              <a:rPr lang="en-US" dirty="0"/>
              <a:t>2</a:t>
            </a:r>
            <a:r>
              <a:rPr lang="en-US" dirty="0" smtClean="0"/>
              <a:t> final 11/07</a:t>
            </a:r>
          </a:p>
        </p:txBody>
      </p:sp>
    </p:spTree>
    <p:extLst>
      <p:ext uri="{BB962C8B-B14F-4D97-AF65-F5344CB8AC3E}">
        <p14:creationId xmlns:p14="http://schemas.microsoft.com/office/powerpoint/2010/main" val="203555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map</a:t>
            </a:r>
            <a:r>
              <a:rPr lang="en-US" dirty="0" smtClean="0"/>
              <a:t> system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50" y="4442327"/>
            <a:ext cx="8340450" cy="204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May map a specific region or let the system find one for you</a:t>
            </a:r>
          </a:p>
          <a:p>
            <a:pPr lvl="1"/>
            <a:r>
              <a:rPr lang="en-US" dirty="0" smtClean="0"/>
              <a:t>Tricky to know where the holes are</a:t>
            </a:r>
          </a:p>
          <a:p>
            <a:r>
              <a:rPr lang="en-US" dirty="0" smtClean="0"/>
              <a:t>Used both for manipulating files and for sharing between processes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 descr="Screen Shot 2014-10-26 at 10.43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69" y="914400"/>
            <a:ext cx="6985000" cy="3505200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3524237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4321" y="1054731"/>
            <a:ext cx="8910000" cy="5047535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#include &lt;sys/</a:t>
            </a:r>
            <a:r>
              <a:rPr lang="en-US" sz="1400" dirty="0" err="1">
                <a:latin typeface="Courier"/>
                <a:cs typeface="Courier"/>
              </a:rPr>
              <a:t>mman.h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something = 162;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main (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argc</a:t>
            </a:r>
            <a:r>
              <a:rPr lang="en-US" sz="1400" dirty="0">
                <a:latin typeface="Courier"/>
                <a:cs typeface="Courier"/>
              </a:rPr>
              <a:t>, char *</a:t>
            </a:r>
            <a:r>
              <a:rPr lang="en-US" sz="1400" dirty="0" err="1">
                <a:latin typeface="Courier"/>
                <a:cs typeface="Courier"/>
              </a:rPr>
              <a:t>argv</a:t>
            </a:r>
            <a:r>
              <a:rPr lang="en-US" sz="1400" dirty="0">
                <a:latin typeface="Courier"/>
                <a:cs typeface="Courier"/>
              </a:rPr>
              <a:t>[]) {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infile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char *</a:t>
            </a:r>
            <a:r>
              <a:rPr lang="en-US" sz="1400" dirty="0" err="1">
                <a:latin typeface="Courier"/>
                <a:cs typeface="Courier"/>
              </a:rPr>
              <a:t>mfile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void *</a:t>
            </a:r>
            <a:r>
              <a:rPr lang="en-US" sz="1400" dirty="0" err="1">
                <a:latin typeface="Courier"/>
                <a:cs typeface="Courier"/>
              </a:rPr>
              <a:t>sadddr</a:t>
            </a:r>
            <a:r>
              <a:rPr lang="en-US" sz="1400" dirty="0">
                <a:latin typeface="Courier"/>
                <a:cs typeface="Courier"/>
              </a:rPr>
              <a:t> = 0;</a:t>
            </a:r>
          </a:p>
          <a:p>
            <a:r>
              <a:rPr lang="en-US" sz="1400" dirty="0">
                <a:latin typeface="Courier"/>
                <a:cs typeface="Courier"/>
              </a:rPr>
              <a:t>  something++;</a:t>
            </a:r>
          </a:p>
          <a:p>
            <a:r>
              <a:rPr lang="en-US" sz="1400" dirty="0" smtClean="0">
                <a:latin typeface="Courier"/>
                <a:cs typeface="Courier"/>
              </a:rPr>
              <a:t>  </a:t>
            </a:r>
            <a:r>
              <a:rPr lang="en-US" sz="1400" dirty="0" err="1" smtClean="0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("Data  at: %16lx\n", (long unsigned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) &amp;something);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("Heap at : %16lx\n", (long unsigned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) </a:t>
            </a:r>
            <a:r>
              <a:rPr lang="en-US" sz="1400" dirty="0" err="1">
                <a:latin typeface="Courier"/>
                <a:cs typeface="Courier"/>
              </a:rPr>
              <a:t>malloc</a:t>
            </a:r>
            <a:r>
              <a:rPr lang="en-US" sz="1400" dirty="0">
                <a:latin typeface="Courier"/>
                <a:cs typeface="Courier"/>
              </a:rPr>
              <a:t>(1));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("Stack at: %16lx\n", (long unsigned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) &amp;</a:t>
            </a:r>
            <a:r>
              <a:rPr lang="en-US" sz="1400" dirty="0" err="1">
                <a:latin typeface="Courier"/>
                <a:cs typeface="Courier"/>
              </a:rPr>
              <a:t>mfile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mfile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mmap</a:t>
            </a:r>
            <a:r>
              <a:rPr lang="en-US" sz="1400" dirty="0">
                <a:latin typeface="Courier"/>
                <a:cs typeface="Courier"/>
              </a:rPr>
              <a:t>(0, 10000, </a:t>
            </a:r>
            <a:r>
              <a:rPr lang="en-US" sz="1400" dirty="0" smtClean="0">
                <a:latin typeface="Courier"/>
                <a:cs typeface="Courier"/>
              </a:rPr>
              <a:t>PROT_READ|PROT_WRITE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smtClean="0">
                <a:latin typeface="Courier"/>
                <a:cs typeface="Courier"/>
              </a:rPr>
              <a:t>MAP_FILE|MAP_SHARED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infile</a:t>
            </a:r>
            <a:r>
              <a:rPr lang="en-US" sz="1400" dirty="0">
                <a:latin typeface="Courier"/>
                <a:cs typeface="Courier"/>
              </a:rPr>
              <a:t>, 0);</a:t>
            </a:r>
          </a:p>
          <a:p>
            <a:r>
              <a:rPr lang="en-US" sz="1400" dirty="0">
                <a:latin typeface="Courier"/>
                <a:cs typeface="Courier"/>
              </a:rPr>
              <a:t>  if (</a:t>
            </a:r>
            <a:r>
              <a:rPr lang="en-US" sz="1400" dirty="0" err="1">
                <a:latin typeface="Courier"/>
                <a:cs typeface="Courier"/>
              </a:rPr>
              <a:t>mfile</a:t>
            </a:r>
            <a:r>
              <a:rPr lang="en-US" sz="1400" dirty="0">
                <a:latin typeface="Courier"/>
                <a:cs typeface="Courier"/>
              </a:rPr>
              <a:t> == MAP_FAILED) {</a:t>
            </a:r>
            <a:r>
              <a:rPr lang="en-US" sz="1400" dirty="0" err="1">
                <a:latin typeface="Courier"/>
                <a:cs typeface="Courier"/>
              </a:rPr>
              <a:t>perror</a:t>
            </a:r>
            <a:r>
              <a:rPr lang="en-US" sz="1400" dirty="0">
                <a:latin typeface="Courier"/>
                <a:cs typeface="Courier"/>
              </a:rPr>
              <a:t>("</a:t>
            </a:r>
            <a:r>
              <a:rPr lang="en-US" sz="1400" dirty="0" err="1">
                <a:latin typeface="Courier"/>
                <a:cs typeface="Courier"/>
              </a:rPr>
              <a:t>mmap</a:t>
            </a:r>
            <a:r>
              <a:rPr lang="en-US" sz="1400" dirty="0">
                <a:latin typeface="Courier"/>
                <a:cs typeface="Courier"/>
              </a:rPr>
              <a:t> failed"); exit(1);}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</a:t>
            </a:r>
            <a:r>
              <a:rPr lang="en-US" sz="1400" dirty="0" err="1">
                <a:latin typeface="Courier"/>
                <a:cs typeface="Courier"/>
              </a:rPr>
              <a:t>mmap</a:t>
            </a:r>
            <a:r>
              <a:rPr lang="en-US" sz="1400" dirty="0">
                <a:latin typeface="Courier"/>
                <a:cs typeface="Courier"/>
              </a:rPr>
              <a:t> at : %16lx\n", (long unsigned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) </a:t>
            </a:r>
            <a:r>
              <a:rPr lang="en-US" sz="1400" dirty="0" err="1">
                <a:latin typeface="Courier"/>
                <a:cs typeface="Courier"/>
              </a:rPr>
              <a:t>mfile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puts(</a:t>
            </a:r>
            <a:r>
              <a:rPr lang="en-US" sz="1400" dirty="0" err="1">
                <a:latin typeface="Courier"/>
                <a:cs typeface="Courier"/>
              </a:rPr>
              <a:t>mfile</a:t>
            </a:r>
            <a:r>
              <a:rPr lang="en-US" sz="1400" dirty="0">
                <a:latin typeface="Courier"/>
                <a:cs typeface="Courier"/>
              </a:rPr>
              <a:t>)</a:t>
            </a:r>
            <a:r>
              <a:rPr lang="en-US" sz="1400" dirty="0" smtClean="0">
                <a:latin typeface="Courier"/>
                <a:cs typeface="Courier"/>
              </a:rPr>
              <a:t>;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strcpy</a:t>
            </a:r>
            <a:r>
              <a:rPr lang="en-US" sz="1400" dirty="0">
                <a:latin typeface="Courier"/>
                <a:cs typeface="Courier"/>
              </a:rPr>
              <a:t>(mfile+20,"Let's write over it")</a:t>
            </a:r>
            <a:r>
              <a:rPr lang="en-US" sz="1400" dirty="0" smtClean="0">
                <a:latin typeface="Courier"/>
                <a:cs typeface="Courier"/>
              </a:rPr>
              <a:t>;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close(</a:t>
            </a:r>
            <a:r>
              <a:rPr lang="en-US" sz="1400" dirty="0" err="1">
                <a:latin typeface="Courier"/>
                <a:cs typeface="Courier"/>
              </a:rPr>
              <a:t>infile</a:t>
            </a:r>
            <a:r>
              <a:rPr lang="en-US" sz="1400" dirty="0">
                <a:latin typeface="Courier"/>
                <a:cs typeface="Courier"/>
              </a:rPr>
              <a:t>)</a:t>
            </a:r>
            <a:r>
              <a:rPr lang="en-US" sz="1400" dirty="0" smtClean="0">
                <a:latin typeface="Courier"/>
                <a:cs typeface="Courier"/>
              </a:rPr>
              <a:t>;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return 0;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4614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13" y="152400"/>
            <a:ext cx="7696187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Sharing through Mapped Files</a:t>
            </a:r>
            <a:endParaRPr lang="en-US" dirty="0">
              <a:latin typeface="Helvetica" charset="0"/>
            </a:endParaRPr>
          </a:p>
        </p:txBody>
      </p: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3886200" y="1104606"/>
            <a:ext cx="1219200" cy="2304716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962400" y="1714206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962400" y="2387936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114800" y="2540336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4267200" y="2692736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03588" y="2408000"/>
            <a:ext cx="557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File</a:t>
            </a:r>
            <a:endParaRPr lang="en-US" sz="2000" b="1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6461451" y="1371600"/>
            <a:ext cx="1295400" cy="491191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909251" y="1219200"/>
            <a:ext cx="104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0x000…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871381" y="6021440"/>
            <a:ext cx="108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0xFFF…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6566015" y="1524000"/>
            <a:ext cx="1143000" cy="6858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61451" y="1600200"/>
            <a:ext cx="1352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6566015" y="2209800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20549" y="2286000"/>
            <a:ext cx="633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ata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 bwMode="auto">
          <a:xfrm>
            <a:off x="6566015" y="2743200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788426" y="2819400"/>
            <a:ext cx="69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6604345" y="4744520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814133" y="4820720"/>
            <a:ext cx="72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7566581" y="482072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7528251" y="27432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6347381" y="5488040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/>
          <p:cNvSpPr/>
          <p:nvPr/>
        </p:nvSpPr>
        <p:spPr bwMode="auto">
          <a:xfrm>
            <a:off x="6575981" y="5640440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906715" y="5716640"/>
            <a:ext cx="51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OS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 bwMode="auto">
          <a:xfrm>
            <a:off x="639314" y="1326458"/>
            <a:ext cx="1295400" cy="491191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087114" y="1174058"/>
            <a:ext cx="104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0x000…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2049244" y="5976298"/>
            <a:ext cx="108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0xFFF…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743878" y="1478858"/>
            <a:ext cx="11430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39314" y="1555058"/>
            <a:ext cx="1352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 bwMode="auto">
          <a:xfrm>
            <a:off x="743878" y="2164658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98412" y="2240858"/>
            <a:ext cx="63393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ata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 bwMode="auto">
          <a:xfrm>
            <a:off x="743878" y="2698058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966289" y="2774258"/>
            <a:ext cx="69817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 bwMode="auto">
          <a:xfrm>
            <a:off x="782208" y="4699378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991996" y="4775578"/>
            <a:ext cx="72342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101" name="Straight Arrow Connector 100"/>
          <p:cNvCxnSpPr/>
          <p:nvPr/>
        </p:nvCxnSpPr>
        <p:spPr bwMode="auto">
          <a:xfrm flipV="1">
            <a:off x="1744444" y="4775578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1706114" y="2698058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525244" y="5442898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4" name="Rectangle 103"/>
          <p:cNvSpPr/>
          <p:nvPr/>
        </p:nvSpPr>
        <p:spPr bwMode="auto">
          <a:xfrm>
            <a:off x="753844" y="5595298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084578" y="5671498"/>
            <a:ext cx="51817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OS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 bwMode="auto">
          <a:xfrm>
            <a:off x="743878" y="3409322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743878" y="3613110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743878" y="3840224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583673" y="3796934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583673" y="4000722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583673" y="4227836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3619500" y="4343520"/>
            <a:ext cx="1295400" cy="215692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3733800" y="5526883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13" y="957126"/>
            <a:ext cx="724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VAS 1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6335184" y="955519"/>
            <a:ext cx="724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VAS 2</a:t>
            </a:r>
            <a:endParaRPr lang="en-US" dirty="0"/>
          </a:p>
        </p:txBody>
      </p:sp>
      <p:cxnSp>
        <p:nvCxnSpPr>
          <p:cNvPr id="9" name="Straight Connector 8"/>
          <p:cNvCxnSpPr>
            <a:stCxn id="107" idx="3"/>
          </p:cNvCxnSpPr>
          <p:nvPr/>
        </p:nvCxnSpPr>
        <p:spPr>
          <a:xfrm>
            <a:off x="1810678" y="3726667"/>
            <a:ext cx="1923122" cy="180021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0" idx="1"/>
          </p:cNvCxnSpPr>
          <p:nvPr/>
        </p:nvCxnSpPr>
        <p:spPr>
          <a:xfrm flipH="1">
            <a:off x="4800600" y="4114279"/>
            <a:ext cx="1783073" cy="137376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19500" y="3929613"/>
            <a:ext cx="98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1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Breaks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week: guest lectures</a:t>
            </a:r>
          </a:p>
          <a:p>
            <a:pPr lvl="1"/>
            <a:r>
              <a:rPr lang="en-US" dirty="0" smtClean="0"/>
              <a:t>Prof. </a:t>
            </a:r>
            <a:r>
              <a:rPr lang="en-US" dirty="0" err="1" smtClean="0"/>
              <a:t>Stoica</a:t>
            </a:r>
            <a:r>
              <a:rPr lang="en-US" dirty="0" smtClean="0"/>
              <a:t> – </a:t>
            </a:r>
            <a:r>
              <a:rPr lang="en-US" dirty="0" err="1" smtClean="0"/>
              <a:t>kev</a:t>
            </a:r>
            <a:r>
              <a:rPr lang="en-US" dirty="0" smtClean="0"/>
              <a:t>/</a:t>
            </a:r>
            <a:r>
              <a:rPr lang="en-US" dirty="0" err="1" smtClean="0"/>
              <a:t>val</a:t>
            </a:r>
            <a:r>
              <a:rPr lang="en-US" dirty="0" smtClean="0"/>
              <a:t> store</a:t>
            </a:r>
          </a:p>
          <a:p>
            <a:pPr lvl="1"/>
            <a:r>
              <a:rPr lang="en-US" dirty="0" err="1" smtClean="0"/>
              <a:t>Kaifei</a:t>
            </a:r>
            <a:r>
              <a:rPr lang="en-US" dirty="0" smtClean="0"/>
              <a:t> – RPC, </a:t>
            </a:r>
            <a:r>
              <a:rPr lang="en-US" dirty="0" err="1" smtClean="0"/>
              <a:t>Vaishaal</a:t>
            </a:r>
            <a:r>
              <a:rPr lang="en-US" dirty="0" smtClean="0"/>
              <a:t> – NFS</a:t>
            </a:r>
          </a:p>
          <a:p>
            <a:r>
              <a:rPr lang="en-US" dirty="0" smtClean="0"/>
              <a:t>Prof. Culler will not be available for office hours</a:t>
            </a:r>
          </a:p>
          <a:p>
            <a:pPr lvl="1"/>
            <a:r>
              <a:rPr lang="en-US" dirty="0" smtClean="0"/>
              <a:t>This W/</a:t>
            </a:r>
            <a:r>
              <a:rPr lang="en-US" dirty="0" err="1" smtClean="0"/>
              <a:t>Th</a:t>
            </a:r>
            <a:r>
              <a:rPr lang="en-US" dirty="0" smtClean="0"/>
              <a:t> and Next Week</a:t>
            </a:r>
          </a:p>
          <a:p>
            <a:r>
              <a:rPr lang="en-US" dirty="0" smtClean="0"/>
              <a:t>Midterm II on 11/14 6-7:30 </a:t>
            </a:r>
            <a:r>
              <a:rPr lang="en-US" dirty="0" err="1" smtClean="0"/>
              <a:t>Pimintel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00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make a storage system more reliable than the physical devices that it is built out of?</a:t>
            </a:r>
          </a:p>
          <a:p>
            <a:pPr lvl="1"/>
            <a:r>
              <a:rPr lang="en-US" dirty="0" smtClean="0"/>
              <a:t>Disks fail</a:t>
            </a:r>
          </a:p>
          <a:p>
            <a:pPr lvl="1"/>
            <a:r>
              <a:rPr lang="en-US" dirty="0" smtClean="0"/>
              <a:t>SSDs wear out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Redundancy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6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Replicated Storage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write each data block to disks on 100 machines spread around the planet.</a:t>
            </a:r>
          </a:p>
          <a:p>
            <a:r>
              <a:rPr lang="en-US" dirty="0" smtClean="0"/>
              <a:t>Are we likely to be able to read the data even if disk(s) crash?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15</a:t>
            </a:fld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6644211" y="3321380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6644211" y="4137304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644211" y="5844247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2216732" y="3321380"/>
            <a:ext cx="834073" cy="815924"/>
          </a:xfrm>
          <a:prstGeom prst="cub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3483224" y="3492738"/>
            <a:ext cx="2601718" cy="2538878"/>
          </a:xfrm>
          <a:prstGeom prst="cloud">
            <a:avLst/>
          </a:prstGeom>
          <a:solidFill>
            <a:srgbClr val="DBEEF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810099" y="3517155"/>
            <a:ext cx="3937167" cy="640443"/>
          </a:xfrm>
          <a:custGeom>
            <a:avLst/>
            <a:gdLst>
              <a:gd name="connsiteX0" fmla="*/ 145925 w 3937167"/>
              <a:gd name="connsiteY0" fmla="*/ 125772 h 640443"/>
              <a:gd name="connsiteX1" fmla="*/ 145925 w 3937167"/>
              <a:gd name="connsiteY1" fmla="*/ 30983 h 640443"/>
              <a:gd name="connsiteX2" fmla="*/ 1662422 w 3937167"/>
              <a:gd name="connsiteY2" fmla="*/ 599719 h 640443"/>
              <a:gd name="connsiteX3" fmla="*/ 3216831 w 3937167"/>
              <a:gd name="connsiteY3" fmla="*/ 561803 h 640443"/>
              <a:gd name="connsiteX4" fmla="*/ 3937167 w 3937167"/>
              <a:gd name="connsiteY4" fmla="*/ 296393 h 64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167" h="640443">
                <a:moveTo>
                  <a:pt x="145925" y="125772"/>
                </a:moveTo>
                <a:cubicBezTo>
                  <a:pt x="19550" y="38882"/>
                  <a:pt x="-106825" y="-48008"/>
                  <a:pt x="145925" y="30983"/>
                </a:cubicBezTo>
                <a:cubicBezTo>
                  <a:pt x="398675" y="109974"/>
                  <a:pt x="1150604" y="511249"/>
                  <a:pt x="1662422" y="599719"/>
                </a:cubicBezTo>
                <a:cubicBezTo>
                  <a:pt x="2174240" y="688189"/>
                  <a:pt x="2837707" y="612357"/>
                  <a:pt x="3216831" y="561803"/>
                </a:cubicBezTo>
                <a:cubicBezTo>
                  <a:pt x="3595955" y="511249"/>
                  <a:pt x="3937167" y="296393"/>
                  <a:pt x="3937167" y="29639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107674" y="3567096"/>
            <a:ext cx="3468986" cy="1095517"/>
          </a:xfrm>
          <a:custGeom>
            <a:avLst/>
            <a:gdLst>
              <a:gd name="connsiteX0" fmla="*/ 0 w 3468986"/>
              <a:gd name="connsiteY0" fmla="*/ 0 h 1095517"/>
              <a:gd name="connsiteX1" fmla="*/ 1478584 w 3468986"/>
              <a:gd name="connsiteY1" fmla="*/ 606651 h 1095517"/>
              <a:gd name="connsiteX2" fmla="*/ 2559088 w 3468986"/>
              <a:gd name="connsiteY2" fmla="*/ 1080597 h 1095517"/>
              <a:gd name="connsiteX3" fmla="*/ 3468986 w 3468986"/>
              <a:gd name="connsiteY3" fmla="*/ 985808 h 109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8986" h="1095517">
                <a:moveTo>
                  <a:pt x="0" y="0"/>
                </a:moveTo>
                <a:lnTo>
                  <a:pt x="1478584" y="606651"/>
                </a:lnTo>
                <a:cubicBezTo>
                  <a:pt x="1905099" y="786750"/>
                  <a:pt x="2227354" y="1017404"/>
                  <a:pt x="2559088" y="1080597"/>
                </a:cubicBezTo>
                <a:cubicBezTo>
                  <a:pt x="2890822" y="1143790"/>
                  <a:pt x="3468986" y="985808"/>
                  <a:pt x="3468986" y="9858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164543" y="3623970"/>
            <a:ext cx="3544810" cy="2293899"/>
          </a:xfrm>
          <a:custGeom>
            <a:avLst/>
            <a:gdLst>
              <a:gd name="connsiteX0" fmla="*/ 0 w 3544810"/>
              <a:gd name="connsiteY0" fmla="*/ 0 h 2293899"/>
              <a:gd name="connsiteX1" fmla="*/ 1440671 w 3544810"/>
              <a:gd name="connsiteY1" fmla="*/ 606651 h 2293899"/>
              <a:gd name="connsiteX2" fmla="*/ 2881343 w 3544810"/>
              <a:gd name="connsiteY2" fmla="*/ 1611416 h 2293899"/>
              <a:gd name="connsiteX3" fmla="*/ 3544810 w 3544810"/>
              <a:gd name="connsiteY3" fmla="*/ 2293899 h 229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4810" h="2293899">
                <a:moveTo>
                  <a:pt x="0" y="0"/>
                </a:moveTo>
                <a:cubicBezTo>
                  <a:pt x="480223" y="169041"/>
                  <a:pt x="960447" y="338082"/>
                  <a:pt x="1440671" y="606651"/>
                </a:cubicBezTo>
                <a:cubicBezTo>
                  <a:pt x="1920895" y="875220"/>
                  <a:pt x="2530653" y="1330208"/>
                  <a:pt x="2881343" y="1611416"/>
                </a:cubicBezTo>
                <a:cubicBezTo>
                  <a:pt x="3232033" y="1892624"/>
                  <a:pt x="3388421" y="2093261"/>
                  <a:pt x="3544810" y="229389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n 15"/>
          <p:cNvSpPr/>
          <p:nvPr/>
        </p:nvSpPr>
        <p:spPr>
          <a:xfrm>
            <a:off x="1280355" y="3330123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12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system is </a:t>
            </a:r>
            <a:r>
              <a:rPr lang="en-US" i="1" dirty="0" smtClean="0"/>
              <a:t>reliable</a:t>
            </a:r>
            <a:r>
              <a:rPr lang="en-US" dirty="0" smtClean="0"/>
              <a:t> if it performs its intended function.</a:t>
            </a:r>
          </a:p>
          <a:p>
            <a:r>
              <a:rPr lang="en-US" dirty="0" smtClean="0"/>
              <a:t>A system is </a:t>
            </a:r>
            <a:r>
              <a:rPr lang="en-US" i="1" dirty="0" smtClean="0"/>
              <a:t>available</a:t>
            </a:r>
            <a:r>
              <a:rPr lang="en-US" dirty="0" smtClean="0"/>
              <a:t> if it currently can respond to a request.</a:t>
            </a:r>
          </a:p>
          <a:p>
            <a:endParaRPr lang="en-US" dirty="0"/>
          </a:p>
          <a:p>
            <a:r>
              <a:rPr lang="en-US" dirty="0" smtClean="0"/>
              <a:t>A storage system’s </a:t>
            </a:r>
            <a:r>
              <a:rPr lang="en-US" i="1" dirty="0" smtClean="0"/>
              <a:t>reliability</a:t>
            </a:r>
            <a:r>
              <a:rPr lang="en-US" dirty="0" smtClean="0"/>
              <a:t> is the probability that it will continue to be reliable for some specified period of time.</a:t>
            </a:r>
          </a:p>
          <a:p>
            <a:r>
              <a:rPr lang="en-US" dirty="0" smtClean="0"/>
              <a:t>Its </a:t>
            </a:r>
            <a:r>
              <a:rPr lang="en-US" i="1" dirty="0" smtClean="0"/>
              <a:t>availability</a:t>
            </a:r>
            <a:r>
              <a:rPr lang="en-US" dirty="0" smtClean="0"/>
              <a:t> is the probability that it will be available at any given time.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82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Replicated Storage Example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959234"/>
            <a:ext cx="8229600" cy="5215723"/>
          </a:xfrm>
        </p:spPr>
        <p:txBody>
          <a:bodyPr/>
          <a:lstStyle/>
          <a:p>
            <a:r>
              <a:rPr lang="en-US" dirty="0" smtClean="0"/>
              <a:t>Highly reliable</a:t>
            </a:r>
          </a:p>
          <a:p>
            <a:r>
              <a:rPr lang="en-US" dirty="0" smtClean="0"/>
              <a:t>Highly available for reads</a:t>
            </a:r>
          </a:p>
          <a:p>
            <a:r>
              <a:rPr lang="en-US" dirty="0" smtClean="0"/>
              <a:t>Low availability for writes</a:t>
            </a:r>
          </a:p>
          <a:p>
            <a:pPr lvl="1"/>
            <a:r>
              <a:rPr lang="en-US" dirty="0" smtClean="0"/>
              <a:t>Can’t write if any one is not 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17</a:t>
            </a:fld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6644211" y="3321380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6644211" y="4137304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644211" y="5844247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2216732" y="3321380"/>
            <a:ext cx="834073" cy="815924"/>
          </a:xfrm>
          <a:prstGeom prst="cub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3483224" y="3492738"/>
            <a:ext cx="2601718" cy="2538878"/>
          </a:xfrm>
          <a:prstGeom prst="cloud">
            <a:avLst/>
          </a:prstGeom>
          <a:solidFill>
            <a:srgbClr val="DBEEF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810099" y="3517155"/>
            <a:ext cx="3937167" cy="640443"/>
          </a:xfrm>
          <a:custGeom>
            <a:avLst/>
            <a:gdLst>
              <a:gd name="connsiteX0" fmla="*/ 145925 w 3937167"/>
              <a:gd name="connsiteY0" fmla="*/ 125772 h 640443"/>
              <a:gd name="connsiteX1" fmla="*/ 145925 w 3937167"/>
              <a:gd name="connsiteY1" fmla="*/ 30983 h 640443"/>
              <a:gd name="connsiteX2" fmla="*/ 1662422 w 3937167"/>
              <a:gd name="connsiteY2" fmla="*/ 599719 h 640443"/>
              <a:gd name="connsiteX3" fmla="*/ 3216831 w 3937167"/>
              <a:gd name="connsiteY3" fmla="*/ 561803 h 640443"/>
              <a:gd name="connsiteX4" fmla="*/ 3937167 w 3937167"/>
              <a:gd name="connsiteY4" fmla="*/ 296393 h 64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167" h="640443">
                <a:moveTo>
                  <a:pt x="145925" y="125772"/>
                </a:moveTo>
                <a:cubicBezTo>
                  <a:pt x="19550" y="38882"/>
                  <a:pt x="-106825" y="-48008"/>
                  <a:pt x="145925" y="30983"/>
                </a:cubicBezTo>
                <a:cubicBezTo>
                  <a:pt x="398675" y="109974"/>
                  <a:pt x="1150604" y="511249"/>
                  <a:pt x="1662422" y="599719"/>
                </a:cubicBezTo>
                <a:cubicBezTo>
                  <a:pt x="2174240" y="688189"/>
                  <a:pt x="2837707" y="612357"/>
                  <a:pt x="3216831" y="561803"/>
                </a:cubicBezTo>
                <a:cubicBezTo>
                  <a:pt x="3595955" y="511249"/>
                  <a:pt x="3937167" y="296393"/>
                  <a:pt x="3937167" y="29639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107674" y="3567096"/>
            <a:ext cx="3468986" cy="1095517"/>
          </a:xfrm>
          <a:custGeom>
            <a:avLst/>
            <a:gdLst>
              <a:gd name="connsiteX0" fmla="*/ 0 w 3468986"/>
              <a:gd name="connsiteY0" fmla="*/ 0 h 1095517"/>
              <a:gd name="connsiteX1" fmla="*/ 1478584 w 3468986"/>
              <a:gd name="connsiteY1" fmla="*/ 606651 h 1095517"/>
              <a:gd name="connsiteX2" fmla="*/ 2559088 w 3468986"/>
              <a:gd name="connsiteY2" fmla="*/ 1080597 h 1095517"/>
              <a:gd name="connsiteX3" fmla="*/ 3468986 w 3468986"/>
              <a:gd name="connsiteY3" fmla="*/ 985808 h 109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8986" h="1095517">
                <a:moveTo>
                  <a:pt x="0" y="0"/>
                </a:moveTo>
                <a:lnTo>
                  <a:pt x="1478584" y="606651"/>
                </a:lnTo>
                <a:cubicBezTo>
                  <a:pt x="1905099" y="786750"/>
                  <a:pt x="2227354" y="1017404"/>
                  <a:pt x="2559088" y="1080597"/>
                </a:cubicBezTo>
                <a:cubicBezTo>
                  <a:pt x="2890822" y="1143790"/>
                  <a:pt x="3468986" y="985808"/>
                  <a:pt x="3468986" y="9858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164543" y="3623970"/>
            <a:ext cx="3544810" cy="2293899"/>
          </a:xfrm>
          <a:custGeom>
            <a:avLst/>
            <a:gdLst>
              <a:gd name="connsiteX0" fmla="*/ 0 w 3544810"/>
              <a:gd name="connsiteY0" fmla="*/ 0 h 2293899"/>
              <a:gd name="connsiteX1" fmla="*/ 1440671 w 3544810"/>
              <a:gd name="connsiteY1" fmla="*/ 606651 h 2293899"/>
              <a:gd name="connsiteX2" fmla="*/ 2881343 w 3544810"/>
              <a:gd name="connsiteY2" fmla="*/ 1611416 h 2293899"/>
              <a:gd name="connsiteX3" fmla="*/ 3544810 w 3544810"/>
              <a:gd name="connsiteY3" fmla="*/ 2293899 h 229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4810" h="2293899">
                <a:moveTo>
                  <a:pt x="0" y="0"/>
                </a:moveTo>
                <a:cubicBezTo>
                  <a:pt x="480223" y="169041"/>
                  <a:pt x="960447" y="338082"/>
                  <a:pt x="1440671" y="606651"/>
                </a:cubicBezTo>
                <a:cubicBezTo>
                  <a:pt x="1920895" y="875220"/>
                  <a:pt x="2530653" y="1330208"/>
                  <a:pt x="2881343" y="1611416"/>
                </a:cubicBezTo>
                <a:cubicBezTo>
                  <a:pt x="3232033" y="1892624"/>
                  <a:pt x="3388421" y="2093261"/>
                  <a:pt x="3544810" y="229389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n 15"/>
          <p:cNvSpPr/>
          <p:nvPr/>
        </p:nvSpPr>
        <p:spPr>
          <a:xfrm>
            <a:off x="1280355" y="3330123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/>
          <p:cNvSpPr/>
          <p:nvPr/>
        </p:nvSpPr>
        <p:spPr>
          <a:xfrm>
            <a:off x="2216732" y="5276744"/>
            <a:ext cx="834073" cy="815924"/>
          </a:xfrm>
          <a:prstGeom prst="cub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Interrupted Operation</a:t>
            </a:r>
          </a:p>
          <a:p>
            <a:pPr lvl="1"/>
            <a:r>
              <a:rPr lang="en-US" dirty="0" smtClean="0"/>
              <a:t>Crash or power failure in the middle of a series of related updates may leave stored data in an </a:t>
            </a:r>
            <a:r>
              <a:rPr lang="en-US" i="1" dirty="0" smtClean="0"/>
              <a:t>inconsistent state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.g.: transfer funds from </a:t>
            </a:r>
            <a:r>
              <a:rPr lang="en-US" dirty="0" err="1" smtClean="0"/>
              <a:t>BofA</a:t>
            </a:r>
            <a:r>
              <a:rPr lang="en-US" dirty="0" smtClean="0"/>
              <a:t> to Schwab.  What if transfer is interrupted after withdrawal and before deposit</a:t>
            </a:r>
          </a:p>
          <a:p>
            <a:r>
              <a:rPr lang="en-US" dirty="0" smtClean="0"/>
              <a:t>Loss of stored data</a:t>
            </a:r>
          </a:p>
          <a:p>
            <a:pPr lvl="1"/>
            <a:r>
              <a:rPr lang="en-US" dirty="0" smtClean="0"/>
              <a:t>Failure of non-volatile storage media may cause previously stored data to disappear or be corrupted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31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Transactions for Atomic Updates</a:t>
            </a:r>
          </a:p>
          <a:p>
            <a:pPr lvl="1"/>
            <a:r>
              <a:rPr lang="en-US" dirty="0" smtClean="0"/>
              <a:t>Ensure that multiple related updates are performed atomically</a:t>
            </a:r>
          </a:p>
          <a:p>
            <a:pPr lvl="1"/>
            <a:r>
              <a:rPr lang="en-US" dirty="0" smtClean="0"/>
              <a:t>i.e., if a crash occurs in the middle, the state of the systems reflects either </a:t>
            </a:r>
            <a:r>
              <a:rPr lang="en-US" i="1" dirty="0" smtClean="0">
                <a:solidFill>
                  <a:srgbClr val="0000FF"/>
                </a:solidFill>
              </a:rPr>
              <a:t>all or none </a:t>
            </a:r>
            <a:r>
              <a:rPr lang="en-US" dirty="0" smtClean="0"/>
              <a:t>of the updates</a:t>
            </a:r>
          </a:p>
          <a:p>
            <a:pPr lvl="1"/>
            <a:r>
              <a:rPr lang="en-US" dirty="0" smtClean="0"/>
              <a:t>Most modern file systems use transactions internally to update the many pieces</a:t>
            </a:r>
          </a:p>
          <a:p>
            <a:pPr lvl="1"/>
            <a:r>
              <a:rPr lang="en-US" dirty="0" smtClean="0"/>
              <a:t>Many applications implement their own transactions</a:t>
            </a:r>
          </a:p>
          <a:p>
            <a:r>
              <a:rPr lang="en-US" dirty="0" smtClean="0"/>
              <a:t>Redundancy for media failures</a:t>
            </a:r>
          </a:p>
          <a:p>
            <a:pPr lvl="1"/>
            <a:r>
              <a:rPr lang="en-US" dirty="0" smtClean="0"/>
              <a:t>Redundant representation (error correcting codes)</a:t>
            </a:r>
          </a:p>
          <a:p>
            <a:pPr lvl="1"/>
            <a:r>
              <a:rPr lang="en-US" dirty="0" smtClean="0"/>
              <a:t>Replication</a:t>
            </a:r>
          </a:p>
          <a:p>
            <a:pPr lvl="1"/>
            <a:r>
              <a:rPr lang="en-US" dirty="0" smtClean="0"/>
              <a:t>E.g., RAID disks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7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File System Summary (1/</a:t>
            </a:r>
            <a:r>
              <a:rPr lang="en-US" dirty="0">
                <a:latin typeface="Helvetica" charset="0"/>
              </a:rPr>
              <a:t>2)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42736"/>
            <a:ext cx="8915400" cy="55866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File System: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Transforms blocks into Files and Directories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Optimize for </a:t>
            </a:r>
            <a:r>
              <a:rPr lang="en-US" dirty="0" smtClean="0">
                <a:latin typeface="Helvetica" charset="0"/>
              </a:rPr>
              <a:t>size, access </a:t>
            </a:r>
            <a:r>
              <a:rPr lang="en-US" dirty="0">
                <a:latin typeface="Helvetica" charset="0"/>
              </a:rPr>
              <a:t>and usage patterns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Maximize sequential access, allow efficient random </a:t>
            </a:r>
            <a:r>
              <a:rPr lang="en-US" dirty="0" smtClean="0">
                <a:latin typeface="Helvetica" charset="0"/>
              </a:rPr>
              <a:t>access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smtClean="0">
                <a:latin typeface="Helvetica" charset="0"/>
              </a:rPr>
              <a:t>Projects the OS protection and security regime (UGO </a:t>
            </a:r>
            <a:r>
              <a:rPr lang="en-US" dirty="0" err="1" smtClean="0">
                <a:latin typeface="Helvetica" charset="0"/>
              </a:rPr>
              <a:t>vs</a:t>
            </a:r>
            <a:r>
              <a:rPr lang="en-US" dirty="0" smtClean="0">
                <a:latin typeface="Helvetica" charset="0"/>
              </a:rPr>
              <a:t> ACL)</a:t>
            </a: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smtClean="0">
                <a:latin typeface="Helvetica" charset="0"/>
              </a:rPr>
              <a:t>File defined </a:t>
            </a:r>
            <a:r>
              <a:rPr lang="en-US" dirty="0">
                <a:latin typeface="Helvetica" charset="0"/>
              </a:rPr>
              <a:t>by header, called “</a:t>
            </a:r>
            <a:r>
              <a:rPr lang="en-US" altLang="ja-JP" dirty="0" err="1">
                <a:latin typeface="Helvetica" charset="0"/>
              </a:rPr>
              <a:t>inode</a:t>
            </a:r>
            <a:r>
              <a:rPr lang="en-US" dirty="0" smtClean="0">
                <a:latin typeface="Helvetica" charset="0"/>
              </a:rPr>
              <a:t>”</a:t>
            </a: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smtClean="0">
                <a:latin typeface="Helvetica" charset="0"/>
              </a:rPr>
              <a:t>Multilevel </a:t>
            </a:r>
            <a:r>
              <a:rPr lang="en-US" dirty="0">
                <a:latin typeface="Helvetica" charset="0"/>
              </a:rPr>
              <a:t>Indexed Scheme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err="1">
                <a:latin typeface="Helvetica" charset="0"/>
              </a:rPr>
              <a:t>i</a:t>
            </a:r>
            <a:r>
              <a:rPr lang="en-US" dirty="0" err="1" smtClean="0">
                <a:latin typeface="Helvetica" charset="0"/>
              </a:rPr>
              <a:t>node</a:t>
            </a:r>
            <a:r>
              <a:rPr lang="en-US" dirty="0" smtClean="0">
                <a:latin typeface="Helvetica" charset="0"/>
              </a:rPr>
              <a:t> </a:t>
            </a:r>
            <a:r>
              <a:rPr lang="en-US" dirty="0">
                <a:latin typeface="Helvetica" charset="0"/>
              </a:rPr>
              <a:t>contains file info, direct pointers to blocks, </a:t>
            </a:r>
            <a:r>
              <a:rPr lang="en-US" dirty="0" smtClean="0">
                <a:latin typeface="Helvetica" charset="0"/>
              </a:rPr>
              <a:t>indirect </a:t>
            </a:r>
            <a:r>
              <a:rPr lang="en-US" dirty="0">
                <a:latin typeface="Helvetica" charset="0"/>
              </a:rPr>
              <a:t>blocks, doubly indirect, etc.</a:t>
            </a:r>
            <a:r>
              <a:rPr lang="en-US" dirty="0" smtClean="0">
                <a:latin typeface="Helvetica" charset="0"/>
              </a:rPr>
              <a:t>.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smtClean="0">
                <a:latin typeface="Helvetica" charset="0"/>
              </a:rPr>
              <a:t>NTFS uses variable extents, rather than fixed blocks, and tiny files data is in the header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4.2 BSD Multilevel index files</a:t>
            </a:r>
          </a:p>
          <a:p>
            <a:pPr lvl="1">
              <a:spcBef>
                <a:spcPct val="5000"/>
              </a:spcBef>
            </a:pP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contains pointers to actual blocks, indirect blocks, double indirect blocks, etc. 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Optimizations for sequential access: start new files in open ranges of free blocks, rotational Optimization</a:t>
            </a:r>
          </a:p>
          <a:p>
            <a:pPr>
              <a:spcBef>
                <a:spcPct val="10000"/>
              </a:spcBef>
              <a:spcAft>
                <a:spcPts val="600"/>
              </a:spcAft>
            </a:pPr>
            <a:endParaRPr lang="en-US" dirty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endParaRPr lang="en-US" dirty="0">
              <a:latin typeface="Helvetica" charset="0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  <a:buFontTx/>
              <a:buNone/>
            </a:pPr>
            <a:endParaRPr lang="en-US" dirty="0">
              <a:latin typeface="Helvetica" charset="0"/>
              <a:sym typeface="Symbo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4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571"/>
            <a:ext cx="8229600" cy="556563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Closely related to critical sections in manipulating shared data structures</a:t>
            </a:r>
          </a:p>
          <a:p>
            <a:r>
              <a:rPr lang="en-US" dirty="0" smtClean="0"/>
              <a:t>Extend concept of atomic update from memory to stable storage</a:t>
            </a:r>
          </a:p>
          <a:p>
            <a:pPr lvl="1"/>
            <a:r>
              <a:rPr lang="en-US" dirty="0" smtClean="0"/>
              <a:t>Atomically update multiple persistent data structures</a:t>
            </a:r>
          </a:p>
          <a:p>
            <a:r>
              <a:rPr lang="en-US" dirty="0" smtClean="0"/>
              <a:t>Like flags for threads, many ad hoc approaches</a:t>
            </a:r>
          </a:p>
          <a:p>
            <a:pPr lvl="1"/>
            <a:r>
              <a:rPr lang="en-US" dirty="0" smtClean="0"/>
              <a:t>FFS carefully ordered the sequence of updates so that if a crash occurred while manipulating directory or </a:t>
            </a:r>
            <a:r>
              <a:rPr lang="en-US" dirty="0" err="1" smtClean="0"/>
              <a:t>inodes</a:t>
            </a:r>
            <a:r>
              <a:rPr lang="en-US" dirty="0" smtClean="0"/>
              <a:t> the disk scan on reboot would detect and recover the error, -- </a:t>
            </a:r>
            <a:r>
              <a:rPr lang="en-US" dirty="0" err="1" smtClean="0"/>
              <a:t>fsck</a:t>
            </a:r>
            <a:endParaRPr lang="en-US" dirty="0" smtClean="0"/>
          </a:p>
          <a:p>
            <a:pPr lvl="1"/>
            <a:r>
              <a:rPr lang="en-US" dirty="0" smtClean="0"/>
              <a:t>Applications use temporary files and rename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32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Helvetica" charset="0"/>
                <a:ea typeface="MS PGothic" charset="0"/>
              </a:rPr>
              <a:t>Key concept: Transaction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20574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>
                <a:latin typeface="Helvetica" charset="0"/>
                <a:ea typeface="MS PGothic" charset="0"/>
              </a:rPr>
              <a:t>An </a:t>
            </a:r>
            <a:r>
              <a:rPr lang="en-US" dirty="0">
                <a:solidFill>
                  <a:srgbClr val="FC0128"/>
                </a:solidFill>
                <a:latin typeface="Helvetica" charset="0"/>
                <a:ea typeface="MS PGothic" charset="0"/>
              </a:rPr>
              <a:t>atomic sequence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 smtClean="0">
                <a:latin typeface="Helvetica" charset="0"/>
                <a:ea typeface="MS PGothic" charset="0"/>
              </a:rPr>
              <a:t>of </a:t>
            </a:r>
            <a:r>
              <a:rPr lang="en-US" dirty="0">
                <a:latin typeface="Helvetica" charset="0"/>
                <a:ea typeface="MS PGothic" charset="0"/>
              </a:rPr>
              <a:t>actions (reads/writes</a:t>
            </a:r>
            <a:r>
              <a:rPr lang="en-US" dirty="0" smtClean="0">
                <a:latin typeface="Helvetica" charset="0"/>
                <a:ea typeface="MS PGothic" charset="0"/>
              </a:rPr>
              <a:t>) on a storage system (or database)</a:t>
            </a:r>
            <a:endParaRPr lang="en-US" dirty="0">
              <a:latin typeface="Helvetica" charset="0"/>
              <a:ea typeface="MS PGothic" charset="0"/>
            </a:endParaRPr>
          </a:p>
          <a:p>
            <a:pPr eaLnBrk="1" hangingPunct="1"/>
            <a:r>
              <a:rPr lang="en-US" dirty="0" smtClean="0">
                <a:latin typeface="Helvetica" charset="0"/>
                <a:ea typeface="MS PGothic" charset="0"/>
              </a:rPr>
              <a:t>That takes it </a:t>
            </a:r>
            <a:r>
              <a:rPr lang="en-US" dirty="0">
                <a:latin typeface="Helvetica" charset="0"/>
                <a:ea typeface="MS PGothic" charset="0"/>
              </a:rPr>
              <a:t>from one </a:t>
            </a:r>
            <a:r>
              <a:rPr lang="en-US" dirty="0">
                <a:solidFill>
                  <a:srgbClr val="FC0128"/>
                </a:solidFill>
                <a:latin typeface="Helvetica" charset="0"/>
                <a:ea typeface="MS PGothic" charset="0"/>
              </a:rPr>
              <a:t>consistent state</a:t>
            </a:r>
            <a:r>
              <a:rPr lang="en-US" dirty="0">
                <a:latin typeface="Helvetica" charset="0"/>
                <a:ea typeface="MS PGothic" charset="0"/>
              </a:rPr>
              <a:t> to another</a:t>
            </a:r>
          </a:p>
        </p:txBody>
      </p:sp>
      <p:sp>
        <p:nvSpPr>
          <p:cNvPr id="38915" name="AutoShape 4"/>
          <p:cNvSpPr>
            <a:spLocks noChangeArrowheads="1"/>
          </p:cNvSpPr>
          <p:nvPr/>
        </p:nvSpPr>
        <p:spPr bwMode="auto">
          <a:xfrm>
            <a:off x="609600" y="3471387"/>
            <a:ext cx="2819400" cy="1066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Helvetica" charset="0"/>
            </a:endParaRP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762000" y="3788887"/>
            <a:ext cx="257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Helvetica" charset="0"/>
              </a:rPr>
              <a:t>consistent state 1</a:t>
            </a:r>
            <a:endParaRPr lang="en-US" b="0">
              <a:solidFill>
                <a:schemeClr val="accent2"/>
              </a:solidFill>
              <a:latin typeface="Helvetica" charset="0"/>
            </a:endParaRPr>
          </a:p>
        </p:txBody>
      </p:sp>
      <p:sp>
        <p:nvSpPr>
          <p:cNvPr id="38917" name="AutoShape 6"/>
          <p:cNvSpPr>
            <a:spLocks noChangeArrowheads="1"/>
          </p:cNvSpPr>
          <p:nvPr/>
        </p:nvSpPr>
        <p:spPr bwMode="auto">
          <a:xfrm>
            <a:off x="5638800" y="3471387"/>
            <a:ext cx="2819400" cy="1066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Helvetica" charset="0"/>
            </a:endParaRPr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5791200" y="3788887"/>
            <a:ext cx="257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Helvetica" charset="0"/>
              </a:rPr>
              <a:t>consistent state 2</a:t>
            </a:r>
            <a:endParaRPr lang="en-US" b="0">
              <a:solidFill>
                <a:schemeClr val="accent2"/>
              </a:solidFill>
              <a:latin typeface="Helvetica" charset="0"/>
            </a:endParaRPr>
          </a:p>
        </p:txBody>
      </p:sp>
      <p:sp>
        <p:nvSpPr>
          <p:cNvPr id="38919" name="Line 8"/>
          <p:cNvSpPr>
            <a:spLocks noChangeShapeType="1"/>
          </p:cNvSpPr>
          <p:nvPr/>
        </p:nvSpPr>
        <p:spPr bwMode="auto">
          <a:xfrm>
            <a:off x="3429000" y="4004787"/>
            <a:ext cx="2209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Text Box 9"/>
          <p:cNvSpPr txBox="1">
            <a:spLocks noChangeArrowheads="1"/>
          </p:cNvSpPr>
          <p:nvPr/>
        </p:nvSpPr>
        <p:spPr bwMode="auto">
          <a:xfrm>
            <a:off x="3657600" y="3492025"/>
            <a:ext cx="1690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Helvetica" charset="0"/>
              </a:rPr>
              <a:t>transaction</a:t>
            </a:r>
          </a:p>
        </p:txBody>
      </p:sp>
    </p:spTree>
    <p:extLst>
      <p:ext uri="{BB962C8B-B14F-4D97-AF65-F5344CB8AC3E}">
        <p14:creationId xmlns:p14="http://schemas.microsoft.com/office/powerpoint/2010/main" val="105160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Begin</a:t>
            </a:r>
            <a:r>
              <a:rPr lang="en-US" dirty="0" smtClean="0"/>
              <a:t> a transaction – get transaction id</a:t>
            </a:r>
          </a:p>
          <a:p>
            <a:r>
              <a:rPr lang="en-US" dirty="0" smtClean="0"/>
              <a:t>Do a bunch of updates</a:t>
            </a:r>
          </a:p>
          <a:p>
            <a:pPr lvl="1"/>
            <a:r>
              <a:rPr lang="en-US" dirty="0" smtClean="0"/>
              <a:t>If any fail along the way, </a:t>
            </a:r>
            <a:r>
              <a:rPr lang="en-US" dirty="0" smtClean="0">
                <a:solidFill>
                  <a:srgbClr val="0000FF"/>
                </a:solidFill>
              </a:rPr>
              <a:t>roll-back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Commit</a:t>
            </a:r>
            <a:r>
              <a:rPr lang="en-US" dirty="0" smtClean="0"/>
              <a:t> the transaction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84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838200"/>
          </a:xfrm>
        </p:spPr>
        <p:txBody>
          <a:bodyPr/>
          <a:lstStyle/>
          <a:p>
            <a:r>
              <a:rPr lang="en-US">
                <a:latin typeface="Tahoma" charset="0"/>
                <a:ea typeface="MS PGothic" charset="0"/>
              </a:rPr>
              <a:t>“Classic” Example: Transaction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848600" cy="4572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Tx/>
              <a:buNone/>
            </a:pPr>
            <a:r>
              <a:rPr lang="en-US" sz="2000" dirty="0">
                <a:latin typeface="Courier" charset="0"/>
                <a:ea typeface="MS PGothic" charset="0"/>
              </a:rPr>
              <a:t>UPDATE accounts SET balance = balance - 100.00 WHERE name = 'Alice'; </a:t>
            </a:r>
          </a:p>
          <a:p>
            <a:pPr>
              <a:spcAft>
                <a:spcPts val="1200"/>
              </a:spcAft>
              <a:buFontTx/>
              <a:buNone/>
            </a:pPr>
            <a:r>
              <a:rPr lang="en-US" sz="2000" dirty="0">
                <a:latin typeface="Courier" charset="0"/>
                <a:ea typeface="MS PGothic" charset="0"/>
              </a:rPr>
              <a:t>UPDATE branches SET balance = balance - 100.00 WHERE name = (SELECT </a:t>
            </a:r>
            <a:r>
              <a:rPr lang="en-US" sz="2000" dirty="0" err="1">
                <a:latin typeface="Courier" charset="0"/>
                <a:ea typeface="MS PGothic" charset="0"/>
              </a:rPr>
              <a:t>branch_name</a:t>
            </a:r>
            <a:r>
              <a:rPr lang="en-US" sz="2000" dirty="0">
                <a:latin typeface="Courier" charset="0"/>
                <a:ea typeface="MS PGothic" charset="0"/>
              </a:rPr>
              <a:t> FROM accounts WHERE name = 'Alice');</a:t>
            </a:r>
          </a:p>
          <a:p>
            <a:pPr>
              <a:spcAft>
                <a:spcPts val="1200"/>
              </a:spcAft>
              <a:buFontTx/>
              <a:buNone/>
            </a:pPr>
            <a:r>
              <a:rPr lang="en-US" sz="2000" dirty="0">
                <a:latin typeface="Courier" charset="0"/>
                <a:ea typeface="MS PGothic" charset="0"/>
              </a:rPr>
              <a:t>UPDATE accounts SET balance = balance + 100.00 WHERE name = 'Bob'; </a:t>
            </a:r>
          </a:p>
          <a:p>
            <a:pPr>
              <a:buFontTx/>
              <a:buNone/>
            </a:pPr>
            <a:r>
              <a:rPr lang="en-US" sz="2000" dirty="0">
                <a:latin typeface="Courier" charset="0"/>
                <a:ea typeface="MS PGothic" charset="0"/>
              </a:rPr>
              <a:t>UPDATE branches SET balance = balance + 100.00 WHERE name = (SELECT </a:t>
            </a:r>
            <a:r>
              <a:rPr lang="en-US" sz="2000" dirty="0" err="1">
                <a:latin typeface="Courier" charset="0"/>
                <a:ea typeface="MS PGothic" charset="0"/>
              </a:rPr>
              <a:t>branch_name</a:t>
            </a:r>
            <a:r>
              <a:rPr lang="en-US" sz="2000" dirty="0">
                <a:latin typeface="Courier" charset="0"/>
                <a:ea typeface="MS PGothic" charset="0"/>
              </a:rPr>
              <a:t> FROM accounts WHERE name = 'Bob');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6453188"/>
            <a:ext cx="2895600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endParaRPr lang="en-US" sz="1200">
              <a:latin typeface="Times New Roman" charset="0"/>
            </a:endParaRPr>
          </a:p>
          <a:p>
            <a:endParaRPr lang="en-US" sz="1200">
              <a:latin typeface="Times New Roman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889000"/>
            <a:ext cx="42018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Courier" charset="0"/>
              </a:rPr>
              <a:t>BEGIN;    --BEGIN TRANSACTION</a:t>
            </a:r>
            <a:endParaRPr lang="en-US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3400" y="5253038"/>
            <a:ext cx="3509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Courier" charset="0"/>
              </a:rPr>
              <a:t>COMMIT;    --COMMIT WORK</a:t>
            </a:r>
            <a:endParaRPr lang="en-US" b="1" dirty="0"/>
          </a:p>
        </p:txBody>
      </p:sp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685800" y="5867400"/>
            <a:ext cx="7848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</a:rPr>
              <a:t>Transfer $100 from Alice</a:t>
            </a:r>
            <a:r>
              <a:rPr lang="ja-JP" altLang="en-US" b="0">
                <a:latin typeface="Helvetica" charset="0"/>
              </a:rPr>
              <a:t>’</a:t>
            </a:r>
            <a:r>
              <a:rPr lang="en-US" altLang="ja-JP" b="0">
                <a:latin typeface="Helvetica" charset="0"/>
              </a:rPr>
              <a:t>s account to Bob’s account</a:t>
            </a:r>
            <a:endParaRPr lang="en-US" b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60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5334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Tahoma" charset="0"/>
                <a:ea typeface="MS PGothic" charset="0"/>
              </a:rPr>
              <a:t>The ACID properties of Transactions</a:t>
            </a: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228600" y="11176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Helvetica" charset="0"/>
                <a:ea typeface="MS PGothic" charset="0"/>
              </a:rPr>
              <a:t>Atomicity: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Tahoma" charset="0"/>
                <a:ea typeface="MS PGothic" charset="0"/>
              </a:rPr>
              <a:t>all actions in the transaction happen, or none happen</a:t>
            </a:r>
            <a:endParaRPr lang="en-US" dirty="0">
              <a:latin typeface="Helvetica" charset="0"/>
              <a:ea typeface="MS PGothic" charset="0"/>
            </a:endParaRPr>
          </a:p>
          <a:p>
            <a:pPr lvl="2">
              <a:lnSpc>
                <a:spcPct val="100000"/>
              </a:lnSpc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latin typeface="Helvetica" charset="0"/>
                <a:ea typeface="MS PGothic" charset="0"/>
              </a:rPr>
              <a:t>Consistency: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Tahoma" charset="0"/>
                <a:ea typeface="MS PGothic" charset="0"/>
              </a:rPr>
              <a:t>transactions maintain data integrity, e.g.,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ahoma" charset="0"/>
                <a:ea typeface="MS PGothic" charset="0"/>
              </a:rPr>
              <a:t>Balance cannot be negative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MS PGothic" charset="0"/>
              </a:rPr>
              <a:t>Cannot reschedule meeting on February 30</a:t>
            </a:r>
          </a:p>
          <a:p>
            <a:pPr lvl="2">
              <a:lnSpc>
                <a:spcPct val="100000"/>
              </a:lnSpc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latin typeface="Helvetica" charset="0"/>
                <a:ea typeface="MS PGothic" charset="0"/>
              </a:rPr>
              <a:t>Isolation: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Tahoma" charset="0"/>
                <a:ea typeface="MS PGothic" charset="0"/>
              </a:rPr>
              <a:t>execution of one transaction is isolated from that of all others; no problems from concurrency</a:t>
            </a:r>
            <a:endParaRPr lang="en-US" dirty="0">
              <a:latin typeface="Helvetica" charset="0"/>
              <a:ea typeface="MS PGothic" charset="0"/>
            </a:endParaRPr>
          </a:p>
          <a:p>
            <a:pPr lvl="2">
              <a:lnSpc>
                <a:spcPct val="100000"/>
              </a:lnSpc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latin typeface="Helvetica" charset="0"/>
                <a:ea typeface="MS PGothic" charset="0"/>
              </a:rPr>
              <a:t>Durability: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Tahoma" charset="0"/>
                <a:ea typeface="MS PGothic" charset="0"/>
              </a:rPr>
              <a:t>if a transaction commits, its effects persist despite crashes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</a:pPr>
            <a:endParaRPr lang="en-US" dirty="0"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46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File System Summary 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(2/2)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486400"/>
          </a:xfrm>
        </p:spPr>
        <p:txBody>
          <a:bodyPr>
            <a:normAutofit/>
          </a:bodyPr>
          <a:lstStyle/>
          <a:p>
            <a:pPr>
              <a:spcBef>
                <a:spcPct val="5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Naming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: act of translating from user-visible names to actual system resources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Directories used for naming for local file 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systems</a:t>
            </a:r>
          </a:p>
          <a:p>
            <a:pPr lvl="1">
              <a:spcBef>
                <a:spcPct val="5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Linked or tree structure stored in files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spcBef>
                <a:spcPct val="5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File layout driven by </a:t>
            </a:r>
            <a:r>
              <a:rPr lang="en-US" dirty="0" err="1" smtClean="0">
                <a:latin typeface="Helvetica" pitchFamily="-83" charset="0"/>
                <a:ea typeface="ＭＳ Ｐゴシック" pitchFamily="-83" charset="-128"/>
              </a:rPr>
              <a:t>freespace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 management</a:t>
            </a:r>
          </a:p>
          <a:p>
            <a:pPr lvl="1">
              <a:spcBef>
                <a:spcPct val="5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Integrate </a:t>
            </a:r>
            <a:r>
              <a:rPr lang="en-US" dirty="0" err="1" smtClean="0">
                <a:latin typeface="Helvetica" pitchFamily="-83" charset="0"/>
                <a:ea typeface="ＭＳ Ｐゴシック" pitchFamily="-83" charset="-128"/>
              </a:rPr>
              <a:t>freespace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, </a:t>
            </a:r>
            <a:r>
              <a:rPr lang="en-US" dirty="0" err="1" smtClean="0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 table, file blocks and directories into block group</a:t>
            </a:r>
          </a:p>
          <a:p>
            <a:pPr>
              <a:spcBef>
                <a:spcPct val="5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Copy-on-write creates new (better positioned) version of file upon burst of writes</a:t>
            </a:r>
          </a:p>
          <a:p>
            <a:pPr>
              <a:spcBef>
                <a:spcPct val="5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Deep interactions between memory management, file system, and sharing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 marL="0" indent="0">
              <a:spcBef>
                <a:spcPct val="5000"/>
              </a:spcBef>
              <a:buNone/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5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Distant Concepts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we use files for </a:t>
            </a:r>
            <a:r>
              <a:rPr lang="en-US" dirty="0" err="1" smtClean="0"/>
              <a:t>interprocess</a:t>
            </a:r>
            <a:r>
              <a:rPr lang="en-US" dirty="0" smtClean="0"/>
              <a:t> communication?</a:t>
            </a:r>
          </a:p>
          <a:p>
            <a:pPr lvl="1"/>
            <a:r>
              <a:rPr lang="en-US" dirty="0" smtClean="0"/>
              <a:t>Yes, but want flock, in addition to </a:t>
            </a:r>
            <a:r>
              <a:rPr lang="en-US" dirty="0" err="1" smtClean="0"/>
              <a:t>fflush</a:t>
            </a:r>
            <a:r>
              <a:rPr lang="en-US" dirty="0" smtClean="0"/>
              <a:t>!</a:t>
            </a:r>
          </a:p>
          <a:p>
            <a:r>
              <a:rPr lang="en-US" dirty="0" smtClean="0"/>
              <a:t>Can we use the file namespace, operations, etc. at the performance of memory?</a:t>
            </a:r>
          </a:p>
          <a:p>
            <a:pPr lvl="1"/>
            <a:r>
              <a:rPr lang="en-US" dirty="0" smtClean="0"/>
              <a:t>Without the durability</a:t>
            </a:r>
          </a:p>
          <a:p>
            <a:r>
              <a:rPr lang="en-US" dirty="0" smtClean="0"/>
              <a:t>Can we use the virtual memory machinery to access files with load/store instructions?</a:t>
            </a:r>
          </a:p>
          <a:p>
            <a:pPr lvl="1"/>
            <a:r>
              <a:rPr lang="en-US" dirty="0" smtClean="0"/>
              <a:t>Map files into the virtual address space</a:t>
            </a:r>
          </a:p>
          <a:p>
            <a:pPr lvl="1"/>
            <a:r>
              <a:rPr lang="en-US" dirty="0" smtClean="0"/>
              <a:t>Controlled sharing between processes by using file for rendezvous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1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495800"/>
            <a:ext cx="8458200" cy="1981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Open system call: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Resolves file name, finds file control block (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)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Makes entries in per-process and system-wide tables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Returns index (called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file handle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) in open-file table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</p:txBody>
      </p:sp>
      <p:pic>
        <p:nvPicPr>
          <p:cNvPr id="908291" name="Picture 3"/>
          <p:cNvPicPr>
            <a:picLocks noChangeAspect="1" noChangeArrowheads="1"/>
          </p:cNvPicPr>
          <p:nvPr/>
        </p:nvPicPr>
        <p:blipFill>
          <a:blip r:embed="rId3"/>
          <a:srcRect l="4422" t="1373" r="3906" b="58607"/>
          <a:stretch>
            <a:fillRect/>
          </a:stretch>
        </p:blipFill>
        <p:spPr bwMode="auto">
          <a:xfrm>
            <a:off x="389021" y="1295400"/>
            <a:ext cx="8373979" cy="2743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In-Memory File System Structures</a:t>
            </a:r>
            <a:endParaRPr lang="en-US" sz="1800">
              <a:latin typeface="Helvetica" pitchFamily="-83" charset="0"/>
              <a:ea typeface="ＭＳ Ｐゴシック" pitchFamily="-83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9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08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08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495800"/>
            <a:ext cx="8458200" cy="144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Read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/write system calls: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Use file handle to locate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Perform appropriate reads or writes </a:t>
            </a: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In-Memory File System Structures</a:t>
            </a:r>
            <a:endParaRPr lang="en-US" sz="1800">
              <a:latin typeface="Helvetica" pitchFamily="-83" charset="0"/>
              <a:ea typeface="ＭＳ Ｐゴシック" pitchFamily="-83" charset="-128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 l="4407" t="55060" r="3938" b="4959"/>
          <a:stretch>
            <a:fillRect/>
          </a:stretch>
        </p:blipFill>
        <p:spPr bwMode="auto">
          <a:xfrm>
            <a:off x="381000" y="1295399"/>
            <a:ext cx="8458200" cy="277178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Mapped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Traditional I/O involves explicit transfers between buffers in process address space to regions of a file</a:t>
            </a:r>
          </a:p>
          <a:p>
            <a:pPr lvl="1"/>
            <a:r>
              <a:rPr lang="en-US" dirty="0" smtClean="0"/>
              <a:t>This involves multiple copies into caches in memory, plus system calls</a:t>
            </a:r>
          </a:p>
          <a:p>
            <a:r>
              <a:rPr lang="en-US" dirty="0" smtClean="0"/>
              <a:t>What if we could “map” the file directly into an empty region of our address space</a:t>
            </a:r>
          </a:p>
          <a:p>
            <a:pPr lvl="1"/>
            <a:r>
              <a:rPr lang="en-US" dirty="0" smtClean="0"/>
              <a:t>Implicitly “page it in” when we read it</a:t>
            </a:r>
          </a:p>
          <a:p>
            <a:pPr lvl="1"/>
            <a:r>
              <a:rPr lang="en-US" dirty="0" smtClean="0"/>
              <a:t>Write it and “eventually” page it out</a:t>
            </a:r>
          </a:p>
          <a:p>
            <a:r>
              <a:rPr lang="en-US" dirty="0" smtClean="0"/>
              <a:t>Executable file is treated this way when we exec the process 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7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467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Recall: Who </a:t>
            </a:r>
            <a:r>
              <a:rPr lang="en-US" dirty="0">
                <a:latin typeface="Helvetica" charset="0"/>
              </a:rPr>
              <a:t>does what when ?</a:t>
            </a: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2057400" y="990600"/>
            <a:ext cx="1735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>
                <a:latin typeface="Helvetica" charset="0"/>
                <a:cs typeface="Helvetica" charset="0"/>
              </a:rPr>
              <a:t>virtual address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7239000" y="1219200"/>
            <a:ext cx="1066800" cy="4743116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7239000" y="1600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7239000" y="1981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239000" y="37338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3352800" y="1371600"/>
            <a:ext cx="990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  <a:cs typeface="Helvetica" charset="0"/>
              </a:rPr>
              <a:t>MMU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5105400" y="1295400"/>
            <a:ext cx="762000" cy="1219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  <a:cs typeface="Helvetica" charset="0"/>
              </a:rPr>
              <a:t>PT</a:t>
            </a:r>
          </a:p>
        </p:txBody>
      </p:sp>
      <p:cxnSp>
        <p:nvCxnSpPr>
          <p:cNvPr id="10249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4343400" y="1676400"/>
            <a:ext cx="762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6" name="Straight Connector 15"/>
          <p:cNvCxnSpPr>
            <a:cxnSpLocks noChangeShapeType="1"/>
          </p:cNvCxnSpPr>
          <p:nvPr/>
        </p:nvCxnSpPr>
        <p:spPr bwMode="auto">
          <a:xfrm>
            <a:off x="4724400" y="26670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7" name="Straight Connector 17"/>
          <p:cNvCxnSpPr>
            <a:cxnSpLocks noChangeShapeType="1"/>
          </p:cNvCxnSpPr>
          <p:nvPr/>
        </p:nvCxnSpPr>
        <p:spPr bwMode="auto">
          <a:xfrm flipV="1">
            <a:off x="4724400" y="1676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8" name="Straight Connector 19"/>
          <p:cNvCxnSpPr>
            <a:cxnSpLocks noChangeShapeType="1"/>
          </p:cNvCxnSpPr>
          <p:nvPr/>
        </p:nvCxnSpPr>
        <p:spPr bwMode="auto">
          <a:xfrm flipV="1">
            <a:off x="6096000" y="2209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Straight Arrow Connector 25"/>
          <p:cNvCxnSpPr>
            <a:cxnSpLocks noChangeShapeType="1"/>
          </p:cNvCxnSpPr>
          <p:nvPr/>
        </p:nvCxnSpPr>
        <p:spPr bwMode="auto">
          <a:xfrm>
            <a:off x="5867400" y="1752600"/>
            <a:ext cx="1295400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0" name="TextBox 30"/>
          <p:cNvSpPr txBox="1">
            <a:spLocks noChangeArrowheads="1"/>
          </p:cNvSpPr>
          <p:nvPr/>
        </p:nvSpPr>
        <p:spPr bwMode="auto">
          <a:xfrm>
            <a:off x="990600" y="1447800"/>
            <a:ext cx="1354138" cy="4000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instruction</a:t>
            </a:r>
          </a:p>
        </p:txBody>
      </p:sp>
      <p:cxnSp>
        <p:nvCxnSpPr>
          <p:cNvPr id="33" name="Straight Arrow Connector 32"/>
          <p:cNvCxnSpPr>
            <a:cxnSpLocks noChangeShapeType="1"/>
            <a:stCxn id="14350" idx="3"/>
          </p:cNvCxnSpPr>
          <p:nvPr/>
        </p:nvCxnSpPr>
        <p:spPr bwMode="auto">
          <a:xfrm>
            <a:off x="2344738" y="1647825"/>
            <a:ext cx="1008062" cy="285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2" name="TextBox 37"/>
          <p:cNvSpPr txBox="1">
            <a:spLocks noChangeArrowheads="1"/>
          </p:cNvSpPr>
          <p:nvPr/>
        </p:nvSpPr>
        <p:spPr bwMode="auto">
          <a:xfrm>
            <a:off x="5562600" y="914400"/>
            <a:ext cx="195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>
                <a:latin typeface="Helvetica" charset="0"/>
                <a:cs typeface="Helvetica" charset="0"/>
              </a:rPr>
              <a:t>physical address</a:t>
            </a:r>
          </a:p>
        </p:txBody>
      </p:sp>
      <p:sp>
        <p:nvSpPr>
          <p:cNvPr id="14353" name="TextBox 38"/>
          <p:cNvSpPr txBox="1">
            <a:spLocks noChangeArrowheads="1"/>
          </p:cNvSpPr>
          <p:nvPr/>
        </p:nvSpPr>
        <p:spPr bwMode="auto">
          <a:xfrm>
            <a:off x="4343400" y="1295400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page#</a:t>
            </a:r>
          </a:p>
        </p:txBody>
      </p:sp>
      <p:sp>
        <p:nvSpPr>
          <p:cNvPr id="14354" name="TextBox 39"/>
          <p:cNvSpPr txBox="1">
            <a:spLocks noChangeArrowheads="1"/>
          </p:cNvSpPr>
          <p:nvPr/>
        </p:nvSpPr>
        <p:spPr bwMode="auto">
          <a:xfrm>
            <a:off x="6324600" y="152400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frame#</a:t>
            </a:r>
          </a:p>
        </p:txBody>
      </p:sp>
      <p:sp>
        <p:nvSpPr>
          <p:cNvPr id="14355" name="TextBox 40"/>
          <p:cNvSpPr txBox="1">
            <a:spLocks noChangeArrowheads="1"/>
          </p:cNvSpPr>
          <p:nvPr/>
        </p:nvSpPr>
        <p:spPr bwMode="auto">
          <a:xfrm>
            <a:off x="6400800" y="2024063"/>
            <a:ext cx="682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offset</a:t>
            </a:r>
          </a:p>
        </p:txBody>
      </p:sp>
      <p:sp>
        <p:nvSpPr>
          <p:cNvPr id="14356" name="Cube 41"/>
          <p:cNvSpPr>
            <a:spLocks noChangeArrowheads="1"/>
          </p:cNvSpPr>
          <p:nvPr/>
        </p:nvSpPr>
        <p:spPr bwMode="auto">
          <a:xfrm>
            <a:off x="7315200" y="21336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2743200" y="1981200"/>
            <a:ext cx="1768475" cy="533400"/>
            <a:chOff x="2743200" y="1981200"/>
            <a:chExt cx="1768476" cy="533400"/>
          </a:xfrm>
        </p:grpSpPr>
        <p:sp>
          <p:nvSpPr>
            <p:cNvPr id="14389" name="TextBox 42"/>
            <p:cNvSpPr txBox="1">
              <a:spLocks noChangeArrowheads="1"/>
            </p:cNvSpPr>
            <p:nvPr/>
          </p:nvSpPr>
          <p:spPr bwMode="auto">
            <a:xfrm>
              <a:off x="3200400" y="2114490"/>
              <a:ext cx="13112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page fault</a:t>
              </a:r>
            </a:p>
          </p:txBody>
        </p:sp>
        <p:cxnSp>
          <p:nvCxnSpPr>
            <p:cNvPr id="14390" name="Straight Arrow Connector 44"/>
            <p:cNvCxnSpPr>
              <a:cxnSpLocks noChangeShapeType="1"/>
            </p:cNvCxnSpPr>
            <p:nvPr/>
          </p:nvCxnSpPr>
          <p:spPr bwMode="auto">
            <a:xfrm flipH="1">
              <a:off x="2743200" y="1981200"/>
              <a:ext cx="990600" cy="53340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1447800" y="1295400"/>
            <a:ext cx="533400" cy="838200"/>
            <a:chOff x="1447800" y="1295400"/>
            <a:chExt cx="533400" cy="838200"/>
          </a:xfrm>
        </p:grpSpPr>
        <p:cxnSp>
          <p:nvCxnSpPr>
            <p:cNvPr id="14387" name="Straight Connector 50"/>
            <p:cNvCxnSpPr>
              <a:cxnSpLocks noChangeShapeType="1"/>
            </p:cNvCxnSpPr>
            <p:nvPr/>
          </p:nvCxnSpPr>
          <p:spPr bwMode="auto">
            <a:xfrm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8" name="Straight Connector 51"/>
            <p:cNvCxnSpPr>
              <a:cxnSpLocks noChangeShapeType="1"/>
            </p:cNvCxnSpPr>
            <p:nvPr/>
          </p:nvCxnSpPr>
          <p:spPr bwMode="auto">
            <a:xfrm flipH="1"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59" name="TextBox 54"/>
          <p:cNvSpPr txBox="1">
            <a:spLocks noChangeArrowheads="1"/>
          </p:cNvSpPr>
          <p:nvPr/>
        </p:nvSpPr>
        <p:spPr bwMode="auto">
          <a:xfrm>
            <a:off x="381000" y="3048000"/>
            <a:ext cx="2236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Operating System</a:t>
            </a:r>
          </a:p>
        </p:txBody>
      </p:sp>
      <p:grpSp>
        <p:nvGrpSpPr>
          <p:cNvPr id="89" name="Group 88"/>
          <p:cNvGrpSpPr>
            <a:grpSpLocks/>
          </p:cNvGrpSpPr>
          <p:nvPr/>
        </p:nvGrpSpPr>
        <p:grpSpPr bwMode="auto">
          <a:xfrm>
            <a:off x="1041400" y="2057400"/>
            <a:ext cx="1689100" cy="1922463"/>
            <a:chOff x="1041242" y="2057400"/>
            <a:chExt cx="1689156" cy="1921933"/>
          </a:xfrm>
        </p:grpSpPr>
        <p:sp>
          <p:nvSpPr>
            <p:cNvPr id="14385" name="TextBox 53"/>
            <p:cNvSpPr txBox="1">
              <a:spLocks noChangeArrowheads="1"/>
            </p:cNvSpPr>
            <p:nvPr/>
          </p:nvSpPr>
          <p:spPr bwMode="auto">
            <a:xfrm>
              <a:off x="1447800" y="2057400"/>
              <a:ext cx="12825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exception</a:t>
              </a:r>
            </a:p>
          </p:txBody>
        </p:sp>
        <p:sp>
          <p:nvSpPr>
            <p:cNvPr id="14386" name="Freeform 56"/>
            <p:cNvSpPr>
              <a:spLocks/>
            </p:cNvSpPr>
            <p:nvPr/>
          </p:nvSpPr>
          <p:spPr bwMode="auto">
            <a:xfrm>
              <a:off x="1041242" y="2483556"/>
              <a:ext cx="726248" cy="1495777"/>
            </a:xfrm>
            <a:custGeom>
              <a:avLst/>
              <a:gdLst>
                <a:gd name="T0" fmla="*/ 652091 w 726248"/>
                <a:gd name="T1" fmla="*/ 0 h 1495777"/>
                <a:gd name="T2" fmla="*/ 369869 w 726248"/>
                <a:gd name="T3" fmla="*/ 155222 h 1495777"/>
                <a:gd name="T4" fmla="*/ 722647 w 726248"/>
                <a:gd name="T5" fmla="*/ 366888 h 1495777"/>
                <a:gd name="T6" fmla="*/ 101758 w 726248"/>
                <a:gd name="T7" fmla="*/ 508000 h 1495777"/>
                <a:gd name="T8" fmla="*/ 172314 w 726248"/>
                <a:gd name="T9" fmla="*/ 733777 h 1495777"/>
                <a:gd name="T10" fmla="*/ 2980 w 726248"/>
                <a:gd name="T11" fmla="*/ 1199444 h 1495777"/>
                <a:gd name="T12" fmla="*/ 341647 w 726248"/>
                <a:gd name="T13" fmla="*/ 1495777 h 14957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6248" h="1495777">
                  <a:moveTo>
                    <a:pt x="652091" y="0"/>
                  </a:moveTo>
                  <a:cubicBezTo>
                    <a:pt x="505100" y="47037"/>
                    <a:pt x="358110" y="94074"/>
                    <a:pt x="369869" y="155222"/>
                  </a:cubicBezTo>
                  <a:cubicBezTo>
                    <a:pt x="381628" y="216370"/>
                    <a:pt x="767332" y="308092"/>
                    <a:pt x="722647" y="366888"/>
                  </a:cubicBezTo>
                  <a:cubicBezTo>
                    <a:pt x="677962" y="425684"/>
                    <a:pt x="193480" y="446852"/>
                    <a:pt x="101758" y="508000"/>
                  </a:cubicBezTo>
                  <a:cubicBezTo>
                    <a:pt x="10036" y="569148"/>
                    <a:pt x="188777" y="618536"/>
                    <a:pt x="172314" y="733777"/>
                  </a:cubicBezTo>
                  <a:cubicBezTo>
                    <a:pt x="155851" y="849018"/>
                    <a:pt x="-25242" y="1072444"/>
                    <a:pt x="2980" y="1199444"/>
                  </a:cubicBezTo>
                  <a:cubicBezTo>
                    <a:pt x="31202" y="1326444"/>
                    <a:pt x="341647" y="1495777"/>
                    <a:pt x="341647" y="1495777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1066800" y="3505200"/>
            <a:ext cx="2393950" cy="1219200"/>
            <a:chOff x="1066800" y="3505200"/>
            <a:chExt cx="2394556" cy="1219200"/>
          </a:xfrm>
        </p:grpSpPr>
        <p:sp>
          <p:nvSpPr>
            <p:cNvPr id="14383" name="TextBox 55"/>
            <p:cNvSpPr txBox="1">
              <a:spLocks noChangeArrowheads="1"/>
            </p:cNvSpPr>
            <p:nvPr/>
          </p:nvSpPr>
          <p:spPr bwMode="auto">
            <a:xfrm>
              <a:off x="1066800" y="3505200"/>
              <a:ext cx="239455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Page Fault Handler</a:t>
              </a:r>
            </a:p>
          </p:txBody>
        </p:sp>
        <p:sp>
          <p:nvSpPr>
            <p:cNvPr id="14384" name="Punched Tape 57"/>
            <p:cNvSpPr>
              <a:spLocks noChangeArrowheads="1"/>
            </p:cNvSpPr>
            <p:nvPr/>
          </p:nvSpPr>
          <p:spPr bwMode="auto">
            <a:xfrm rot="5400000">
              <a:off x="1333500" y="40005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</p:grp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3200400" y="4419600"/>
            <a:ext cx="1219200" cy="2304716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276600" y="50292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39000" y="30480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cxnSp>
        <p:nvCxnSpPr>
          <p:cNvPr id="68" name="Straight Arrow Connector 67"/>
          <p:cNvCxnSpPr>
            <a:cxnSpLocks noChangeShapeType="1"/>
          </p:cNvCxnSpPr>
          <p:nvPr/>
        </p:nvCxnSpPr>
        <p:spPr bwMode="auto">
          <a:xfrm>
            <a:off x="2209800" y="4191000"/>
            <a:ext cx="914400" cy="1066800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>
            <a:off x="5867400" y="2209800"/>
            <a:ext cx="1371600" cy="838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Rectangle 76"/>
          <p:cNvSpPr/>
          <p:nvPr/>
        </p:nvSpPr>
        <p:spPr bwMode="auto">
          <a:xfrm>
            <a:off x="5105400" y="2133600"/>
            <a:ext cx="7620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grpSp>
        <p:nvGrpSpPr>
          <p:cNvPr id="91" name="Group 90"/>
          <p:cNvGrpSpPr>
            <a:grpSpLocks/>
          </p:cNvGrpSpPr>
          <p:nvPr/>
        </p:nvGrpSpPr>
        <p:grpSpPr bwMode="auto">
          <a:xfrm>
            <a:off x="4038600" y="3200400"/>
            <a:ext cx="3352800" cy="1905000"/>
            <a:chOff x="4038600" y="3200400"/>
            <a:chExt cx="3352800" cy="1905000"/>
          </a:xfrm>
        </p:grpSpPr>
        <p:cxnSp>
          <p:nvCxnSpPr>
            <p:cNvPr id="14381" name="Straight Arrow Connector 62"/>
            <p:cNvCxnSpPr>
              <a:cxnSpLocks noChangeShapeType="1"/>
            </p:cNvCxnSpPr>
            <p:nvPr/>
          </p:nvCxnSpPr>
          <p:spPr bwMode="auto">
            <a:xfrm flipV="1">
              <a:off x="4038600" y="3200400"/>
              <a:ext cx="3352800" cy="1905000"/>
            </a:xfrm>
            <a:prstGeom prst="straightConnector1">
              <a:avLst/>
            </a:prstGeom>
            <a:noFill/>
            <a:ln w="57150" cmpd="thickThin">
              <a:solidFill>
                <a:srgbClr val="3366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2" name="TextBox 77"/>
            <p:cNvSpPr txBox="1">
              <a:spLocks noChangeArrowheads="1"/>
            </p:cNvSpPr>
            <p:nvPr/>
          </p:nvSpPr>
          <p:spPr bwMode="auto">
            <a:xfrm>
              <a:off x="4953000" y="4419600"/>
              <a:ext cx="242887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load page from disk</a:t>
              </a:r>
            </a:p>
          </p:txBody>
        </p:sp>
      </p:grp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2209800" y="2133600"/>
            <a:ext cx="3465513" cy="2514600"/>
            <a:chOff x="2209800" y="2133600"/>
            <a:chExt cx="3466301" cy="2514600"/>
          </a:xfrm>
        </p:grpSpPr>
        <p:cxnSp>
          <p:nvCxnSpPr>
            <p:cNvPr id="14379" name="Straight Arrow Connector 68"/>
            <p:cNvCxnSpPr>
              <a:cxnSpLocks noChangeShapeType="1"/>
            </p:cNvCxnSpPr>
            <p:nvPr/>
          </p:nvCxnSpPr>
          <p:spPr bwMode="auto">
            <a:xfrm flipV="1">
              <a:off x="2209800" y="2133600"/>
              <a:ext cx="2895600" cy="251460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0" name="TextBox 79"/>
            <p:cNvSpPr txBox="1">
              <a:spLocks noChangeArrowheads="1"/>
            </p:cNvSpPr>
            <p:nvPr/>
          </p:nvSpPr>
          <p:spPr bwMode="auto">
            <a:xfrm>
              <a:off x="3657600" y="3200400"/>
              <a:ext cx="20185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update PT entry</a:t>
              </a:r>
            </a:p>
          </p:txBody>
        </p:sp>
      </p:grpSp>
      <p:sp>
        <p:nvSpPr>
          <p:cNvPr id="14370" name="TextBox 80"/>
          <p:cNvSpPr txBox="1">
            <a:spLocks noChangeArrowheads="1"/>
          </p:cNvSpPr>
          <p:nvPr/>
        </p:nvSpPr>
        <p:spPr bwMode="auto">
          <a:xfrm>
            <a:off x="457200" y="895350"/>
            <a:ext cx="1111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Process</a:t>
            </a:r>
          </a:p>
        </p:txBody>
      </p:sp>
      <p:grpSp>
        <p:nvGrpSpPr>
          <p:cNvPr id="93" name="Group 92"/>
          <p:cNvGrpSpPr>
            <a:grpSpLocks/>
          </p:cNvGrpSpPr>
          <p:nvPr/>
        </p:nvGrpSpPr>
        <p:grpSpPr bwMode="auto">
          <a:xfrm>
            <a:off x="381000" y="4876800"/>
            <a:ext cx="1373188" cy="1314450"/>
            <a:chOff x="381000" y="4876800"/>
            <a:chExt cx="1372949" cy="1314510"/>
          </a:xfrm>
        </p:grpSpPr>
        <p:sp>
          <p:nvSpPr>
            <p:cNvPr id="14377" name="TextBox 82"/>
            <p:cNvSpPr txBox="1">
              <a:spLocks noChangeArrowheads="1"/>
            </p:cNvSpPr>
            <p:nvPr/>
          </p:nvSpPr>
          <p:spPr bwMode="auto">
            <a:xfrm>
              <a:off x="457200" y="5791200"/>
              <a:ext cx="12967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scheduler</a:t>
              </a:r>
            </a:p>
          </p:txBody>
        </p:sp>
        <p:sp>
          <p:nvSpPr>
            <p:cNvPr id="14378" name="Punched Tape 84"/>
            <p:cNvSpPr>
              <a:spLocks noChangeArrowheads="1"/>
            </p:cNvSpPr>
            <p:nvPr/>
          </p:nvSpPr>
          <p:spPr bwMode="auto">
            <a:xfrm rot="5400000">
              <a:off x="266700" y="49911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</p:grpSp>
      <p:sp>
        <p:nvSpPr>
          <p:cNvPr id="82" name="Freeform 81"/>
          <p:cNvSpPr>
            <a:spLocks/>
          </p:cNvSpPr>
          <p:nvPr/>
        </p:nvSpPr>
        <p:spPr bwMode="auto">
          <a:xfrm>
            <a:off x="846138" y="4487863"/>
            <a:ext cx="776287" cy="592137"/>
          </a:xfrm>
          <a:custGeom>
            <a:avLst/>
            <a:gdLst>
              <a:gd name="T0" fmla="*/ 776991 w 776111"/>
              <a:gd name="T1" fmla="*/ 0 h 593008"/>
              <a:gd name="T2" fmla="*/ 310794 w 776111"/>
              <a:gd name="T3" fmla="*/ 112062 h 593008"/>
              <a:gd name="T4" fmla="*/ 367304 w 776111"/>
              <a:gd name="T5" fmla="*/ 518288 h 593008"/>
              <a:gd name="T6" fmla="*/ 0 w 776111"/>
              <a:gd name="T7" fmla="*/ 588328 h 593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6111" h="593008">
                <a:moveTo>
                  <a:pt x="776111" y="0"/>
                </a:moveTo>
                <a:cubicBezTo>
                  <a:pt x="577379" y="12935"/>
                  <a:pt x="378648" y="25871"/>
                  <a:pt x="310444" y="112889"/>
                </a:cubicBezTo>
                <a:cubicBezTo>
                  <a:pt x="242240" y="199908"/>
                  <a:pt x="418630" y="442148"/>
                  <a:pt x="366889" y="522111"/>
                </a:cubicBezTo>
                <a:cubicBezTo>
                  <a:pt x="315148" y="602074"/>
                  <a:pt x="0" y="592667"/>
                  <a:pt x="0" y="592667"/>
                </a:cubicBezTo>
              </a:path>
            </a:pathLst>
          </a:custGeom>
          <a:noFill/>
          <a:ln w="9525">
            <a:solidFill>
              <a:srgbClr val="3366FF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152400" y="1962150"/>
            <a:ext cx="1146175" cy="3074988"/>
            <a:chOff x="152400" y="1961444"/>
            <a:chExt cx="1145822" cy="3076223"/>
          </a:xfrm>
        </p:grpSpPr>
        <p:sp>
          <p:nvSpPr>
            <p:cNvPr id="84" name="Freeform 83"/>
            <p:cNvSpPr/>
            <p:nvPr/>
          </p:nvSpPr>
          <p:spPr>
            <a:xfrm>
              <a:off x="409496" y="1961444"/>
              <a:ext cx="888726" cy="3076223"/>
            </a:xfrm>
            <a:custGeom>
              <a:avLst/>
              <a:gdLst>
                <a:gd name="connsiteX0" fmla="*/ 42380 w 889046"/>
                <a:gd name="connsiteY0" fmla="*/ 3076223 h 3076223"/>
                <a:gd name="connsiteX1" fmla="*/ 352824 w 889046"/>
                <a:gd name="connsiteY1" fmla="*/ 2483556 h 3076223"/>
                <a:gd name="connsiteX2" fmla="*/ 46 w 889046"/>
                <a:gd name="connsiteY2" fmla="*/ 1919112 h 3076223"/>
                <a:gd name="connsiteX3" fmla="*/ 381046 w 889046"/>
                <a:gd name="connsiteY3" fmla="*/ 1411112 h 3076223"/>
                <a:gd name="connsiteX4" fmla="*/ 268157 w 889046"/>
                <a:gd name="connsiteY4" fmla="*/ 663223 h 3076223"/>
                <a:gd name="connsiteX5" fmla="*/ 889046 w 889046"/>
                <a:gd name="connsiteY5" fmla="*/ 0 h 307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9046" h="3076223">
                  <a:moveTo>
                    <a:pt x="42380" y="3076223"/>
                  </a:moveTo>
                  <a:cubicBezTo>
                    <a:pt x="201130" y="2876315"/>
                    <a:pt x="359880" y="2676408"/>
                    <a:pt x="352824" y="2483556"/>
                  </a:cubicBezTo>
                  <a:cubicBezTo>
                    <a:pt x="345768" y="2290704"/>
                    <a:pt x="-4658" y="2097853"/>
                    <a:pt x="46" y="1919112"/>
                  </a:cubicBezTo>
                  <a:cubicBezTo>
                    <a:pt x="4750" y="1740371"/>
                    <a:pt x="336361" y="1620427"/>
                    <a:pt x="381046" y="1411112"/>
                  </a:cubicBezTo>
                  <a:cubicBezTo>
                    <a:pt x="425731" y="1201797"/>
                    <a:pt x="183490" y="898408"/>
                    <a:pt x="268157" y="663223"/>
                  </a:cubicBezTo>
                  <a:cubicBezTo>
                    <a:pt x="352824" y="428038"/>
                    <a:pt x="889046" y="0"/>
                    <a:pt x="889046" y="0"/>
                  </a:cubicBezTo>
                </a:path>
              </a:pathLst>
            </a:custGeom>
            <a:ln>
              <a:solidFill>
                <a:schemeClr val="accent6"/>
              </a:solidFill>
              <a:headEnd type="none"/>
              <a:tailEnd type="arrow"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ea typeface="MS PGothic" charset="0"/>
                <a:cs typeface="MS PGothic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52400" y="2132963"/>
              <a:ext cx="755417" cy="4002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accent6"/>
                  </a:solidFill>
                  <a:latin typeface="Helvetica"/>
                  <a:ea typeface="MS PGothic" charset="0"/>
                  <a:cs typeface="Helvetica"/>
                </a:rPr>
                <a:t>retry</a:t>
              </a:r>
            </a:p>
          </p:txBody>
        </p:sp>
      </p:grpSp>
      <p:sp>
        <p:nvSpPr>
          <p:cNvPr id="87" name="Cube 86"/>
          <p:cNvSpPr>
            <a:spLocks noChangeArrowheads="1"/>
          </p:cNvSpPr>
          <p:nvPr/>
        </p:nvSpPr>
        <p:spPr bwMode="auto">
          <a:xfrm>
            <a:off x="7391400" y="3200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276600" y="5702930"/>
            <a:ext cx="1066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429000" y="5855330"/>
            <a:ext cx="1066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581400" y="6007730"/>
            <a:ext cx="1066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0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77" grpId="0" animBg="1"/>
      <p:bldP spid="82" grpId="0" animBg="1"/>
      <p:bldP spid="87" grpId="0" animBg="1"/>
      <p:bldP spid="56" grpId="0" animBg="1"/>
      <p:bldP spid="57" grpId="0" animBg="1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13" y="152400"/>
            <a:ext cx="7696187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Using Paging to </a:t>
            </a:r>
            <a:r>
              <a:rPr lang="en-US" dirty="0" err="1" smtClean="0">
                <a:latin typeface="Helvetica" charset="0"/>
              </a:rPr>
              <a:t>mmap</a:t>
            </a:r>
            <a:r>
              <a:rPr lang="en-US" dirty="0" smtClean="0">
                <a:latin typeface="Helvetica" charset="0"/>
              </a:rPr>
              <a:t> files</a:t>
            </a:r>
            <a:endParaRPr lang="en-US" dirty="0">
              <a:latin typeface="Helvetica" charset="0"/>
            </a:endParaRP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2057400" y="990600"/>
            <a:ext cx="1735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latin typeface="Helvetica" charset="0"/>
                <a:cs typeface="Helvetica" charset="0"/>
              </a:rPr>
              <a:t>virtual address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7239000" y="1219200"/>
            <a:ext cx="1066800" cy="4743116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7239000" y="1600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7239000" y="1981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239000" y="37338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3352800" y="1371600"/>
            <a:ext cx="990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  <a:cs typeface="Helvetica" charset="0"/>
              </a:rPr>
              <a:t>MMU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5130800" y="1295400"/>
            <a:ext cx="7620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 smtClean="0">
                <a:latin typeface="Helvetica" charset="0"/>
                <a:cs typeface="Helvetica" charset="0"/>
              </a:rPr>
              <a:t>PT</a:t>
            </a:r>
          </a:p>
          <a:p>
            <a:pPr algn="ctr"/>
            <a:endParaRPr lang="en-US" dirty="0">
              <a:latin typeface="Helvetica" charset="0"/>
              <a:cs typeface="Helvetica" charset="0"/>
            </a:endParaRPr>
          </a:p>
          <a:p>
            <a:pPr algn="ctr"/>
            <a:endParaRPr lang="en-US" b="0" dirty="0" smtClean="0">
              <a:latin typeface="Helvetica" charset="0"/>
              <a:cs typeface="Helvetica" charset="0"/>
            </a:endParaRPr>
          </a:p>
          <a:p>
            <a:pPr algn="ctr"/>
            <a:endParaRPr lang="en-US" dirty="0">
              <a:latin typeface="Helvetica" charset="0"/>
              <a:cs typeface="Helvetica" charset="0"/>
            </a:endParaRPr>
          </a:p>
          <a:p>
            <a:pPr algn="ctr"/>
            <a:endParaRPr lang="en-US" b="0" dirty="0" smtClean="0">
              <a:latin typeface="Helvetica" charset="0"/>
              <a:cs typeface="Helvetica" charset="0"/>
            </a:endParaRPr>
          </a:p>
          <a:p>
            <a:pPr algn="ctr"/>
            <a:endParaRPr lang="en-US" b="0" dirty="0">
              <a:latin typeface="Helvetica" charset="0"/>
              <a:cs typeface="Helvetica" charset="0"/>
            </a:endParaRPr>
          </a:p>
        </p:txBody>
      </p:sp>
      <p:cxnSp>
        <p:nvCxnSpPr>
          <p:cNvPr id="10249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4343400" y="1676400"/>
            <a:ext cx="762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Straight Arrow Connector 25"/>
          <p:cNvCxnSpPr>
            <a:cxnSpLocks noChangeShapeType="1"/>
          </p:cNvCxnSpPr>
          <p:nvPr/>
        </p:nvCxnSpPr>
        <p:spPr bwMode="auto">
          <a:xfrm>
            <a:off x="5867400" y="1752600"/>
            <a:ext cx="1295400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0" name="TextBox 30"/>
          <p:cNvSpPr txBox="1">
            <a:spLocks noChangeArrowheads="1"/>
          </p:cNvSpPr>
          <p:nvPr/>
        </p:nvSpPr>
        <p:spPr bwMode="auto">
          <a:xfrm>
            <a:off x="990600" y="1447800"/>
            <a:ext cx="1354138" cy="4000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instruction</a:t>
            </a:r>
          </a:p>
        </p:txBody>
      </p:sp>
      <p:cxnSp>
        <p:nvCxnSpPr>
          <p:cNvPr id="33" name="Straight Arrow Connector 32"/>
          <p:cNvCxnSpPr>
            <a:cxnSpLocks noChangeShapeType="1"/>
            <a:stCxn id="14350" idx="3"/>
          </p:cNvCxnSpPr>
          <p:nvPr/>
        </p:nvCxnSpPr>
        <p:spPr bwMode="auto">
          <a:xfrm>
            <a:off x="2344738" y="1647825"/>
            <a:ext cx="1008062" cy="285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2" name="TextBox 37"/>
          <p:cNvSpPr txBox="1">
            <a:spLocks noChangeArrowheads="1"/>
          </p:cNvSpPr>
          <p:nvPr/>
        </p:nvSpPr>
        <p:spPr bwMode="auto">
          <a:xfrm>
            <a:off x="7083425" y="882222"/>
            <a:ext cx="195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latin typeface="Helvetica" charset="0"/>
                <a:cs typeface="Helvetica" charset="0"/>
              </a:rPr>
              <a:t>physical address</a:t>
            </a:r>
          </a:p>
        </p:txBody>
      </p:sp>
      <p:sp>
        <p:nvSpPr>
          <p:cNvPr id="14353" name="TextBox 38"/>
          <p:cNvSpPr txBox="1">
            <a:spLocks noChangeArrowheads="1"/>
          </p:cNvSpPr>
          <p:nvPr/>
        </p:nvSpPr>
        <p:spPr bwMode="auto">
          <a:xfrm>
            <a:off x="4343400" y="1295400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page#</a:t>
            </a:r>
          </a:p>
        </p:txBody>
      </p:sp>
      <p:sp>
        <p:nvSpPr>
          <p:cNvPr id="14354" name="TextBox 39"/>
          <p:cNvSpPr txBox="1">
            <a:spLocks noChangeArrowheads="1"/>
          </p:cNvSpPr>
          <p:nvPr/>
        </p:nvSpPr>
        <p:spPr bwMode="auto">
          <a:xfrm>
            <a:off x="6324600" y="152400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frame#</a:t>
            </a:r>
          </a:p>
        </p:txBody>
      </p:sp>
      <p:sp>
        <p:nvSpPr>
          <p:cNvPr id="14355" name="TextBox 40"/>
          <p:cNvSpPr txBox="1">
            <a:spLocks noChangeArrowheads="1"/>
          </p:cNvSpPr>
          <p:nvPr/>
        </p:nvSpPr>
        <p:spPr bwMode="auto">
          <a:xfrm>
            <a:off x="6400800" y="1945421"/>
            <a:ext cx="682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offset</a:t>
            </a:r>
          </a:p>
        </p:txBody>
      </p:sp>
      <p:sp>
        <p:nvSpPr>
          <p:cNvPr id="14356" name="Cube 41"/>
          <p:cNvSpPr>
            <a:spLocks noChangeArrowheads="1"/>
          </p:cNvSpPr>
          <p:nvPr/>
        </p:nvSpPr>
        <p:spPr bwMode="auto">
          <a:xfrm>
            <a:off x="7315200" y="21336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2743200" y="1981200"/>
            <a:ext cx="1768475" cy="533400"/>
            <a:chOff x="2743200" y="1981200"/>
            <a:chExt cx="1768476" cy="533400"/>
          </a:xfrm>
        </p:grpSpPr>
        <p:sp>
          <p:nvSpPr>
            <p:cNvPr id="14389" name="TextBox 42"/>
            <p:cNvSpPr txBox="1">
              <a:spLocks noChangeArrowheads="1"/>
            </p:cNvSpPr>
            <p:nvPr/>
          </p:nvSpPr>
          <p:spPr bwMode="auto">
            <a:xfrm>
              <a:off x="3200400" y="2114490"/>
              <a:ext cx="13112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page fault</a:t>
              </a:r>
            </a:p>
          </p:txBody>
        </p:sp>
        <p:cxnSp>
          <p:nvCxnSpPr>
            <p:cNvPr id="14390" name="Straight Arrow Connector 44"/>
            <p:cNvCxnSpPr>
              <a:cxnSpLocks noChangeShapeType="1"/>
            </p:cNvCxnSpPr>
            <p:nvPr/>
          </p:nvCxnSpPr>
          <p:spPr bwMode="auto">
            <a:xfrm flipH="1">
              <a:off x="2743200" y="1981200"/>
              <a:ext cx="990600" cy="53340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1447800" y="1295400"/>
            <a:ext cx="533400" cy="838200"/>
            <a:chOff x="1447800" y="1295400"/>
            <a:chExt cx="533400" cy="838200"/>
          </a:xfrm>
        </p:grpSpPr>
        <p:cxnSp>
          <p:nvCxnSpPr>
            <p:cNvPr id="14387" name="Straight Connector 50"/>
            <p:cNvCxnSpPr>
              <a:cxnSpLocks noChangeShapeType="1"/>
            </p:cNvCxnSpPr>
            <p:nvPr/>
          </p:nvCxnSpPr>
          <p:spPr bwMode="auto">
            <a:xfrm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8" name="Straight Connector 51"/>
            <p:cNvCxnSpPr>
              <a:cxnSpLocks noChangeShapeType="1"/>
            </p:cNvCxnSpPr>
            <p:nvPr/>
          </p:nvCxnSpPr>
          <p:spPr bwMode="auto">
            <a:xfrm flipH="1"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59" name="TextBox 54"/>
          <p:cNvSpPr txBox="1">
            <a:spLocks noChangeArrowheads="1"/>
          </p:cNvSpPr>
          <p:nvPr/>
        </p:nvSpPr>
        <p:spPr bwMode="auto">
          <a:xfrm>
            <a:off x="196863" y="3248025"/>
            <a:ext cx="2236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dirty="0">
                <a:latin typeface="Helvetica" charset="0"/>
                <a:cs typeface="Helvetica" charset="0"/>
              </a:rPr>
              <a:t>Operating System</a:t>
            </a:r>
          </a:p>
        </p:txBody>
      </p: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806450" y="3844898"/>
            <a:ext cx="2393950" cy="1219200"/>
            <a:chOff x="1066800" y="3505200"/>
            <a:chExt cx="2394556" cy="1219200"/>
          </a:xfrm>
        </p:grpSpPr>
        <p:sp>
          <p:nvSpPr>
            <p:cNvPr id="14383" name="TextBox 55"/>
            <p:cNvSpPr txBox="1">
              <a:spLocks noChangeArrowheads="1"/>
            </p:cNvSpPr>
            <p:nvPr/>
          </p:nvSpPr>
          <p:spPr bwMode="auto">
            <a:xfrm>
              <a:off x="1066800" y="3505200"/>
              <a:ext cx="239455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>
                  <a:latin typeface="Helvetica" charset="0"/>
                  <a:cs typeface="Helvetica" charset="0"/>
                </a:rPr>
                <a:t>Page Fault Handler</a:t>
              </a:r>
            </a:p>
          </p:txBody>
        </p:sp>
        <p:sp>
          <p:nvSpPr>
            <p:cNvPr id="14384" name="Punched Tape 57"/>
            <p:cNvSpPr>
              <a:spLocks noChangeArrowheads="1"/>
            </p:cNvSpPr>
            <p:nvPr/>
          </p:nvSpPr>
          <p:spPr bwMode="auto">
            <a:xfrm rot="5400000">
              <a:off x="1333500" y="40005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</p:grp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3200400" y="4419600"/>
            <a:ext cx="1219200" cy="2304716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276600" y="50292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39000" y="30480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14370" name="TextBox 80"/>
          <p:cNvSpPr txBox="1">
            <a:spLocks noChangeArrowheads="1"/>
          </p:cNvSpPr>
          <p:nvPr/>
        </p:nvSpPr>
        <p:spPr bwMode="auto">
          <a:xfrm>
            <a:off x="457200" y="895350"/>
            <a:ext cx="1111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Process</a:t>
            </a:r>
          </a:p>
        </p:txBody>
      </p:sp>
      <p:grpSp>
        <p:nvGrpSpPr>
          <p:cNvPr id="93" name="Group 92"/>
          <p:cNvGrpSpPr>
            <a:grpSpLocks/>
          </p:cNvGrpSpPr>
          <p:nvPr/>
        </p:nvGrpSpPr>
        <p:grpSpPr bwMode="auto">
          <a:xfrm>
            <a:off x="120650" y="5216498"/>
            <a:ext cx="1373188" cy="1314450"/>
            <a:chOff x="381000" y="4876800"/>
            <a:chExt cx="1372949" cy="1314510"/>
          </a:xfrm>
        </p:grpSpPr>
        <p:sp>
          <p:nvSpPr>
            <p:cNvPr id="14377" name="TextBox 82"/>
            <p:cNvSpPr txBox="1">
              <a:spLocks noChangeArrowheads="1"/>
            </p:cNvSpPr>
            <p:nvPr/>
          </p:nvSpPr>
          <p:spPr bwMode="auto">
            <a:xfrm>
              <a:off x="457200" y="5791200"/>
              <a:ext cx="12967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scheduler</a:t>
              </a:r>
            </a:p>
          </p:txBody>
        </p:sp>
        <p:sp>
          <p:nvSpPr>
            <p:cNvPr id="14378" name="Punched Tape 84"/>
            <p:cNvSpPr>
              <a:spLocks noChangeArrowheads="1"/>
            </p:cNvSpPr>
            <p:nvPr/>
          </p:nvSpPr>
          <p:spPr bwMode="auto">
            <a:xfrm rot="5400000">
              <a:off x="266700" y="49911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</p:grpSp>
      <p:sp>
        <p:nvSpPr>
          <p:cNvPr id="82" name="Freeform 81"/>
          <p:cNvSpPr>
            <a:spLocks/>
          </p:cNvSpPr>
          <p:nvPr/>
        </p:nvSpPr>
        <p:spPr bwMode="auto">
          <a:xfrm>
            <a:off x="585788" y="4827561"/>
            <a:ext cx="776287" cy="592137"/>
          </a:xfrm>
          <a:custGeom>
            <a:avLst/>
            <a:gdLst>
              <a:gd name="T0" fmla="*/ 776991 w 776111"/>
              <a:gd name="T1" fmla="*/ 0 h 593008"/>
              <a:gd name="T2" fmla="*/ 310794 w 776111"/>
              <a:gd name="T3" fmla="*/ 112062 h 593008"/>
              <a:gd name="T4" fmla="*/ 367304 w 776111"/>
              <a:gd name="T5" fmla="*/ 518288 h 593008"/>
              <a:gd name="T6" fmla="*/ 0 w 776111"/>
              <a:gd name="T7" fmla="*/ 588328 h 593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6111" h="593008">
                <a:moveTo>
                  <a:pt x="776111" y="0"/>
                </a:moveTo>
                <a:cubicBezTo>
                  <a:pt x="577379" y="12935"/>
                  <a:pt x="378648" y="25871"/>
                  <a:pt x="310444" y="112889"/>
                </a:cubicBezTo>
                <a:cubicBezTo>
                  <a:pt x="242240" y="199908"/>
                  <a:pt x="418630" y="442148"/>
                  <a:pt x="366889" y="522111"/>
                </a:cubicBezTo>
                <a:cubicBezTo>
                  <a:pt x="315148" y="602074"/>
                  <a:pt x="0" y="592667"/>
                  <a:pt x="0" y="592667"/>
                </a:cubicBezTo>
              </a:path>
            </a:pathLst>
          </a:custGeom>
          <a:noFill/>
          <a:ln w="9525">
            <a:solidFill>
              <a:srgbClr val="3366FF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7" name="Cube 86"/>
          <p:cNvSpPr>
            <a:spLocks noChangeArrowheads="1"/>
          </p:cNvSpPr>
          <p:nvPr/>
        </p:nvSpPr>
        <p:spPr bwMode="auto">
          <a:xfrm>
            <a:off x="7391400" y="3200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276600" y="57029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429000" y="58553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581400" y="60077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7788" y="5722994"/>
            <a:ext cx="557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File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75512" y="6191250"/>
            <a:ext cx="2980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mmap</a:t>
            </a:r>
            <a:r>
              <a:rPr lang="en-US" sz="2000" dirty="0" smtClean="0"/>
              <a:t> file to region of VAS</a:t>
            </a:r>
            <a:endParaRPr lang="en-US" sz="2000" dirty="0"/>
          </a:p>
        </p:txBody>
      </p: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>
            <a:off x="5867400" y="2418604"/>
            <a:ext cx="1371600" cy="1987589"/>
          </a:xfrm>
          <a:prstGeom prst="straightConnector1">
            <a:avLst/>
          </a:prstGeom>
          <a:noFill/>
          <a:ln w="19050" cmpd="sng">
            <a:solidFill>
              <a:srgbClr val="0000FF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80" name="TextBox 79"/>
          <p:cNvSpPr txBox="1">
            <a:spLocks noChangeArrowheads="1"/>
          </p:cNvSpPr>
          <p:nvPr/>
        </p:nvSpPr>
        <p:spPr bwMode="auto">
          <a:xfrm>
            <a:off x="3581400" y="3438835"/>
            <a:ext cx="23517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dirty="0" smtClean="0">
                <a:solidFill>
                  <a:srgbClr val="0000FF"/>
                </a:solidFill>
                <a:latin typeface="Helvetica" charset="0"/>
                <a:cs typeface="Helvetica" charset="0"/>
              </a:rPr>
              <a:t>Create </a:t>
            </a:r>
            <a:r>
              <a:rPr lang="en-US" sz="2000" b="0" dirty="0">
                <a:solidFill>
                  <a:srgbClr val="0000FF"/>
                </a:solidFill>
                <a:latin typeface="Helvetica" charset="0"/>
                <a:cs typeface="Helvetica" charset="0"/>
              </a:rPr>
              <a:t>PT </a:t>
            </a:r>
            <a:r>
              <a:rPr lang="en-US" sz="2000" b="0" dirty="0" smtClean="0">
                <a:solidFill>
                  <a:srgbClr val="0000FF"/>
                </a:solidFill>
                <a:latin typeface="Helvetica" charset="0"/>
                <a:cs typeface="Helvetica" charset="0"/>
              </a:rPr>
              <a:t>entries</a:t>
            </a:r>
          </a:p>
          <a:p>
            <a:pPr eaLnBrk="1" hangingPunct="1"/>
            <a:r>
              <a:rPr lang="en-US" sz="2000" b="0" dirty="0">
                <a:solidFill>
                  <a:srgbClr val="0000FF"/>
                </a:solidFill>
                <a:latin typeface="Helvetica" charset="0"/>
                <a:cs typeface="Helvetica" charset="0"/>
              </a:rPr>
              <a:t>f</a:t>
            </a:r>
            <a:r>
              <a:rPr lang="en-US" sz="2000" b="0" dirty="0" smtClean="0">
                <a:solidFill>
                  <a:srgbClr val="0000FF"/>
                </a:solidFill>
                <a:latin typeface="Helvetica" charset="0"/>
                <a:cs typeface="Helvetica" charset="0"/>
              </a:rPr>
              <a:t>or mapped region</a:t>
            </a:r>
          </a:p>
          <a:p>
            <a:pPr eaLnBrk="1" hangingPunct="1"/>
            <a:r>
              <a:rPr lang="en-US" sz="2000" b="0" dirty="0">
                <a:solidFill>
                  <a:srgbClr val="0000FF"/>
                </a:solidFill>
                <a:latin typeface="Helvetica" charset="0"/>
                <a:cs typeface="Helvetica" charset="0"/>
              </a:rPr>
              <a:t>a</a:t>
            </a:r>
            <a:r>
              <a:rPr lang="en-US" sz="2000" b="0" dirty="0" smtClean="0">
                <a:solidFill>
                  <a:srgbClr val="0000FF"/>
                </a:solidFill>
                <a:latin typeface="Helvetica" charset="0"/>
                <a:cs typeface="Helvetica" charset="0"/>
              </a:rPr>
              <a:t>s “backed” by file</a:t>
            </a:r>
            <a:endParaRPr lang="en-US" sz="2000" b="0" dirty="0">
              <a:solidFill>
                <a:srgbClr val="0000FF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30800" y="2424954"/>
            <a:ext cx="736600" cy="462625"/>
          </a:xfrm>
          <a:prstGeom prst="rect">
            <a:avLst/>
          </a:prstGeom>
          <a:pattFill prst="ltUpDiag">
            <a:fgClr>
              <a:prstClr val="black"/>
            </a:fgClr>
            <a:bgClr>
              <a:prstClr val="white"/>
            </a:bgClr>
          </a:pattFill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 bwMode="auto">
          <a:xfrm>
            <a:off x="7239000" y="441960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cxnSp>
        <p:nvCxnSpPr>
          <p:cNvPr id="14381" name="Straight Arrow Connector 62"/>
          <p:cNvCxnSpPr>
            <a:cxnSpLocks noChangeShapeType="1"/>
          </p:cNvCxnSpPr>
          <p:nvPr/>
        </p:nvCxnSpPr>
        <p:spPr bwMode="auto">
          <a:xfrm flipV="1">
            <a:off x="4037263" y="4610100"/>
            <a:ext cx="3477962" cy="1245230"/>
          </a:xfrm>
          <a:prstGeom prst="straightConnector1">
            <a:avLst/>
          </a:prstGeom>
          <a:noFill/>
          <a:ln w="57150" cmpd="thickThin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4343400" y="1676400"/>
            <a:ext cx="762000" cy="74855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Straight Arrow Connector 96"/>
          <p:cNvCxnSpPr>
            <a:cxnSpLocks noChangeShapeType="1"/>
          </p:cNvCxnSpPr>
          <p:nvPr/>
        </p:nvCxnSpPr>
        <p:spPr bwMode="auto">
          <a:xfrm flipH="1">
            <a:off x="3429000" y="2424954"/>
            <a:ext cx="1701800" cy="3228811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Arrow Connector 97"/>
          <p:cNvCxnSpPr>
            <a:cxnSpLocks noChangeShapeType="1"/>
          </p:cNvCxnSpPr>
          <p:nvPr/>
        </p:nvCxnSpPr>
        <p:spPr bwMode="auto">
          <a:xfrm flipH="1">
            <a:off x="3581400" y="2887579"/>
            <a:ext cx="1549400" cy="3196351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5" grpId="0" animBg="1"/>
    </p:bldLst>
  </p:timing>
</p:sld>
</file>

<file path=ppt/theme/theme1.xml><?xml version="1.0" encoding="utf-8"?>
<a:theme xmlns:a="http://schemas.openxmlformats.org/drawingml/2006/main" name="cs162-fa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cs162-fa14.potx</Template>
  <TotalTime>8538</TotalTime>
  <Words>1671</Words>
  <Application>Microsoft Macintosh PowerPoint</Application>
  <PresentationFormat>On-screen Show (4:3)</PresentationFormat>
  <Paragraphs>284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cs162-fa14</vt:lpstr>
      <vt:lpstr>Memory Mapped Files &amp; Transactions</vt:lpstr>
      <vt:lpstr>File System Summary (1/2)</vt:lpstr>
      <vt:lpstr>File System Summary (2/2)</vt:lpstr>
      <vt:lpstr>Bring Distant Concepts together</vt:lpstr>
      <vt:lpstr>In-Memory File System Structures</vt:lpstr>
      <vt:lpstr>In-Memory File System Structures</vt:lpstr>
      <vt:lpstr>Memory Mapped Files</vt:lpstr>
      <vt:lpstr>Recall: Who does what when ?</vt:lpstr>
      <vt:lpstr>Using Paging to mmap files</vt:lpstr>
      <vt:lpstr>mmap system call</vt:lpstr>
      <vt:lpstr>An example</vt:lpstr>
      <vt:lpstr>Sharing through Mapped Files</vt:lpstr>
      <vt:lpstr>Admin Breaks</vt:lpstr>
      <vt:lpstr>Reliable Storage</vt:lpstr>
      <vt:lpstr>Example: Replicated Storage</vt:lpstr>
      <vt:lpstr>Definitions</vt:lpstr>
      <vt:lpstr>Replicated Storage Example</vt:lpstr>
      <vt:lpstr>Threats to Reliability</vt:lpstr>
      <vt:lpstr>Solutions</vt:lpstr>
      <vt:lpstr>Transactions</vt:lpstr>
      <vt:lpstr>Key concept: Transaction</vt:lpstr>
      <vt:lpstr>Typical Structure</vt:lpstr>
      <vt:lpstr>“Classic” Example: Transaction</vt:lpstr>
      <vt:lpstr>The ACID properties of Transactions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Culler</dc:creator>
  <cp:lastModifiedBy>David Culler</cp:lastModifiedBy>
  <cp:revision>308</cp:revision>
  <dcterms:created xsi:type="dcterms:W3CDTF">2014-09-03T19:24:22Z</dcterms:created>
  <dcterms:modified xsi:type="dcterms:W3CDTF">2014-10-29T19:19:08Z</dcterms:modified>
</cp:coreProperties>
</file>