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1"/>
  </p:sldMasterIdLst>
  <p:notesMasterIdLst>
    <p:notesMasterId r:id="rId50"/>
  </p:notesMasterIdLst>
  <p:handoutMasterIdLst>
    <p:handoutMasterId r:id="rId51"/>
  </p:handoutMasterIdLst>
  <p:sldIdLst>
    <p:sldId id="256" r:id="rId2"/>
    <p:sldId id="333" r:id="rId3"/>
    <p:sldId id="367" r:id="rId4"/>
    <p:sldId id="377" r:id="rId5"/>
    <p:sldId id="368" r:id="rId6"/>
    <p:sldId id="369" r:id="rId7"/>
    <p:sldId id="370" r:id="rId8"/>
    <p:sldId id="371" r:id="rId9"/>
    <p:sldId id="372" r:id="rId10"/>
    <p:sldId id="375" r:id="rId11"/>
    <p:sldId id="376" r:id="rId12"/>
    <p:sldId id="405" r:id="rId13"/>
    <p:sldId id="412" r:id="rId14"/>
    <p:sldId id="413" r:id="rId15"/>
    <p:sldId id="414" r:id="rId16"/>
    <p:sldId id="406" r:id="rId17"/>
    <p:sldId id="407" r:id="rId18"/>
    <p:sldId id="408" r:id="rId19"/>
    <p:sldId id="409" r:id="rId20"/>
    <p:sldId id="410" r:id="rId21"/>
    <p:sldId id="411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88" r:id="rId33"/>
    <p:sldId id="389" r:id="rId34"/>
    <p:sldId id="390" r:id="rId35"/>
    <p:sldId id="391" r:id="rId36"/>
    <p:sldId id="392" r:id="rId37"/>
    <p:sldId id="393" r:id="rId38"/>
    <p:sldId id="394" r:id="rId39"/>
    <p:sldId id="395" r:id="rId40"/>
    <p:sldId id="396" r:id="rId41"/>
    <p:sldId id="397" r:id="rId42"/>
    <p:sldId id="398" r:id="rId43"/>
    <p:sldId id="399" r:id="rId44"/>
    <p:sldId id="400" r:id="rId45"/>
    <p:sldId id="401" r:id="rId46"/>
    <p:sldId id="402" r:id="rId47"/>
    <p:sldId id="403" r:id="rId48"/>
    <p:sldId id="404" r:id="rId49"/>
  </p:sldIdLst>
  <p:sldSz cx="9144000" cy="6858000" type="letter"/>
  <p:notesSz cx="6997700" cy="9194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FE683"/>
    <a:srgbClr val="BCB667"/>
    <a:srgbClr val="55FC02"/>
    <a:srgbClr val="FBBA03"/>
    <a:srgbClr val="0332B7"/>
    <a:srgbClr val="000000"/>
    <a:srgbClr val="FF6666"/>
    <a:srgbClr val="CC3333"/>
    <a:srgbClr val="CC9966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854" autoAdjust="0"/>
  </p:normalViewPr>
  <p:slideViewPr>
    <p:cSldViewPr>
      <p:cViewPr varScale="1">
        <p:scale>
          <a:sx n="77" d="100"/>
          <a:sy n="77" d="100"/>
        </p:scale>
        <p:origin x="-17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08"/>
    </p:cViewPr>
  </p:sorterViewPr>
  <p:notesViewPr>
    <p:cSldViewPr>
      <p:cViewPr>
        <p:scale>
          <a:sx n="66" d="100"/>
          <a:sy n="66" d="100"/>
        </p:scale>
        <p:origin x="-1722" y="-210"/>
      </p:cViewPr>
      <p:guideLst>
        <p:guide orient="horz" pos="2896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2225"/>
            <a:ext cx="30400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t" anchorCtr="0" compatLnSpc="1">
            <a:prstTxWarp prst="textNoShape">
              <a:avLst/>
            </a:prstTxWarp>
          </a:bodyPr>
          <a:lstStyle>
            <a:lvl1pPr defTabSz="823913">
              <a:defRPr sz="9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3038" y="22225"/>
            <a:ext cx="3038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t" anchorCtr="0" compatLnSpc="1">
            <a:prstTxWarp prst="textNoShape">
              <a:avLst/>
            </a:prstTxWarp>
          </a:bodyPr>
          <a:lstStyle>
            <a:lvl1pPr algn="r" defTabSz="823913">
              <a:defRPr sz="9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8763000"/>
            <a:ext cx="30400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b" anchorCtr="0" compatLnSpc="1">
            <a:prstTxWarp prst="textNoShape">
              <a:avLst/>
            </a:prstTxWarp>
          </a:bodyPr>
          <a:lstStyle>
            <a:lvl1pPr defTabSz="823913">
              <a:defRPr sz="9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3038" y="8763000"/>
            <a:ext cx="3038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b" anchorCtr="0" compatLnSpc="1">
            <a:prstTxWarp prst="textNoShape">
              <a:avLst/>
            </a:prstTxWarp>
          </a:bodyPr>
          <a:lstStyle>
            <a:lvl1pPr algn="r" defTabSz="823913">
              <a:defRPr sz="900" i="1"/>
            </a:lvl1pPr>
          </a:lstStyle>
          <a:p>
            <a:pPr>
              <a:defRPr/>
            </a:pPr>
            <a:fld id="{5D842B50-2395-AF47-9853-6C85347CE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10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2225"/>
            <a:ext cx="30400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t" anchorCtr="0" compatLnSpc="1">
            <a:prstTxWarp prst="textNoShape">
              <a:avLst/>
            </a:prstTxWarp>
          </a:bodyPr>
          <a:lstStyle>
            <a:lvl1pPr defTabSz="823913">
              <a:defRPr sz="900" i="1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3038" y="22225"/>
            <a:ext cx="3038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t" anchorCtr="0" compatLnSpc="1">
            <a:prstTxWarp prst="textNoShape">
              <a:avLst/>
            </a:prstTxWarp>
          </a:bodyPr>
          <a:lstStyle>
            <a:lvl1pPr algn="r" defTabSz="823913">
              <a:defRPr sz="900" i="1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8763000"/>
            <a:ext cx="3040063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b" anchorCtr="0" compatLnSpc="1">
            <a:prstTxWarp prst="textNoShape">
              <a:avLst/>
            </a:prstTxWarp>
          </a:bodyPr>
          <a:lstStyle>
            <a:lvl1pPr defTabSz="823913">
              <a:defRPr sz="900" i="1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3038" y="8763000"/>
            <a:ext cx="3038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7153" tIns="0" rIns="17153" bIns="0" numCol="1" anchor="b" anchorCtr="0" compatLnSpc="1">
            <a:prstTxWarp prst="textNoShape">
              <a:avLst/>
            </a:prstTxWarp>
          </a:bodyPr>
          <a:lstStyle>
            <a:lvl1pPr algn="r" defTabSz="823913">
              <a:defRPr sz="900" i="1">
                <a:latin typeface="Times New Roman" charset="0"/>
              </a:defRPr>
            </a:lvl1pPr>
          </a:lstStyle>
          <a:p>
            <a:pPr>
              <a:defRPr/>
            </a:pPr>
            <a:fld id="{7DAEA246-AA45-9741-BAF0-58C69264C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122613" y="8761413"/>
            <a:ext cx="752475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622" tIns="44310" rIns="88622" bIns="44310">
            <a:spAutoFit/>
          </a:bodyPr>
          <a:lstStyle/>
          <a:p>
            <a:pPr algn="ctr" defTabSz="876300">
              <a:lnSpc>
                <a:spcPct val="90000"/>
              </a:lnSpc>
            </a:pPr>
            <a:r>
              <a:rPr lang="en-US" sz="1200"/>
              <a:t>Page </a:t>
            </a:r>
            <a:fld id="{C7046C59-8902-C545-AA0A-0F8828FEF2D6}" type="slidenum">
              <a:rPr lang="en-US" sz="1200"/>
              <a:pPr algn="ctr" defTabSz="876300">
                <a:lnSpc>
                  <a:spcPct val="90000"/>
                </a:lnSpc>
              </a:pPr>
              <a:t>‹#›</a:t>
            </a:fld>
            <a:endParaRPr lang="en-US" sz="1200"/>
          </a:p>
        </p:txBody>
      </p:sp>
      <p:sp>
        <p:nvSpPr>
          <p:cNvPr id="16391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57325" y="882650"/>
            <a:ext cx="4083050" cy="3062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367213"/>
            <a:ext cx="51308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0" tIns="45740" rIns="92910" bIns="457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8665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3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3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3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3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39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3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DF7928-D1E0-C947-A399-519A47F33460}" type="slidenum">
              <a:rPr lang="en-US" sz="900">
                <a:latin typeface="Times New Roman" charset="0"/>
              </a:rPr>
              <a:pPr/>
              <a:t>1</a:t>
            </a:fld>
            <a:endParaRPr lang="en-US" sz="90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93738" y="1219200"/>
            <a:ext cx="765175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8" descr="fr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3"/>
          <a:stretch>
            <a:fillRect/>
          </a:stretch>
        </p:blipFill>
        <p:spPr bwMode="auto">
          <a:xfrm>
            <a:off x="8153400" y="0"/>
            <a:ext cx="9906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56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5568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381750"/>
            <a:ext cx="1295400" cy="476250"/>
          </a:xfrm>
        </p:spPr>
        <p:txBody>
          <a:bodyPr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11/12/14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81750"/>
            <a:ext cx="2895600" cy="47625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77200" y="6381750"/>
            <a:ext cx="1066800" cy="476250"/>
          </a:xfrm>
        </p:spPr>
        <p:txBody>
          <a:bodyPr/>
          <a:lstStyle>
            <a:lvl1pPr>
              <a:defRPr>
                <a:solidFill>
                  <a:srgbClr val="FBBA03"/>
                </a:solidFill>
              </a:defRPr>
            </a:lvl1pPr>
          </a:lstStyle>
          <a:p>
            <a:pPr>
              <a:defRPr/>
            </a:pPr>
            <a:fld id="{05CF57E6-57DB-4E49-BFE1-65C6AAA70004}" type="slidenum">
              <a:rPr lang="en-US"/>
              <a:pPr>
                <a:defRPr/>
              </a:pPr>
              <a:t>‹#›</a:t>
            </a:fld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4938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5FE72-0B9D-1A4F-A842-F00C4E8F7C72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95450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4121-BA6C-AD43-82C2-DF1F24FE5D9C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6555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733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066800"/>
            <a:ext cx="3733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13FF5-B387-3C46-9528-A4DAEFDDAA2C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97213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38600" cy="4465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4465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4DE28-9F3A-8740-A959-B54BC5F77339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00279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8F822-60CA-A14C-842C-369E58A037BB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67083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41FA0-C480-6843-BD2D-6F0C14B57B49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95036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228600"/>
            <a:ext cx="19240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197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A5171-0207-EE4C-95BF-097AF0A57BE6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81346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00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733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066800"/>
            <a:ext cx="3733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771900"/>
            <a:ext cx="3733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32EAA-4308-6D4B-B317-3B7A4B81A0EA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39166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1142999"/>
            <a:ext cx="7391400" cy="3584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65C81-C980-EF45-BF17-2B49AE30DF4D}" type="slidenum">
              <a:rPr lang="en-US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836898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rgbClr val="FF9900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114FFB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UCB CS162 Fa14 L32</a:t>
            </a:r>
            <a:endParaRPr lang="en-US" dirty="0"/>
          </a:p>
        </p:txBody>
      </p:sp>
      <p:sp>
        <p:nvSpPr>
          <p:cNvPr id="4546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99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D5790EB-F35A-0640-B4F7-A0244B6CFC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696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620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93738" y="914400"/>
            <a:ext cx="765175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8" descr="fron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3"/>
          <a:stretch>
            <a:fillRect/>
          </a:stretch>
        </p:blipFill>
        <p:spPr bwMode="auto">
          <a:xfrm>
            <a:off x="8229600" y="0"/>
            <a:ext cx="91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2" r:id="rId3"/>
    <p:sldLayoutId id="2147483993" r:id="rId4"/>
    <p:sldLayoutId id="2147483994" r:id="rId5"/>
    <p:sldLayoutId id="2147483995" r:id="rId6"/>
    <p:sldLayoutId id="2147483999" r:id="rId7"/>
    <p:sldLayoutId id="2147484000" r:id="rId8"/>
    <p:sldLayoutId id="2147483997" r:id="rId9"/>
    <p:sldLayoutId id="2147483998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  <a:ea typeface="ＭＳ Ｐゴシック" charset="-128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  <a:ea typeface="ＭＳ Ｐゴシック" charset="-128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TCP Flow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Control – an illustration of distributed system thinking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276600"/>
            <a:ext cx="8610600" cy="17526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David E. Culler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CS162 – Operating Systems and Systems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Programming</a:t>
            </a:r>
          </a:p>
          <a:p>
            <a:r>
              <a:rPr lang="hu-HU" b="0" dirty="0">
                <a:latin typeface="Arial" charset="0"/>
                <a:ea typeface="ＭＳ Ｐゴシック" charset="0"/>
                <a:cs typeface="ＭＳ Ｐゴシック" charset="0"/>
              </a:rPr>
              <a:t>http://cs162.eecs.berkeley.edu/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Lecture 33</a:t>
            </a:r>
          </a:p>
          <a:p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Nov 17, 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2014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53200" y="5638800"/>
            <a:ext cx="2362200" cy="369332"/>
          </a:xfrm>
          <a:prstGeom prst="rect">
            <a:avLst/>
          </a:prstGeom>
          <a:noFill/>
          <a:ln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Read: TCP </a:t>
            </a:r>
            <a:r>
              <a:rPr lang="fr-FR" dirty="0" smtClean="0"/>
              <a:t>’</a:t>
            </a:r>
            <a:r>
              <a:rPr lang="en-US" dirty="0" smtClean="0"/>
              <a:t>88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Selective Repeat (SR)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Sender: transmit up to </a:t>
            </a: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n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unacknowledged packets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Assume packet </a:t>
            </a: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k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is lost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Receiver: indicate packet </a:t>
            </a: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k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is missing (use ACKs)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Sender: retransmit packet </a:t>
            </a: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k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endParaRPr lang="en-US" sz="2500">
              <a:latin typeface="Helvetica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10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48888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SR Example with Errors</a:t>
            </a:r>
          </a:p>
        </p:txBody>
      </p:sp>
      <p:sp>
        <p:nvSpPr>
          <p:cNvPr id="44034" name="Line 3"/>
          <p:cNvSpPr>
            <a:spLocks noChangeShapeType="1"/>
          </p:cNvSpPr>
          <p:nvPr/>
        </p:nvSpPr>
        <p:spPr bwMode="auto">
          <a:xfrm>
            <a:off x="7356475" y="422275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7432675" y="4730750"/>
            <a:ext cx="898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>
                <a:latin typeface="Helvetica" charset="0"/>
                <a:cs typeface="Helvetica" charset="0"/>
              </a:rPr>
              <a:t>Time</a:t>
            </a:r>
          </a:p>
        </p:txBody>
      </p:sp>
      <p:sp>
        <p:nvSpPr>
          <p:cNvPr id="44036" name="Line 5"/>
          <p:cNvSpPr>
            <a:spLocks noChangeShapeType="1"/>
          </p:cNvSpPr>
          <p:nvPr/>
        </p:nvSpPr>
        <p:spPr bwMode="auto">
          <a:xfrm>
            <a:off x="1808163" y="1538288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Line 6"/>
          <p:cNvSpPr>
            <a:spLocks noChangeShapeType="1"/>
          </p:cNvSpPr>
          <p:nvPr/>
        </p:nvSpPr>
        <p:spPr bwMode="auto">
          <a:xfrm>
            <a:off x="7162800" y="1538288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Line 7"/>
          <p:cNvSpPr>
            <a:spLocks noChangeShapeType="1"/>
          </p:cNvSpPr>
          <p:nvPr/>
        </p:nvSpPr>
        <p:spPr bwMode="auto">
          <a:xfrm>
            <a:off x="1808163" y="1690688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9"/>
          <p:cNvSpPr>
            <a:spLocks noChangeShapeType="1"/>
          </p:cNvSpPr>
          <p:nvPr/>
        </p:nvSpPr>
        <p:spPr bwMode="auto">
          <a:xfrm>
            <a:off x="1808163" y="2843213"/>
            <a:ext cx="3871912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Text Box 10"/>
          <p:cNvSpPr txBox="1">
            <a:spLocks noChangeArrowheads="1"/>
          </p:cNvSpPr>
          <p:nvPr/>
        </p:nvSpPr>
        <p:spPr bwMode="auto">
          <a:xfrm>
            <a:off x="1208088" y="5711825"/>
            <a:ext cx="1227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>
                <a:latin typeface="Helvetica" charset="0"/>
                <a:cs typeface="Helvetica" charset="0"/>
              </a:rPr>
              <a:t>Sender</a:t>
            </a:r>
          </a:p>
        </p:txBody>
      </p:sp>
      <p:sp>
        <p:nvSpPr>
          <p:cNvPr id="44041" name="Text Box 11"/>
          <p:cNvSpPr txBox="1">
            <a:spLocks noChangeArrowheads="1"/>
          </p:cNvSpPr>
          <p:nvPr/>
        </p:nvSpPr>
        <p:spPr bwMode="auto">
          <a:xfrm>
            <a:off x="6553200" y="5711825"/>
            <a:ext cx="1466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>
                <a:latin typeface="Helvetica" charset="0"/>
                <a:cs typeface="Helvetica" charset="0"/>
              </a:rPr>
              <a:t>Receiver</a:t>
            </a:r>
          </a:p>
        </p:txBody>
      </p:sp>
      <p:sp>
        <p:nvSpPr>
          <p:cNvPr id="44042" name="Line 12"/>
          <p:cNvSpPr>
            <a:spLocks noChangeShapeType="1"/>
          </p:cNvSpPr>
          <p:nvPr/>
        </p:nvSpPr>
        <p:spPr bwMode="auto">
          <a:xfrm>
            <a:off x="1808163" y="1995488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Line 13"/>
          <p:cNvSpPr>
            <a:spLocks noChangeShapeType="1"/>
          </p:cNvSpPr>
          <p:nvPr/>
        </p:nvSpPr>
        <p:spPr bwMode="auto">
          <a:xfrm>
            <a:off x="1808163" y="2300288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14"/>
          <p:cNvSpPr>
            <a:spLocks noChangeShapeType="1"/>
          </p:cNvSpPr>
          <p:nvPr/>
        </p:nvSpPr>
        <p:spPr bwMode="auto">
          <a:xfrm flipH="1">
            <a:off x="1808163" y="2605088"/>
            <a:ext cx="5367337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5"/>
          <p:cNvSpPr>
            <a:spLocks noChangeShapeType="1"/>
          </p:cNvSpPr>
          <p:nvPr/>
        </p:nvSpPr>
        <p:spPr bwMode="auto">
          <a:xfrm flipH="1">
            <a:off x="1808163" y="2909888"/>
            <a:ext cx="5367337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Line 16"/>
          <p:cNvSpPr>
            <a:spLocks noChangeShapeType="1"/>
          </p:cNvSpPr>
          <p:nvPr/>
        </p:nvSpPr>
        <p:spPr bwMode="auto">
          <a:xfrm>
            <a:off x="1808163" y="3148013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17"/>
          <p:cNvSpPr>
            <a:spLocks noChangeShapeType="1"/>
          </p:cNvSpPr>
          <p:nvPr/>
        </p:nvSpPr>
        <p:spPr bwMode="auto">
          <a:xfrm>
            <a:off x="1808163" y="3519488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Line 18"/>
          <p:cNvSpPr>
            <a:spLocks noChangeShapeType="1"/>
          </p:cNvSpPr>
          <p:nvPr/>
        </p:nvSpPr>
        <p:spPr bwMode="auto">
          <a:xfrm flipH="1">
            <a:off x="1808163" y="3757613"/>
            <a:ext cx="5367337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Text Box 19"/>
          <p:cNvSpPr txBox="1">
            <a:spLocks noChangeArrowheads="1"/>
          </p:cNvSpPr>
          <p:nvPr/>
        </p:nvSpPr>
        <p:spPr bwMode="auto">
          <a:xfrm>
            <a:off x="1336675" y="1395413"/>
            <a:ext cx="3365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1</a:t>
            </a:r>
          </a:p>
        </p:txBody>
      </p:sp>
      <p:sp>
        <p:nvSpPr>
          <p:cNvPr id="44050" name="Text Box 20"/>
          <p:cNvSpPr txBox="1">
            <a:spLocks noChangeArrowheads="1"/>
          </p:cNvSpPr>
          <p:nvPr/>
        </p:nvSpPr>
        <p:spPr bwMode="auto">
          <a:xfrm>
            <a:off x="1343025" y="1731963"/>
            <a:ext cx="3365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2</a:t>
            </a:r>
          </a:p>
        </p:txBody>
      </p:sp>
      <p:sp>
        <p:nvSpPr>
          <p:cNvPr id="44051" name="Text Box 21"/>
          <p:cNvSpPr txBox="1">
            <a:spLocks noChangeArrowheads="1"/>
          </p:cNvSpPr>
          <p:nvPr/>
        </p:nvSpPr>
        <p:spPr bwMode="auto">
          <a:xfrm>
            <a:off x="1343025" y="2093913"/>
            <a:ext cx="3365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3</a:t>
            </a:r>
          </a:p>
        </p:txBody>
      </p:sp>
      <p:sp>
        <p:nvSpPr>
          <p:cNvPr id="44052" name="Text Box 22"/>
          <p:cNvSpPr txBox="1">
            <a:spLocks noChangeArrowheads="1"/>
          </p:cNvSpPr>
          <p:nvPr/>
        </p:nvSpPr>
        <p:spPr bwMode="auto">
          <a:xfrm>
            <a:off x="1343025" y="2605088"/>
            <a:ext cx="3365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4</a:t>
            </a:r>
          </a:p>
        </p:txBody>
      </p:sp>
      <p:sp>
        <p:nvSpPr>
          <p:cNvPr id="44053" name="Text Box 23"/>
          <p:cNvSpPr txBox="1">
            <a:spLocks noChangeArrowheads="1"/>
          </p:cNvSpPr>
          <p:nvPr/>
        </p:nvSpPr>
        <p:spPr bwMode="auto">
          <a:xfrm>
            <a:off x="1343025" y="2941638"/>
            <a:ext cx="3365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5</a:t>
            </a:r>
          </a:p>
        </p:txBody>
      </p:sp>
      <p:sp>
        <p:nvSpPr>
          <p:cNvPr id="44054" name="Text Box 24"/>
          <p:cNvSpPr txBox="1">
            <a:spLocks noChangeArrowheads="1"/>
          </p:cNvSpPr>
          <p:nvPr/>
        </p:nvSpPr>
        <p:spPr bwMode="auto">
          <a:xfrm>
            <a:off x="1343025" y="3236913"/>
            <a:ext cx="3365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6</a:t>
            </a:r>
          </a:p>
        </p:txBody>
      </p:sp>
      <p:sp>
        <p:nvSpPr>
          <p:cNvPr id="44055" name="Text Box 25"/>
          <p:cNvSpPr txBox="1">
            <a:spLocks noChangeArrowheads="1"/>
          </p:cNvSpPr>
          <p:nvPr/>
        </p:nvSpPr>
        <p:spPr bwMode="auto">
          <a:xfrm>
            <a:off x="1343025" y="4071938"/>
            <a:ext cx="3365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4</a:t>
            </a:r>
          </a:p>
        </p:txBody>
      </p:sp>
      <p:sp>
        <p:nvSpPr>
          <p:cNvPr id="44056" name="Text Box 26"/>
          <p:cNvSpPr txBox="1">
            <a:spLocks noChangeArrowheads="1"/>
          </p:cNvSpPr>
          <p:nvPr/>
        </p:nvSpPr>
        <p:spPr bwMode="auto">
          <a:xfrm>
            <a:off x="1343025" y="5256213"/>
            <a:ext cx="3365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820738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7</a:t>
            </a:r>
          </a:p>
        </p:txBody>
      </p:sp>
      <p:sp>
        <p:nvSpPr>
          <p:cNvPr id="44057" name="Line 29"/>
          <p:cNvSpPr>
            <a:spLocks noChangeShapeType="1"/>
          </p:cNvSpPr>
          <p:nvPr/>
        </p:nvSpPr>
        <p:spPr bwMode="auto">
          <a:xfrm flipH="1">
            <a:off x="1808163" y="4129088"/>
            <a:ext cx="5365750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Line 31"/>
          <p:cNvSpPr>
            <a:spLocks noChangeShapeType="1"/>
          </p:cNvSpPr>
          <p:nvPr/>
        </p:nvSpPr>
        <p:spPr bwMode="auto">
          <a:xfrm>
            <a:off x="1828800" y="4367213"/>
            <a:ext cx="5367338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9" name="Line 33"/>
          <p:cNvSpPr>
            <a:spLocks noChangeShapeType="1"/>
          </p:cNvSpPr>
          <p:nvPr/>
        </p:nvSpPr>
        <p:spPr bwMode="auto">
          <a:xfrm>
            <a:off x="5603875" y="3071813"/>
            <a:ext cx="152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60" name="Line 34"/>
          <p:cNvSpPr>
            <a:spLocks noChangeShapeType="1"/>
          </p:cNvSpPr>
          <p:nvPr/>
        </p:nvSpPr>
        <p:spPr bwMode="auto">
          <a:xfrm flipH="1">
            <a:off x="5603875" y="3071813"/>
            <a:ext cx="152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61" name="Text Box 35"/>
          <p:cNvSpPr txBox="1">
            <a:spLocks noChangeArrowheads="1"/>
          </p:cNvSpPr>
          <p:nvPr/>
        </p:nvSpPr>
        <p:spPr bwMode="auto">
          <a:xfrm>
            <a:off x="2936875" y="1143000"/>
            <a:ext cx="4160838" cy="4619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chemeClr val="hlink"/>
                </a:solidFill>
                <a:latin typeface="Helvetica" charset="0"/>
                <a:cs typeface="Helvetica" charset="0"/>
              </a:rPr>
              <a:t>Window size (W) = 3 packets</a:t>
            </a:r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4062" name="Text Box 36"/>
          <p:cNvSpPr txBox="1">
            <a:spLocks noChangeArrowheads="1"/>
          </p:cNvSpPr>
          <p:nvPr/>
        </p:nvSpPr>
        <p:spPr bwMode="auto">
          <a:xfrm>
            <a:off x="708025" y="1370013"/>
            <a:ext cx="5937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{1}</a:t>
            </a:r>
          </a:p>
        </p:txBody>
      </p:sp>
      <p:sp>
        <p:nvSpPr>
          <p:cNvPr id="44063" name="Text Box 37"/>
          <p:cNvSpPr txBox="1">
            <a:spLocks noChangeArrowheads="1"/>
          </p:cNvSpPr>
          <p:nvPr/>
        </p:nvSpPr>
        <p:spPr bwMode="auto">
          <a:xfrm>
            <a:off x="403225" y="1712913"/>
            <a:ext cx="9350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{1, 2}</a:t>
            </a:r>
          </a:p>
        </p:txBody>
      </p:sp>
      <p:sp>
        <p:nvSpPr>
          <p:cNvPr id="44064" name="Text Box 38"/>
          <p:cNvSpPr txBox="1">
            <a:spLocks noChangeArrowheads="1"/>
          </p:cNvSpPr>
          <p:nvPr/>
        </p:nvSpPr>
        <p:spPr bwMode="auto">
          <a:xfrm>
            <a:off x="76200" y="2093913"/>
            <a:ext cx="12779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{1, 2, 3}</a:t>
            </a:r>
          </a:p>
        </p:txBody>
      </p:sp>
      <p:sp>
        <p:nvSpPr>
          <p:cNvPr id="44065" name="Text Box 39"/>
          <p:cNvSpPr txBox="1">
            <a:spLocks noChangeArrowheads="1"/>
          </p:cNvSpPr>
          <p:nvPr/>
        </p:nvSpPr>
        <p:spPr bwMode="auto">
          <a:xfrm>
            <a:off x="76200" y="2547938"/>
            <a:ext cx="12779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{2, 3, 4}</a:t>
            </a:r>
          </a:p>
        </p:txBody>
      </p:sp>
      <p:sp>
        <p:nvSpPr>
          <p:cNvPr id="44066" name="Text Box 40"/>
          <p:cNvSpPr txBox="1">
            <a:spLocks noChangeArrowheads="1"/>
          </p:cNvSpPr>
          <p:nvPr/>
        </p:nvSpPr>
        <p:spPr bwMode="auto">
          <a:xfrm>
            <a:off x="76200" y="2928938"/>
            <a:ext cx="12779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{3, 4, 5}</a:t>
            </a:r>
          </a:p>
        </p:txBody>
      </p:sp>
      <p:sp>
        <p:nvSpPr>
          <p:cNvPr id="44067" name="Text Box 41"/>
          <p:cNvSpPr txBox="1">
            <a:spLocks noChangeArrowheads="1"/>
          </p:cNvSpPr>
          <p:nvPr/>
        </p:nvSpPr>
        <p:spPr bwMode="auto">
          <a:xfrm>
            <a:off x="76200" y="3313113"/>
            <a:ext cx="127793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{4, 5, 6}</a:t>
            </a:r>
          </a:p>
        </p:txBody>
      </p:sp>
      <p:sp>
        <p:nvSpPr>
          <p:cNvPr id="44068" name="Text Box 43"/>
          <p:cNvSpPr txBox="1">
            <a:spLocks noChangeArrowheads="1"/>
          </p:cNvSpPr>
          <p:nvPr/>
        </p:nvSpPr>
        <p:spPr bwMode="auto">
          <a:xfrm>
            <a:off x="152400" y="4040188"/>
            <a:ext cx="11064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{4,5,6}</a:t>
            </a:r>
          </a:p>
        </p:txBody>
      </p:sp>
      <p:sp>
        <p:nvSpPr>
          <p:cNvPr id="44069" name="Line 44"/>
          <p:cNvSpPr>
            <a:spLocks noChangeShapeType="1"/>
          </p:cNvSpPr>
          <p:nvPr/>
        </p:nvSpPr>
        <p:spPr bwMode="auto">
          <a:xfrm flipH="1">
            <a:off x="1752600" y="4951413"/>
            <a:ext cx="5365750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0" name="Line 45"/>
          <p:cNvSpPr>
            <a:spLocks noChangeShapeType="1"/>
          </p:cNvSpPr>
          <p:nvPr/>
        </p:nvSpPr>
        <p:spPr bwMode="auto">
          <a:xfrm>
            <a:off x="1828800" y="5561013"/>
            <a:ext cx="3048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1" name="Text Box 46"/>
          <p:cNvSpPr txBox="1">
            <a:spLocks noChangeArrowheads="1"/>
          </p:cNvSpPr>
          <p:nvPr/>
        </p:nvSpPr>
        <p:spPr bwMode="auto">
          <a:xfrm>
            <a:off x="609600" y="5259388"/>
            <a:ext cx="5937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Helvetica" charset="0"/>
                <a:cs typeface="Helvetica" charset="0"/>
              </a:rPr>
              <a:t>{7}</a:t>
            </a:r>
          </a:p>
        </p:txBody>
      </p:sp>
      <p:sp>
        <p:nvSpPr>
          <p:cNvPr id="44072" name="Line 15"/>
          <p:cNvSpPr>
            <a:spLocks noChangeShapeType="1"/>
          </p:cNvSpPr>
          <p:nvPr/>
        </p:nvSpPr>
        <p:spPr bwMode="auto">
          <a:xfrm flipH="1">
            <a:off x="1828800" y="2274888"/>
            <a:ext cx="5367338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3" name="Text Box 59"/>
          <p:cNvSpPr txBox="1">
            <a:spLocks noChangeArrowheads="1"/>
          </p:cNvSpPr>
          <p:nvPr/>
        </p:nvSpPr>
        <p:spPr bwMode="auto">
          <a:xfrm>
            <a:off x="533400" y="762000"/>
            <a:ext cx="2362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Unacked packets </a:t>
            </a:r>
          </a:p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in sender’s window</a:t>
            </a:r>
          </a:p>
        </p:txBody>
      </p:sp>
      <p:sp>
        <p:nvSpPr>
          <p:cNvPr id="44074" name="Text Box 7"/>
          <p:cNvSpPr txBox="1">
            <a:spLocks noChangeArrowheads="1"/>
          </p:cNvSpPr>
          <p:nvPr/>
        </p:nvSpPr>
        <p:spPr bwMode="auto">
          <a:xfrm rot="-370788">
            <a:off x="3308350" y="3711575"/>
            <a:ext cx="86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solidFill>
                  <a:schemeClr val="accent1"/>
                </a:solidFill>
                <a:latin typeface="Tahoma" charset="0"/>
              </a:rPr>
              <a:t>ACK 5</a:t>
            </a:r>
          </a:p>
        </p:txBody>
      </p:sp>
      <p:sp>
        <p:nvSpPr>
          <p:cNvPr id="44075" name="Text Box 7"/>
          <p:cNvSpPr txBox="1">
            <a:spLocks noChangeArrowheads="1"/>
          </p:cNvSpPr>
          <p:nvPr/>
        </p:nvSpPr>
        <p:spPr bwMode="auto">
          <a:xfrm rot="-370788">
            <a:off x="3308350" y="4125913"/>
            <a:ext cx="86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solidFill>
                  <a:schemeClr val="accent1"/>
                </a:solidFill>
                <a:latin typeface="Tahoma" charset="0"/>
              </a:rPr>
              <a:t>ACK 6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11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55608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Flow Control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05800" cy="3200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Recall: Flow control ensures a fast sender does not  overwhelm a slow receiver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Producer-consumer with bounded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buffer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 buffer between producer and consumer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Producer puts items into buffer as long as buffer </a:t>
            </a:r>
            <a:r>
              <a:rPr lang="en-US" b="1" dirty="0">
                <a:latin typeface="Helvetica" charset="0"/>
                <a:ea typeface="ＭＳ Ｐゴシック" charset="0"/>
                <a:cs typeface="ＭＳ Ｐゴシック" charset="0"/>
              </a:rPr>
              <a:t>not full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Consumer consumes items from buffer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Recall: solutions on one machine using locks, etc.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00000"/>
              </a:lnSpc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Oval 1"/>
          <p:cNvSpPr>
            <a:spLocks noChangeArrowheads="1"/>
          </p:cNvSpPr>
          <p:nvPr/>
        </p:nvSpPr>
        <p:spPr bwMode="auto">
          <a:xfrm>
            <a:off x="1066800" y="4267200"/>
            <a:ext cx="1371600" cy="12192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000" b="0">
                <a:latin typeface="Helvetica" charset="0"/>
                <a:cs typeface="Helvetica" charset="0"/>
              </a:rPr>
              <a:t>Produ-cer</a:t>
            </a:r>
            <a:endParaRPr lang="en-US" sz="2000">
              <a:latin typeface="Helvetica" charset="0"/>
              <a:cs typeface="Helvetica" charset="0"/>
            </a:endParaRPr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6553200" y="4267200"/>
            <a:ext cx="1295400" cy="12192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000" b="0">
                <a:latin typeface="Helvetica" charset="0"/>
                <a:cs typeface="Helvetica" charset="0"/>
              </a:rPr>
              <a:t>Con-sumer</a:t>
            </a:r>
            <a:endParaRPr lang="en-US" sz="2000">
              <a:latin typeface="Helvetica" charset="0"/>
              <a:cs typeface="Helvetica" charset="0"/>
            </a:endParaRPr>
          </a:p>
        </p:txBody>
      </p:sp>
      <p:sp>
        <p:nvSpPr>
          <p:cNvPr id="47109" name="Rectangle 2"/>
          <p:cNvSpPr>
            <a:spLocks noChangeArrowheads="1"/>
          </p:cNvSpPr>
          <p:nvPr/>
        </p:nvSpPr>
        <p:spPr bwMode="auto">
          <a:xfrm>
            <a:off x="5715000" y="4648200"/>
            <a:ext cx="304800" cy="38100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5410200" y="4648200"/>
            <a:ext cx="304800" cy="38100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5105400" y="4648200"/>
            <a:ext cx="304800" cy="38100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47112" name="Straight Connector 5"/>
          <p:cNvCxnSpPr>
            <a:cxnSpLocks noChangeShapeType="1"/>
          </p:cNvCxnSpPr>
          <p:nvPr/>
        </p:nvCxnSpPr>
        <p:spPr bwMode="auto">
          <a:xfrm>
            <a:off x="4648200" y="46482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3" name="Straight Connector 12"/>
          <p:cNvCxnSpPr>
            <a:cxnSpLocks noChangeShapeType="1"/>
          </p:cNvCxnSpPr>
          <p:nvPr/>
        </p:nvCxnSpPr>
        <p:spPr bwMode="auto">
          <a:xfrm>
            <a:off x="4648200" y="50292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4" name="Straight Arrow Connector 11"/>
          <p:cNvCxnSpPr>
            <a:cxnSpLocks noChangeShapeType="1"/>
          </p:cNvCxnSpPr>
          <p:nvPr/>
        </p:nvCxnSpPr>
        <p:spPr bwMode="auto">
          <a:xfrm>
            <a:off x="6019800" y="4876800"/>
            <a:ext cx="5334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5" name="Straight Arrow Connector 20"/>
          <p:cNvCxnSpPr>
            <a:cxnSpLocks noChangeShapeType="1"/>
            <a:stCxn id="47107" idx="6"/>
          </p:cNvCxnSpPr>
          <p:nvPr/>
        </p:nvCxnSpPr>
        <p:spPr bwMode="auto">
          <a:xfrm>
            <a:off x="2438400" y="4876800"/>
            <a:ext cx="2286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6" name="TextBox 22"/>
          <p:cNvSpPr txBox="1">
            <a:spLocks noChangeArrowheads="1"/>
          </p:cNvSpPr>
          <p:nvPr/>
        </p:nvSpPr>
        <p:spPr bwMode="auto">
          <a:xfrm>
            <a:off x="4953000" y="4114800"/>
            <a:ext cx="836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>
                <a:latin typeface="Helvetica" charset="0"/>
                <a:cs typeface="Helvetica" charset="0"/>
              </a:rPr>
              <a:t>buffer</a:t>
            </a:r>
          </a:p>
        </p:txBody>
      </p:sp>
    </p:spTree>
    <p:extLst>
      <p:ext uri="{BB962C8B-B14F-4D97-AF65-F5344CB8AC3E}">
        <p14:creationId xmlns:p14="http://schemas.microsoft.com/office/powerpoint/2010/main" val="403445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Distributed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410200"/>
            <a:ext cx="7620000" cy="914400"/>
          </a:xfrm>
        </p:spPr>
        <p:txBody>
          <a:bodyPr/>
          <a:lstStyle/>
          <a:p>
            <a:r>
              <a:rPr lang="en-US" dirty="0" smtClean="0"/>
              <a:t>Think Globally – Act Locally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13</a:t>
            </a:fld>
            <a:endParaRPr lang="en-US" b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199" y="1600200"/>
            <a:ext cx="4269505" cy="3429000"/>
          </a:xfrm>
          <a:prstGeom prst="rect">
            <a:avLst/>
          </a:prstGeom>
        </p:spPr>
      </p:pic>
      <p:sp>
        <p:nvSpPr>
          <p:cNvPr id="8" name="Oval 1"/>
          <p:cNvSpPr>
            <a:spLocks noChangeArrowheads="1"/>
          </p:cNvSpPr>
          <p:nvPr/>
        </p:nvSpPr>
        <p:spPr bwMode="auto">
          <a:xfrm>
            <a:off x="1066800" y="2590800"/>
            <a:ext cx="1371600" cy="12192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000" b="0">
                <a:latin typeface="Helvetica" charset="0"/>
                <a:cs typeface="Helvetica" charset="0"/>
              </a:rPr>
              <a:t>Produ-cer</a:t>
            </a:r>
            <a:endParaRPr lang="en-US" sz="2000">
              <a:latin typeface="Helvetica" charset="0"/>
              <a:cs typeface="Helvetica" charset="0"/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6553200" y="2590800"/>
            <a:ext cx="1295400" cy="121920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000" b="0">
                <a:latin typeface="Helvetica" charset="0"/>
                <a:cs typeface="Helvetica" charset="0"/>
              </a:rPr>
              <a:t>Con-sumer</a:t>
            </a:r>
            <a:endParaRPr lang="en-US" sz="2000">
              <a:latin typeface="Helvetica" charset="0"/>
              <a:cs typeface="Helvetica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715000" y="2971800"/>
            <a:ext cx="304800" cy="38100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410200" y="2971800"/>
            <a:ext cx="304800" cy="38100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105400" y="2971800"/>
            <a:ext cx="304800" cy="381000"/>
          </a:xfrm>
          <a:prstGeom prst="rect">
            <a:avLst/>
          </a:prstGeom>
          <a:solidFill>
            <a:srgbClr val="3366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13" name="Straight Connector 5"/>
          <p:cNvCxnSpPr>
            <a:cxnSpLocks noChangeShapeType="1"/>
          </p:cNvCxnSpPr>
          <p:nvPr/>
        </p:nvCxnSpPr>
        <p:spPr bwMode="auto">
          <a:xfrm>
            <a:off x="4648200" y="2971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2"/>
          <p:cNvCxnSpPr>
            <a:cxnSpLocks noChangeShapeType="1"/>
          </p:cNvCxnSpPr>
          <p:nvPr/>
        </p:nvCxnSpPr>
        <p:spPr bwMode="auto">
          <a:xfrm>
            <a:off x="4648200" y="3352800"/>
            <a:ext cx="1371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1"/>
          <p:cNvCxnSpPr>
            <a:cxnSpLocks noChangeShapeType="1"/>
          </p:cNvCxnSpPr>
          <p:nvPr/>
        </p:nvCxnSpPr>
        <p:spPr bwMode="auto">
          <a:xfrm>
            <a:off x="6019800" y="3200400"/>
            <a:ext cx="5334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20"/>
          <p:cNvCxnSpPr>
            <a:cxnSpLocks noChangeShapeType="1"/>
            <a:stCxn id="8" idx="6"/>
          </p:cNvCxnSpPr>
          <p:nvPr/>
        </p:nvCxnSpPr>
        <p:spPr bwMode="auto">
          <a:xfrm>
            <a:off x="2438400" y="3200400"/>
            <a:ext cx="2286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4953000" y="2438400"/>
            <a:ext cx="836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0">
                <a:latin typeface="Helvetica" charset="0"/>
                <a:cs typeface="Helvetica" charset="0"/>
              </a:rPr>
              <a:t>buffer</a:t>
            </a:r>
          </a:p>
        </p:txBody>
      </p:sp>
    </p:spTree>
    <p:extLst>
      <p:ext uri="{BB962C8B-B14F-4D97-AF65-F5344CB8AC3E}">
        <p14:creationId xmlns:p14="http://schemas.microsoft.com/office/powerpoint/2010/main" val="350601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the Internet was young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14</a:t>
            </a:fld>
            <a:endParaRPr lang="en-US" b="0"/>
          </a:p>
        </p:txBody>
      </p:sp>
      <p:pic>
        <p:nvPicPr>
          <p:cNvPr id="7" name="Picture 6" descr="Screen Shot 2014-11-16 at 9.33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90800"/>
            <a:ext cx="4368800" cy="2565400"/>
          </a:xfrm>
          <a:prstGeom prst="rect">
            <a:avLst/>
          </a:prstGeom>
        </p:spPr>
      </p:pic>
      <p:pic>
        <p:nvPicPr>
          <p:cNvPr id="8" name="Picture 7" descr="Screen Shot 2014-11-16 at 9.34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6800"/>
            <a:ext cx="5689600" cy="1371600"/>
          </a:xfrm>
          <a:prstGeom prst="rect">
            <a:avLst/>
          </a:prstGeom>
        </p:spPr>
      </p:pic>
      <p:pic>
        <p:nvPicPr>
          <p:cNvPr id="9" name="Picture 8" descr="Screen Shot 2014-11-16 at 9.35.0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895600"/>
            <a:ext cx="44069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47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 Jacobson’s Concept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4038600"/>
            <a:ext cx="8458200" cy="2362200"/>
          </a:xfrm>
        </p:spPr>
        <p:txBody>
          <a:bodyPr/>
          <a:lstStyle/>
          <a:p>
            <a:r>
              <a:rPr lang="en-US" dirty="0" smtClean="0"/>
              <a:t>Packets get “space out” going through bottleneck</a:t>
            </a:r>
          </a:p>
          <a:p>
            <a:r>
              <a:rPr lang="en-US" dirty="0" smtClean="0"/>
              <a:t>Sender learns this spacing (rate) from </a:t>
            </a:r>
            <a:r>
              <a:rPr lang="en-US" dirty="0" err="1" smtClean="0"/>
              <a:t>ack</a:t>
            </a:r>
            <a:r>
              <a:rPr lang="en-US" dirty="0" smtClean="0"/>
              <a:t> timing</a:t>
            </a:r>
          </a:p>
          <a:p>
            <a:r>
              <a:rPr lang="en-US" dirty="0" smtClean="0"/>
              <a:t>Loss is due primarily to congestion, including receiver over-run</a:t>
            </a:r>
          </a:p>
          <a:p>
            <a:r>
              <a:rPr lang="en-US" dirty="0" smtClean="0"/>
              <a:t>Start slow and continually increase rate, but …</a:t>
            </a:r>
            <a:endParaRPr lang="en-US" dirty="0"/>
          </a:p>
          <a:p>
            <a:r>
              <a:rPr lang="en-US" dirty="0" smtClean="0"/>
              <a:t>Slow-down in response to loss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15</a:t>
            </a:fld>
            <a:endParaRPr lang="en-US" b="0"/>
          </a:p>
        </p:txBody>
      </p:sp>
      <p:pic>
        <p:nvPicPr>
          <p:cNvPr id="7" name="Picture 6" descr="Screen Shot 2014-11-16 at 9.36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90600"/>
            <a:ext cx="5842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3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Flow Control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105400"/>
          </a:xfrm>
        </p:spPr>
        <p:txBody>
          <a:bodyPr/>
          <a:lstStyle/>
          <a:p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TCP: sliding window protocol at byte (not packet) level</a:t>
            </a:r>
          </a:p>
          <a:p>
            <a:pPr lvl="1"/>
            <a:r>
              <a:rPr lang="en-US" sz="2000" dirty="0">
                <a:latin typeface="Helvetica" charset="0"/>
                <a:ea typeface="ＭＳ Ｐゴシック" charset="0"/>
              </a:rPr>
              <a:t>Go-back-N: TCP Tahoe, Reno, New Reno</a:t>
            </a:r>
          </a:p>
          <a:p>
            <a:pPr lvl="1"/>
            <a:r>
              <a:rPr lang="en-US" sz="2000" dirty="0">
                <a:latin typeface="Helvetica" charset="0"/>
                <a:ea typeface="ＭＳ Ｐゴシック" charset="0"/>
              </a:rPr>
              <a:t>Selective Repeat (SR): TCP Sack </a:t>
            </a:r>
            <a:endParaRPr lang="en-US" sz="20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Receiver tells sender how many more bytes it can receive without overflowing its </a:t>
            </a:r>
            <a:r>
              <a:rPr lang="en-US" sz="2800" dirty="0" smtClean="0">
                <a:latin typeface="Helvetica" charset="0"/>
                <a:ea typeface="ＭＳ Ｐゴシック" charset="0"/>
                <a:cs typeface="ＭＳ Ｐゴシック" charset="0"/>
              </a:rPr>
              <a:t>buffer</a:t>
            </a:r>
          </a:p>
          <a:p>
            <a:pPr lvl="1"/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the  </a:t>
            </a:r>
            <a:r>
              <a:rPr lang="en-US" sz="2400" dirty="0" err="1" smtClean="0">
                <a:solidFill>
                  <a:srgbClr val="0000FF"/>
                </a:solidFill>
                <a:latin typeface="Helvetica" charset="0"/>
                <a:ea typeface="ＭＳ Ｐゴシック" charset="0"/>
                <a:cs typeface="ＭＳ Ｐゴシック" charset="0"/>
              </a:rPr>
              <a:t>AdvertisedWindow</a:t>
            </a:r>
            <a:endParaRPr lang="en-US" sz="20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The ACK contains sequence number N of </a:t>
            </a:r>
            <a:r>
              <a:rPr lang="en-US" sz="2800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next byte the receiver expects</a:t>
            </a:r>
            <a:r>
              <a:rPr lang="en-US" sz="2800" dirty="0">
                <a:latin typeface="Helvetica" charset="0"/>
                <a:ea typeface="ＭＳ Ｐゴシック" charset="0"/>
                <a:cs typeface="ＭＳ Ｐゴシック" charset="0"/>
              </a:rPr>
              <a:t>, </a:t>
            </a:r>
            <a:endParaRPr lang="en-US" sz="2800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receiver </a:t>
            </a: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has received all bytes </a:t>
            </a:r>
            <a:r>
              <a:rPr lang="en-US" sz="2000" dirty="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in sequence </a:t>
            </a:r>
            <a:r>
              <a:rPr lang="en-US" sz="2000" dirty="0">
                <a:latin typeface="Helvetica" charset="0"/>
                <a:ea typeface="ＭＳ Ｐゴシック" charset="0"/>
                <a:cs typeface="ＭＳ Ｐゴシック" charset="0"/>
              </a:rPr>
              <a:t>up to and including N-1</a:t>
            </a:r>
          </a:p>
        </p:txBody>
      </p:sp>
    </p:spTree>
    <p:extLst>
      <p:ext uri="{BB962C8B-B14F-4D97-AF65-F5344CB8AC3E}">
        <p14:creationId xmlns:p14="http://schemas.microsoft.com/office/powerpoint/2010/main" val="33578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9"/>
          <p:cNvSpPr>
            <a:spLocks noChangeArrowheads="1"/>
          </p:cNvSpPr>
          <p:nvPr/>
        </p:nvSpPr>
        <p:spPr bwMode="auto">
          <a:xfrm>
            <a:off x="1066800" y="2209800"/>
            <a:ext cx="2514600" cy="1524000"/>
          </a:xfrm>
          <a:prstGeom prst="rect">
            <a:avLst/>
          </a:prstGeom>
          <a:solidFill>
            <a:srgbClr val="FFFFA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9154" name="Rectangle 50"/>
          <p:cNvSpPr>
            <a:spLocks noChangeArrowheads="1"/>
          </p:cNvSpPr>
          <p:nvPr/>
        </p:nvSpPr>
        <p:spPr bwMode="auto">
          <a:xfrm>
            <a:off x="5486400" y="2209800"/>
            <a:ext cx="2514600" cy="1524000"/>
          </a:xfrm>
          <a:prstGeom prst="rect">
            <a:avLst/>
          </a:prstGeom>
          <a:solidFill>
            <a:srgbClr val="FFFFA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9155" name="Rectangle 31"/>
          <p:cNvSpPr>
            <a:spLocks noChangeArrowheads="1"/>
          </p:cNvSpPr>
          <p:nvPr/>
        </p:nvSpPr>
        <p:spPr bwMode="auto">
          <a:xfrm>
            <a:off x="5486400" y="1066800"/>
            <a:ext cx="2514600" cy="26670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9156" name="Rectangle 1"/>
          <p:cNvSpPr>
            <a:spLocks noChangeArrowheads="1"/>
          </p:cNvSpPr>
          <p:nvPr/>
        </p:nvSpPr>
        <p:spPr bwMode="auto">
          <a:xfrm>
            <a:off x="1066800" y="1066800"/>
            <a:ext cx="2514600" cy="26670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91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Flow Control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381000" y="4038600"/>
            <a:ext cx="8763000" cy="2895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TCP/IP implemented by OS (Kernel)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Helvetica" charset="0"/>
                <a:ea typeface="ＭＳ Ｐゴシック" charset="0"/>
              </a:rPr>
              <a:t>Cannot do context switching on sending/receiving every packet</a:t>
            </a:r>
          </a:p>
          <a:p>
            <a:pPr lvl="2">
              <a:lnSpc>
                <a:spcPct val="80000"/>
              </a:lnSpc>
            </a:pPr>
            <a:r>
              <a:rPr lang="en-US">
                <a:latin typeface="Helvetica" charset="0"/>
                <a:ea typeface="ＭＳ Ｐゴシック" charset="0"/>
              </a:rPr>
              <a:t>At 1Gbps, it takes 12 usec to send an 1500 bytes, and 0.8usec to send an 100 byte packet  </a:t>
            </a:r>
          </a:p>
          <a:p>
            <a:pPr>
              <a:lnSpc>
                <a:spcPct val="8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Need buffers to match … 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Helvetica" charset="0"/>
                <a:ea typeface="ＭＳ Ｐゴシック" charset="0"/>
              </a:rPr>
              <a:t>sending app with sending TCP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Helvetica" charset="0"/>
                <a:ea typeface="ＭＳ Ｐゴシック" charset="0"/>
              </a:rPr>
              <a:t>receiving TCP with receiving app</a:t>
            </a:r>
          </a:p>
        </p:txBody>
      </p:sp>
      <p:sp>
        <p:nvSpPr>
          <p:cNvPr id="49159" name="Line 11"/>
          <p:cNvSpPr>
            <a:spLocks noChangeShapeType="1"/>
          </p:cNvSpPr>
          <p:nvPr/>
        </p:nvSpPr>
        <p:spPr bwMode="auto">
          <a:xfrm>
            <a:off x="1066800" y="2209800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9160" name="Oval 12"/>
          <p:cNvSpPr>
            <a:spLocks noChangeArrowheads="1"/>
          </p:cNvSpPr>
          <p:nvPr/>
        </p:nvSpPr>
        <p:spPr bwMode="auto">
          <a:xfrm>
            <a:off x="1219200" y="1219200"/>
            <a:ext cx="2133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49161" name="Text Box 13"/>
          <p:cNvSpPr txBox="1">
            <a:spLocks noChangeArrowheads="1"/>
          </p:cNvSpPr>
          <p:nvPr/>
        </p:nvSpPr>
        <p:spPr bwMode="auto">
          <a:xfrm>
            <a:off x="1355725" y="1447800"/>
            <a:ext cx="185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Sending Process</a:t>
            </a:r>
          </a:p>
        </p:txBody>
      </p:sp>
      <p:sp>
        <p:nvSpPr>
          <p:cNvPr id="49162" name="Text Box 26"/>
          <p:cNvSpPr txBox="1">
            <a:spLocks noChangeArrowheads="1"/>
          </p:cNvSpPr>
          <p:nvPr/>
        </p:nvSpPr>
        <p:spPr bwMode="auto">
          <a:xfrm>
            <a:off x="5794375" y="1416050"/>
            <a:ext cx="200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Receiving Process</a:t>
            </a:r>
          </a:p>
        </p:txBody>
      </p:sp>
      <p:sp>
        <p:nvSpPr>
          <p:cNvPr id="49163" name="Oval 12"/>
          <p:cNvSpPr>
            <a:spLocks noChangeArrowheads="1"/>
          </p:cNvSpPr>
          <p:nvPr/>
        </p:nvSpPr>
        <p:spPr bwMode="auto">
          <a:xfrm>
            <a:off x="5638800" y="1219200"/>
            <a:ext cx="2286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49164" name="Freeform 14"/>
          <p:cNvSpPr>
            <a:spLocks/>
          </p:cNvSpPr>
          <p:nvPr/>
        </p:nvSpPr>
        <p:spPr bwMode="auto">
          <a:xfrm flipH="1" flipV="1">
            <a:off x="2362200" y="1981200"/>
            <a:ext cx="3429000" cy="9144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49165" name="Line 11"/>
          <p:cNvSpPr>
            <a:spLocks noChangeShapeType="1"/>
          </p:cNvSpPr>
          <p:nvPr/>
        </p:nvSpPr>
        <p:spPr bwMode="auto">
          <a:xfrm>
            <a:off x="5486400" y="2209800"/>
            <a:ext cx="251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49166" name="Group 2"/>
          <p:cNvGrpSpPr>
            <a:grpSpLocks/>
          </p:cNvGrpSpPr>
          <p:nvPr/>
        </p:nvGrpSpPr>
        <p:grpSpPr bwMode="auto">
          <a:xfrm>
            <a:off x="5562600" y="2667000"/>
            <a:ext cx="1066800" cy="381000"/>
            <a:chOff x="5791200" y="2590800"/>
            <a:chExt cx="1371600" cy="38100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6858681" y="2590800"/>
              <a:ext cx="304119" cy="38100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cs typeface="Helvetica"/>
              </a:endParaRPr>
            </a:p>
          </p:txBody>
        </p:sp>
        <p:sp>
          <p:nvSpPr>
            <p:cNvPr id="49171" name="Rectangle 34"/>
            <p:cNvSpPr>
              <a:spLocks noChangeArrowheads="1"/>
            </p:cNvSpPr>
            <p:nvPr/>
          </p:nvSpPr>
          <p:spPr bwMode="auto">
            <a:xfrm>
              <a:off x="6553200" y="2590800"/>
              <a:ext cx="304800" cy="381000"/>
            </a:xfrm>
            <a:prstGeom prst="rect">
              <a:avLst/>
            </a:prstGeom>
            <a:solidFill>
              <a:srgbClr val="8CA4FD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sp>
          <p:nvSpPr>
            <p:cNvPr id="49172" name="Rectangle 35"/>
            <p:cNvSpPr>
              <a:spLocks noChangeArrowheads="1"/>
            </p:cNvSpPr>
            <p:nvPr/>
          </p:nvSpPr>
          <p:spPr bwMode="auto">
            <a:xfrm>
              <a:off x="6248400" y="2590800"/>
              <a:ext cx="304800" cy="381000"/>
            </a:xfrm>
            <a:prstGeom prst="rect">
              <a:avLst/>
            </a:prstGeom>
            <a:solidFill>
              <a:srgbClr val="8CA4FD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</p:txBody>
        </p:sp>
        <p:cxnSp>
          <p:nvCxnSpPr>
            <p:cNvPr id="49173" name="Straight Connector 36"/>
            <p:cNvCxnSpPr>
              <a:cxnSpLocks noChangeShapeType="1"/>
            </p:cNvCxnSpPr>
            <p:nvPr/>
          </p:nvCxnSpPr>
          <p:spPr bwMode="auto">
            <a:xfrm>
              <a:off x="5791200" y="2590800"/>
              <a:ext cx="1371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174" name="Straight Connector 37"/>
            <p:cNvCxnSpPr>
              <a:cxnSpLocks noChangeShapeType="1"/>
            </p:cNvCxnSpPr>
            <p:nvPr/>
          </p:nvCxnSpPr>
          <p:spPr bwMode="auto">
            <a:xfrm>
              <a:off x="5791200" y="2971800"/>
              <a:ext cx="1371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9167" name="TextBox 51"/>
          <p:cNvSpPr txBox="1">
            <a:spLocks noChangeArrowheads="1"/>
          </p:cNvSpPr>
          <p:nvPr/>
        </p:nvSpPr>
        <p:spPr bwMode="auto">
          <a:xfrm>
            <a:off x="1666875" y="2514600"/>
            <a:ext cx="1381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Helvetica" charset="0"/>
                <a:cs typeface="Helvetica" charset="0"/>
              </a:rPr>
              <a:t>OS</a:t>
            </a:r>
          </a:p>
          <a:p>
            <a:pPr algn="ctr" eaLnBrk="1" hangingPunct="1"/>
            <a:r>
              <a:rPr lang="en-US" b="0">
                <a:latin typeface="Helvetica" charset="0"/>
                <a:cs typeface="Helvetica" charset="0"/>
              </a:rPr>
              <a:t>(TCP/IP)</a:t>
            </a:r>
          </a:p>
        </p:txBody>
      </p:sp>
      <p:sp>
        <p:nvSpPr>
          <p:cNvPr id="49168" name="TextBox 51"/>
          <p:cNvSpPr txBox="1">
            <a:spLocks noChangeArrowheads="1"/>
          </p:cNvSpPr>
          <p:nvPr/>
        </p:nvSpPr>
        <p:spPr bwMode="auto">
          <a:xfrm>
            <a:off x="6400800" y="2667000"/>
            <a:ext cx="1381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>
                <a:latin typeface="Helvetica" charset="0"/>
                <a:cs typeface="Helvetica" charset="0"/>
              </a:rPr>
              <a:t>OS</a:t>
            </a:r>
          </a:p>
          <a:p>
            <a:pPr algn="ctr" eaLnBrk="1" hangingPunct="1"/>
            <a:r>
              <a:rPr lang="en-US" b="0">
                <a:latin typeface="Helvetica" charset="0"/>
                <a:cs typeface="Helvetica" charset="0"/>
              </a:rPr>
              <a:t>(TCP/IP)</a:t>
            </a:r>
          </a:p>
        </p:txBody>
      </p:sp>
      <p:sp>
        <p:nvSpPr>
          <p:cNvPr id="49169" name="Freeform 14"/>
          <p:cNvSpPr>
            <a:spLocks/>
          </p:cNvSpPr>
          <p:nvPr/>
        </p:nvSpPr>
        <p:spPr bwMode="auto">
          <a:xfrm rot="-5400000" flipH="1" flipV="1">
            <a:off x="6343650" y="2266950"/>
            <a:ext cx="876300" cy="3048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3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50"/>
          <p:cNvSpPr>
            <a:spLocks noChangeArrowheads="1"/>
          </p:cNvSpPr>
          <p:nvPr/>
        </p:nvSpPr>
        <p:spPr bwMode="auto">
          <a:xfrm>
            <a:off x="4800600" y="1981200"/>
            <a:ext cx="4267200" cy="1752600"/>
          </a:xfrm>
          <a:prstGeom prst="rect">
            <a:avLst/>
          </a:prstGeom>
          <a:solidFill>
            <a:srgbClr val="FFFFA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50178" name="Rectangle 49"/>
          <p:cNvSpPr>
            <a:spLocks noChangeArrowheads="1"/>
          </p:cNvSpPr>
          <p:nvPr/>
        </p:nvSpPr>
        <p:spPr bwMode="auto">
          <a:xfrm>
            <a:off x="685800" y="1981200"/>
            <a:ext cx="3962400" cy="1752600"/>
          </a:xfrm>
          <a:prstGeom prst="rect">
            <a:avLst/>
          </a:prstGeom>
          <a:solidFill>
            <a:srgbClr val="FFFFA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50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Flow Control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381000" y="4038600"/>
            <a:ext cx="8763000" cy="22860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Three pairs of producer-consumer’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</a:t>
            </a:r>
          </a:p>
          <a:p>
            <a:pPr marL="914400" lvl="1" indent="-457200">
              <a:buFontTx/>
              <a:buAutoNum type="circleNumDbPlain"/>
            </a:pPr>
            <a:r>
              <a:rPr lang="en-US">
                <a:latin typeface="Helvetica" charset="0"/>
                <a:ea typeface="ＭＳ Ｐゴシック" charset="0"/>
              </a:rPr>
              <a:t>sending process </a:t>
            </a:r>
            <a:r>
              <a:rPr lang="en-US">
                <a:latin typeface="Helvetica" charset="0"/>
                <a:ea typeface="ＭＳ Ｐゴシック" charset="0"/>
                <a:sym typeface="Wingdings" charset="0"/>
              </a:rPr>
              <a:t> sending TCP</a:t>
            </a:r>
            <a:endParaRPr lang="en-US">
              <a:latin typeface="Helvetica" charset="0"/>
              <a:ea typeface="ＭＳ Ｐゴシック" charset="0"/>
            </a:endParaRPr>
          </a:p>
          <a:p>
            <a:pPr marL="914400" lvl="1" indent="-457200">
              <a:buFontTx/>
              <a:buAutoNum type="circleNumDbPlain"/>
            </a:pPr>
            <a:r>
              <a:rPr lang="en-US">
                <a:latin typeface="Helvetica" charset="0"/>
                <a:ea typeface="ＭＳ Ｐゴシック" charset="0"/>
              </a:rPr>
              <a:t>Sending TCP </a:t>
            </a:r>
            <a:r>
              <a:rPr lang="en-US">
                <a:latin typeface="Helvetica" charset="0"/>
                <a:ea typeface="ＭＳ Ｐゴシック" charset="0"/>
                <a:sym typeface="Wingdings" charset="0"/>
              </a:rPr>
              <a:t> receiving TCP</a:t>
            </a:r>
          </a:p>
          <a:p>
            <a:pPr marL="914400" lvl="1" indent="-457200">
              <a:buFontTx/>
              <a:buAutoNum type="circleNumDbPlain"/>
            </a:pPr>
            <a:r>
              <a:rPr lang="en-US">
                <a:latin typeface="Helvetica" charset="0"/>
                <a:ea typeface="ＭＳ Ｐゴシック" charset="0"/>
                <a:sym typeface="Wingdings" charset="0"/>
              </a:rPr>
              <a:t>receiving TCP  receiving process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762000" y="2362200"/>
            <a:ext cx="37338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50182" name="Line 11"/>
          <p:cNvSpPr>
            <a:spLocks noChangeShapeType="1"/>
          </p:cNvSpPr>
          <p:nvPr/>
        </p:nvSpPr>
        <p:spPr bwMode="auto">
          <a:xfrm>
            <a:off x="762000" y="1981200"/>
            <a:ext cx="3733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0183" name="Oval 12"/>
          <p:cNvSpPr>
            <a:spLocks noChangeArrowheads="1"/>
          </p:cNvSpPr>
          <p:nvPr/>
        </p:nvSpPr>
        <p:spPr bwMode="auto">
          <a:xfrm>
            <a:off x="1219200" y="990600"/>
            <a:ext cx="2133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50184" name="Text Box 13"/>
          <p:cNvSpPr txBox="1">
            <a:spLocks noChangeArrowheads="1"/>
          </p:cNvSpPr>
          <p:nvPr/>
        </p:nvSpPr>
        <p:spPr bwMode="auto">
          <a:xfrm>
            <a:off x="1355725" y="1219200"/>
            <a:ext cx="185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Sending Process</a:t>
            </a:r>
          </a:p>
        </p:txBody>
      </p:sp>
      <p:sp>
        <p:nvSpPr>
          <p:cNvPr id="50185" name="Freeform 14"/>
          <p:cNvSpPr>
            <a:spLocks/>
          </p:cNvSpPr>
          <p:nvPr/>
        </p:nvSpPr>
        <p:spPr bwMode="auto">
          <a:xfrm flipH="1">
            <a:off x="2209800" y="1752600"/>
            <a:ext cx="228600" cy="6096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0186" name="Line 17"/>
          <p:cNvSpPr>
            <a:spLocks noChangeShapeType="1"/>
          </p:cNvSpPr>
          <p:nvPr/>
        </p:nvSpPr>
        <p:spPr bwMode="auto">
          <a:xfrm>
            <a:off x="4724400" y="9144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0187" name="Text Box 26"/>
          <p:cNvSpPr txBox="1">
            <a:spLocks noChangeArrowheads="1"/>
          </p:cNvSpPr>
          <p:nvPr/>
        </p:nvSpPr>
        <p:spPr bwMode="auto">
          <a:xfrm>
            <a:off x="5794375" y="1187450"/>
            <a:ext cx="200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Receiving Process</a:t>
            </a:r>
          </a:p>
        </p:txBody>
      </p:sp>
      <p:sp>
        <p:nvSpPr>
          <p:cNvPr id="50188" name="Oval 12"/>
          <p:cNvSpPr>
            <a:spLocks noChangeArrowheads="1"/>
          </p:cNvSpPr>
          <p:nvPr/>
        </p:nvSpPr>
        <p:spPr bwMode="auto">
          <a:xfrm>
            <a:off x="5638800" y="990600"/>
            <a:ext cx="2286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50189" name="Freeform 14"/>
          <p:cNvSpPr>
            <a:spLocks/>
          </p:cNvSpPr>
          <p:nvPr/>
        </p:nvSpPr>
        <p:spPr bwMode="auto">
          <a:xfrm flipH="1">
            <a:off x="6477000" y="1752600"/>
            <a:ext cx="152400" cy="6096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0190" name="Rectangle 5"/>
          <p:cNvSpPr>
            <a:spLocks noChangeArrowheads="1"/>
          </p:cNvSpPr>
          <p:nvPr/>
        </p:nvSpPr>
        <p:spPr bwMode="auto">
          <a:xfrm>
            <a:off x="4953000" y="2362200"/>
            <a:ext cx="38862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295400" y="2362200"/>
            <a:ext cx="1219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248400" y="2362200"/>
            <a:ext cx="1219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193" name="Line 11"/>
          <p:cNvSpPr>
            <a:spLocks noChangeShapeType="1"/>
          </p:cNvSpPr>
          <p:nvPr/>
        </p:nvSpPr>
        <p:spPr bwMode="auto">
          <a:xfrm>
            <a:off x="762000" y="29718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0194" name="TextBox 28"/>
          <p:cNvSpPr txBox="1">
            <a:spLocks noChangeArrowheads="1"/>
          </p:cNvSpPr>
          <p:nvPr/>
        </p:nvSpPr>
        <p:spPr bwMode="auto">
          <a:xfrm>
            <a:off x="685800" y="1962150"/>
            <a:ext cx="132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TCP layer</a:t>
            </a:r>
          </a:p>
        </p:txBody>
      </p:sp>
      <p:sp>
        <p:nvSpPr>
          <p:cNvPr id="50195" name="TextBox 29"/>
          <p:cNvSpPr txBox="1">
            <a:spLocks noChangeArrowheads="1"/>
          </p:cNvSpPr>
          <p:nvPr/>
        </p:nvSpPr>
        <p:spPr bwMode="auto">
          <a:xfrm>
            <a:off x="7594600" y="1962150"/>
            <a:ext cx="132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TCP layer</a:t>
            </a:r>
          </a:p>
        </p:txBody>
      </p:sp>
      <p:sp>
        <p:nvSpPr>
          <p:cNvPr id="50196" name="TextBox 30"/>
          <p:cNvSpPr txBox="1">
            <a:spLocks noChangeArrowheads="1"/>
          </p:cNvSpPr>
          <p:nvPr/>
        </p:nvSpPr>
        <p:spPr bwMode="auto">
          <a:xfrm>
            <a:off x="685800" y="2971800"/>
            <a:ext cx="104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IP layer</a:t>
            </a:r>
          </a:p>
        </p:txBody>
      </p:sp>
      <p:sp>
        <p:nvSpPr>
          <p:cNvPr id="50197" name="TextBox 31"/>
          <p:cNvSpPr txBox="1">
            <a:spLocks noChangeArrowheads="1"/>
          </p:cNvSpPr>
          <p:nvPr/>
        </p:nvSpPr>
        <p:spPr bwMode="auto">
          <a:xfrm>
            <a:off x="7848600" y="2971800"/>
            <a:ext cx="104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IP layer</a:t>
            </a:r>
          </a:p>
        </p:txBody>
      </p:sp>
      <p:sp>
        <p:nvSpPr>
          <p:cNvPr id="50198" name="Freeform 40"/>
          <p:cNvSpPr>
            <a:spLocks noChangeArrowheads="1"/>
          </p:cNvSpPr>
          <p:nvPr/>
        </p:nvSpPr>
        <p:spPr bwMode="auto">
          <a:xfrm>
            <a:off x="1752600" y="2667000"/>
            <a:ext cx="5257800" cy="1001713"/>
          </a:xfrm>
          <a:custGeom>
            <a:avLst/>
            <a:gdLst>
              <a:gd name="T0" fmla="*/ 0 w 5689600"/>
              <a:gd name="T1" fmla="*/ 6188206 h 857956"/>
              <a:gd name="T2" fmla="*/ 20524 w 5689600"/>
              <a:gd name="T3" fmla="*/ 61882350 h 857956"/>
              <a:gd name="T4" fmla="*/ 108483 w 5689600"/>
              <a:gd name="T5" fmla="*/ 94886465 h 857956"/>
              <a:gd name="T6" fmla="*/ 423676 w 5689600"/>
              <a:gd name="T7" fmla="*/ 88698181 h 857956"/>
              <a:gd name="T8" fmla="*/ 492578 w 5689600"/>
              <a:gd name="T9" fmla="*/ 0 h 8579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89600"/>
              <a:gd name="T16" fmla="*/ 0 h 857956"/>
              <a:gd name="T17" fmla="*/ 5689600 w 5689600"/>
              <a:gd name="T18" fmla="*/ 857956 h 8579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89600" h="857956">
                <a:moveTo>
                  <a:pt x="0" y="50800"/>
                </a:moveTo>
                <a:cubicBezTo>
                  <a:pt x="14111" y="218722"/>
                  <a:pt x="28223" y="386644"/>
                  <a:pt x="237067" y="508000"/>
                </a:cubicBezTo>
                <a:cubicBezTo>
                  <a:pt x="445911" y="629356"/>
                  <a:pt x="476956" y="742245"/>
                  <a:pt x="1253067" y="778934"/>
                </a:cubicBezTo>
                <a:cubicBezTo>
                  <a:pt x="2029178" y="815623"/>
                  <a:pt x="4154312" y="857956"/>
                  <a:pt x="4893734" y="728134"/>
                </a:cubicBezTo>
                <a:cubicBezTo>
                  <a:pt x="5633156" y="598312"/>
                  <a:pt x="5689600" y="0"/>
                  <a:pt x="568960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2" name="Rectangle 41"/>
          <p:cNvSpPr/>
          <p:nvPr/>
        </p:nvSpPr>
        <p:spPr bwMode="auto">
          <a:xfrm>
            <a:off x="4191000" y="3124200"/>
            <a:ext cx="3810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048000" y="3124200"/>
            <a:ext cx="3810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4953000" y="3124200"/>
            <a:ext cx="3810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202" name="Line 11"/>
          <p:cNvSpPr>
            <a:spLocks noChangeShapeType="1"/>
          </p:cNvSpPr>
          <p:nvPr/>
        </p:nvSpPr>
        <p:spPr bwMode="auto">
          <a:xfrm>
            <a:off x="4953000" y="1981200"/>
            <a:ext cx="388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0203" name="Line 11"/>
          <p:cNvSpPr>
            <a:spLocks noChangeShapeType="1"/>
          </p:cNvSpPr>
          <p:nvPr/>
        </p:nvSpPr>
        <p:spPr bwMode="auto">
          <a:xfrm>
            <a:off x="4953000" y="2971800"/>
            <a:ext cx="388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0204" name="TextBox 51"/>
          <p:cNvSpPr txBox="1">
            <a:spLocks noChangeArrowheads="1"/>
          </p:cNvSpPr>
          <p:nvPr/>
        </p:nvSpPr>
        <p:spPr bwMode="auto">
          <a:xfrm>
            <a:off x="0" y="2647950"/>
            <a:ext cx="55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OS</a:t>
            </a:r>
          </a:p>
        </p:txBody>
      </p:sp>
      <p:sp>
        <p:nvSpPr>
          <p:cNvPr id="50205" name="Left Brace 52"/>
          <p:cNvSpPr>
            <a:spLocks/>
          </p:cNvSpPr>
          <p:nvPr/>
        </p:nvSpPr>
        <p:spPr bwMode="auto">
          <a:xfrm>
            <a:off x="457200" y="1981200"/>
            <a:ext cx="228600" cy="1752600"/>
          </a:xfrm>
          <a:prstGeom prst="leftBrace">
            <a:avLst>
              <a:gd name="adj1" fmla="val 8341"/>
              <a:gd name="adj2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grpSp>
        <p:nvGrpSpPr>
          <p:cNvPr id="50206" name="Group 3"/>
          <p:cNvGrpSpPr>
            <a:grpSpLocks/>
          </p:cNvGrpSpPr>
          <p:nvPr/>
        </p:nvGrpSpPr>
        <p:grpSpPr bwMode="auto">
          <a:xfrm>
            <a:off x="2286000" y="1905000"/>
            <a:ext cx="312738" cy="369888"/>
            <a:chOff x="8602356" y="279400"/>
            <a:chExt cx="313044" cy="369332"/>
          </a:xfrm>
        </p:grpSpPr>
        <p:sp>
          <p:nvSpPr>
            <p:cNvPr id="50213" name="Oval 1"/>
            <p:cNvSpPr>
              <a:spLocks noChangeArrowheads="1"/>
            </p:cNvSpPr>
            <p:nvPr/>
          </p:nvSpPr>
          <p:spPr bwMode="auto">
            <a:xfrm>
              <a:off x="8610600" y="304800"/>
              <a:ext cx="304800" cy="3048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  <a:p>
              <a:pPr algn="ctr"/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0214" name="TextBox 2"/>
            <p:cNvSpPr txBox="1">
              <a:spLocks noChangeArrowheads="1"/>
            </p:cNvSpPr>
            <p:nvPr/>
          </p:nvSpPr>
          <p:spPr bwMode="auto">
            <a:xfrm>
              <a:off x="8602356" y="279400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1</a:t>
              </a:r>
            </a:p>
          </p:txBody>
        </p:sp>
      </p:grpSp>
      <p:grpSp>
        <p:nvGrpSpPr>
          <p:cNvPr id="50207" name="Group 33"/>
          <p:cNvGrpSpPr>
            <a:grpSpLocks/>
          </p:cNvGrpSpPr>
          <p:nvPr/>
        </p:nvGrpSpPr>
        <p:grpSpPr bwMode="auto">
          <a:xfrm>
            <a:off x="4343400" y="3657600"/>
            <a:ext cx="312738" cy="369888"/>
            <a:chOff x="8602356" y="279400"/>
            <a:chExt cx="313044" cy="369332"/>
          </a:xfrm>
        </p:grpSpPr>
        <p:sp>
          <p:nvSpPr>
            <p:cNvPr id="50211" name="Oval 34"/>
            <p:cNvSpPr>
              <a:spLocks noChangeArrowheads="1"/>
            </p:cNvSpPr>
            <p:nvPr/>
          </p:nvSpPr>
          <p:spPr bwMode="auto">
            <a:xfrm>
              <a:off x="8610600" y="304800"/>
              <a:ext cx="304800" cy="3048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  <a:p>
              <a:pPr algn="ctr"/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0212" name="TextBox 35"/>
            <p:cNvSpPr txBox="1">
              <a:spLocks noChangeArrowheads="1"/>
            </p:cNvSpPr>
            <p:nvPr/>
          </p:nvSpPr>
          <p:spPr bwMode="auto">
            <a:xfrm>
              <a:off x="8602356" y="279400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2</a:t>
              </a:r>
            </a:p>
          </p:txBody>
        </p:sp>
      </p:grpSp>
      <p:grpSp>
        <p:nvGrpSpPr>
          <p:cNvPr id="50208" name="Group 37"/>
          <p:cNvGrpSpPr>
            <a:grpSpLocks/>
          </p:cNvGrpSpPr>
          <p:nvPr/>
        </p:nvGrpSpPr>
        <p:grpSpPr bwMode="auto">
          <a:xfrm>
            <a:off x="6096000" y="1905000"/>
            <a:ext cx="312738" cy="369888"/>
            <a:chOff x="8602356" y="279400"/>
            <a:chExt cx="313044" cy="369332"/>
          </a:xfrm>
        </p:grpSpPr>
        <p:sp>
          <p:nvSpPr>
            <p:cNvPr id="50209" name="Oval 38"/>
            <p:cNvSpPr>
              <a:spLocks noChangeArrowheads="1"/>
            </p:cNvSpPr>
            <p:nvPr/>
          </p:nvSpPr>
          <p:spPr bwMode="auto">
            <a:xfrm>
              <a:off x="8610600" y="304800"/>
              <a:ext cx="304800" cy="3048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b="0">
                <a:latin typeface="Helvetica" charset="0"/>
                <a:cs typeface="Helvetica" charset="0"/>
              </a:endParaRPr>
            </a:p>
            <a:p>
              <a:pPr algn="ctr"/>
              <a:endParaRPr lang="en-US" sz="1800" b="0">
                <a:latin typeface="Helvetica" charset="0"/>
                <a:cs typeface="Helvetica" charset="0"/>
              </a:endParaRPr>
            </a:p>
          </p:txBody>
        </p:sp>
        <p:sp>
          <p:nvSpPr>
            <p:cNvPr id="50210" name="TextBox 39"/>
            <p:cNvSpPr txBox="1">
              <a:spLocks noChangeArrowheads="1"/>
            </p:cNvSpPr>
            <p:nvPr/>
          </p:nvSpPr>
          <p:spPr bwMode="auto">
            <a:xfrm>
              <a:off x="8602356" y="279400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568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50"/>
          <p:cNvSpPr>
            <a:spLocks noChangeArrowheads="1"/>
          </p:cNvSpPr>
          <p:nvPr/>
        </p:nvSpPr>
        <p:spPr bwMode="auto">
          <a:xfrm>
            <a:off x="4800600" y="1981200"/>
            <a:ext cx="4267200" cy="1752600"/>
          </a:xfrm>
          <a:prstGeom prst="rect">
            <a:avLst/>
          </a:prstGeom>
          <a:solidFill>
            <a:srgbClr val="FFFFA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51202" name="Rectangle 49"/>
          <p:cNvSpPr>
            <a:spLocks noChangeArrowheads="1"/>
          </p:cNvSpPr>
          <p:nvPr/>
        </p:nvSpPr>
        <p:spPr bwMode="auto">
          <a:xfrm>
            <a:off x="685800" y="1981200"/>
            <a:ext cx="3962400" cy="1752600"/>
          </a:xfrm>
          <a:prstGeom prst="rect">
            <a:avLst/>
          </a:prstGeom>
          <a:solidFill>
            <a:srgbClr val="FFFFA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512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Flow Control</a:t>
            </a:r>
          </a:p>
        </p:txBody>
      </p:sp>
      <p:sp>
        <p:nvSpPr>
          <p:cNvPr id="51204" name="Content Placeholder 2"/>
          <p:cNvSpPr>
            <a:spLocks noGrp="1"/>
          </p:cNvSpPr>
          <p:nvPr>
            <p:ph idx="1"/>
          </p:nvPr>
        </p:nvSpPr>
        <p:spPr>
          <a:xfrm>
            <a:off x="381000" y="3962400"/>
            <a:ext cx="8763000" cy="259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 assumptions: 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Helvetica" charset="0"/>
                <a:ea typeface="ＭＳ Ｐゴシック" charset="0"/>
              </a:rPr>
              <a:t>Maximum IP packet size = </a:t>
            </a:r>
            <a:r>
              <a:rPr lang="en-US">
                <a:solidFill>
                  <a:srgbClr val="FF0000"/>
                </a:solidFill>
                <a:latin typeface="Helvetica" charset="0"/>
                <a:ea typeface="ＭＳ Ｐゴシック" charset="0"/>
              </a:rPr>
              <a:t>100 bytes</a:t>
            </a:r>
          </a:p>
          <a:p>
            <a:pPr lvl="1">
              <a:lnSpc>
                <a:spcPct val="80000"/>
              </a:lnSpc>
            </a:pPr>
            <a:r>
              <a:rPr lang="en-US">
                <a:latin typeface="Helvetica" charset="0"/>
                <a:ea typeface="ＭＳ Ｐゴシック" charset="0"/>
              </a:rPr>
              <a:t>Size of the receiving buffer (MaxRcvBuf) = </a:t>
            </a:r>
            <a:r>
              <a:rPr lang="en-US">
                <a:solidFill>
                  <a:srgbClr val="FF6600"/>
                </a:solidFill>
                <a:latin typeface="Helvetica" charset="0"/>
                <a:ea typeface="ＭＳ Ｐゴシック" charset="0"/>
              </a:rPr>
              <a:t>300 bytes</a:t>
            </a:r>
          </a:p>
          <a:p>
            <a:pPr>
              <a:lnSpc>
                <a:spcPct val="8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Recall, ack indicates the </a:t>
            </a:r>
            <a:r>
              <a:rPr lang="en-US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next expected byte 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in-sequence, not the last received byte </a:t>
            </a:r>
          </a:p>
          <a:p>
            <a:pPr>
              <a:lnSpc>
                <a:spcPct val="8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Use circular buffers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762000" y="2362200"/>
            <a:ext cx="37338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51206" name="Line 11"/>
          <p:cNvSpPr>
            <a:spLocks noChangeShapeType="1"/>
          </p:cNvSpPr>
          <p:nvPr/>
        </p:nvSpPr>
        <p:spPr bwMode="auto">
          <a:xfrm>
            <a:off x="762000" y="1981200"/>
            <a:ext cx="3733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1207" name="Oval 12"/>
          <p:cNvSpPr>
            <a:spLocks noChangeArrowheads="1"/>
          </p:cNvSpPr>
          <p:nvPr/>
        </p:nvSpPr>
        <p:spPr bwMode="auto">
          <a:xfrm>
            <a:off x="1219200" y="990600"/>
            <a:ext cx="2133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51208" name="Text Box 13"/>
          <p:cNvSpPr txBox="1">
            <a:spLocks noChangeArrowheads="1"/>
          </p:cNvSpPr>
          <p:nvPr/>
        </p:nvSpPr>
        <p:spPr bwMode="auto">
          <a:xfrm>
            <a:off x="1355725" y="1219200"/>
            <a:ext cx="185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Sending Process</a:t>
            </a:r>
          </a:p>
        </p:txBody>
      </p:sp>
      <p:sp>
        <p:nvSpPr>
          <p:cNvPr id="51209" name="Freeform 14"/>
          <p:cNvSpPr>
            <a:spLocks/>
          </p:cNvSpPr>
          <p:nvPr/>
        </p:nvSpPr>
        <p:spPr bwMode="auto">
          <a:xfrm flipH="1">
            <a:off x="2209800" y="1752600"/>
            <a:ext cx="228600" cy="6096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1210" name="Line 17"/>
          <p:cNvSpPr>
            <a:spLocks noChangeShapeType="1"/>
          </p:cNvSpPr>
          <p:nvPr/>
        </p:nvSpPr>
        <p:spPr bwMode="auto">
          <a:xfrm>
            <a:off x="4724400" y="9144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1211" name="Text Box 26"/>
          <p:cNvSpPr txBox="1">
            <a:spLocks noChangeArrowheads="1"/>
          </p:cNvSpPr>
          <p:nvPr/>
        </p:nvSpPr>
        <p:spPr bwMode="auto">
          <a:xfrm>
            <a:off x="5794375" y="1187450"/>
            <a:ext cx="200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Receiving Process</a:t>
            </a:r>
          </a:p>
        </p:txBody>
      </p:sp>
      <p:sp>
        <p:nvSpPr>
          <p:cNvPr id="51212" name="Oval 12"/>
          <p:cNvSpPr>
            <a:spLocks noChangeArrowheads="1"/>
          </p:cNvSpPr>
          <p:nvPr/>
        </p:nvSpPr>
        <p:spPr bwMode="auto">
          <a:xfrm>
            <a:off x="5638800" y="990600"/>
            <a:ext cx="2286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51213" name="Freeform 14"/>
          <p:cNvSpPr>
            <a:spLocks/>
          </p:cNvSpPr>
          <p:nvPr/>
        </p:nvSpPr>
        <p:spPr bwMode="auto">
          <a:xfrm flipH="1">
            <a:off x="6477000" y="1752600"/>
            <a:ext cx="152400" cy="6096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1214" name="Rectangle 5"/>
          <p:cNvSpPr>
            <a:spLocks noChangeArrowheads="1"/>
          </p:cNvSpPr>
          <p:nvPr/>
        </p:nvSpPr>
        <p:spPr bwMode="auto">
          <a:xfrm>
            <a:off x="4953000" y="2362200"/>
            <a:ext cx="3886200" cy="381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295400" y="2362200"/>
            <a:ext cx="1219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248400" y="2362200"/>
            <a:ext cx="1219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217" name="Line 11"/>
          <p:cNvSpPr>
            <a:spLocks noChangeShapeType="1"/>
          </p:cNvSpPr>
          <p:nvPr/>
        </p:nvSpPr>
        <p:spPr bwMode="auto">
          <a:xfrm>
            <a:off x="762000" y="29718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1218" name="TextBox 28"/>
          <p:cNvSpPr txBox="1">
            <a:spLocks noChangeArrowheads="1"/>
          </p:cNvSpPr>
          <p:nvPr/>
        </p:nvSpPr>
        <p:spPr bwMode="auto">
          <a:xfrm>
            <a:off x="685800" y="1962150"/>
            <a:ext cx="132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TCP layer</a:t>
            </a:r>
          </a:p>
        </p:txBody>
      </p:sp>
      <p:sp>
        <p:nvSpPr>
          <p:cNvPr id="51219" name="TextBox 29"/>
          <p:cNvSpPr txBox="1">
            <a:spLocks noChangeArrowheads="1"/>
          </p:cNvSpPr>
          <p:nvPr/>
        </p:nvSpPr>
        <p:spPr bwMode="auto">
          <a:xfrm>
            <a:off x="7594600" y="1962150"/>
            <a:ext cx="132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TCP layer</a:t>
            </a:r>
          </a:p>
        </p:txBody>
      </p:sp>
      <p:sp>
        <p:nvSpPr>
          <p:cNvPr id="51220" name="TextBox 30"/>
          <p:cNvSpPr txBox="1">
            <a:spLocks noChangeArrowheads="1"/>
          </p:cNvSpPr>
          <p:nvPr/>
        </p:nvSpPr>
        <p:spPr bwMode="auto">
          <a:xfrm>
            <a:off x="685800" y="2971800"/>
            <a:ext cx="104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IP layer</a:t>
            </a:r>
          </a:p>
        </p:txBody>
      </p:sp>
      <p:sp>
        <p:nvSpPr>
          <p:cNvPr id="51221" name="TextBox 31"/>
          <p:cNvSpPr txBox="1">
            <a:spLocks noChangeArrowheads="1"/>
          </p:cNvSpPr>
          <p:nvPr/>
        </p:nvSpPr>
        <p:spPr bwMode="auto">
          <a:xfrm>
            <a:off x="7848600" y="2971800"/>
            <a:ext cx="1049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IP layer</a:t>
            </a:r>
          </a:p>
        </p:txBody>
      </p:sp>
      <p:sp>
        <p:nvSpPr>
          <p:cNvPr id="51222" name="Freeform 40"/>
          <p:cNvSpPr>
            <a:spLocks noChangeArrowheads="1"/>
          </p:cNvSpPr>
          <p:nvPr/>
        </p:nvSpPr>
        <p:spPr bwMode="auto">
          <a:xfrm>
            <a:off x="1752600" y="2667000"/>
            <a:ext cx="5257800" cy="1001713"/>
          </a:xfrm>
          <a:custGeom>
            <a:avLst/>
            <a:gdLst>
              <a:gd name="T0" fmla="*/ 0 w 5689600"/>
              <a:gd name="T1" fmla="*/ 6188206 h 857956"/>
              <a:gd name="T2" fmla="*/ 20524 w 5689600"/>
              <a:gd name="T3" fmla="*/ 61882350 h 857956"/>
              <a:gd name="T4" fmla="*/ 108483 w 5689600"/>
              <a:gd name="T5" fmla="*/ 94886465 h 857956"/>
              <a:gd name="T6" fmla="*/ 423676 w 5689600"/>
              <a:gd name="T7" fmla="*/ 88698181 h 857956"/>
              <a:gd name="T8" fmla="*/ 492578 w 5689600"/>
              <a:gd name="T9" fmla="*/ 0 h 8579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89600"/>
              <a:gd name="T16" fmla="*/ 0 h 857956"/>
              <a:gd name="T17" fmla="*/ 5689600 w 5689600"/>
              <a:gd name="T18" fmla="*/ 857956 h 8579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89600" h="857956">
                <a:moveTo>
                  <a:pt x="0" y="50800"/>
                </a:moveTo>
                <a:cubicBezTo>
                  <a:pt x="14111" y="218722"/>
                  <a:pt x="28223" y="386644"/>
                  <a:pt x="237067" y="508000"/>
                </a:cubicBezTo>
                <a:cubicBezTo>
                  <a:pt x="445911" y="629356"/>
                  <a:pt x="476956" y="742245"/>
                  <a:pt x="1253067" y="778934"/>
                </a:cubicBezTo>
                <a:cubicBezTo>
                  <a:pt x="2029178" y="815623"/>
                  <a:pt x="4154312" y="857956"/>
                  <a:pt x="4893734" y="728134"/>
                </a:cubicBezTo>
                <a:cubicBezTo>
                  <a:pt x="5633156" y="598312"/>
                  <a:pt x="5689600" y="0"/>
                  <a:pt x="568960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2" name="Rectangle 41"/>
          <p:cNvSpPr/>
          <p:nvPr/>
        </p:nvSpPr>
        <p:spPr bwMode="auto">
          <a:xfrm>
            <a:off x="4191000" y="3124200"/>
            <a:ext cx="3810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048000" y="3124200"/>
            <a:ext cx="3810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4953000" y="3124200"/>
            <a:ext cx="3810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charset="-128"/>
              <a:cs typeface="Helvetica"/>
            </a:endParaRPr>
          </a:p>
        </p:txBody>
      </p:sp>
      <p:cxnSp>
        <p:nvCxnSpPr>
          <p:cNvPr id="51226" name="Straight Arrow Connector 45"/>
          <p:cNvCxnSpPr>
            <a:cxnSpLocks noChangeShapeType="1"/>
          </p:cNvCxnSpPr>
          <p:nvPr/>
        </p:nvCxnSpPr>
        <p:spPr bwMode="auto">
          <a:xfrm rot="10800000" flipH="1">
            <a:off x="4953000" y="2590800"/>
            <a:ext cx="38862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27" name="TextBox 46"/>
          <p:cNvSpPr txBox="1">
            <a:spLocks noChangeArrowheads="1"/>
          </p:cNvSpPr>
          <p:nvPr/>
        </p:nvSpPr>
        <p:spPr bwMode="auto">
          <a:xfrm>
            <a:off x="5402263" y="2286000"/>
            <a:ext cx="10747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300 bytes</a:t>
            </a:r>
          </a:p>
        </p:txBody>
      </p:sp>
      <p:sp>
        <p:nvSpPr>
          <p:cNvPr id="51228" name="Line 11"/>
          <p:cNvSpPr>
            <a:spLocks noChangeShapeType="1"/>
          </p:cNvSpPr>
          <p:nvPr/>
        </p:nvSpPr>
        <p:spPr bwMode="auto">
          <a:xfrm>
            <a:off x="4953000" y="1981200"/>
            <a:ext cx="388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1229" name="Line 11"/>
          <p:cNvSpPr>
            <a:spLocks noChangeShapeType="1"/>
          </p:cNvSpPr>
          <p:nvPr/>
        </p:nvSpPr>
        <p:spPr bwMode="auto">
          <a:xfrm>
            <a:off x="4953000" y="2971800"/>
            <a:ext cx="388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1230" name="TextBox 51"/>
          <p:cNvSpPr txBox="1">
            <a:spLocks noChangeArrowheads="1"/>
          </p:cNvSpPr>
          <p:nvPr/>
        </p:nvSpPr>
        <p:spPr bwMode="auto">
          <a:xfrm>
            <a:off x="0" y="2647950"/>
            <a:ext cx="555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OS</a:t>
            </a:r>
          </a:p>
        </p:txBody>
      </p:sp>
      <p:sp>
        <p:nvSpPr>
          <p:cNvPr id="51231" name="Left Brace 52"/>
          <p:cNvSpPr>
            <a:spLocks/>
          </p:cNvSpPr>
          <p:nvPr/>
        </p:nvSpPr>
        <p:spPr bwMode="auto">
          <a:xfrm>
            <a:off x="457200" y="1981200"/>
            <a:ext cx="228600" cy="1752600"/>
          </a:xfrm>
          <a:prstGeom prst="leftBrace">
            <a:avLst>
              <a:gd name="adj1" fmla="val 8341"/>
              <a:gd name="adj2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3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Connecting API to Protocol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11/12/14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UCB CS162 Fa14 L32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5400" y="6705600"/>
            <a:ext cx="533400" cy="304800"/>
          </a:xfrm>
        </p:spPr>
        <p:txBody>
          <a:bodyPr/>
          <a:lstStyle/>
          <a:p>
            <a:fld id="{40BE6ECD-61F1-CE4B-BB82-6FDD0CA3B213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3056" y="957802"/>
            <a:ext cx="907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Client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5227" y="1061338"/>
            <a:ext cx="985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Server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6379" y="4863052"/>
            <a:ext cx="151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ead response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8923" y="5599971"/>
            <a:ext cx="1956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Client Socket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738923" y="1371600"/>
            <a:ext cx="3098249" cy="2214072"/>
            <a:chOff x="738923" y="1855045"/>
            <a:chExt cx="3098249" cy="2214072"/>
          </a:xfrm>
        </p:grpSpPr>
        <p:sp>
          <p:nvSpPr>
            <p:cNvPr id="9" name="TextBox 8"/>
            <p:cNvSpPr txBox="1"/>
            <p:nvPr/>
          </p:nvSpPr>
          <p:spPr>
            <a:xfrm>
              <a:off x="738923" y="1855045"/>
              <a:ext cx="2075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Create Client Socket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8923" y="2644543"/>
              <a:ext cx="3098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Connect it to server (</a:t>
              </a:r>
              <a:r>
                <a:rPr lang="en-US" dirty="0" err="1" smtClean="0"/>
                <a:t>host:port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470685" y="2224377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470685" y="3013875"/>
              <a:ext cx="0" cy="10552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>
            <a:off x="1470685" y="524047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5915997" y="1141845"/>
            <a:ext cx="3193039" cy="1920774"/>
            <a:chOff x="5611197" y="1141845"/>
            <a:chExt cx="3193039" cy="1920774"/>
          </a:xfrm>
        </p:grpSpPr>
        <p:sp>
          <p:nvSpPr>
            <p:cNvPr id="18" name="TextBox 17"/>
            <p:cNvSpPr txBox="1"/>
            <p:nvPr/>
          </p:nvSpPr>
          <p:spPr>
            <a:xfrm>
              <a:off x="5816394" y="1141845"/>
              <a:ext cx="21339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Create Server Socket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548156" y="1511177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611197" y="1905000"/>
              <a:ext cx="3193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Bind it to an Address (</a:t>
              </a:r>
              <a:r>
                <a:rPr lang="en-US" dirty="0" err="1" smtClean="0"/>
                <a:t>host:port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554133" y="222896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38080" y="2589362"/>
              <a:ext cx="2186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Listen for Connection</a:t>
              </a:r>
              <a:endParaRPr lang="en-US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7665756" y="2449843"/>
              <a:ext cx="492595" cy="612776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862254" y="5613233"/>
            <a:ext cx="248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Connection Socket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424830" y="5412781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415579" y="641246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 Server Socket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188418" y="6003906"/>
            <a:ext cx="140269" cy="42990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5867400" y="2954752"/>
            <a:ext cx="2722022" cy="1834180"/>
            <a:chOff x="5562600" y="2954752"/>
            <a:chExt cx="2722022" cy="1834180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6547748" y="2954752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831695" y="3315154"/>
              <a:ext cx="1925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Accept connection</a:t>
              </a:r>
              <a:endParaRPr lang="en-US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6172200" y="3684486"/>
              <a:ext cx="375549" cy="7351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562600" y="4419600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 request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31506" y="3699785"/>
              <a:ext cx="1953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Connection Socket</a:t>
              </a:r>
              <a:endParaRPr lang="en-US" i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46497" y="4434559"/>
            <a:ext cx="4108701" cy="369332"/>
            <a:chOff x="1246497" y="4040859"/>
            <a:chExt cx="4108701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1246497" y="4040859"/>
              <a:ext cx="1447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  <a:r>
                <a:rPr lang="en-US" dirty="0" smtClean="0"/>
                <a:t>rite request</a:t>
              </a:r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2795432" y="4253260"/>
              <a:ext cx="2559766" cy="1530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795432" y="4891049"/>
            <a:ext cx="4377824" cy="369332"/>
            <a:chOff x="2795432" y="4497349"/>
            <a:chExt cx="4377824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5590747" y="4497349"/>
              <a:ext cx="1582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write response</a:t>
              </a:r>
              <a:endParaRPr lang="en-US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2795432" y="4696946"/>
              <a:ext cx="2559766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 41"/>
          <p:cNvSpPr/>
          <p:nvPr/>
        </p:nvSpPr>
        <p:spPr>
          <a:xfrm>
            <a:off x="7419607" y="4572000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flipH="1">
            <a:off x="798432" y="4556664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251256" y="2264050"/>
            <a:ext cx="1838714" cy="4060550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8"/>
          <p:cNvGrpSpPr>
            <a:grpSpLocks/>
          </p:cNvGrpSpPr>
          <p:nvPr/>
        </p:nvGrpSpPr>
        <p:grpSpPr bwMode="auto">
          <a:xfrm rot="21323274">
            <a:off x="2057400" y="2459564"/>
            <a:ext cx="3886200" cy="738187"/>
            <a:chOff x="1248" y="2175"/>
            <a:chExt cx="3072" cy="465"/>
          </a:xfrm>
        </p:grpSpPr>
        <p:sp>
          <p:nvSpPr>
            <p:cNvPr id="46" name="Line 9"/>
            <p:cNvSpPr>
              <a:spLocks noChangeShapeType="1"/>
            </p:cNvSpPr>
            <p:nvPr/>
          </p:nvSpPr>
          <p:spPr bwMode="auto">
            <a:xfrm>
              <a:off x="1248" y="2256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47" name="Text Box 10"/>
            <p:cNvSpPr txBox="1">
              <a:spLocks noChangeArrowheads="1"/>
            </p:cNvSpPr>
            <p:nvPr/>
          </p:nvSpPr>
          <p:spPr bwMode="auto">
            <a:xfrm rot="429064">
              <a:off x="1919" y="2175"/>
              <a:ext cx="134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latin typeface="Helvetica" charset="0"/>
                  <a:cs typeface="Helvetica" charset="0"/>
                </a:rPr>
                <a:t>SYN, </a:t>
              </a:r>
              <a:r>
                <a:rPr lang="en-US" sz="1800" dirty="0" err="1">
                  <a:latin typeface="Helvetica" charset="0"/>
                  <a:cs typeface="Helvetica" charset="0"/>
                </a:rPr>
                <a:t>SeqNum</a:t>
              </a:r>
              <a:r>
                <a:rPr lang="en-US" sz="1800" dirty="0">
                  <a:latin typeface="Helvetica" charset="0"/>
                  <a:cs typeface="Helvetica" charset="0"/>
                </a:rPr>
                <a:t> = x</a:t>
              </a:r>
            </a:p>
          </p:txBody>
        </p:sp>
      </p:grpSp>
      <p:grpSp>
        <p:nvGrpSpPr>
          <p:cNvPr id="48" name="Group 11"/>
          <p:cNvGrpSpPr>
            <a:grpSpLocks/>
          </p:cNvGrpSpPr>
          <p:nvPr/>
        </p:nvGrpSpPr>
        <p:grpSpPr bwMode="auto">
          <a:xfrm rot="389584">
            <a:off x="1828800" y="3276600"/>
            <a:ext cx="4114800" cy="708025"/>
            <a:chOff x="1226" y="2722"/>
            <a:chExt cx="3094" cy="398"/>
          </a:xfrm>
        </p:grpSpPr>
        <p:sp>
          <p:nvSpPr>
            <p:cNvPr id="49" name="Line 12"/>
            <p:cNvSpPr>
              <a:spLocks noChangeShapeType="1"/>
            </p:cNvSpPr>
            <p:nvPr/>
          </p:nvSpPr>
          <p:spPr bwMode="auto">
            <a:xfrm flipH="1">
              <a:off x="1248" y="2784"/>
              <a:ext cx="3072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 rot="-375610">
              <a:off x="1226" y="2722"/>
              <a:ext cx="3055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latin typeface="Helvetica" charset="0"/>
                  <a:cs typeface="Helvetica" charset="0"/>
                </a:rPr>
                <a:t>SYN and ACK, </a:t>
              </a:r>
              <a:r>
                <a:rPr lang="en-US" sz="1800" dirty="0" err="1">
                  <a:latin typeface="Helvetica" charset="0"/>
                  <a:cs typeface="Helvetica" charset="0"/>
                </a:rPr>
                <a:t>SeqNum</a:t>
              </a:r>
              <a:r>
                <a:rPr lang="en-US" sz="1800" dirty="0">
                  <a:latin typeface="Helvetica" charset="0"/>
                  <a:cs typeface="Helvetica" charset="0"/>
                </a:rPr>
                <a:t> = y and </a:t>
              </a:r>
              <a:r>
                <a:rPr lang="en-US" sz="1800" dirty="0" err="1">
                  <a:latin typeface="Helvetica" charset="0"/>
                  <a:cs typeface="Helvetica" charset="0"/>
                </a:rPr>
                <a:t>Ack</a:t>
              </a:r>
              <a:r>
                <a:rPr lang="en-US" sz="1800" dirty="0">
                  <a:latin typeface="Helvetica" charset="0"/>
                  <a:cs typeface="Helvetica" charset="0"/>
                </a:rPr>
                <a:t> = x + 1</a:t>
              </a:r>
            </a:p>
          </p:txBody>
        </p:sp>
      </p:grpSp>
      <p:grpSp>
        <p:nvGrpSpPr>
          <p:cNvPr id="51" name="Group 14"/>
          <p:cNvGrpSpPr>
            <a:grpSpLocks/>
          </p:cNvGrpSpPr>
          <p:nvPr/>
        </p:nvGrpSpPr>
        <p:grpSpPr bwMode="auto">
          <a:xfrm rot="21408913">
            <a:off x="1816042" y="3706964"/>
            <a:ext cx="4644082" cy="736600"/>
            <a:chOff x="1248" y="3232"/>
            <a:chExt cx="3072" cy="464"/>
          </a:xfrm>
        </p:grpSpPr>
        <p:sp>
          <p:nvSpPr>
            <p:cNvPr id="52" name="Line 15"/>
            <p:cNvSpPr>
              <a:spLocks noChangeShapeType="1"/>
            </p:cNvSpPr>
            <p:nvPr/>
          </p:nvSpPr>
          <p:spPr bwMode="auto">
            <a:xfrm>
              <a:off x="1248" y="3312"/>
              <a:ext cx="3072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53" name="Text Box 16"/>
            <p:cNvSpPr txBox="1">
              <a:spLocks noChangeArrowheads="1"/>
            </p:cNvSpPr>
            <p:nvPr/>
          </p:nvSpPr>
          <p:spPr bwMode="auto">
            <a:xfrm rot="429064">
              <a:off x="1964" y="3232"/>
              <a:ext cx="125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latin typeface="Helvetica" charset="0"/>
                  <a:cs typeface="Helvetica" charset="0"/>
                </a:rPr>
                <a:t>ACK, </a:t>
              </a:r>
              <a:r>
                <a:rPr lang="en-US" sz="1800" dirty="0" err="1">
                  <a:latin typeface="Helvetica" charset="0"/>
                  <a:cs typeface="Helvetica" charset="0"/>
                </a:rPr>
                <a:t>Ack</a:t>
              </a:r>
              <a:r>
                <a:rPr lang="en-US" sz="1800" dirty="0">
                  <a:latin typeface="Helvetica" charset="0"/>
                  <a:cs typeface="Helvetica" charset="0"/>
                </a:rPr>
                <a:t> = y + 1</a:t>
              </a:r>
            </a:p>
          </p:txBody>
        </p:sp>
      </p:grpSp>
      <p:sp>
        <p:nvSpPr>
          <p:cNvPr id="54" name="TextBox 22"/>
          <p:cNvSpPr txBox="1">
            <a:spLocks noChangeArrowheads="1"/>
          </p:cNvSpPr>
          <p:nvPr/>
        </p:nvSpPr>
        <p:spPr bwMode="auto">
          <a:xfrm rot="16200000">
            <a:off x="-2381" y="2664619"/>
            <a:ext cx="671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time</a:t>
            </a:r>
          </a:p>
        </p:txBody>
      </p:sp>
      <p:cxnSp>
        <p:nvCxnSpPr>
          <p:cNvPr id="55" name="Straight Arrow Connector 23"/>
          <p:cNvCxnSpPr>
            <a:cxnSpLocks noChangeShapeType="1"/>
          </p:cNvCxnSpPr>
          <p:nvPr/>
        </p:nvCxnSpPr>
        <p:spPr bwMode="auto">
          <a:xfrm>
            <a:off x="533400" y="2438400"/>
            <a:ext cx="0" cy="1066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707096"/>
            <a:ext cx="4341977" cy="2150904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4" name="Rectangle 13"/>
          <p:cNvSpPr/>
          <p:nvPr/>
        </p:nvSpPr>
        <p:spPr bwMode="auto">
          <a:xfrm>
            <a:off x="228600" y="4343400"/>
            <a:ext cx="8534400" cy="1066800"/>
          </a:xfrm>
          <a:prstGeom prst="rect">
            <a:avLst/>
          </a:prstGeom>
          <a:solidFill>
            <a:schemeClr val="accent1">
              <a:alpha val="9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21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Circular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296400" cy="2895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Assume</a:t>
            </a:r>
          </a:p>
          <a:p>
            <a:pPr lvl="1">
              <a:defRPr/>
            </a:pPr>
            <a: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  <a:t>A buffer of size N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 stream of bytes, where bytes have increasing sequence numbers</a:t>
            </a:r>
          </a:p>
          <a:p>
            <a:pPr lvl="2"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Think of stream as an unbounded array of bytes and of sequence number as indexes in this array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Buffer stores at most N consecutive bytes from the stream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B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yte k stored at position (k mod N) + 1 in the buffer</a:t>
            </a:r>
          </a:p>
          <a:p>
            <a:pPr marL="457200" lvl="1" indent="0">
              <a:buFontTx/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286000" y="4476750"/>
            <a:ext cx="381000" cy="381000"/>
          </a:xfrm>
          <a:prstGeom prst="rect">
            <a:avLst/>
          </a:prstGeom>
          <a:solidFill>
            <a:srgbClr val="D9D9D9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000" b="0">
                <a:latin typeface="Helvetica" charset="0"/>
                <a:cs typeface="Helvetica" charset="0"/>
              </a:rPr>
              <a:t>H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667000" y="4476750"/>
            <a:ext cx="3810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cs typeface="Helvetica"/>
              </a:rPr>
              <a:t>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048000" y="4476750"/>
            <a:ext cx="3810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cs typeface="Helvetica"/>
              </a:rPr>
              <a:t>L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429000" y="4476750"/>
            <a:ext cx="3810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cs typeface="Helvetica"/>
              </a:rPr>
              <a:t>L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810000" y="4476750"/>
            <a:ext cx="3810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cs typeface="Helvetica"/>
              </a:rPr>
              <a:t>O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334000" y="4476750"/>
            <a:ext cx="3810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cs typeface="Helvetica"/>
              </a:rPr>
              <a:t>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715000" y="4476750"/>
            <a:ext cx="381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cs typeface="Helvetica"/>
              </a:rPr>
              <a:t>L</a:t>
            </a:r>
          </a:p>
        </p:txBody>
      </p:sp>
      <p:cxnSp>
        <p:nvCxnSpPr>
          <p:cNvPr id="52234" name="Straight Connector 12"/>
          <p:cNvCxnSpPr>
            <a:cxnSpLocks noChangeShapeType="1"/>
          </p:cNvCxnSpPr>
          <p:nvPr/>
        </p:nvCxnSpPr>
        <p:spPr bwMode="auto">
          <a:xfrm>
            <a:off x="990600" y="4476750"/>
            <a:ext cx="7086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5" name="Straight Connector 13"/>
          <p:cNvCxnSpPr>
            <a:cxnSpLocks noChangeShapeType="1"/>
          </p:cNvCxnSpPr>
          <p:nvPr/>
        </p:nvCxnSpPr>
        <p:spPr bwMode="auto">
          <a:xfrm>
            <a:off x="990600" y="4857750"/>
            <a:ext cx="7086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/>
          <p:nvPr/>
        </p:nvSpPr>
        <p:spPr bwMode="auto">
          <a:xfrm>
            <a:off x="4191000" y="4476750"/>
            <a:ext cx="3810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cs typeface="Helvetica"/>
              </a:rPr>
              <a:t>  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4476750"/>
            <a:ext cx="3810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cs typeface="Helvetica"/>
              </a:rPr>
              <a:t>W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953000" y="4476750"/>
            <a:ext cx="3810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cs typeface="Helvetica"/>
              </a:rPr>
              <a:t>O</a:t>
            </a:r>
          </a:p>
        </p:txBody>
      </p:sp>
      <p:sp>
        <p:nvSpPr>
          <p:cNvPr id="52239" name="TextBox 17"/>
          <p:cNvSpPr txBox="1">
            <a:spLocks noChangeArrowheads="1"/>
          </p:cNvSpPr>
          <p:nvPr/>
        </p:nvSpPr>
        <p:spPr bwMode="auto">
          <a:xfrm>
            <a:off x="2286000" y="4171950"/>
            <a:ext cx="415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27</a:t>
            </a:r>
          </a:p>
        </p:txBody>
      </p:sp>
      <p:sp>
        <p:nvSpPr>
          <p:cNvPr id="52240" name="TextBox 18"/>
          <p:cNvSpPr txBox="1">
            <a:spLocks noChangeArrowheads="1"/>
          </p:cNvSpPr>
          <p:nvPr/>
        </p:nvSpPr>
        <p:spPr bwMode="auto">
          <a:xfrm>
            <a:off x="2635250" y="4171950"/>
            <a:ext cx="415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28</a:t>
            </a:r>
          </a:p>
        </p:txBody>
      </p:sp>
      <p:sp>
        <p:nvSpPr>
          <p:cNvPr id="52241" name="TextBox 19"/>
          <p:cNvSpPr txBox="1">
            <a:spLocks noChangeArrowheads="1"/>
          </p:cNvSpPr>
          <p:nvPr/>
        </p:nvSpPr>
        <p:spPr bwMode="auto">
          <a:xfrm>
            <a:off x="3048000" y="4171950"/>
            <a:ext cx="415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29</a:t>
            </a:r>
          </a:p>
        </p:txBody>
      </p:sp>
      <p:sp>
        <p:nvSpPr>
          <p:cNvPr id="52242" name="TextBox 20"/>
          <p:cNvSpPr txBox="1">
            <a:spLocks noChangeArrowheads="1"/>
          </p:cNvSpPr>
          <p:nvPr/>
        </p:nvSpPr>
        <p:spPr bwMode="auto">
          <a:xfrm>
            <a:off x="3429000" y="4171950"/>
            <a:ext cx="415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30</a:t>
            </a:r>
          </a:p>
        </p:txBody>
      </p:sp>
      <p:sp>
        <p:nvSpPr>
          <p:cNvPr id="52243" name="TextBox 21"/>
          <p:cNvSpPr txBox="1">
            <a:spLocks noChangeArrowheads="1"/>
          </p:cNvSpPr>
          <p:nvPr/>
        </p:nvSpPr>
        <p:spPr bwMode="auto">
          <a:xfrm>
            <a:off x="3778250" y="4171950"/>
            <a:ext cx="412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31</a:t>
            </a:r>
          </a:p>
        </p:txBody>
      </p:sp>
      <p:sp>
        <p:nvSpPr>
          <p:cNvPr id="52244" name="TextBox 22"/>
          <p:cNvSpPr txBox="1">
            <a:spLocks noChangeArrowheads="1"/>
          </p:cNvSpPr>
          <p:nvPr/>
        </p:nvSpPr>
        <p:spPr bwMode="auto">
          <a:xfrm>
            <a:off x="4191000" y="4171950"/>
            <a:ext cx="415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32</a:t>
            </a:r>
          </a:p>
        </p:txBody>
      </p:sp>
      <p:sp>
        <p:nvSpPr>
          <p:cNvPr id="52245" name="TextBox 23"/>
          <p:cNvSpPr txBox="1">
            <a:spLocks noChangeArrowheads="1"/>
          </p:cNvSpPr>
          <p:nvPr/>
        </p:nvSpPr>
        <p:spPr bwMode="auto">
          <a:xfrm>
            <a:off x="4572000" y="4171950"/>
            <a:ext cx="412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33</a:t>
            </a:r>
          </a:p>
        </p:txBody>
      </p:sp>
      <p:sp>
        <p:nvSpPr>
          <p:cNvPr id="52246" name="TextBox 24"/>
          <p:cNvSpPr txBox="1">
            <a:spLocks noChangeArrowheads="1"/>
          </p:cNvSpPr>
          <p:nvPr/>
        </p:nvSpPr>
        <p:spPr bwMode="auto">
          <a:xfrm>
            <a:off x="4921250" y="4171950"/>
            <a:ext cx="412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34</a:t>
            </a:r>
          </a:p>
        </p:txBody>
      </p:sp>
      <p:sp>
        <p:nvSpPr>
          <p:cNvPr id="52247" name="TextBox 25"/>
          <p:cNvSpPr txBox="1">
            <a:spLocks noChangeArrowheads="1"/>
          </p:cNvSpPr>
          <p:nvPr/>
        </p:nvSpPr>
        <p:spPr bwMode="auto">
          <a:xfrm>
            <a:off x="5334000" y="4171950"/>
            <a:ext cx="415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35</a:t>
            </a:r>
          </a:p>
        </p:txBody>
      </p:sp>
      <p:sp>
        <p:nvSpPr>
          <p:cNvPr id="52248" name="TextBox 26"/>
          <p:cNvSpPr txBox="1">
            <a:spLocks noChangeArrowheads="1"/>
          </p:cNvSpPr>
          <p:nvPr/>
        </p:nvSpPr>
        <p:spPr bwMode="auto">
          <a:xfrm>
            <a:off x="5715000" y="4171950"/>
            <a:ext cx="415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36</a:t>
            </a:r>
          </a:p>
        </p:txBody>
      </p:sp>
      <p:sp>
        <p:nvSpPr>
          <p:cNvPr id="52249" name="TextBox 29"/>
          <p:cNvSpPr txBox="1">
            <a:spLocks noChangeArrowheads="1"/>
          </p:cNvSpPr>
          <p:nvPr/>
        </p:nvSpPr>
        <p:spPr bwMode="auto">
          <a:xfrm>
            <a:off x="457200" y="3943350"/>
            <a:ext cx="1443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sequence  #</a:t>
            </a:r>
          </a:p>
        </p:txBody>
      </p:sp>
      <p:cxnSp>
        <p:nvCxnSpPr>
          <p:cNvPr id="52250" name="Straight Arrow Connector 31"/>
          <p:cNvCxnSpPr>
            <a:cxnSpLocks noChangeShapeType="1"/>
            <a:endCxn id="52239" idx="1"/>
          </p:cNvCxnSpPr>
          <p:nvPr/>
        </p:nvCxnSpPr>
        <p:spPr bwMode="auto">
          <a:xfrm>
            <a:off x="1905000" y="4171950"/>
            <a:ext cx="381000" cy="1698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51" name="TextBox 64"/>
          <p:cNvSpPr txBox="1">
            <a:spLocks noChangeArrowheads="1"/>
          </p:cNvSpPr>
          <p:nvPr/>
        </p:nvSpPr>
        <p:spPr bwMode="auto">
          <a:xfrm>
            <a:off x="2409825" y="59674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1</a:t>
            </a:r>
          </a:p>
        </p:txBody>
      </p:sp>
      <p:sp>
        <p:nvSpPr>
          <p:cNvPr id="52252" name="TextBox 101"/>
          <p:cNvSpPr txBox="1">
            <a:spLocks noChangeArrowheads="1"/>
          </p:cNvSpPr>
          <p:nvPr/>
        </p:nvSpPr>
        <p:spPr bwMode="auto">
          <a:xfrm>
            <a:off x="2790825" y="5967413"/>
            <a:ext cx="3000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2</a:t>
            </a:r>
          </a:p>
        </p:txBody>
      </p:sp>
      <p:sp>
        <p:nvSpPr>
          <p:cNvPr id="52253" name="TextBox 102"/>
          <p:cNvSpPr txBox="1">
            <a:spLocks noChangeArrowheads="1"/>
          </p:cNvSpPr>
          <p:nvPr/>
        </p:nvSpPr>
        <p:spPr bwMode="auto">
          <a:xfrm>
            <a:off x="3171825" y="59674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3</a:t>
            </a:r>
          </a:p>
        </p:txBody>
      </p:sp>
      <p:sp>
        <p:nvSpPr>
          <p:cNvPr id="52254" name="TextBox 103"/>
          <p:cNvSpPr txBox="1">
            <a:spLocks noChangeArrowheads="1"/>
          </p:cNvSpPr>
          <p:nvPr/>
        </p:nvSpPr>
        <p:spPr bwMode="auto">
          <a:xfrm>
            <a:off x="3554413" y="59674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4</a:t>
            </a:r>
          </a:p>
        </p:txBody>
      </p:sp>
      <p:sp>
        <p:nvSpPr>
          <p:cNvPr id="52255" name="TextBox 104"/>
          <p:cNvSpPr txBox="1">
            <a:spLocks noChangeArrowheads="1"/>
          </p:cNvSpPr>
          <p:nvPr/>
        </p:nvSpPr>
        <p:spPr bwMode="auto">
          <a:xfrm>
            <a:off x="3935413" y="5967413"/>
            <a:ext cx="3000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5</a:t>
            </a:r>
          </a:p>
        </p:txBody>
      </p:sp>
      <p:sp>
        <p:nvSpPr>
          <p:cNvPr id="52256" name="TextBox 105"/>
          <p:cNvSpPr txBox="1">
            <a:spLocks noChangeArrowheads="1"/>
          </p:cNvSpPr>
          <p:nvPr/>
        </p:nvSpPr>
        <p:spPr bwMode="auto">
          <a:xfrm>
            <a:off x="4314825" y="5967413"/>
            <a:ext cx="3000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6</a:t>
            </a:r>
          </a:p>
        </p:txBody>
      </p:sp>
      <p:sp>
        <p:nvSpPr>
          <p:cNvPr id="52257" name="TextBox 106"/>
          <p:cNvSpPr txBox="1">
            <a:spLocks noChangeArrowheads="1"/>
          </p:cNvSpPr>
          <p:nvPr/>
        </p:nvSpPr>
        <p:spPr bwMode="auto">
          <a:xfrm>
            <a:off x="4613275" y="5967413"/>
            <a:ext cx="3000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7</a:t>
            </a:r>
          </a:p>
        </p:txBody>
      </p:sp>
      <p:sp>
        <p:nvSpPr>
          <p:cNvPr id="52258" name="TextBox 107"/>
          <p:cNvSpPr txBox="1">
            <a:spLocks noChangeArrowheads="1"/>
          </p:cNvSpPr>
          <p:nvPr/>
        </p:nvSpPr>
        <p:spPr bwMode="auto">
          <a:xfrm>
            <a:off x="4994275" y="5967413"/>
            <a:ext cx="3000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8</a:t>
            </a:r>
          </a:p>
        </p:txBody>
      </p:sp>
      <p:sp>
        <p:nvSpPr>
          <p:cNvPr id="52259" name="TextBox 108"/>
          <p:cNvSpPr txBox="1">
            <a:spLocks noChangeArrowheads="1"/>
          </p:cNvSpPr>
          <p:nvPr/>
        </p:nvSpPr>
        <p:spPr bwMode="auto">
          <a:xfrm>
            <a:off x="5457825" y="5967413"/>
            <a:ext cx="3000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9</a:t>
            </a:r>
          </a:p>
        </p:txBody>
      </p:sp>
      <p:sp>
        <p:nvSpPr>
          <p:cNvPr id="52260" name="TextBox 109"/>
          <p:cNvSpPr txBox="1">
            <a:spLocks noChangeArrowheads="1"/>
          </p:cNvSpPr>
          <p:nvPr/>
        </p:nvSpPr>
        <p:spPr bwMode="auto">
          <a:xfrm>
            <a:off x="5756275" y="5967413"/>
            <a:ext cx="415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10</a:t>
            </a:r>
          </a:p>
        </p:txBody>
      </p:sp>
      <p:sp>
        <p:nvSpPr>
          <p:cNvPr id="52261" name="TextBox 112"/>
          <p:cNvSpPr txBox="1">
            <a:spLocks noChangeArrowheads="1"/>
          </p:cNvSpPr>
          <p:nvPr/>
        </p:nvSpPr>
        <p:spPr bwMode="auto">
          <a:xfrm>
            <a:off x="533400" y="5467350"/>
            <a:ext cx="1790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Circular buffer</a:t>
            </a:r>
          </a:p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(N = 10)</a:t>
            </a:r>
          </a:p>
        </p:txBody>
      </p:sp>
      <p:sp>
        <p:nvSpPr>
          <p:cNvPr id="52262" name="Right Brace 121"/>
          <p:cNvSpPr>
            <a:spLocks/>
          </p:cNvSpPr>
          <p:nvPr/>
        </p:nvSpPr>
        <p:spPr bwMode="auto">
          <a:xfrm rot="-5400000">
            <a:off x="4114800" y="2571750"/>
            <a:ext cx="228600" cy="2971800"/>
          </a:xfrm>
          <a:prstGeom prst="rightBrace">
            <a:avLst>
              <a:gd name="adj1" fmla="val 8306"/>
              <a:gd name="adj2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52263" name="TextBox 122"/>
          <p:cNvSpPr txBox="1">
            <a:spLocks noChangeArrowheads="1"/>
          </p:cNvSpPr>
          <p:nvPr/>
        </p:nvSpPr>
        <p:spPr bwMode="auto">
          <a:xfrm>
            <a:off x="3505200" y="3562350"/>
            <a:ext cx="1692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buffered data</a:t>
            </a:r>
          </a:p>
        </p:txBody>
      </p:sp>
      <p:grpSp>
        <p:nvGrpSpPr>
          <p:cNvPr id="52264" name="Group 134"/>
          <p:cNvGrpSpPr>
            <a:grpSpLocks/>
          </p:cNvGrpSpPr>
          <p:nvPr/>
        </p:nvGrpSpPr>
        <p:grpSpPr bwMode="auto">
          <a:xfrm>
            <a:off x="2362200" y="5619750"/>
            <a:ext cx="3810000" cy="381000"/>
            <a:chOff x="2362200" y="6172200"/>
            <a:chExt cx="3810000" cy="381000"/>
          </a:xfrm>
        </p:grpSpPr>
        <p:sp>
          <p:nvSpPr>
            <p:cNvPr id="52287" name="Rectangle 123"/>
            <p:cNvSpPr>
              <a:spLocks noChangeArrowheads="1"/>
            </p:cNvSpPr>
            <p:nvPr/>
          </p:nvSpPr>
          <p:spPr bwMode="auto">
            <a:xfrm>
              <a:off x="4267200" y="61722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sz="2000" b="0">
                <a:latin typeface="Helvetica" charset="0"/>
                <a:cs typeface="Helvetica" charset="0"/>
              </a:endParaRPr>
            </a:p>
          </p:txBody>
        </p:sp>
        <p:sp>
          <p:nvSpPr>
            <p:cNvPr id="52288" name="Rectangle 124"/>
            <p:cNvSpPr>
              <a:spLocks noChangeArrowheads="1"/>
            </p:cNvSpPr>
            <p:nvPr/>
          </p:nvSpPr>
          <p:spPr bwMode="auto">
            <a:xfrm>
              <a:off x="3886200" y="61722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sz="2000" b="0">
                <a:latin typeface="Helvetica" charset="0"/>
                <a:cs typeface="Helvetica" charset="0"/>
              </a:endParaRPr>
            </a:p>
          </p:txBody>
        </p:sp>
        <p:sp>
          <p:nvSpPr>
            <p:cNvPr id="52289" name="Rectangle 125"/>
            <p:cNvSpPr>
              <a:spLocks noChangeArrowheads="1"/>
            </p:cNvSpPr>
            <p:nvPr/>
          </p:nvSpPr>
          <p:spPr bwMode="auto">
            <a:xfrm>
              <a:off x="3505200" y="61722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sz="2000" b="0">
                <a:latin typeface="Helvetica" charset="0"/>
                <a:cs typeface="Helvetica" charset="0"/>
              </a:endParaRPr>
            </a:p>
          </p:txBody>
        </p:sp>
        <p:sp>
          <p:nvSpPr>
            <p:cNvPr id="52290" name="Rectangle 126"/>
            <p:cNvSpPr>
              <a:spLocks noChangeArrowheads="1"/>
            </p:cNvSpPr>
            <p:nvPr/>
          </p:nvSpPr>
          <p:spPr bwMode="auto">
            <a:xfrm>
              <a:off x="3124200" y="61722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sz="2000" b="0">
                <a:latin typeface="Helvetica" charset="0"/>
                <a:cs typeface="Helvetica" charset="0"/>
              </a:endParaRPr>
            </a:p>
          </p:txBody>
        </p:sp>
        <p:sp>
          <p:nvSpPr>
            <p:cNvPr id="52291" name="Rectangle 127"/>
            <p:cNvSpPr>
              <a:spLocks noChangeArrowheads="1"/>
            </p:cNvSpPr>
            <p:nvPr/>
          </p:nvSpPr>
          <p:spPr bwMode="auto">
            <a:xfrm>
              <a:off x="2743200" y="61722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sz="2000" b="0">
                <a:latin typeface="Helvetica" charset="0"/>
                <a:cs typeface="Helvetica" charset="0"/>
              </a:endParaRPr>
            </a:p>
          </p:txBody>
        </p:sp>
        <p:sp>
          <p:nvSpPr>
            <p:cNvPr id="52292" name="Rectangle 128"/>
            <p:cNvSpPr>
              <a:spLocks noChangeArrowheads="1"/>
            </p:cNvSpPr>
            <p:nvPr/>
          </p:nvSpPr>
          <p:spPr bwMode="auto">
            <a:xfrm>
              <a:off x="2362200" y="61722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sz="2000" b="0">
                <a:latin typeface="Helvetica" charset="0"/>
                <a:cs typeface="Helvetica" charset="0"/>
              </a:endParaRPr>
            </a:p>
          </p:txBody>
        </p:sp>
        <p:sp>
          <p:nvSpPr>
            <p:cNvPr id="52293" name="Rectangle 129"/>
            <p:cNvSpPr>
              <a:spLocks noChangeArrowheads="1"/>
            </p:cNvSpPr>
            <p:nvPr/>
          </p:nvSpPr>
          <p:spPr bwMode="auto">
            <a:xfrm>
              <a:off x="5791200" y="61722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sz="2000" b="0">
                <a:latin typeface="Helvetica" charset="0"/>
                <a:cs typeface="Helvetica" charset="0"/>
              </a:endParaRPr>
            </a:p>
          </p:txBody>
        </p:sp>
        <p:sp>
          <p:nvSpPr>
            <p:cNvPr id="52294" name="Rectangle 130"/>
            <p:cNvSpPr>
              <a:spLocks noChangeArrowheads="1"/>
            </p:cNvSpPr>
            <p:nvPr/>
          </p:nvSpPr>
          <p:spPr bwMode="auto">
            <a:xfrm>
              <a:off x="5410200" y="61722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sz="2000" b="0">
                <a:latin typeface="Helvetica" charset="0"/>
                <a:cs typeface="Helvetica" charset="0"/>
              </a:endParaRPr>
            </a:p>
          </p:txBody>
        </p:sp>
        <p:sp>
          <p:nvSpPr>
            <p:cNvPr id="52295" name="Rectangle 132"/>
            <p:cNvSpPr>
              <a:spLocks noChangeArrowheads="1"/>
            </p:cNvSpPr>
            <p:nvPr/>
          </p:nvSpPr>
          <p:spPr bwMode="auto">
            <a:xfrm>
              <a:off x="5029200" y="61722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sz="2000" b="0">
                <a:latin typeface="Helvetica" charset="0"/>
                <a:cs typeface="Helvetica" charset="0"/>
              </a:endParaRPr>
            </a:p>
          </p:txBody>
        </p:sp>
        <p:sp>
          <p:nvSpPr>
            <p:cNvPr id="52296" name="Rectangle 133"/>
            <p:cNvSpPr>
              <a:spLocks noChangeArrowheads="1"/>
            </p:cNvSpPr>
            <p:nvPr/>
          </p:nvSpPr>
          <p:spPr bwMode="auto">
            <a:xfrm>
              <a:off x="4648200" y="61722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sz="2000" b="0">
                <a:latin typeface="Helvetica" charset="0"/>
                <a:cs typeface="Helvetica" charset="0"/>
              </a:endParaRPr>
            </a:p>
          </p:txBody>
        </p:sp>
      </p:grpSp>
      <p:cxnSp>
        <p:nvCxnSpPr>
          <p:cNvPr id="138" name="Straight Arrow Connector 137"/>
          <p:cNvCxnSpPr>
            <a:cxnSpLocks noChangeShapeType="1"/>
          </p:cNvCxnSpPr>
          <p:nvPr/>
        </p:nvCxnSpPr>
        <p:spPr bwMode="auto">
          <a:xfrm>
            <a:off x="2857500" y="4857750"/>
            <a:ext cx="2708275" cy="762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9" name="TextBox 138"/>
          <p:cNvSpPr txBox="1">
            <a:spLocks noChangeArrowheads="1"/>
          </p:cNvSpPr>
          <p:nvPr/>
        </p:nvSpPr>
        <p:spPr bwMode="auto">
          <a:xfrm>
            <a:off x="1371600" y="4945063"/>
            <a:ext cx="2211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</a:rPr>
              <a:t>(28 mod 10) + 1 = 9 </a:t>
            </a:r>
          </a:p>
        </p:txBody>
      </p:sp>
      <p:sp>
        <p:nvSpPr>
          <p:cNvPr id="141" name="Rectangle 140"/>
          <p:cNvSpPr/>
          <p:nvPr/>
        </p:nvSpPr>
        <p:spPr bwMode="auto">
          <a:xfrm>
            <a:off x="5410200" y="5619750"/>
            <a:ext cx="381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cs typeface="Helvetica"/>
              </a:rPr>
              <a:t>E</a:t>
            </a:r>
          </a:p>
        </p:txBody>
      </p:sp>
      <p:grpSp>
        <p:nvGrpSpPr>
          <p:cNvPr id="142" name="Group 141"/>
          <p:cNvGrpSpPr>
            <a:grpSpLocks/>
          </p:cNvGrpSpPr>
          <p:nvPr/>
        </p:nvGrpSpPr>
        <p:grpSpPr bwMode="auto">
          <a:xfrm>
            <a:off x="2362200" y="5619750"/>
            <a:ext cx="3810000" cy="381000"/>
            <a:chOff x="2327702" y="5410200"/>
            <a:chExt cx="3810000" cy="381000"/>
          </a:xfrm>
        </p:grpSpPr>
        <p:sp>
          <p:nvSpPr>
            <p:cNvPr id="143" name="Rectangle 142"/>
            <p:cNvSpPr/>
            <p:nvPr/>
          </p:nvSpPr>
          <p:spPr bwMode="auto">
            <a:xfrm>
              <a:off x="5756702" y="5410200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Helvetica"/>
                  <a:cs typeface="Helvetica"/>
                </a:rPr>
                <a:t>L</a:t>
              </a: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2708702" y="5410200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Helvetica"/>
                  <a:cs typeface="Helvetica"/>
                </a:rPr>
                <a:t>O</a:t>
              </a: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4232702" y="5410200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Helvetica"/>
                  <a:cs typeface="Helvetica"/>
                </a:rPr>
                <a:t>R</a:t>
              </a: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3089702" y="5410200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Helvetica"/>
                  <a:cs typeface="Helvetica"/>
                </a:rPr>
                <a:t>  </a:t>
              </a: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3470702" y="5410200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Helvetica"/>
                  <a:cs typeface="Helvetica"/>
                </a:rPr>
                <a:t>W</a:t>
              </a: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3851702" y="5410200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Helvetica"/>
                  <a:cs typeface="Helvetica"/>
                </a:rPr>
                <a:t>O</a:t>
              </a: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5375702" y="5410200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Helvetica"/>
                  <a:cs typeface="Helvetica"/>
                </a:rPr>
                <a:t>E</a:t>
              </a: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2327702" y="5410200"/>
              <a:ext cx="381000" cy="381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sz="2000" b="0" dirty="0">
                  <a:latin typeface="Helvetica"/>
                  <a:cs typeface="Helvetica"/>
                </a:rPr>
                <a:t>L</a:t>
              </a:r>
            </a:p>
          </p:txBody>
        </p:sp>
        <p:sp>
          <p:nvSpPr>
            <p:cNvPr id="52285" name="Rectangle 150"/>
            <p:cNvSpPr>
              <a:spLocks noChangeArrowheads="1"/>
            </p:cNvSpPr>
            <p:nvPr/>
          </p:nvSpPr>
          <p:spPr bwMode="auto">
            <a:xfrm>
              <a:off x="4613702" y="54102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sz="2000" b="0">
                <a:latin typeface="Helvetica" charset="0"/>
                <a:cs typeface="Helvetica" charset="0"/>
              </a:endParaRPr>
            </a:p>
          </p:txBody>
        </p:sp>
        <p:sp>
          <p:nvSpPr>
            <p:cNvPr id="52286" name="Rectangle 151"/>
            <p:cNvSpPr>
              <a:spLocks noChangeArrowheads="1"/>
            </p:cNvSpPr>
            <p:nvPr/>
          </p:nvSpPr>
          <p:spPr bwMode="auto">
            <a:xfrm>
              <a:off x="4994702" y="5410200"/>
              <a:ext cx="3810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 algn="ctr"/>
              <a:endParaRPr lang="en-US" sz="2000" b="0">
                <a:latin typeface="Helvetica" charset="0"/>
                <a:cs typeface="Helvetica" charset="0"/>
              </a:endParaRPr>
            </a:p>
          </p:txBody>
        </p:sp>
      </p:grpSp>
      <p:grpSp>
        <p:nvGrpSpPr>
          <p:cNvPr id="164" name="Group 163"/>
          <p:cNvGrpSpPr>
            <a:grpSpLocks/>
          </p:cNvGrpSpPr>
          <p:nvPr/>
        </p:nvGrpSpPr>
        <p:grpSpPr bwMode="auto">
          <a:xfrm>
            <a:off x="4422775" y="4857750"/>
            <a:ext cx="2970213" cy="762000"/>
            <a:chOff x="4423202" y="4648200"/>
            <a:chExt cx="2970512" cy="762000"/>
          </a:xfrm>
        </p:grpSpPr>
        <p:cxnSp>
          <p:nvCxnSpPr>
            <p:cNvPr id="52275" name="Straight Arrow Connector 164"/>
            <p:cNvCxnSpPr>
              <a:cxnSpLocks noChangeShapeType="1"/>
            </p:cNvCxnSpPr>
            <p:nvPr/>
          </p:nvCxnSpPr>
          <p:spPr bwMode="auto">
            <a:xfrm flipH="1">
              <a:off x="4423202" y="4648200"/>
              <a:ext cx="1101298" cy="7620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276" name="TextBox 165"/>
            <p:cNvSpPr txBox="1">
              <a:spLocks noChangeArrowheads="1"/>
            </p:cNvSpPr>
            <p:nvPr/>
          </p:nvSpPr>
          <p:spPr bwMode="auto">
            <a:xfrm>
              <a:off x="5181600" y="4724400"/>
              <a:ext cx="22121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(35 mod 10) + 1 = 6 </a:t>
              </a:r>
            </a:p>
          </p:txBody>
        </p:sp>
      </p:grpSp>
      <p:grpSp>
        <p:nvGrpSpPr>
          <p:cNvPr id="176" name="Group 175"/>
          <p:cNvGrpSpPr>
            <a:grpSpLocks/>
          </p:cNvGrpSpPr>
          <p:nvPr/>
        </p:nvGrpSpPr>
        <p:grpSpPr bwMode="auto">
          <a:xfrm>
            <a:off x="4192588" y="6229350"/>
            <a:ext cx="1825625" cy="476250"/>
            <a:chOff x="4193325" y="6019800"/>
            <a:chExt cx="1824150" cy="476310"/>
          </a:xfrm>
        </p:grpSpPr>
        <p:cxnSp>
          <p:nvCxnSpPr>
            <p:cNvPr id="52271" name="Straight Arrow Connector 167"/>
            <p:cNvCxnSpPr>
              <a:cxnSpLocks noChangeShapeType="1"/>
            </p:cNvCxnSpPr>
            <p:nvPr/>
          </p:nvCxnSpPr>
          <p:spPr bwMode="auto">
            <a:xfrm flipV="1">
              <a:off x="5638799" y="6019800"/>
              <a:ext cx="1" cy="228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272" name="Straight Arrow Connector 172"/>
            <p:cNvCxnSpPr>
              <a:cxnSpLocks noChangeShapeType="1"/>
            </p:cNvCxnSpPr>
            <p:nvPr/>
          </p:nvCxnSpPr>
          <p:spPr bwMode="auto">
            <a:xfrm flipV="1">
              <a:off x="4495799" y="6019800"/>
              <a:ext cx="1" cy="22860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273" name="TextBox 173"/>
            <p:cNvSpPr txBox="1">
              <a:spLocks noChangeArrowheads="1"/>
            </p:cNvSpPr>
            <p:nvPr/>
          </p:nvSpPr>
          <p:spPr bwMode="auto">
            <a:xfrm>
              <a:off x="5334000" y="6096000"/>
              <a:ext cx="6834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start</a:t>
              </a:r>
            </a:p>
          </p:txBody>
        </p:sp>
        <p:sp>
          <p:nvSpPr>
            <p:cNvPr id="52274" name="TextBox 174"/>
            <p:cNvSpPr txBox="1">
              <a:spLocks noChangeArrowheads="1"/>
            </p:cNvSpPr>
            <p:nvPr/>
          </p:nvSpPr>
          <p:spPr bwMode="auto">
            <a:xfrm>
              <a:off x="4193325" y="6096000"/>
              <a:ext cx="61259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385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Flow Control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381000" y="3962400"/>
            <a:ext cx="8763000" cy="236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>
                <a:latin typeface="Helvetica" charset="0"/>
                <a:ea typeface="ＭＳ Ｐゴシック" charset="0"/>
                <a:cs typeface="ＭＳ Ｐゴシック" charset="0"/>
              </a:rPr>
              <a:t>LastByteWritten: last byte written by sending process </a:t>
            </a:r>
          </a:p>
          <a:p>
            <a:pPr>
              <a:lnSpc>
                <a:spcPct val="80000"/>
              </a:lnSpc>
            </a:pPr>
            <a:r>
              <a:rPr lang="en-US" sz="2200">
                <a:latin typeface="Helvetica" charset="0"/>
                <a:ea typeface="ＭＳ Ｐゴシック" charset="0"/>
                <a:cs typeface="ＭＳ Ｐゴシック" charset="0"/>
              </a:rPr>
              <a:t>LastByteSent: last byte sent by sender to receiver</a:t>
            </a:r>
          </a:p>
          <a:p>
            <a:pPr>
              <a:lnSpc>
                <a:spcPct val="80000"/>
              </a:lnSpc>
            </a:pPr>
            <a:r>
              <a:rPr lang="en-US" sz="2200">
                <a:latin typeface="Helvetica" charset="0"/>
                <a:ea typeface="ＭＳ Ｐゴシック" charset="0"/>
                <a:cs typeface="ＭＳ Ｐゴシック" charset="0"/>
              </a:rPr>
              <a:t>LastByteAcked: last ack received by sender from receiver</a:t>
            </a:r>
          </a:p>
          <a:p>
            <a:pPr>
              <a:lnSpc>
                <a:spcPct val="80000"/>
              </a:lnSpc>
            </a:pPr>
            <a:r>
              <a:rPr lang="en-US" sz="2200">
                <a:latin typeface="Helvetica" charset="0"/>
                <a:ea typeface="ＭＳ Ｐゴシック" charset="0"/>
                <a:cs typeface="ＭＳ Ｐゴシック" charset="0"/>
              </a:rPr>
              <a:t>LastByteRcvd: last byte received by receiver from sender</a:t>
            </a:r>
          </a:p>
          <a:p>
            <a:pPr>
              <a:lnSpc>
                <a:spcPct val="80000"/>
              </a:lnSpc>
            </a:pPr>
            <a:r>
              <a:rPr lang="en-US" sz="2200">
                <a:latin typeface="Helvetica" charset="0"/>
                <a:ea typeface="ＭＳ Ｐゴシック" charset="0"/>
                <a:cs typeface="ＭＳ Ｐゴシック" charset="0"/>
              </a:rPr>
              <a:t>NextByteExpected: last </a:t>
            </a:r>
            <a:r>
              <a:rPr lang="en-US" sz="2200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</a:rPr>
              <a:t>in-sequence </a:t>
            </a:r>
            <a:r>
              <a:rPr lang="en-US" sz="2200">
                <a:latin typeface="Helvetica" charset="0"/>
                <a:ea typeface="ＭＳ Ｐゴシック" charset="0"/>
                <a:cs typeface="ＭＳ Ｐゴシック" charset="0"/>
              </a:rPr>
              <a:t>byte expected by receiver</a:t>
            </a:r>
          </a:p>
          <a:p>
            <a:pPr>
              <a:lnSpc>
                <a:spcPct val="80000"/>
              </a:lnSpc>
            </a:pPr>
            <a:r>
              <a:rPr lang="en-US" sz="2200">
                <a:latin typeface="Helvetica" charset="0"/>
                <a:ea typeface="ＭＳ Ｐゴシック" charset="0"/>
                <a:cs typeface="ＭＳ Ｐゴシック" charset="0"/>
              </a:rPr>
              <a:t>LastByteRead: last byte read by the receiving process</a:t>
            </a:r>
          </a:p>
        </p:txBody>
      </p:sp>
      <p:sp>
        <p:nvSpPr>
          <p:cNvPr id="53251" name="Rectangle 5"/>
          <p:cNvSpPr>
            <a:spLocks noChangeArrowheads="1"/>
          </p:cNvSpPr>
          <p:nvPr/>
        </p:nvSpPr>
        <p:spPr bwMode="auto">
          <a:xfrm>
            <a:off x="304800" y="2514600"/>
            <a:ext cx="4114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31750" y="3124200"/>
            <a:ext cx="1914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LastByteAcked(0)</a:t>
            </a:r>
          </a:p>
        </p:txBody>
      </p:sp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1885950" y="3124200"/>
            <a:ext cx="174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LastByteSent(0)</a:t>
            </a:r>
          </a:p>
        </p:txBody>
      </p:sp>
      <p:sp>
        <p:nvSpPr>
          <p:cNvPr id="53254" name="Line 11"/>
          <p:cNvSpPr>
            <a:spLocks noChangeShapeType="1"/>
          </p:cNvSpPr>
          <p:nvPr/>
        </p:nvSpPr>
        <p:spPr bwMode="auto">
          <a:xfrm>
            <a:off x="457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3255" name="Oval 12"/>
          <p:cNvSpPr>
            <a:spLocks noChangeArrowheads="1"/>
          </p:cNvSpPr>
          <p:nvPr/>
        </p:nvSpPr>
        <p:spPr bwMode="auto">
          <a:xfrm>
            <a:off x="1219200" y="990600"/>
            <a:ext cx="2133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53256" name="Text Box 13"/>
          <p:cNvSpPr txBox="1">
            <a:spLocks noChangeArrowheads="1"/>
          </p:cNvSpPr>
          <p:nvPr/>
        </p:nvSpPr>
        <p:spPr bwMode="auto">
          <a:xfrm>
            <a:off x="1355725" y="1219200"/>
            <a:ext cx="185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Sending Process</a:t>
            </a:r>
          </a:p>
        </p:txBody>
      </p:sp>
      <p:sp>
        <p:nvSpPr>
          <p:cNvPr id="53257" name="Freeform 14"/>
          <p:cNvSpPr>
            <a:spLocks/>
          </p:cNvSpPr>
          <p:nvPr/>
        </p:nvSpPr>
        <p:spPr bwMode="auto">
          <a:xfrm flipH="1">
            <a:off x="304800" y="1676400"/>
            <a:ext cx="1295400" cy="8382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3258" name="Line 17"/>
          <p:cNvSpPr>
            <a:spLocks noChangeShapeType="1"/>
          </p:cNvSpPr>
          <p:nvPr/>
        </p:nvSpPr>
        <p:spPr bwMode="auto">
          <a:xfrm>
            <a:off x="4648200" y="9144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3259" name="Text Box 19"/>
          <p:cNvSpPr txBox="1">
            <a:spLocks noChangeArrowheads="1"/>
          </p:cNvSpPr>
          <p:nvPr/>
        </p:nvSpPr>
        <p:spPr bwMode="auto">
          <a:xfrm>
            <a:off x="6400800" y="3124200"/>
            <a:ext cx="223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NextByteExpected(1)</a:t>
            </a:r>
          </a:p>
        </p:txBody>
      </p:sp>
      <p:sp>
        <p:nvSpPr>
          <p:cNvPr id="53260" name="Text Box 20"/>
          <p:cNvSpPr txBox="1">
            <a:spLocks noChangeArrowheads="1"/>
          </p:cNvSpPr>
          <p:nvPr/>
        </p:nvSpPr>
        <p:spPr bwMode="auto">
          <a:xfrm>
            <a:off x="4648200" y="3124200"/>
            <a:ext cx="1801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LastByteRcvd(0)</a:t>
            </a:r>
          </a:p>
        </p:txBody>
      </p:sp>
      <p:sp>
        <p:nvSpPr>
          <p:cNvPr id="53261" name="Text Box 21"/>
          <p:cNvSpPr txBox="1">
            <a:spLocks noChangeArrowheads="1"/>
          </p:cNvSpPr>
          <p:nvPr/>
        </p:nvSpPr>
        <p:spPr bwMode="auto">
          <a:xfrm>
            <a:off x="5021263" y="2178050"/>
            <a:ext cx="180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LastByteRead(0)</a:t>
            </a:r>
          </a:p>
        </p:txBody>
      </p:sp>
      <p:sp>
        <p:nvSpPr>
          <p:cNvPr id="53262" name="Line 22"/>
          <p:cNvSpPr>
            <a:spLocks noChangeShapeType="1"/>
          </p:cNvSpPr>
          <p:nvPr/>
        </p:nvSpPr>
        <p:spPr bwMode="auto">
          <a:xfrm flipV="1">
            <a:off x="4953000" y="2895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3263" name="Line 24"/>
          <p:cNvSpPr>
            <a:spLocks noChangeShapeType="1"/>
          </p:cNvSpPr>
          <p:nvPr/>
        </p:nvSpPr>
        <p:spPr bwMode="auto">
          <a:xfrm>
            <a:off x="5029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3264" name="Text Box 26"/>
          <p:cNvSpPr txBox="1">
            <a:spLocks noChangeArrowheads="1"/>
          </p:cNvSpPr>
          <p:nvPr/>
        </p:nvSpPr>
        <p:spPr bwMode="auto">
          <a:xfrm>
            <a:off x="5794375" y="1187450"/>
            <a:ext cx="200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Receiving Process</a:t>
            </a:r>
          </a:p>
        </p:txBody>
      </p:sp>
      <p:sp>
        <p:nvSpPr>
          <p:cNvPr id="53265" name="Line 22"/>
          <p:cNvSpPr>
            <a:spLocks noChangeShapeType="1"/>
          </p:cNvSpPr>
          <p:nvPr/>
        </p:nvSpPr>
        <p:spPr bwMode="auto">
          <a:xfrm flipV="1">
            <a:off x="304800" y="2895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3266" name="Text Box 8"/>
          <p:cNvSpPr txBox="1">
            <a:spLocks noChangeArrowheads="1"/>
          </p:cNvSpPr>
          <p:nvPr/>
        </p:nvSpPr>
        <p:spPr bwMode="auto">
          <a:xfrm>
            <a:off x="304800" y="2178050"/>
            <a:ext cx="2003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LastByteWritten(0)</a:t>
            </a:r>
          </a:p>
        </p:txBody>
      </p:sp>
      <p:sp>
        <p:nvSpPr>
          <p:cNvPr id="53267" name="Oval 12"/>
          <p:cNvSpPr>
            <a:spLocks noChangeArrowheads="1"/>
          </p:cNvSpPr>
          <p:nvPr/>
        </p:nvSpPr>
        <p:spPr bwMode="auto">
          <a:xfrm>
            <a:off x="5638800" y="990600"/>
            <a:ext cx="2286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53268" name="Freeform 14"/>
          <p:cNvSpPr>
            <a:spLocks/>
          </p:cNvSpPr>
          <p:nvPr/>
        </p:nvSpPr>
        <p:spPr bwMode="auto">
          <a:xfrm flipH="1">
            <a:off x="4953000" y="1676400"/>
            <a:ext cx="1219200" cy="8382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3269" name="Line 22"/>
          <p:cNvSpPr>
            <a:spLocks noChangeShapeType="1"/>
          </p:cNvSpPr>
          <p:nvPr/>
        </p:nvSpPr>
        <p:spPr bwMode="auto">
          <a:xfrm flipH="1" flipV="1">
            <a:off x="304800" y="2895600"/>
            <a:ext cx="1905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3270" name="Rectangle 5"/>
          <p:cNvSpPr>
            <a:spLocks noChangeArrowheads="1"/>
          </p:cNvSpPr>
          <p:nvPr/>
        </p:nvSpPr>
        <p:spPr bwMode="auto">
          <a:xfrm>
            <a:off x="4953000" y="2514600"/>
            <a:ext cx="38862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53271" name="Line 22"/>
          <p:cNvSpPr>
            <a:spLocks noChangeShapeType="1"/>
          </p:cNvSpPr>
          <p:nvPr/>
        </p:nvSpPr>
        <p:spPr bwMode="auto">
          <a:xfrm flipH="1" flipV="1">
            <a:off x="4953000" y="2895600"/>
            <a:ext cx="1905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9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Flow Control</a:t>
            </a:r>
          </a:p>
        </p:txBody>
      </p:sp>
      <p:sp>
        <p:nvSpPr>
          <p:cNvPr id="54274" name="Line 17"/>
          <p:cNvSpPr>
            <a:spLocks noChangeShapeType="1"/>
          </p:cNvSpPr>
          <p:nvPr/>
        </p:nvSpPr>
        <p:spPr bwMode="auto">
          <a:xfrm>
            <a:off x="4648200" y="9144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4275" name="Text Box 26"/>
          <p:cNvSpPr txBox="1">
            <a:spLocks noChangeArrowheads="1"/>
          </p:cNvSpPr>
          <p:nvPr/>
        </p:nvSpPr>
        <p:spPr bwMode="auto">
          <a:xfrm>
            <a:off x="5794375" y="1187450"/>
            <a:ext cx="200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Receiving Process</a:t>
            </a:r>
          </a:p>
        </p:txBody>
      </p:sp>
      <p:sp>
        <p:nvSpPr>
          <p:cNvPr id="54276" name="Oval 12"/>
          <p:cNvSpPr>
            <a:spLocks noChangeArrowheads="1"/>
          </p:cNvSpPr>
          <p:nvPr/>
        </p:nvSpPr>
        <p:spPr bwMode="auto">
          <a:xfrm>
            <a:off x="5638800" y="990600"/>
            <a:ext cx="2286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54277" name="Text Box 19"/>
          <p:cNvSpPr txBox="1">
            <a:spLocks noChangeArrowheads="1"/>
          </p:cNvSpPr>
          <p:nvPr/>
        </p:nvSpPr>
        <p:spPr bwMode="auto">
          <a:xfrm>
            <a:off x="4881563" y="3124200"/>
            <a:ext cx="2052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err="1">
                <a:latin typeface="Helvetica" charset="0"/>
                <a:cs typeface="Helvetica" charset="0"/>
              </a:rPr>
              <a:t>NextByteExpected</a:t>
            </a:r>
            <a:endParaRPr lang="en-US" sz="1600" dirty="0">
              <a:latin typeface="Helvetica" charset="0"/>
              <a:cs typeface="Helvetica" charset="0"/>
            </a:endParaRPr>
          </a:p>
        </p:txBody>
      </p:sp>
      <p:sp>
        <p:nvSpPr>
          <p:cNvPr id="54278" name="Text Box 20"/>
          <p:cNvSpPr txBox="1">
            <a:spLocks noChangeArrowheads="1"/>
          </p:cNvSpPr>
          <p:nvPr/>
        </p:nvSpPr>
        <p:spPr bwMode="auto">
          <a:xfrm>
            <a:off x="7212013" y="3124200"/>
            <a:ext cx="1550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LastByteRcvd</a:t>
            </a:r>
          </a:p>
        </p:txBody>
      </p:sp>
      <p:sp>
        <p:nvSpPr>
          <p:cNvPr id="54279" name="Line 22"/>
          <p:cNvSpPr>
            <a:spLocks noChangeShapeType="1"/>
          </p:cNvSpPr>
          <p:nvPr/>
        </p:nvSpPr>
        <p:spPr bwMode="auto">
          <a:xfrm flipH="1" flipV="1">
            <a:off x="7391400" y="29718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4280" name="Line 24"/>
          <p:cNvSpPr>
            <a:spLocks noChangeShapeType="1"/>
          </p:cNvSpPr>
          <p:nvPr/>
        </p:nvSpPr>
        <p:spPr bwMode="auto">
          <a:xfrm>
            <a:off x="5029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4281" name="Rectangle 5"/>
          <p:cNvSpPr>
            <a:spLocks noChangeArrowheads="1"/>
          </p:cNvSpPr>
          <p:nvPr/>
        </p:nvSpPr>
        <p:spPr bwMode="auto">
          <a:xfrm>
            <a:off x="4953000" y="2514600"/>
            <a:ext cx="38862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54282" name="Line 22"/>
          <p:cNvSpPr>
            <a:spLocks noChangeShapeType="1"/>
          </p:cNvSpPr>
          <p:nvPr/>
        </p:nvSpPr>
        <p:spPr bwMode="auto">
          <a:xfrm flipV="1">
            <a:off x="6019800" y="2895600"/>
            <a:ext cx="1524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4283" name="Rectangle 56"/>
          <p:cNvSpPr>
            <a:spLocks noChangeArrowheads="1"/>
          </p:cNvSpPr>
          <p:nvPr/>
        </p:nvSpPr>
        <p:spPr bwMode="auto">
          <a:xfrm>
            <a:off x="6129338" y="2514600"/>
            <a:ext cx="652462" cy="3810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54284" name="Text Box 21"/>
          <p:cNvSpPr txBox="1">
            <a:spLocks noChangeArrowheads="1"/>
          </p:cNvSpPr>
          <p:nvPr/>
        </p:nvSpPr>
        <p:spPr bwMode="auto">
          <a:xfrm>
            <a:off x="6096000" y="2178050"/>
            <a:ext cx="1550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LastByteRead</a:t>
            </a:r>
          </a:p>
        </p:txBody>
      </p:sp>
      <p:sp>
        <p:nvSpPr>
          <p:cNvPr id="54285" name="Freeform 14"/>
          <p:cNvSpPr>
            <a:spLocks/>
          </p:cNvSpPr>
          <p:nvPr/>
        </p:nvSpPr>
        <p:spPr bwMode="auto">
          <a:xfrm flipH="1">
            <a:off x="6146800" y="1752600"/>
            <a:ext cx="330200" cy="7620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2" name="Rectangle 71"/>
          <p:cNvSpPr/>
          <p:nvPr/>
        </p:nvSpPr>
        <p:spPr bwMode="auto">
          <a:xfrm>
            <a:off x="6096000" y="2514600"/>
            <a:ext cx="1295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5625" name="Content Placeholder 2"/>
          <p:cNvSpPr>
            <a:spLocks noGrp="1"/>
          </p:cNvSpPr>
          <p:nvPr>
            <p:ph idx="1"/>
          </p:nvPr>
        </p:nvSpPr>
        <p:spPr>
          <a:xfrm>
            <a:off x="0" y="3810000"/>
            <a:ext cx="9144000" cy="19050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AdvertisedWindow: number of bytes TCP receiver can receive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2"/>
            <a:endParaRPr lang="en-US">
              <a:latin typeface="Helvetica" charset="0"/>
              <a:ea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SenderWindow: number of bytes TCP sender can send</a:t>
            </a:r>
          </a:p>
          <a:p>
            <a:pPr>
              <a:buFontTx/>
              <a:buNone/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09600" y="4630738"/>
            <a:ext cx="7820025" cy="398462"/>
            <a:chOff x="609600" y="4402138"/>
            <a:chExt cx="7820025" cy="398462"/>
          </a:xfrm>
        </p:grpSpPr>
        <p:sp>
          <p:nvSpPr>
            <p:cNvPr id="65" name="Rectangle 2"/>
            <p:cNvSpPr>
              <a:spLocks noChangeArrowheads="1"/>
            </p:cNvSpPr>
            <p:nvPr/>
          </p:nvSpPr>
          <p:spPr bwMode="auto">
            <a:xfrm>
              <a:off x="609600" y="4402138"/>
              <a:ext cx="7772400" cy="39846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 sz="1800">
                <a:latin typeface="Helvetica"/>
                <a:ea typeface="ＭＳ Ｐゴシック" charset="-128"/>
                <a:cs typeface="Helvetica"/>
              </a:endParaRPr>
            </a:p>
          </p:txBody>
        </p:sp>
        <p:sp>
          <p:nvSpPr>
            <p:cNvPr id="54312" name="Text Box 34"/>
            <p:cNvSpPr txBox="1">
              <a:spLocks noChangeArrowheads="1"/>
            </p:cNvSpPr>
            <p:nvPr/>
          </p:nvSpPr>
          <p:spPr bwMode="auto">
            <a:xfrm>
              <a:off x="609600" y="4402138"/>
              <a:ext cx="78200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B52FC"/>
                  </a:solidFill>
                  <a:latin typeface="Helvetica" charset="0"/>
                  <a:cs typeface="Helvetica" charset="0"/>
                </a:rPr>
                <a:t>AdvertisedWindow</a:t>
              </a:r>
              <a:r>
                <a:rPr lang="en-US" sz="1800">
                  <a:latin typeface="Helvetica" charset="0"/>
                  <a:cs typeface="Helvetica" charset="0"/>
                </a:rPr>
                <a:t> = MaxRcvBuffer – (LastByteRcvd – LastByteRead)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09600" y="5791200"/>
            <a:ext cx="7988300" cy="457200"/>
            <a:chOff x="609600" y="5562600"/>
            <a:chExt cx="7987990" cy="762000"/>
          </a:xfrm>
        </p:grpSpPr>
        <p:sp>
          <p:nvSpPr>
            <p:cNvPr id="74" name="Rectangle 2"/>
            <p:cNvSpPr>
              <a:spLocks noChangeArrowheads="1"/>
            </p:cNvSpPr>
            <p:nvPr/>
          </p:nvSpPr>
          <p:spPr bwMode="auto">
            <a:xfrm>
              <a:off x="609600" y="5562600"/>
              <a:ext cx="7924492" cy="76200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 sz="1800">
                <a:latin typeface="Helvetica"/>
                <a:ea typeface="ＭＳ Ｐゴシック" charset="-128"/>
                <a:cs typeface="Helvetica"/>
              </a:endParaRPr>
            </a:p>
          </p:txBody>
        </p:sp>
        <p:sp>
          <p:nvSpPr>
            <p:cNvPr id="54310" name="Text Box 34"/>
            <p:cNvSpPr txBox="1">
              <a:spLocks noChangeArrowheads="1"/>
            </p:cNvSpPr>
            <p:nvPr/>
          </p:nvSpPr>
          <p:spPr bwMode="auto">
            <a:xfrm>
              <a:off x="609600" y="5562600"/>
              <a:ext cx="7987990" cy="52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B52FC"/>
                  </a:solidFill>
                  <a:latin typeface="Helvetica" charset="0"/>
                  <a:cs typeface="Helvetica" charset="0"/>
                </a:rPr>
                <a:t>SenderWindow</a:t>
              </a:r>
              <a:r>
                <a:rPr lang="en-US" sz="1800">
                  <a:latin typeface="Helvetica" charset="0"/>
                  <a:cs typeface="Helvetica" charset="0"/>
                </a:rPr>
                <a:t> = AdvertisedWindow – (LastByteSent – LastByteAcked)</a:t>
              </a:r>
            </a:p>
          </p:txBody>
        </p:sp>
      </p:grpSp>
      <p:cxnSp>
        <p:nvCxnSpPr>
          <p:cNvPr id="54290" name="Straight Arrow Connector 45"/>
          <p:cNvCxnSpPr>
            <a:cxnSpLocks noChangeShapeType="1"/>
          </p:cNvCxnSpPr>
          <p:nvPr/>
        </p:nvCxnSpPr>
        <p:spPr bwMode="auto">
          <a:xfrm rot="10800000" flipH="1">
            <a:off x="4953000" y="2741613"/>
            <a:ext cx="388620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91" name="TextBox 46"/>
          <p:cNvSpPr txBox="1">
            <a:spLocks noChangeArrowheads="1"/>
          </p:cNvSpPr>
          <p:nvPr/>
        </p:nvSpPr>
        <p:spPr bwMode="auto">
          <a:xfrm>
            <a:off x="7377113" y="2438400"/>
            <a:ext cx="1470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MaxRcvBuffer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04800" y="2438400"/>
            <a:ext cx="4267200" cy="342900"/>
            <a:chOff x="304767" y="2438400"/>
            <a:chExt cx="4267233" cy="342824"/>
          </a:xfrm>
        </p:grpSpPr>
        <p:cxnSp>
          <p:nvCxnSpPr>
            <p:cNvPr id="54307" name="Straight Arrow Connector 45"/>
            <p:cNvCxnSpPr>
              <a:cxnSpLocks noChangeShapeType="1"/>
            </p:cNvCxnSpPr>
            <p:nvPr/>
          </p:nvCxnSpPr>
          <p:spPr bwMode="auto">
            <a:xfrm>
              <a:off x="304767" y="2743200"/>
              <a:ext cx="4191033" cy="3802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308" name="TextBox 46"/>
            <p:cNvSpPr txBox="1">
              <a:spLocks noChangeArrowheads="1"/>
            </p:cNvSpPr>
            <p:nvPr/>
          </p:nvSpPr>
          <p:spPr bwMode="auto">
            <a:xfrm>
              <a:off x="2976691" y="2438400"/>
              <a:ext cx="159530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latin typeface="Helvetica" charset="0"/>
                  <a:cs typeface="Helvetica" charset="0"/>
                </a:rPr>
                <a:t>MaxSendBuffer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66700" y="990600"/>
            <a:ext cx="4229100" cy="2470150"/>
            <a:chOff x="266700" y="990600"/>
            <a:chExt cx="4229100" cy="2470150"/>
          </a:xfrm>
        </p:grpSpPr>
        <p:grpSp>
          <p:nvGrpSpPr>
            <p:cNvPr id="54294" name="Group 3"/>
            <p:cNvGrpSpPr>
              <a:grpSpLocks/>
            </p:cNvGrpSpPr>
            <p:nvPr/>
          </p:nvGrpSpPr>
          <p:grpSpPr bwMode="auto">
            <a:xfrm>
              <a:off x="266700" y="990600"/>
              <a:ext cx="4229100" cy="2470150"/>
              <a:chOff x="266733" y="990600"/>
              <a:chExt cx="4229067" cy="2469954"/>
            </a:xfrm>
          </p:grpSpPr>
          <p:sp>
            <p:nvSpPr>
              <p:cNvPr id="54296" name="Rectangle 5"/>
              <p:cNvSpPr>
                <a:spLocks noChangeArrowheads="1"/>
              </p:cNvSpPr>
              <p:nvPr/>
            </p:nvSpPr>
            <p:spPr bwMode="auto">
              <a:xfrm>
                <a:off x="304800" y="2514479"/>
                <a:ext cx="4191000" cy="38112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 sz="16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54297" name="Text Box 6"/>
              <p:cNvSpPr txBox="1">
                <a:spLocks noChangeArrowheads="1"/>
              </p:cNvSpPr>
              <p:nvPr/>
            </p:nvSpPr>
            <p:spPr bwMode="auto">
              <a:xfrm>
                <a:off x="266733" y="3124200"/>
                <a:ext cx="1665221" cy="335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600">
                    <a:latin typeface="Helvetica" charset="0"/>
                    <a:cs typeface="Helvetica" charset="0"/>
                  </a:rPr>
                  <a:t>LastByteAcked</a:t>
                </a:r>
              </a:p>
            </p:txBody>
          </p:sp>
          <p:sp>
            <p:nvSpPr>
              <p:cNvPr id="54298" name="Line 11"/>
              <p:cNvSpPr>
                <a:spLocks noChangeShapeType="1"/>
              </p:cNvSpPr>
              <p:nvPr/>
            </p:nvSpPr>
            <p:spPr bwMode="auto">
              <a:xfrm>
                <a:off x="457200" y="1981200"/>
                <a:ext cx="3505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54299" name="Oval 12"/>
              <p:cNvSpPr>
                <a:spLocks noChangeArrowheads="1"/>
              </p:cNvSpPr>
              <p:nvPr/>
            </p:nvSpPr>
            <p:spPr bwMode="auto">
              <a:xfrm>
                <a:off x="1219200" y="990600"/>
                <a:ext cx="2133600" cy="7620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 sz="1600">
                  <a:latin typeface="Helvetica" charset="0"/>
                  <a:cs typeface="Helvetica" charset="0"/>
                </a:endParaRPr>
              </a:p>
            </p:txBody>
          </p:sp>
          <p:sp>
            <p:nvSpPr>
              <p:cNvPr id="54300" name="Text Box 13"/>
              <p:cNvSpPr txBox="1">
                <a:spLocks noChangeArrowheads="1"/>
              </p:cNvSpPr>
              <p:nvPr/>
            </p:nvSpPr>
            <p:spPr bwMode="auto">
              <a:xfrm>
                <a:off x="1356311" y="1219200"/>
                <a:ext cx="1849851" cy="335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600">
                    <a:latin typeface="Helvetica" charset="0"/>
                    <a:cs typeface="Helvetica" charset="0"/>
                  </a:rPr>
                  <a:t>Sending Process</a:t>
                </a:r>
              </a:p>
            </p:txBody>
          </p:sp>
          <p:sp>
            <p:nvSpPr>
              <p:cNvPr id="54301" name="Line 22"/>
              <p:cNvSpPr>
                <a:spLocks noChangeShapeType="1"/>
              </p:cNvSpPr>
              <p:nvPr/>
            </p:nvSpPr>
            <p:spPr bwMode="auto">
              <a:xfrm flipV="1">
                <a:off x="1447800" y="2895600"/>
                <a:ext cx="762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  <p:sp>
            <p:nvSpPr>
              <p:cNvPr id="54302" name="Text Box 8"/>
              <p:cNvSpPr txBox="1">
                <a:spLocks noChangeArrowheads="1"/>
              </p:cNvSpPr>
              <p:nvPr/>
            </p:nvSpPr>
            <p:spPr bwMode="auto">
              <a:xfrm>
                <a:off x="1379688" y="2178050"/>
                <a:ext cx="1820712" cy="335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600">
                    <a:latin typeface="Helvetica" charset="0"/>
                    <a:cs typeface="Helvetica" charset="0"/>
                  </a:rPr>
                  <a:t>LastByteWritten</a:t>
                </a:r>
              </a:p>
            </p:txBody>
          </p:sp>
          <p:grpSp>
            <p:nvGrpSpPr>
              <p:cNvPr id="54303" name="Group 50"/>
              <p:cNvGrpSpPr>
                <a:grpSpLocks/>
              </p:cNvGrpSpPr>
              <p:nvPr/>
            </p:nvGrpSpPr>
            <p:grpSpPr bwMode="auto">
              <a:xfrm>
                <a:off x="2304971" y="2895602"/>
                <a:ext cx="1494000" cy="564952"/>
                <a:chOff x="2305169" y="2895600"/>
                <a:chExt cx="1493598" cy="564057"/>
              </a:xfrm>
            </p:grpSpPr>
            <p:sp>
              <p:nvSpPr>
                <p:cNvPr id="5430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305169" y="3124200"/>
                  <a:ext cx="1493598" cy="3354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US" sz="1600">
                      <a:latin typeface="Helvetica" charset="0"/>
                      <a:cs typeface="Helvetica" charset="0"/>
                    </a:rPr>
                    <a:t>LastByteSent</a:t>
                  </a:r>
                </a:p>
              </p:txBody>
            </p:sp>
            <p:sp>
              <p:nvSpPr>
                <p:cNvPr id="54306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2743200" y="2895600"/>
                  <a:ext cx="76200" cy="3048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0488" tIns="44450" rIns="90488" bIns="44450"/>
                <a:lstStyle/>
                <a:p>
                  <a:endParaRPr lang="en-US"/>
                </a:p>
              </p:txBody>
            </p:sp>
          </p:grpSp>
          <p:sp>
            <p:nvSpPr>
              <p:cNvPr id="54" name="Rectangle 53"/>
              <p:cNvSpPr/>
              <p:nvPr/>
            </p:nvSpPr>
            <p:spPr bwMode="auto">
              <a:xfrm>
                <a:off x="1524023" y="2514479"/>
                <a:ext cx="1219190" cy="38097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1600" b="0" dirty="0">
                  <a:latin typeface="Helvetica"/>
                  <a:ea typeface="ＭＳ Ｐゴシック" charset="-128"/>
                  <a:cs typeface="Helvetica"/>
                </a:endParaRPr>
              </a:p>
            </p:txBody>
          </p:sp>
        </p:grpSp>
        <p:sp>
          <p:nvSpPr>
            <p:cNvPr id="54295" name="Freeform 14"/>
            <p:cNvSpPr>
              <a:spLocks/>
            </p:cNvSpPr>
            <p:nvPr/>
          </p:nvSpPr>
          <p:spPr bwMode="auto">
            <a:xfrm>
              <a:off x="2332038" y="1752600"/>
              <a:ext cx="411162" cy="762000"/>
            </a:xfrm>
            <a:custGeom>
              <a:avLst/>
              <a:gdLst>
                <a:gd name="T0" fmla="*/ 0 w 480"/>
                <a:gd name="T1" fmla="*/ 0 h 528"/>
                <a:gd name="T2" fmla="*/ 2147483647 w 480"/>
                <a:gd name="T3" fmla="*/ 2147483647 h 528"/>
                <a:gd name="T4" fmla="*/ 2147483647 w 480"/>
                <a:gd name="T5" fmla="*/ 2147483647 h 528"/>
                <a:gd name="T6" fmla="*/ 2147483647 w 480"/>
                <a:gd name="T7" fmla="*/ 2147483647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528"/>
                <a:gd name="T14" fmla="*/ 480 w 48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528">
                  <a:moveTo>
                    <a:pt x="0" y="0"/>
                  </a:moveTo>
                  <a:cubicBezTo>
                    <a:pt x="108" y="44"/>
                    <a:pt x="216" y="88"/>
                    <a:pt x="288" y="144"/>
                  </a:cubicBezTo>
                  <a:cubicBezTo>
                    <a:pt x="360" y="200"/>
                    <a:pt x="400" y="272"/>
                    <a:pt x="432" y="336"/>
                  </a:cubicBezTo>
                  <a:cubicBezTo>
                    <a:pt x="464" y="400"/>
                    <a:pt x="472" y="464"/>
                    <a:pt x="480" y="52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170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Flow Control</a:t>
            </a:r>
          </a:p>
        </p:txBody>
      </p:sp>
      <p:sp>
        <p:nvSpPr>
          <p:cNvPr id="55298" name="Line 17"/>
          <p:cNvSpPr>
            <a:spLocks noChangeShapeType="1"/>
          </p:cNvSpPr>
          <p:nvPr/>
        </p:nvSpPr>
        <p:spPr bwMode="auto">
          <a:xfrm>
            <a:off x="4648200" y="9144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5299" name="Text Box 26"/>
          <p:cNvSpPr txBox="1">
            <a:spLocks noChangeArrowheads="1"/>
          </p:cNvSpPr>
          <p:nvPr/>
        </p:nvSpPr>
        <p:spPr bwMode="auto">
          <a:xfrm>
            <a:off x="5794375" y="1187450"/>
            <a:ext cx="200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Receiving Process</a:t>
            </a:r>
          </a:p>
        </p:txBody>
      </p:sp>
      <p:sp>
        <p:nvSpPr>
          <p:cNvPr id="55300" name="Oval 12"/>
          <p:cNvSpPr>
            <a:spLocks noChangeArrowheads="1"/>
          </p:cNvSpPr>
          <p:nvPr/>
        </p:nvSpPr>
        <p:spPr bwMode="auto">
          <a:xfrm>
            <a:off x="5638800" y="990600"/>
            <a:ext cx="2286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55301" name="Text Box 19"/>
          <p:cNvSpPr txBox="1">
            <a:spLocks noChangeArrowheads="1"/>
          </p:cNvSpPr>
          <p:nvPr/>
        </p:nvSpPr>
        <p:spPr bwMode="auto">
          <a:xfrm>
            <a:off x="4852988" y="3124200"/>
            <a:ext cx="2054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NextByteExpected</a:t>
            </a:r>
          </a:p>
        </p:txBody>
      </p:sp>
      <p:sp>
        <p:nvSpPr>
          <p:cNvPr id="55302" name="Text Box 20"/>
          <p:cNvSpPr txBox="1">
            <a:spLocks noChangeArrowheads="1"/>
          </p:cNvSpPr>
          <p:nvPr/>
        </p:nvSpPr>
        <p:spPr bwMode="auto">
          <a:xfrm>
            <a:off x="7162800" y="3124200"/>
            <a:ext cx="1550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LastByteRcvd</a:t>
            </a:r>
          </a:p>
        </p:txBody>
      </p:sp>
      <p:sp>
        <p:nvSpPr>
          <p:cNvPr id="55303" name="Line 22"/>
          <p:cNvSpPr>
            <a:spLocks noChangeShapeType="1"/>
          </p:cNvSpPr>
          <p:nvPr/>
        </p:nvSpPr>
        <p:spPr bwMode="auto">
          <a:xfrm flipH="1" flipV="1">
            <a:off x="7391400" y="2895600"/>
            <a:ext cx="457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5304" name="Line 24"/>
          <p:cNvSpPr>
            <a:spLocks noChangeShapeType="1"/>
          </p:cNvSpPr>
          <p:nvPr/>
        </p:nvSpPr>
        <p:spPr bwMode="auto">
          <a:xfrm>
            <a:off x="5029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5305" name="Rectangle 5"/>
          <p:cNvSpPr>
            <a:spLocks noChangeArrowheads="1"/>
          </p:cNvSpPr>
          <p:nvPr/>
        </p:nvSpPr>
        <p:spPr bwMode="auto">
          <a:xfrm>
            <a:off x="4953000" y="2514600"/>
            <a:ext cx="38862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55306" name="Line 22"/>
          <p:cNvSpPr>
            <a:spLocks noChangeShapeType="1"/>
          </p:cNvSpPr>
          <p:nvPr/>
        </p:nvSpPr>
        <p:spPr bwMode="auto">
          <a:xfrm flipV="1">
            <a:off x="6019800" y="28956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5307" name="Rectangle 56"/>
          <p:cNvSpPr>
            <a:spLocks noChangeArrowheads="1"/>
          </p:cNvSpPr>
          <p:nvPr/>
        </p:nvSpPr>
        <p:spPr bwMode="auto">
          <a:xfrm>
            <a:off x="6129338" y="2514600"/>
            <a:ext cx="652462" cy="3810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55308" name="Text Box 21"/>
          <p:cNvSpPr txBox="1">
            <a:spLocks noChangeArrowheads="1"/>
          </p:cNvSpPr>
          <p:nvPr/>
        </p:nvSpPr>
        <p:spPr bwMode="auto">
          <a:xfrm>
            <a:off x="6096000" y="2178050"/>
            <a:ext cx="1550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LastByteRead</a:t>
            </a:r>
          </a:p>
        </p:txBody>
      </p:sp>
      <p:sp>
        <p:nvSpPr>
          <p:cNvPr id="55309" name="Freeform 14"/>
          <p:cNvSpPr>
            <a:spLocks/>
          </p:cNvSpPr>
          <p:nvPr/>
        </p:nvSpPr>
        <p:spPr bwMode="auto">
          <a:xfrm flipH="1">
            <a:off x="6146800" y="1752600"/>
            <a:ext cx="330200" cy="7620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2" name="Rectangle 71"/>
          <p:cNvSpPr/>
          <p:nvPr/>
        </p:nvSpPr>
        <p:spPr bwMode="auto">
          <a:xfrm>
            <a:off x="67818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327" name="Content Placeholder 2"/>
          <p:cNvSpPr>
            <a:spLocks noGrp="1"/>
          </p:cNvSpPr>
          <p:nvPr>
            <p:ph idx="1"/>
          </p:nvPr>
        </p:nvSpPr>
        <p:spPr>
          <a:xfrm>
            <a:off x="0" y="3810000"/>
            <a:ext cx="9144000" cy="19050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Still true if receiver missed data….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 lvl="2"/>
            <a:endParaRPr lang="en-US">
              <a:latin typeface="Helvetica" charset="0"/>
              <a:ea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WriteWindow: number of bytes sending process can write</a:t>
            </a:r>
          </a:p>
        </p:txBody>
      </p:sp>
      <p:grpSp>
        <p:nvGrpSpPr>
          <p:cNvPr id="55312" name="Group 1"/>
          <p:cNvGrpSpPr>
            <a:grpSpLocks/>
          </p:cNvGrpSpPr>
          <p:nvPr/>
        </p:nvGrpSpPr>
        <p:grpSpPr bwMode="auto">
          <a:xfrm>
            <a:off x="609600" y="4402138"/>
            <a:ext cx="7820025" cy="398462"/>
            <a:chOff x="609600" y="4402138"/>
            <a:chExt cx="7820025" cy="398462"/>
          </a:xfrm>
        </p:grpSpPr>
        <p:sp>
          <p:nvSpPr>
            <p:cNvPr id="65" name="Rectangle 2"/>
            <p:cNvSpPr>
              <a:spLocks noChangeArrowheads="1"/>
            </p:cNvSpPr>
            <p:nvPr/>
          </p:nvSpPr>
          <p:spPr bwMode="auto">
            <a:xfrm>
              <a:off x="609600" y="4402138"/>
              <a:ext cx="7772400" cy="398462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 sz="1800">
                <a:latin typeface="Helvetica"/>
                <a:ea typeface="ＭＳ Ｐゴシック" charset="-128"/>
                <a:cs typeface="Helvetica"/>
              </a:endParaRPr>
            </a:p>
          </p:txBody>
        </p:sp>
        <p:sp>
          <p:nvSpPr>
            <p:cNvPr id="55337" name="Text Box 34"/>
            <p:cNvSpPr txBox="1">
              <a:spLocks noChangeArrowheads="1"/>
            </p:cNvSpPr>
            <p:nvPr/>
          </p:nvSpPr>
          <p:spPr bwMode="auto">
            <a:xfrm>
              <a:off x="609600" y="4402138"/>
              <a:ext cx="78200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B52FC"/>
                  </a:solidFill>
                  <a:latin typeface="Helvetica" charset="0"/>
                  <a:cs typeface="Helvetica" charset="0"/>
                </a:rPr>
                <a:t>AdvertisedWindow</a:t>
              </a:r>
              <a:r>
                <a:rPr lang="en-US" sz="1800">
                  <a:latin typeface="Helvetica" charset="0"/>
                  <a:cs typeface="Helvetica" charset="0"/>
                </a:rPr>
                <a:t> = MaxRcvBuffer – (LastByteRcvd – LastByteRead)</a:t>
              </a:r>
            </a:p>
          </p:txBody>
        </p:sp>
      </p:grpSp>
      <p:grpSp>
        <p:nvGrpSpPr>
          <p:cNvPr id="13329" name="Group 2"/>
          <p:cNvGrpSpPr>
            <a:grpSpLocks/>
          </p:cNvGrpSpPr>
          <p:nvPr/>
        </p:nvGrpSpPr>
        <p:grpSpPr bwMode="auto">
          <a:xfrm>
            <a:off x="609600" y="5562600"/>
            <a:ext cx="7924800" cy="457200"/>
            <a:chOff x="609600" y="5562600"/>
            <a:chExt cx="7924800" cy="653146"/>
          </a:xfrm>
        </p:grpSpPr>
        <p:sp>
          <p:nvSpPr>
            <p:cNvPr id="74" name="Rectangle 2"/>
            <p:cNvSpPr>
              <a:spLocks noChangeArrowheads="1"/>
            </p:cNvSpPr>
            <p:nvPr/>
          </p:nvSpPr>
          <p:spPr bwMode="auto">
            <a:xfrm>
              <a:off x="609600" y="5562600"/>
              <a:ext cx="7924800" cy="65314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 sz="1800">
                <a:latin typeface="Helvetica"/>
                <a:ea typeface="ＭＳ Ｐゴシック" charset="-128"/>
                <a:cs typeface="Helvetica"/>
              </a:endParaRPr>
            </a:p>
          </p:txBody>
        </p:sp>
        <p:sp>
          <p:nvSpPr>
            <p:cNvPr id="55335" name="Text Box 34"/>
            <p:cNvSpPr txBox="1">
              <a:spLocks noChangeArrowheads="1"/>
            </p:cNvSpPr>
            <p:nvPr/>
          </p:nvSpPr>
          <p:spPr bwMode="auto">
            <a:xfrm>
              <a:off x="609600" y="5562600"/>
              <a:ext cx="7695054" cy="52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B52FC"/>
                  </a:solidFill>
                  <a:latin typeface="Helvetica" charset="0"/>
                  <a:cs typeface="Helvetica" charset="0"/>
                </a:rPr>
                <a:t>WriteWindow</a:t>
              </a:r>
              <a:r>
                <a:rPr lang="en-US" sz="1800">
                  <a:latin typeface="Helvetica" charset="0"/>
                  <a:cs typeface="Helvetica" charset="0"/>
                </a:rPr>
                <a:t> = MaxSendBuffer – (LastByteWritten – LastByteAcked)</a:t>
              </a:r>
            </a:p>
          </p:txBody>
        </p:sp>
      </p:grpSp>
      <p:grpSp>
        <p:nvGrpSpPr>
          <p:cNvPr id="55314" name="Group 3"/>
          <p:cNvGrpSpPr>
            <a:grpSpLocks/>
          </p:cNvGrpSpPr>
          <p:nvPr/>
        </p:nvGrpSpPr>
        <p:grpSpPr bwMode="auto">
          <a:xfrm>
            <a:off x="266700" y="990600"/>
            <a:ext cx="4229100" cy="2470150"/>
            <a:chOff x="266733" y="990600"/>
            <a:chExt cx="4229067" cy="2469954"/>
          </a:xfrm>
        </p:grpSpPr>
        <p:sp>
          <p:nvSpPr>
            <p:cNvPr id="55321" name="Rectangle 5"/>
            <p:cNvSpPr>
              <a:spLocks noChangeArrowheads="1"/>
            </p:cNvSpPr>
            <p:nvPr/>
          </p:nvSpPr>
          <p:spPr bwMode="auto">
            <a:xfrm>
              <a:off x="304800" y="2514479"/>
              <a:ext cx="4191000" cy="38112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600">
                <a:latin typeface="Helvetica" charset="0"/>
                <a:cs typeface="Helvetica" charset="0"/>
              </a:endParaRPr>
            </a:p>
          </p:txBody>
        </p:sp>
        <p:sp>
          <p:nvSpPr>
            <p:cNvPr id="55322" name="Text Box 6"/>
            <p:cNvSpPr txBox="1">
              <a:spLocks noChangeArrowheads="1"/>
            </p:cNvSpPr>
            <p:nvPr/>
          </p:nvSpPr>
          <p:spPr bwMode="auto">
            <a:xfrm>
              <a:off x="266733" y="3124200"/>
              <a:ext cx="1665221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LastByteAcked</a:t>
              </a:r>
            </a:p>
          </p:txBody>
        </p:sp>
        <p:sp>
          <p:nvSpPr>
            <p:cNvPr id="55323" name="Line 11"/>
            <p:cNvSpPr>
              <a:spLocks noChangeShapeType="1"/>
            </p:cNvSpPr>
            <p:nvPr/>
          </p:nvSpPr>
          <p:spPr bwMode="auto">
            <a:xfrm>
              <a:off x="457200" y="1981200"/>
              <a:ext cx="3505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55324" name="Oval 12"/>
            <p:cNvSpPr>
              <a:spLocks noChangeArrowheads="1"/>
            </p:cNvSpPr>
            <p:nvPr/>
          </p:nvSpPr>
          <p:spPr bwMode="auto">
            <a:xfrm>
              <a:off x="1219200" y="990600"/>
              <a:ext cx="2133600" cy="762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88" tIns="44450" rIns="90488" bIns="44450" anchor="ctr"/>
            <a:lstStyle/>
            <a:p>
              <a:endParaRPr lang="en-US" sz="1600">
                <a:latin typeface="Helvetica" charset="0"/>
                <a:cs typeface="Helvetica" charset="0"/>
              </a:endParaRPr>
            </a:p>
          </p:txBody>
        </p:sp>
        <p:sp>
          <p:nvSpPr>
            <p:cNvPr id="55325" name="Text Box 13"/>
            <p:cNvSpPr txBox="1">
              <a:spLocks noChangeArrowheads="1"/>
            </p:cNvSpPr>
            <p:nvPr/>
          </p:nvSpPr>
          <p:spPr bwMode="auto">
            <a:xfrm>
              <a:off x="1356311" y="1219200"/>
              <a:ext cx="1849851" cy="335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Sending Process</a:t>
              </a:r>
            </a:p>
          </p:txBody>
        </p:sp>
        <p:sp>
          <p:nvSpPr>
            <p:cNvPr id="55326" name="Freeform 14"/>
            <p:cNvSpPr>
              <a:spLocks/>
            </p:cNvSpPr>
            <p:nvPr/>
          </p:nvSpPr>
          <p:spPr bwMode="auto">
            <a:xfrm>
              <a:off x="2332038" y="1752600"/>
              <a:ext cx="792162" cy="762000"/>
            </a:xfrm>
            <a:custGeom>
              <a:avLst/>
              <a:gdLst>
                <a:gd name="T0" fmla="*/ 0 w 480"/>
                <a:gd name="T1" fmla="*/ 0 h 528"/>
                <a:gd name="T2" fmla="*/ 2147483647 w 480"/>
                <a:gd name="T3" fmla="*/ 2147483647 h 528"/>
                <a:gd name="T4" fmla="*/ 2147483647 w 480"/>
                <a:gd name="T5" fmla="*/ 2147483647 h 528"/>
                <a:gd name="T6" fmla="*/ 2147483647 w 480"/>
                <a:gd name="T7" fmla="*/ 2147483647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528"/>
                <a:gd name="T14" fmla="*/ 480 w 48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528">
                  <a:moveTo>
                    <a:pt x="0" y="0"/>
                  </a:moveTo>
                  <a:cubicBezTo>
                    <a:pt x="108" y="44"/>
                    <a:pt x="216" y="88"/>
                    <a:pt x="288" y="144"/>
                  </a:cubicBezTo>
                  <a:cubicBezTo>
                    <a:pt x="360" y="200"/>
                    <a:pt x="400" y="272"/>
                    <a:pt x="432" y="336"/>
                  </a:cubicBezTo>
                  <a:cubicBezTo>
                    <a:pt x="464" y="400"/>
                    <a:pt x="472" y="464"/>
                    <a:pt x="480" y="52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55327" name="Line 22"/>
            <p:cNvSpPr>
              <a:spLocks noChangeShapeType="1"/>
            </p:cNvSpPr>
            <p:nvPr/>
          </p:nvSpPr>
          <p:spPr bwMode="auto">
            <a:xfrm flipV="1">
              <a:off x="1447800" y="2895600"/>
              <a:ext cx="762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55328" name="Text Box 8"/>
            <p:cNvSpPr txBox="1">
              <a:spLocks noChangeArrowheads="1"/>
            </p:cNvSpPr>
            <p:nvPr/>
          </p:nvSpPr>
          <p:spPr bwMode="auto">
            <a:xfrm>
              <a:off x="1379688" y="2178050"/>
              <a:ext cx="1820712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LastByteWritten</a:t>
              </a:r>
            </a:p>
          </p:txBody>
        </p:sp>
        <p:grpSp>
          <p:nvGrpSpPr>
            <p:cNvPr id="55329" name="Group 50"/>
            <p:cNvGrpSpPr>
              <a:grpSpLocks/>
            </p:cNvGrpSpPr>
            <p:nvPr/>
          </p:nvGrpSpPr>
          <p:grpSpPr bwMode="auto">
            <a:xfrm>
              <a:off x="2304971" y="2895602"/>
              <a:ext cx="1494000" cy="564952"/>
              <a:chOff x="2305169" y="2895600"/>
              <a:chExt cx="1493598" cy="564057"/>
            </a:xfrm>
          </p:grpSpPr>
          <p:sp>
            <p:nvSpPr>
              <p:cNvPr id="55332" name="Text Box 7"/>
              <p:cNvSpPr txBox="1">
                <a:spLocks noChangeArrowheads="1"/>
              </p:cNvSpPr>
              <p:nvPr/>
            </p:nvSpPr>
            <p:spPr bwMode="auto">
              <a:xfrm>
                <a:off x="2305169" y="3124200"/>
                <a:ext cx="1493598" cy="335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600">
                    <a:latin typeface="Helvetica" charset="0"/>
                    <a:cs typeface="Helvetica" charset="0"/>
                  </a:rPr>
                  <a:t>LastByteSent</a:t>
                </a:r>
              </a:p>
            </p:txBody>
          </p:sp>
          <p:sp>
            <p:nvSpPr>
              <p:cNvPr id="55333" name="Line 22"/>
              <p:cNvSpPr>
                <a:spLocks noChangeShapeType="1"/>
              </p:cNvSpPr>
              <p:nvPr/>
            </p:nvSpPr>
            <p:spPr bwMode="auto">
              <a:xfrm flipH="1" flipV="1">
                <a:off x="2743200" y="2895600"/>
                <a:ext cx="76200" cy="304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488" tIns="44450" rIns="90488" bIns="44450"/>
              <a:lstStyle/>
              <a:p>
                <a:endParaRPr lang="en-US"/>
              </a:p>
            </p:txBody>
          </p:sp>
        </p:grpSp>
        <p:sp>
          <p:nvSpPr>
            <p:cNvPr id="54" name="Rectangle 53"/>
            <p:cNvSpPr/>
            <p:nvPr/>
          </p:nvSpPr>
          <p:spPr bwMode="auto">
            <a:xfrm>
              <a:off x="1524023" y="2514479"/>
              <a:ext cx="1219190" cy="38097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600" b="0" dirty="0">
                <a:latin typeface="Helvetica"/>
                <a:ea typeface="ＭＳ Ｐゴシック" charset="-128"/>
                <a:cs typeface="Helvetica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743214" y="2514479"/>
              <a:ext cx="380997" cy="38097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600" b="0" dirty="0">
                <a:latin typeface="Helvetica"/>
                <a:ea typeface="ＭＳ Ｐゴシック" charset="-128"/>
                <a:cs typeface="Helvetica"/>
              </a:endParaRPr>
            </a:p>
          </p:txBody>
        </p:sp>
      </p:grpSp>
      <p:sp>
        <p:nvSpPr>
          <p:cNvPr id="34" name="Rectangle 33"/>
          <p:cNvSpPr/>
          <p:nvPr/>
        </p:nvSpPr>
        <p:spPr bwMode="auto">
          <a:xfrm>
            <a:off x="6096000" y="2514600"/>
            <a:ext cx="228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charset="-128"/>
              <a:cs typeface="Helvetica"/>
            </a:endParaRPr>
          </a:p>
        </p:txBody>
      </p:sp>
      <p:cxnSp>
        <p:nvCxnSpPr>
          <p:cNvPr id="55316" name="Straight Arrow Connector 45"/>
          <p:cNvCxnSpPr>
            <a:cxnSpLocks noChangeShapeType="1"/>
          </p:cNvCxnSpPr>
          <p:nvPr/>
        </p:nvCxnSpPr>
        <p:spPr bwMode="auto">
          <a:xfrm rot="10800000" flipH="1">
            <a:off x="4953000" y="2741613"/>
            <a:ext cx="388620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17" name="TextBox 46"/>
          <p:cNvSpPr txBox="1">
            <a:spLocks noChangeArrowheads="1"/>
          </p:cNvSpPr>
          <p:nvPr/>
        </p:nvSpPr>
        <p:spPr bwMode="auto">
          <a:xfrm>
            <a:off x="7377113" y="2481263"/>
            <a:ext cx="14700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Helvetica" charset="0"/>
                <a:cs typeface="Helvetica" charset="0"/>
              </a:rPr>
              <a:t>MaxRcvBuffer</a:t>
            </a:r>
          </a:p>
        </p:txBody>
      </p:sp>
      <p:grpSp>
        <p:nvGrpSpPr>
          <p:cNvPr id="55318" name="Group 39"/>
          <p:cNvGrpSpPr>
            <a:grpSpLocks/>
          </p:cNvGrpSpPr>
          <p:nvPr/>
        </p:nvGrpSpPr>
        <p:grpSpPr bwMode="auto">
          <a:xfrm>
            <a:off x="304800" y="2438400"/>
            <a:ext cx="4267200" cy="342900"/>
            <a:chOff x="304767" y="2438400"/>
            <a:chExt cx="4267233" cy="342824"/>
          </a:xfrm>
        </p:grpSpPr>
        <p:cxnSp>
          <p:nvCxnSpPr>
            <p:cNvPr id="55319" name="Straight Arrow Connector 45"/>
            <p:cNvCxnSpPr>
              <a:cxnSpLocks noChangeShapeType="1"/>
            </p:cNvCxnSpPr>
            <p:nvPr/>
          </p:nvCxnSpPr>
          <p:spPr bwMode="auto">
            <a:xfrm>
              <a:off x="304767" y="2743200"/>
              <a:ext cx="4191033" cy="3802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320" name="TextBox 46"/>
            <p:cNvSpPr txBox="1">
              <a:spLocks noChangeArrowheads="1"/>
            </p:cNvSpPr>
            <p:nvPr/>
          </p:nvSpPr>
          <p:spPr bwMode="auto">
            <a:xfrm>
              <a:off x="2976691" y="2438400"/>
              <a:ext cx="159530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0">
                  <a:latin typeface="Helvetica" charset="0"/>
                  <a:cs typeface="Helvetica" charset="0"/>
                </a:rPr>
                <a:t>MaxSendBuffer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677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Flow Control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152400" y="4114800"/>
            <a:ext cx="8991600" cy="22098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Sending app sends 350 bytes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Recall: 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We assume IP only accepts packets no larger than 100 bytes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MaxRcvBuf = 300 bytes, so initial Advertised Window = 300 byets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304800" y="2514600"/>
            <a:ext cx="4114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31750" y="3124200"/>
            <a:ext cx="1914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LastByteAcked(0)</a:t>
            </a:r>
          </a:p>
        </p:txBody>
      </p:sp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1885950" y="3124200"/>
            <a:ext cx="174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LastByteSent(0)</a:t>
            </a:r>
          </a:p>
        </p:txBody>
      </p:sp>
      <p:sp>
        <p:nvSpPr>
          <p:cNvPr id="56326" name="Oval 12"/>
          <p:cNvSpPr>
            <a:spLocks noChangeArrowheads="1"/>
          </p:cNvSpPr>
          <p:nvPr/>
        </p:nvSpPr>
        <p:spPr bwMode="auto">
          <a:xfrm>
            <a:off x="1219200" y="990600"/>
            <a:ext cx="2133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56327" name="Text Box 13"/>
          <p:cNvSpPr txBox="1">
            <a:spLocks noChangeArrowheads="1"/>
          </p:cNvSpPr>
          <p:nvPr/>
        </p:nvSpPr>
        <p:spPr bwMode="auto">
          <a:xfrm>
            <a:off x="1355725" y="1219200"/>
            <a:ext cx="185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Sending Process</a:t>
            </a:r>
          </a:p>
        </p:txBody>
      </p:sp>
      <p:sp>
        <p:nvSpPr>
          <p:cNvPr id="56328" name="Line 17"/>
          <p:cNvSpPr>
            <a:spLocks noChangeShapeType="1"/>
          </p:cNvSpPr>
          <p:nvPr/>
        </p:nvSpPr>
        <p:spPr bwMode="auto">
          <a:xfrm>
            <a:off x="4648200" y="10668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6329" name="Text Box 19"/>
          <p:cNvSpPr txBox="1">
            <a:spLocks noChangeArrowheads="1"/>
          </p:cNvSpPr>
          <p:nvPr/>
        </p:nvSpPr>
        <p:spPr bwMode="auto">
          <a:xfrm>
            <a:off x="6400800" y="3124200"/>
            <a:ext cx="2235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NextByteExpected(1)</a:t>
            </a:r>
          </a:p>
        </p:txBody>
      </p:sp>
      <p:sp>
        <p:nvSpPr>
          <p:cNvPr id="56330" name="Text Box 20"/>
          <p:cNvSpPr txBox="1">
            <a:spLocks noChangeArrowheads="1"/>
          </p:cNvSpPr>
          <p:nvPr/>
        </p:nvSpPr>
        <p:spPr bwMode="auto">
          <a:xfrm>
            <a:off x="4648200" y="3124200"/>
            <a:ext cx="1801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LastByteRcvd(0)</a:t>
            </a:r>
          </a:p>
        </p:txBody>
      </p:sp>
      <p:sp>
        <p:nvSpPr>
          <p:cNvPr id="56331" name="Text Box 21"/>
          <p:cNvSpPr txBox="1">
            <a:spLocks noChangeArrowheads="1"/>
          </p:cNvSpPr>
          <p:nvPr/>
        </p:nvSpPr>
        <p:spPr bwMode="auto">
          <a:xfrm>
            <a:off x="5816600" y="2178050"/>
            <a:ext cx="180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LastByteRead(0)</a:t>
            </a:r>
          </a:p>
        </p:txBody>
      </p:sp>
      <p:sp>
        <p:nvSpPr>
          <p:cNvPr id="56332" name="Line 22"/>
          <p:cNvSpPr>
            <a:spLocks noChangeShapeType="1"/>
          </p:cNvSpPr>
          <p:nvPr/>
        </p:nvSpPr>
        <p:spPr bwMode="auto">
          <a:xfrm flipV="1">
            <a:off x="4953000" y="2895600"/>
            <a:ext cx="838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6333" name="Line 24"/>
          <p:cNvSpPr>
            <a:spLocks noChangeShapeType="1"/>
          </p:cNvSpPr>
          <p:nvPr/>
        </p:nvSpPr>
        <p:spPr bwMode="auto">
          <a:xfrm>
            <a:off x="5029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6334" name="Text Box 26"/>
          <p:cNvSpPr txBox="1">
            <a:spLocks noChangeArrowheads="1"/>
          </p:cNvSpPr>
          <p:nvPr/>
        </p:nvSpPr>
        <p:spPr bwMode="auto">
          <a:xfrm>
            <a:off x="5794375" y="1187450"/>
            <a:ext cx="200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Receiving Process</a:t>
            </a:r>
          </a:p>
        </p:txBody>
      </p:sp>
      <p:sp>
        <p:nvSpPr>
          <p:cNvPr id="56335" name="Line 22"/>
          <p:cNvSpPr>
            <a:spLocks noChangeShapeType="1"/>
          </p:cNvSpPr>
          <p:nvPr/>
        </p:nvSpPr>
        <p:spPr bwMode="auto">
          <a:xfrm flipV="1">
            <a:off x="304800" y="2895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6336" name="Line 11"/>
          <p:cNvSpPr>
            <a:spLocks noChangeShapeType="1"/>
          </p:cNvSpPr>
          <p:nvPr/>
        </p:nvSpPr>
        <p:spPr bwMode="auto">
          <a:xfrm>
            <a:off x="457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11175" y="1752600"/>
            <a:ext cx="2232025" cy="762000"/>
            <a:chOff x="511659" y="1752600"/>
            <a:chExt cx="2231541" cy="762000"/>
          </a:xfrm>
        </p:grpSpPr>
        <p:sp>
          <p:nvSpPr>
            <p:cNvPr id="56344" name="Freeform 14"/>
            <p:cNvSpPr>
              <a:spLocks/>
            </p:cNvSpPr>
            <p:nvPr/>
          </p:nvSpPr>
          <p:spPr bwMode="auto">
            <a:xfrm>
              <a:off x="2332038" y="1752600"/>
              <a:ext cx="411162" cy="762000"/>
            </a:xfrm>
            <a:custGeom>
              <a:avLst/>
              <a:gdLst>
                <a:gd name="T0" fmla="*/ 0 w 480"/>
                <a:gd name="T1" fmla="*/ 0 h 528"/>
                <a:gd name="T2" fmla="*/ 2147483647 w 480"/>
                <a:gd name="T3" fmla="*/ 2147483647 h 528"/>
                <a:gd name="T4" fmla="*/ 2147483647 w 480"/>
                <a:gd name="T5" fmla="*/ 2147483647 h 528"/>
                <a:gd name="T6" fmla="*/ 2147483647 w 480"/>
                <a:gd name="T7" fmla="*/ 2147483647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528"/>
                <a:gd name="T14" fmla="*/ 480 w 48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528">
                  <a:moveTo>
                    <a:pt x="0" y="0"/>
                  </a:moveTo>
                  <a:cubicBezTo>
                    <a:pt x="108" y="44"/>
                    <a:pt x="216" y="88"/>
                    <a:pt x="288" y="144"/>
                  </a:cubicBezTo>
                  <a:cubicBezTo>
                    <a:pt x="360" y="200"/>
                    <a:pt x="400" y="272"/>
                    <a:pt x="432" y="336"/>
                  </a:cubicBezTo>
                  <a:cubicBezTo>
                    <a:pt x="464" y="400"/>
                    <a:pt x="472" y="464"/>
                    <a:pt x="480" y="52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56345" name="Text Box 8"/>
            <p:cNvSpPr txBox="1">
              <a:spLocks noChangeArrowheads="1"/>
            </p:cNvSpPr>
            <p:nvPr/>
          </p:nvSpPr>
          <p:spPr bwMode="auto">
            <a:xfrm>
              <a:off x="511659" y="2178050"/>
              <a:ext cx="2231059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LastByteWritten(</a:t>
              </a:r>
              <a:r>
                <a:rPr lang="en-US" sz="16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350</a:t>
              </a:r>
              <a:r>
                <a:rPr lang="en-US" sz="1600">
                  <a:latin typeface="Helvetica" charset="0"/>
                  <a:cs typeface="Helvetica" charset="0"/>
                </a:rPr>
                <a:t>)</a:t>
              </a:r>
            </a:p>
          </p:txBody>
        </p:sp>
      </p:grpSp>
      <p:sp>
        <p:nvSpPr>
          <p:cNvPr id="56338" name="Oval 12"/>
          <p:cNvSpPr>
            <a:spLocks noChangeArrowheads="1"/>
          </p:cNvSpPr>
          <p:nvPr/>
        </p:nvSpPr>
        <p:spPr bwMode="auto">
          <a:xfrm>
            <a:off x="5638800" y="990600"/>
            <a:ext cx="2286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56339" name="Freeform 14"/>
          <p:cNvSpPr>
            <a:spLocks/>
          </p:cNvSpPr>
          <p:nvPr/>
        </p:nvSpPr>
        <p:spPr bwMode="auto">
          <a:xfrm flipH="1">
            <a:off x="5791200" y="1676400"/>
            <a:ext cx="381000" cy="8382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6340" name="Line 22"/>
          <p:cNvSpPr>
            <a:spLocks noChangeShapeType="1"/>
          </p:cNvSpPr>
          <p:nvPr/>
        </p:nvSpPr>
        <p:spPr bwMode="auto">
          <a:xfrm flipH="1" flipV="1">
            <a:off x="5791200" y="2895600"/>
            <a:ext cx="1066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304800" y="2514600"/>
            <a:ext cx="2438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1, 350</a:t>
            </a:r>
          </a:p>
        </p:txBody>
      </p:sp>
      <p:sp>
        <p:nvSpPr>
          <p:cNvPr id="56342" name="Line 22"/>
          <p:cNvSpPr>
            <a:spLocks noChangeShapeType="1"/>
          </p:cNvSpPr>
          <p:nvPr/>
        </p:nvSpPr>
        <p:spPr bwMode="auto">
          <a:xfrm flipH="1" flipV="1">
            <a:off x="304800" y="2895600"/>
            <a:ext cx="1905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6343" name="Rectangle 5"/>
          <p:cNvSpPr>
            <a:spLocks noChangeArrowheads="1"/>
          </p:cNvSpPr>
          <p:nvPr/>
        </p:nvSpPr>
        <p:spPr bwMode="auto">
          <a:xfrm>
            <a:off x="5791200" y="2514600"/>
            <a:ext cx="1828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 bwMode="auto">
          <a:xfrm>
            <a:off x="304800" y="2514600"/>
            <a:ext cx="2438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1, 350</a:t>
            </a:r>
          </a:p>
        </p:txBody>
      </p:sp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Flow Control</a:t>
            </a:r>
          </a:p>
        </p:txBody>
      </p:sp>
      <p:sp>
        <p:nvSpPr>
          <p:cNvPr id="57347" name="Rectangle 5"/>
          <p:cNvSpPr>
            <a:spLocks noChangeArrowheads="1"/>
          </p:cNvSpPr>
          <p:nvPr/>
        </p:nvSpPr>
        <p:spPr bwMode="auto">
          <a:xfrm>
            <a:off x="304800" y="2514600"/>
            <a:ext cx="4114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0" y="3124200"/>
            <a:ext cx="1916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LastByteAcked(0)</a:t>
            </a:r>
          </a:p>
        </p:txBody>
      </p:sp>
      <p:sp>
        <p:nvSpPr>
          <p:cNvPr id="57349" name="Line 11"/>
          <p:cNvSpPr>
            <a:spLocks noChangeShapeType="1"/>
          </p:cNvSpPr>
          <p:nvPr/>
        </p:nvSpPr>
        <p:spPr bwMode="auto">
          <a:xfrm>
            <a:off x="457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7350" name="Oval 12"/>
          <p:cNvSpPr>
            <a:spLocks noChangeArrowheads="1"/>
          </p:cNvSpPr>
          <p:nvPr/>
        </p:nvSpPr>
        <p:spPr bwMode="auto">
          <a:xfrm>
            <a:off x="1219200" y="990600"/>
            <a:ext cx="2133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57351" name="Text Box 13"/>
          <p:cNvSpPr txBox="1">
            <a:spLocks noChangeArrowheads="1"/>
          </p:cNvSpPr>
          <p:nvPr/>
        </p:nvSpPr>
        <p:spPr bwMode="auto">
          <a:xfrm>
            <a:off x="1355725" y="1219200"/>
            <a:ext cx="185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Sending Process</a:t>
            </a:r>
          </a:p>
        </p:txBody>
      </p:sp>
      <p:sp>
        <p:nvSpPr>
          <p:cNvPr id="57352" name="Freeform 14"/>
          <p:cNvSpPr>
            <a:spLocks/>
          </p:cNvSpPr>
          <p:nvPr/>
        </p:nvSpPr>
        <p:spPr bwMode="auto">
          <a:xfrm>
            <a:off x="2332038" y="1752600"/>
            <a:ext cx="411162" cy="7620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7353" name="Line 17"/>
          <p:cNvSpPr>
            <a:spLocks noChangeShapeType="1"/>
          </p:cNvSpPr>
          <p:nvPr/>
        </p:nvSpPr>
        <p:spPr bwMode="auto">
          <a:xfrm>
            <a:off x="4648200" y="9144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7354" name="Text Box 21"/>
          <p:cNvSpPr txBox="1">
            <a:spLocks noChangeArrowheads="1"/>
          </p:cNvSpPr>
          <p:nvPr/>
        </p:nvSpPr>
        <p:spPr bwMode="auto">
          <a:xfrm>
            <a:off x="5818188" y="2178050"/>
            <a:ext cx="180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LastByteRead(0)</a:t>
            </a:r>
          </a:p>
        </p:txBody>
      </p:sp>
      <p:sp>
        <p:nvSpPr>
          <p:cNvPr id="57355" name="Line 24"/>
          <p:cNvSpPr>
            <a:spLocks noChangeShapeType="1"/>
          </p:cNvSpPr>
          <p:nvPr/>
        </p:nvSpPr>
        <p:spPr bwMode="auto">
          <a:xfrm>
            <a:off x="5029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7356" name="Text Box 26"/>
          <p:cNvSpPr txBox="1">
            <a:spLocks noChangeArrowheads="1"/>
          </p:cNvSpPr>
          <p:nvPr/>
        </p:nvSpPr>
        <p:spPr bwMode="auto">
          <a:xfrm>
            <a:off x="5794375" y="1187450"/>
            <a:ext cx="200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Receiving Process</a:t>
            </a:r>
          </a:p>
        </p:txBody>
      </p:sp>
      <p:sp>
        <p:nvSpPr>
          <p:cNvPr id="57357" name="Line 22"/>
          <p:cNvSpPr>
            <a:spLocks noChangeShapeType="1"/>
          </p:cNvSpPr>
          <p:nvPr/>
        </p:nvSpPr>
        <p:spPr bwMode="auto">
          <a:xfrm flipV="1">
            <a:off x="304800" y="2895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7358" name="Text Box 8"/>
          <p:cNvSpPr txBox="1">
            <a:spLocks noChangeArrowheads="1"/>
          </p:cNvSpPr>
          <p:nvPr/>
        </p:nvSpPr>
        <p:spPr bwMode="auto">
          <a:xfrm>
            <a:off x="511175" y="2178050"/>
            <a:ext cx="2232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LastByteWritten(350)</a:t>
            </a:r>
          </a:p>
        </p:txBody>
      </p:sp>
      <p:sp>
        <p:nvSpPr>
          <p:cNvPr id="57359" name="Oval 12"/>
          <p:cNvSpPr>
            <a:spLocks noChangeArrowheads="1"/>
          </p:cNvSpPr>
          <p:nvPr/>
        </p:nvSpPr>
        <p:spPr bwMode="auto">
          <a:xfrm>
            <a:off x="5638800" y="990600"/>
            <a:ext cx="2286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57360" name="Freeform 14"/>
          <p:cNvSpPr>
            <a:spLocks/>
          </p:cNvSpPr>
          <p:nvPr/>
        </p:nvSpPr>
        <p:spPr bwMode="auto">
          <a:xfrm flipH="1">
            <a:off x="5791200" y="1676400"/>
            <a:ext cx="381000" cy="8382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914400" y="2514600"/>
            <a:ext cx="1828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101, 350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14400" y="2895600"/>
            <a:ext cx="3124200" cy="565150"/>
            <a:chOff x="914400" y="2895600"/>
            <a:chExt cx="3124054" cy="564255"/>
          </a:xfrm>
        </p:grpSpPr>
        <p:sp>
          <p:nvSpPr>
            <p:cNvPr id="57381" name="Text Box 7"/>
            <p:cNvSpPr txBox="1">
              <a:spLocks noChangeArrowheads="1"/>
            </p:cNvSpPr>
            <p:nvPr/>
          </p:nvSpPr>
          <p:spPr bwMode="auto">
            <a:xfrm>
              <a:off x="2065483" y="3124200"/>
              <a:ext cx="1972971" cy="335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LastByteSent(</a:t>
              </a:r>
              <a:r>
                <a:rPr lang="en-US" sz="16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100</a:t>
              </a:r>
              <a:r>
                <a:rPr lang="en-US" sz="1600">
                  <a:latin typeface="Helvetica" charset="0"/>
                  <a:cs typeface="Helvetica" charset="0"/>
                </a:rPr>
                <a:t>)</a:t>
              </a:r>
            </a:p>
          </p:txBody>
        </p:sp>
        <p:sp>
          <p:nvSpPr>
            <p:cNvPr id="57382" name="Line 22"/>
            <p:cNvSpPr>
              <a:spLocks noChangeShapeType="1"/>
            </p:cNvSpPr>
            <p:nvPr/>
          </p:nvSpPr>
          <p:spPr bwMode="auto">
            <a:xfrm flipH="1" flipV="1">
              <a:off x="914400" y="2895600"/>
              <a:ext cx="12954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304800" y="2514600"/>
            <a:ext cx="6096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1,</a:t>
            </a:r>
          </a:p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100</a:t>
            </a:r>
          </a:p>
        </p:txBody>
      </p:sp>
      <p:cxnSp>
        <p:nvCxnSpPr>
          <p:cNvPr id="57364" name="Straight Connector 31"/>
          <p:cNvCxnSpPr>
            <a:cxnSpLocks noChangeShapeType="1"/>
          </p:cNvCxnSpPr>
          <p:nvPr/>
        </p:nvCxnSpPr>
        <p:spPr bwMode="auto">
          <a:xfrm rot="5400000">
            <a:off x="9890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65" name="Straight Connector 34"/>
          <p:cNvCxnSpPr>
            <a:cxnSpLocks noChangeShapeType="1"/>
          </p:cNvCxnSpPr>
          <p:nvPr/>
        </p:nvCxnSpPr>
        <p:spPr bwMode="auto">
          <a:xfrm rot="5400000">
            <a:off x="52562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66" name="Rectangle 5"/>
          <p:cNvSpPr>
            <a:spLocks noChangeArrowheads="1"/>
          </p:cNvSpPr>
          <p:nvPr/>
        </p:nvSpPr>
        <p:spPr bwMode="auto">
          <a:xfrm>
            <a:off x="5791200" y="2514600"/>
            <a:ext cx="1828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598988" y="2895600"/>
            <a:ext cx="4392612" cy="565150"/>
            <a:chOff x="4599190" y="2895599"/>
            <a:chExt cx="4392211" cy="564256"/>
          </a:xfrm>
        </p:grpSpPr>
        <p:sp>
          <p:nvSpPr>
            <p:cNvPr id="57377" name="Text Box 19"/>
            <p:cNvSpPr txBox="1">
              <a:spLocks noChangeArrowheads="1"/>
            </p:cNvSpPr>
            <p:nvPr/>
          </p:nvSpPr>
          <p:spPr bwMode="auto">
            <a:xfrm>
              <a:off x="6528000" y="3124200"/>
              <a:ext cx="2463401" cy="335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NextByteExpected(</a:t>
              </a:r>
              <a:r>
                <a:rPr lang="en-US" sz="16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101</a:t>
              </a:r>
              <a:r>
                <a:rPr lang="en-US" sz="1600">
                  <a:latin typeface="Helvetica" charset="0"/>
                  <a:cs typeface="Helvetica" charset="0"/>
                </a:rPr>
                <a:t>)</a:t>
              </a:r>
            </a:p>
          </p:txBody>
        </p:sp>
        <p:sp>
          <p:nvSpPr>
            <p:cNvPr id="57378" name="Text Box 20"/>
            <p:cNvSpPr txBox="1">
              <a:spLocks noChangeArrowheads="1"/>
            </p:cNvSpPr>
            <p:nvPr/>
          </p:nvSpPr>
          <p:spPr bwMode="auto">
            <a:xfrm>
              <a:off x="4599190" y="3124200"/>
              <a:ext cx="2030009" cy="335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LastByteRcvd(</a:t>
              </a:r>
              <a:r>
                <a:rPr lang="en-US" sz="16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100</a:t>
              </a:r>
              <a:r>
                <a:rPr lang="en-US" sz="1600">
                  <a:latin typeface="Helvetica" charset="0"/>
                  <a:cs typeface="Helvetica" charset="0"/>
                </a:rPr>
                <a:t>)</a:t>
              </a:r>
            </a:p>
          </p:txBody>
        </p:sp>
        <p:sp>
          <p:nvSpPr>
            <p:cNvPr id="57379" name="Line 22"/>
            <p:cNvSpPr>
              <a:spLocks noChangeShapeType="1"/>
            </p:cNvSpPr>
            <p:nvPr/>
          </p:nvSpPr>
          <p:spPr bwMode="auto">
            <a:xfrm flipV="1">
              <a:off x="5562600" y="2895599"/>
              <a:ext cx="838237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57380" name="Line 22"/>
            <p:cNvSpPr>
              <a:spLocks noChangeShapeType="1"/>
            </p:cNvSpPr>
            <p:nvPr/>
          </p:nvSpPr>
          <p:spPr bwMode="auto">
            <a:xfrm flipH="1" flipV="1">
              <a:off x="6400838" y="2895599"/>
              <a:ext cx="457162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48" name="Rectangle 47"/>
          <p:cNvSpPr/>
          <p:nvPr/>
        </p:nvSpPr>
        <p:spPr bwMode="auto">
          <a:xfrm>
            <a:off x="57912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1, 100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216025" y="3638550"/>
            <a:ext cx="6621463" cy="628650"/>
            <a:chOff x="1216025" y="3638550"/>
            <a:chExt cx="6621240" cy="628650"/>
          </a:xfrm>
        </p:grpSpPr>
        <p:cxnSp>
          <p:nvCxnSpPr>
            <p:cNvPr id="57373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7374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5107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Data[1,100]</a:t>
              </a:r>
            </a:p>
          </p:txBody>
        </p:sp>
        <p:sp>
          <p:nvSpPr>
            <p:cNvPr id="57375" name="TextBox 48"/>
            <p:cNvSpPr txBox="1">
              <a:spLocks noChangeArrowheads="1"/>
            </p:cNvSpPr>
            <p:nvPr/>
          </p:nvSpPr>
          <p:spPr bwMode="auto">
            <a:xfrm>
              <a:off x="1216025" y="3657600"/>
              <a:ext cx="11464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{[1,100]}</a:t>
              </a:r>
            </a:p>
          </p:txBody>
        </p:sp>
        <p:sp>
          <p:nvSpPr>
            <p:cNvPr id="57376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1464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{[1,100]}</a:t>
              </a:r>
            </a:p>
          </p:txBody>
        </p:sp>
      </p:grpSp>
      <p:cxnSp>
        <p:nvCxnSpPr>
          <p:cNvPr id="57370" name="Straight Arrow Connector 5"/>
          <p:cNvCxnSpPr>
            <a:cxnSpLocks noChangeShapeType="1"/>
          </p:cNvCxnSpPr>
          <p:nvPr/>
        </p:nvCxnSpPr>
        <p:spPr bwMode="auto">
          <a:xfrm>
            <a:off x="2228850" y="5867400"/>
            <a:ext cx="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71" name="TextBox 7"/>
          <p:cNvSpPr txBox="1">
            <a:spLocks noChangeArrowheads="1"/>
          </p:cNvSpPr>
          <p:nvPr/>
        </p:nvSpPr>
        <p:spPr bwMode="auto">
          <a:xfrm rot="-5400000">
            <a:off x="1693068" y="5926932"/>
            <a:ext cx="671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time</a:t>
            </a:r>
          </a:p>
        </p:txBody>
      </p: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1447800" y="5715000"/>
            <a:ext cx="5943600" cy="990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>
                <a:latin typeface="Helvetica" charset="0"/>
                <a:cs typeface="Helvetica" charset="0"/>
              </a:rPr>
              <a:t>Sender sends first packet (i.e., first 100 bytes) and receiver gets the packet</a:t>
            </a:r>
          </a:p>
        </p:txBody>
      </p:sp>
    </p:spTree>
    <p:extLst>
      <p:ext uri="{BB962C8B-B14F-4D97-AF65-F5344CB8AC3E}">
        <p14:creationId xmlns:p14="http://schemas.microsoft.com/office/powerpoint/2010/main" val="172161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48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Flow Control</a:t>
            </a:r>
          </a:p>
        </p:txBody>
      </p:sp>
      <p:cxnSp>
        <p:nvCxnSpPr>
          <p:cNvPr id="58370" name="Straight Connector 31"/>
          <p:cNvCxnSpPr>
            <a:cxnSpLocks noChangeShapeType="1"/>
          </p:cNvCxnSpPr>
          <p:nvPr/>
        </p:nvCxnSpPr>
        <p:spPr bwMode="auto">
          <a:xfrm rot="5400000">
            <a:off x="9890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71" name="Straight Connector 34"/>
          <p:cNvCxnSpPr>
            <a:cxnSpLocks noChangeShapeType="1"/>
          </p:cNvCxnSpPr>
          <p:nvPr/>
        </p:nvCxnSpPr>
        <p:spPr bwMode="auto">
          <a:xfrm rot="5400000">
            <a:off x="52562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8372" name="Group 39"/>
          <p:cNvGrpSpPr>
            <a:grpSpLocks/>
          </p:cNvGrpSpPr>
          <p:nvPr/>
        </p:nvGrpSpPr>
        <p:grpSpPr bwMode="auto">
          <a:xfrm>
            <a:off x="1219200" y="3638550"/>
            <a:ext cx="6621463" cy="628650"/>
            <a:chOff x="1216025" y="3638550"/>
            <a:chExt cx="6621240" cy="628650"/>
          </a:xfrm>
        </p:grpSpPr>
        <p:cxnSp>
          <p:nvCxnSpPr>
            <p:cNvPr id="58404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405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5107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Data[1,100]</a:t>
              </a:r>
            </a:p>
          </p:txBody>
        </p:sp>
        <p:sp>
          <p:nvSpPr>
            <p:cNvPr id="58406" name="TextBox 48"/>
            <p:cNvSpPr txBox="1">
              <a:spLocks noChangeArrowheads="1"/>
            </p:cNvSpPr>
            <p:nvPr/>
          </p:nvSpPr>
          <p:spPr bwMode="auto">
            <a:xfrm>
              <a:off x="1216025" y="3657600"/>
              <a:ext cx="11464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{[1,100]}</a:t>
              </a:r>
            </a:p>
          </p:txBody>
        </p:sp>
        <p:sp>
          <p:nvSpPr>
            <p:cNvPr id="58407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1464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{[1,100]}</a:t>
              </a:r>
            </a:p>
          </p:txBody>
        </p:sp>
      </p:grpSp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609600" y="5562600"/>
            <a:ext cx="8229600" cy="1066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>
                <a:latin typeface="Helvetica" charset="0"/>
                <a:cs typeface="Helvetica" charset="0"/>
              </a:rPr>
              <a:t>Receiver sends ack for 1</a:t>
            </a:r>
            <a:r>
              <a:rPr lang="en-US" b="0" baseline="30000">
                <a:latin typeface="Helvetica" charset="0"/>
                <a:cs typeface="Helvetica" charset="0"/>
              </a:rPr>
              <a:t>st</a:t>
            </a:r>
            <a:r>
              <a:rPr lang="en-US" b="0">
                <a:latin typeface="Helvetica" charset="0"/>
                <a:cs typeface="Helvetica" charset="0"/>
              </a:rPr>
              <a:t> packet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AdvWin = MaxRcvBuffer – (LastByteRcvd – LastByteRead) </a:t>
            </a:r>
          </a:p>
          <a:p>
            <a:r>
              <a:rPr lang="en-US" sz="2000">
                <a:solidFill>
                  <a:srgbClr val="000000"/>
                </a:solidFill>
                <a:latin typeface="Helvetica" charset="0"/>
                <a:cs typeface="Helvetica" charset="0"/>
              </a:rPr>
              <a:t>              = 300 – (100 – 0) = 200</a:t>
            </a:r>
          </a:p>
        </p:txBody>
      </p:sp>
      <p:grpSp>
        <p:nvGrpSpPr>
          <p:cNvPr id="55" name="Group 36"/>
          <p:cNvGrpSpPr>
            <a:grpSpLocks/>
          </p:cNvGrpSpPr>
          <p:nvPr/>
        </p:nvGrpSpPr>
        <p:grpSpPr bwMode="auto">
          <a:xfrm>
            <a:off x="2855913" y="4178300"/>
            <a:ext cx="3773487" cy="706438"/>
            <a:chOff x="2855747" y="4191000"/>
            <a:chExt cx="3773653" cy="706615"/>
          </a:xfrm>
        </p:grpSpPr>
        <p:sp>
          <p:nvSpPr>
            <p:cNvPr id="58402" name="TextBox 46"/>
            <p:cNvSpPr txBox="1">
              <a:spLocks noChangeArrowheads="1"/>
            </p:cNvSpPr>
            <p:nvPr/>
          </p:nvSpPr>
          <p:spPr bwMode="auto">
            <a:xfrm rot="-713230">
              <a:off x="2855747" y="4497505"/>
              <a:ext cx="2922294" cy="400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Ack=101, AdvWin = 200</a:t>
              </a:r>
            </a:p>
          </p:txBody>
        </p:sp>
        <p:cxnSp>
          <p:nvCxnSpPr>
            <p:cNvPr id="58403" name="Straight Arrow Connector 37"/>
            <p:cNvCxnSpPr>
              <a:cxnSpLocks noChangeShapeType="1"/>
            </p:cNvCxnSpPr>
            <p:nvPr/>
          </p:nvCxnSpPr>
          <p:spPr bwMode="auto">
            <a:xfrm flipH="1">
              <a:off x="5715000" y="4191000"/>
              <a:ext cx="914400" cy="2413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4" name="Rectangle 53"/>
          <p:cNvSpPr/>
          <p:nvPr/>
        </p:nvSpPr>
        <p:spPr bwMode="auto">
          <a:xfrm>
            <a:off x="304800" y="2514600"/>
            <a:ext cx="2438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1, 350</a:t>
            </a:r>
          </a:p>
        </p:txBody>
      </p:sp>
      <p:sp>
        <p:nvSpPr>
          <p:cNvPr id="58376" name="Rectangle 5"/>
          <p:cNvSpPr>
            <a:spLocks noChangeArrowheads="1"/>
          </p:cNvSpPr>
          <p:nvPr/>
        </p:nvSpPr>
        <p:spPr bwMode="auto">
          <a:xfrm>
            <a:off x="304800" y="2514600"/>
            <a:ext cx="4114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58377" name="Text Box 6"/>
          <p:cNvSpPr txBox="1">
            <a:spLocks noChangeArrowheads="1"/>
          </p:cNvSpPr>
          <p:nvPr/>
        </p:nvSpPr>
        <p:spPr bwMode="auto">
          <a:xfrm>
            <a:off x="0" y="3124200"/>
            <a:ext cx="1916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LastByteAcked(0)</a:t>
            </a:r>
          </a:p>
        </p:txBody>
      </p:sp>
      <p:sp>
        <p:nvSpPr>
          <p:cNvPr id="58378" name="Line 11"/>
          <p:cNvSpPr>
            <a:spLocks noChangeShapeType="1"/>
          </p:cNvSpPr>
          <p:nvPr/>
        </p:nvSpPr>
        <p:spPr bwMode="auto">
          <a:xfrm>
            <a:off x="457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8379" name="Oval 12"/>
          <p:cNvSpPr>
            <a:spLocks noChangeArrowheads="1"/>
          </p:cNvSpPr>
          <p:nvPr/>
        </p:nvSpPr>
        <p:spPr bwMode="auto">
          <a:xfrm>
            <a:off x="1219200" y="990600"/>
            <a:ext cx="2133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58380" name="Text Box 13"/>
          <p:cNvSpPr txBox="1">
            <a:spLocks noChangeArrowheads="1"/>
          </p:cNvSpPr>
          <p:nvPr/>
        </p:nvSpPr>
        <p:spPr bwMode="auto">
          <a:xfrm>
            <a:off x="1355725" y="1219200"/>
            <a:ext cx="185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Sending Process</a:t>
            </a:r>
          </a:p>
        </p:txBody>
      </p:sp>
      <p:sp>
        <p:nvSpPr>
          <p:cNvPr id="58381" name="Freeform 14"/>
          <p:cNvSpPr>
            <a:spLocks/>
          </p:cNvSpPr>
          <p:nvPr/>
        </p:nvSpPr>
        <p:spPr bwMode="auto">
          <a:xfrm>
            <a:off x="2332038" y="1752600"/>
            <a:ext cx="411162" cy="7620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8382" name="Text Box 21"/>
          <p:cNvSpPr txBox="1">
            <a:spLocks noChangeArrowheads="1"/>
          </p:cNvSpPr>
          <p:nvPr/>
        </p:nvSpPr>
        <p:spPr bwMode="auto">
          <a:xfrm>
            <a:off x="5818188" y="2178050"/>
            <a:ext cx="180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LastByteRead(0)</a:t>
            </a:r>
          </a:p>
        </p:txBody>
      </p:sp>
      <p:sp>
        <p:nvSpPr>
          <p:cNvPr id="58383" name="Line 24"/>
          <p:cNvSpPr>
            <a:spLocks noChangeShapeType="1"/>
          </p:cNvSpPr>
          <p:nvPr/>
        </p:nvSpPr>
        <p:spPr bwMode="auto">
          <a:xfrm>
            <a:off x="5029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8384" name="Text Box 26"/>
          <p:cNvSpPr txBox="1">
            <a:spLocks noChangeArrowheads="1"/>
          </p:cNvSpPr>
          <p:nvPr/>
        </p:nvSpPr>
        <p:spPr bwMode="auto">
          <a:xfrm>
            <a:off x="5794375" y="1187450"/>
            <a:ext cx="200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Receiving Process</a:t>
            </a:r>
          </a:p>
        </p:txBody>
      </p:sp>
      <p:sp>
        <p:nvSpPr>
          <p:cNvPr id="58385" name="Line 22"/>
          <p:cNvSpPr>
            <a:spLocks noChangeShapeType="1"/>
          </p:cNvSpPr>
          <p:nvPr/>
        </p:nvSpPr>
        <p:spPr bwMode="auto">
          <a:xfrm flipV="1">
            <a:off x="304800" y="2895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8386" name="Text Box 8"/>
          <p:cNvSpPr txBox="1">
            <a:spLocks noChangeArrowheads="1"/>
          </p:cNvSpPr>
          <p:nvPr/>
        </p:nvSpPr>
        <p:spPr bwMode="auto">
          <a:xfrm>
            <a:off x="511175" y="2178050"/>
            <a:ext cx="2232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LastByteWritten(350)</a:t>
            </a:r>
          </a:p>
        </p:txBody>
      </p:sp>
      <p:sp>
        <p:nvSpPr>
          <p:cNvPr id="58387" name="Oval 12"/>
          <p:cNvSpPr>
            <a:spLocks noChangeArrowheads="1"/>
          </p:cNvSpPr>
          <p:nvPr/>
        </p:nvSpPr>
        <p:spPr bwMode="auto">
          <a:xfrm>
            <a:off x="5638800" y="990600"/>
            <a:ext cx="2286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58388" name="Freeform 14"/>
          <p:cNvSpPr>
            <a:spLocks/>
          </p:cNvSpPr>
          <p:nvPr/>
        </p:nvSpPr>
        <p:spPr bwMode="auto">
          <a:xfrm flipH="1">
            <a:off x="5791200" y="1676400"/>
            <a:ext cx="381000" cy="8382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0" name="Rectangle 69"/>
          <p:cNvSpPr/>
          <p:nvPr/>
        </p:nvSpPr>
        <p:spPr bwMode="auto">
          <a:xfrm>
            <a:off x="914400" y="2514600"/>
            <a:ext cx="1828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101, 350</a:t>
            </a:r>
          </a:p>
        </p:txBody>
      </p:sp>
      <p:grpSp>
        <p:nvGrpSpPr>
          <p:cNvPr id="58390" name="Group 34"/>
          <p:cNvGrpSpPr>
            <a:grpSpLocks/>
          </p:cNvGrpSpPr>
          <p:nvPr/>
        </p:nvGrpSpPr>
        <p:grpSpPr bwMode="auto">
          <a:xfrm>
            <a:off x="914400" y="2895600"/>
            <a:ext cx="3124200" cy="565150"/>
            <a:chOff x="914400" y="2895600"/>
            <a:chExt cx="3124054" cy="564255"/>
          </a:xfrm>
        </p:grpSpPr>
        <p:sp>
          <p:nvSpPr>
            <p:cNvPr id="58400" name="Text Box 7"/>
            <p:cNvSpPr txBox="1">
              <a:spLocks noChangeArrowheads="1"/>
            </p:cNvSpPr>
            <p:nvPr/>
          </p:nvSpPr>
          <p:spPr bwMode="auto">
            <a:xfrm>
              <a:off x="2065483" y="3124200"/>
              <a:ext cx="1972971" cy="335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LastByteSent(</a:t>
              </a:r>
              <a:r>
                <a:rPr lang="en-US" sz="16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100</a:t>
              </a:r>
              <a:r>
                <a:rPr lang="en-US" sz="1600">
                  <a:latin typeface="Helvetica" charset="0"/>
                  <a:cs typeface="Helvetica" charset="0"/>
                </a:rPr>
                <a:t>)</a:t>
              </a:r>
            </a:p>
          </p:txBody>
        </p:sp>
        <p:sp>
          <p:nvSpPr>
            <p:cNvPr id="58401" name="Line 22"/>
            <p:cNvSpPr>
              <a:spLocks noChangeShapeType="1"/>
            </p:cNvSpPr>
            <p:nvPr/>
          </p:nvSpPr>
          <p:spPr bwMode="auto">
            <a:xfrm flipH="1" flipV="1">
              <a:off x="914400" y="2895600"/>
              <a:ext cx="12954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74" name="Rectangle 73"/>
          <p:cNvSpPr/>
          <p:nvPr/>
        </p:nvSpPr>
        <p:spPr bwMode="auto">
          <a:xfrm>
            <a:off x="304800" y="2514600"/>
            <a:ext cx="6096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1,</a:t>
            </a:r>
          </a:p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100</a:t>
            </a:r>
          </a:p>
        </p:txBody>
      </p:sp>
      <p:sp>
        <p:nvSpPr>
          <p:cNvPr id="58392" name="Rectangle 5"/>
          <p:cNvSpPr>
            <a:spLocks noChangeArrowheads="1"/>
          </p:cNvSpPr>
          <p:nvPr/>
        </p:nvSpPr>
        <p:spPr bwMode="auto">
          <a:xfrm>
            <a:off x="5791200" y="2514600"/>
            <a:ext cx="1828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grpSp>
        <p:nvGrpSpPr>
          <p:cNvPr id="58393" name="Group 37"/>
          <p:cNvGrpSpPr>
            <a:grpSpLocks/>
          </p:cNvGrpSpPr>
          <p:nvPr/>
        </p:nvGrpSpPr>
        <p:grpSpPr bwMode="auto">
          <a:xfrm>
            <a:off x="4598988" y="2895600"/>
            <a:ext cx="4392612" cy="565150"/>
            <a:chOff x="4599190" y="2895599"/>
            <a:chExt cx="4392211" cy="564256"/>
          </a:xfrm>
        </p:grpSpPr>
        <p:sp>
          <p:nvSpPr>
            <p:cNvPr id="58396" name="Text Box 19"/>
            <p:cNvSpPr txBox="1">
              <a:spLocks noChangeArrowheads="1"/>
            </p:cNvSpPr>
            <p:nvPr/>
          </p:nvSpPr>
          <p:spPr bwMode="auto">
            <a:xfrm>
              <a:off x="6528000" y="3124200"/>
              <a:ext cx="2463401" cy="335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NextByteExpected(</a:t>
              </a:r>
              <a:r>
                <a:rPr lang="en-US" sz="16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101</a:t>
              </a:r>
              <a:r>
                <a:rPr lang="en-US" sz="1600">
                  <a:latin typeface="Helvetica" charset="0"/>
                  <a:cs typeface="Helvetica" charset="0"/>
                </a:rPr>
                <a:t>)</a:t>
              </a:r>
            </a:p>
          </p:txBody>
        </p:sp>
        <p:sp>
          <p:nvSpPr>
            <p:cNvPr id="58397" name="Text Box 20"/>
            <p:cNvSpPr txBox="1">
              <a:spLocks noChangeArrowheads="1"/>
            </p:cNvSpPr>
            <p:nvPr/>
          </p:nvSpPr>
          <p:spPr bwMode="auto">
            <a:xfrm>
              <a:off x="4599190" y="3124200"/>
              <a:ext cx="2030009" cy="335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LastByteRcvd(</a:t>
              </a:r>
              <a:r>
                <a:rPr lang="en-US" sz="16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100</a:t>
              </a:r>
              <a:r>
                <a:rPr lang="en-US" sz="1600">
                  <a:latin typeface="Helvetica" charset="0"/>
                  <a:cs typeface="Helvetica" charset="0"/>
                </a:rPr>
                <a:t>)</a:t>
              </a:r>
            </a:p>
          </p:txBody>
        </p:sp>
        <p:sp>
          <p:nvSpPr>
            <p:cNvPr id="58398" name="Line 22"/>
            <p:cNvSpPr>
              <a:spLocks noChangeShapeType="1"/>
            </p:cNvSpPr>
            <p:nvPr/>
          </p:nvSpPr>
          <p:spPr bwMode="auto">
            <a:xfrm flipV="1">
              <a:off x="5562600" y="2895599"/>
              <a:ext cx="838237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58399" name="Line 22"/>
            <p:cNvSpPr>
              <a:spLocks noChangeShapeType="1"/>
            </p:cNvSpPr>
            <p:nvPr/>
          </p:nvSpPr>
          <p:spPr bwMode="auto">
            <a:xfrm flipH="1" flipV="1">
              <a:off x="6400838" y="2895599"/>
              <a:ext cx="457162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81" name="Rectangle 80"/>
          <p:cNvSpPr/>
          <p:nvPr/>
        </p:nvSpPr>
        <p:spPr bwMode="auto">
          <a:xfrm>
            <a:off x="57912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1, 100</a:t>
            </a:r>
          </a:p>
        </p:txBody>
      </p:sp>
      <p:sp>
        <p:nvSpPr>
          <p:cNvPr id="58395" name="Line 17"/>
          <p:cNvSpPr>
            <a:spLocks noChangeShapeType="1"/>
          </p:cNvSpPr>
          <p:nvPr/>
        </p:nvSpPr>
        <p:spPr bwMode="auto">
          <a:xfrm>
            <a:off x="4648200" y="9144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Flow Control</a:t>
            </a:r>
          </a:p>
        </p:txBody>
      </p:sp>
      <p:sp>
        <p:nvSpPr>
          <p:cNvPr id="59394" name="Rectangle 5"/>
          <p:cNvSpPr>
            <a:spLocks noChangeArrowheads="1"/>
          </p:cNvSpPr>
          <p:nvPr/>
        </p:nvSpPr>
        <p:spPr bwMode="auto">
          <a:xfrm>
            <a:off x="304800" y="2514600"/>
            <a:ext cx="4114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59395" name="Text Box 6"/>
          <p:cNvSpPr txBox="1">
            <a:spLocks noChangeArrowheads="1"/>
          </p:cNvSpPr>
          <p:nvPr/>
        </p:nvSpPr>
        <p:spPr bwMode="auto">
          <a:xfrm>
            <a:off x="0" y="3124200"/>
            <a:ext cx="1916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LastByteAcked(0)</a:t>
            </a:r>
          </a:p>
        </p:txBody>
      </p:sp>
      <p:sp>
        <p:nvSpPr>
          <p:cNvPr id="59396" name="Line 11"/>
          <p:cNvSpPr>
            <a:spLocks noChangeShapeType="1"/>
          </p:cNvSpPr>
          <p:nvPr/>
        </p:nvSpPr>
        <p:spPr bwMode="auto">
          <a:xfrm>
            <a:off x="457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9397" name="Oval 12"/>
          <p:cNvSpPr>
            <a:spLocks noChangeArrowheads="1"/>
          </p:cNvSpPr>
          <p:nvPr/>
        </p:nvSpPr>
        <p:spPr bwMode="auto">
          <a:xfrm>
            <a:off x="1219200" y="990600"/>
            <a:ext cx="2133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59398" name="Text Box 13"/>
          <p:cNvSpPr txBox="1">
            <a:spLocks noChangeArrowheads="1"/>
          </p:cNvSpPr>
          <p:nvPr/>
        </p:nvSpPr>
        <p:spPr bwMode="auto">
          <a:xfrm>
            <a:off x="1355725" y="1219200"/>
            <a:ext cx="185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Sending Process</a:t>
            </a:r>
          </a:p>
        </p:txBody>
      </p:sp>
      <p:sp>
        <p:nvSpPr>
          <p:cNvPr id="59399" name="Freeform 14"/>
          <p:cNvSpPr>
            <a:spLocks/>
          </p:cNvSpPr>
          <p:nvPr/>
        </p:nvSpPr>
        <p:spPr bwMode="auto">
          <a:xfrm>
            <a:off x="2332038" y="1752600"/>
            <a:ext cx="411162" cy="7620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9400" name="Line 17"/>
          <p:cNvSpPr>
            <a:spLocks noChangeShapeType="1"/>
          </p:cNvSpPr>
          <p:nvPr/>
        </p:nvSpPr>
        <p:spPr bwMode="auto">
          <a:xfrm>
            <a:off x="4648200" y="9144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9401" name="Text Box 21"/>
          <p:cNvSpPr txBox="1">
            <a:spLocks noChangeArrowheads="1"/>
          </p:cNvSpPr>
          <p:nvPr/>
        </p:nvSpPr>
        <p:spPr bwMode="auto">
          <a:xfrm>
            <a:off x="5818188" y="2178050"/>
            <a:ext cx="180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LastByteRead(0)</a:t>
            </a:r>
          </a:p>
        </p:txBody>
      </p:sp>
      <p:sp>
        <p:nvSpPr>
          <p:cNvPr id="59402" name="Line 24"/>
          <p:cNvSpPr>
            <a:spLocks noChangeShapeType="1"/>
          </p:cNvSpPr>
          <p:nvPr/>
        </p:nvSpPr>
        <p:spPr bwMode="auto">
          <a:xfrm>
            <a:off x="5029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9403" name="Text Box 26"/>
          <p:cNvSpPr txBox="1">
            <a:spLocks noChangeArrowheads="1"/>
          </p:cNvSpPr>
          <p:nvPr/>
        </p:nvSpPr>
        <p:spPr bwMode="auto">
          <a:xfrm>
            <a:off x="5794375" y="1187450"/>
            <a:ext cx="200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Receiving Process</a:t>
            </a:r>
          </a:p>
        </p:txBody>
      </p:sp>
      <p:sp>
        <p:nvSpPr>
          <p:cNvPr id="59404" name="Line 22"/>
          <p:cNvSpPr>
            <a:spLocks noChangeShapeType="1"/>
          </p:cNvSpPr>
          <p:nvPr/>
        </p:nvSpPr>
        <p:spPr bwMode="auto">
          <a:xfrm flipV="1">
            <a:off x="304800" y="2895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9405" name="Text Box 8"/>
          <p:cNvSpPr txBox="1">
            <a:spLocks noChangeArrowheads="1"/>
          </p:cNvSpPr>
          <p:nvPr/>
        </p:nvSpPr>
        <p:spPr bwMode="auto">
          <a:xfrm>
            <a:off x="511175" y="2178050"/>
            <a:ext cx="2232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LastByteWritten(350)</a:t>
            </a:r>
          </a:p>
        </p:txBody>
      </p:sp>
      <p:sp>
        <p:nvSpPr>
          <p:cNvPr id="59406" name="Oval 12"/>
          <p:cNvSpPr>
            <a:spLocks noChangeArrowheads="1"/>
          </p:cNvSpPr>
          <p:nvPr/>
        </p:nvSpPr>
        <p:spPr bwMode="auto">
          <a:xfrm>
            <a:off x="5638800" y="990600"/>
            <a:ext cx="2286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59407" name="Freeform 14"/>
          <p:cNvSpPr>
            <a:spLocks/>
          </p:cNvSpPr>
          <p:nvPr/>
        </p:nvSpPr>
        <p:spPr bwMode="auto">
          <a:xfrm flipH="1">
            <a:off x="5791200" y="1676400"/>
            <a:ext cx="381000" cy="8382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524000" y="2895600"/>
            <a:ext cx="2514600" cy="565150"/>
            <a:chOff x="1523971" y="2895599"/>
            <a:chExt cx="2514450" cy="564058"/>
          </a:xfrm>
        </p:grpSpPr>
        <p:sp>
          <p:nvSpPr>
            <p:cNvPr id="59437" name="Text Box 7"/>
            <p:cNvSpPr txBox="1">
              <a:spLocks noChangeArrowheads="1"/>
            </p:cNvSpPr>
            <p:nvPr/>
          </p:nvSpPr>
          <p:spPr bwMode="auto">
            <a:xfrm>
              <a:off x="2065516" y="3124200"/>
              <a:ext cx="1972905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LastByteSent(</a:t>
              </a:r>
              <a:r>
                <a:rPr lang="en-US" sz="16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200</a:t>
              </a:r>
              <a:r>
                <a:rPr lang="en-US" sz="1600">
                  <a:latin typeface="Helvetica" charset="0"/>
                  <a:cs typeface="Helvetica" charset="0"/>
                </a:rPr>
                <a:t>)</a:t>
              </a:r>
            </a:p>
          </p:txBody>
        </p:sp>
        <p:sp>
          <p:nvSpPr>
            <p:cNvPr id="59438" name="Line 22"/>
            <p:cNvSpPr>
              <a:spLocks noChangeShapeType="1"/>
            </p:cNvSpPr>
            <p:nvPr/>
          </p:nvSpPr>
          <p:spPr bwMode="auto">
            <a:xfrm flipH="1" flipV="1">
              <a:off x="1523971" y="2895599"/>
              <a:ext cx="685829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cxnSp>
        <p:nvCxnSpPr>
          <p:cNvPr id="59409" name="Straight Connector 31"/>
          <p:cNvCxnSpPr>
            <a:cxnSpLocks noChangeShapeType="1"/>
          </p:cNvCxnSpPr>
          <p:nvPr/>
        </p:nvCxnSpPr>
        <p:spPr bwMode="auto">
          <a:xfrm rot="5400000">
            <a:off x="9890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10" name="Straight Connector 34"/>
          <p:cNvCxnSpPr>
            <a:cxnSpLocks noChangeShapeType="1"/>
          </p:cNvCxnSpPr>
          <p:nvPr/>
        </p:nvCxnSpPr>
        <p:spPr bwMode="auto">
          <a:xfrm rot="5400000">
            <a:off x="52562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11" name="Rectangle 5"/>
          <p:cNvSpPr>
            <a:spLocks noChangeArrowheads="1"/>
          </p:cNvSpPr>
          <p:nvPr/>
        </p:nvSpPr>
        <p:spPr bwMode="auto">
          <a:xfrm>
            <a:off x="5791200" y="2514600"/>
            <a:ext cx="1828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598988" y="2895600"/>
            <a:ext cx="4392612" cy="565150"/>
            <a:chOff x="4599235" y="2895599"/>
            <a:chExt cx="4392112" cy="564058"/>
          </a:xfrm>
        </p:grpSpPr>
        <p:sp>
          <p:nvSpPr>
            <p:cNvPr id="59433" name="Text Box 19"/>
            <p:cNvSpPr txBox="1">
              <a:spLocks noChangeArrowheads="1"/>
            </p:cNvSpPr>
            <p:nvPr/>
          </p:nvSpPr>
          <p:spPr bwMode="auto">
            <a:xfrm>
              <a:off x="6528056" y="3124200"/>
              <a:ext cx="2463291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NextByteExpected(</a:t>
              </a:r>
              <a:r>
                <a:rPr lang="en-US" sz="16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201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)</a:t>
              </a:r>
            </a:p>
          </p:txBody>
        </p:sp>
        <p:sp>
          <p:nvSpPr>
            <p:cNvPr id="59434" name="Text Box 20"/>
            <p:cNvSpPr txBox="1">
              <a:spLocks noChangeArrowheads="1"/>
            </p:cNvSpPr>
            <p:nvPr/>
          </p:nvSpPr>
          <p:spPr bwMode="auto">
            <a:xfrm>
              <a:off x="4599235" y="3124200"/>
              <a:ext cx="2029919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LastByteRcvd(</a:t>
              </a:r>
              <a:r>
                <a:rPr lang="en-US" sz="16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200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)</a:t>
              </a:r>
            </a:p>
          </p:txBody>
        </p:sp>
        <p:sp>
          <p:nvSpPr>
            <p:cNvPr id="59435" name="Line 22"/>
            <p:cNvSpPr>
              <a:spLocks noChangeShapeType="1"/>
            </p:cNvSpPr>
            <p:nvPr/>
          </p:nvSpPr>
          <p:spPr bwMode="auto">
            <a:xfrm flipV="1">
              <a:off x="5562600" y="2895599"/>
              <a:ext cx="1447782" cy="2285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59436" name="Line 22"/>
            <p:cNvSpPr>
              <a:spLocks noChangeShapeType="1"/>
            </p:cNvSpPr>
            <p:nvPr/>
          </p:nvSpPr>
          <p:spPr bwMode="auto">
            <a:xfrm flipH="1" flipV="1">
              <a:off x="7010382" y="2895599"/>
              <a:ext cx="304772" cy="2282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48" name="Rectangle 47"/>
          <p:cNvSpPr/>
          <p:nvPr/>
        </p:nvSpPr>
        <p:spPr bwMode="auto">
          <a:xfrm>
            <a:off x="64008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101, 200</a:t>
            </a:r>
          </a:p>
        </p:txBody>
      </p: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1600200" y="5715000"/>
            <a:ext cx="5943600" cy="990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>
                <a:latin typeface="Helvetica" charset="0"/>
                <a:cs typeface="Helvetica" charset="0"/>
              </a:rPr>
              <a:t>Sender sends 2</a:t>
            </a:r>
            <a:r>
              <a:rPr lang="en-US" b="0" baseline="30000">
                <a:latin typeface="Helvetica" charset="0"/>
                <a:cs typeface="Helvetica" charset="0"/>
              </a:rPr>
              <a:t>nd</a:t>
            </a:r>
            <a:r>
              <a:rPr lang="en-US" b="0">
                <a:latin typeface="Helvetica" charset="0"/>
                <a:cs typeface="Helvetica" charset="0"/>
              </a:rPr>
              <a:t> packet (i.e., next 100 bytes) and receiver gets the packet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216025" y="4019550"/>
            <a:ext cx="6621463" cy="628650"/>
            <a:chOff x="1215732" y="3638550"/>
            <a:chExt cx="6621495" cy="628650"/>
          </a:xfrm>
        </p:grpSpPr>
        <p:cxnSp>
          <p:nvCxnSpPr>
            <p:cNvPr id="59429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30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7959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Data[101,200]</a:t>
              </a:r>
            </a:p>
          </p:txBody>
        </p:sp>
        <p:sp>
          <p:nvSpPr>
            <p:cNvPr id="59431" name="TextBox 48"/>
            <p:cNvSpPr txBox="1">
              <a:spLocks noChangeArrowheads="1"/>
            </p:cNvSpPr>
            <p:nvPr/>
          </p:nvSpPr>
          <p:spPr bwMode="auto">
            <a:xfrm>
              <a:off x="1215732" y="3657600"/>
              <a:ext cx="11464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{[1,200]}</a:t>
              </a:r>
            </a:p>
          </p:txBody>
        </p:sp>
        <p:sp>
          <p:nvSpPr>
            <p:cNvPr id="59432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1464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{[1,200]}</a:t>
              </a:r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304800" y="2514600"/>
            <a:ext cx="6096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1,</a:t>
            </a:r>
          </a:p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100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14400" y="2514600"/>
            <a:ext cx="1828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101, 350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914400" y="2514600"/>
            <a:ext cx="6096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101,</a:t>
            </a:r>
          </a:p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200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524000" y="2514600"/>
            <a:ext cx="1219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201, 350</a:t>
            </a:r>
          </a:p>
        </p:txBody>
      </p:sp>
      <p:grpSp>
        <p:nvGrpSpPr>
          <p:cNvPr id="59420" name="Group 39"/>
          <p:cNvGrpSpPr>
            <a:grpSpLocks/>
          </p:cNvGrpSpPr>
          <p:nvPr/>
        </p:nvGrpSpPr>
        <p:grpSpPr bwMode="auto">
          <a:xfrm>
            <a:off x="1219200" y="3638550"/>
            <a:ext cx="6621463" cy="628650"/>
            <a:chOff x="1216025" y="3638550"/>
            <a:chExt cx="6621240" cy="628650"/>
          </a:xfrm>
        </p:grpSpPr>
        <p:cxnSp>
          <p:nvCxnSpPr>
            <p:cNvPr id="59425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426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5107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Data[1,100]</a:t>
              </a:r>
            </a:p>
          </p:txBody>
        </p:sp>
        <p:sp>
          <p:nvSpPr>
            <p:cNvPr id="59427" name="TextBox 48"/>
            <p:cNvSpPr txBox="1">
              <a:spLocks noChangeArrowheads="1"/>
            </p:cNvSpPr>
            <p:nvPr/>
          </p:nvSpPr>
          <p:spPr bwMode="auto">
            <a:xfrm>
              <a:off x="1216025" y="3657600"/>
              <a:ext cx="11464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{[1,100]}</a:t>
              </a:r>
            </a:p>
          </p:txBody>
        </p:sp>
        <p:sp>
          <p:nvSpPr>
            <p:cNvPr id="59428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1464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{[1,100]}</a:t>
              </a:r>
            </a:p>
          </p:txBody>
        </p:sp>
      </p:grpSp>
      <p:sp>
        <p:nvSpPr>
          <p:cNvPr id="45" name="Rectangle 44"/>
          <p:cNvSpPr/>
          <p:nvPr/>
        </p:nvSpPr>
        <p:spPr bwMode="auto">
          <a:xfrm>
            <a:off x="57912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1, 100</a:t>
            </a:r>
          </a:p>
        </p:txBody>
      </p:sp>
      <p:grpSp>
        <p:nvGrpSpPr>
          <p:cNvPr id="59422" name="Group 36"/>
          <p:cNvGrpSpPr>
            <a:grpSpLocks/>
          </p:cNvGrpSpPr>
          <p:nvPr/>
        </p:nvGrpSpPr>
        <p:grpSpPr bwMode="auto">
          <a:xfrm>
            <a:off x="2401888" y="4178300"/>
            <a:ext cx="4227512" cy="862013"/>
            <a:chOff x="2401831" y="4191000"/>
            <a:chExt cx="4227569" cy="861895"/>
          </a:xfrm>
        </p:grpSpPr>
        <p:sp>
          <p:nvSpPr>
            <p:cNvPr id="59423" name="TextBox 46"/>
            <p:cNvSpPr txBox="1">
              <a:spLocks noChangeArrowheads="1"/>
            </p:cNvSpPr>
            <p:nvPr/>
          </p:nvSpPr>
          <p:spPr bwMode="auto">
            <a:xfrm rot="-713230">
              <a:off x="2401831" y="4652785"/>
              <a:ext cx="29222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Ack=101, AdvWin = 200</a:t>
              </a:r>
            </a:p>
          </p:txBody>
        </p:sp>
        <p:cxnSp>
          <p:nvCxnSpPr>
            <p:cNvPr id="59424" name="Straight Arrow Connector 37"/>
            <p:cNvCxnSpPr>
              <a:cxnSpLocks noChangeShapeType="1"/>
            </p:cNvCxnSpPr>
            <p:nvPr/>
          </p:nvCxnSpPr>
          <p:spPr bwMode="auto">
            <a:xfrm flipH="1">
              <a:off x="5181600" y="4191000"/>
              <a:ext cx="1447800" cy="3937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7115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2" grpId="0" animBg="1"/>
      <p:bldP spid="26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Flow Control</a:t>
            </a:r>
          </a:p>
        </p:txBody>
      </p:sp>
      <p:sp>
        <p:nvSpPr>
          <p:cNvPr id="60418" name="Rectangle 5"/>
          <p:cNvSpPr>
            <a:spLocks noChangeArrowheads="1"/>
          </p:cNvSpPr>
          <p:nvPr/>
        </p:nvSpPr>
        <p:spPr bwMode="auto">
          <a:xfrm>
            <a:off x="304800" y="2514600"/>
            <a:ext cx="4114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60419" name="Text Box 6"/>
          <p:cNvSpPr txBox="1">
            <a:spLocks noChangeArrowheads="1"/>
          </p:cNvSpPr>
          <p:nvPr/>
        </p:nvSpPr>
        <p:spPr bwMode="auto">
          <a:xfrm>
            <a:off x="0" y="3124200"/>
            <a:ext cx="1916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LastByteAcked(0)</a:t>
            </a:r>
          </a:p>
        </p:txBody>
      </p:sp>
      <p:sp>
        <p:nvSpPr>
          <p:cNvPr id="60420" name="Line 11"/>
          <p:cNvSpPr>
            <a:spLocks noChangeShapeType="1"/>
          </p:cNvSpPr>
          <p:nvPr/>
        </p:nvSpPr>
        <p:spPr bwMode="auto">
          <a:xfrm>
            <a:off x="457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0421" name="Oval 12"/>
          <p:cNvSpPr>
            <a:spLocks noChangeArrowheads="1"/>
          </p:cNvSpPr>
          <p:nvPr/>
        </p:nvSpPr>
        <p:spPr bwMode="auto">
          <a:xfrm>
            <a:off x="1219200" y="990600"/>
            <a:ext cx="2133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60422" name="Text Box 13"/>
          <p:cNvSpPr txBox="1">
            <a:spLocks noChangeArrowheads="1"/>
          </p:cNvSpPr>
          <p:nvPr/>
        </p:nvSpPr>
        <p:spPr bwMode="auto">
          <a:xfrm>
            <a:off x="1355725" y="1219200"/>
            <a:ext cx="185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Sending Process</a:t>
            </a:r>
          </a:p>
        </p:txBody>
      </p:sp>
      <p:sp>
        <p:nvSpPr>
          <p:cNvPr id="60423" name="Freeform 14"/>
          <p:cNvSpPr>
            <a:spLocks/>
          </p:cNvSpPr>
          <p:nvPr/>
        </p:nvSpPr>
        <p:spPr bwMode="auto">
          <a:xfrm>
            <a:off x="2332038" y="1752600"/>
            <a:ext cx="411162" cy="7620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0424" name="Line 17"/>
          <p:cNvSpPr>
            <a:spLocks noChangeShapeType="1"/>
          </p:cNvSpPr>
          <p:nvPr/>
        </p:nvSpPr>
        <p:spPr bwMode="auto">
          <a:xfrm>
            <a:off x="4648200" y="9144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0425" name="Text Box 21"/>
          <p:cNvSpPr txBox="1">
            <a:spLocks noChangeArrowheads="1"/>
          </p:cNvSpPr>
          <p:nvPr/>
        </p:nvSpPr>
        <p:spPr bwMode="auto">
          <a:xfrm>
            <a:off x="5818188" y="2178050"/>
            <a:ext cx="180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LastByteRead(0)</a:t>
            </a:r>
          </a:p>
        </p:txBody>
      </p:sp>
      <p:sp>
        <p:nvSpPr>
          <p:cNvPr id="60426" name="Line 24"/>
          <p:cNvSpPr>
            <a:spLocks noChangeShapeType="1"/>
          </p:cNvSpPr>
          <p:nvPr/>
        </p:nvSpPr>
        <p:spPr bwMode="auto">
          <a:xfrm>
            <a:off x="5029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0427" name="Text Box 26"/>
          <p:cNvSpPr txBox="1">
            <a:spLocks noChangeArrowheads="1"/>
          </p:cNvSpPr>
          <p:nvPr/>
        </p:nvSpPr>
        <p:spPr bwMode="auto">
          <a:xfrm>
            <a:off x="5794375" y="1187450"/>
            <a:ext cx="200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Receiving Process</a:t>
            </a:r>
          </a:p>
        </p:txBody>
      </p:sp>
      <p:sp>
        <p:nvSpPr>
          <p:cNvPr id="60428" name="Line 22"/>
          <p:cNvSpPr>
            <a:spLocks noChangeShapeType="1"/>
          </p:cNvSpPr>
          <p:nvPr/>
        </p:nvSpPr>
        <p:spPr bwMode="auto">
          <a:xfrm flipV="1">
            <a:off x="304800" y="2895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0429" name="Text Box 8"/>
          <p:cNvSpPr txBox="1">
            <a:spLocks noChangeArrowheads="1"/>
          </p:cNvSpPr>
          <p:nvPr/>
        </p:nvSpPr>
        <p:spPr bwMode="auto">
          <a:xfrm>
            <a:off x="511175" y="2178050"/>
            <a:ext cx="2232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LastByteWritten(350)</a:t>
            </a:r>
          </a:p>
        </p:txBody>
      </p:sp>
      <p:sp>
        <p:nvSpPr>
          <p:cNvPr id="60430" name="Oval 12"/>
          <p:cNvSpPr>
            <a:spLocks noChangeArrowheads="1"/>
          </p:cNvSpPr>
          <p:nvPr/>
        </p:nvSpPr>
        <p:spPr bwMode="auto">
          <a:xfrm>
            <a:off x="5638800" y="990600"/>
            <a:ext cx="2286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60431" name="Freeform 14"/>
          <p:cNvSpPr>
            <a:spLocks/>
          </p:cNvSpPr>
          <p:nvPr/>
        </p:nvSpPr>
        <p:spPr bwMode="auto">
          <a:xfrm flipH="1">
            <a:off x="5791200" y="1676400"/>
            <a:ext cx="381000" cy="8382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60432" name="Group 34"/>
          <p:cNvGrpSpPr>
            <a:grpSpLocks/>
          </p:cNvGrpSpPr>
          <p:nvPr/>
        </p:nvGrpSpPr>
        <p:grpSpPr bwMode="auto">
          <a:xfrm>
            <a:off x="1524000" y="2895600"/>
            <a:ext cx="2514600" cy="565150"/>
            <a:chOff x="1523971" y="2895599"/>
            <a:chExt cx="2514450" cy="564058"/>
          </a:xfrm>
        </p:grpSpPr>
        <p:sp>
          <p:nvSpPr>
            <p:cNvPr id="60459" name="Text Box 7"/>
            <p:cNvSpPr txBox="1">
              <a:spLocks noChangeArrowheads="1"/>
            </p:cNvSpPr>
            <p:nvPr/>
          </p:nvSpPr>
          <p:spPr bwMode="auto">
            <a:xfrm>
              <a:off x="2065516" y="3124200"/>
              <a:ext cx="1972905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LastByteSent(</a:t>
              </a:r>
              <a:r>
                <a:rPr lang="en-US" sz="16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200</a:t>
              </a:r>
              <a:r>
                <a:rPr lang="en-US" sz="1600">
                  <a:latin typeface="Helvetica" charset="0"/>
                  <a:cs typeface="Helvetica" charset="0"/>
                </a:rPr>
                <a:t>)</a:t>
              </a:r>
            </a:p>
          </p:txBody>
        </p:sp>
        <p:sp>
          <p:nvSpPr>
            <p:cNvPr id="60460" name="Line 22"/>
            <p:cNvSpPr>
              <a:spLocks noChangeShapeType="1"/>
            </p:cNvSpPr>
            <p:nvPr/>
          </p:nvSpPr>
          <p:spPr bwMode="auto">
            <a:xfrm flipH="1" flipV="1">
              <a:off x="1523971" y="2895599"/>
              <a:ext cx="685829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cxnSp>
        <p:nvCxnSpPr>
          <p:cNvPr id="60433" name="Straight Connector 31"/>
          <p:cNvCxnSpPr>
            <a:cxnSpLocks noChangeShapeType="1"/>
          </p:cNvCxnSpPr>
          <p:nvPr/>
        </p:nvCxnSpPr>
        <p:spPr bwMode="auto">
          <a:xfrm rot="5400000">
            <a:off x="9890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34" name="Straight Connector 34"/>
          <p:cNvCxnSpPr>
            <a:cxnSpLocks noChangeShapeType="1"/>
          </p:cNvCxnSpPr>
          <p:nvPr/>
        </p:nvCxnSpPr>
        <p:spPr bwMode="auto">
          <a:xfrm rot="5400000">
            <a:off x="52562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5" name="Rectangle 5"/>
          <p:cNvSpPr>
            <a:spLocks noChangeArrowheads="1"/>
          </p:cNvSpPr>
          <p:nvPr/>
        </p:nvSpPr>
        <p:spPr bwMode="auto">
          <a:xfrm>
            <a:off x="5791200" y="2514600"/>
            <a:ext cx="1828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grpSp>
        <p:nvGrpSpPr>
          <p:cNvPr id="60436" name="Group 37"/>
          <p:cNvGrpSpPr>
            <a:grpSpLocks/>
          </p:cNvGrpSpPr>
          <p:nvPr/>
        </p:nvGrpSpPr>
        <p:grpSpPr bwMode="auto">
          <a:xfrm>
            <a:off x="4598988" y="2895600"/>
            <a:ext cx="4392612" cy="565150"/>
            <a:chOff x="4599235" y="2895599"/>
            <a:chExt cx="4392112" cy="564058"/>
          </a:xfrm>
        </p:grpSpPr>
        <p:sp>
          <p:nvSpPr>
            <p:cNvPr id="60455" name="Text Box 19"/>
            <p:cNvSpPr txBox="1">
              <a:spLocks noChangeArrowheads="1"/>
            </p:cNvSpPr>
            <p:nvPr/>
          </p:nvSpPr>
          <p:spPr bwMode="auto">
            <a:xfrm>
              <a:off x="6528056" y="3124200"/>
              <a:ext cx="2463291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NextByteExpected(201)</a:t>
              </a:r>
            </a:p>
          </p:txBody>
        </p:sp>
        <p:sp>
          <p:nvSpPr>
            <p:cNvPr id="60456" name="Text Box 20"/>
            <p:cNvSpPr txBox="1">
              <a:spLocks noChangeArrowheads="1"/>
            </p:cNvSpPr>
            <p:nvPr/>
          </p:nvSpPr>
          <p:spPr bwMode="auto">
            <a:xfrm>
              <a:off x="4599235" y="3124200"/>
              <a:ext cx="2029919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LastByteRcvd(200)</a:t>
              </a:r>
            </a:p>
          </p:txBody>
        </p:sp>
        <p:sp>
          <p:nvSpPr>
            <p:cNvPr id="60457" name="Line 22"/>
            <p:cNvSpPr>
              <a:spLocks noChangeShapeType="1"/>
            </p:cNvSpPr>
            <p:nvPr/>
          </p:nvSpPr>
          <p:spPr bwMode="auto">
            <a:xfrm flipV="1">
              <a:off x="5562600" y="2895599"/>
              <a:ext cx="1447782" cy="2285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60458" name="Line 22"/>
            <p:cNvSpPr>
              <a:spLocks noChangeShapeType="1"/>
            </p:cNvSpPr>
            <p:nvPr/>
          </p:nvSpPr>
          <p:spPr bwMode="auto">
            <a:xfrm flipH="1" flipV="1">
              <a:off x="7010382" y="2895599"/>
              <a:ext cx="304772" cy="2282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48" name="Rectangle 47"/>
          <p:cNvSpPr/>
          <p:nvPr/>
        </p:nvSpPr>
        <p:spPr bwMode="auto">
          <a:xfrm>
            <a:off x="5791200" y="2514600"/>
            <a:ext cx="1219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1, 200</a:t>
            </a:r>
          </a:p>
        </p:txBody>
      </p:sp>
      <p:grpSp>
        <p:nvGrpSpPr>
          <p:cNvPr id="60438" name="Group 39"/>
          <p:cNvGrpSpPr>
            <a:grpSpLocks/>
          </p:cNvGrpSpPr>
          <p:nvPr/>
        </p:nvGrpSpPr>
        <p:grpSpPr bwMode="auto">
          <a:xfrm>
            <a:off x="1216025" y="4019550"/>
            <a:ext cx="6621463" cy="628650"/>
            <a:chOff x="1215732" y="3638550"/>
            <a:chExt cx="6621495" cy="628650"/>
          </a:xfrm>
        </p:grpSpPr>
        <p:cxnSp>
          <p:nvCxnSpPr>
            <p:cNvPr id="60451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452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7959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Data[101,200]</a:t>
              </a:r>
            </a:p>
          </p:txBody>
        </p:sp>
        <p:sp>
          <p:nvSpPr>
            <p:cNvPr id="60453" name="TextBox 48"/>
            <p:cNvSpPr txBox="1">
              <a:spLocks noChangeArrowheads="1"/>
            </p:cNvSpPr>
            <p:nvPr/>
          </p:nvSpPr>
          <p:spPr bwMode="auto">
            <a:xfrm>
              <a:off x="1215732" y="3657600"/>
              <a:ext cx="11464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{[1,200]}</a:t>
              </a:r>
            </a:p>
          </p:txBody>
        </p:sp>
        <p:sp>
          <p:nvSpPr>
            <p:cNvPr id="60454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1464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{[1,200]}</a:t>
              </a: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914400" y="2514600"/>
            <a:ext cx="1828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101, 350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04800" y="2514600"/>
            <a:ext cx="12192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1, 200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524000" y="2514600"/>
            <a:ext cx="1219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201, 350</a:t>
            </a:r>
          </a:p>
        </p:txBody>
      </p:sp>
      <p:grpSp>
        <p:nvGrpSpPr>
          <p:cNvPr id="60442" name="Group 39"/>
          <p:cNvGrpSpPr>
            <a:grpSpLocks/>
          </p:cNvGrpSpPr>
          <p:nvPr/>
        </p:nvGrpSpPr>
        <p:grpSpPr bwMode="auto">
          <a:xfrm>
            <a:off x="1219200" y="3638550"/>
            <a:ext cx="6621463" cy="628650"/>
            <a:chOff x="1216025" y="3638550"/>
            <a:chExt cx="6621240" cy="628650"/>
          </a:xfrm>
        </p:grpSpPr>
        <p:cxnSp>
          <p:nvCxnSpPr>
            <p:cNvPr id="60447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448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5107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Data[1,100]</a:t>
              </a:r>
            </a:p>
          </p:txBody>
        </p:sp>
        <p:sp>
          <p:nvSpPr>
            <p:cNvPr id="60449" name="TextBox 48"/>
            <p:cNvSpPr txBox="1">
              <a:spLocks noChangeArrowheads="1"/>
            </p:cNvSpPr>
            <p:nvPr/>
          </p:nvSpPr>
          <p:spPr bwMode="auto">
            <a:xfrm>
              <a:off x="1216025" y="3657600"/>
              <a:ext cx="11464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{[1,100]}</a:t>
              </a:r>
            </a:p>
          </p:txBody>
        </p:sp>
        <p:sp>
          <p:nvSpPr>
            <p:cNvPr id="60450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1464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{[1,100]}</a:t>
              </a:r>
            </a:p>
          </p:txBody>
        </p:sp>
      </p:grpSp>
      <p:sp>
        <p:nvSpPr>
          <p:cNvPr id="60443" name="Rounded Rectangle 45"/>
          <p:cNvSpPr>
            <a:spLocks noChangeArrowheads="1"/>
          </p:cNvSpPr>
          <p:nvPr/>
        </p:nvSpPr>
        <p:spPr bwMode="auto">
          <a:xfrm>
            <a:off x="1600200" y="5715000"/>
            <a:ext cx="5943600" cy="990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>
                <a:latin typeface="Helvetica" charset="0"/>
                <a:cs typeface="Helvetica" charset="0"/>
              </a:rPr>
              <a:t>Sender sends 2</a:t>
            </a:r>
            <a:r>
              <a:rPr lang="en-US" b="0" baseline="30000">
                <a:latin typeface="Helvetica" charset="0"/>
                <a:cs typeface="Helvetica" charset="0"/>
              </a:rPr>
              <a:t>nd</a:t>
            </a:r>
            <a:r>
              <a:rPr lang="en-US" b="0">
                <a:latin typeface="Helvetica" charset="0"/>
                <a:cs typeface="Helvetica" charset="0"/>
              </a:rPr>
              <a:t> packet (i.e., next 100 bytes) and receiver gets the packet</a:t>
            </a:r>
          </a:p>
        </p:txBody>
      </p:sp>
      <p:grpSp>
        <p:nvGrpSpPr>
          <p:cNvPr id="60444" name="Group 36"/>
          <p:cNvGrpSpPr>
            <a:grpSpLocks/>
          </p:cNvGrpSpPr>
          <p:nvPr/>
        </p:nvGrpSpPr>
        <p:grpSpPr bwMode="auto">
          <a:xfrm>
            <a:off x="2401888" y="4178300"/>
            <a:ext cx="4227512" cy="862013"/>
            <a:chOff x="2401831" y="4191000"/>
            <a:chExt cx="4227569" cy="861895"/>
          </a:xfrm>
        </p:grpSpPr>
        <p:sp>
          <p:nvSpPr>
            <p:cNvPr id="60445" name="TextBox 46"/>
            <p:cNvSpPr txBox="1">
              <a:spLocks noChangeArrowheads="1"/>
            </p:cNvSpPr>
            <p:nvPr/>
          </p:nvSpPr>
          <p:spPr bwMode="auto">
            <a:xfrm rot="-713230">
              <a:off x="2401831" y="4652785"/>
              <a:ext cx="29222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Ack=101, AdvWin = 200</a:t>
              </a:r>
            </a:p>
          </p:txBody>
        </p:sp>
        <p:cxnSp>
          <p:nvCxnSpPr>
            <p:cNvPr id="60446" name="Straight Arrow Connector 37"/>
            <p:cNvCxnSpPr>
              <a:cxnSpLocks noChangeShapeType="1"/>
            </p:cNvCxnSpPr>
            <p:nvPr/>
          </p:nvCxnSpPr>
          <p:spPr bwMode="auto">
            <a:xfrm flipH="1">
              <a:off x="5181600" y="4191000"/>
              <a:ext cx="1447800" cy="3937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0109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Flow Control</a:t>
            </a:r>
          </a:p>
        </p:txBody>
      </p:sp>
      <p:sp>
        <p:nvSpPr>
          <p:cNvPr id="61442" name="Rectangle 5"/>
          <p:cNvSpPr>
            <a:spLocks noChangeArrowheads="1"/>
          </p:cNvSpPr>
          <p:nvPr/>
        </p:nvSpPr>
        <p:spPr bwMode="auto">
          <a:xfrm>
            <a:off x="304800" y="2514600"/>
            <a:ext cx="4114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0" y="3124200"/>
            <a:ext cx="1916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LastByteAcked(0)</a:t>
            </a:r>
          </a:p>
        </p:txBody>
      </p:sp>
      <p:sp>
        <p:nvSpPr>
          <p:cNvPr id="61444" name="Line 11"/>
          <p:cNvSpPr>
            <a:spLocks noChangeShapeType="1"/>
          </p:cNvSpPr>
          <p:nvPr/>
        </p:nvSpPr>
        <p:spPr bwMode="auto">
          <a:xfrm>
            <a:off x="457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1445" name="Oval 12"/>
          <p:cNvSpPr>
            <a:spLocks noChangeArrowheads="1"/>
          </p:cNvSpPr>
          <p:nvPr/>
        </p:nvSpPr>
        <p:spPr bwMode="auto">
          <a:xfrm>
            <a:off x="1219200" y="990600"/>
            <a:ext cx="2133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61446" name="Text Box 13"/>
          <p:cNvSpPr txBox="1">
            <a:spLocks noChangeArrowheads="1"/>
          </p:cNvSpPr>
          <p:nvPr/>
        </p:nvSpPr>
        <p:spPr bwMode="auto">
          <a:xfrm>
            <a:off x="1355725" y="1219200"/>
            <a:ext cx="185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Sending Process</a:t>
            </a:r>
          </a:p>
        </p:txBody>
      </p:sp>
      <p:sp>
        <p:nvSpPr>
          <p:cNvPr id="61447" name="Freeform 14"/>
          <p:cNvSpPr>
            <a:spLocks/>
          </p:cNvSpPr>
          <p:nvPr/>
        </p:nvSpPr>
        <p:spPr bwMode="auto">
          <a:xfrm>
            <a:off x="2332038" y="1752600"/>
            <a:ext cx="411162" cy="7620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1448" name="Line 17"/>
          <p:cNvSpPr>
            <a:spLocks noChangeShapeType="1"/>
          </p:cNvSpPr>
          <p:nvPr/>
        </p:nvSpPr>
        <p:spPr bwMode="auto">
          <a:xfrm>
            <a:off x="4648200" y="9144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1449" name="Line 22"/>
          <p:cNvSpPr>
            <a:spLocks noChangeShapeType="1"/>
          </p:cNvSpPr>
          <p:nvPr/>
        </p:nvSpPr>
        <p:spPr bwMode="auto">
          <a:xfrm flipV="1">
            <a:off x="304800" y="2895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1450" name="Text Box 8"/>
          <p:cNvSpPr txBox="1">
            <a:spLocks noChangeArrowheads="1"/>
          </p:cNvSpPr>
          <p:nvPr/>
        </p:nvSpPr>
        <p:spPr bwMode="auto">
          <a:xfrm>
            <a:off x="511175" y="2178050"/>
            <a:ext cx="2232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LastByteWritten(350)</a:t>
            </a:r>
          </a:p>
        </p:txBody>
      </p:sp>
      <p:grpSp>
        <p:nvGrpSpPr>
          <p:cNvPr id="61451" name="Group 34"/>
          <p:cNvGrpSpPr>
            <a:grpSpLocks/>
          </p:cNvGrpSpPr>
          <p:nvPr/>
        </p:nvGrpSpPr>
        <p:grpSpPr bwMode="auto">
          <a:xfrm>
            <a:off x="1524000" y="2895600"/>
            <a:ext cx="2514600" cy="565150"/>
            <a:chOff x="1523971" y="2895599"/>
            <a:chExt cx="2514450" cy="564058"/>
          </a:xfrm>
        </p:grpSpPr>
        <p:sp>
          <p:nvSpPr>
            <p:cNvPr id="61484" name="Text Box 7"/>
            <p:cNvSpPr txBox="1">
              <a:spLocks noChangeArrowheads="1"/>
            </p:cNvSpPr>
            <p:nvPr/>
          </p:nvSpPr>
          <p:spPr bwMode="auto">
            <a:xfrm>
              <a:off x="2065516" y="3124200"/>
              <a:ext cx="1972905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LastByteSent(</a:t>
              </a:r>
              <a:r>
                <a:rPr lang="en-US" sz="16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200</a:t>
              </a:r>
              <a:r>
                <a:rPr lang="en-US" sz="1600">
                  <a:latin typeface="Helvetica" charset="0"/>
                  <a:cs typeface="Helvetica" charset="0"/>
                </a:rPr>
                <a:t>)</a:t>
              </a:r>
            </a:p>
          </p:txBody>
        </p:sp>
        <p:sp>
          <p:nvSpPr>
            <p:cNvPr id="61485" name="Line 22"/>
            <p:cNvSpPr>
              <a:spLocks noChangeShapeType="1"/>
            </p:cNvSpPr>
            <p:nvPr/>
          </p:nvSpPr>
          <p:spPr bwMode="auto">
            <a:xfrm flipH="1" flipV="1">
              <a:off x="1523971" y="2895599"/>
              <a:ext cx="685829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cxnSp>
        <p:nvCxnSpPr>
          <p:cNvPr id="61452" name="Straight Connector 31"/>
          <p:cNvCxnSpPr>
            <a:cxnSpLocks noChangeShapeType="1"/>
          </p:cNvCxnSpPr>
          <p:nvPr/>
        </p:nvCxnSpPr>
        <p:spPr bwMode="auto">
          <a:xfrm rot="5400000">
            <a:off x="9890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3" name="Straight Connector 34"/>
          <p:cNvCxnSpPr>
            <a:cxnSpLocks noChangeShapeType="1"/>
          </p:cNvCxnSpPr>
          <p:nvPr/>
        </p:nvCxnSpPr>
        <p:spPr bwMode="auto">
          <a:xfrm rot="5400000">
            <a:off x="52562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1454" name="Group 39"/>
          <p:cNvGrpSpPr>
            <a:grpSpLocks/>
          </p:cNvGrpSpPr>
          <p:nvPr/>
        </p:nvGrpSpPr>
        <p:grpSpPr bwMode="auto">
          <a:xfrm>
            <a:off x="1216025" y="4019550"/>
            <a:ext cx="6621463" cy="628650"/>
            <a:chOff x="1215732" y="3638550"/>
            <a:chExt cx="6621495" cy="628650"/>
          </a:xfrm>
        </p:grpSpPr>
        <p:cxnSp>
          <p:nvCxnSpPr>
            <p:cNvPr id="61480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481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7959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Data[101,200]</a:t>
              </a:r>
            </a:p>
          </p:txBody>
        </p:sp>
        <p:sp>
          <p:nvSpPr>
            <p:cNvPr id="61482" name="TextBox 48"/>
            <p:cNvSpPr txBox="1">
              <a:spLocks noChangeArrowheads="1"/>
            </p:cNvSpPr>
            <p:nvPr/>
          </p:nvSpPr>
          <p:spPr bwMode="auto">
            <a:xfrm>
              <a:off x="1215732" y="3657600"/>
              <a:ext cx="11464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{[1,200]}</a:t>
              </a:r>
            </a:p>
          </p:txBody>
        </p:sp>
        <p:sp>
          <p:nvSpPr>
            <p:cNvPr id="61483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1464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{[1,200]}</a:t>
              </a: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914400" y="2514600"/>
            <a:ext cx="1828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101, 350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04800" y="2514600"/>
            <a:ext cx="12192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1, 200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524000" y="2514600"/>
            <a:ext cx="1219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201, 350</a:t>
            </a:r>
          </a:p>
        </p:txBody>
      </p:sp>
      <p:grpSp>
        <p:nvGrpSpPr>
          <p:cNvPr id="61458" name="Group 39"/>
          <p:cNvGrpSpPr>
            <a:grpSpLocks/>
          </p:cNvGrpSpPr>
          <p:nvPr/>
        </p:nvGrpSpPr>
        <p:grpSpPr bwMode="auto">
          <a:xfrm>
            <a:off x="1219200" y="3638550"/>
            <a:ext cx="6621463" cy="628650"/>
            <a:chOff x="1216025" y="3638550"/>
            <a:chExt cx="6621240" cy="628650"/>
          </a:xfrm>
        </p:grpSpPr>
        <p:cxnSp>
          <p:nvCxnSpPr>
            <p:cNvPr id="61476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477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5107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Data[1,100]</a:t>
              </a:r>
            </a:p>
          </p:txBody>
        </p:sp>
        <p:sp>
          <p:nvSpPr>
            <p:cNvPr id="61478" name="TextBox 48"/>
            <p:cNvSpPr txBox="1">
              <a:spLocks noChangeArrowheads="1"/>
            </p:cNvSpPr>
            <p:nvPr/>
          </p:nvSpPr>
          <p:spPr bwMode="auto">
            <a:xfrm>
              <a:off x="1216025" y="3657600"/>
              <a:ext cx="11464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{[1,100]}</a:t>
              </a:r>
            </a:p>
          </p:txBody>
        </p:sp>
        <p:sp>
          <p:nvSpPr>
            <p:cNvPr id="61479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1464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{[1,100]}</a:t>
              </a:r>
            </a:p>
          </p:txBody>
        </p:sp>
      </p:grpSp>
      <p:sp>
        <p:nvSpPr>
          <p:cNvPr id="61459" name="Rounded Rectangle 45"/>
          <p:cNvSpPr>
            <a:spLocks noChangeArrowheads="1"/>
          </p:cNvSpPr>
          <p:nvPr/>
        </p:nvSpPr>
        <p:spPr bwMode="auto">
          <a:xfrm>
            <a:off x="1600200" y="5715000"/>
            <a:ext cx="5943600" cy="990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>
                <a:latin typeface="Helvetica" charset="0"/>
                <a:cs typeface="Helvetica" charset="0"/>
              </a:rPr>
              <a:t>Receiving TCP delivers first 100 bytes to receiving process</a:t>
            </a:r>
          </a:p>
        </p:txBody>
      </p:sp>
      <p:grpSp>
        <p:nvGrpSpPr>
          <p:cNvPr id="61460" name="Group 36"/>
          <p:cNvGrpSpPr>
            <a:grpSpLocks/>
          </p:cNvGrpSpPr>
          <p:nvPr/>
        </p:nvGrpSpPr>
        <p:grpSpPr bwMode="auto">
          <a:xfrm>
            <a:off x="2401888" y="4178300"/>
            <a:ext cx="4227512" cy="862013"/>
            <a:chOff x="2401831" y="4191000"/>
            <a:chExt cx="4227569" cy="861895"/>
          </a:xfrm>
        </p:grpSpPr>
        <p:sp>
          <p:nvSpPr>
            <p:cNvPr id="61474" name="TextBox 46"/>
            <p:cNvSpPr txBox="1">
              <a:spLocks noChangeArrowheads="1"/>
            </p:cNvSpPr>
            <p:nvPr/>
          </p:nvSpPr>
          <p:spPr bwMode="auto">
            <a:xfrm rot="-713230">
              <a:off x="2401831" y="4652785"/>
              <a:ext cx="29222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Ack=101, AdvWin = 200</a:t>
              </a:r>
            </a:p>
          </p:txBody>
        </p:sp>
        <p:cxnSp>
          <p:nvCxnSpPr>
            <p:cNvPr id="61475" name="Straight Arrow Connector 37"/>
            <p:cNvCxnSpPr>
              <a:cxnSpLocks noChangeShapeType="1"/>
            </p:cNvCxnSpPr>
            <p:nvPr/>
          </p:nvCxnSpPr>
          <p:spPr bwMode="auto">
            <a:xfrm flipH="1">
              <a:off x="5181600" y="4191000"/>
              <a:ext cx="1447800" cy="3937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6324600" y="2178050"/>
            <a:ext cx="203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LastByteRead(</a:t>
            </a:r>
            <a:r>
              <a:rPr lang="en-US" sz="1600">
                <a:solidFill>
                  <a:srgbClr val="FF0000"/>
                </a:solidFill>
                <a:latin typeface="Helvetica" charset="0"/>
                <a:cs typeface="Helvetica" charset="0"/>
              </a:rPr>
              <a:t>100</a:t>
            </a:r>
            <a:r>
              <a:rPr lang="en-US" sz="1600">
                <a:latin typeface="Helvetica" charset="0"/>
                <a:cs typeface="Helvetica" charset="0"/>
              </a:rPr>
              <a:t>)</a:t>
            </a:r>
          </a:p>
        </p:txBody>
      </p:sp>
      <p:sp>
        <p:nvSpPr>
          <p:cNvPr id="61462" name="Line 24"/>
          <p:cNvSpPr>
            <a:spLocks noChangeShapeType="1"/>
          </p:cNvSpPr>
          <p:nvPr/>
        </p:nvSpPr>
        <p:spPr bwMode="auto">
          <a:xfrm>
            <a:off x="5029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1463" name="Text Box 26"/>
          <p:cNvSpPr txBox="1">
            <a:spLocks noChangeArrowheads="1"/>
          </p:cNvSpPr>
          <p:nvPr/>
        </p:nvSpPr>
        <p:spPr bwMode="auto">
          <a:xfrm>
            <a:off x="5794375" y="1187450"/>
            <a:ext cx="200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Receiving Process</a:t>
            </a:r>
          </a:p>
        </p:txBody>
      </p:sp>
      <p:sp>
        <p:nvSpPr>
          <p:cNvPr id="61464" name="Oval 12"/>
          <p:cNvSpPr>
            <a:spLocks noChangeArrowheads="1"/>
          </p:cNvSpPr>
          <p:nvPr/>
        </p:nvSpPr>
        <p:spPr bwMode="auto">
          <a:xfrm>
            <a:off x="5638800" y="990600"/>
            <a:ext cx="2286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61465" name="Freeform 14"/>
          <p:cNvSpPr>
            <a:spLocks/>
          </p:cNvSpPr>
          <p:nvPr/>
        </p:nvSpPr>
        <p:spPr bwMode="auto">
          <a:xfrm>
            <a:off x="6172200" y="1676400"/>
            <a:ext cx="228600" cy="8382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1466" name="Rectangle 5"/>
          <p:cNvSpPr>
            <a:spLocks noChangeArrowheads="1"/>
          </p:cNvSpPr>
          <p:nvPr/>
        </p:nvSpPr>
        <p:spPr bwMode="auto">
          <a:xfrm>
            <a:off x="5791200" y="2514600"/>
            <a:ext cx="1828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grpSp>
        <p:nvGrpSpPr>
          <p:cNvPr id="61467" name="Group 37"/>
          <p:cNvGrpSpPr>
            <a:grpSpLocks/>
          </p:cNvGrpSpPr>
          <p:nvPr/>
        </p:nvGrpSpPr>
        <p:grpSpPr bwMode="auto">
          <a:xfrm>
            <a:off x="4598988" y="2895600"/>
            <a:ext cx="4392612" cy="565150"/>
            <a:chOff x="4599235" y="2895598"/>
            <a:chExt cx="4392112" cy="564059"/>
          </a:xfrm>
        </p:grpSpPr>
        <p:sp>
          <p:nvSpPr>
            <p:cNvPr id="61470" name="Text Box 19"/>
            <p:cNvSpPr txBox="1">
              <a:spLocks noChangeArrowheads="1"/>
            </p:cNvSpPr>
            <p:nvPr/>
          </p:nvSpPr>
          <p:spPr bwMode="auto">
            <a:xfrm>
              <a:off x="6528056" y="3124200"/>
              <a:ext cx="2463291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NextByteExpected(201)</a:t>
              </a:r>
            </a:p>
          </p:txBody>
        </p:sp>
        <p:sp>
          <p:nvSpPr>
            <p:cNvPr id="61471" name="Text Box 20"/>
            <p:cNvSpPr txBox="1">
              <a:spLocks noChangeArrowheads="1"/>
            </p:cNvSpPr>
            <p:nvPr/>
          </p:nvSpPr>
          <p:spPr bwMode="auto">
            <a:xfrm>
              <a:off x="4599235" y="3124200"/>
              <a:ext cx="2029919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LastByteRcvd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(200</a:t>
              </a:r>
              <a:r>
                <a:rPr lang="en-US" sz="1600">
                  <a:latin typeface="Helvetica" charset="0"/>
                  <a:cs typeface="Helvetica" charset="0"/>
                </a:rPr>
                <a:t>)</a:t>
              </a:r>
            </a:p>
          </p:txBody>
        </p:sp>
        <p:sp>
          <p:nvSpPr>
            <p:cNvPr id="61472" name="Line 22"/>
            <p:cNvSpPr>
              <a:spLocks noChangeShapeType="1"/>
            </p:cNvSpPr>
            <p:nvPr/>
          </p:nvSpPr>
          <p:spPr bwMode="auto">
            <a:xfrm flipV="1">
              <a:off x="5562600" y="2895599"/>
              <a:ext cx="1447782" cy="2285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61473" name="Line 22"/>
            <p:cNvSpPr>
              <a:spLocks noChangeShapeType="1"/>
            </p:cNvSpPr>
            <p:nvPr/>
          </p:nvSpPr>
          <p:spPr bwMode="auto">
            <a:xfrm flipH="1" flipV="1">
              <a:off x="7010382" y="2895598"/>
              <a:ext cx="304772" cy="228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58" name="Rectangle 57"/>
          <p:cNvSpPr/>
          <p:nvPr/>
        </p:nvSpPr>
        <p:spPr bwMode="auto">
          <a:xfrm>
            <a:off x="64008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101, 200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5791200" y="18288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1, </a:t>
            </a:r>
          </a:p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21649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Recall: Stop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&amp; Wait with Errors</a:t>
            </a:r>
          </a:p>
        </p:txBody>
      </p:sp>
      <p:sp>
        <p:nvSpPr>
          <p:cNvPr id="3686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92150" y="838200"/>
            <a:ext cx="8451850" cy="1371600"/>
          </a:xfrm>
        </p:spPr>
        <p:txBody>
          <a:bodyPr/>
          <a:lstStyle/>
          <a:p>
            <a:pPr marL="382588" indent="-382588" defTabSz="1019175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If a loss wait for a retransmission timeout and retransmit</a:t>
            </a:r>
          </a:p>
          <a:p>
            <a:pPr marL="382588" indent="-382588" defTabSz="1019175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How do you pick the timeout?</a:t>
            </a:r>
          </a:p>
        </p:txBody>
      </p:sp>
      <p:sp>
        <p:nvSpPr>
          <p:cNvPr id="36867" name="Line 3"/>
          <p:cNvSpPr>
            <a:spLocks noChangeShapeType="1"/>
          </p:cNvSpPr>
          <p:nvPr/>
        </p:nvSpPr>
        <p:spPr bwMode="auto">
          <a:xfrm>
            <a:off x="1447800" y="257175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 flipH="1">
            <a:off x="5410200" y="257175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6869" name="Group 4"/>
          <p:cNvGrpSpPr>
            <a:grpSpLocks/>
          </p:cNvGrpSpPr>
          <p:nvPr/>
        </p:nvGrpSpPr>
        <p:grpSpPr bwMode="auto">
          <a:xfrm>
            <a:off x="2133600" y="3028950"/>
            <a:ext cx="3297238" cy="552450"/>
            <a:chOff x="2133600" y="2743200"/>
            <a:chExt cx="3297722" cy="552450"/>
          </a:xfrm>
        </p:grpSpPr>
        <p:sp>
          <p:nvSpPr>
            <p:cNvPr id="36890" name="Line 5"/>
            <p:cNvSpPr>
              <a:spLocks noChangeShapeType="1"/>
            </p:cNvSpPr>
            <p:nvPr/>
          </p:nvSpPr>
          <p:spPr bwMode="auto">
            <a:xfrm flipH="1">
              <a:off x="2133600" y="2819400"/>
              <a:ext cx="3297722" cy="47625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91" name="Text Box 7"/>
            <p:cNvSpPr txBox="1">
              <a:spLocks noChangeArrowheads="1"/>
            </p:cNvSpPr>
            <p:nvPr/>
          </p:nvSpPr>
          <p:spPr bwMode="auto">
            <a:xfrm>
              <a:off x="2764068" y="2743200"/>
              <a:ext cx="86341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solidFill>
                    <a:schemeClr val="accent1"/>
                  </a:solidFill>
                  <a:latin typeface="Tahoma" charset="0"/>
                </a:rPr>
                <a:t>ACK 1</a:t>
              </a:r>
            </a:p>
          </p:txBody>
        </p:sp>
      </p:grpSp>
      <p:sp>
        <p:nvSpPr>
          <p:cNvPr id="36870" name="Text Box 10"/>
          <p:cNvSpPr txBox="1">
            <a:spLocks noChangeArrowheads="1"/>
          </p:cNvSpPr>
          <p:nvPr/>
        </p:nvSpPr>
        <p:spPr bwMode="auto">
          <a:xfrm>
            <a:off x="685800" y="5924550"/>
            <a:ext cx="74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Tahoma" charset="0"/>
              </a:rPr>
              <a:t>Time</a:t>
            </a:r>
          </a:p>
        </p:txBody>
      </p:sp>
      <p:sp>
        <p:nvSpPr>
          <p:cNvPr id="36871" name="Text Box 11"/>
          <p:cNvSpPr txBox="1">
            <a:spLocks noChangeArrowheads="1"/>
          </p:cNvSpPr>
          <p:nvPr/>
        </p:nvSpPr>
        <p:spPr bwMode="auto">
          <a:xfrm>
            <a:off x="1082675" y="2114550"/>
            <a:ext cx="9747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Tahoma" charset="0"/>
              </a:rPr>
              <a:t>Sender</a:t>
            </a:r>
          </a:p>
        </p:txBody>
      </p:sp>
      <p:sp>
        <p:nvSpPr>
          <p:cNvPr id="36872" name="Text Box 12"/>
          <p:cNvSpPr txBox="1">
            <a:spLocks noChangeArrowheads="1"/>
          </p:cNvSpPr>
          <p:nvPr/>
        </p:nvSpPr>
        <p:spPr bwMode="auto">
          <a:xfrm>
            <a:off x="4821238" y="2171700"/>
            <a:ext cx="11398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Tahoma" charset="0"/>
              </a:rPr>
              <a:t>Receiver</a:t>
            </a:r>
          </a:p>
        </p:txBody>
      </p:sp>
      <p:grpSp>
        <p:nvGrpSpPr>
          <p:cNvPr id="36873" name="Group 3"/>
          <p:cNvGrpSpPr>
            <a:grpSpLocks/>
          </p:cNvGrpSpPr>
          <p:nvPr/>
        </p:nvGrpSpPr>
        <p:grpSpPr bwMode="auto">
          <a:xfrm>
            <a:off x="1447800" y="2476500"/>
            <a:ext cx="3962400" cy="628650"/>
            <a:chOff x="1447800" y="2190690"/>
            <a:chExt cx="3962400" cy="628710"/>
          </a:xfrm>
        </p:grpSpPr>
        <p:sp>
          <p:nvSpPr>
            <p:cNvPr id="36888" name="Line 8"/>
            <p:cNvSpPr>
              <a:spLocks noChangeShapeType="1"/>
            </p:cNvSpPr>
            <p:nvPr/>
          </p:nvSpPr>
          <p:spPr bwMode="auto">
            <a:xfrm>
              <a:off x="1447800" y="2362200"/>
              <a:ext cx="3962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TextBox 2"/>
            <p:cNvSpPr txBox="1">
              <a:spLocks noChangeArrowheads="1"/>
            </p:cNvSpPr>
            <p:nvPr/>
          </p:nvSpPr>
          <p:spPr bwMode="auto">
            <a:xfrm>
              <a:off x="2895600" y="2190690"/>
              <a:ext cx="3273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1</a:t>
              </a:r>
            </a:p>
          </p:txBody>
        </p:sp>
      </p:grpSp>
      <p:grpSp>
        <p:nvGrpSpPr>
          <p:cNvPr id="36874" name="Group 5"/>
          <p:cNvGrpSpPr>
            <a:grpSpLocks/>
          </p:cNvGrpSpPr>
          <p:nvPr/>
        </p:nvGrpSpPr>
        <p:grpSpPr bwMode="auto">
          <a:xfrm>
            <a:off x="533400" y="2647950"/>
            <a:ext cx="873125" cy="1066800"/>
            <a:chOff x="574675" y="2362200"/>
            <a:chExt cx="873124" cy="1066800"/>
          </a:xfrm>
        </p:grpSpPr>
        <p:sp>
          <p:nvSpPr>
            <p:cNvPr id="36884" name="Line 13"/>
            <p:cNvSpPr>
              <a:spLocks noChangeShapeType="1"/>
            </p:cNvSpPr>
            <p:nvPr/>
          </p:nvSpPr>
          <p:spPr bwMode="auto">
            <a:xfrm flipH="1">
              <a:off x="1066799" y="34290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85" name="Line 14"/>
            <p:cNvSpPr>
              <a:spLocks noChangeShapeType="1"/>
            </p:cNvSpPr>
            <p:nvPr/>
          </p:nvSpPr>
          <p:spPr bwMode="auto">
            <a:xfrm flipH="1">
              <a:off x="1219200" y="2362200"/>
              <a:ext cx="0" cy="1066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86" name="Text Box 15"/>
            <p:cNvSpPr txBox="1">
              <a:spLocks noChangeArrowheads="1"/>
            </p:cNvSpPr>
            <p:nvPr/>
          </p:nvSpPr>
          <p:spPr bwMode="auto">
            <a:xfrm>
              <a:off x="574675" y="2667000"/>
              <a:ext cx="720725" cy="40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Tahoma" charset="0"/>
                </a:rPr>
                <a:t>RTT</a:t>
              </a:r>
            </a:p>
          </p:txBody>
        </p:sp>
        <p:sp>
          <p:nvSpPr>
            <p:cNvPr id="36887" name="Line 13"/>
            <p:cNvSpPr>
              <a:spLocks noChangeShapeType="1"/>
            </p:cNvSpPr>
            <p:nvPr/>
          </p:nvSpPr>
          <p:spPr bwMode="auto">
            <a:xfrm flipH="1">
              <a:off x="1066800" y="23622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6875" name="Line 41"/>
          <p:cNvSpPr>
            <a:spLocks noChangeShapeType="1"/>
          </p:cNvSpPr>
          <p:nvPr/>
        </p:nvSpPr>
        <p:spPr bwMode="auto">
          <a:xfrm flipH="1">
            <a:off x="2057400" y="3429000"/>
            <a:ext cx="152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76" name="Line 40"/>
          <p:cNvSpPr>
            <a:spLocks noChangeShapeType="1"/>
          </p:cNvSpPr>
          <p:nvPr/>
        </p:nvSpPr>
        <p:spPr bwMode="auto">
          <a:xfrm>
            <a:off x="2057400" y="3429000"/>
            <a:ext cx="1524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2400" y="2667000"/>
            <a:ext cx="1295400" cy="1905000"/>
            <a:chOff x="152400" y="2667000"/>
            <a:chExt cx="1295399" cy="1904802"/>
          </a:xfrm>
        </p:grpSpPr>
        <p:sp>
          <p:nvSpPr>
            <p:cNvPr id="36881" name="Line 14"/>
            <p:cNvSpPr>
              <a:spLocks noChangeShapeType="1"/>
            </p:cNvSpPr>
            <p:nvPr/>
          </p:nvSpPr>
          <p:spPr bwMode="auto">
            <a:xfrm flipH="1">
              <a:off x="1295400" y="2667000"/>
              <a:ext cx="0" cy="18288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82" name="Line 13"/>
            <p:cNvSpPr>
              <a:spLocks noChangeShapeType="1"/>
            </p:cNvSpPr>
            <p:nvPr/>
          </p:nvSpPr>
          <p:spPr bwMode="auto">
            <a:xfrm flipH="1">
              <a:off x="1066800" y="4495800"/>
              <a:ext cx="380999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83" name="Text Box 15"/>
            <p:cNvSpPr txBox="1">
              <a:spLocks noChangeArrowheads="1"/>
            </p:cNvSpPr>
            <p:nvPr/>
          </p:nvSpPr>
          <p:spPr bwMode="auto">
            <a:xfrm>
              <a:off x="152400" y="4171747"/>
              <a:ext cx="1143000" cy="4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Tahoma" charset="0"/>
                </a:rPr>
                <a:t>timeout</a:t>
              </a:r>
            </a:p>
          </p:txBody>
        </p: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1447800" y="4324350"/>
            <a:ext cx="3962400" cy="628650"/>
            <a:chOff x="1447800" y="2190690"/>
            <a:chExt cx="3962400" cy="628710"/>
          </a:xfrm>
        </p:grpSpPr>
        <p:sp>
          <p:nvSpPr>
            <p:cNvPr id="36879" name="Line 8"/>
            <p:cNvSpPr>
              <a:spLocks noChangeShapeType="1"/>
            </p:cNvSpPr>
            <p:nvPr/>
          </p:nvSpPr>
          <p:spPr bwMode="auto">
            <a:xfrm>
              <a:off x="1447800" y="2362200"/>
              <a:ext cx="396240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TextBox 53"/>
            <p:cNvSpPr txBox="1">
              <a:spLocks noChangeArrowheads="1"/>
            </p:cNvSpPr>
            <p:nvPr/>
          </p:nvSpPr>
          <p:spPr bwMode="auto">
            <a:xfrm>
              <a:off x="2895600" y="2190690"/>
              <a:ext cx="3273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1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3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3181793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Flow Control</a:t>
            </a:r>
          </a:p>
        </p:txBody>
      </p:sp>
      <p:sp>
        <p:nvSpPr>
          <p:cNvPr id="62466" name="Rectangle 5"/>
          <p:cNvSpPr>
            <a:spLocks noChangeArrowheads="1"/>
          </p:cNvSpPr>
          <p:nvPr/>
        </p:nvSpPr>
        <p:spPr bwMode="auto">
          <a:xfrm>
            <a:off x="304800" y="2514600"/>
            <a:ext cx="4114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62467" name="Text Box 6"/>
          <p:cNvSpPr txBox="1">
            <a:spLocks noChangeArrowheads="1"/>
          </p:cNvSpPr>
          <p:nvPr/>
        </p:nvSpPr>
        <p:spPr bwMode="auto">
          <a:xfrm>
            <a:off x="0" y="3124200"/>
            <a:ext cx="1916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LastByteAcked(0)</a:t>
            </a:r>
          </a:p>
        </p:txBody>
      </p:sp>
      <p:sp>
        <p:nvSpPr>
          <p:cNvPr id="62468" name="Line 11"/>
          <p:cNvSpPr>
            <a:spLocks noChangeShapeType="1"/>
          </p:cNvSpPr>
          <p:nvPr/>
        </p:nvSpPr>
        <p:spPr bwMode="auto">
          <a:xfrm>
            <a:off x="457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Oval 12"/>
          <p:cNvSpPr>
            <a:spLocks noChangeArrowheads="1"/>
          </p:cNvSpPr>
          <p:nvPr/>
        </p:nvSpPr>
        <p:spPr bwMode="auto">
          <a:xfrm>
            <a:off x="1219200" y="990600"/>
            <a:ext cx="2133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62470" name="Text Box 13"/>
          <p:cNvSpPr txBox="1">
            <a:spLocks noChangeArrowheads="1"/>
          </p:cNvSpPr>
          <p:nvPr/>
        </p:nvSpPr>
        <p:spPr bwMode="auto">
          <a:xfrm>
            <a:off x="1355725" y="1219200"/>
            <a:ext cx="185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Sending Process</a:t>
            </a:r>
          </a:p>
        </p:txBody>
      </p:sp>
      <p:sp>
        <p:nvSpPr>
          <p:cNvPr id="62471" name="Freeform 14"/>
          <p:cNvSpPr>
            <a:spLocks/>
          </p:cNvSpPr>
          <p:nvPr/>
        </p:nvSpPr>
        <p:spPr bwMode="auto">
          <a:xfrm>
            <a:off x="2332038" y="1752600"/>
            <a:ext cx="411162" cy="7620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72" name="Line 17"/>
          <p:cNvSpPr>
            <a:spLocks noChangeShapeType="1"/>
          </p:cNvSpPr>
          <p:nvPr/>
        </p:nvSpPr>
        <p:spPr bwMode="auto">
          <a:xfrm>
            <a:off x="4648200" y="9144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73" name="Line 22"/>
          <p:cNvSpPr>
            <a:spLocks noChangeShapeType="1"/>
          </p:cNvSpPr>
          <p:nvPr/>
        </p:nvSpPr>
        <p:spPr bwMode="auto">
          <a:xfrm flipV="1">
            <a:off x="304800" y="2895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74" name="Text Box 8"/>
          <p:cNvSpPr txBox="1">
            <a:spLocks noChangeArrowheads="1"/>
          </p:cNvSpPr>
          <p:nvPr/>
        </p:nvSpPr>
        <p:spPr bwMode="auto">
          <a:xfrm>
            <a:off x="511175" y="2178050"/>
            <a:ext cx="2232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LastByteWritten(350)</a:t>
            </a:r>
          </a:p>
        </p:txBody>
      </p:sp>
      <p:grpSp>
        <p:nvGrpSpPr>
          <p:cNvPr id="62475" name="Group 34"/>
          <p:cNvGrpSpPr>
            <a:grpSpLocks/>
          </p:cNvGrpSpPr>
          <p:nvPr/>
        </p:nvGrpSpPr>
        <p:grpSpPr bwMode="auto">
          <a:xfrm>
            <a:off x="1524000" y="2895600"/>
            <a:ext cx="2514600" cy="565150"/>
            <a:chOff x="1523971" y="2895599"/>
            <a:chExt cx="2514450" cy="564058"/>
          </a:xfrm>
        </p:grpSpPr>
        <p:sp>
          <p:nvSpPr>
            <p:cNvPr id="62510" name="Text Box 7"/>
            <p:cNvSpPr txBox="1">
              <a:spLocks noChangeArrowheads="1"/>
            </p:cNvSpPr>
            <p:nvPr/>
          </p:nvSpPr>
          <p:spPr bwMode="auto">
            <a:xfrm>
              <a:off x="2065516" y="3124200"/>
              <a:ext cx="1972905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LastByteSent(</a:t>
              </a:r>
              <a:r>
                <a:rPr lang="en-US" sz="16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200</a:t>
              </a:r>
              <a:r>
                <a:rPr lang="en-US" sz="1600">
                  <a:latin typeface="Helvetica" charset="0"/>
                  <a:cs typeface="Helvetica" charset="0"/>
                </a:rPr>
                <a:t>)</a:t>
              </a:r>
            </a:p>
          </p:txBody>
        </p:sp>
        <p:sp>
          <p:nvSpPr>
            <p:cNvPr id="62511" name="Line 22"/>
            <p:cNvSpPr>
              <a:spLocks noChangeShapeType="1"/>
            </p:cNvSpPr>
            <p:nvPr/>
          </p:nvSpPr>
          <p:spPr bwMode="auto">
            <a:xfrm flipH="1" flipV="1">
              <a:off x="1523971" y="2895599"/>
              <a:ext cx="685829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cxnSp>
        <p:nvCxnSpPr>
          <p:cNvPr id="62476" name="Straight Connector 31"/>
          <p:cNvCxnSpPr>
            <a:cxnSpLocks noChangeShapeType="1"/>
          </p:cNvCxnSpPr>
          <p:nvPr/>
        </p:nvCxnSpPr>
        <p:spPr bwMode="auto">
          <a:xfrm rot="5400000">
            <a:off x="9890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7" name="Straight Connector 34"/>
          <p:cNvCxnSpPr>
            <a:cxnSpLocks noChangeShapeType="1"/>
          </p:cNvCxnSpPr>
          <p:nvPr/>
        </p:nvCxnSpPr>
        <p:spPr bwMode="auto">
          <a:xfrm rot="5400000">
            <a:off x="52562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2478" name="Group 39"/>
          <p:cNvGrpSpPr>
            <a:grpSpLocks/>
          </p:cNvGrpSpPr>
          <p:nvPr/>
        </p:nvGrpSpPr>
        <p:grpSpPr bwMode="auto">
          <a:xfrm>
            <a:off x="1216025" y="4019550"/>
            <a:ext cx="6621463" cy="628650"/>
            <a:chOff x="1215732" y="3638550"/>
            <a:chExt cx="6621495" cy="628650"/>
          </a:xfrm>
        </p:grpSpPr>
        <p:cxnSp>
          <p:nvCxnSpPr>
            <p:cNvPr id="62506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507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7959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Data[101,200]</a:t>
              </a:r>
            </a:p>
          </p:txBody>
        </p:sp>
        <p:sp>
          <p:nvSpPr>
            <p:cNvPr id="62508" name="TextBox 48"/>
            <p:cNvSpPr txBox="1">
              <a:spLocks noChangeArrowheads="1"/>
            </p:cNvSpPr>
            <p:nvPr/>
          </p:nvSpPr>
          <p:spPr bwMode="auto">
            <a:xfrm>
              <a:off x="1215732" y="3657600"/>
              <a:ext cx="11464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{[1,200]}</a:t>
              </a:r>
            </a:p>
          </p:txBody>
        </p:sp>
        <p:sp>
          <p:nvSpPr>
            <p:cNvPr id="62509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1464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{[1,200]}</a:t>
              </a: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914400" y="2514600"/>
            <a:ext cx="1828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101, 350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04800" y="2514600"/>
            <a:ext cx="12192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1, 200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524000" y="2514600"/>
            <a:ext cx="1219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201, 350</a:t>
            </a:r>
          </a:p>
        </p:txBody>
      </p:sp>
      <p:grpSp>
        <p:nvGrpSpPr>
          <p:cNvPr id="62482" name="Group 39"/>
          <p:cNvGrpSpPr>
            <a:grpSpLocks/>
          </p:cNvGrpSpPr>
          <p:nvPr/>
        </p:nvGrpSpPr>
        <p:grpSpPr bwMode="auto">
          <a:xfrm>
            <a:off x="1219200" y="3638550"/>
            <a:ext cx="6621463" cy="628650"/>
            <a:chOff x="1216025" y="3638550"/>
            <a:chExt cx="6621240" cy="628650"/>
          </a:xfrm>
        </p:grpSpPr>
        <p:cxnSp>
          <p:nvCxnSpPr>
            <p:cNvPr id="62502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2503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5107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Data[1,100]</a:t>
              </a:r>
            </a:p>
          </p:txBody>
        </p:sp>
        <p:sp>
          <p:nvSpPr>
            <p:cNvPr id="62504" name="TextBox 48"/>
            <p:cNvSpPr txBox="1">
              <a:spLocks noChangeArrowheads="1"/>
            </p:cNvSpPr>
            <p:nvPr/>
          </p:nvSpPr>
          <p:spPr bwMode="auto">
            <a:xfrm>
              <a:off x="1216025" y="3657600"/>
              <a:ext cx="11464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{[1,100]}</a:t>
              </a:r>
            </a:p>
          </p:txBody>
        </p:sp>
        <p:sp>
          <p:nvSpPr>
            <p:cNvPr id="62505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1464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{[1,100]}</a:t>
              </a:r>
            </a:p>
          </p:txBody>
        </p:sp>
      </p:grpSp>
      <p:grpSp>
        <p:nvGrpSpPr>
          <p:cNvPr id="62483" name="Group 36"/>
          <p:cNvGrpSpPr>
            <a:grpSpLocks/>
          </p:cNvGrpSpPr>
          <p:nvPr/>
        </p:nvGrpSpPr>
        <p:grpSpPr bwMode="auto">
          <a:xfrm>
            <a:off x="2401888" y="4178300"/>
            <a:ext cx="4227512" cy="862013"/>
            <a:chOff x="2401831" y="4191000"/>
            <a:chExt cx="4227569" cy="861895"/>
          </a:xfrm>
        </p:grpSpPr>
        <p:sp>
          <p:nvSpPr>
            <p:cNvPr id="62500" name="TextBox 46"/>
            <p:cNvSpPr txBox="1">
              <a:spLocks noChangeArrowheads="1"/>
            </p:cNvSpPr>
            <p:nvPr/>
          </p:nvSpPr>
          <p:spPr bwMode="auto">
            <a:xfrm rot="-713230">
              <a:off x="2401831" y="4652785"/>
              <a:ext cx="29222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Ack=101, AdvWin = 200</a:t>
              </a:r>
            </a:p>
          </p:txBody>
        </p:sp>
        <p:cxnSp>
          <p:nvCxnSpPr>
            <p:cNvPr id="62501" name="Straight Arrow Connector 37"/>
            <p:cNvCxnSpPr>
              <a:cxnSpLocks noChangeShapeType="1"/>
            </p:cNvCxnSpPr>
            <p:nvPr/>
          </p:nvCxnSpPr>
          <p:spPr bwMode="auto">
            <a:xfrm flipH="1">
              <a:off x="5181600" y="4191000"/>
              <a:ext cx="1447800" cy="3937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6" name="Group 36"/>
          <p:cNvGrpSpPr>
            <a:grpSpLocks/>
          </p:cNvGrpSpPr>
          <p:nvPr/>
        </p:nvGrpSpPr>
        <p:grpSpPr bwMode="auto">
          <a:xfrm>
            <a:off x="2855913" y="4572000"/>
            <a:ext cx="3773487" cy="706438"/>
            <a:chOff x="2855747" y="4191000"/>
            <a:chExt cx="3773653" cy="706615"/>
          </a:xfrm>
        </p:grpSpPr>
        <p:sp>
          <p:nvSpPr>
            <p:cNvPr id="62498" name="TextBox 46"/>
            <p:cNvSpPr txBox="1">
              <a:spLocks noChangeArrowheads="1"/>
            </p:cNvSpPr>
            <p:nvPr/>
          </p:nvSpPr>
          <p:spPr bwMode="auto">
            <a:xfrm rot="-713230">
              <a:off x="2855747" y="4497505"/>
              <a:ext cx="29222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Ack=201, AdvWin = 200</a:t>
              </a:r>
            </a:p>
          </p:txBody>
        </p:sp>
        <p:cxnSp>
          <p:nvCxnSpPr>
            <p:cNvPr id="62499" name="Straight Arrow Connector 37"/>
            <p:cNvCxnSpPr>
              <a:cxnSpLocks noChangeShapeType="1"/>
            </p:cNvCxnSpPr>
            <p:nvPr/>
          </p:nvCxnSpPr>
          <p:spPr bwMode="auto">
            <a:xfrm flipH="1">
              <a:off x="5715000" y="4191000"/>
              <a:ext cx="914400" cy="2413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0" name="Rounded Rectangle 49"/>
          <p:cNvSpPr>
            <a:spLocks noChangeArrowheads="1"/>
          </p:cNvSpPr>
          <p:nvPr/>
        </p:nvSpPr>
        <p:spPr bwMode="auto">
          <a:xfrm>
            <a:off x="609600" y="5562600"/>
            <a:ext cx="8229600" cy="1066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>
                <a:latin typeface="Helvetica" charset="0"/>
                <a:cs typeface="Helvetica" charset="0"/>
              </a:rPr>
              <a:t>Receiver sends ack for 2</a:t>
            </a:r>
            <a:r>
              <a:rPr lang="en-US" b="0" baseline="30000">
                <a:latin typeface="Helvetica" charset="0"/>
                <a:cs typeface="Helvetica" charset="0"/>
              </a:rPr>
              <a:t>nd</a:t>
            </a:r>
            <a:r>
              <a:rPr lang="en-US" b="0">
                <a:latin typeface="Helvetica" charset="0"/>
                <a:cs typeface="Helvetica" charset="0"/>
              </a:rPr>
              <a:t> packet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AdvWin = MaxRcvBuffer – (LastByteRcvd – LastByteRead) </a:t>
            </a:r>
          </a:p>
          <a:p>
            <a:r>
              <a:rPr lang="en-US" sz="2000">
                <a:solidFill>
                  <a:srgbClr val="000000"/>
                </a:solidFill>
                <a:latin typeface="Helvetica" charset="0"/>
                <a:cs typeface="Helvetica" charset="0"/>
              </a:rPr>
              <a:t>              = 300 – (200 – 100) = 200</a:t>
            </a:r>
          </a:p>
        </p:txBody>
      </p:sp>
      <p:sp>
        <p:nvSpPr>
          <p:cNvPr id="62486" name="Text Box 21"/>
          <p:cNvSpPr txBox="1">
            <a:spLocks noChangeArrowheads="1"/>
          </p:cNvSpPr>
          <p:nvPr/>
        </p:nvSpPr>
        <p:spPr bwMode="auto">
          <a:xfrm>
            <a:off x="6324600" y="2178050"/>
            <a:ext cx="203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LastByteRead(100)</a:t>
            </a:r>
          </a:p>
        </p:txBody>
      </p:sp>
      <p:sp>
        <p:nvSpPr>
          <p:cNvPr id="62487" name="Line 24"/>
          <p:cNvSpPr>
            <a:spLocks noChangeShapeType="1"/>
          </p:cNvSpPr>
          <p:nvPr/>
        </p:nvSpPr>
        <p:spPr bwMode="auto">
          <a:xfrm>
            <a:off x="5029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8" name="Text Box 26"/>
          <p:cNvSpPr txBox="1">
            <a:spLocks noChangeArrowheads="1"/>
          </p:cNvSpPr>
          <p:nvPr/>
        </p:nvSpPr>
        <p:spPr bwMode="auto">
          <a:xfrm>
            <a:off x="5794375" y="1187450"/>
            <a:ext cx="200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Receiving Process</a:t>
            </a:r>
          </a:p>
        </p:txBody>
      </p:sp>
      <p:sp>
        <p:nvSpPr>
          <p:cNvPr id="62489" name="Oval 12"/>
          <p:cNvSpPr>
            <a:spLocks noChangeArrowheads="1"/>
          </p:cNvSpPr>
          <p:nvPr/>
        </p:nvSpPr>
        <p:spPr bwMode="auto">
          <a:xfrm>
            <a:off x="5638800" y="990600"/>
            <a:ext cx="2286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62490" name="Freeform 14"/>
          <p:cNvSpPr>
            <a:spLocks/>
          </p:cNvSpPr>
          <p:nvPr/>
        </p:nvSpPr>
        <p:spPr bwMode="auto">
          <a:xfrm>
            <a:off x="6172200" y="1676400"/>
            <a:ext cx="228600" cy="8382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91" name="Rectangle 5"/>
          <p:cNvSpPr>
            <a:spLocks noChangeArrowheads="1"/>
          </p:cNvSpPr>
          <p:nvPr/>
        </p:nvSpPr>
        <p:spPr bwMode="auto">
          <a:xfrm>
            <a:off x="5791200" y="2514600"/>
            <a:ext cx="1828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grpSp>
        <p:nvGrpSpPr>
          <p:cNvPr id="62492" name="Group 37"/>
          <p:cNvGrpSpPr>
            <a:grpSpLocks/>
          </p:cNvGrpSpPr>
          <p:nvPr/>
        </p:nvGrpSpPr>
        <p:grpSpPr bwMode="auto">
          <a:xfrm>
            <a:off x="4598988" y="2895600"/>
            <a:ext cx="4392612" cy="565150"/>
            <a:chOff x="4599235" y="2895598"/>
            <a:chExt cx="4392112" cy="564059"/>
          </a:xfrm>
        </p:grpSpPr>
        <p:sp>
          <p:nvSpPr>
            <p:cNvPr id="62494" name="Text Box 19"/>
            <p:cNvSpPr txBox="1">
              <a:spLocks noChangeArrowheads="1"/>
            </p:cNvSpPr>
            <p:nvPr/>
          </p:nvSpPr>
          <p:spPr bwMode="auto">
            <a:xfrm>
              <a:off x="6528056" y="3124200"/>
              <a:ext cx="2463291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NextByteExpected(201)</a:t>
              </a:r>
            </a:p>
          </p:txBody>
        </p:sp>
        <p:sp>
          <p:nvSpPr>
            <p:cNvPr id="62495" name="Text Box 20"/>
            <p:cNvSpPr txBox="1">
              <a:spLocks noChangeArrowheads="1"/>
            </p:cNvSpPr>
            <p:nvPr/>
          </p:nvSpPr>
          <p:spPr bwMode="auto">
            <a:xfrm>
              <a:off x="4599235" y="3124200"/>
              <a:ext cx="2029919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LastByteRcvd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(200</a:t>
              </a:r>
              <a:r>
                <a:rPr lang="en-US" sz="1600">
                  <a:latin typeface="Helvetica" charset="0"/>
                  <a:cs typeface="Helvetica" charset="0"/>
                </a:rPr>
                <a:t>)</a:t>
              </a:r>
            </a:p>
          </p:txBody>
        </p:sp>
        <p:sp>
          <p:nvSpPr>
            <p:cNvPr id="62496" name="Line 22"/>
            <p:cNvSpPr>
              <a:spLocks noChangeShapeType="1"/>
            </p:cNvSpPr>
            <p:nvPr/>
          </p:nvSpPr>
          <p:spPr bwMode="auto">
            <a:xfrm flipV="1">
              <a:off x="5562600" y="2895599"/>
              <a:ext cx="1447782" cy="2285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62497" name="Line 22"/>
            <p:cNvSpPr>
              <a:spLocks noChangeShapeType="1"/>
            </p:cNvSpPr>
            <p:nvPr/>
          </p:nvSpPr>
          <p:spPr bwMode="auto">
            <a:xfrm flipH="1" flipV="1">
              <a:off x="7010382" y="2895598"/>
              <a:ext cx="304772" cy="228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 bwMode="auto">
          <a:xfrm>
            <a:off x="64008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101, 200</a:t>
            </a:r>
          </a:p>
        </p:txBody>
      </p:sp>
    </p:spTree>
    <p:extLst>
      <p:ext uri="{BB962C8B-B14F-4D97-AF65-F5344CB8AC3E}">
        <p14:creationId xmlns:p14="http://schemas.microsoft.com/office/powerpoint/2010/main" val="303614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Flow Control</a:t>
            </a:r>
          </a:p>
        </p:txBody>
      </p:sp>
      <p:sp>
        <p:nvSpPr>
          <p:cNvPr id="63490" name="Rectangle 5"/>
          <p:cNvSpPr>
            <a:spLocks noChangeArrowheads="1"/>
          </p:cNvSpPr>
          <p:nvPr/>
        </p:nvSpPr>
        <p:spPr bwMode="auto">
          <a:xfrm>
            <a:off x="304800" y="2514600"/>
            <a:ext cx="4114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63491" name="Text Box 6"/>
          <p:cNvSpPr txBox="1">
            <a:spLocks noChangeArrowheads="1"/>
          </p:cNvSpPr>
          <p:nvPr/>
        </p:nvSpPr>
        <p:spPr bwMode="auto">
          <a:xfrm>
            <a:off x="0" y="3124200"/>
            <a:ext cx="1916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LastByteAcked(0)</a:t>
            </a:r>
          </a:p>
        </p:txBody>
      </p:sp>
      <p:sp>
        <p:nvSpPr>
          <p:cNvPr id="63492" name="Line 11"/>
          <p:cNvSpPr>
            <a:spLocks noChangeShapeType="1"/>
          </p:cNvSpPr>
          <p:nvPr/>
        </p:nvSpPr>
        <p:spPr bwMode="auto">
          <a:xfrm>
            <a:off x="457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3493" name="Oval 12"/>
          <p:cNvSpPr>
            <a:spLocks noChangeArrowheads="1"/>
          </p:cNvSpPr>
          <p:nvPr/>
        </p:nvSpPr>
        <p:spPr bwMode="auto">
          <a:xfrm>
            <a:off x="1219200" y="990600"/>
            <a:ext cx="2133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63494" name="Text Box 13"/>
          <p:cNvSpPr txBox="1">
            <a:spLocks noChangeArrowheads="1"/>
          </p:cNvSpPr>
          <p:nvPr/>
        </p:nvSpPr>
        <p:spPr bwMode="auto">
          <a:xfrm>
            <a:off x="1355725" y="1219200"/>
            <a:ext cx="185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Sending Process</a:t>
            </a:r>
          </a:p>
        </p:txBody>
      </p:sp>
      <p:sp>
        <p:nvSpPr>
          <p:cNvPr id="63495" name="Freeform 14"/>
          <p:cNvSpPr>
            <a:spLocks/>
          </p:cNvSpPr>
          <p:nvPr/>
        </p:nvSpPr>
        <p:spPr bwMode="auto">
          <a:xfrm>
            <a:off x="2332038" y="1752600"/>
            <a:ext cx="411162" cy="7620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3496" name="Line 17"/>
          <p:cNvSpPr>
            <a:spLocks noChangeShapeType="1"/>
          </p:cNvSpPr>
          <p:nvPr/>
        </p:nvSpPr>
        <p:spPr bwMode="auto">
          <a:xfrm>
            <a:off x="4648200" y="9144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3497" name="Line 22"/>
          <p:cNvSpPr>
            <a:spLocks noChangeShapeType="1"/>
          </p:cNvSpPr>
          <p:nvPr/>
        </p:nvSpPr>
        <p:spPr bwMode="auto">
          <a:xfrm flipV="1">
            <a:off x="304800" y="2895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3498" name="Text Box 8"/>
          <p:cNvSpPr txBox="1">
            <a:spLocks noChangeArrowheads="1"/>
          </p:cNvSpPr>
          <p:nvPr/>
        </p:nvSpPr>
        <p:spPr bwMode="auto">
          <a:xfrm>
            <a:off x="511175" y="2178050"/>
            <a:ext cx="2232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LastByteWritten(350)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065338" y="2895600"/>
            <a:ext cx="1973262" cy="565150"/>
            <a:chOff x="2065516" y="2895598"/>
            <a:chExt cx="1972904" cy="564059"/>
          </a:xfrm>
        </p:grpSpPr>
        <p:sp>
          <p:nvSpPr>
            <p:cNvPr id="63539" name="Text Box 7"/>
            <p:cNvSpPr txBox="1">
              <a:spLocks noChangeArrowheads="1"/>
            </p:cNvSpPr>
            <p:nvPr/>
          </p:nvSpPr>
          <p:spPr bwMode="auto">
            <a:xfrm>
              <a:off x="2065516" y="3124200"/>
              <a:ext cx="1972904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LastByteSent(</a:t>
              </a:r>
              <a:r>
                <a:rPr lang="en-US" sz="16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300</a:t>
              </a:r>
              <a:r>
                <a:rPr lang="en-US" sz="1600">
                  <a:latin typeface="Helvetica" charset="0"/>
                  <a:cs typeface="Helvetica" charset="0"/>
                </a:rPr>
                <a:t>)</a:t>
              </a:r>
            </a:p>
          </p:txBody>
        </p:sp>
        <p:sp>
          <p:nvSpPr>
            <p:cNvPr id="63540" name="Line 22"/>
            <p:cNvSpPr>
              <a:spLocks noChangeShapeType="1"/>
            </p:cNvSpPr>
            <p:nvPr/>
          </p:nvSpPr>
          <p:spPr bwMode="auto">
            <a:xfrm flipH="1" flipV="1">
              <a:off x="2133541" y="2895598"/>
              <a:ext cx="76257" cy="304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cxnSp>
        <p:nvCxnSpPr>
          <p:cNvPr id="63500" name="Straight Connector 31"/>
          <p:cNvCxnSpPr>
            <a:cxnSpLocks noChangeShapeType="1"/>
          </p:cNvCxnSpPr>
          <p:nvPr/>
        </p:nvCxnSpPr>
        <p:spPr bwMode="auto">
          <a:xfrm rot="5400000">
            <a:off x="9890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1" name="Straight Connector 34"/>
          <p:cNvCxnSpPr>
            <a:cxnSpLocks noChangeShapeType="1"/>
          </p:cNvCxnSpPr>
          <p:nvPr/>
        </p:nvCxnSpPr>
        <p:spPr bwMode="auto">
          <a:xfrm rot="5400000">
            <a:off x="52562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3502" name="Group 39"/>
          <p:cNvGrpSpPr>
            <a:grpSpLocks/>
          </p:cNvGrpSpPr>
          <p:nvPr/>
        </p:nvGrpSpPr>
        <p:grpSpPr bwMode="auto">
          <a:xfrm>
            <a:off x="1216025" y="4019550"/>
            <a:ext cx="6621463" cy="628650"/>
            <a:chOff x="1215732" y="3638550"/>
            <a:chExt cx="6621495" cy="628650"/>
          </a:xfrm>
        </p:grpSpPr>
        <p:cxnSp>
          <p:nvCxnSpPr>
            <p:cNvPr id="63535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536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7959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Data[101,200]</a:t>
              </a:r>
            </a:p>
          </p:txBody>
        </p:sp>
        <p:sp>
          <p:nvSpPr>
            <p:cNvPr id="63537" name="TextBox 48"/>
            <p:cNvSpPr txBox="1">
              <a:spLocks noChangeArrowheads="1"/>
            </p:cNvSpPr>
            <p:nvPr/>
          </p:nvSpPr>
          <p:spPr bwMode="auto">
            <a:xfrm>
              <a:off x="1215732" y="3657600"/>
              <a:ext cx="11464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{[1,200]}</a:t>
              </a:r>
            </a:p>
          </p:txBody>
        </p:sp>
        <p:sp>
          <p:nvSpPr>
            <p:cNvPr id="63538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1464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{[1,200]}</a:t>
              </a: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914400" y="2514600"/>
            <a:ext cx="1828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101, 350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04800" y="2514600"/>
            <a:ext cx="12192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1, 200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524000" y="2514600"/>
            <a:ext cx="1219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201, 350</a:t>
            </a:r>
          </a:p>
        </p:txBody>
      </p:sp>
      <p:grpSp>
        <p:nvGrpSpPr>
          <p:cNvPr id="63506" name="Group 39"/>
          <p:cNvGrpSpPr>
            <a:grpSpLocks/>
          </p:cNvGrpSpPr>
          <p:nvPr/>
        </p:nvGrpSpPr>
        <p:grpSpPr bwMode="auto">
          <a:xfrm>
            <a:off x="1219200" y="3638550"/>
            <a:ext cx="6621463" cy="628650"/>
            <a:chOff x="1216025" y="3638550"/>
            <a:chExt cx="6621240" cy="628650"/>
          </a:xfrm>
        </p:grpSpPr>
        <p:cxnSp>
          <p:nvCxnSpPr>
            <p:cNvPr id="63531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532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5107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Data[1,100]</a:t>
              </a:r>
            </a:p>
          </p:txBody>
        </p:sp>
        <p:sp>
          <p:nvSpPr>
            <p:cNvPr id="63533" name="TextBox 48"/>
            <p:cNvSpPr txBox="1">
              <a:spLocks noChangeArrowheads="1"/>
            </p:cNvSpPr>
            <p:nvPr/>
          </p:nvSpPr>
          <p:spPr bwMode="auto">
            <a:xfrm>
              <a:off x="1216025" y="3657600"/>
              <a:ext cx="11464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{[1,100]}</a:t>
              </a:r>
            </a:p>
          </p:txBody>
        </p:sp>
        <p:sp>
          <p:nvSpPr>
            <p:cNvPr id="63534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1464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{[1,100]}</a:t>
              </a:r>
            </a:p>
          </p:txBody>
        </p:sp>
      </p:grpSp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1600200" y="5715000"/>
            <a:ext cx="5943600" cy="990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>
                <a:latin typeface="Helvetica" charset="0"/>
                <a:cs typeface="Helvetica" charset="0"/>
              </a:rPr>
              <a:t>Sender sends 3</a:t>
            </a:r>
            <a:r>
              <a:rPr lang="en-US" b="0" baseline="30000">
                <a:latin typeface="Helvetica" charset="0"/>
                <a:cs typeface="Helvetica" charset="0"/>
              </a:rPr>
              <a:t>rd</a:t>
            </a:r>
            <a:r>
              <a:rPr lang="en-US" b="0">
                <a:latin typeface="Helvetica" charset="0"/>
                <a:cs typeface="Helvetica" charset="0"/>
              </a:rPr>
              <a:t> packet (i.e., next 100 bytes) and the packet is </a:t>
            </a:r>
            <a:r>
              <a:rPr lang="en-US" b="0">
                <a:solidFill>
                  <a:srgbClr val="FF0000"/>
                </a:solidFill>
                <a:latin typeface="Helvetica" charset="0"/>
                <a:cs typeface="Helvetica" charset="0"/>
              </a:rPr>
              <a:t>lost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1524000" y="2514600"/>
            <a:ext cx="6096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201,</a:t>
            </a:r>
          </a:p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300</a:t>
            </a:r>
          </a:p>
        </p:txBody>
      </p:sp>
      <p:grpSp>
        <p:nvGrpSpPr>
          <p:cNvPr id="54" name="Group 48"/>
          <p:cNvGrpSpPr>
            <a:grpSpLocks/>
          </p:cNvGrpSpPr>
          <p:nvPr/>
        </p:nvGrpSpPr>
        <p:grpSpPr bwMode="auto">
          <a:xfrm>
            <a:off x="1317625" y="4419600"/>
            <a:ext cx="4854575" cy="628650"/>
            <a:chOff x="1317425" y="4629150"/>
            <a:chExt cx="4854775" cy="628650"/>
          </a:xfrm>
        </p:grpSpPr>
        <p:sp>
          <p:nvSpPr>
            <p:cNvPr id="63525" name="TextBox 44"/>
            <p:cNvSpPr txBox="1">
              <a:spLocks noChangeArrowheads="1"/>
            </p:cNvSpPr>
            <p:nvPr/>
          </p:nvSpPr>
          <p:spPr bwMode="auto">
            <a:xfrm>
              <a:off x="1317425" y="4659868"/>
              <a:ext cx="10447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{[1,300]}</a:t>
              </a:r>
            </a:p>
          </p:txBody>
        </p:sp>
        <p:cxnSp>
          <p:nvCxnSpPr>
            <p:cNvPr id="63526" name="Straight Arrow Connector 50"/>
            <p:cNvCxnSpPr>
              <a:cxnSpLocks noChangeShapeType="1"/>
            </p:cNvCxnSpPr>
            <p:nvPr/>
          </p:nvCxnSpPr>
          <p:spPr bwMode="auto">
            <a:xfrm>
              <a:off x="2362200" y="4876800"/>
              <a:ext cx="36576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527" name="TextBox 51"/>
            <p:cNvSpPr txBox="1">
              <a:spLocks noChangeArrowheads="1"/>
            </p:cNvSpPr>
            <p:nvPr/>
          </p:nvSpPr>
          <p:spPr bwMode="auto">
            <a:xfrm>
              <a:off x="3995738" y="4629150"/>
              <a:ext cx="17960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Data[201,300]</a:t>
              </a:r>
            </a:p>
          </p:txBody>
        </p:sp>
        <p:grpSp>
          <p:nvGrpSpPr>
            <p:cNvPr id="63528" name="Group 59"/>
            <p:cNvGrpSpPr>
              <a:grpSpLocks/>
            </p:cNvGrpSpPr>
            <p:nvPr/>
          </p:nvGrpSpPr>
          <p:grpSpPr bwMode="auto">
            <a:xfrm>
              <a:off x="5943600" y="4953000"/>
              <a:ext cx="228600" cy="304800"/>
              <a:chOff x="7467600" y="4267200"/>
              <a:chExt cx="228600" cy="304800"/>
            </a:xfrm>
          </p:grpSpPr>
          <p:cxnSp>
            <p:nvCxnSpPr>
              <p:cNvPr id="63529" name="Straight Connector 54"/>
              <p:cNvCxnSpPr>
                <a:cxnSpLocks noChangeShapeType="1"/>
              </p:cNvCxnSpPr>
              <p:nvPr/>
            </p:nvCxnSpPr>
            <p:spPr bwMode="auto">
              <a:xfrm rot="16200000" flipH="1">
                <a:off x="7429500" y="4305300"/>
                <a:ext cx="304800" cy="22860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530" name="Straight Connector 57"/>
              <p:cNvCxnSpPr>
                <a:cxnSpLocks noChangeShapeType="1"/>
              </p:cNvCxnSpPr>
              <p:nvPr/>
            </p:nvCxnSpPr>
            <p:spPr bwMode="auto">
              <a:xfrm rot="5400000">
                <a:off x="7429500" y="4305300"/>
                <a:ext cx="304800" cy="22860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65" name="Rectangle 64"/>
          <p:cNvSpPr/>
          <p:nvPr/>
        </p:nvSpPr>
        <p:spPr bwMode="auto">
          <a:xfrm>
            <a:off x="21336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301, 350</a:t>
            </a:r>
          </a:p>
        </p:txBody>
      </p:sp>
      <p:cxnSp>
        <p:nvCxnSpPr>
          <p:cNvPr id="63511" name="Straight Arrow Connector 37"/>
          <p:cNvCxnSpPr>
            <a:cxnSpLocks noChangeShapeType="1"/>
          </p:cNvCxnSpPr>
          <p:nvPr/>
        </p:nvCxnSpPr>
        <p:spPr bwMode="auto">
          <a:xfrm flipH="1">
            <a:off x="3810000" y="4178300"/>
            <a:ext cx="2819400" cy="698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2" name="Straight Arrow Connector 37"/>
          <p:cNvCxnSpPr>
            <a:cxnSpLocks noChangeShapeType="1"/>
          </p:cNvCxnSpPr>
          <p:nvPr/>
        </p:nvCxnSpPr>
        <p:spPr bwMode="auto">
          <a:xfrm flipH="1">
            <a:off x="4648200" y="4572000"/>
            <a:ext cx="1981200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13" name="Text Box 21"/>
          <p:cNvSpPr txBox="1">
            <a:spLocks noChangeArrowheads="1"/>
          </p:cNvSpPr>
          <p:nvPr/>
        </p:nvSpPr>
        <p:spPr bwMode="auto">
          <a:xfrm>
            <a:off x="6324600" y="2178050"/>
            <a:ext cx="203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LastByteRead(100)</a:t>
            </a:r>
          </a:p>
        </p:txBody>
      </p:sp>
      <p:sp>
        <p:nvSpPr>
          <p:cNvPr id="63514" name="Line 24"/>
          <p:cNvSpPr>
            <a:spLocks noChangeShapeType="1"/>
          </p:cNvSpPr>
          <p:nvPr/>
        </p:nvSpPr>
        <p:spPr bwMode="auto">
          <a:xfrm>
            <a:off x="5029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3515" name="Text Box 26"/>
          <p:cNvSpPr txBox="1">
            <a:spLocks noChangeArrowheads="1"/>
          </p:cNvSpPr>
          <p:nvPr/>
        </p:nvSpPr>
        <p:spPr bwMode="auto">
          <a:xfrm>
            <a:off x="5794375" y="1187450"/>
            <a:ext cx="200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Receiving Process</a:t>
            </a:r>
          </a:p>
        </p:txBody>
      </p:sp>
      <p:sp>
        <p:nvSpPr>
          <p:cNvPr id="63516" name="Oval 12"/>
          <p:cNvSpPr>
            <a:spLocks noChangeArrowheads="1"/>
          </p:cNvSpPr>
          <p:nvPr/>
        </p:nvSpPr>
        <p:spPr bwMode="auto">
          <a:xfrm>
            <a:off x="5638800" y="990600"/>
            <a:ext cx="2286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63517" name="Freeform 14"/>
          <p:cNvSpPr>
            <a:spLocks/>
          </p:cNvSpPr>
          <p:nvPr/>
        </p:nvSpPr>
        <p:spPr bwMode="auto">
          <a:xfrm>
            <a:off x="6172200" y="1676400"/>
            <a:ext cx="228600" cy="8382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3518" name="Rectangle 5"/>
          <p:cNvSpPr>
            <a:spLocks noChangeArrowheads="1"/>
          </p:cNvSpPr>
          <p:nvPr/>
        </p:nvSpPr>
        <p:spPr bwMode="auto">
          <a:xfrm>
            <a:off x="5791200" y="2514600"/>
            <a:ext cx="1828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grpSp>
        <p:nvGrpSpPr>
          <p:cNvPr id="63519" name="Group 37"/>
          <p:cNvGrpSpPr>
            <a:grpSpLocks/>
          </p:cNvGrpSpPr>
          <p:nvPr/>
        </p:nvGrpSpPr>
        <p:grpSpPr bwMode="auto">
          <a:xfrm>
            <a:off x="4598988" y="2895600"/>
            <a:ext cx="4392612" cy="565150"/>
            <a:chOff x="4599235" y="2895598"/>
            <a:chExt cx="4392112" cy="564059"/>
          </a:xfrm>
        </p:grpSpPr>
        <p:sp>
          <p:nvSpPr>
            <p:cNvPr id="63521" name="Text Box 19"/>
            <p:cNvSpPr txBox="1">
              <a:spLocks noChangeArrowheads="1"/>
            </p:cNvSpPr>
            <p:nvPr/>
          </p:nvSpPr>
          <p:spPr bwMode="auto">
            <a:xfrm>
              <a:off x="6528056" y="3124200"/>
              <a:ext cx="2463291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NextByteExpected(201)</a:t>
              </a:r>
            </a:p>
          </p:txBody>
        </p:sp>
        <p:sp>
          <p:nvSpPr>
            <p:cNvPr id="63522" name="Text Box 20"/>
            <p:cNvSpPr txBox="1">
              <a:spLocks noChangeArrowheads="1"/>
            </p:cNvSpPr>
            <p:nvPr/>
          </p:nvSpPr>
          <p:spPr bwMode="auto">
            <a:xfrm>
              <a:off x="4599235" y="3124200"/>
              <a:ext cx="2029919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LastByteRcvd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(200</a:t>
              </a:r>
              <a:r>
                <a:rPr lang="en-US" sz="1600">
                  <a:latin typeface="Helvetica" charset="0"/>
                  <a:cs typeface="Helvetica" charset="0"/>
                </a:rPr>
                <a:t>)</a:t>
              </a:r>
            </a:p>
          </p:txBody>
        </p:sp>
        <p:sp>
          <p:nvSpPr>
            <p:cNvPr id="63523" name="Line 22"/>
            <p:cNvSpPr>
              <a:spLocks noChangeShapeType="1"/>
            </p:cNvSpPr>
            <p:nvPr/>
          </p:nvSpPr>
          <p:spPr bwMode="auto">
            <a:xfrm flipV="1">
              <a:off x="5562600" y="2895599"/>
              <a:ext cx="1447782" cy="2285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63524" name="Line 22"/>
            <p:cNvSpPr>
              <a:spLocks noChangeShapeType="1"/>
            </p:cNvSpPr>
            <p:nvPr/>
          </p:nvSpPr>
          <p:spPr bwMode="auto">
            <a:xfrm flipH="1" flipV="1">
              <a:off x="7010382" y="2895598"/>
              <a:ext cx="304772" cy="228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68" name="Rectangle 67"/>
          <p:cNvSpPr/>
          <p:nvPr/>
        </p:nvSpPr>
        <p:spPr bwMode="auto">
          <a:xfrm>
            <a:off x="64008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101, 200</a:t>
            </a:r>
          </a:p>
        </p:txBody>
      </p:sp>
    </p:spTree>
    <p:extLst>
      <p:ext uri="{BB962C8B-B14F-4D97-AF65-F5344CB8AC3E}">
        <p14:creationId xmlns:p14="http://schemas.microsoft.com/office/powerpoint/2010/main" val="363246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6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Flow Control</a:t>
            </a:r>
          </a:p>
        </p:txBody>
      </p:sp>
      <p:sp>
        <p:nvSpPr>
          <p:cNvPr id="64514" name="Rectangle 5"/>
          <p:cNvSpPr>
            <a:spLocks noChangeArrowheads="1"/>
          </p:cNvSpPr>
          <p:nvPr/>
        </p:nvSpPr>
        <p:spPr bwMode="auto">
          <a:xfrm>
            <a:off x="304800" y="2514600"/>
            <a:ext cx="4114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0" y="3124200"/>
            <a:ext cx="1916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LastByteAcked(0)</a:t>
            </a:r>
          </a:p>
        </p:txBody>
      </p:sp>
      <p:sp>
        <p:nvSpPr>
          <p:cNvPr id="64516" name="Line 11"/>
          <p:cNvSpPr>
            <a:spLocks noChangeShapeType="1"/>
          </p:cNvSpPr>
          <p:nvPr/>
        </p:nvSpPr>
        <p:spPr bwMode="auto">
          <a:xfrm>
            <a:off x="457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4517" name="Oval 12"/>
          <p:cNvSpPr>
            <a:spLocks noChangeArrowheads="1"/>
          </p:cNvSpPr>
          <p:nvPr/>
        </p:nvSpPr>
        <p:spPr bwMode="auto">
          <a:xfrm>
            <a:off x="1219200" y="990600"/>
            <a:ext cx="2133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64518" name="Text Box 13"/>
          <p:cNvSpPr txBox="1">
            <a:spLocks noChangeArrowheads="1"/>
          </p:cNvSpPr>
          <p:nvPr/>
        </p:nvSpPr>
        <p:spPr bwMode="auto">
          <a:xfrm>
            <a:off x="1355725" y="1219200"/>
            <a:ext cx="185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Sending Process</a:t>
            </a:r>
          </a:p>
        </p:txBody>
      </p:sp>
      <p:sp>
        <p:nvSpPr>
          <p:cNvPr id="64519" name="Freeform 14"/>
          <p:cNvSpPr>
            <a:spLocks/>
          </p:cNvSpPr>
          <p:nvPr/>
        </p:nvSpPr>
        <p:spPr bwMode="auto">
          <a:xfrm>
            <a:off x="2332038" y="1752600"/>
            <a:ext cx="411162" cy="7620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4520" name="Line 17"/>
          <p:cNvSpPr>
            <a:spLocks noChangeShapeType="1"/>
          </p:cNvSpPr>
          <p:nvPr/>
        </p:nvSpPr>
        <p:spPr bwMode="auto">
          <a:xfrm>
            <a:off x="4648200" y="9144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4521" name="Line 22"/>
          <p:cNvSpPr>
            <a:spLocks noChangeShapeType="1"/>
          </p:cNvSpPr>
          <p:nvPr/>
        </p:nvSpPr>
        <p:spPr bwMode="auto">
          <a:xfrm flipV="1">
            <a:off x="304800" y="2895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4522" name="Text Box 8"/>
          <p:cNvSpPr txBox="1">
            <a:spLocks noChangeArrowheads="1"/>
          </p:cNvSpPr>
          <p:nvPr/>
        </p:nvSpPr>
        <p:spPr bwMode="auto">
          <a:xfrm>
            <a:off x="511175" y="2178050"/>
            <a:ext cx="2232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LastByteWritten(350)</a:t>
            </a:r>
          </a:p>
        </p:txBody>
      </p:sp>
      <p:grpSp>
        <p:nvGrpSpPr>
          <p:cNvPr id="64523" name="Group 34"/>
          <p:cNvGrpSpPr>
            <a:grpSpLocks/>
          </p:cNvGrpSpPr>
          <p:nvPr/>
        </p:nvGrpSpPr>
        <p:grpSpPr bwMode="auto">
          <a:xfrm>
            <a:off x="2065338" y="2895600"/>
            <a:ext cx="1973262" cy="565150"/>
            <a:chOff x="2065516" y="2895598"/>
            <a:chExt cx="1972904" cy="564059"/>
          </a:xfrm>
        </p:grpSpPr>
        <p:sp>
          <p:nvSpPr>
            <p:cNvPr id="64562" name="Text Box 7"/>
            <p:cNvSpPr txBox="1">
              <a:spLocks noChangeArrowheads="1"/>
            </p:cNvSpPr>
            <p:nvPr/>
          </p:nvSpPr>
          <p:spPr bwMode="auto">
            <a:xfrm>
              <a:off x="2065516" y="3124200"/>
              <a:ext cx="1972904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LastByteSent(300)</a:t>
              </a:r>
            </a:p>
          </p:txBody>
        </p:sp>
        <p:sp>
          <p:nvSpPr>
            <p:cNvPr id="64563" name="Line 22"/>
            <p:cNvSpPr>
              <a:spLocks noChangeShapeType="1"/>
            </p:cNvSpPr>
            <p:nvPr/>
          </p:nvSpPr>
          <p:spPr bwMode="auto">
            <a:xfrm flipH="1" flipV="1">
              <a:off x="2133541" y="2895598"/>
              <a:ext cx="76257" cy="304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cxnSp>
        <p:nvCxnSpPr>
          <p:cNvPr id="64524" name="Straight Connector 31"/>
          <p:cNvCxnSpPr>
            <a:cxnSpLocks noChangeShapeType="1"/>
          </p:cNvCxnSpPr>
          <p:nvPr/>
        </p:nvCxnSpPr>
        <p:spPr bwMode="auto">
          <a:xfrm rot="5400000">
            <a:off x="9890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5" name="Straight Connector 34"/>
          <p:cNvCxnSpPr>
            <a:cxnSpLocks noChangeShapeType="1"/>
          </p:cNvCxnSpPr>
          <p:nvPr/>
        </p:nvCxnSpPr>
        <p:spPr bwMode="auto">
          <a:xfrm rot="5400000">
            <a:off x="52562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4526" name="Group 39"/>
          <p:cNvGrpSpPr>
            <a:grpSpLocks/>
          </p:cNvGrpSpPr>
          <p:nvPr/>
        </p:nvGrpSpPr>
        <p:grpSpPr bwMode="auto">
          <a:xfrm>
            <a:off x="1216025" y="4019550"/>
            <a:ext cx="6621463" cy="628650"/>
            <a:chOff x="1215732" y="3638550"/>
            <a:chExt cx="6621495" cy="628650"/>
          </a:xfrm>
        </p:grpSpPr>
        <p:cxnSp>
          <p:nvCxnSpPr>
            <p:cNvPr id="64558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59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7959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Data[101,200]</a:t>
              </a:r>
            </a:p>
          </p:txBody>
        </p:sp>
        <p:sp>
          <p:nvSpPr>
            <p:cNvPr id="64560" name="TextBox 48"/>
            <p:cNvSpPr txBox="1">
              <a:spLocks noChangeArrowheads="1"/>
            </p:cNvSpPr>
            <p:nvPr/>
          </p:nvSpPr>
          <p:spPr bwMode="auto">
            <a:xfrm>
              <a:off x="1215732" y="3657600"/>
              <a:ext cx="11464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{[1,200]}</a:t>
              </a:r>
            </a:p>
          </p:txBody>
        </p:sp>
        <p:sp>
          <p:nvSpPr>
            <p:cNvPr id="64561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1464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{[1,200]}</a:t>
              </a: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914400" y="2514600"/>
            <a:ext cx="1828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101, 350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524000" y="2514600"/>
            <a:ext cx="1219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201, 350</a:t>
            </a:r>
          </a:p>
        </p:txBody>
      </p:sp>
      <p:grpSp>
        <p:nvGrpSpPr>
          <p:cNvPr id="64529" name="Group 39"/>
          <p:cNvGrpSpPr>
            <a:grpSpLocks/>
          </p:cNvGrpSpPr>
          <p:nvPr/>
        </p:nvGrpSpPr>
        <p:grpSpPr bwMode="auto">
          <a:xfrm>
            <a:off x="1219200" y="3638550"/>
            <a:ext cx="6621463" cy="628650"/>
            <a:chOff x="1216025" y="3638550"/>
            <a:chExt cx="6621240" cy="628650"/>
          </a:xfrm>
        </p:grpSpPr>
        <p:cxnSp>
          <p:nvCxnSpPr>
            <p:cNvPr id="64554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55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5107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Data[1,100]</a:t>
              </a:r>
            </a:p>
          </p:txBody>
        </p:sp>
        <p:sp>
          <p:nvSpPr>
            <p:cNvPr id="64556" name="TextBox 48"/>
            <p:cNvSpPr txBox="1">
              <a:spLocks noChangeArrowheads="1"/>
            </p:cNvSpPr>
            <p:nvPr/>
          </p:nvSpPr>
          <p:spPr bwMode="auto">
            <a:xfrm>
              <a:off x="1216025" y="3657600"/>
              <a:ext cx="11464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{[1,100]}</a:t>
              </a:r>
            </a:p>
          </p:txBody>
        </p:sp>
        <p:sp>
          <p:nvSpPr>
            <p:cNvPr id="64557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1464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{[1,100]}</a:t>
              </a:r>
            </a:p>
          </p:txBody>
        </p:sp>
      </p:grpSp>
      <p:sp>
        <p:nvSpPr>
          <p:cNvPr id="64530" name="Rounded Rectangle 45"/>
          <p:cNvSpPr>
            <a:spLocks noChangeArrowheads="1"/>
          </p:cNvSpPr>
          <p:nvPr/>
        </p:nvSpPr>
        <p:spPr bwMode="auto">
          <a:xfrm>
            <a:off x="1219200" y="5715000"/>
            <a:ext cx="6934200" cy="990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>
                <a:latin typeface="Helvetica" charset="0"/>
                <a:cs typeface="Helvetica" charset="0"/>
              </a:rPr>
              <a:t>Sender stops sending as window full </a:t>
            </a:r>
          </a:p>
          <a:p>
            <a:pPr algn="ctr"/>
            <a:r>
              <a:rPr lang="en-US" sz="2000">
                <a:latin typeface="Helvetica" charset="0"/>
                <a:cs typeface="Helvetica" charset="0"/>
              </a:rPr>
              <a:t>SndWin = AdvWin – (LastByteSent – LastByteAcked) 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              = 300 – (300 – 0) = 0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04800" y="2514600"/>
            <a:ext cx="18288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1,300</a:t>
            </a:r>
          </a:p>
        </p:txBody>
      </p:sp>
      <p:grpSp>
        <p:nvGrpSpPr>
          <p:cNvPr id="64532" name="Group 48"/>
          <p:cNvGrpSpPr>
            <a:grpSpLocks/>
          </p:cNvGrpSpPr>
          <p:nvPr/>
        </p:nvGrpSpPr>
        <p:grpSpPr bwMode="auto">
          <a:xfrm>
            <a:off x="1317625" y="4419600"/>
            <a:ext cx="4854575" cy="628650"/>
            <a:chOff x="1317425" y="4629150"/>
            <a:chExt cx="4854775" cy="628650"/>
          </a:xfrm>
        </p:grpSpPr>
        <p:sp>
          <p:nvSpPr>
            <p:cNvPr id="64548" name="TextBox 44"/>
            <p:cNvSpPr txBox="1">
              <a:spLocks noChangeArrowheads="1"/>
            </p:cNvSpPr>
            <p:nvPr/>
          </p:nvSpPr>
          <p:spPr bwMode="auto">
            <a:xfrm>
              <a:off x="1317425" y="4659868"/>
              <a:ext cx="10447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{[1,300]}</a:t>
              </a:r>
            </a:p>
          </p:txBody>
        </p:sp>
        <p:cxnSp>
          <p:nvCxnSpPr>
            <p:cNvPr id="64549" name="Straight Arrow Connector 50"/>
            <p:cNvCxnSpPr>
              <a:cxnSpLocks noChangeShapeType="1"/>
            </p:cNvCxnSpPr>
            <p:nvPr/>
          </p:nvCxnSpPr>
          <p:spPr bwMode="auto">
            <a:xfrm>
              <a:off x="2362200" y="4876800"/>
              <a:ext cx="36576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50" name="TextBox 51"/>
            <p:cNvSpPr txBox="1">
              <a:spLocks noChangeArrowheads="1"/>
            </p:cNvSpPr>
            <p:nvPr/>
          </p:nvSpPr>
          <p:spPr bwMode="auto">
            <a:xfrm>
              <a:off x="3995738" y="4629150"/>
              <a:ext cx="17960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Data[201,300]</a:t>
              </a:r>
            </a:p>
          </p:txBody>
        </p:sp>
        <p:grpSp>
          <p:nvGrpSpPr>
            <p:cNvPr id="64551" name="Group 59"/>
            <p:cNvGrpSpPr>
              <a:grpSpLocks/>
            </p:cNvGrpSpPr>
            <p:nvPr/>
          </p:nvGrpSpPr>
          <p:grpSpPr bwMode="auto">
            <a:xfrm>
              <a:off x="5943600" y="4953000"/>
              <a:ext cx="228600" cy="304800"/>
              <a:chOff x="7467600" y="4267200"/>
              <a:chExt cx="228600" cy="304800"/>
            </a:xfrm>
          </p:grpSpPr>
          <p:cxnSp>
            <p:nvCxnSpPr>
              <p:cNvPr id="64552" name="Straight Connector 54"/>
              <p:cNvCxnSpPr>
                <a:cxnSpLocks noChangeShapeType="1"/>
              </p:cNvCxnSpPr>
              <p:nvPr/>
            </p:nvCxnSpPr>
            <p:spPr bwMode="auto">
              <a:xfrm rot="16200000" flipH="1">
                <a:off x="7429500" y="4305300"/>
                <a:ext cx="304800" cy="22860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553" name="Straight Connector 57"/>
              <p:cNvCxnSpPr>
                <a:cxnSpLocks noChangeShapeType="1"/>
              </p:cNvCxnSpPr>
              <p:nvPr/>
            </p:nvCxnSpPr>
            <p:spPr bwMode="auto">
              <a:xfrm rot="5400000">
                <a:off x="7429500" y="4305300"/>
                <a:ext cx="304800" cy="22860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65" name="Rectangle 64"/>
          <p:cNvSpPr/>
          <p:nvPr/>
        </p:nvSpPr>
        <p:spPr bwMode="auto">
          <a:xfrm>
            <a:off x="21336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301, 350</a:t>
            </a:r>
          </a:p>
        </p:txBody>
      </p:sp>
      <p:cxnSp>
        <p:nvCxnSpPr>
          <p:cNvPr id="64534" name="Straight Arrow Connector 37"/>
          <p:cNvCxnSpPr>
            <a:cxnSpLocks noChangeShapeType="1"/>
          </p:cNvCxnSpPr>
          <p:nvPr/>
        </p:nvCxnSpPr>
        <p:spPr bwMode="auto">
          <a:xfrm flipH="1">
            <a:off x="3810000" y="4178300"/>
            <a:ext cx="2819400" cy="698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35" name="Straight Arrow Connector 37"/>
          <p:cNvCxnSpPr>
            <a:cxnSpLocks noChangeShapeType="1"/>
          </p:cNvCxnSpPr>
          <p:nvPr/>
        </p:nvCxnSpPr>
        <p:spPr bwMode="auto">
          <a:xfrm flipH="1">
            <a:off x="4648200" y="4572000"/>
            <a:ext cx="1981200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36" name="Text Box 21"/>
          <p:cNvSpPr txBox="1">
            <a:spLocks noChangeArrowheads="1"/>
          </p:cNvSpPr>
          <p:nvPr/>
        </p:nvSpPr>
        <p:spPr bwMode="auto">
          <a:xfrm>
            <a:off x="6324600" y="2178050"/>
            <a:ext cx="203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LastByteRead(100)</a:t>
            </a:r>
          </a:p>
        </p:txBody>
      </p:sp>
      <p:sp>
        <p:nvSpPr>
          <p:cNvPr id="64537" name="Line 24"/>
          <p:cNvSpPr>
            <a:spLocks noChangeShapeType="1"/>
          </p:cNvSpPr>
          <p:nvPr/>
        </p:nvSpPr>
        <p:spPr bwMode="auto">
          <a:xfrm>
            <a:off x="5029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5794375" y="1187450"/>
            <a:ext cx="200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Receiving Process</a:t>
            </a:r>
          </a:p>
        </p:txBody>
      </p:sp>
      <p:sp>
        <p:nvSpPr>
          <p:cNvPr id="64539" name="Oval 12"/>
          <p:cNvSpPr>
            <a:spLocks noChangeArrowheads="1"/>
          </p:cNvSpPr>
          <p:nvPr/>
        </p:nvSpPr>
        <p:spPr bwMode="auto">
          <a:xfrm>
            <a:off x="5638800" y="990600"/>
            <a:ext cx="2286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64540" name="Freeform 14"/>
          <p:cNvSpPr>
            <a:spLocks/>
          </p:cNvSpPr>
          <p:nvPr/>
        </p:nvSpPr>
        <p:spPr bwMode="auto">
          <a:xfrm>
            <a:off x="6172200" y="1676400"/>
            <a:ext cx="228600" cy="8382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4541" name="Rectangle 5"/>
          <p:cNvSpPr>
            <a:spLocks noChangeArrowheads="1"/>
          </p:cNvSpPr>
          <p:nvPr/>
        </p:nvSpPr>
        <p:spPr bwMode="auto">
          <a:xfrm>
            <a:off x="5791200" y="2514600"/>
            <a:ext cx="1828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grpSp>
        <p:nvGrpSpPr>
          <p:cNvPr id="64542" name="Group 37"/>
          <p:cNvGrpSpPr>
            <a:grpSpLocks/>
          </p:cNvGrpSpPr>
          <p:nvPr/>
        </p:nvGrpSpPr>
        <p:grpSpPr bwMode="auto">
          <a:xfrm>
            <a:off x="4598988" y="2895600"/>
            <a:ext cx="4392612" cy="565150"/>
            <a:chOff x="4599235" y="2895598"/>
            <a:chExt cx="4392112" cy="564059"/>
          </a:xfrm>
        </p:grpSpPr>
        <p:sp>
          <p:nvSpPr>
            <p:cNvPr id="64544" name="Text Box 19"/>
            <p:cNvSpPr txBox="1">
              <a:spLocks noChangeArrowheads="1"/>
            </p:cNvSpPr>
            <p:nvPr/>
          </p:nvSpPr>
          <p:spPr bwMode="auto">
            <a:xfrm>
              <a:off x="6528056" y="3124200"/>
              <a:ext cx="2463291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NextByteExpected(201)</a:t>
              </a:r>
            </a:p>
          </p:txBody>
        </p:sp>
        <p:sp>
          <p:nvSpPr>
            <p:cNvPr id="64545" name="Text Box 20"/>
            <p:cNvSpPr txBox="1">
              <a:spLocks noChangeArrowheads="1"/>
            </p:cNvSpPr>
            <p:nvPr/>
          </p:nvSpPr>
          <p:spPr bwMode="auto">
            <a:xfrm>
              <a:off x="4599235" y="3124200"/>
              <a:ext cx="2029919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LastByteRcvd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(200</a:t>
              </a:r>
              <a:r>
                <a:rPr lang="en-US" sz="1600">
                  <a:latin typeface="Helvetica" charset="0"/>
                  <a:cs typeface="Helvetica" charset="0"/>
                </a:rPr>
                <a:t>)</a:t>
              </a:r>
            </a:p>
          </p:txBody>
        </p:sp>
        <p:sp>
          <p:nvSpPr>
            <p:cNvPr id="64546" name="Line 22"/>
            <p:cNvSpPr>
              <a:spLocks noChangeShapeType="1"/>
            </p:cNvSpPr>
            <p:nvPr/>
          </p:nvSpPr>
          <p:spPr bwMode="auto">
            <a:xfrm flipV="1">
              <a:off x="5562600" y="2895599"/>
              <a:ext cx="1447782" cy="2285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64547" name="Line 22"/>
            <p:cNvSpPr>
              <a:spLocks noChangeShapeType="1"/>
            </p:cNvSpPr>
            <p:nvPr/>
          </p:nvSpPr>
          <p:spPr bwMode="auto">
            <a:xfrm flipH="1" flipV="1">
              <a:off x="7010382" y="2895598"/>
              <a:ext cx="304772" cy="228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77" name="Rectangle 76"/>
          <p:cNvSpPr/>
          <p:nvPr/>
        </p:nvSpPr>
        <p:spPr bwMode="auto">
          <a:xfrm>
            <a:off x="64008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101, 200</a:t>
            </a:r>
          </a:p>
        </p:txBody>
      </p:sp>
    </p:spTree>
    <p:extLst>
      <p:ext uri="{BB962C8B-B14F-4D97-AF65-F5344CB8AC3E}">
        <p14:creationId xmlns:p14="http://schemas.microsoft.com/office/powerpoint/2010/main" val="239759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537" name="Straight Arrow Connector 37"/>
          <p:cNvCxnSpPr>
            <a:cxnSpLocks noChangeShapeType="1"/>
          </p:cNvCxnSpPr>
          <p:nvPr/>
        </p:nvCxnSpPr>
        <p:spPr bwMode="auto">
          <a:xfrm flipH="1">
            <a:off x="4648200" y="4572000"/>
            <a:ext cx="1981200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Flow Control</a:t>
            </a:r>
          </a:p>
        </p:txBody>
      </p:sp>
      <p:sp>
        <p:nvSpPr>
          <p:cNvPr id="65539" name="Rectangle 5"/>
          <p:cNvSpPr>
            <a:spLocks noChangeArrowheads="1"/>
          </p:cNvSpPr>
          <p:nvPr/>
        </p:nvSpPr>
        <p:spPr bwMode="auto">
          <a:xfrm>
            <a:off x="304800" y="2514600"/>
            <a:ext cx="4114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0" y="3124200"/>
            <a:ext cx="1916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LastByteAcked(0)</a:t>
            </a:r>
          </a:p>
        </p:txBody>
      </p:sp>
      <p:sp>
        <p:nvSpPr>
          <p:cNvPr id="65541" name="Line 11"/>
          <p:cNvSpPr>
            <a:spLocks noChangeShapeType="1"/>
          </p:cNvSpPr>
          <p:nvPr/>
        </p:nvSpPr>
        <p:spPr bwMode="auto">
          <a:xfrm>
            <a:off x="457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5542" name="Oval 12"/>
          <p:cNvSpPr>
            <a:spLocks noChangeArrowheads="1"/>
          </p:cNvSpPr>
          <p:nvPr/>
        </p:nvSpPr>
        <p:spPr bwMode="auto">
          <a:xfrm>
            <a:off x="1219200" y="990600"/>
            <a:ext cx="2133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65543" name="Text Box 13"/>
          <p:cNvSpPr txBox="1">
            <a:spLocks noChangeArrowheads="1"/>
          </p:cNvSpPr>
          <p:nvPr/>
        </p:nvSpPr>
        <p:spPr bwMode="auto">
          <a:xfrm>
            <a:off x="1355725" y="1219200"/>
            <a:ext cx="185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Sending Process</a:t>
            </a:r>
          </a:p>
        </p:txBody>
      </p:sp>
      <p:sp>
        <p:nvSpPr>
          <p:cNvPr id="65544" name="Freeform 14"/>
          <p:cNvSpPr>
            <a:spLocks/>
          </p:cNvSpPr>
          <p:nvPr/>
        </p:nvSpPr>
        <p:spPr bwMode="auto">
          <a:xfrm>
            <a:off x="2332038" y="1752600"/>
            <a:ext cx="411162" cy="7620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5545" name="Line 17"/>
          <p:cNvSpPr>
            <a:spLocks noChangeShapeType="1"/>
          </p:cNvSpPr>
          <p:nvPr/>
        </p:nvSpPr>
        <p:spPr bwMode="auto">
          <a:xfrm>
            <a:off x="4648200" y="9144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5546" name="Line 22"/>
          <p:cNvSpPr>
            <a:spLocks noChangeShapeType="1"/>
          </p:cNvSpPr>
          <p:nvPr/>
        </p:nvSpPr>
        <p:spPr bwMode="auto">
          <a:xfrm flipV="1">
            <a:off x="304800" y="2895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5547" name="Text Box 8"/>
          <p:cNvSpPr txBox="1">
            <a:spLocks noChangeArrowheads="1"/>
          </p:cNvSpPr>
          <p:nvPr/>
        </p:nvSpPr>
        <p:spPr bwMode="auto">
          <a:xfrm>
            <a:off x="511175" y="2178050"/>
            <a:ext cx="2232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LastByteWritten(350)</a:t>
            </a:r>
          </a:p>
        </p:txBody>
      </p:sp>
      <p:grpSp>
        <p:nvGrpSpPr>
          <p:cNvPr id="65548" name="Group 34"/>
          <p:cNvGrpSpPr>
            <a:grpSpLocks/>
          </p:cNvGrpSpPr>
          <p:nvPr/>
        </p:nvGrpSpPr>
        <p:grpSpPr bwMode="auto">
          <a:xfrm>
            <a:off x="2065338" y="2895600"/>
            <a:ext cx="1973262" cy="565150"/>
            <a:chOff x="2065516" y="2895598"/>
            <a:chExt cx="1972904" cy="564059"/>
          </a:xfrm>
        </p:grpSpPr>
        <p:sp>
          <p:nvSpPr>
            <p:cNvPr id="65588" name="Text Box 7"/>
            <p:cNvSpPr txBox="1">
              <a:spLocks noChangeArrowheads="1"/>
            </p:cNvSpPr>
            <p:nvPr/>
          </p:nvSpPr>
          <p:spPr bwMode="auto">
            <a:xfrm>
              <a:off x="2065516" y="3124200"/>
              <a:ext cx="1972904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LastByteSent(300)</a:t>
              </a:r>
            </a:p>
          </p:txBody>
        </p:sp>
        <p:sp>
          <p:nvSpPr>
            <p:cNvPr id="65589" name="Line 22"/>
            <p:cNvSpPr>
              <a:spLocks noChangeShapeType="1"/>
            </p:cNvSpPr>
            <p:nvPr/>
          </p:nvSpPr>
          <p:spPr bwMode="auto">
            <a:xfrm flipH="1" flipV="1">
              <a:off x="2133541" y="2895598"/>
              <a:ext cx="76257" cy="304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cxnSp>
        <p:nvCxnSpPr>
          <p:cNvPr id="65549" name="Straight Connector 31"/>
          <p:cNvCxnSpPr>
            <a:cxnSpLocks noChangeShapeType="1"/>
          </p:cNvCxnSpPr>
          <p:nvPr/>
        </p:nvCxnSpPr>
        <p:spPr bwMode="auto">
          <a:xfrm rot="5400000">
            <a:off x="9890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550" name="Straight Connector 34"/>
          <p:cNvCxnSpPr>
            <a:cxnSpLocks noChangeShapeType="1"/>
          </p:cNvCxnSpPr>
          <p:nvPr/>
        </p:nvCxnSpPr>
        <p:spPr bwMode="auto">
          <a:xfrm rot="5400000">
            <a:off x="52562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38"/>
          <p:cNvSpPr/>
          <p:nvPr/>
        </p:nvSpPr>
        <p:spPr bwMode="auto">
          <a:xfrm>
            <a:off x="914400" y="2514600"/>
            <a:ext cx="1828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101, 350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524000" y="2514600"/>
            <a:ext cx="1219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201, 350</a:t>
            </a:r>
          </a:p>
        </p:txBody>
      </p:sp>
      <p:grpSp>
        <p:nvGrpSpPr>
          <p:cNvPr id="65553" name="Group 39"/>
          <p:cNvGrpSpPr>
            <a:grpSpLocks/>
          </p:cNvGrpSpPr>
          <p:nvPr/>
        </p:nvGrpSpPr>
        <p:grpSpPr bwMode="auto">
          <a:xfrm>
            <a:off x="1219200" y="3638550"/>
            <a:ext cx="6621463" cy="628650"/>
            <a:chOff x="1216025" y="3638550"/>
            <a:chExt cx="6621240" cy="628650"/>
          </a:xfrm>
        </p:grpSpPr>
        <p:cxnSp>
          <p:nvCxnSpPr>
            <p:cNvPr id="65584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585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5107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Data[1,100]</a:t>
              </a:r>
            </a:p>
          </p:txBody>
        </p:sp>
        <p:sp>
          <p:nvSpPr>
            <p:cNvPr id="65586" name="TextBox 48"/>
            <p:cNvSpPr txBox="1">
              <a:spLocks noChangeArrowheads="1"/>
            </p:cNvSpPr>
            <p:nvPr/>
          </p:nvSpPr>
          <p:spPr bwMode="auto">
            <a:xfrm>
              <a:off x="1216025" y="3657600"/>
              <a:ext cx="11464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{[1,100]}</a:t>
              </a:r>
            </a:p>
          </p:txBody>
        </p:sp>
        <p:sp>
          <p:nvSpPr>
            <p:cNvPr id="65587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1464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{[1,100]}</a:t>
              </a:r>
            </a:p>
          </p:txBody>
        </p:sp>
      </p:grpSp>
      <p:sp>
        <p:nvSpPr>
          <p:cNvPr id="46" name="Rounded Rectangle 45"/>
          <p:cNvSpPr>
            <a:spLocks noChangeArrowheads="1"/>
          </p:cNvSpPr>
          <p:nvPr/>
        </p:nvSpPr>
        <p:spPr bwMode="auto">
          <a:xfrm>
            <a:off x="1828800" y="5638800"/>
            <a:ext cx="5181600" cy="990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marL="342900" indent="-342900">
              <a:buFont typeface="Arial" charset="0"/>
              <a:buChar char="•"/>
            </a:pPr>
            <a:r>
              <a:rPr lang="en-US" b="0">
                <a:latin typeface="Helvetica" charset="0"/>
                <a:cs typeface="Helvetica" charset="0"/>
              </a:rPr>
              <a:t>Sender gets ack for 1</a:t>
            </a:r>
            <a:r>
              <a:rPr lang="en-US" b="0" baseline="30000">
                <a:latin typeface="Helvetica" charset="0"/>
                <a:cs typeface="Helvetica" charset="0"/>
              </a:rPr>
              <a:t>st</a:t>
            </a:r>
            <a:r>
              <a:rPr lang="en-US" b="0">
                <a:latin typeface="Helvetica" charset="0"/>
                <a:cs typeface="Helvetica" charset="0"/>
              </a:rPr>
              <a:t> packet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>
                <a:latin typeface="Helvetica" charset="0"/>
                <a:cs typeface="Helvetica" charset="0"/>
              </a:rPr>
              <a:t>AdWin = 200</a:t>
            </a:r>
            <a:endParaRPr lang="en-US" sz="2000">
              <a:solidFill>
                <a:srgbClr val="000000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04800" y="2514600"/>
            <a:ext cx="18288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1,300</a:t>
            </a:r>
          </a:p>
        </p:txBody>
      </p:sp>
      <p:grpSp>
        <p:nvGrpSpPr>
          <p:cNvPr id="65556" name="Group 48"/>
          <p:cNvGrpSpPr>
            <a:grpSpLocks/>
          </p:cNvGrpSpPr>
          <p:nvPr/>
        </p:nvGrpSpPr>
        <p:grpSpPr bwMode="auto">
          <a:xfrm>
            <a:off x="1317625" y="4400550"/>
            <a:ext cx="4854575" cy="628650"/>
            <a:chOff x="1317425" y="4629150"/>
            <a:chExt cx="4854775" cy="628650"/>
          </a:xfrm>
        </p:grpSpPr>
        <p:sp>
          <p:nvSpPr>
            <p:cNvPr id="65578" name="TextBox 44"/>
            <p:cNvSpPr txBox="1">
              <a:spLocks noChangeArrowheads="1"/>
            </p:cNvSpPr>
            <p:nvPr/>
          </p:nvSpPr>
          <p:spPr bwMode="auto">
            <a:xfrm>
              <a:off x="1317425" y="4659868"/>
              <a:ext cx="10447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{[1,300]}</a:t>
              </a:r>
            </a:p>
          </p:txBody>
        </p:sp>
        <p:cxnSp>
          <p:nvCxnSpPr>
            <p:cNvPr id="65579" name="Straight Arrow Connector 50"/>
            <p:cNvCxnSpPr>
              <a:cxnSpLocks noChangeShapeType="1"/>
            </p:cNvCxnSpPr>
            <p:nvPr/>
          </p:nvCxnSpPr>
          <p:spPr bwMode="auto">
            <a:xfrm>
              <a:off x="2362200" y="4876800"/>
              <a:ext cx="36576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580" name="TextBox 51"/>
            <p:cNvSpPr txBox="1">
              <a:spLocks noChangeArrowheads="1"/>
            </p:cNvSpPr>
            <p:nvPr/>
          </p:nvSpPr>
          <p:spPr bwMode="auto">
            <a:xfrm>
              <a:off x="3995738" y="4629150"/>
              <a:ext cx="17960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Data[201,300]</a:t>
              </a:r>
            </a:p>
          </p:txBody>
        </p:sp>
        <p:grpSp>
          <p:nvGrpSpPr>
            <p:cNvPr id="65581" name="Group 59"/>
            <p:cNvGrpSpPr>
              <a:grpSpLocks/>
            </p:cNvGrpSpPr>
            <p:nvPr/>
          </p:nvGrpSpPr>
          <p:grpSpPr bwMode="auto">
            <a:xfrm>
              <a:off x="5943600" y="4953000"/>
              <a:ext cx="228600" cy="304800"/>
              <a:chOff x="7467600" y="4267200"/>
              <a:chExt cx="228600" cy="304800"/>
            </a:xfrm>
          </p:grpSpPr>
          <p:cxnSp>
            <p:nvCxnSpPr>
              <p:cNvPr id="65582" name="Straight Connector 54"/>
              <p:cNvCxnSpPr>
                <a:cxnSpLocks noChangeShapeType="1"/>
              </p:cNvCxnSpPr>
              <p:nvPr/>
            </p:nvCxnSpPr>
            <p:spPr bwMode="auto">
              <a:xfrm rot="16200000" flipH="1">
                <a:off x="7429500" y="4305300"/>
                <a:ext cx="304800" cy="22860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83" name="Straight Connector 57"/>
              <p:cNvCxnSpPr>
                <a:cxnSpLocks noChangeShapeType="1"/>
              </p:cNvCxnSpPr>
              <p:nvPr/>
            </p:nvCxnSpPr>
            <p:spPr bwMode="auto">
              <a:xfrm rot="5400000">
                <a:off x="7429500" y="4305300"/>
                <a:ext cx="304800" cy="22860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65" name="Rectangle 64"/>
          <p:cNvSpPr/>
          <p:nvPr/>
        </p:nvSpPr>
        <p:spPr bwMode="auto">
          <a:xfrm>
            <a:off x="21336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301, 350</a:t>
            </a:r>
          </a:p>
        </p:txBody>
      </p:sp>
      <p:grpSp>
        <p:nvGrpSpPr>
          <p:cNvPr id="55" name="Group 36"/>
          <p:cNvGrpSpPr>
            <a:grpSpLocks/>
          </p:cNvGrpSpPr>
          <p:nvPr/>
        </p:nvGrpSpPr>
        <p:grpSpPr bwMode="auto">
          <a:xfrm>
            <a:off x="2362200" y="4178300"/>
            <a:ext cx="4267200" cy="1079500"/>
            <a:chOff x="2362200" y="4191000"/>
            <a:chExt cx="4267200" cy="1079500"/>
          </a:xfrm>
        </p:grpSpPr>
        <p:cxnSp>
          <p:nvCxnSpPr>
            <p:cNvPr id="65576" name="Straight Arrow Connector 37"/>
            <p:cNvCxnSpPr>
              <a:cxnSpLocks noChangeShapeType="1"/>
            </p:cNvCxnSpPr>
            <p:nvPr/>
          </p:nvCxnSpPr>
          <p:spPr bwMode="auto">
            <a:xfrm flipH="1">
              <a:off x="2362200" y="4191000"/>
              <a:ext cx="4267200" cy="9271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577" name="TextBox 46"/>
            <p:cNvSpPr txBox="1">
              <a:spLocks noChangeArrowheads="1"/>
            </p:cNvSpPr>
            <p:nvPr/>
          </p:nvSpPr>
          <p:spPr bwMode="auto">
            <a:xfrm>
              <a:off x="2667000" y="4870390"/>
              <a:ext cx="2922294" cy="400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Ack=101, AdvWin = 200</a:t>
              </a:r>
            </a:p>
          </p:txBody>
        </p:sp>
      </p:grpSp>
      <p:grpSp>
        <p:nvGrpSpPr>
          <p:cNvPr id="65559" name="Group 39"/>
          <p:cNvGrpSpPr>
            <a:grpSpLocks/>
          </p:cNvGrpSpPr>
          <p:nvPr/>
        </p:nvGrpSpPr>
        <p:grpSpPr bwMode="auto">
          <a:xfrm>
            <a:off x="1216025" y="4019550"/>
            <a:ext cx="6621463" cy="628650"/>
            <a:chOff x="1215732" y="3638550"/>
            <a:chExt cx="6621495" cy="628650"/>
          </a:xfrm>
        </p:grpSpPr>
        <p:cxnSp>
          <p:nvCxnSpPr>
            <p:cNvPr id="65572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573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7959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Data[101,200]</a:t>
              </a:r>
            </a:p>
          </p:txBody>
        </p:sp>
        <p:sp>
          <p:nvSpPr>
            <p:cNvPr id="65574" name="TextBox 48"/>
            <p:cNvSpPr txBox="1">
              <a:spLocks noChangeArrowheads="1"/>
            </p:cNvSpPr>
            <p:nvPr/>
          </p:nvSpPr>
          <p:spPr bwMode="auto">
            <a:xfrm>
              <a:off x="1215732" y="3657600"/>
              <a:ext cx="11464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{[1,200]}</a:t>
              </a:r>
            </a:p>
          </p:txBody>
        </p:sp>
        <p:sp>
          <p:nvSpPr>
            <p:cNvPr id="65575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1464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{[1,200]}</a:t>
              </a:r>
            </a:p>
          </p:txBody>
        </p:sp>
      </p:grpSp>
      <p:sp>
        <p:nvSpPr>
          <p:cNvPr id="65560" name="Text Box 21"/>
          <p:cNvSpPr txBox="1">
            <a:spLocks noChangeArrowheads="1"/>
          </p:cNvSpPr>
          <p:nvPr/>
        </p:nvSpPr>
        <p:spPr bwMode="auto">
          <a:xfrm>
            <a:off x="6324600" y="2178050"/>
            <a:ext cx="203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LastByteRead(100)</a:t>
            </a:r>
          </a:p>
        </p:txBody>
      </p:sp>
      <p:sp>
        <p:nvSpPr>
          <p:cNvPr id="65561" name="Line 24"/>
          <p:cNvSpPr>
            <a:spLocks noChangeShapeType="1"/>
          </p:cNvSpPr>
          <p:nvPr/>
        </p:nvSpPr>
        <p:spPr bwMode="auto">
          <a:xfrm>
            <a:off x="5029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5562" name="Text Box 26"/>
          <p:cNvSpPr txBox="1">
            <a:spLocks noChangeArrowheads="1"/>
          </p:cNvSpPr>
          <p:nvPr/>
        </p:nvSpPr>
        <p:spPr bwMode="auto">
          <a:xfrm>
            <a:off x="5794375" y="1187450"/>
            <a:ext cx="200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Receiving Process</a:t>
            </a:r>
          </a:p>
        </p:txBody>
      </p:sp>
      <p:sp>
        <p:nvSpPr>
          <p:cNvPr id="65563" name="Oval 12"/>
          <p:cNvSpPr>
            <a:spLocks noChangeArrowheads="1"/>
          </p:cNvSpPr>
          <p:nvPr/>
        </p:nvSpPr>
        <p:spPr bwMode="auto">
          <a:xfrm>
            <a:off x="5638800" y="990600"/>
            <a:ext cx="2286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65564" name="Freeform 14"/>
          <p:cNvSpPr>
            <a:spLocks/>
          </p:cNvSpPr>
          <p:nvPr/>
        </p:nvSpPr>
        <p:spPr bwMode="auto">
          <a:xfrm>
            <a:off x="6172200" y="1676400"/>
            <a:ext cx="228600" cy="8382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5565" name="Rectangle 5"/>
          <p:cNvSpPr>
            <a:spLocks noChangeArrowheads="1"/>
          </p:cNvSpPr>
          <p:nvPr/>
        </p:nvSpPr>
        <p:spPr bwMode="auto">
          <a:xfrm>
            <a:off x="5791200" y="2514600"/>
            <a:ext cx="1828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grpSp>
        <p:nvGrpSpPr>
          <p:cNvPr id="65566" name="Group 37"/>
          <p:cNvGrpSpPr>
            <a:grpSpLocks/>
          </p:cNvGrpSpPr>
          <p:nvPr/>
        </p:nvGrpSpPr>
        <p:grpSpPr bwMode="auto">
          <a:xfrm>
            <a:off x="4598988" y="2895600"/>
            <a:ext cx="4392612" cy="565150"/>
            <a:chOff x="4599235" y="2895598"/>
            <a:chExt cx="4392112" cy="564059"/>
          </a:xfrm>
        </p:grpSpPr>
        <p:sp>
          <p:nvSpPr>
            <p:cNvPr id="65568" name="Text Box 19"/>
            <p:cNvSpPr txBox="1">
              <a:spLocks noChangeArrowheads="1"/>
            </p:cNvSpPr>
            <p:nvPr/>
          </p:nvSpPr>
          <p:spPr bwMode="auto">
            <a:xfrm>
              <a:off x="6528056" y="3124200"/>
              <a:ext cx="2463291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NextByteExpected(201)</a:t>
              </a:r>
            </a:p>
          </p:txBody>
        </p:sp>
        <p:sp>
          <p:nvSpPr>
            <p:cNvPr id="65569" name="Text Box 20"/>
            <p:cNvSpPr txBox="1">
              <a:spLocks noChangeArrowheads="1"/>
            </p:cNvSpPr>
            <p:nvPr/>
          </p:nvSpPr>
          <p:spPr bwMode="auto">
            <a:xfrm>
              <a:off x="4599235" y="3124200"/>
              <a:ext cx="2029919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LastByteRcvd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(200</a:t>
              </a:r>
              <a:r>
                <a:rPr lang="en-US" sz="1600">
                  <a:latin typeface="Helvetica" charset="0"/>
                  <a:cs typeface="Helvetica" charset="0"/>
                </a:rPr>
                <a:t>)</a:t>
              </a:r>
            </a:p>
          </p:txBody>
        </p:sp>
        <p:sp>
          <p:nvSpPr>
            <p:cNvPr id="65570" name="Line 22"/>
            <p:cNvSpPr>
              <a:spLocks noChangeShapeType="1"/>
            </p:cNvSpPr>
            <p:nvPr/>
          </p:nvSpPr>
          <p:spPr bwMode="auto">
            <a:xfrm flipV="1">
              <a:off x="5562600" y="2895599"/>
              <a:ext cx="1447782" cy="2285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65571" name="Line 22"/>
            <p:cNvSpPr>
              <a:spLocks noChangeShapeType="1"/>
            </p:cNvSpPr>
            <p:nvPr/>
          </p:nvSpPr>
          <p:spPr bwMode="auto">
            <a:xfrm flipH="1" flipV="1">
              <a:off x="7010382" y="2895598"/>
              <a:ext cx="304772" cy="228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68" name="Rectangle 67"/>
          <p:cNvSpPr/>
          <p:nvPr/>
        </p:nvSpPr>
        <p:spPr bwMode="auto">
          <a:xfrm>
            <a:off x="64008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101, 200</a:t>
            </a:r>
          </a:p>
        </p:txBody>
      </p:sp>
    </p:spTree>
    <p:extLst>
      <p:ext uri="{BB962C8B-B14F-4D97-AF65-F5344CB8AC3E}">
        <p14:creationId xmlns:p14="http://schemas.microsoft.com/office/powerpoint/2010/main" val="424297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561" name="Straight Arrow Connector 37"/>
          <p:cNvCxnSpPr>
            <a:cxnSpLocks noChangeShapeType="1"/>
          </p:cNvCxnSpPr>
          <p:nvPr/>
        </p:nvCxnSpPr>
        <p:spPr bwMode="auto">
          <a:xfrm flipH="1">
            <a:off x="4648200" y="4572000"/>
            <a:ext cx="1981200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Flow Control</a:t>
            </a:r>
          </a:p>
        </p:txBody>
      </p:sp>
      <p:sp>
        <p:nvSpPr>
          <p:cNvPr id="66563" name="Rectangle 5"/>
          <p:cNvSpPr>
            <a:spLocks noChangeArrowheads="1"/>
          </p:cNvSpPr>
          <p:nvPr/>
        </p:nvSpPr>
        <p:spPr bwMode="auto">
          <a:xfrm>
            <a:off x="304800" y="2514600"/>
            <a:ext cx="4114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65088" y="3124200"/>
            <a:ext cx="2144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LastByteAcked(</a:t>
            </a:r>
            <a:r>
              <a:rPr lang="en-US" sz="1600">
                <a:solidFill>
                  <a:srgbClr val="FF0000"/>
                </a:solidFill>
                <a:latin typeface="Helvetica" charset="0"/>
                <a:cs typeface="Helvetica" charset="0"/>
              </a:rPr>
              <a:t>100</a:t>
            </a:r>
            <a:r>
              <a:rPr lang="en-US" sz="1600">
                <a:latin typeface="Helvetica" charset="0"/>
                <a:cs typeface="Helvetica" charset="0"/>
              </a:rPr>
              <a:t>)</a:t>
            </a:r>
          </a:p>
        </p:txBody>
      </p:sp>
      <p:sp>
        <p:nvSpPr>
          <p:cNvPr id="66565" name="Line 11"/>
          <p:cNvSpPr>
            <a:spLocks noChangeShapeType="1"/>
          </p:cNvSpPr>
          <p:nvPr/>
        </p:nvSpPr>
        <p:spPr bwMode="auto">
          <a:xfrm>
            <a:off x="457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6566" name="Oval 12"/>
          <p:cNvSpPr>
            <a:spLocks noChangeArrowheads="1"/>
          </p:cNvSpPr>
          <p:nvPr/>
        </p:nvSpPr>
        <p:spPr bwMode="auto">
          <a:xfrm>
            <a:off x="1219200" y="990600"/>
            <a:ext cx="2133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66567" name="Text Box 13"/>
          <p:cNvSpPr txBox="1">
            <a:spLocks noChangeArrowheads="1"/>
          </p:cNvSpPr>
          <p:nvPr/>
        </p:nvSpPr>
        <p:spPr bwMode="auto">
          <a:xfrm>
            <a:off x="1355725" y="1219200"/>
            <a:ext cx="185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Sending Process</a:t>
            </a:r>
          </a:p>
        </p:txBody>
      </p:sp>
      <p:sp>
        <p:nvSpPr>
          <p:cNvPr id="66568" name="Freeform 14"/>
          <p:cNvSpPr>
            <a:spLocks/>
          </p:cNvSpPr>
          <p:nvPr/>
        </p:nvSpPr>
        <p:spPr bwMode="auto">
          <a:xfrm>
            <a:off x="2332038" y="1752600"/>
            <a:ext cx="411162" cy="7620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6569" name="Line 17"/>
          <p:cNvSpPr>
            <a:spLocks noChangeShapeType="1"/>
          </p:cNvSpPr>
          <p:nvPr/>
        </p:nvSpPr>
        <p:spPr bwMode="auto">
          <a:xfrm>
            <a:off x="4648200" y="9144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6570" name="Line 22"/>
          <p:cNvSpPr>
            <a:spLocks noChangeShapeType="1"/>
          </p:cNvSpPr>
          <p:nvPr/>
        </p:nvSpPr>
        <p:spPr bwMode="auto">
          <a:xfrm flipV="1">
            <a:off x="914400" y="2895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6571" name="Text Box 8"/>
          <p:cNvSpPr txBox="1">
            <a:spLocks noChangeArrowheads="1"/>
          </p:cNvSpPr>
          <p:nvPr/>
        </p:nvSpPr>
        <p:spPr bwMode="auto">
          <a:xfrm>
            <a:off x="511175" y="2178050"/>
            <a:ext cx="2232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LastByteWritten(350)</a:t>
            </a:r>
          </a:p>
        </p:txBody>
      </p:sp>
      <p:grpSp>
        <p:nvGrpSpPr>
          <p:cNvPr id="66572" name="Group 34"/>
          <p:cNvGrpSpPr>
            <a:grpSpLocks/>
          </p:cNvGrpSpPr>
          <p:nvPr/>
        </p:nvGrpSpPr>
        <p:grpSpPr bwMode="auto">
          <a:xfrm>
            <a:off x="2065338" y="2895600"/>
            <a:ext cx="1973262" cy="565150"/>
            <a:chOff x="2065516" y="2895598"/>
            <a:chExt cx="1972904" cy="564059"/>
          </a:xfrm>
        </p:grpSpPr>
        <p:sp>
          <p:nvSpPr>
            <p:cNvPr id="66613" name="Text Box 7"/>
            <p:cNvSpPr txBox="1">
              <a:spLocks noChangeArrowheads="1"/>
            </p:cNvSpPr>
            <p:nvPr/>
          </p:nvSpPr>
          <p:spPr bwMode="auto">
            <a:xfrm>
              <a:off x="2065516" y="3124200"/>
              <a:ext cx="1972904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LastByteSent(300)</a:t>
              </a:r>
            </a:p>
          </p:txBody>
        </p:sp>
        <p:sp>
          <p:nvSpPr>
            <p:cNvPr id="66614" name="Line 22"/>
            <p:cNvSpPr>
              <a:spLocks noChangeShapeType="1"/>
            </p:cNvSpPr>
            <p:nvPr/>
          </p:nvSpPr>
          <p:spPr bwMode="auto">
            <a:xfrm flipH="1" flipV="1">
              <a:off x="2133541" y="2895598"/>
              <a:ext cx="76257" cy="304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cxnSp>
        <p:nvCxnSpPr>
          <p:cNvPr id="66573" name="Straight Connector 31"/>
          <p:cNvCxnSpPr>
            <a:cxnSpLocks noChangeShapeType="1"/>
          </p:cNvCxnSpPr>
          <p:nvPr/>
        </p:nvCxnSpPr>
        <p:spPr bwMode="auto">
          <a:xfrm rot="5400000">
            <a:off x="9890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574" name="Straight Connector 34"/>
          <p:cNvCxnSpPr>
            <a:cxnSpLocks noChangeShapeType="1"/>
          </p:cNvCxnSpPr>
          <p:nvPr/>
        </p:nvCxnSpPr>
        <p:spPr bwMode="auto">
          <a:xfrm rot="5400000">
            <a:off x="52562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38"/>
          <p:cNvSpPr/>
          <p:nvPr/>
        </p:nvSpPr>
        <p:spPr bwMode="auto">
          <a:xfrm>
            <a:off x="914400" y="2514600"/>
            <a:ext cx="1828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101, 350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524000" y="2514600"/>
            <a:ext cx="1219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201, 350</a:t>
            </a:r>
          </a:p>
        </p:txBody>
      </p:sp>
      <p:grpSp>
        <p:nvGrpSpPr>
          <p:cNvPr id="66577" name="Group 39"/>
          <p:cNvGrpSpPr>
            <a:grpSpLocks/>
          </p:cNvGrpSpPr>
          <p:nvPr/>
        </p:nvGrpSpPr>
        <p:grpSpPr bwMode="auto">
          <a:xfrm>
            <a:off x="1219200" y="3638550"/>
            <a:ext cx="6621463" cy="628650"/>
            <a:chOff x="1216025" y="3638550"/>
            <a:chExt cx="6621240" cy="628650"/>
          </a:xfrm>
        </p:grpSpPr>
        <p:cxnSp>
          <p:nvCxnSpPr>
            <p:cNvPr id="66609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610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5107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Data[1,100]</a:t>
              </a:r>
            </a:p>
          </p:txBody>
        </p:sp>
        <p:sp>
          <p:nvSpPr>
            <p:cNvPr id="66611" name="TextBox 48"/>
            <p:cNvSpPr txBox="1">
              <a:spLocks noChangeArrowheads="1"/>
            </p:cNvSpPr>
            <p:nvPr/>
          </p:nvSpPr>
          <p:spPr bwMode="auto">
            <a:xfrm>
              <a:off x="1216025" y="3657600"/>
              <a:ext cx="11464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{[1,100]}</a:t>
              </a:r>
            </a:p>
          </p:txBody>
        </p:sp>
        <p:sp>
          <p:nvSpPr>
            <p:cNvPr id="66612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1464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{[1,100]}</a:t>
              </a:r>
            </a:p>
          </p:txBody>
        </p:sp>
      </p:grpSp>
      <p:sp>
        <p:nvSpPr>
          <p:cNvPr id="47" name="Rectangle 46"/>
          <p:cNvSpPr/>
          <p:nvPr/>
        </p:nvSpPr>
        <p:spPr bwMode="auto">
          <a:xfrm>
            <a:off x="914400" y="2514600"/>
            <a:ext cx="12192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101,300</a:t>
            </a:r>
          </a:p>
        </p:txBody>
      </p:sp>
      <p:grpSp>
        <p:nvGrpSpPr>
          <p:cNvPr id="66579" name="Group 48"/>
          <p:cNvGrpSpPr>
            <a:grpSpLocks/>
          </p:cNvGrpSpPr>
          <p:nvPr/>
        </p:nvGrpSpPr>
        <p:grpSpPr bwMode="auto">
          <a:xfrm>
            <a:off x="1317625" y="4400550"/>
            <a:ext cx="4854575" cy="628650"/>
            <a:chOff x="1317425" y="4629150"/>
            <a:chExt cx="4854775" cy="628650"/>
          </a:xfrm>
        </p:grpSpPr>
        <p:sp>
          <p:nvSpPr>
            <p:cNvPr id="66603" name="TextBox 44"/>
            <p:cNvSpPr txBox="1">
              <a:spLocks noChangeArrowheads="1"/>
            </p:cNvSpPr>
            <p:nvPr/>
          </p:nvSpPr>
          <p:spPr bwMode="auto">
            <a:xfrm>
              <a:off x="1317425" y="4659868"/>
              <a:ext cx="10447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{[1,300]}</a:t>
              </a:r>
            </a:p>
          </p:txBody>
        </p:sp>
        <p:cxnSp>
          <p:nvCxnSpPr>
            <p:cNvPr id="66604" name="Straight Arrow Connector 50"/>
            <p:cNvCxnSpPr>
              <a:cxnSpLocks noChangeShapeType="1"/>
            </p:cNvCxnSpPr>
            <p:nvPr/>
          </p:nvCxnSpPr>
          <p:spPr bwMode="auto">
            <a:xfrm>
              <a:off x="2362200" y="4876800"/>
              <a:ext cx="36576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605" name="TextBox 51"/>
            <p:cNvSpPr txBox="1">
              <a:spLocks noChangeArrowheads="1"/>
            </p:cNvSpPr>
            <p:nvPr/>
          </p:nvSpPr>
          <p:spPr bwMode="auto">
            <a:xfrm>
              <a:off x="3995738" y="4629150"/>
              <a:ext cx="17960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Data[201,300]</a:t>
              </a:r>
            </a:p>
          </p:txBody>
        </p:sp>
        <p:grpSp>
          <p:nvGrpSpPr>
            <p:cNvPr id="66606" name="Group 59"/>
            <p:cNvGrpSpPr>
              <a:grpSpLocks/>
            </p:cNvGrpSpPr>
            <p:nvPr/>
          </p:nvGrpSpPr>
          <p:grpSpPr bwMode="auto">
            <a:xfrm>
              <a:off x="5943600" y="4953000"/>
              <a:ext cx="228600" cy="304800"/>
              <a:chOff x="7467600" y="4267200"/>
              <a:chExt cx="228600" cy="304800"/>
            </a:xfrm>
          </p:grpSpPr>
          <p:cxnSp>
            <p:nvCxnSpPr>
              <p:cNvPr id="66607" name="Straight Connector 54"/>
              <p:cNvCxnSpPr>
                <a:cxnSpLocks noChangeShapeType="1"/>
              </p:cNvCxnSpPr>
              <p:nvPr/>
            </p:nvCxnSpPr>
            <p:spPr bwMode="auto">
              <a:xfrm rot="16200000" flipH="1">
                <a:off x="7429500" y="4305300"/>
                <a:ext cx="304800" cy="22860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608" name="Straight Connector 57"/>
              <p:cNvCxnSpPr>
                <a:cxnSpLocks noChangeShapeType="1"/>
              </p:cNvCxnSpPr>
              <p:nvPr/>
            </p:nvCxnSpPr>
            <p:spPr bwMode="auto">
              <a:xfrm rot="5400000">
                <a:off x="7429500" y="4305300"/>
                <a:ext cx="304800" cy="22860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65" name="Rectangle 64"/>
          <p:cNvSpPr/>
          <p:nvPr/>
        </p:nvSpPr>
        <p:spPr bwMode="auto">
          <a:xfrm>
            <a:off x="21336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301, 350</a:t>
            </a:r>
          </a:p>
        </p:txBody>
      </p:sp>
      <p:grpSp>
        <p:nvGrpSpPr>
          <p:cNvPr id="66581" name="Group 36"/>
          <p:cNvGrpSpPr>
            <a:grpSpLocks/>
          </p:cNvGrpSpPr>
          <p:nvPr/>
        </p:nvGrpSpPr>
        <p:grpSpPr bwMode="auto">
          <a:xfrm>
            <a:off x="990600" y="4178300"/>
            <a:ext cx="5638800" cy="1098550"/>
            <a:chOff x="990600" y="4191000"/>
            <a:chExt cx="5638800" cy="1098632"/>
          </a:xfrm>
        </p:grpSpPr>
        <p:cxnSp>
          <p:nvCxnSpPr>
            <p:cNvPr id="66600" name="Straight Arrow Connector 37"/>
            <p:cNvCxnSpPr>
              <a:cxnSpLocks noChangeShapeType="1"/>
            </p:cNvCxnSpPr>
            <p:nvPr/>
          </p:nvCxnSpPr>
          <p:spPr bwMode="auto">
            <a:xfrm flipH="1">
              <a:off x="2362200" y="4191000"/>
              <a:ext cx="4267200" cy="9271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601" name="TextBox 46"/>
            <p:cNvSpPr txBox="1">
              <a:spLocks noChangeArrowheads="1"/>
            </p:cNvSpPr>
            <p:nvPr/>
          </p:nvSpPr>
          <p:spPr bwMode="auto">
            <a:xfrm>
              <a:off x="2667000" y="4889500"/>
              <a:ext cx="2922294" cy="4001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Ack=101, AdvWin = 200</a:t>
              </a:r>
            </a:p>
          </p:txBody>
        </p:sp>
        <p:sp>
          <p:nvSpPr>
            <p:cNvPr id="66602" name="TextBox 49"/>
            <p:cNvSpPr txBox="1">
              <a:spLocks noChangeArrowheads="1"/>
            </p:cNvSpPr>
            <p:nvPr/>
          </p:nvSpPr>
          <p:spPr bwMode="auto">
            <a:xfrm>
              <a:off x="990600" y="4889500"/>
              <a:ext cx="13644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{101, 300}</a:t>
              </a:r>
            </a:p>
          </p:txBody>
        </p:sp>
      </p:grpSp>
      <p:grpSp>
        <p:nvGrpSpPr>
          <p:cNvPr id="66582" name="Group 39"/>
          <p:cNvGrpSpPr>
            <a:grpSpLocks/>
          </p:cNvGrpSpPr>
          <p:nvPr/>
        </p:nvGrpSpPr>
        <p:grpSpPr bwMode="auto">
          <a:xfrm>
            <a:off x="1216025" y="4019550"/>
            <a:ext cx="6621463" cy="628650"/>
            <a:chOff x="1215732" y="3638550"/>
            <a:chExt cx="6621495" cy="628650"/>
          </a:xfrm>
        </p:grpSpPr>
        <p:cxnSp>
          <p:nvCxnSpPr>
            <p:cNvPr id="66596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597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7959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Data[101,200]</a:t>
              </a:r>
            </a:p>
          </p:txBody>
        </p:sp>
        <p:sp>
          <p:nvSpPr>
            <p:cNvPr id="66598" name="TextBox 48"/>
            <p:cNvSpPr txBox="1">
              <a:spLocks noChangeArrowheads="1"/>
            </p:cNvSpPr>
            <p:nvPr/>
          </p:nvSpPr>
          <p:spPr bwMode="auto">
            <a:xfrm>
              <a:off x="1215732" y="3657600"/>
              <a:ext cx="11464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{[1,200]}</a:t>
              </a:r>
            </a:p>
          </p:txBody>
        </p:sp>
        <p:sp>
          <p:nvSpPr>
            <p:cNvPr id="66599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1464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{[1,200]}</a:t>
              </a:r>
            </a:p>
          </p:txBody>
        </p:sp>
      </p:grpSp>
      <p:sp>
        <p:nvSpPr>
          <p:cNvPr id="66583" name="Rounded Rectangle 67"/>
          <p:cNvSpPr>
            <a:spLocks noChangeArrowheads="1"/>
          </p:cNvSpPr>
          <p:nvPr/>
        </p:nvSpPr>
        <p:spPr bwMode="auto">
          <a:xfrm>
            <a:off x="1447800" y="5562600"/>
            <a:ext cx="6248400" cy="11430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marL="342900" indent="-342900">
              <a:buFont typeface="Arial" charset="0"/>
              <a:buChar char="•"/>
            </a:pPr>
            <a:r>
              <a:rPr lang="en-US" b="0">
                <a:latin typeface="Helvetica" charset="0"/>
                <a:cs typeface="Helvetica" charset="0"/>
              </a:rPr>
              <a:t>Ack for 1</a:t>
            </a:r>
            <a:r>
              <a:rPr lang="en-US" b="0" baseline="30000">
                <a:latin typeface="Helvetica" charset="0"/>
                <a:cs typeface="Helvetica" charset="0"/>
              </a:rPr>
              <a:t>st</a:t>
            </a:r>
            <a:r>
              <a:rPr lang="en-US" b="0">
                <a:latin typeface="Helvetica" charset="0"/>
                <a:cs typeface="Helvetica" charset="0"/>
              </a:rPr>
              <a:t> packet (ack indicates next byte expected by receiver)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>
                <a:latin typeface="Helvetica" charset="0"/>
                <a:cs typeface="Helvetica" charset="0"/>
              </a:rPr>
              <a:t>Receiver no longer needs first 100 bytes</a:t>
            </a:r>
          </a:p>
        </p:txBody>
      </p:sp>
      <p:sp>
        <p:nvSpPr>
          <p:cNvPr id="66584" name="Text Box 21"/>
          <p:cNvSpPr txBox="1">
            <a:spLocks noChangeArrowheads="1"/>
          </p:cNvSpPr>
          <p:nvPr/>
        </p:nvSpPr>
        <p:spPr bwMode="auto">
          <a:xfrm>
            <a:off x="6324600" y="2178050"/>
            <a:ext cx="203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LastByteRead(100)</a:t>
            </a:r>
          </a:p>
        </p:txBody>
      </p:sp>
      <p:sp>
        <p:nvSpPr>
          <p:cNvPr id="66585" name="Line 24"/>
          <p:cNvSpPr>
            <a:spLocks noChangeShapeType="1"/>
          </p:cNvSpPr>
          <p:nvPr/>
        </p:nvSpPr>
        <p:spPr bwMode="auto">
          <a:xfrm>
            <a:off x="5029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5794375" y="1187450"/>
            <a:ext cx="200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Receiving Process</a:t>
            </a:r>
          </a:p>
        </p:txBody>
      </p:sp>
      <p:sp>
        <p:nvSpPr>
          <p:cNvPr id="66587" name="Oval 12"/>
          <p:cNvSpPr>
            <a:spLocks noChangeArrowheads="1"/>
          </p:cNvSpPr>
          <p:nvPr/>
        </p:nvSpPr>
        <p:spPr bwMode="auto">
          <a:xfrm>
            <a:off x="5638800" y="990600"/>
            <a:ext cx="2286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66588" name="Freeform 14"/>
          <p:cNvSpPr>
            <a:spLocks/>
          </p:cNvSpPr>
          <p:nvPr/>
        </p:nvSpPr>
        <p:spPr bwMode="auto">
          <a:xfrm>
            <a:off x="6172200" y="1676400"/>
            <a:ext cx="228600" cy="8382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6589" name="Rectangle 5"/>
          <p:cNvSpPr>
            <a:spLocks noChangeArrowheads="1"/>
          </p:cNvSpPr>
          <p:nvPr/>
        </p:nvSpPr>
        <p:spPr bwMode="auto">
          <a:xfrm>
            <a:off x="5791200" y="2514600"/>
            <a:ext cx="1828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grpSp>
        <p:nvGrpSpPr>
          <p:cNvPr id="66590" name="Group 37"/>
          <p:cNvGrpSpPr>
            <a:grpSpLocks/>
          </p:cNvGrpSpPr>
          <p:nvPr/>
        </p:nvGrpSpPr>
        <p:grpSpPr bwMode="auto">
          <a:xfrm>
            <a:off x="4598988" y="2895600"/>
            <a:ext cx="4392612" cy="565150"/>
            <a:chOff x="4599235" y="2895598"/>
            <a:chExt cx="4392112" cy="564059"/>
          </a:xfrm>
        </p:grpSpPr>
        <p:sp>
          <p:nvSpPr>
            <p:cNvPr id="66592" name="Text Box 19"/>
            <p:cNvSpPr txBox="1">
              <a:spLocks noChangeArrowheads="1"/>
            </p:cNvSpPr>
            <p:nvPr/>
          </p:nvSpPr>
          <p:spPr bwMode="auto">
            <a:xfrm>
              <a:off x="6528056" y="3124200"/>
              <a:ext cx="2463291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NextByteExpected(201)</a:t>
              </a:r>
            </a:p>
          </p:txBody>
        </p:sp>
        <p:sp>
          <p:nvSpPr>
            <p:cNvPr id="66593" name="Text Box 20"/>
            <p:cNvSpPr txBox="1">
              <a:spLocks noChangeArrowheads="1"/>
            </p:cNvSpPr>
            <p:nvPr/>
          </p:nvSpPr>
          <p:spPr bwMode="auto">
            <a:xfrm>
              <a:off x="4599235" y="3124200"/>
              <a:ext cx="2029919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LastByteRcvd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(200</a:t>
              </a:r>
              <a:r>
                <a:rPr lang="en-US" sz="1600">
                  <a:latin typeface="Helvetica" charset="0"/>
                  <a:cs typeface="Helvetica" charset="0"/>
                </a:rPr>
                <a:t>)</a:t>
              </a:r>
            </a:p>
          </p:txBody>
        </p:sp>
        <p:sp>
          <p:nvSpPr>
            <p:cNvPr id="66594" name="Line 22"/>
            <p:cNvSpPr>
              <a:spLocks noChangeShapeType="1"/>
            </p:cNvSpPr>
            <p:nvPr/>
          </p:nvSpPr>
          <p:spPr bwMode="auto">
            <a:xfrm flipV="1">
              <a:off x="5562600" y="2895599"/>
              <a:ext cx="1447782" cy="2285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66595" name="Line 22"/>
            <p:cNvSpPr>
              <a:spLocks noChangeShapeType="1"/>
            </p:cNvSpPr>
            <p:nvPr/>
          </p:nvSpPr>
          <p:spPr bwMode="auto">
            <a:xfrm flipH="1" flipV="1">
              <a:off x="7010382" y="2895598"/>
              <a:ext cx="304772" cy="228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68" name="Rectangle 67"/>
          <p:cNvSpPr/>
          <p:nvPr/>
        </p:nvSpPr>
        <p:spPr bwMode="auto">
          <a:xfrm>
            <a:off x="64008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101, 200</a:t>
            </a:r>
          </a:p>
        </p:txBody>
      </p:sp>
    </p:spTree>
    <p:extLst>
      <p:ext uri="{BB962C8B-B14F-4D97-AF65-F5344CB8AC3E}">
        <p14:creationId xmlns:p14="http://schemas.microsoft.com/office/powerpoint/2010/main" val="374708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585" name="Straight Arrow Connector 37"/>
          <p:cNvCxnSpPr>
            <a:cxnSpLocks noChangeShapeType="1"/>
          </p:cNvCxnSpPr>
          <p:nvPr/>
        </p:nvCxnSpPr>
        <p:spPr bwMode="auto">
          <a:xfrm flipH="1">
            <a:off x="4648200" y="4572000"/>
            <a:ext cx="1981200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Flow Control</a:t>
            </a:r>
          </a:p>
        </p:txBody>
      </p:sp>
      <p:sp>
        <p:nvSpPr>
          <p:cNvPr id="67587" name="Rectangle 5"/>
          <p:cNvSpPr>
            <a:spLocks noChangeArrowheads="1"/>
          </p:cNvSpPr>
          <p:nvPr/>
        </p:nvSpPr>
        <p:spPr bwMode="auto">
          <a:xfrm>
            <a:off x="304800" y="2514600"/>
            <a:ext cx="4114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67588" name="Text Box 6"/>
          <p:cNvSpPr txBox="1">
            <a:spLocks noChangeArrowheads="1"/>
          </p:cNvSpPr>
          <p:nvPr/>
        </p:nvSpPr>
        <p:spPr bwMode="auto">
          <a:xfrm>
            <a:off x="65088" y="3124200"/>
            <a:ext cx="2144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LastByteAcked(</a:t>
            </a:r>
            <a:r>
              <a:rPr lang="en-US" sz="1600">
                <a:solidFill>
                  <a:srgbClr val="FF0000"/>
                </a:solidFill>
                <a:latin typeface="Helvetica" charset="0"/>
                <a:cs typeface="Helvetica" charset="0"/>
              </a:rPr>
              <a:t>100</a:t>
            </a:r>
            <a:r>
              <a:rPr lang="en-US" sz="1600">
                <a:latin typeface="Helvetica" charset="0"/>
                <a:cs typeface="Helvetica" charset="0"/>
              </a:rPr>
              <a:t>)</a:t>
            </a:r>
          </a:p>
        </p:txBody>
      </p:sp>
      <p:sp>
        <p:nvSpPr>
          <p:cNvPr id="67589" name="Line 11"/>
          <p:cNvSpPr>
            <a:spLocks noChangeShapeType="1"/>
          </p:cNvSpPr>
          <p:nvPr/>
        </p:nvSpPr>
        <p:spPr bwMode="auto">
          <a:xfrm>
            <a:off x="457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7590" name="Oval 12"/>
          <p:cNvSpPr>
            <a:spLocks noChangeArrowheads="1"/>
          </p:cNvSpPr>
          <p:nvPr/>
        </p:nvSpPr>
        <p:spPr bwMode="auto">
          <a:xfrm>
            <a:off x="1219200" y="990600"/>
            <a:ext cx="2133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67591" name="Text Box 13"/>
          <p:cNvSpPr txBox="1">
            <a:spLocks noChangeArrowheads="1"/>
          </p:cNvSpPr>
          <p:nvPr/>
        </p:nvSpPr>
        <p:spPr bwMode="auto">
          <a:xfrm>
            <a:off x="1355725" y="1219200"/>
            <a:ext cx="185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Sending Process</a:t>
            </a:r>
          </a:p>
        </p:txBody>
      </p:sp>
      <p:sp>
        <p:nvSpPr>
          <p:cNvPr id="67592" name="Freeform 14"/>
          <p:cNvSpPr>
            <a:spLocks/>
          </p:cNvSpPr>
          <p:nvPr/>
        </p:nvSpPr>
        <p:spPr bwMode="auto">
          <a:xfrm>
            <a:off x="2332038" y="1752600"/>
            <a:ext cx="411162" cy="7620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7593" name="Line 17"/>
          <p:cNvSpPr>
            <a:spLocks noChangeShapeType="1"/>
          </p:cNvSpPr>
          <p:nvPr/>
        </p:nvSpPr>
        <p:spPr bwMode="auto">
          <a:xfrm>
            <a:off x="4648200" y="9144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7594" name="Line 22"/>
          <p:cNvSpPr>
            <a:spLocks noChangeShapeType="1"/>
          </p:cNvSpPr>
          <p:nvPr/>
        </p:nvSpPr>
        <p:spPr bwMode="auto">
          <a:xfrm flipV="1">
            <a:off x="914400" y="2895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7595" name="Text Box 8"/>
          <p:cNvSpPr txBox="1">
            <a:spLocks noChangeArrowheads="1"/>
          </p:cNvSpPr>
          <p:nvPr/>
        </p:nvSpPr>
        <p:spPr bwMode="auto">
          <a:xfrm>
            <a:off x="511175" y="2178050"/>
            <a:ext cx="2232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LastByteWritten(350)</a:t>
            </a:r>
          </a:p>
        </p:txBody>
      </p:sp>
      <p:grpSp>
        <p:nvGrpSpPr>
          <p:cNvPr id="67596" name="Group 34"/>
          <p:cNvGrpSpPr>
            <a:grpSpLocks/>
          </p:cNvGrpSpPr>
          <p:nvPr/>
        </p:nvGrpSpPr>
        <p:grpSpPr bwMode="auto">
          <a:xfrm>
            <a:off x="2065338" y="2895600"/>
            <a:ext cx="1973262" cy="565150"/>
            <a:chOff x="2065516" y="2895598"/>
            <a:chExt cx="1972904" cy="564059"/>
          </a:xfrm>
        </p:grpSpPr>
        <p:sp>
          <p:nvSpPr>
            <p:cNvPr id="67637" name="Text Box 7"/>
            <p:cNvSpPr txBox="1">
              <a:spLocks noChangeArrowheads="1"/>
            </p:cNvSpPr>
            <p:nvPr/>
          </p:nvSpPr>
          <p:spPr bwMode="auto">
            <a:xfrm>
              <a:off x="2065516" y="3124200"/>
              <a:ext cx="1972904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LastByteSent(300)</a:t>
              </a:r>
            </a:p>
          </p:txBody>
        </p:sp>
        <p:sp>
          <p:nvSpPr>
            <p:cNvPr id="67638" name="Line 22"/>
            <p:cNvSpPr>
              <a:spLocks noChangeShapeType="1"/>
            </p:cNvSpPr>
            <p:nvPr/>
          </p:nvSpPr>
          <p:spPr bwMode="auto">
            <a:xfrm flipH="1" flipV="1">
              <a:off x="2133541" y="2895598"/>
              <a:ext cx="76257" cy="304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cxnSp>
        <p:nvCxnSpPr>
          <p:cNvPr id="67597" name="Straight Connector 31"/>
          <p:cNvCxnSpPr>
            <a:cxnSpLocks noChangeShapeType="1"/>
          </p:cNvCxnSpPr>
          <p:nvPr/>
        </p:nvCxnSpPr>
        <p:spPr bwMode="auto">
          <a:xfrm rot="5400000">
            <a:off x="9890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8" name="Straight Connector 34"/>
          <p:cNvCxnSpPr>
            <a:cxnSpLocks noChangeShapeType="1"/>
          </p:cNvCxnSpPr>
          <p:nvPr/>
        </p:nvCxnSpPr>
        <p:spPr bwMode="auto">
          <a:xfrm rot="5400000">
            <a:off x="52562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ectangle 38"/>
          <p:cNvSpPr/>
          <p:nvPr/>
        </p:nvSpPr>
        <p:spPr bwMode="auto">
          <a:xfrm>
            <a:off x="914400" y="2514600"/>
            <a:ext cx="1828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101, 350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524000" y="2514600"/>
            <a:ext cx="1219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201, 350</a:t>
            </a:r>
          </a:p>
        </p:txBody>
      </p:sp>
      <p:grpSp>
        <p:nvGrpSpPr>
          <p:cNvPr id="67601" name="Group 39"/>
          <p:cNvGrpSpPr>
            <a:grpSpLocks/>
          </p:cNvGrpSpPr>
          <p:nvPr/>
        </p:nvGrpSpPr>
        <p:grpSpPr bwMode="auto">
          <a:xfrm>
            <a:off x="1219200" y="3638550"/>
            <a:ext cx="6621463" cy="628650"/>
            <a:chOff x="1216025" y="3638550"/>
            <a:chExt cx="6621240" cy="628650"/>
          </a:xfrm>
        </p:grpSpPr>
        <p:cxnSp>
          <p:nvCxnSpPr>
            <p:cNvPr id="67633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634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5107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Data[1,100]</a:t>
              </a:r>
            </a:p>
          </p:txBody>
        </p:sp>
        <p:sp>
          <p:nvSpPr>
            <p:cNvPr id="67635" name="TextBox 48"/>
            <p:cNvSpPr txBox="1">
              <a:spLocks noChangeArrowheads="1"/>
            </p:cNvSpPr>
            <p:nvPr/>
          </p:nvSpPr>
          <p:spPr bwMode="auto">
            <a:xfrm>
              <a:off x="1216025" y="3657600"/>
              <a:ext cx="11464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{[1,100]}</a:t>
              </a:r>
            </a:p>
          </p:txBody>
        </p:sp>
        <p:sp>
          <p:nvSpPr>
            <p:cNvPr id="67636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1464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{[1,100]}</a:t>
              </a:r>
            </a:p>
          </p:txBody>
        </p:sp>
      </p:grpSp>
      <p:sp>
        <p:nvSpPr>
          <p:cNvPr id="47" name="Rectangle 46"/>
          <p:cNvSpPr/>
          <p:nvPr/>
        </p:nvSpPr>
        <p:spPr bwMode="auto">
          <a:xfrm>
            <a:off x="914400" y="2514600"/>
            <a:ext cx="12192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101,300</a:t>
            </a:r>
          </a:p>
        </p:txBody>
      </p:sp>
      <p:grpSp>
        <p:nvGrpSpPr>
          <p:cNvPr id="67603" name="Group 48"/>
          <p:cNvGrpSpPr>
            <a:grpSpLocks/>
          </p:cNvGrpSpPr>
          <p:nvPr/>
        </p:nvGrpSpPr>
        <p:grpSpPr bwMode="auto">
          <a:xfrm>
            <a:off x="1317625" y="4400550"/>
            <a:ext cx="4854575" cy="628650"/>
            <a:chOff x="1317425" y="4629150"/>
            <a:chExt cx="4854775" cy="628650"/>
          </a:xfrm>
        </p:grpSpPr>
        <p:sp>
          <p:nvSpPr>
            <p:cNvPr id="67627" name="TextBox 44"/>
            <p:cNvSpPr txBox="1">
              <a:spLocks noChangeArrowheads="1"/>
            </p:cNvSpPr>
            <p:nvPr/>
          </p:nvSpPr>
          <p:spPr bwMode="auto">
            <a:xfrm>
              <a:off x="1317425" y="4659868"/>
              <a:ext cx="10447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{[1,300]}</a:t>
              </a:r>
            </a:p>
          </p:txBody>
        </p:sp>
        <p:cxnSp>
          <p:nvCxnSpPr>
            <p:cNvPr id="67628" name="Straight Arrow Connector 50"/>
            <p:cNvCxnSpPr>
              <a:cxnSpLocks noChangeShapeType="1"/>
            </p:cNvCxnSpPr>
            <p:nvPr/>
          </p:nvCxnSpPr>
          <p:spPr bwMode="auto">
            <a:xfrm>
              <a:off x="2362200" y="4876800"/>
              <a:ext cx="36576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629" name="TextBox 51"/>
            <p:cNvSpPr txBox="1">
              <a:spLocks noChangeArrowheads="1"/>
            </p:cNvSpPr>
            <p:nvPr/>
          </p:nvSpPr>
          <p:spPr bwMode="auto">
            <a:xfrm>
              <a:off x="3995738" y="4629150"/>
              <a:ext cx="17960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Data[201,300]</a:t>
              </a:r>
            </a:p>
          </p:txBody>
        </p:sp>
        <p:grpSp>
          <p:nvGrpSpPr>
            <p:cNvPr id="67630" name="Group 59"/>
            <p:cNvGrpSpPr>
              <a:grpSpLocks/>
            </p:cNvGrpSpPr>
            <p:nvPr/>
          </p:nvGrpSpPr>
          <p:grpSpPr bwMode="auto">
            <a:xfrm>
              <a:off x="5943600" y="4953000"/>
              <a:ext cx="228600" cy="304800"/>
              <a:chOff x="7467600" y="4267200"/>
              <a:chExt cx="228600" cy="304800"/>
            </a:xfrm>
          </p:grpSpPr>
          <p:cxnSp>
            <p:nvCxnSpPr>
              <p:cNvPr id="67631" name="Straight Connector 54"/>
              <p:cNvCxnSpPr>
                <a:cxnSpLocks noChangeShapeType="1"/>
              </p:cNvCxnSpPr>
              <p:nvPr/>
            </p:nvCxnSpPr>
            <p:spPr bwMode="auto">
              <a:xfrm rot="16200000" flipH="1">
                <a:off x="7429500" y="4305300"/>
                <a:ext cx="304800" cy="22860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632" name="Straight Connector 57"/>
              <p:cNvCxnSpPr>
                <a:cxnSpLocks noChangeShapeType="1"/>
              </p:cNvCxnSpPr>
              <p:nvPr/>
            </p:nvCxnSpPr>
            <p:spPr bwMode="auto">
              <a:xfrm rot="5400000">
                <a:off x="7429500" y="4305300"/>
                <a:ext cx="304800" cy="22860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65" name="Rectangle 64"/>
          <p:cNvSpPr/>
          <p:nvPr/>
        </p:nvSpPr>
        <p:spPr bwMode="auto">
          <a:xfrm>
            <a:off x="21336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301, 350</a:t>
            </a:r>
          </a:p>
        </p:txBody>
      </p:sp>
      <p:grpSp>
        <p:nvGrpSpPr>
          <p:cNvPr id="67605" name="Group 36"/>
          <p:cNvGrpSpPr>
            <a:grpSpLocks/>
          </p:cNvGrpSpPr>
          <p:nvPr/>
        </p:nvGrpSpPr>
        <p:grpSpPr bwMode="auto">
          <a:xfrm>
            <a:off x="990600" y="4178300"/>
            <a:ext cx="5638800" cy="1098550"/>
            <a:chOff x="990600" y="4191000"/>
            <a:chExt cx="5638800" cy="1098640"/>
          </a:xfrm>
        </p:grpSpPr>
        <p:cxnSp>
          <p:nvCxnSpPr>
            <p:cNvPr id="67624" name="Straight Arrow Connector 37"/>
            <p:cNvCxnSpPr>
              <a:cxnSpLocks noChangeShapeType="1"/>
            </p:cNvCxnSpPr>
            <p:nvPr/>
          </p:nvCxnSpPr>
          <p:spPr bwMode="auto">
            <a:xfrm flipH="1">
              <a:off x="2362200" y="4191000"/>
              <a:ext cx="4267200" cy="9271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625" name="TextBox 46"/>
            <p:cNvSpPr txBox="1">
              <a:spLocks noChangeArrowheads="1"/>
            </p:cNvSpPr>
            <p:nvPr/>
          </p:nvSpPr>
          <p:spPr bwMode="auto">
            <a:xfrm>
              <a:off x="2667000" y="4889500"/>
              <a:ext cx="2922294" cy="4001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Ack=101, AdvWin = 200</a:t>
              </a:r>
            </a:p>
          </p:txBody>
        </p:sp>
        <p:sp>
          <p:nvSpPr>
            <p:cNvPr id="67626" name="TextBox 49"/>
            <p:cNvSpPr txBox="1">
              <a:spLocks noChangeArrowheads="1"/>
            </p:cNvSpPr>
            <p:nvPr/>
          </p:nvSpPr>
          <p:spPr bwMode="auto">
            <a:xfrm>
              <a:off x="990600" y="4889500"/>
              <a:ext cx="13644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{101, 300}</a:t>
              </a:r>
            </a:p>
          </p:txBody>
        </p:sp>
      </p:grpSp>
      <p:grpSp>
        <p:nvGrpSpPr>
          <p:cNvPr id="67606" name="Group 39"/>
          <p:cNvGrpSpPr>
            <a:grpSpLocks/>
          </p:cNvGrpSpPr>
          <p:nvPr/>
        </p:nvGrpSpPr>
        <p:grpSpPr bwMode="auto">
          <a:xfrm>
            <a:off x="1216025" y="4019550"/>
            <a:ext cx="6621463" cy="628650"/>
            <a:chOff x="1215732" y="3638550"/>
            <a:chExt cx="6621495" cy="628650"/>
          </a:xfrm>
        </p:grpSpPr>
        <p:cxnSp>
          <p:nvCxnSpPr>
            <p:cNvPr id="67620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621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7959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Data[101,200]</a:t>
              </a:r>
            </a:p>
          </p:txBody>
        </p:sp>
        <p:sp>
          <p:nvSpPr>
            <p:cNvPr id="67622" name="TextBox 48"/>
            <p:cNvSpPr txBox="1">
              <a:spLocks noChangeArrowheads="1"/>
            </p:cNvSpPr>
            <p:nvPr/>
          </p:nvSpPr>
          <p:spPr bwMode="auto">
            <a:xfrm>
              <a:off x="1215732" y="3657600"/>
              <a:ext cx="11464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{[1,200]}</a:t>
              </a:r>
            </a:p>
          </p:txBody>
        </p:sp>
        <p:sp>
          <p:nvSpPr>
            <p:cNvPr id="67623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14643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{[1,200]}</a:t>
              </a:r>
            </a:p>
          </p:txBody>
        </p:sp>
      </p:grpSp>
      <p:sp>
        <p:nvSpPr>
          <p:cNvPr id="67607" name="Rounded Rectangle 45"/>
          <p:cNvSpPr>
            <a:spLocks noChangeArrowheads="1"/>
          </p:cNvSpPr>
          <p:nvPr/>
        </p:nvSpPr>
        <p:spPr bwMode="auto">
          <a:xfrm>
            <a:off x="990600" y="5715000"/>
            <a:ext cx="6934200" cy="990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>
                <a:latin typeface="Helvetica" charset="0"/>
                <a:cs typeface="Helvetica" charset="0"/>
              </a:rPr>
              <a:t>Sender still cannot send as window full</a:t>
            </a:r>
          </a:p>
          <a:p>
            <a:pPr algn="ctr"/>
            <a:r>
              <a:rPr lang="en-US" sz="2000">
                <a:latin typeface="Helvetica" charset="0"/>
                <a:cs typeface="Helvetica" charset="0"/>
              </a:rPr>
              <a:t>SndWin = AdvWin – (LastByteSent – LastByteAcked) </a:t>
            </a:r>
          </a:p>
          <a:p>
            <a:r>
              <a:rPr lang="en-US" sz="2000">
                <a:latin typeface="Helvetica" charset="0"/>
                <a:cs typeface="Helvetica" charset="0"/>
              </a:rPr>
              <a:t>                 = 200 – (300 – 100) = 0</a:t>
            </a:r>
          </a:p>
        </p:txBody>
      </p:sp>
      <p:sp>
        <p:nvSpPr>
          <p:cNvPr id="67608" name="Text Box 21"/>
          <p:cNvSpPr txBox="1">
            <a:spLocks noChangeArrowheads="1"/>
          </p:cNvSpPr>
          <p:nvPr/>
        </p:nvSpPr>
        <p:spPr bwMode="auto">
          <a:xfrm>
            <a:off x="6324600" y="2178050"/>
            <a:ext cx="203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LastByteRead(100)</a:t>
            </a:r>
          </a:p>
        </p:txBody>
      </p:sp>
      <p:sp>
        <p:nvSpPr>
          <p:cNvPr id="67609" name="Line 24"/>
          <p:cNvSpPr>
            <a:spLocks noChangeShapeType="1"/>
          </p:cNvSpPr>
          <p:nvPr/>
        </p:nvSpPr>
        <p:spPr bwMode="auto">
          <a:xfrm>
            <a:off x="5029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5794375" y="1187450"/>
            <a:ext cx="200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Receiving Process</a:t>
            </a:r>
          </a:p>
        </p:txBody>
      </p:sp>
      <p:sp>
        <p:nvSpPr>
          <p:cNvPr id="67611" name="Oval 12"/>
          <p:cNvSpPr>
            <a:spLocks noChangeArrowheads="1"/>
          </p:cNvSpPr>
          <p:nvPr/>
        </p:nvSpPr>
        <p:spPr bwMode="auto">
          <a:xfrm>
            <a:off x="5638800" y="990600"/>
            <a:ext cx="2286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67612" name="Freeform 14"/>
          <p:cNvSpPr>
            <a:spLocks/>
          </p:cNvSpPr>
          <p:nvPr/>
        </p:nvSpPr>
        <p:spPr bwMode="auto">
          <a:xfrm>
            <a:off x="6172200" y="1676400"/>
            <a:ext cx="228600" cy="8382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7613" name="Rectangle 5"/>
          <p:cNvSpPr>
            <a:spLocks noChangeArrowheads="1"/>
          </p:cNvSpPr>
          <p:nvPr/>
        </p:nvSpPr>
        <p:spPr bwMode="auto">
          <a:xfrm>
            <a:off x="5791200" y="2514600"/>
            <a:ext cx="1828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grpSp>
        <p:nvGrpSpPr>
          <p:cNvPr id="67614" name="Group 37"/>
          <p:cNvGrpSpPr>
            <a:grpSpLocks/>
          </p:cNvGrpSpPr>
          <p:nvPr/>
        </p:nvGrpSpPr>
        <p:grpSpPr bwMode="auto">
          <a:xfrm>
            <a:off x="4598988" y="2895600"/>
            <a:ext cx="4392612" cy="565150"/>
            <a:chOff x="4599235" y="2895598"/>
            <a:chExt cx="4392112" cy="564059"/>
          </a:xfrm>
        </p:grpSpPr>
        <p:sp>
          <p:nvSpPr>
            <p:cNvPr id="67616" name="Text Box 19"/>
            <p:cNvSpPr txBox="1">
              <a:spLocks noChangeArrowheads="1"/>
            </p:cNvSpPr>
            <p:nvPr/>
          </p:nvSpPr>
          <p:spPr bwMode="auto">
            <a:xfrm>
              <a:off x="6528056" y="3124200"/>
              <a:ext cx="2463291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NextByteExpected(201)</a:t>
              </a:r>
            </a:p>
          </p:txBody>
        </p:sp>
        <p:sp>
          <p:nvSpPr>
            <p:cNvPr id="67617" name="Text Box 20"/>
            <p:cNvSpPr txBox="1">
              <a:spLocks noChangeArrowheads="1"/>
            </p:cNvSpPr>
            <p:nvPr/>
          </p:nvSpPr>
          <p:spPr bwMode="auto">
            <a:xfrm>
              <a:off x="4599235" y="3124200"/>
              <a:ext cx="2029919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LastByteRcvd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(200</a:t>
              </a:r>
              <a:r>
                <a:rPr lang="en-US" sz="1600">
                  <a:latin typeface="Helvetica" charset="0"/>
                  <a:cs typeface="Helvetica" charset="0"/>
                </a:rPr>
                <a:t>)</a:t>
              </a:r>
            </a:p>
          </p:txBody>
        </p:sp>
        <p:sp>
          <p:nvSpPr>
            <p:cNvPr id="67618" name="Line 22"/>
            <p:cNvSpPr>
              <a:spLocks noChangeShapeType="1"/>
            </p:cNvSpPr>
            <p:nvPr/>
          </p:nvSpPr>
          <p:spPr bwMode="auto">
            <a:xfrm flipV="1">
              <a:off x="5562600" y="2895599"/>
              <a:ext cx="1447782" cy="2285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67619" name="Line 22"/>
            <p:cNvSpPr>
              <a:spLocks noChangeShapeType="1"/>
            </p:cNvSpPr>
            <p:nvPr/>
          </p:nvSpPr>
          <p:spPr bwMode="auto">
            <a:xfrm flipH="1" flipV="1">
              <a:off x="7010382" y="2895598"/>
              <a:ext cx="304772" cy="228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68" name="Rectangle 67"/>
          <p:cNvSpPr/>
          <p:nvPr/>
        </p:nvSpPr>
        <p:spPr bwMode="auto">
          <a:xfrm>
            <a:off x="64008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101, 200</a:t>
            </a:r>
          </a:p>
        </p:txBody>
      </p:sp>
    </p:spTree>
    <p:extLst>
      <p:ext uri="{BB962C8B-B14F-4D97-AF65-F5344CB8AC3E}">
        <p14:creationId xmlns:p14="http://schemas.microsoft.com/office/powerpoint/2010/main" val="32680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Flow Control</a:t>
            </a:r>
          </a:p>
        </p:txBody>
      </p:sp>
      <p:sp>
        <p:nvSpPr>
          <p:cNvPr id="68610" name="Rectangle 5"/>
          <p:cNvSpPr>
            <a:spLocks noChangeArrowheads="1"/>
          </p:cNvSpPr>
          <p:nvPr/>
        </p:nvSpPr>
        <p:spPr bwMode="auto">
          <a:xfrm>
            <a:off x="304800" y="2514600"/>
            <a:ext cx="4114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68611" name="Text Box 6"/>
          <p:cNvSpPr txBox="1">
            <a:spLocks noChangeArrowheads="1"/>
          </p:cNvSpPr>
          <p:nvPr/>
        </p:nvSpPr>
        <p:spPr bwMode="auto">
          <a:xfrm>
            <a:off x="65088" y="3124200"/>
            <a:ext cx="2144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Helvetica" charset="0"/>
                <a:cs typeface="Helvetica" charset="0"/>
              </a:rPr>
              <a:t>LastByteAcked(100)</a:t>
            </a:r>
          </a:p>
        </p:txBody>
      </p:sp>
      <p:sp>
        <p:nvSpPr>
          <p:cNvPr id="68612" name="Line 11"/>
          <p:cNvSpPr>
            <a:spLocks noChangeShapeType="1"/>
          </p:cNvSpPr>
          <p:nvPr/>
        </p:nvSpPr>
        <p:spPr bwMode="auto">
          <a:xfrm>
            <a:off x="457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8613" name="Oval 12"/>
          <p:cNvSpPr>
            <a:spLocks noChangeArrowheads="1"/>
          </p:cNvSpPr>
          <p:nvPr/>
        </p:nvSpPr>
        <p:spPr bwMode="auto">
          <a:xfrm>
            <a:off x="1219200" y="990600"/>
            <a:ext cx="2133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68614" name="Text Box 13"/>
          <p:cNvSpPr txBox="1">
            <a:spLocks noChangeArrowheads="1"/>
          </p:cNvSpPr>
          <p:nvPr/>
        </p:nvSpPr>
        <p:spPr bwMode="auto">
          <a:xfrm>
            <a:off x="1355725" y="1219200"/>
            <a:ext cx="185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Sending Process</a:t>
            </a:r>
          </a:p>
        </p:txBody>
      </p:sp>
      <p:sp>
        <p:nvSpPr>
          <p:cNvPr id="68615" name="Freeform 14"/>
          <p:cNvSpPr>
            <a:spLocks/>
          </p:cNvSpPr>
          <p:nvPr/>
        </p:nvSpPr>
        <p:spPr bwMode="auto">
          <a:xfrm>
            <a:off x="2332038" y="1752600"/>
            <a:ext cx="411162" cy="7620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8616" name="Line 17"/>
          <p:cNvSpPr>
            <a:spLocks noChangeShapeType="1"/>
          </p:cNvSpPr>
          <p:nvPr/>
        </p:nvSpPr>
        <p:spPr bwMode="auto">
          <a:xfrm>
            <a:off x="4648200" y="9144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8617" name="Text Box 21"/>
          <p:cNvSpPr txBox="1">
            <a:spLocks noChangeArrowheads="1"/>
          </p:cNvSpPr>
          <p:nvPr/>
        </p:nvSpPr>
        <p:spPr bwMode="auto">
          <a:xfrm>
            <a:off x="6324600" y="2178050"/>
            <a:ext cx="203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LastByteRead(100)</a:t>
            </a:r>
          </a:p>
        </p:txBody>
      </p:sp>
      <p:sp>
        <p:nvSpPr>
          <p:cNvPr id="68618" name="Line 24"/>
          <p:cNvSpPr>
            <a:spLocks noChangeShapeType="1"/>
          </p:cNvSpPr>
          <p:nvPr/>
        </p:nvSpPr>
        <p:spPr bwMode="auto">
          <a:xfrm>
            <a:off x="5029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8619" name="Text Box 26"/>
          <p:cNvSpPr txBox="1">
            <a:spLocks noChangeArrowheads="1"/>
          </p:cNvSpPr>
          <p:nvPr/>
        </p:nvSpPr>
        <p:spPr bwMode="auto">
          <a:xfrm>
            <a:off x="5794375" y="1187450"/>
            <a:ext cx="200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Receiving Process</a:t>
            </a:r>
          </a:p>
        </p:txBody>
      </p:sp>
      <p:sp>
        <p:nvSpPr>
          <p:cNvPr id="68620" name="Line 22"/>
          <p:cNvSpPr>
            <a:spLocks noChangeShapeType="1"/>
          </p:cNvSpPr>
          <p:nvPr/>
        </p:nvSpPr>
        <p:spPr bwMode="auto">
          <a:xfrm flipV="1">
            <a:off x="914400" y="2895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8621" name="Text Box 8"/>
          <p:cNvSpPr txBox="1">
            <a:spLocks noChangeArrowheads="1"/>
          </p:cNvSpPr>
          <p:nvPr/>
        </p:nvSpPr>
        <p:spPr bwMode="auto">
          <a:xfrm>
            <a:off x="511175" y="2178050"/>
            <a:ext cx="2232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LastByteWritten(350)</a:t>
            </a:r>
          </a:p>
        </p:txBody>
      </p:sp>
      <p:sp>
        <p:nvSpPr>
          <p:cNvPr id="68622" name="Oval 12"/>
          <p:cNvSpPr>
            <a:spLocks noChangeArrowheads="1"/>
          </p:cNvSpPr>
          <p:nvPr/>
        </p:nvSpPr>
        <p:spPr bwMode="auto">
          <a:xfrm>
            <a:off x="5638800" y="990600"/>
            <a:ext cx="2286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68623" name="Freeform 14"/>
          <p:cNvSpPr>
            <a:spLocks/>
          </p:cNvSpPr>
          <p:nvPr/>
        </p:nvSpPr>
        <p:spPr bwMode="auto">
          <a:xfrm>
            <a:off x="6172200" y="1676400"/>
            <a:ext cx="228600" cy="8382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68624" name="Group 34"/>
          <p:cNvGrpSpPr>
            <a:grpSpLocks/>
          </p:cNvGrpSpPr>
          <p:nvPr/>
        </p:nvGrpSpPr>
        <p:grpSpPr bwMode="auto">
          <a:xfrm>
            <a:off x="2065338" y="2895600"/>
            <a:ext cx="1973262" cy="565150"/>
            <a:chOff x="2065516" y="2895598"/>
            <a:chExt cx="1972904" cy="564059"/>
          </a:xfrm>
        </p:grpSpPr>
        <p:sp>
          <p:nvSpPr>
            <p:cNvPr id="68663" name="Text Box 7"/>
            <p:cNvSpPr txBox="1">
              <a:spLocks noChangeArrowheads="1"/>
            </p:cNvSpPr>
            <p:nvPr/>
          </p:nvSpPr>
          <p:spPr bwMode="auto">
            <a:xfrm>
              <a:off x="2065516" y="3124200"/>
              <a:ext cx="1972904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LastByteSent(300)</a:t>
              </a:r>
            </a:p>
          </p:txBody>
        </p:sp>
        <p:sp>
          <p:nvSpPr>
            <p:cNvPr id="68664" name="Line 22"/>
            <p:cNvSpPr>
              <a:spLocks noChangeShapeType="1"/>
            </p:cNvSpPr>
            <p:nvPr/>
          </p:nvSpPr>
          <p:spPr bwMode="auto">
            <a:xfrm flipH="1" flipV="1">
              <a:off x="2133541" y="2895598"/>
              <a:ext cx="76257" cy="304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cxnSp>
        <p:nvCxnSpPr>
          <p:cNvPr id="68625" name="Straight Connector 31"/>
          <p:cNvCxnSpPr>
            <a:cxnSpLocks noChangeShapeType="1"/>
          </p:cNvCxnSpPr>
          <p:nvPr/>
        </p:nvCxnSpPr>
        <p:spPr bwMode="auto">
          <a:xfrm rot="5400000">
            <a:off x="9890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626" name="Straight Connector 34"/>
          <p:cNvCxnSpPr>
            <a:cxnSpLocks noChangeShapeType="1"/>
          </p:cNvCxnSpPr>
          <p:nvPr/>
        </p:nvCxnSpPr>
        <p:spPr bwMode="auto">
          <a:xfrm rot="5400000">
            <a:off x="52562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627" name="Rectangle 5"/>
          <p:cNvSpPr>
            <a:spLocks noChangeArrowheads="1"/>
          </p:cNvSpPr>
          <p:nvPr/>
        </p:nvSpPr>
        <p:spPr bwMode="auto">
          <a:xfrm>
            <a:off x="5791200" y="2514600"/>
            <a:ext cx="1828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grpSp>
        <p:nvGrpSpPr>
          <p:cNvPr id="68628" name="Group 37"/>
          <p:cNvGrpSpPr>
            <a:grpSpLocks/>
          </p:cNvGrpSpPr>
          <p:nvPr/>
        </p:nvGrpSpPr>
        <p:grpSpPr bwMode="auto">
          <a:xfrm>
            <a:off x="4598988" y="2895600"/>
            <a:ext cx="4392612" cy="565150"/>
            <a:chOff x="4599235" y="2895598"/>
            <a:chExt cx="4392112" cy="564059"/>
          </a:xfrm>
        </p:grpSpPr>
        <p:sp>
          <p:nvSpPr>
            <p:cNvPr id="68659" name="Text Box 19"/>
            <p:cNvSpPr txBox="1">
              <a:spLocks noChangeArrowheads="1"/>
            </p:cNvSpPr>
            <p:nvPr/>
          </p:nvSpPr>
          <p:spPr bwMode="auto">
            <a:xfrm>
              <a:off x="6528056" y="3124200"/>
              <a:ext cx="2463291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NextByteExpected(201)</a:t>
              </a:r>
            </a:p>
          </p:txBody>
        </p:sp>
        <p:sp>
          <p:nvSpPr>
            <p:cNvPr id="68660" name="Text Box 20"/>
            <p:cNvSpPr txBox="1">
              <a:spLocks noChangeArrowheads="1"/>
            </p:cNvSpPr>
            <p:nvPr/>
          </p:nvSpPr>
          <p:spPr bwMode="auto">
            <a:xfrm>
              <a:off x="4599235" y="3124200"/>
              <a:ext cx="2029919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LastByteRcvd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(200</a:t>
              </a:r>
              <a:r>
                <a:rPr lang="en-US" sz="1600">
                  <a:latin typeface="Helvetica" charset="0"/>
                  <a:cs typeface="Helvetica" charset="0"/>
                </a:rPr>
                <a:t>)</a:t>
              </a:r>
            </a:p>
          </p:txBody>
        </p:sp>
        <p:sp>
          <p:nvSpPr>
            <p:cNvPr id="68661" name="Line 22"/>
            <p:cNvSpPr>
              <a:spLocks noChangeShapeType="1"/>
            </p:cNvSpPr>
            <p:nvPr/>
          </p:nvSpPr>
          <p:spPr bwMode="auto">
            <a:xfrm flipV="1">
              <a:off x="5562600" y="2895599"/>
              <a:ext cx="1447782" cy="2285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68662" name="Line 22"/>
            <p:cNvSpPr>
              <a:spLocks noChangeShapeType="1"/>
            </p:cNvSpPr>
            <p:nvPr/>
          </p:nvSpPr>
          <p:spPr bwMode="auto">
            <a:xfrm flipH="1" flipV="1">
              <a:off x="7010382" y="2895598"/>
              <a:ext cx="304772" cy="228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48" name="Rectangle 47"/>
          <p:cNvSpPr/>
          <p:nvPr/>
        </p:nvSpPr>
        <p:spPr bwMode="auto">
          <a:xfrm>
            <a:off x="64008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101, 200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914400" y="2514600"/>
            <a:ext cx="1828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101, 350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524000" y="2514600"/>
            <a:ext cx="1219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201, 350</a:t>
            </a:r>
          </a:p>
        </p:txBody>
      </p:sp>
      <p:grpSp>
        <p:nvGrpSpPr>
          <p:cNvPr id="68632" name="Group 39"/>
          <p:cNvGrpSpPr>
            <a:grpSpLocks/>
          </p:cNvGrpSpPr>
          <p:nvPr/>
        </p:nvGrpSpPr>
        <p:grpSpPr bwMode="auto">
          <a:xfrm>
            <a:off x="1219200" y="3638550"/>
            <a:ext cx="6621463" cy="628650"/>
            <a:chOff x="1216025" y="3638550"/>
            <a:chExt cx="6621240" cy="628650"/>
          </a:xfrm>
        </p:grpSpPr>
        <p:cxnSp>
          <p:nvCxnSpPr>
            <p:cNvPr id="68655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656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5107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Data[1,100]</a:t>
              </a:r>
            </a:p>
          </p:txBody>
        </p:sp>
        <p:sp>
          <p:nvSpPr>
            <p:cNvPr id="68657" name="TextBox 48"/>
            <p:cNvSpPr txBox="1">
              <a:spLocks noChangeArrowheads="1"/>
            </p:cNvSpPr>
            <p:nvPr/>
          </p:nvSpPr>
          <p:spPr bwMode="auto">
            <a:xfrm>
              <a:off x="1216025" y="3657600"/>
              <a:ext cx="11464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{[1,100]}</a:t>
              </a:r>
            </a:p>
          </p:txBody>
        </p:sp>
        <p:sp>
          <p:nvSpPr>
            <p:cNvPr id="68658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1464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{[1,100]}</a:t>
              </a:r>
            </a:p>
          </p:txBody>
        </p:sp>
      </p:grpSp>
      <p:sp>
        <p:nvSpPr>
          <p:cNvPr id="68633" name="Rounded Rectangle 45"/>
          <p:cNvSpPr>
            <a:spLocks noChangeArrowheads="1"/>
          </p:cNvSpPr>
          <p:nvPr/>
        </p:nvSpPr>
        <p:spPr bwMode="auto">
          <a:xfrm>
            <a:off x="1447800" y="5791200"/>
            <a:ext cx="6248400" cy="9144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marL="342900" indent="-342900">
              <a:buFont typeface="Arial" charset="0"/>
              <a:buChar char="•"/>
            </a:pPr>
            <a:r>
              <a:rPr lang="en-US" b="0">
                <a:latin typeface="Helvetica" charset="0"/>
                <a:cs typeface="Helvetica" charset="0"/>
              </a:rPr>
              <a:t>Sender gets ack for 2</a:t>
            </a:r>
            <a:r>
              <a:rPr lang="en-US" b="0" baseline="30000">
                <a:latin typeface="Helvetica" charset="0"/>
                <a:cs typeface="Helvetica" charset="0"/>
              </a:rPr>
              <a:t>nd</a:t>
            </a:r>
            <a:r>
              <a:rPr lang="en-US" b="0">
                <a:latin typeface="Helvetica" charset="0"/>
                <a:cs typeface="Helvetica" charset="0"/>
              </a:rPr>
              <a:t> packet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>
                <a:latin typeface="Helvetica" charset="0"/>
                <a:cs typeface="Helvetica" charset="0"/>
              </a:rPr>
              <a:t>AdvWin = 200 bytes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914400" y="2514600"/>
            <a:ext cx="12192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101,300</a:t>
            </a:r>
          </a:p>
        </p:txBody>
      </p:sp>
      <p:grpSp>
        <p:nvGrpSpPr>
          <p:cNvPr id="68635" name="Group 48"/>
          <p:cNvGrpSpPr>
            <a:grpSpLocks/>
          </p:cNvGrpSpPr>
          <p:nvPr/>
        </p:nvGrpSpPr>
        <p:grpSpPr bwMode="auto">
          <a:xfrm>
            <a:off x="1317625" y="4400550"/>
            <a:ext cx="4854575" cy="628650"/>
            <a:chOff x="1317425" y="4629150"/>
            <a:chExt cx="4854775" cy="628650"/>
          </a:xfrm>
        </p:grpSpPr>
        <p:sp>
          <p:nvSpPr>
            <p:cNvPr id="68649" name="TextBox 44"/>
            <p:cNvSpPr txBox="1">
              <a:spLocks noChangeArrowheads="1"/>
            </p:cNvSpPr>
            <p:nvPr/>
          </p:nvSpPr>
          <p:spPr bwMode="auto">
            <a:xfrm>
              <a:off x="1317425" y="4659868"/>
              <a:ext cx="10447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{[1,300]}</a:t>
              </a:r>
            </a:p>
          </p:txBody>
        </p:sp>
        <p:cxnSp>
          <p:nvCxnSpPr>
            <p:cNvPr id="68650" name="Straight Arrow Connector 50"/>
            <p:cNvCxnSpPr>
              <a:cxnSpLocks noChangeShapeType="1"/>
            </p:cNvCxnSpPr>
            <p:nvPr/>
          </p:nvCxnSpPr>
          <p:spPr bwMode="auto">
            <a:xfrm>
              <a:off x="2362200" y="4876800"/>
              <a:ext cx="36576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651" name="TextBox 51"/>
            <p:cNvSpPr txBox="1">
              <a:spLocks noChangeArrowheads="1"/>
            </p:cNvSpPr>
            <p:nvPr/>
          </p:nvSpPr>
          <p:spPr bwMode="auto">
            <a:xfrm>
              <a:off x="3995738" y="4629150"/>
              <a:ext cx="17960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Data[201,300]</a:t>
              </a:r>
            </a:p>
          </p:txBody>
        </p:sp>
        <p:grpSp>
          <p:nvGrpSpPr>
            <p:cNvPr id="68652" name="Group 59"/>
            <p:cNvGrpSpPr>
              <a:grpSpLocks/>
            </p:cNvGrpSpPr>
            <p:nvPr/>
          </p:nvGrpSpPr>
          <p:grpSpPr bwMode="auto">
            <a:xfrm>
              <a:off x="5943600" y="4953000"/>
              <a:ext cx="228600" cy="304800"/>
              <a:chOff x="7467600" y="4267200"/>
              <a:chExt cx="228600" cy="304800"/>
            </a:xfrm>
          </p:grpSpPr>
          <p:cxnSp>
            <p:nvCxnSpPr>
              <p:cNvPr id="68653" name="Straight Connector 54"/>
              <p:cNvCxnSpPr>
                <a:cxnSpLocks noChangeShapeType="1"/>
              </p:cNvCxnSpPr>
              <p:nvPr/>
            </p:nvCxnSpPr>
            <p:spPr bwMode="auto">
              <a:xfrm rot="16200000" flipH="1">
                <a:off x="7429500" y="4305300"/>
                <a:ext cx="304800" cy="22860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8654" name="Straight Connector 57"/>
              <p:cNvCxnSpPr>
                <a:cxnSpLocks noChangeShapeType="1"/>
              </p:cNvCxnSpPr>
              <p:nvPr/>
            </p:nvCxnSpPr>
            <p:spPr bwMode="auto">
              <a:xfrm rot="5400000">
                <a:off x="7429500" y="4305300"/>
                <a:ext cx="304800" cy="22860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65" name="Rectangle 64"/>
          <p:cNvSpPr/>
          <p:nvPr/>
        </p:nvSpPr>
        <p:spPr bwMode="auto">
          <a:xfrm>
            <a:off x="21336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301, 350</a:t>
            </a:r>
          </a:p>
        </p:txBody>
      </p:sp>
      <p:grpSp>
        <p:nvGrpSpPr>
          <p:cNvPr id="68637" name="Group 36"/>
          <p:cNvGrpSpPr>
            <a:grpSpLocks/>
          </p:cNvGrpSpPr>
          <p:nvPr/>
        </p:nvGrpSpPr>
        <p:grpSpPr bwMode="auto">
          <a:xfrm>
            <a:off x="990600" y="4178300"/>
            <a:ext cx="5638800" cy="1098550"/>
            <a:chOff x="990600" y="4191000"/>
            <a:chExt cx="5638800" cy="1098610"/>
          </a:xfrm>
        </p:grpSpPr>
        <p:cxnSp>
          <p:nvCxnSpPr>
            <p:cNvPr id="68647" name="Straight Arrow Connector 37"/>
            <p:cNvCxnSpPr>
              <a:cxnSpLocks noChangeShapeType="1"/>
            </p:cNvCxnSpPr>
            <p:nvPr/>
          </p:nvCxnSpPr>
          <p:spPr bwMode="auto">
            <a:xfrm flipH="1">
              <a:off x="2362200" y="4191000"/>
              <a:ext cx="4267200" cy="9271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648" name="TextBox 49"/>
            <p:cNvSpPr txBox="1">
              <a:spLocks noChangeArrowheads="1"/>
            </p:cNvSpPr>
            <p:nvPr/>
          </p:nvSpPr>
          <p:spPr bwMode="auto">
            <a:xfrm>
              <a:off x="990600" y="4889500"/>
              <a:ext cx="13644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{101, 300}</a:t>
              </a:r>
            </a:p>
          </p:txBody>
        </p:sp>
      </p:grpSp>
      <p:grpSp>
        <p:nvGrpSpPr>
          <p:cNvPr id="68638" name="Group 39"/>
          <p:cNvGrpSpPr>
            <a:grpSpLocks/>
          </p:cNvGrpSpPr>
          <p:nvPr/>
        </p:nvGrpSpPr>
        <p:grpSpPr bwMode="auto">
          <a:xfrm>
            <a:off x="1216025" y="4019550"/>
            <a:ext cx="6904038" cy="628650"/>
            <a:chOff x="1215732" y="3638550"/>
            <a:chExt cx="6903613" cy="628650"/>
          </a:xfrm>
        </p:grpSpPr>
        <p:cxnSp>
          <p:nvCxnSpPr>
            <p:cNvPr id="68643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644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7959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Data[101,200]</a:t>
              </a:r>
            </a:p>
          </p:txBody>
        </p:sp>
        <p:sp>
          <p:nvSpPr>
            <p:cNvPr id="68645" name="TextBox 48"/>
            <p:cNvSpPr txBox="1">
              <a:spLocks noChangeArrowheads="1"/>
            </p:cNvSpPr>
            <p:nvPr/>
          </p:nvSpPr>
          <p:spPr bwMode="auto">
            <a:xfrm>
              <a:off x="1215732" y="3657600"/>
              <a:ext cx="11464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{[1,200]}</a:t>
              </a:r>
            </a:p>
          </p:txBody>
        </p:sp>
        <p:sp>
          <p:nvSpPr>
            <p:cNvPr id="68646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4285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{[101,200]}</a:t>
              </a:r>
            </a:p>
          </p:txBody>
        </p:sp>
      </p:grpSp>
      <p:grpSp>
        <p:nvGrpSpPr>
          <p:cNvPr id="66" name="Group 36"/>
          <p:cNvGrpSpPr>
            <a:grpSpLocks/>
          </p:cNvGrpSpPr>
          <p:nvPr/>
        </p:nvGrpSpPr>
        <p:grpSpPr bwMode="auto">
          <a:xfrm>
            <a:off x="990600" y="4572000"/>
            <a:ext cx="5638800" cy="1098550"/>
            <a:chOff x="990600" y="4191000"/>
            <a:chExt cx="5638800" cy="1098632"/>
          </a:xfrm>
        </p:grpSpPr>
        <p:cxnSp>
          <p:nvCxnSpPr>
            <p:cNvPr id="68640" name="Straight Arrow Connector 37"/>
            <p:cNvCxnSpPr>
              <a:cxnSpLocks noChangeShapeType="1"/>
            </p:cNvCxnSpPr>
            <p:nvPr/>
          </p:nvCxnSpPr>
          <p:spPr bwMode="auto">
            <a:xfrm flipH="1">
              <a:off x="2362200" y="4191000"/>
              <a:ext cx="4267200" cy="9271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641" name="TextBox 46"/>
            <p:cNvSpPr txBox="1">
              <a:spLocks noChangeArrowheads="1"/>
            </p:cNvSpPr>
            <p:nvPr/>
          </p:nvSpPr>
          <p:spPr bwMode="auto">
            <a:xfrm>
              <a:off x="2667000" y="4889500"/>
              <a:ext cx="2922294" cy="4001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Ack=201, AdvWin = 200</a:t>
              </a:r>
            </a:p>
          </p:txBody>
        </p:sp>
        <p:sp>
          <p:nvSpPr>
            <p:cNvPr id="68642" name="TextBox 49"/>
            <p:cNvSpPr txBox="1">
              <a:spLocks noChangeArrowheads="1"/>
            </p:cNvSpPr>
            <p:nvPr/>
          </p:nvSpPr>
          <p:spPr bwMode="auto">
            <a:xfrm>
              <a:off x="990600" y="4889500"/>
              <a:ext cx="13644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{201, 300}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609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Flow Control</a:t>
            </a:r>
          </a:p>
        </p:txBody>
      </p:sp>
      <p:sp>
        <p:nvSpPr>
          <p:cNvPr id="69634" name="Rectangle 5"/>
          <p:cNvSpPr>
            <a:spLocks noChangeArrowheads="1"/>
          </p:cNvSpPr>
          <p:nvPr/>
        </p:nvSpPr>
        <p:spPr bwMode="auto">
          <a:xfrm>
            <a:off x="304800" y="2514600"/>
            <a:ext cx="4114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69635" name="Text Box 6"/>
          <p:cNvSpPr txBox="1">
            <a:spLocks noChangeArrowheads="1"/>
          </p:cNvSpPr>
          <p:nvPr/>
        </p:nvSpPr>
        <p:spPr bwMode="auto">
          <a:xfrm>
            <a:off x="65088" y="3124200"/>
            <a:ext cx="2144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LastByteAcked(200)</a:t>
            </a:r>
          </a:p>
        </p:txBody>
      </p:sp>
      <p:sp>
        <p:nvSpPr>
          <p:cNvPr id="69636" name="Line 11"/>
          <p:cNvSpPr>
            <a:spLocks noChangeShapeType="1"/>
          </p:cNvSpPr>
          <p:nvPr/>
        </p:nvSpPr>
        <p:spPr bwMode="auto">
          <a:xfrm>
            <a:off x="457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9637" name="Oval 12"/>
          <p:cNvSpPr>
            <a:spLocks noChangeArrowheads="1"/>
          </p:cNvSpPr>
          <p:nvPr/>
        </p:nvSpPr>
        <p:spPr bwMode="auto">
          <a:xfrm>
            <a:off x="1219200" y="990600"/>
            <a:ext cx="2133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69638" name="Text Box 13"/>
          <p:cNvSpPr txBox="1">
            <a:spLocks noChangeArrowheads="1"/>
          </p:cNvSpPr>
          <p:nvPr/>
        </p:nvSpPr>
        <p:spPr bwMode="auto">
          <a:xfrm>
            <a:off x="1355725" y="1219200"/>
            <a:ext cx="185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Sending Process</a:t>
            </a:r>
          </a:p>
        </p:txBody>
      </p:sp>
      <p:sp>
        <p:nvSpPr>
          <p:cNvPr id="69639" name="Freeform 14"/>
          <p:cNvSpPr>
            <a:spLocks/>
          </p:cNvSpPr>
          <p:nvPr/>
        </p:nvSpPr>
        <p:spPr bwMode="auto">
          <a:xfrm>
            <a:off x="2332038" y="1752600"/>
            <a:ext cx="411162" cy="7620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9640" name="Line 17"/>
          <p:cNvSpPr>
            <a:spLocks noChangeShapeType="1"/>
          </p:cNvSpPr>
          <p:nvPr/>
        </p:nvSpPr>
        <p:spPr bwMode="auto">
          <a:xfrm>
            <a:off x="4648200" y="9144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9641" name="Text Box 21"/>
          <p:cNvSpPr txBox="1">
            <a:spLocks noChangeArrowheads="1"/>
          </p:cNvSpPr>
          <p:nvPr/>
        </p:nvSpPr>
        <p:spPr bwMode="auto">
          <a:xfrm>
            <a:off x="6324600" y="2178050"/>
            <a:ext cx="203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LastByteRead(100)</a:t>
            </a:r>
          </a:p>
        </p:txBody>
      </p:sp>
      <p:sp>
        <p:nvSpPr>
          <p:cNvPr id="69642" name="Line 24"/>
          <p:cNvSpPr>
            <a:spLocks noChangeShapeType="1"/>
          </p:cNvSpPr>
          <p:nvPr/>
        </p:nvSpPr>
        <p:spPr bwMode="auto">
          <a:xfrm>
            <a:off x="5029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9643" name="Text Box 26"/>
          <p:cNvSpPr txBox="1">
            <a:spLocks noChangeArrowheads="1"/>
          </p:cNvSpPr>
          <p:nvPr/>
        </p:nvSpPr>
        <p:spPr bwMode="auto">
          <a:xfrm>
            <a:off x="5794375" y="1187450"/>
            <a:ext cx="200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Receiving Process</a:t>
            </a:r>
          </a:p>
        </p:txBody>
      </p:sp>
      <p:sp>
        <p:nvSpPr>
          <p:cNvPr id="69644" name="Line 22"/>
          <p:cNvSpPr>
            <a:spLocks noChangeShapeType="1"/>
          </p:cNvSpPr>
          <p:nvPr/>
        </p:nvSpPr>
        <p:spPr bwMode="auto">
          <a:xfrm flipV="1">
            <a:off x="914400" y="28956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9645" name="Text Box 8"/>
          <p:cNvSpPr txBox="1">
            <a:spLocks noChangeArrowheads="1"/>
          </p:cNvSpPr>
          <p:nvPr/>
        </p:nvSpPr>
        <p:spPr bwMode="auto">
          <a:xfrm>
            <a:off x="511175" y="2178050"/>
            <a:ext cx="2232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LastByteWritten(350)</a:t>
            </a:r>
          </a:p>
        </p:txBody>
      </p:sp>
      <p:sp>
        <p:nvSpPr>
          <p:cNvPr id="69646" name="Oval 12"/>
          <p:cNvSpPr>
            <a:spLocks noChangeArrowheads="1"/>
          </p:cNvSpPr>
          <p:nvPr/>
        </p:nvSpPr>
        <p:spPr bwMode="auto">
          <a:xfrm>
            <a:off x="5638800" y="990600"/>
            <a:ext cx="2286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69647" name="Freeform 14"/>
          <p:cNvSpPr>
            <a:spLocks/>
          </p:cNvSpPr>
          <p:nvPr/>
        </p:nvSpPr>
        <p:spPr bwMode="auto">
          <a:xfrm>
            <a:off x="6172200" y="1676400"/>
            <a:ext cx="228600" cy="8382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cxnSp>
        <p:nvCxnSpPr>
          <p:cNvPr id="69648" name="Straight Connector 31"/>
          <p:cNvCxnSpPr>
            <a:cxnSpLocks noChangeShapeType="1"/>
          </p:cNvCxnSpPr>
          <p:nvPr/>
        </p:nvCxnSpPr>
        <p:spPr bwMode="auto">
          <a:xfrm rot="5400000">
            <a:off x="9890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649" name="Straight Connector 34"/>
          <p:cNvCxnSpPr>
            <a:cxnSpLocks noChangeShapeType="1"/>
          </p:cNvCxnSpPr>
          <p:nvPr/>
        </p:nvCxnSpPr>
        <p:spPr bwMode="auto">
          <a:xfrm rot="5400000">
            <a:off x="52562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50" name="Rectangle 5"/>
          <p:cNvSpPr>
            <a:spLocks noChangeArrowheads="1"/>
          </p:cNvSpPr>
          <p:nvPr/>
        </p:nvSpPr>
        <p:spPr bwMode="auto">
          <a:xfrm>
            <a:off x="5791200" y="2514600"/>
            <a:ext cx="1828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grpSp>
        <p:nvGrpSpPr>
          <p:cNvPr id="69651" name="Group 37"/>
          <p:cNvGrpSpPr>
            <a:grpSpLocks/>
          </p:cNvGrpSpPr>
          <p:nvPr/>
        </p:nvGrpSpPr>
        <p:grpSpPr bwMode="auto">
          <a:xfrm>
            <a:off x="4598988" y="2895600"/>
            <a:ext cx="4392612" cy="565150"/>
            <a:chOff x="4599235" y="2895598"/>
            <a:chExt cx="4392112" cy="564059"/>
          </a:xfrm>
        </p:grpSpPr>
        <p:sp>
          <p:nvSpPr>
            <p:cNvPr id="69685" name="Text Box 19"/>
            <p:cNvSpPr txBox="1">
              <a:spLocks noChangeArrowheads="1"/>
            </p:cNvSpPr>
            <p:nvPr/>
          </p:nvSpPr>
          <p:spPr bwMode="auto">
            <a:xfrm>
              <a:off x="6528056" y="3124200"/>
              <a:ext cx="2463291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NextByteExpected(201)</a:t>
              </a:r>
            </a:p>
          </p:txBody>
        </p:sp>
        <p:sp>
          <p:nvSpPr>
            <p:cNvPr id="69686" name="Text Box 20"/>
            <p:cNvSpPr txBox="1">
              <a:spLocks noChangeArrowheads="1"/>
            </p:cNvSpPr>
            <p:nvPr/>
          </p:nvSpPr>
          <p:spPr bwMode="auto">
            <a:xfrm>
              <a:off x="4599235" y="3124200"/>
              <a:ext cx="2029919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LastByteRcvd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(200</a:t>
              </a:r>
              <a:r>
                <a:rPr lang="en-US" sz="1600">
                  <a:latin typeface="Helvetica" charset="0"/>
                  <a:cs typeface="Helvetica" charset="0"/>
                </a:rPr>
                <a:t>)</a:t>
              </a:r>
            </a:p>
          </p:txBody>
        </p:sp>
        <p:sp>
          <p:nvSpPr>
            <p:cNvPr id="69687" name="Line 22"/>
            <p:cNvSpPr>
              <a:spLocks noChangeShapeType="1"/>
            </p:cNvSpPr>
            <p:nvPr/>
          </p:nvSpPr>
          <p:spPr bwMode="auto">
            <a:xfrm flipV="1">
              <a:off x="5562600" y="2895599"/>
              <a:ext cx="1447782" cy="2285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69688" name="Line 22"/>
            <p:cNvSpPr>
              <a:spLocks noChangeShapeType="1"/>
            </p:cNvSpPr>
            <p:nvPr/>
          </p:nvSpPr>
          <p:spPr bwMode="auto">
            <a:xfrm flipH="1" flipV="1">
              <a:off x="7010382" y="2895598"/>
              <a:ext cx="304772" cy="228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1447800" y="2514600"/>
            <a:ext cx="1295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101, 350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524000" y="2514600"/>
            <a:ext cx="1219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201, 350</a:t>
            </a:r>
          </a:p>
        </p:txBody>
      </p:sp>
      <p:grpSp>
        <p:nvGrpSpPr>
          <p:cNvPr id="69654" name="Group 39"/>
          <p:cNvGrpSpPr>
            <a:grpSpLocks/>
          </p:cNvGrpSpPr>
          <p:nvPr/>
        </p:nvGrpSpPr>
        <p:grpSpPr bwMode="auto">
          <a:xfrm>
            <a:off x="1219200" y="3638550"/>
            <a:ext cx="6621463" cy="628650"/>
            <a:chOff x="1216025" y="3638550"/>
            <a:chExt cx="6621240" cy="628650"/>
          </a:xfrm>
        </p:grpSpPr>
        <p:cxnSp>
          <p:nvCxnSpPr>
            <p:cNvPr id="69681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682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5107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Data[1,100]</a:t>
              </a:r>
            </a:p>
          </p:txBody>
        </p:sp>
        <p:sp>
          <p:nvSpPr>
            <p:cNvPr id="69683" name="TextBox 48"/>
            <p:cNvSpPr txBox="1">
              <a:spLocks noChangeArrowheads="1"/>
            </p:cNvSpPr>
            <p:nvPr/>
          </p:nvSpPr>
          <p:spPr bwMode="auto">
            <a:xfrm>
              <a:off x="1216025" y="3657600"/>
              <a:ext cx="11464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{[1,100]}</a:t>
              </a:r>
            </a:p>
          </p:txBody>
        </p:sp>
        <p:sp>
          <p:nvSpPr>
            <p:cNvPr id="69684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1464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{[1,100]}</a:t>
              </a:r>
            </a:p>
          </p:txBody>
        </p:sp>
      </p:grpSp>
      <p:sp>
        <p:nvSpPr>
          <p:cNvPr id="47" name="Rectangle 46"/>
          <p:cNvSpPr/>
          <p:nvPr/>
        </p:nvSpPr>
        <p:spPr bwMode="auto">
          <a:xfrm>
            <a:off x="1447800" y="2514600"/>
            <a:ext cx="6858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201,300</a:t>
            </a:r>
          </a:p>
        </p:txBody>
      </p:sp>
      <p:grpSp>
        <p:nvGrpSpPr>
          <p:cNvPr id="69656" name="Group 48"/>
          <p:cNvGrpSpPr>
            <a:grpSpLocks/>
          </p:cNvGrpSpPr>
          <p:nvPr/>
        </p:nvGrpSpPr>
        <p:grpSpPr bwMode="auto">
          <a:xfrm>
            <a:off x="1317625" y="4400550"/>
            <a:ext cx="4854575" cy="628650"/>
            <a:chOff x="1317425" y="4629150"/>
            <a:chExt cx="4854775" cy="628650"/>
          </a:xfrm>
        </p:grpSpPr>
        <p:sp>
          <p:nvSpPr>
            <p:cNvPr id="69675" name="TextBox 44"/>
            <p:cNvSpPr txBox="1">
              <a:spLocks noChangeArrowheads="1"/>
            </p:cNvSpPr>
            <p:nvPr/>
          </p:nvSpPr>
          <p:spPr bwMode="auto">
            <a:xfrm>
              <a:off x="1317425" y="4659868"/>
              <a:ext cx="10447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{[1,300]}</a:t>
              </a:r>
            </a:p>
          </p:txBody>
        </p:sp>
        <p:cxnSp>
          <p:nvCxnSpPr>
            <p:cNvPr id="69676" name="Straight Arrow Connector 50"/>
            <p:cNvCxnSpPr>
              <a:cxnSpLocks noChangeShapeType="1"/>
            </p:cNvCxnSpPr>
            <p:nvPr/>
          </p:nvCxnSpPr>
          <p:spPr bwMode="auto">
            <a:xfrm>
              <a:off x="2362200" y="4876800"/>
              <a:ext cx="36576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677" name="TextBox 51"/>
            <p:cNvSpPr txBox="1">
              <a:spLocks noChangeArrowheads="1"/>
            </p:cNvSpPr>
            <p:nvPr/>
          </p:nvSpPr>
          <p:spPr bwMode="auto">
            <a:xfrm>
              <a:off x="3995738" y="4629150"/>
              <a:ext cx="17960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Data[201,300]</a:t>
              </a:r>
            </a:p>
          </p:txBody>
        </p:sp>
        <p:grpSp>
          <p:nvGrpSpPr>
            <p:cNvPr id="69678" name="Group 59"/>
            <p:cNvGrpSpPr>
              <a:grpSpLocks/>
            </p:cNvGrpSpPr>
            <p:nvPr/>
          </p:nvGrpSpPr>
          <p:grpSpPr bwMode="auto">
            <a:xfrm>
              <a:off x="5943600" y="4953000"/>
              <a:ext cx="228600" cy="304800"/>
              <a:chOff x="7467600" y="4267200"/>
              <a:chExt cx="228600" cy="304800"/>
            </a:xfrm>
          </p:grpSpPr>
          <p:cxnSp>
            <p:nvCxnSpPr>
              <p:cNvPr id="69679" name="Straight Connector 54"/>
              <p:cNvCxnSpPr>
                <a:cxnSpLocks noChangeShapeType="1"/>
              </p:cNvCxnSpPr>
              <p:nvPr/>
            </p:nvCxnSpPr>
            <p:spPr bwMode="auto">
              <a:xfrm rot="16200000" flipH="1">
                <a:off x="7429500" y="4305300"/>
                <a:ext cx="304800" cy="22860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9680" name="Straight Connector 57"/>
              <p:cNvCxnSpPr>
                <a:cxnSpLocks noChangeShapeType="1"/>
              </p:cNvCxnSpPr>
              <p:nvPr/>
            </p:nvCxnSpPr>
            <p:spPr bwMode="auto">
              <a:xfrm rot="5400000">
                <a:off x="7429500" y="4305300"/>
                <a:ext cx="304800" cy="22860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65" name="Rectangle 64"/>
          <p:cNvSpPr/>
          <p:nvPr/>
        </p:nvSpPr>
        <p:spPr bwMode="auto">
          <a:xfrm>
            <a:off x="21336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301, 350</a:t>
            </a:r>
          </a:p>
        </p:txBody>
      </p:sp>
      <p:grpSp>
        <p:nvGrpSpPr>
          <p:cNvPr id="69658" name="Group 36"/>
          <p:cNvGrpSpPr>
            <a:grpSpLocks/>
          </p:cNvGrpSpPr>
          <p:nvPr/>
        </p:nvGrpSpPr>
        <p:grpSpPr bwMode="auto">
          <a:xfrm>
            <a:off x="990600" y="4178300"/>
            <a:ext cx="5638800" cy="1098550"/>
            <a:chOff x="990600" y="4191000"/>
            <a:chExt cx="5638800" cy="1098610"/>
          </a:xfrm>
        </p:grpSpPr>
        <p:cxnSp>
          <p:nvCxnSpPr>
            <p:cNvPr id="69673" name="Straight Arrow Connector 37"/>
            <p:cNvCxnSpPr>
              <a:cxnSpLocks noChangeShapeType="1"/>
            </p:cNvCxnSpPr>
            <p:nvPr/>
          </p:nvCxnSpPr>
          <p:spPr bwMode="auto">
            <a:xfrm flipH="1">
              <a:off x="2362200" y="4191000"/>
              <a:ext cx="4267200" cy="9271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674" name="TextBox 49"/>
            <p:cNvSpPr txBox="1">
              <a:spLocks noChangeArrowheads="1"/>
            </p:cNvSpPr>
            <p:nvPr/>
          </p:nvSpPr>
          <p:spPr bwMode="auto">
            <a:xfrm>
              <a:off x="990600" y="4889500"/>
              <a:ext cx="13644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{101, 300}</a:t>
              </a:r>
            </a:p>
          </p:txBody>
        </p:sp>
      </p:grpSp>
      <p:grpSp>
        <p:nvGrpSpPr>
          <p:cNvPr id="69659" name="Group 39"/>
          <p:cNvGrpSpPr>
            <a:grpSpLocks/>
          </p:cNvGrpSpPr>
          <p:nvPr/>
        </p:nvGrpSpPr>
        <p:grpSpPr bwMode="auto">
          <a:xfrm>
            <a:off x="1216025" y="4019550"/>
            <a:ext cx="6904038" cy="628650"/>
            <a:chOff x="1215732" y="3638550"/>
            <a:chExt cx="6903613" cy="628650"/>
          </a:xfrm>
        </p:grpSpPr>
        <p:cxnSp>
          <p:nvCxnSpPr>
            <p:cNvPr id="69669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670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7959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Data[101,200]</a:t>
              </a:r>
            </a:p>
          </p:txBody>
        </p:sp>
        <p:sp>
          <p:nvSpPr>
            <p:cNvPr id="69671" name="TextBox 48"/>
            <p:cNvSpPr txBox="1">
              <a:spLocks noChangeArrowheads="1"/>
            </p:cNvSpPr>
            <p:nvPr/>
          </p:nvSpPr>
          <p:spPr bwMode="auto">
            <a:xfrm>
              <a:off x="1215732" y="3657600"/>
              <a:ext cx="11464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{[1,200]}</a:t>
              </a:r>
            </a:p>
          </p:txBody>
        </p:sp>
        <p:sp>
          <p:nvSpPr>
            <p:cNvPr id="69672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4285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{[101,200]}</a:t>
              </a:r>
            </a:p>
          </p:txBody>
        </p:sp>
      </p:grpSp>
      <p:grpSp>
        <p:nvGrpSpPr>
          <p:cNvPr id="69660" name="Group 36"/>
          <p:cNvGrpSpPr>
            <a:grpSpLocks/>
          </p:cNvGrpSpPr>
          <p:nvPr/>
        </p:nvGrpSpPr>
        <p:grpSpPr bwMode="auto">
          <a:xfrm>
            <a:off x="990600" y="4572000"/>
            <a:ext cx="5638800" cy="1098550"/>
            <a:chOff x="990600" y="4191000"/>
            <a:chExt cx="5638800" cy="1098610"/>
          </a:xfrm>
        </p:grpSpPr>
        <p:cxnSp>
          <p:nvCxnSpPr>
            <p:cNvPr id="69666" name="Straight Arrow Connector 37"/>
            <p:cNvCxnSpPr>
              <a:cxnSpLocks noChangeShapeType="1"/>
            </p:cNvCxnSpPr>
            <p:nvPr/>
          </p:nvCxnSpPr>
          <p:spPr bwMode="auto">
            <a:xfrm flipH="1">
              <a:off x="2362200" y="4191000"/>
              <a:ext cx="4267200" cy="9271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667" name="TextBox 46"/>
            <p:cNvSpPr txBox="1">
              <a:spLocks noChangeArrowheads="1"/>
            </p:cNvSpPr>
            <p:nvPr/>
          </p:nvSpPr>
          <p:spPr bwMode="auto">
            <a:xfrm>
              <a:off x="2667000" y="4889500"/>
              <a:ext cx="2922294" cy="400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Ack=201, AdvWin = 200</a:t>
              </a:r>
            </a:p>
          </p:txBody>
        </p:sp>
        <p:sp>
          <p:nvSpPr>
            <p:cNvPr id="69668" name="TextBox 49"/>
            <p:cNvSpPr txBox="1">
              <a:spLocks noChangeArrowheads="1"/>
            </p:cNvSpPr>
            <p:nvPr/>
          </p:nvSpPr>
          <p:spPr bwMode="auto">
            <a:xfrm>
              <a:off x="990600" y="4889500"/>
              <a:ext cx="13644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{201, 300}</a:t>
              </a:r>
            </a:p>
          </p:txBody>
        </p:sp>
      </p:grpSp>
      <p:sp>
        <p:nvSpPr>
          <p:cNvPr id="69661" name="Rounded Rectangle 69"/>
          <p:cNvSpPr>
            <a:spLocks noChangeArrowheads="1"/>
          </p:cNvSpPr>
          <p:nvPr/>
        </p:nvSpPr>
        <p:spPr bwMode="auto">
          <a:xfrm>
            <a:off x="762000" y="5791200"/>
            <a:ext cx="7620000" cy="8382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>
                <a:latin typeface="Helvetica" charset="0"/>
                <a:cs typeface="Helvetica" charset="0"/>
              </a:rPr>
              <a:t>Sender can now send new data! </a:t>
            </a:r>
          </a:p>
          <a:p>
            <a:pPr algn="ctr"/>
            <a:r>
              <a:rPr lang="en-US" sz="2000">
                <a:latin typeface="Helvetica" charset="0"/>
                <a:cs typeface="Helvetica" charset="0"/>
              </a:rPr>
              <a:t>SndWin = AdvWin – (LastByteSent – LastByteAcked) = 100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64008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101, 200</a:t>
            </a:r>
          </a:p>
        </p:txBody>
      </p:sp>
      <p:grpSp>
        <p:nvGrpSpPr>
          <p:cNvPr id="69663" name="Group 34"/>
          <p:cNvGrpSpPr>
            <a:grpSpLocks/>
          </p:cNvGrpSpPr>
          <p:nvPr/>
        </p:nvGrpSpPr>
        <p:grpSpPr bwMode="auto">
          <a:xfrm>
            <a:off x="2065338" y="2895600"/>
            <a:ext cx="1973262" cy="565150"/>
            <a:chOff x="2065516" y="2895598"/>
            <a:chExt cx="1972904" cy="564059"/>
          </a:xfrm>
        </p:grpSpPr>
        <p:sp>
          <p:nvSpPr>
            <p:cNvPr id="69664" name="Text Box 7"/>
            <p:cNvSpPr txBox="1">
              <a:spLocks noChangeArrowheads="1"/>
            </p:cNvSpPr>
            <p:nvPr/>
          </p:nvSpPr>
          <p:spPr bwMode="auto">
            <a:xfrm>
              <a:off x="2065516" y="3124200"/>
              <a:ext cx="1972904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LastByteSent(300)</a:t>
              </a:r>
            </a:p>
          </p:txBody>
        </p:sp>
        <p:sp>
          <p:nvSpPr>
            <p:cNvPr id="69665" name="Line 22"/>
            <p:cNvSpPr>
              <a:spLocks noChangeShapeType="1"/>
            </p:cNvSpPr>
            <p:nvPr/>
          </p:nvSpPr>
          <p:spPr bwMode="auto">
            <a:xfrm flipH="1" flipV="1">
              <a:off x="2133541" y="2895598"/>
              <a:ext cx="76257" cy="304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601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Flow Control</a:t>
            </a:r>
          </a:p>
        </p:txBody>
      </p:sp>
      <p:sp>
        <p:nvSpPr>
          <p:cNvPr id="70658" name="Rectangle 5"/>
          <p:cNvSpPr>
            <a:spLocks noChangeArrowheads="1"/>
          </p:cNvSpPr>
          <p:nvPr/>
        </p:nvSpPr>
        <p:spPr bwMode="auto">
          <a:xfrm>
            <a:off x="304800" y="2514600"/>
            <a:ext cx="4114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0659" name="Text Box 6"/>
          <p:cNvSpPr txBox="1">
            <a:spLocks noChangeArrowheads="1"/>
          </p:cNvSpPr>
          <p:nvPr/>
        </p:nvSpPr>
        <p:spPr bwMode="auto">
          <a:xfrm>
            <a:off x="65088" y="3124200"/>
            <a:ext cx="2144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Helvetica" charset="0"/>
                <a:cs typeface="Helvetica" charset="0"/>
              </a:rPr>
              <a:t>LastByteAcked(200)</a:t>
            </a:r>
          </a:p>
        </p:txBody>
      </p:sp>
      <p:sp>
        <p:nvSpPr>
          <p:cNvPr id="70660" name="Line 11"/>
          <p:cNvSpPr>
            <a:spLocks noChangeShapeType="1"/>
          </p:cNvSpPr>
          <p:nvPr/>
        </p:nvSpPr>
        <p:spPr bwMode="auto">
          <a:xfrm>
            <a:off x="457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0661" name="Oval 12"/>
          <p:cNvSpPr>
            <a:spLocks noChangeArrowheads="1"/>
          </p:cNvSpPr>
          <p:nvPr/>
        </p:nvSpPr>
        <p:spPr bwMode="auto">
          <a:xfrm>
            <a:off x="1219200" y="990600"/>
            <a:ext cx="2133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0662" name="Text Box 13"/>
          <p:cNvSpPr txBox="1">
            <a:spLocks noChangeArrowheads="1"/>
          </p:cNvSpPr>
          <p:nvPr/>
        </p:nvSpPr>
        <p:spPr bwMode="auto">
          <a:xfrm>
            <a:off x="1355725" y="1219200"/>
            <a:ext cx="185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Sending Process</a:t>
            </a:r>
          </a:p>
        </p:txBody>
      </p:sp>
      <p:sp>
        <p:nvSpPr>
          <p:cNvPr id="70663" name="Freeform 14"/>
          <p:cNvSpPr>
            <a:spLocks/>
          </p:cNvSpPr>
          <p:nvPr/>
        </p:nvSpPr>
        <p:spPr bwMode="auto">
          <a:xfrm>
            <a:off x="2332038" y="1752600"/>
            <a:ext cx="411162" cy="7620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0664" name="Line 17"/>
          <p:cNvSpPr>
            <a:spLocks noChangeShapeType="1"/>
          </p:cNvSpPr>
          <p:nvPr/>
        </p:nvSpPr>
        <p:spPr bwMode="auto">
          <a:xfrm>
            <a:off x="4648200" y="9144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0665" name="Text Box 21"/>
          <p:cNvSpPr txBox="1">
            <a:spLocks noChangeArrowheads="1"/>
          </p:cNvSpPr>
          <p:nvPr/>
        </p:nvSpPr>
        <p:spPr bwMode="auto">
          <a:xfrm>
            <a:off x="6324600" y="2178050"/>
            <a:ext cx="203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LastByteRead(100)</a:t>
            </a:r>
          </a:p>
        </p:txBody>
      </p:sp>
      <p:sp>
        <p:nvSpPr>
          <p:cNvPr id="70666" name="Line 24"/>
          <p:cNvSpPr>
            <a:spLocks noChangeShapeType="1"/>
          </p:cNvSpPr>
          <p:nvPr/>
        </p:nvSpPr>
        <p:spPr bwMode="auto">
          <a:xfrm>
            <a:off x="5029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0667" name="Text Box 26"/>
          <p:cNvSpPr txBox="1">
            <a:spLocks noChangeArrowheads="1"/>
          </p:cNvSpPr>
          <p:nvPr/>
        </p:nvSpPr>
        <p:spPr bwMode="auto">
          <a:xfrm>
            <a:off x="5794375" y="1187450"/>
            <a:ext cx="200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Receiving Process</a:t>
            </a:r>
          </a:p>
        </p:txBody>
      </p:sp>
      <p:sp>
        <p:nvSpPr>
          <p:cNvPr id="70668" name="Line 22"/>
          <p:cNvSpPr>
            <a:spLocks noChangeShapeType="1"/>
          </p:cNvSpPr>
          <p:nvPr/>
        </p:nvSpPr>
        <p:spPr bwMode="auto">
          <a:xfrm flipV="1">
            <a:off x="914400" y="28956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0669" name="Text Box 8"/>
          <p:cNvSpPr txBox="1">
            <a:spLocks noChangeArrowheads="1"/>
          </p:cNvSpPr>
          <p:nvPr/>
        </p:nvSpPr>
        <p:spPr bwMode="auto">
          <a:xfrm>
            <a:off x="511175" y="2178050"/>
            <a:ext cx="2232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LastByteWritten(350)</a:t>
            </a:r>
          </a:p>
        </p:txBody>
      </p:sp>
      <p:sp>
        <p:nvSpPr>
          <p:cNvPr id="70670" name="Oval 12"/>
          <p:cNvSpPr>
            <a:spLocks noChangeArrowheads="1"/>
          </p:cNvSpPr>
          <p:nvPr/>
        </p:nvSpPr>
        <p:spPr bwMode="auto">
          <a:xfrm>
            <a:off x="5638800" y="990600"/>
            <a:ext cx="2286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0671" name="Freeform 14"/>
          <p:cNvSpPr>
            <a:spLocks/>
          </p:cNvSpPr>
          <p:nvPr/>
        </p:nvSpPr>
        <p:spPr bwMode="auto">
          <a:xfrm>
            <a:off x="6172200" y="1676400"/>
            <a:ext cx="228600" cy="8382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cxnSp>
        <p:nvCxnSpPr>
          <p:cNvPr id="70672" name="Straight Connector 31"/>
          <p:cNvCxnSpPr>
            <a:cxnSpLocks noChangeShapeType="1"/>
          </p:cNvCxnSpPr>
          <p:nvPr/>
        </p:nvCxnSpPr>
        <p:spPr bwMode="auto">
          <a:xfrm rot="5400000">
            <a:off x="9890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3" name="Straight Connector 34"/>
          <p:cNvCxnSpPr>
            <a:cxnSpLocks noChangeShapeType="1"/>
          </p:cNvCxnSpPr>
          <p:nvPr/>
        </p:nvCxnSpPr>
        <p:spPr bwMode="auto">
          <a:xfrm rot="5400000">
            <a:off x="52562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74" name="Rectangle 5"/>
          <p:cNvSpPr>
            <a:spLocks noChangeArrowheads="1"/>
          </p:cNvSpPr>
          <p:nvPr/>
        </p:nvSpPr>
        <p:spPr bwMode="auto">
          <a:xfrm>
            <a:off x="6400800" y="2514600"/>
            <a:ext cx="1828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598988" y="2895600"/>
            <a:ext cx="4392612" cy="565150"/>
            <a:chOff x="4599235" y="2895597"/>
            <a:chExt cx="4392112" cy="564060"/>
          </a:xfrm>
        </p:grpSpPr>
        <p:sp>
          <p:nvSpPr>
            <p:cNvPr id="70713" name="Text Box 19"/>
            <p:cNvSpPr txBox="1">
              <a:spLocks noChangeArrowheads="1"/>
            </p:cNvSpPr>
            <p:nvPr/>
          </p:nvSpPr>
          <p:spPr bwMode="auto">
            <a:xfrm>
              <a:off x="6528056" y="3124200"/>
              <a:ext cx="2463291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NextByteExpected(201)</a:t>
              </a:r>
            </a:p>
          </p:txBody>
        </p:sp>
        <p:sp>
          <p:nvSpPr>
            <p:cNvPr id="70714" name="Text Box 20"/>
            <p:cNvSpPr txBox="1">
              <a:spLocks noChangeArrowheads="1"/>
            </p:cNvSpPr>
            <p:nvPr/>
          </p:nvSpPr>
          <p:spPr bwMode="auto">
            <a:xfrm>
              <a:off x="4599235" y="3124200"/>
              <a:ext cx="2029919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LastByteRcvd(</a:t>
              </a:r>
              <a:r>
                <a:rPr lang="en-US" sz="16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350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)</a:t>
              </a:r>
            </a:p>
          </p:txBody>
        </p:sp>
        <p:sp>
          <p:nvSpPr>
            <p:cNvPr id="70715" name="Line 22"/>
            <p:cNvSpPr>
              <a:spLocks noChangeShapeType="1"/>
            </p:cNvSpPr>
            <p:nvPr/>
          </p:nvSpPr>
          <p:spPr bwMode="auto">
            <a:xfrm flipV="1">
              <a:off x="5562600" y="2895597"/>
              <a:ext cx="2666871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70716" name="Line 22"/>
            <p:cNvSpPr>
              <a:spLocks noChangeShapeType="1"/>
            </p:cNvSpPr>
            <p:nvPr/>
          </p:nvSpPr>
          <p:spPr bwMode="auto">
            <a:xfrm flipH="1" flipV="1">
              <a:off x="7010382" y="2895598"/>
              <a:ext cx="304772" cy="228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1447800" y="2514600"/>
            <a:ext cx="1295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101, 350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524000" y="2514600"/>
            <a:ext cx="1219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201, 350</a:t>
            </a:r>
          </a:p>
        </p:txBody>
      </p:sp>
      <p:grpSp>
        <p:nvGrpSpPr>
          <p:cNvPr id="70678" name="Group 39"/>
          <p:cNvGrpSpPr>
            <a:grpSpLocks/>
          </p:cNvGrpSpPr>
          <p:nvPr/>
        </p:nvGrpSpPr>
        <p:grpSpPr bwMode="auto">
          <a:xfrm>
            <a:off x="1219200" y="3638550"/>
            <a:ext cx="6621463" cy="628650"/>
            <a:chOff x="1216025" y="3638550"/>
            <a:chExt cx="6621240" cy="628650"/>
          </a:xfrm>
        </p:grpSpPr>
        <p:cxnSp>
          <p:nvCxnSpPr>
            <p:cNvPr id="70709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710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5107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Data[1,100]</a:t>
              </a:r>
            </a:p>
          </p:txBody>
        </p:sp>
        <p:sp>
          <p:nvSpPr>
            <p:cNvPr id="70711" name="TextBox 48"/>
            <p:cNvSpPr txBox="1">
              <a:spLocks noChangeArrowheads="1"/>
            </p:cNvSpPr>
            <p:nvPr/>
          </p:nvSpPr>
          <p:spPr bwMode="auto">
            <a:xfrm>
              <a:off x="1216025" y="3657600"/>
              <a:ext cx="11464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{[1,100]}</a:t>
              </a:r>
            </a:p>
          </p:txBody>
        </p:sp>
        <p:sp>
          <p:nvSpPr>
            <p:cNvPr id="70712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1464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{[1,100]}</a:t>
              </a:r>
            </a:p>
          </p:txBody>
        </p:sp>
      </p:grpSp>
      <p:sp>
        <p:nvSpPr>
          <p:cNvPr id="47" name="Rectangle 46"/>
          <p:cNvSpPr/>
          <p:nvPr/>
        </p:nvSpPr>
        <p:spPr bwMode="auto">
          <a:xfrm>
            <a:off x="1447800" y="2514600"/>
            <a:ext cx="6858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201,300</a:t>
            </a:r>
          </a:p>
        </p:txBody>
      </p:sp>
      <p:grpSp>
        <p:nvGrpSpPr>
          <p:cNvPr id="70680" name="Group 48"/>
          <p:cNvGrpSpPr>
            <a:grpSpLocks/>
          </p:cNvGrpSpPr>
          <p:nvPr/>
        </p:nvGrpSpPr>
        <p:grpSpPr bwMode="auto">
          <a:xfrm>
            <a:off x="1317625" y="4400550"/>
            <a:ext cx="4854575" cy="628650"/>
            <a:chOff x="1317425" y="4629150"/>
            <a:chExt cx="4854775" cy="628650"/>
          </a:xfrm>
        </p:grpSpPr>
        <p:sp>
          <p:nvSpPr>
            <p:cNvPr id="70703" name="TextBox 44"/>
            <p:cNvSpPr txBox="1">
              <a:spLocks noChangeArrowheads="1"/>
            </p:cNvSpPr>
            <p:nvPr/>
          </p:nvSpPr>
          <p:spPr bwMode="auto">
            <a:xfrm>
              <a:off x="1317425" y="4659868"/>
              <a:ext cx="10447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{[1,300]}</a:t>
              </a:r>
            </a:p>
          </p:txBody>
        </p:sp>
        <p:cxnSp>
          <p:nvCxnSpPr>
            <p:cNvPr id="70704" name="Straight Arrow Connector 50"/>
            <p:cNvCxnSpPr>
              <a:cxnSpLocks noChangeShapeType="1"/>
            </p:cNvCxnSpPr>
            <p:nvPr/>
          </p:nvCxnSpPr>
          <p:spPr bwMode="auto">
            <a:xfrm>
              <a:off x="2362200" y="4876800"/>
              <a:ext cx="36576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705" name="TextBox 51"/>
            <p:cNvSpPr txBox="1">
              <a:spLocks noChangeArrowheads="1"/>
            </p:cNvSpPr>
            <p:nvPr/>
          </p:nvSpPr>
          <p:spPr bwMode="auto">
            <a:xfrm>
              <a:off x="3995738" y="4629150"/>
              <a:ext cx="17960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Data[201,300]</a:t>
              </a:r>
            </a:p>
          </p:txBody>
        </p:sp>
        <p:grpSp>
          <p:nvGrpSpPr>
            <p:cNvPr id="70706" name="Group 59"/>
            <p:cNvGrpSpPr>
              <a:grpSpLocks/>
            </p:cNvGrpSpPr>
            <p:nvPr/>
          </p:nvGrpSpPr>
          <p:grpSpPr bwMode="auto">
            <a:xfrm>
              <a:off x="5943600" y="4953000"/>
              <a:ext cx="228600" cy="304800"/>
              <a:chOff x="7467600" y="4267200"/>
              <a:chExt cx="228600" cy="304800"/>
            </a:xfrm>
          </p:grpSpPr>
          <p:cxnSp>
            <p:nvCxnSpPr>
              <p:cNvPr id="70707" name="Straight Connector 54"/>
              <p:cNvCxnSpPr>
                <a:cxnSpLocks noChangeShapeType="1"/>
              </p:cNvCxnSpPr>
              <p:nvPr/>
            </p:nvCxnSpPr>
            <p:spPr bwMode="auto">
              <a:xfrm rot="16200000" flipH="1">
                <a:off x="7429500" y="4305300"/>
                <a:ext cx="304800" cy="22860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708" name="Straight Connector 57"/>
              <p:cNvCxnSpPr>
                <a:cxnSpLocks noChangeShapeType="1"/>
              </p:cNvCxnSpPr>
              <p:nvPr/>
            </p:nvCxnSpPr>
            <p:spPr bwMode="auto">
              <a:xfrm rot="5400000">
                <a:off x="7429500" y="4305300"/>
                <a:ext cx="304800" cy="22860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65" name="Rectangle 64"/>
          <p:cNvSpPr/>
          <p:nvPr/>
        </p:nvSpPr>
        <p:spPr bwMode="auto">
          <a:xfrm>
            <a:off x="21336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301, 350</a:t>
            </a:r>
          </a:p>
        </p:txBody>
      </p:sp>
      <p:grpSp>
        <p:nvGrpSpPr>
          <p:cNvPr id="70682" name="Group 36"/>
          <p:cNvGrpSpPr>
            <a:grpSpLocks/>
          </p:cNvGrpSpPr>
          <p:nvPr/>
        </p:nvGrpSpPr>
        <p:grpSpPr bwMode="auto">
          <a:xfrm>
            <a:off x="990600" y="4178300"/>
            <a:ext cx="5638800" cy="1098550"/>
            <a:chOff x="990600" y="4191000"/>
            <a:chExt cx="5638800" cy="1098610"/>
          </a:xfrm>
        </p:grpSpPr>
        <p:cxnSp>
          <p:nvCxnSpPr>
            <p:cNvPr id="70701" name="Straight Arrow Connector 37"/>
            <p:cNvCxnSpPr>
              <a:cxnSpLocks noChangeShapeType="1"/>
            </p:cNvCxnSpPr>
            <p:nvPr/>
          </p:nvCxnSpPr>
          <p:spPr bwMode="auto">
            <a:xfrm flipH="1">
              <a:off x="2362200" y="4191000"/>
              <a:ext cx="4267200" cy="9271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702" name="TextBox 49"/>
            <p:cNvSpPr txBox="1">
              <a:spLocks noChangeArrowheads="1"/>
            </p:cNvSpPr>
            <p:nvPr/>
          </p:nvSpPr>
          <p:spPr bwMode="auto">
            <a:xfrm>
              <a:off x="990600" y="4889500"/>
              <a:ext cx="13644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{101, 300}</a:t>
              </a:r>
            </a:p>
          </p:txBody>
        </p:sp>
      </p:grpSp>
      <p:grpSp>
        <p:nvGrpSpPr>
          <p:cNvPr id="70683" name="Group 39"/>
          <p:cNvGrpSpPr>
            <a:grpSpLocks/>
          </p:cNvGrpSpPr>
          <p:nvPr/>
        </p:nvGrpSpPr>
        <p:grpSpPr bwMode="auto">
          <a:xfrm>
            <a:off x="1216025" y="4019550"/>
            <a:ext cx="6904038" cy="628650"/>
            <a:chOff x="1215732" y="3638550"/>
            <a:chExt cx="6903613" cy="628650"/>
          </a:xfrm>
        </p:grpSpPr>
        <p:cxnSp>
          <p:nvCxnSpPr>
            <p:cNvPr id="70697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698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7959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Data[101,200]</a:t>
              </a:r>
            </a:p>
          </p:txBody>
        </p:sp>
        <p:sp>
          <p:nvSpPr>
            <p:cNvPr id="70699" name="TextBox 48"/>
            <p:cNvSpPr txBox="1">
              <a:spLocks noChangeArrowheads="1"/>
            </p:cNvSpPr>
            <p:nvPr/>
          </p:nvSpPr>
          <p:spPr bwMode="auto">
            <a:xfrm>
              <a:off x="1215732" y="3657600"/>
              <a:ext cx="11464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{[1,200]}</a:t>
              </a:r>
            </a:p>
          </p:txBody>
        </p:sp>
        <p:sp>
          <p:nvSpPr>
            <p:cNvPr id="70700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4285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{[101,200]}</a:t>
              </a:r>
            </a:p>
          </p:txBody>
        </p:sp>
      </p:grpSp>
      <p:cxnSp>
        <p:nvCxnSpPr>
          <p:cNvPr id="70684" name="Straight Arrow Connector 37"/>
          <p:cNvCxnSpPr>
            <a:cxnSpLocks noChangeShapeType="1"/>
          </p:cNvCxnSpPr>
          <p:nvPr/>
        </p:nvCxnSpPr>
        <p:spPr bwMode="auto">
          <a:xfrm flipH="1">
            <a:off x="2362200" y="4572000"/>
            <a:ext cx="4267200" cy="927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Rectangle 70"/>
          <p:cNvSpPr/>
          <p:nvPr/>
        </p:nvSpPr>
        <p:spPr bwMode="auto">
          <a:xfrm>
            <a:off x="64008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101, 200</a:t>
            </a:r>
          </a:p>
        </p:txBody>
      </p:sp>
      <p:sp>
        <p:nvSpPr>
          <p:cNvPr id="70686" name="Rectangle 5"/>
          <p:cNvSpPr>
            <a:spLocks noChangeArrowheads="1"/>
          </p:cNvSpPr>
          <p:nvPr/>
        </p:nvSpPr>
        <p:spPr bwMode="auto">
          <a:xfrm>
            <a:off x="5791200" y="2514600"/>
            <a:ext cx="609600" cy="3810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914400" y="5314950"/>
            <a:ext cx="8350250" cy="628650"/>
            <a:chOff x="911237" y="3638550"/>
            <a:chExt cx="8349406" cy="628650"/>
          </a:xfrm>
        </p:grpSpPr>
        <p:cxnSp>
          <p:nvCxnSpPr>
            <p:cNvPr id="70693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694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7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Data[301,350]</a:t>
              </a:r>
            </a:p>
          </p:txBody>
        </p:sp>
        <p:sp>
          <p:nvSpPr>
            <p:cNvPr id="70695" name="TextBox 48"/>
            <p:cNvSpPr txBox="1">
              <a:spLocks noChangeArrowheads="1"/>
            </p:cNvSpPr>
            <p:nvPr/>
          </p:nvSpPr>
          <p:spPr bwMode="auto">
            <a:xfrm>
              <a:off x="911237" y="3657600"/>
              <a:ext cx="14285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{[201,350]}</a:t>
              </a:r>
            </a:p>
          </p:txBody>
        </p:sp>
        <p:sp>
          <p:nvSpPr>
            <p:cNvPr id="70696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25698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{[101,200],[301,350]}</a:t>
              </a:r>
            </a:p>
          </p:txBody>
        </p:sp>
      </p:grpSp>
      <p:sp>
        <p:nvSpPr>
          <p:cNvPr id="78" name="Rectangle 77"/>
          <p:cNvSpPr/>
          <p:nvPr/>
        </p:nvSpPr>
        <p:spPr bwMode="auto">
          <a:xfrm>
            <a:off x="2057400" y="2514600"/>
            <a:ext cx="6858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301,350</a:t>
            </a:r>
          </a:p>
        </p:txBody>
      </p:sp>
      <p:grpSp>
        <p:nvGrpSpPr>
          <p:cNvPr id="79" name="Group 34"/>
          <p:cNvGrpSpPr>
            <a:grpSpLocks/>
          </p:cNvGrpSpPr>
          <p:nvPr/>
        </p:nvGrpSpPr>
        <p:grpSpPr bwMode="auto">
          <a:xfrm>
            <a:off x="2667000" y="2895600"/>
            <a:ext cx="1973263" cy="565150"/>
            <a:chOff x="2065649" y="2895598"/>
            <a:chExt cx="1972638" cy="563942"/>
          </a:xfrm>
        </p:grpSpPr>
        <p:sp>
          <p:nvSpPr>
            <p:cNvPr id="70691" name="Text Box 7"/>
            <p:cNvSpPr txBox="1">
              <a:spLocks noChangeArrowheads="1"/>
            </p:cNvSpPr>
            <p:nvPr/>
          </p:nvSpPr>
          <p:spPr bwMode="auto">
            <a:xfrm>
              <a:off x="2065649" y="3124200"/>
              <a:ext cx="1972638" cy="33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LastByteSent(</a:t>
              </a:r>
              <a:r>
                <a:rPr lang="en-US" sz="16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350</a:t>
              </a:r>
              <a:r>
                <a:rPr lang="en-US" sz="1600">
                  <a:latin typeface="Helvetica" charset="0"/>
                  <a:cs typeface="Helvetica" charset="0"/>
                </a:rPr>
                <a:t>)</a:t>
              </a:r>
            </a:p>
          </p:txBody>
        </p:sp>
        <p:sp>
          <p:nvSpPr>
            <p:cNvPr id="70692" name="Line 22"/>
            <p:cNvSpPr>
              <a:spLocks noChangeShapeType="1"/>
            </p:cNvSpPr>
            <p:nvPr/>
          </p:nvSpPr>
          <p:spPr bwMode="auto">
            <a:xfrm flipH="1" flipV="1">
              <a:off x="2133541" y="2895598"/>
              <a:ext cx="76257" cy="304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82" name="Rectangle 81"/>
          <p:cNvSpPr/>
          <p:nvPr/>
        </p:nvSpPr>
        <p:spPr bwMode="auto">
          <a:xfrm>
            <a:off x="76200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301, 350</a:t>
            </a:r>
          </a:p>
        </p:txBody>
      </p:sp>
    </p:spTree>
    <p:extLst>
      <p:ext uri="{BB962C8B-B14F-4D97-AF65-F5344CB8AC3E}">
        <p14:creationId xmlns:p14="http://schemas.microsoft.com/office/powerpoint/2010/main" val="420326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Flow Control</a:t>
            </a:r>
          </a:p>
        </p:txBody>
      </p:sp>
      <p:sp>
        <p:nvSpPr>
          <p:cNvPr id="71682" name="Rectangle 5"/>
          <p:cNvSpPr>
            <a:spLocks noChangeArrowheads="1"/>
          </p:cNvSpPr>
          <p:nvPr/>
        </p:nvSpPr>
        <p:spPr bwMode="auto">
          <a:xfrm>
            <a:off x="304800" y="2514600"/>
            <a:ext cx="4114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1683" name="Text Box 6"/>
          <p:cNvSpPr txBox="1">
            <a:spLocks noChangeArrowheads="1"/>
          </p:cNvSpPr>
          <p:nvPr/>
        </p:nvSpPr>
        <p:spPr bwMode="auto">
          <a:xfrm>
            <a:off x="65088" y="3124200"/>
            <a:ext cx="2144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Helvetica" charset="0"/>
                <a:cs typeface="Helvetica" charset="0"/>
              </a:rPr>
              <a:t>LastByteAcked(200)</a:t>
            </a:r>
          </a:p>
        </p:txBody>
      </p:sp>
      <p:sp>
        <p:nvSpPr>
          <p:cNvPr id="71684" name="Line 11"/>
          <p:cNvSpPr>
            <a:spLocks noChangeShapeType="1"/>
          </p:cNvSpPr>
          <p:nvPr/>
        </p:nvSpPr>
        <p:spPr bwMode="auto">
          <a:xfrm>
            <a:off x="457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685" name="Oval 12"/>
          <p:cNvSpPr>
            <a:spLocks noChangeArrowheads="1"/>
          </p:cNvSpPr>
          <p:nvPr/>
        </p:nvSpPr>
        <p:spPr bwMode="auto">
          <a:xfrm>
            <a:off x="1219200" y="990600"/>
            <a:ext cx="2133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1686" name="Text Box 13"/>
          <p:cNvSpPr txBox="1">
            <a:spLocks noChangeArrowheads="1"/>
          </p:cNvSpPr>
          <p:nvPr/>
        </p:nvSpPr>
        <p:spPr bwMode="auto">
          <a:xfrm>
            <a:off x="1355725" y="1219200"/>
            <a:ext cx="185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Sending Process</a:t>
            </a:r>
          </a:p>
        </p:txBody>
      </p:sp>
      <p:sp>
        <p:nvSpPr>
          <p:cNvPr id="71687" name="Freeform 14"/>
          <p:cNvSpPr>
            <a:spLocks/>
          </p:cNvSpPr>
          <p:nvPr/>
        </p:nvSpPr>
        <p:spPr bwMode="auto">
          <a:xfrm>
            <a:off x="2332038" y="1752600"/>
            <a:ext cx="411162" cy="7620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688" name="Line 17"/>
          <p:cNvSpPr>
            <a:spLocks noChangeShapeType="1"/>
          </p:cNvSpPr>
          <p:nvPr/>
        </p:nvSpPr>
        <p:spPr bwMode="auto">
          <a:xfrm>
            <a:off x="4648200" y="9144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689" name="Text Box 21"/>
          <p:cNvSpPr txBox="1">
            <a:spLocks noChangeArrowheads="1"/>
          </p:cNvSpPr>
          <p:nvPr/>
        </p:nvSpPr>
        <p:spPr bwMode="auto">
          <a:xfrm>
            <a:off x="6324600" y="2178050"/>
            <a:ext cx="203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LastByteRead(100)</a:t>
            </a:r>
          </a:p>
        </p:txBody>
      </p:sp>
      <p:sp>
        <p:nvSpPr>
          <p:cNvPr id="71690" name="Line 24"/>
          <p:cNvSpPr>
            <a:spLocks noChangeShapeType="1"/>
          </p:cNvSpPr>
          <p:nvPr/>
        </p:nvSpPr>
        <p:spPr bwMode="auto">
          <a:xfrm>
            <a:off x="5029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691" name="Text Box 26"/>
          <p:cNvSpPr txBox="1">
            <a:spLocks noChangeArrowheads="1"/>
          </p:cNvSpPr>
          <p:nvPr/>
        </p:nvSpPr>
        <p:spPr bwMode="auto">
          <a:xfrm>
            <a:off x="5794375" y="1187450"/>
            <a:ext cx="200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Receiving Process</a:t>
            </a:r>
          </a:p>
        </p:txBody>
      </p:sp>
      <p:sp>
        <p:nvSpPr>
          <p:cNvPr id="71692" name="Line 22"/>
          <p:cNvSpPr>
            <a:spLocks noChangeShapeType="1"/>
          </p:cNvSpPr>
          <p:nvPr/>
        </p:nvSpPr>
        <p:spPr bwMode="auto">
          <a:xfrm flipV="1">
            <a:off x="914400" y="28956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1693" name="Text Box 8"/>
          <p:cNvSpPr txBox="1">
            <a:spLocks noChangeArrowheads="1"/>
          </p:cNvSpPr>
          <p:nvPr/>
        </p:nvSpPr>
        <p:spPr bwMode="auto">
          <a:xfrm>
            <a:off x="511175" y="2178050"/>
            <a:ext cx="2232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LastByteWritten(350)</a:t>
            </a:r>
          </a:p>
        </p:txBody>
      </p:sp>
      <p:sp>
        <p:nvSpPr>
          <p:cNvPr id="71694" name="Oval 12"/>
          <p:cNvSpPr>
            <a:spLocks noChangeArrowheads="1"/>
          </p:cNvSpPr>
          <p:nvPr/>
        </p:nvSpPr>
        <p:spPr bwMode="auto">
          <a:xfrm>
            <a:off x="5638800" y="990600"/>
            <a:ext cx="2286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1695" name="Freeform 14"/>
          <p:cNvSpPr>
            <a:spLocks/>
          </p:cNvSpPr>
          <p:nvPr/>
        </p:nvSpPr>
        <p:spPr bwMode="auto">
          <a:xfrm>
            <a:off x="6172200" y="1676400"/>
            <a:ext cx="228600" cy="8382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cxnSp>
        <p:nvCxnSpPr>
          <p:cNvPr id="71696" name="Straight Connector 31"/>
          <p:cNvCxnSpPr>
            <a:cxnSpLocks noChangeShapeType="1"/>
          </p:cNvCxnSpPr>
          <p:nvPr/>
        </p:nvCxnSpPr>
        <p:spPr bwMode="auto">
          <a:xfrm rot="5400000">
            <a:off x="9890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97" name="Straight Connector 34"/>
          <p:cNvCxnSpPr>
            <a:cxnSpLocks noChangeShapeType="1"/>
          </p:cNvCxnSpPr>
          <p:nvPr/>
        </p:nvCxnSpPr>
        <p:spPr bwMode="auto">
          <a:xfrm rot="5400000">
            <a:off x="52562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698" name="Rectangle 5"/>
          <p:cNvSpPr>
            <a:spLocks noChangeArrowheads="1"/>
          </p:cNvSpPr>
          <p:nvPr/>
        </p:nvSpPr>
        <p:spPr bwMode="auto">
          <a:xfrm>
            <a:off x="6400800" y="2514600"/>
            <a:ext cx="1828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grpSp>
        <p:nvGrpSpPr>
          <p:cNvPr id="71699" name="Group 37"/>
          <p:cNvGrpSpPr>
            <a:grpSpLocks/>
          </p:cNvGrpSpPr>
          <p:nvPr/>
        </p:nvGrpSpPr>
        <p:grpSpPr bwMode="auto">
          <a:xfrm>
            <a:off x="4598988" y="2895600"/>
            <a:ext cx="4392612" cy="565150"/>
            <a:chOff x="4599235" y="2895597"/>
            <a:chExt cx="4392112" cy="564060"/>
          </a:xfrm>
        </p:grpSpPr>
        <p:sp>
          <p:nvSpPr>
            <p:cNvPr id="71741" name="Text Box 19"/>
            <p:cNvSpPr txBox="1">
              <a:spLocks noChangeArrowheads="1"/>
            </p:cNvSpPr>
            <p:nvPr/>
          </p:nvSpPr>
          <p:spPr bwMode="auto">
            <a:xfrm>
              <a:off x="6528056" y="3124200"/>
              <a:ext cx="2463291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NextByteExpected(201)</a:t>
              </a:r>
            </a:p>
          </p:txBody>
        </p:sp>
        <p:sp>
          <p:nvSpPr>
            <p:cNvPr id="71742" name="Text Box 20"/>
            <p:cNvSpPr txBox="1">
              <a:spLocks noChangeArrowheads="1"/>
            </p:cNvSpPr>
            <p:nvPr/>
          </p:nvSpPr>
          <p:spPr bwMode="auto">
            <a:xfrm>
              <a:off x="4599235" y="3124200"/>
              <a:ext cx="2029919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LastByteRcvd(350)</a:t>
              </a:r>
            </a:p>
          </p:txBody>
        </p:sp>
        <p:sp>
          <p:nvSpPr>
            <p:cNvPr id="71743" name="Line 22"/>
            <p:cNvSpPr>
              <a:spLocks noChangeShapeType="1"/>
            </p:cNvSpPr>
            <p:nvPr/>
          </p:nvSpPr>
          <p:spPr bwMode="auto">
            <a:xfrm flipV="1">
              <a:off x="5562600" y="2895597"/>
              <a:ext cx="2666871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71744" name="Line 22"/>
            <p:cNvSpPr>
              <a:spLocks noChangeShapeType="1"/>
            </p:cNvSpPr>
            <p:nvPr/>
          </p:nvSpPr>
          <p:spPr bwMode="auto">
            <a:xfrm flipH="1" flipV="1">
              <a:off x="7010382" y="2895598"/>
              <a:ext cx="304772" cy="228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1447800" y="2514600"/>
            <a:ext cx="1295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101, 350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524000" y="2514600"/>
            <a:ext cx="1219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201, 350</a:t>
            </a:r>
          </a:p>
        </p:txBody>
      </p:sp>
      <p:grpSp>
        <p:nvGrpSpPr>
          <p:cNvPr id="71702" name="Group 39"/>
          <p:cNvGrpSpPr>
            <a:grpSpLocks/>
          </p:cNvGrpSpPr>
          <p:nvPr/>
        </p:nvGrpSpPr>
        <p:grpSpPr bwMode="auto">
          <a:xfrm>
            <a:off x="1219200" y="3638550"/>
            <a:ext cx="6621463" cy="628650"/>
            <a:chOff x="1216025" y="3638550"/>
            <a:chExt cx="6621240" cy="628650"/>
          </a:xfrm>
        </p:grpSpPr>
        <p:cxnSp>
          <p:nvCxnSpPr>
            <p:cNvPr id="71737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38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5107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Data[1,100]</a:t>
              </a:r>
            </a:p>
          </p:txBody>
        </p:sp>
        <p:sp>
          <p:nvSpPr>
            <p:cNvPr id="71739" name="TextBox 48"/>
            <p:cNvSpPr txBox="1">
              <a:spLocks noChangeArrowheads="1"/>
            </p:cNvSpPr>
            <p:nvPr/>
          </p:nvSpPr>
          <p:spPr bwMode="auto">
            <a:xfrm>
              <a:off x="1216025" y="3657600"/>
              <a:ext cx="11464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{[1,100]}</a:t>
              </a:r>
            </a:p>
          </p:txBody>
        </p:sp>
        <p:sp>
          <p:nvSpPr>
            <p:cNvPr id="71740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1464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{[1,100]}</a:t>
              </a:r>
            </a:p>
          </p:txBody>
        </p:sp>
      </p:grpSp>
      <p:sp>
        <p:nvSpPr>
          <p:cNvPr id="47" name="Rectangle 46"/>
          <p:cNvSpPr/>
          <p:nvPr/>
        </p:nvSpPr>
        <p:spPr bwMode="auto">
          <a:xfrm>
            <a:off x="1447800" y="2514600"/>
            <a:ext cx="6858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201,300</a:t>
            </a:r>
          </a:p>
        </p:txBody>
      </p:sp>
      <p:grpSp>
        <p:nvGrpSpPr>
          <p:cNvPr id="71704" name="Group 48"/>
          <p:cNvGrpSpPr>
            <a:grpSpLocks/>
          </p:cNvGrpSpPr>
          <p:nvPr/>
        </p:nvGrpSpPr>
        <p:grpSpPr bwMode="auto">
          <a:xfrm>
            <a:off x="1317625" y="4400550"/>
            <a:ext cx="4854575" cy="628650"/>
            <a:chOff x="1317425" y="4629150"/>
            <a:chExt cx="4854775" cy="628650"/>
          </a:xfrm>
        </p:grpSpPr>
        <p:sp>
          <p:nvSpPr>
            <p:cNvPr id="71731" name="TextBox 44"/>
            <p:cNvSpPr txBox="1">
              <a:spLocks noChangeArrowheads="1"/>
            </p:cNvSpPr>
            <p:nvPr/>
          </p:nvSpPr>
          <p:spPr bwMode="auto">
            <a:xfrm>
              <a:off x="1317425" y="4659868"/>
              <a:ext cx="10447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{[1,300]}</a:t>
              </a:r>
            </a:p>
          </p:txBody>
        </p:sp>
        <p:cxnSp>
          <p:nvCxnSpPr>
            <p:cNvPr id="71732" name="Straight Arrow Connector 50"/>
            <p:cNvCxnSpPr>
              <a:cxnSpLocks noChangeShapeType="1"/>
            </p:cNvCxnSpPr>
            <p:nvPr/>
          </p:nvCxnSpPr>
          <p:spPr bwMode="auto">
            <a:xfrm>
              <a:off x="2362200" y="4876800"/>
              <a:ext cx="36576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33" name="TextBox 51"/>
            <p:cNvSpPr txBox="1">
              <a:spLocks noChangeArrowheads="1"/>
            </p:cNvSpPr>
            <p:nvPr/>
          </p:nvSpPr>
          <p:spPr bwMode="auto">
            <a:xfrm>
              <a:off x="3995738" y="4629150"/>
              <a:ext cx="17960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Data[201,300]</a:t>
              </a:r>
            </a:p>
          </p:txBody>
        </p:sp>
        <p:grpSp>
          <p:nvGrpSpPr>
            <p:cNvPr id="71734" name="Group 59"/>
            <p:cNvGrpSpPr>
              <a:grpSpLocks/>
            </p:cNvGrpSpPr>
            <p:nvPr/>
          </p:nvGrpSpPr>
          <p:grpSpPr bwMode="auto">
            <a:xfrm>
              <a:off x="5943600" y="4953000"/>
              <a:ext cx="228600" cy="304800"/>
              <a:chOff x="7467600" y="4267200"/>
              <a:chExt cx="228600" cy="304800"/>
            </a:xfrm>
          </p:grpSpPr>
          <p:cxnSp>
            <p:nvCxnSpPr>
              <p:cNvPr id="71735" name="Straight Connector 54"/>
              <p:cNvCxnSpPr>
                <a:cxnSpLocks noChangeShapeType="1"/>
              </p:cNvCxnSpPr>
              <p:nvPr/>
            </p:nvCxnSpPr>
            <p:spPr bwMode="auto">
              <a:xfrm rot="16200000" flipH="1">
                <a:off x="7429500" y="4305300"/>
                <a:ext cx="304800" cy="22860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736" name="Straight Connector 57"/>
              <p:cNvCxnSpPr>
                <a:cxnSpLocks noChangeShapeType="1"/>
              </p:cNvCxnSpPr>
              <p:nvPr/>
            </p:nvCxnSpPr>
            <p:spPr bwMode="auto">
              <a:xfrm rot="5400000">
                <a:off x="7429500" y="4305300"/>
                <a:ext cx="304800" cy="22860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65" name="Rectangle 64"/>
          <p:cNvSpPr/>
          <p:nvPr/>
        </p:nvSpPr>
        <p:spPr bwMode="auto">
          <a:xfrm>
            <a:off x="21336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301, 350</a:t>
            </a:r>
          </a:p>
        </p:txBody>
      </p:sp>
      <p:grpSp>
        <p:nvGrpSpPr>
          <p:cNvPr id="71706" name="Group 36"/>
          <p:cNvGrpSpPr>
            <a:grpSpLocks/>
          </p:cNvGrpSpPr>
          <p:nvPr/>
        </p:nvGrpSpPr>
        <p:grpSpPr bwMode="auto">
          <a:xfrm>
            <a:off x="990600" y="4178300"/>
            <a:ext cx="5638800" cy="1098550"/>
            <a:chOff x="990600" y="4191000"/>
            <a:chExt cx="5638800" cy="1098610"/>
          </a:xfrm>
        </p:grpSpPr>
        <p:cxnSp>
          <p:nvCxnSpPr>
            <p:cNvPr id="71729" name="Straight Arrow Connector 37"/>
            <p:cNvCxnSpPr>
              <a:cxnSpLocks noChangeShapeType="1"/>
            </p:cNvCxnSpPr>
            <p:nvPr/>
          </p:nvCxnSpPr>
          <p:spPr bwMode="auto">
            <a:xfrm flipH="1">
              <a:off x="2362200" y="4191000"/>
              <a:ext cx="4267200" cy="9271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30" name="TextBox 49"/>
            <p:cNvSpPr txBox="1">
              <a:spLocks noChangeArrowheads="1"/>
            </p:cNvSpPr>
            <p:nvPr/>
          </p:nvSpPr>
          <p:spPr bwMode="auto">
            <a:xfrm>
              <a:off x="990600" y="4889500"/>
              <a:ext cx="13644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{101, 300}</a:t>
              </a:r>
            </a:p>
          </p:txBody>
        </p:sp>
      </p:grpSp>
      <p:grpSp>
        <p:nvGrpSpPr>
          <p:cNvPr id="71707" name="Group 39"/>
          <p:cNvGrpSpPr>
            <a:grpSpLocks/>
          </p:cNvGrpSpPr>
          <p:nvPr/>
        </p:nvGrpSpPr>
        <p:grpSpPr bwMode="auto">
          <a:xfrm>
            <a:off x="1216025" y="4019550"/>
            <a:ext cx="6904038" cy="628650"/>
            <a:chOff x="1215732" y="3638550"/>
            <a:chExt cx="6903613" cy="628650"/>
          </a:xfrm>
        </p:grpSpPr>
        <p:cxnSp>
          <p:nvCxnSpPr>
            <p:cNvPr id="71725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26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7959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Data[101,200]</a:t>
              </a:r>
            </a:p>
          </p:txBody>
        </p:sp>
        <p:sp>
          <p:nvSpPr>
            <p:cNvPr id="71727" name="TextBox 48"/>
            <p:cNvSpPr txBox="1">
              <a:spLocks noChangeArrowheads="1"/>
            </p:cNvSpPr>
            <p:nvPr/>
          </p:nvSpPr>
          <p:spPr bwMode="auto">
            <a:xfrm>
              <a:off x="1215732" y="3657600"/>
              <a:ext cx="114642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{[1,200]}</a:t>
              </a:r>
            </a:p>
          </p:txBody>
        </p:sp>
        <p:sp>
          <p:nvSpPr>
            <p:cNvPr id="71728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4285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{[101,200]}</a:t>
              </a:r>
            </a:p>
          </p:txBody>
        </p:sp>
      </p:grpSp>
      <p:cxnSp>
        <p:nvCxnSpPr>
          <p:cNvPr id="71708" name="Straight Arrow Connector 37"/>
          <p:cNvCxnSpPr>
            <a:cxnSpLocks noChangeShapeType="1"/>
          </p:cNvCxnSpPr>
          <p:nvPr/>
        </p:nvCxnSpPr>
        <p:spPr bwMode="auto">
          <a:xfrm flipH="1">
            <a:off x="2362200" y="4572000"/>
            <a:ext cx="4267200" cy="9271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Rectangle 70"/>
          <p:cNvSpPr/>
          <p:nvPr/>
        </p:nvSpPr>
        <p:spPr bwMode="auto">
          <a:xfrm>
            <a:off x="64008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101, 200</a:t>
            </a:r>
          </a:p>
        </p:txBody>
      </p:sp>
      <p:sp>
        <p:nvSpPr>
          <p:cNvPr id="71710" name="Rectangle 5"/>
          <p:cNvSpPr>
            <a:spLocks noChangeArrowheads="1"/>
          </p:cNvSpPr>
          <p:nvPr/>
        </p:nvSpPr>
        <p:spPr bwMode="auto">
          <a:xfrm>
            <a:off x="5791200" y="2514600"/>
            <a:ext cx="609600" cy="3810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grpSp>
        <p:nvGrpSpPr>
          <p:cNvPr id="71711" name="Group 72"/>
          <p:cNvGrpSpPr>
            <a:grpSpLocks/>
          </p:cNvGrpSpPr>
          <p:nvPr/>
        </p:nvGrpSpPr>
        <p:grpSpPr bwMode="auto">
          <a:xfrm>
            <a:off x="914400" y="5314950"/>
            <a:ext cx="8350250" cy="628650"/>
            <a:chOff x="911237" y="3638550"/>
            <a:chExt cx="8349406" cy="628650"/>
          </a:xfrm>
        </p:grpSpPr>
        <p:cxnSp>
          <p:nvCxnSpPr>
            <p:cNvPr id="71721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22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7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Data[301,350]</a:t>
              </a:r>
            </a:p>
          </p:txBody>
        </p:sp>
        <p:sp>
          <p:nvSpPr>
            <p:cNvPr id="71723" name="TextBox 48"/>
            <p:cNvSpPr txBox="1">
              <a:spLocks noChangeArrowheads="1"/>
            </p:cNvSpPr>
            <p:nvPr/>
          </p:nvSpPr>
          <p:spPr bwMode="auto">
            <a:xfrm>
              <a:off x="911237" y="3657600"/>
              <a:ext cx="14285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{[201,350]}</a:t>
              </a:r>
            </a:p>
          </p:txBody>
        </p:sp>
        <p:sp>
          <p:nvSpPr>
            <p:cNvPr id="71724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25698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{[101,200],[301,350]}</a:t>
              </a:r>
            </a:p>
          </p:txBody>
        </p:sp>
      </p:grpSp>
      <p:sp>
        <p:nvSpPr>
          <p:cNvPr id="78" name="Rectangle 77"/>
          <p:cNvSpPr/>
          <p:nvPr/>
        </p:nvSpPr>
        <p:spPr bwMode="auto">
          <a:xfrm>
            <a:off x="2057400" y="2514600"/>
            <a:ext cx="6858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301,350</a:t>
            </a:r>
          </a:p>
        </p:txBody>
      </p:sp>
      <p:grpSp>
        <p:nvGrpSpPr>
          <p:cNvPr id="71713" name="Group 34"/>
          <p:cNvGrpSpPr>
            <a:grpSpLocks/>
          </p:cNvGrpSpPr>
          <p:nvPr/>
        </p:nvGrpSpPr>
        <p:grpSpPr bwMode="auto">
          <a:xfrm>
            <a:off x="2667000" y="2895600"/>
            <a:ext cx="1973263" cy="565150"/>
            <a:chOff x="2065649" y="2895598"/>
            <a:chExt cx="1972638" cy="563942"/>
          </a:xfrm>
        </p:grpSpPr>
        <p:sp>
          <p:nvSpPr>
            <p:cNvPr id="71719" name="Text Box 7"/>
            <p:cNvSpPr txBox="1">
              <a:spLocks noChangeArrowheads="1"/>
            </p:cNvSpPr>
            <p:nvPr/>
          </p:nvSpPr>
          <p:spPr bwMode="auto">
            <a:xfrm>
              <a:off x="2065649" y="3124200"/>
              <a:ext cx="1972638" cy="33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latin typeface="Helvetica" charset="0"/>
                  <a:cs typeface="Helvetica" charset="0"/>
                </a:rPr>
                <a:t>LastByteSent(</a:t>
              </a:r>
              <a:r>
                <a:rPr lang="en-US" sz="16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350</a:t>
              </a:r>
              <a:r>
                <a:rPr lang="en-US" sz="1600">
                  <a:latin typeface="Helvetica" charset="0"/>
                  <a:cs typeface="Helvetica" charset="0"/>
                </a:rPr>
                <a:t>)</a:t>
              </a:r>
            </a:p>
          </p:txBody>
        </p:sp>
        <p:sp>
          <p:nvSpPr>
            <p:cNvPr id="71720" name="Line 22"/>
            <p:cNvSpPr>
              <a:spLocks noChangeShapeType="1"/>
            </p:cNvSpPr>
            <p:nvPr/>
          </p:nvSpPr>
          <p:spPr bwMode="auto">
            <a:xfrm flipH="1" flipV="1">
              <a:off x="2133541" y="2895598"/>
              <a:ext cx="76257" cy="304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82" name="Rectangle 81"/>
          <p:cNvSpPr/>
          <p:nvPr/>
        </p:nvSpPr>
        <p:spPr bwMode="auto">
          <a:xfrm>
            <a:off x="76200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301, 350</a:t>
            </a:r>
          </a:p>
        </p:txBody>
      </p:sp>
      <p:grpSp>
        <p:nvGrpSpPr>
          <p:cNvPr id="84" name="Group 36"/>
          <p:cNvGrpSpPr>
            <a:grpSpLocks/>
          </p:cNvGrpSpPr>
          <p:nvPr/>
        </p:nvGrpSpPr>
        <p:grpSpPr bwMode="auto">
          <a:xfrm>
            <a:off x="990600" y="5867400"/>
            <a:ext cx="5638800" cy="476250"/>
            <a:chOff x="990600" y="4191000"/>
            <a:chExt cx="5638800" cy="476310"/>
          </a:xfrm>
        </p:grpSpPr>
        <p:cxnSp>
          <p:nvCxnSpPr>
            <p:cNvPr id="71716" name="Straight Arrow Connector 37"/>
            <p:cNvCxnSpPr>
              <a:cxnSpLocks noChangeShapeType="1"/>
            </p:cNvCxnSpPr>
            <p:nvPr/>
          </p:nvCxnSpPr>
          <p:spPr bwMode="auto">
            <a:xfrm flipH="1">
              <a:off x="2362200" y="4191000"/>
              <a:ext cx="4267200" cy="304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717" name="TextBox 46"/>
            <p:cNvSpPr txBox="1">
              <a:spLocks noChangeArrowheads="1"/>
            </p:cNvSpPr>
            <p:nvPr/>
          </p:nvSpPr>
          <p:spPr bwMode="auto">
            <a:xfrm>
              <a:off x="2868906" y="4191000"/>
              <a:ext cx="2779652" cy="400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Ack=</a:t>
              </a:r>
              <a:r>
                <a:rPr lang="en-US" sz="20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201</a:t>
              </a:r>
              <a:r>
                <a:rPr lang="en-US" sz="2000" b="0">
                  <a:latin typeface="Helvetica" charset="0"/>
                  <a:cs typeface="Helvetica" charset="0"/>
                </a:rPr>
                <a:t>, AdvWin = </a:t>
              </a:r>
              <a:r>
                <a:rPr lang="en-US" sz="20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50</a:t>
              </a:r>
            </a:p>
          </p:txBody>
        </p:sp>
        <p:sp>
          <p:nvSpPr>
            <p:cNvPr id="71718" name="TextBox 49"/>
            <p:cNvSpPr txBox="1">
              <a:spLocks noChangeArrowheads="1"/>
            </p:cNvSpPr>
            <p:nvPr/>
          </p:nvSpPr>
          <p:spPr bwMode="auto">
            <a:xfrm>
              <a:off x="990600" y="4267200"/>
              <a:ext cx="13644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{201, 350}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381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Where we are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TCP: Reliable Byte Stream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Open connection (3-way handshaking)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latin typeface="Helvetica" charset="0"/>
                <a:ea typeface="ＭＳ Ｐゴシック" charset="0"/>
              </a:rPr>
              <a:t>Close connection: no perfect solution; no way for two parties to agree </a:t>
            </a:r>
            <a:r>
              <a:rPr lang="en-US" dirty="0" smtClean="0">
                <a:latin typeface="Helvetica" charset="0"/>
                <a:ea typeface="ＭＳ Ｐゴシック" charset="0"/>
              </a:rPr>
              <a:t>absolutely in </a:t>
            </a:r>
            <a:r>
              <a:rPr lang="en-US" dirty="0" smtClean="0">
                <a:latin typeface="Helvetica" charset="0"/>
                <a:ea typeface="ＭＳ Ｐゴシック" charset="0"/>
              </a:rPr>
              <a:t>the presence of arbitrary message losses </a:t>
            </a:r>
            <a:r>
              <a:rPr lang="en-US" dirty="0" smtClean="0">
                <a:latin typeface="Helvetica" charset="0"/>
                <a:ea typeface="ＭＳ Ｐゴシック" charset="0"/>
              </a:rPr>
              <a:t>(Byzantine General’s Problem) </a:t>
            </a:r>
            <a:endParaRPr lang="en-US" dirty="0" smtClean="0">
              <a:latin typeface="Helvetica" charset="0"/>
              <a:ea typeface="ＭＳ Ｐゴシック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Reliable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transmission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err="1" smtClean="0">
                <a:latin typeface="Helvetica" charset="0"/>
                <a:ea typeface="ＭＳ Ｐゴシック" charset="0"/>
              </a:rPr>
              <a:t>S</a:t>
            </a:r>
            <a:r>
              <a:rPr lang="en-US" dirty="0" err="1" smtClean="0">
                <a:latin typeface="Helvetica" charset="0"/>
                <a:ea typeface="ＭＳ Ｐゴシック" charset="0"/>
              </a:rPr>
              <a:t>top&amp;Wait</a:t>
            </a:r>
            <a:r>
              <a:rPr lang="en-US" dirty="0" smtClean="0">
                <a:latin typeface="Helvetica" charset="0"/>
                <a:ea typeface="ＭＳ Ｐゴシック" charset="0"/>
              </a:rPr>
              <a:t> </a:t>
            </a:r>
            <a:r>
              <a:rPr lang="en-US" dirty="0">
                <a:latin typeface="Helvetica" charset="0"/>
                <a:ea typeface="ＭＳ Ｐゴシック" charset="0"/>
              </a:rPr>
              <a:t>not efficient for links with large </a:t>
            </a:r>
            <a:r>
              <a:rPr lang="en-US" dirty="0" smtClean="0">
                <a:latin typeface="Helvetica" charset="0"/>
                <a:ea typeface="ＭＳ Ｐゴシック" charset="0"/>
              </a:rPr>
              <a:t>capacity, i.e., bandwidth-delay </a:t>
            </a:r>
            <a:r>
              <a:rPr lang="en-US" dirty="0">
                <a:latin typeface="Helvetica" charset="0"/>
                <a:ea typeface="ＭＳ Ｐゴシック" charset="0"/>
              </a:rPr>
              <a:t>product</a:t>
            </a:r>
            <a:endParaRPr lang="en-US" dirty="0">
              <a:latin typeface="Helvetica" charset="0"/>
              <a:ea typeface="ＭＳ Ｐゴシック" charset="0"/>
              <a:sym typeface="Wingdings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i="1" dirty="0">
                <a:solidFill>
                  <a:srgbClr val="0000FF"/>
                </a:solidFill>
                <a:latin typeface="Helvetica" charset="0"/>
                <a:ea typeface="ＭＳ Ｐゴシック" charset="0"/>
                <a:cs typeface="ＭＳ Ｐゴシック" charset="0"/>
              </a:rPr>
              <a:t>Sliding window </a:t>
            </a:r>
            <a:r>
              <a:rPr lang="en-US" i="1" dirty="0" smtClean="0">
                <a:solidFill>
                  <a:srgbClr val="0000FF"/>
                </a:solidFill>
                <a:latin typeface="Helvetica" charset="0"/>
                <a:ea typeface="ＭＳ Ｐゴシック" charset="0"/>
                <a:cs typeface="ＭＳ Ｐゴシック" charset="0"/>
              </a:rPr>
              <a:t>more efficient but more complex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solidFill>
                  <a:srgbClr val="0000FF"/>
                </a:solidFill>
                <a:latin typeface="Helvetica" charset="0"/>
                <a:ea typeface="ＭＳ Ｐゴシック" charset="0"/>
                <a:cs typeface="ＭＳ Ｐゴシック" charset="0"/>
              </a:rPr>
              <a:t>Flow Control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rgbClr val="0000FF"/>
                </a:solidFill>
                <a:latin typeface="Helvetica" charset="0"/>
                <a:ea typeface="ＭＳ Ｐゴシック" charset="0"/>
                <a:cs typeface="ＭＳ Ｐゴシック" charset="0"/>
              </a:rPr>
              <a:t>OS on sender and receiver manage buffers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rgbClr val="0000FF"/>
                </a:solidFill>
                <a:latin typeface="Helvetica" charset="0"/>
                <a:ea typeface="ＭＳ Ｐゴシック" charset="0"/>
                <a:cs typeface="ＭＳ Ｐゴシック" charset="0"/>
              </a:rPr>
              <a:t>Sending rate adjusted according to </a:t>
            </a:r>
            <a:r>
              <a:rPr lang="en-US" dirty="0" err="1" smtClean="0">
                <a:solidFill>
                  <a:srgbClr val="0000FF"/>
                </a:solidFill>
                <a:latin typeface="Helvetica" charset="0"/>
                <a:ea typeface="ＭＳ Ｐゴシック" charset="0"/>
                <a:cs typeface="ＭＳ Ｐゴシック" charset="0"/>
              </a:rPr>
              <a:t>acks</a:t>
            </a:r>
            <a:r>
              <a:rPr lang="en-US" dirty="0" smtClean="0">
                <a:solidFill>
                  <a:srgbClr val="0000FF"/>
                </a:solidFill>
                <a:latin typeface="Helvetica" charset="0"/>
                <a:ea typeface="ＭＳ Ｐゴシック" charset="0"/>
                <a:cs typeface="ＭＳ Ｐゴシック" charset="0"/>
              </a:rPr>
              <a:t> and losses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solidFill>
                  <a:srgbClr val="0000FF"/>
                </a:solidFill>
                <a:latin typeface="Helvetica" charset="0"/>
                <a:ea typeface="ＭＳ Ｐゴシック" charset="0"/>
                <a:cs typeface="ＭＳ Ｐゴシック" charset="0"/>
              </a:rPr>
              <a:t>Receiver drops to slow sender on over-run</a:t>
            </a:r>
          </a:p>
          <a:p>
            <a:pPr marL="457200" lvl="1" indent="0">
              <a:lnSpc>
                <a:spcPct val="100000"/>
              </a:lnSpc>
              <a:buFontTx/>
              <a:buNone/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00000"/>
              </a:lnSpc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4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39785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Flow Control</a:t>
            </a:r>
          </a:p>
        </p:txBody>
      </p:sp>
      <p:sp>
        <p:nvSpPr>
          <p:cNvPr id="72706" name="Rectangle 5"/>
          <p:cNvSpPr>
            <a:spLocks noChangeArrowheads="1"/>
          </p:cNvSpPr>
          <p:nvPr/>
        </p:nvSpPr>
        <p:spPr bwMode="auto">
          <a:xfrm>
            <a:off x="304800" y="2514600"/>
            <a:ext cx="4114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2707" name="Text Box 6"/>
          <p:cNvSpPr txBox="1">
            <a:spLocks noChangeArrowheads="1"/>
          </p:cNvSpPr>
          <p:nvPr/>
        </p:nvSpPr>
        <p:spPr bwMode="auto">
          <a:xfrm>
            <a:off x="65088" y="3124200"/>
            <a:ext cx="2144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Helvetica" charset="0"/>
                <a:cs typeface="Helvetica" charset="0"/>
              </a:rPr>
              <a:t>LastByteAcked(200)</a:t>
            </a:r>
          </a:p>
        </p:txBody>
      </p:sp>
      <p:sp>
        <p:nvSpPr>
          <p:cNvPr id="72708" name="Line 11"/>
          <p:cNvSpPr>
            <a:spLocks noChangeShapeType="1"/>
          </p:cNvSpPr>
          <p:nvPr/>
        </p:nvSpPr>
        <p:spPr bwMode="auto">
          <a:xfrm>
            <a:off x="457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2709" name="Oval 12"/>
          <p:cNvSpPr>
            <a:spLocks noChangeArrowheads="1"/>
          </p:cNvSpPr>
          <p:nvPr/>
        </p:nvSpPr>
        <p:spPr bwMode="auto">
          <a:xfrm>
            <a:off x="1219200" y="990600"/>
            <a:ext cx="2133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2710" name="Text Box 13"/>
          <p:cNvSpPr txBox="1">
            <a:spLocks noChangeArrowheads="1"/>
          </p:cNvSpPr>
          <p:nvPr/>
        </p:nvSpPr>
        <p:spPr bwMode="auto">
          <a:xfrm>
            <a:off x="1355725" y="1219200"/>
            <a:ext cx="185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Sending Process</a:t>
            </a:r>
          </a:p>
        </p:txBody>
      </p:sp>
      <p:sp>
        <p:nvSpPr>
          <p:cNvPr id="72711" name="Freeform 14"/>
          <p:cNvSpPr>
            <a:spLocks/>
          </p:cNvSpPr>
          <p:nvPr/>
        </p:nvSpPr>
        <p:spPr bwMode="auto">
          <a:xfrm>
            <a:off x="2332038" y="1752600"/>
            <a:ext cx="411162" cy="7620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2712" name="Line 17"/>
          <p:cNvSpPr>
            <a:spLocks noChangeShapeType="1"/>
          </p:cNvSpPr>
          <p:nvPr/>
        </p:nvSpPr>
        <p:spPr bwMode="auto">
          <a:xfrm>
            <a:off x="4648200" y="9144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2713" name="Text Box 21"/>
          <p:cNvSpPr txBox="1">
            <a:spLocks noChangeArrowheads="1"/>
          </p:cNvSpPr>
          <p:nvPr/>
        </p:nvSpPr>
        <p:spPr bwMode="auto">
          <a:xfrm>
            <a:off x="6324600" y="2178050"/>
            <a:ext cx="203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LastByteRead(100)</a:t>
            </a:r>
          </a:p>
        </p:txBody>
      </p:sp>
      <p:sp>
        <p:nvSpPr>
          <p:cNvPr id="72714" name="Line 24"/>
          <p:cNvSpPr>
            <a:spLocks noChangeShapeType="1"/>
          </p:cNvSpPr>
          <p:nvPr/>
        </p:nvSpPr>
        <p:spPr bwMode="auto">
          <a:xfrm>
            <a:off x="5029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2715" name="Text Box 26"/>
          <p:cNvSpPr txBox="1">
            <a:spLocks noChangeArrowheads="1"/>
          </p:cNvSpPr>
          <p:nvPr/>
        </p:nvSpPr>
        <p:spPr bwMode="auto">
          <a:xfrm>
            <a:off x="5794375" y="1187450"/>
            <a:ext cx="200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Receiving Process</a:t>
            </a:r>
          </a:p>
        </p:txBody>
      </p:sp>
      <p:sp>
        <p:nvSpPr>
          <p:cNvPr id="72716" name="Line 22"/>
          <p:cNvSpPr>
            <a:spLocks noChangeShapeType="1"/>
          </p:cNvSpPr>
          <p:nvPr/>
        </p:nvSpPr>
        <p:spPr bwMode="auto">
          <a:xfrm flipV="1">
            <a:off x="914400" y="28956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2717" name="Text Box 8"/>
          <p:cNvSpPr txBox="1">
            <a:spLocks noChangeArrowheads="1"/>
          </p:cNvSpPr>
          <p:nvPr/>
        </p:nvSpPr>
        <p:spPr bwMode="auto">
          <a:xfrm>
            <a:off x="511175" y="2178050"/>
            <a:ext cx="2232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LastByteWritten(350)</a:t>
            </a:r>
          </a:p>
        </p:txBody>
      </p:sp>
      <p:sp>
        <p:nvSpPr>
          <p:cNvPr id="72718" name="Oval 12"/>
          <p:cNvSpPr>
            <a:spLocks noChangeArrowheads="1"/>
          </p:cNvSpPr>
          <p:nvPr/>
        </p:nvSpPr>
        <p:spPr bwMode="auto">
          <a:xfrm>
            <a:off x="5638800" y="990600"/>
            <a:ext cx="2286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2719" name="Freeform 14"/>
          <p:cNvSpPr>
            <a:spLocks/>
          </p:cNvSpPr>
          <p:nvPr/>
        </p:nvSpPr>
        <p:spPr bwMode="auto">
          <a:xfrm>
            <a:off x="6172200" y="1676400"/>
            <a:ext cx="228600" cy="8382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cxnSp>
        <p:nvCxnSpPr>
          <p:cNvPr id="72720" name="Straight Connector 31"/>
          <p:cNvCxnSpPr>
            <a:cxnSpLocks noChangeShapeType="1"/>
          </p:cNvCxnSpPr>
          <p:nvPr/>
        </p:nvCxnSpPr>
        <p:spPr bwMode="auto">
          <a:xfrm rot="5400000">
            <a:off x="9890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1" name="Straight Connector 34"/>
          <p:cNvCxnSpPr>
            <a:cxnSpLocks noChangeShapeType="1"/>
          </p:cNvCxnSpPr>
          <p:nvPr/>
        </p:nvCxnSpPr>
        <p:spPr bwMode="auto">
          <a:xfrm rot="5400000">
            <a:off x="52562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2" name="Rectangle 5"/>
          <p:cNvSpPr>
            <a:spLocks noChangeArrowheads="1"/>
          </p:cNvSpPr>
          <p:nvPr/>
        </p:nvSpPr>
        <p:spPr bwMode="auto">
          <a:xfrm>
            <a:off x="6400800" y="2514600"/>
            <a:ext cx="1828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grpSp>
        <p:nvGrpSpPr>
          <p:cNvPr id="72723" name="Group 37"/>
          <p:cNvGrpSpPr>
            <a:grpSpLocks/>
          </p:cNvGrpSpPr>
          <p:nvPr/>
        </p:nvGrpSpPr>
        <p:grpSpPr bwMode="auto">
          <a:xfrm>
            <a:off x="4598988" y="2895600"/>
            <a:ext cx="4392612" cy="565150"/>
            <a:chOff x="4599235" y="2895597"/>
            <a:chExt cx="4392112" cy="564060"/>
          </a:xfrm>
        </p:grpSpPr>
        <p:sp>
          <p:nvSpPr>
            <p:cNvPr id="72746" name="Text Box 19"/>
            <p:cNvSpPr txBox="1">
              <a:spLocks noChangeArrowheads="1"/>
            </p:cNvSpPr>
            <p:nvPr/>
          </p:nvSpPr>
          <p:spPr bwMode="auto">
            <a:xfrm>
              <a:off x="6528056" y="3124200"/>
              <a:ext cx="2463291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NextByteExpected(201)</a:t>
              </a:r>
            </a:p>
          </p:txBody>
        </p:sp>
        <p:sp>
          <p:nvSpPr>
            <p:cNvPr id="72747" name="Text Box 20"/>
            <p:cNvSpPr txBox="1">
              <a:spLocks noChangeArrowheads="1"/>
            </p:cNvSpPr>
            <p:nvPr/>
          </p:nvSpPr>
          <p:spPr bwMode="auto">
            <a:xfrm>
              <a:off x="4599235" y="3124200"/>
              <a:ext cx="2029919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LastByteRcvd(350)</a:t>
              </a:r>
            </a:p>
          </p:txBody>
        </p:sp>
        <p:sp>
          <p:nvSpPr>
            <p:cNvPr id="72748" name="Line 22"/>
            <p:cNvSpPr>
              <a:spLocks noChangeShapeType="1"/>
            </p:cNvSpPr>
            <p:nvPr/>
          </p:nvSpPr>
          <p:spPr bwMode="auto">
            <a:xfrm flipV="1">
              <a:off x="5562600" y="2895597"/>
              <a:ext cx="2666871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72749" name="Line 22"/>
            <p:cNvSpPr>
              <a:spLocks noChangeShapeType="1"/>
            </p:cNvSpPr>
            <p:nvPr/>
          </p:nvSpPr>
          <p:spPr bwMode="auto">
            <a:xfrm flipH="1" flipV="1">
              <a:off x="7010382" y="2895598"/>
              <a:ext cx="304772" cy="228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1447800" y="2514600"/>
            <a:ext cx="1295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101, 350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524000" y="2514600"/>
            <a:ext cx="1219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201, 350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1447800" y="2514600"/>
            <a:ext cx="6858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201,300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21336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301, 350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64008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101, 200</a:t>
            </a:r>
          </a:p>
        </p:txBody>
      </p:sp>
      <p:sp>
        <p:nvSpPr>
          <p:cNvPr id="72729" name="Rectangle 5"/>
          <p:cNvSpPr>
            <a:spLocks noChangeArrowheads="1"/>
          </p:cNvSpPr>
          <p:nvPr/>
        </p:nvSpPr>
        <p:spPr bwMode="auto">
          <a:xfrm>
            <a:off x="5791200" y="2514600"/>
            <a:ext cx="609600" cy="3810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057400" y="2514600"/>
            <a:ext cx="6858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301,350</a:t>
            </a:r>
          </a:p>
        </p:txBody>
      </p:sp>
      <p:grpSp>
        <p:nvGrpSpPr>
          <p:cNvPr id="72731" name="Group 34"/>
          <p:cNvGrpSpPr>
            <a:grpSpLocks/>
          </p:cNvGrpSpPr>
          <p:nvPr/>
        </p:nvGrpSpPr>
        <p:grpSpPr bwMode="auto">
          <a:xfrm>
            <a:off x="2667000" y="2895600"/>
            <a:ext cx="1973263" cy="565150"/>
            <a:chOff x="2065649" y="2895598"/>
            <a:chExt cx="1972638" cy="563942"/>
          </a:xfrm>
        </p:grpSpPr>
        <p:sp>
          <p:nvSpPr>
            <p:cNvPr id="72744" name="Text Box 7"/>
            <p:cNvSpPr txBox="1">
              <a:spLocks noChangeArrowheads="1"/>
            </p:cNvSpPr>
            <p:nvPr/>
          </p:nvSpPr>
          <p:spPr bwMode="auto">
            <a:xfrm>
              <a:off x="2065649" y="3124200"/>
              <a:ext cx="1972638" cy="33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LastByteSent(350)</a:t>
              </a:r>
            </a:p>
          </p:txBody>
        </p:sp>
        <p:sp>
          <p:nvSpPr>
            <p:cNvPr id="72745" name="Line 22"/>
            <p:cNvSpPr>
              <a:spLocks noChangeShapeType="1"/>
            </p:cNvSpPr>
            <p:nvPr/>
          </p:nvSpPr>
          <p:spPr bwMode="auto">
            <a:xfrm flipH="1" flipV="1">
              <a:off x="2133541" y="2895598"/>
              <a:ext cx="76257" cy="304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82" name="Rectangle 81"/>
          <p:cNvSpPr/>
          <p:nvPr/>
        </p:nvSpPr>
        <p:spPr bwMode="auto">
          <a:xfrm>
            <a:off x="76200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301, 350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914400" y="5295900"/>
            <a:ext cx="8350250" cy="1028700"/>
            <a:chOff x="914400" y="3771840"/>
            <a:chExt cx="8349692" cy="1028760"/>
          </a:xfrm>
        </p:grpSpPr>
        <p:grpSp>
          <p:nvGrpSpPr>
            <p:cNvPr id="72735" name="Group 72"/>
            <p:cNvGrpSpPr>
              <a:grpSpLocks/>
            </p:cNvGrpSpPr>
            <p:nvPr/>
          </p:nvGrpSpPr>
          <p:grpSpPr bwMode="auto">
            <a:xfrm>
              <a:off x="914400" y="3771840"/>
              <a:ext cx="8349692" cy="628650"/>
              <a:chOff x="911237" y="3638550"/>
              <a:chExt cx="8349406" cy="628650"/>
            </a:xfrm>
          </p:grpSpPr>
          <p:cxnSp>
            <p:nvCxnSpPr>
              <p:cNvPr id="72740" name="Straight Arrow Connector 36"/>
              <p:cNvCxnSpPr>
                <a:cxnSpLocks noChangeShapeType="1"/>
              </p:cNvCxnSpPr>
              <p:nvPr/>
            </p:nvCxnSpPr>
            <p:spPr bwMode="auto">
              <a:xfrm>
                <a:off x="2362200" y="3886200"/>
                <a:ext cx="4267200" cy="2286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741" name="TextBox 45"/>
              <p:cNvSpPr txBox="1">
                <a:spLocks noChangeArrowheads="1"/>
              </p:cNvSpPr>
              <p:nvPr/>
            </p:nvSpPr>
            <p:spPr bwMode="auto">
              <a:xfrm>
                <a:off x="3978275" y="3638550"/>
                <a:ext cx="17960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0">
                    <a:latin typeface="Helvetica" charset="0"/>
                    <a:cs typeface="Helvetica" charset="0"/>
                  </a:rPr>
                  <a:t>Data[301,350]</a:t>
                </a:r>
              </a:p>
            </p:txBody>
          </p:sp>
          <p:sp>
            <p:nvSpPr>
              <p:cNvPr id="72742" name="TextBox 48"/>
              <p:cNvSpPr txBox="1">
                <a:spLocks noChangeArrowheads="1"/>
              </p:cNvSpPr>
              <p:nvPr/>
            </p:nvSpPr>
            <p:spPr bwMode="auto">
              <a:xfrm>
                <a:off x="911237" y="3657600"/>
                <a:ext cx="142854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0">
                    <a:latin typeface="Helvetica" charset="0"/>
                    <a:cs typeface="Helvetica" charset="0"/>
                  </a:rPr>
                  <a:t>{[201,350]}</a:t>
                </a:r>
              </a:p>
            </p:txBody>
          </p:sp>
          <p:sp>
            <p:nvSpPr>
              <p:cNvPr id="72743" name="TextBox 48"/>
              <p:cNvSpPr txBox="1">
                <a:spLocks noChangeArrowheads="1"/>
              </p:cNvSpPr>
              <p:nvPr/>
            </p:nvSpPr>
            <p:spPr bwMode="auto">
              <a:xfrm>
                <a:off x="6690797" y="3867090"/>
                <a:ext cx="25698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0">
                    <a:latin typeface="Helvetica" charset="0"/>
                    <a:cs typeface="Helvetica" charset="0"/>
                  </a:rPr>
                  <a:t>{[101,200],[301,350]}</a:t>
                </a:r>
              </a:p>
            </p:txBody>
          </p:sp>
        </p:grpSp>
        <p:grpSp>
          <p:nvGrpSpPr>
            <p:cNvPr id="72736" name="Group 36"/>
            <p:cNvGrpSpPr>
              <a:grpSpLocks/>
            </p:cNvGrpSpPr>
            <p:nvPr/>
          </p:nvGrpSpPr>
          <p:grpSpPr bwMode="auto">
            <a:xfrm>
              <a:off x="990600" y="4324290"/>
              <a:ext cx="5638800" cy="476310"/>
              <a:chOff x="990600" y="4191000"/>
              <a:chExt cx="5638800" cy="476310"/>
            </a:xfrm>
          </p:grpSpPr>
          <p:cxnSp>
            <p:nvCxnSpPr>
              <p:cNvPr id="72737" name="Straight Arrow Connector 37"/>
              <p:cNvCxnSpPr>
                <a:cxnSpLocks noChangeShapeType="1"/>
              </p:cNvCxnSpPr>
              <p:nvPr/>
            </p:nvCxnSpPr>
            <p:spPr bwMode="auto">
              <a:xfrm flipH="1">
                <a:off x="2362200" y="4191000"/>
                <a:ext cx="4267200" cy="3048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2738" name="TextBox 46"/>
              <p:cNvSpPr txBox="1">
                <a:spLocks noChangeArrowheads="1"/>
              </p:cNvSpPr>
              <p:nvPr/>
            </p:nvSpPr>
            <p:spPr bwMode="auto">
              <a:xfrm>
                <a:off x="2868906" y="4191000"/>
                <a:ext cx="2779652" cy="4001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0">
                    <a:latin typeface="Helvetica" charset="0"/>
                    <a:cs typeface="Helvetica" charset="0"/>
                  </a:rPr>
                  <a:t>Ack=201, AdvWin = 50</a:t>
                </a:r>
              </a:p>
            </p:txBody>
          </p:sp>
          <p:sp>
            <p:nvSpPr>
              <p:cNvPr id="72739" name="TextBox 49"/>
              <p:cNvSpPr txBox="1">
                <a:spLocks noChangeArrowheads="1"/>
              </p:cNvSpPr>
              <p:nvPr/>
            </p:nvSpPr>
            <p:spPr bwMode="auto">
              <a:xfrm>
                <a:off x="990600" y="4267200"/>
                <a:ext cx="136447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0">
                    <a:latin typeface="Helvetica" charset="0"/>
                    <a:cs typeface="Helvetica" charset="0"/>
                  </a:rPr>
                  <a:t>{201, 350}</a:t>
                </a:r>
              </a:p>
            </p:txBody>
          </p:sp>
        </p:grpSp>
      </p:grpSp>
      <p:sp>
        <p:nvSpPr>
          <p:cNvPr id="66" name="Rounded Rectangle 65"/>
          <p:cNvSpPr>
            <a:spLocks noChangeArrowheads="1"/>
          </p:cNvSpPr>
          <p:nvPr/>
        </p:nvSpPr>
        <p:spPr bwMode="auto">
          <a:xfrm>
            <a:off x="914400" y="5791200"/>
            <a:ext cx="7467600" cy="9144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marL="342900" indent="-342900">
              <a:buFont typeface="Arial" charset="0"/>
              <a:buChar char="•"/>
            </a:pPr>
            <a:r>
              <a:rPr lang="en-US" b="0">
                <a:latin typeface="Helvetica" charset="0"/>
                <a:cs typeface="Helvetica" charset="0"/>
              </a:rPr>
              <a:t>Ack still specifies 201 (first byte out of sequence) 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>
                <a:latin typeface="Helvetica" charset="0"/>
                <a:cs typeface="Helvetica" charset="0"/>
              </a:rPr>
              <a:t>AdvWin = 50, so can sender re-send 3</a:t>
            </a:r>
            <a:r>
              <a:rPr lang="en-US" b="0" baseline="30000">
                <a:latin typeface="Helvetica" charset="0"/>
                <a:cs typeface="Helvetica" charset="0"/>
              </a:rPr>
              <a:t>rd</a:t>
            </a:r>
            <a:r>
              <a:rPr lang="en-US" b="0">
                <a:latin typeface="Helvetica" charset="0"/>
                <a:cs typeface="Helvetica" charset="0"/>
              </a:rPr>
              <a:t> packet?</a:t>
            </a:r>
          </a:p>
        </p:txBody>
      </p:sp>
    </p:spTree>
    <p:extLst>
      <p:ext uri="{BB962C8B-B14F-4D97-AF65-F5344CB8AC3E}">
        <p14:creationId xmlns:p14="http://schemas.microsoft.com/office/powerpoint/2010/main" val="19290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1.11111E-6 L -6.11111E-6 -0.24444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Flow Control</a:t>
            </a:r>
          </a:p>
        </p:txBody>
      </p:sp>
      <p:sp>
        <p:nvSpPr>
          <p:cNvPr id="73730" name="Rectangle 5"/>
          <p:cNvSpPr>
            <a:spLocks noChangeArrowheads="1"/>
          </p:cNvSpPr>
          <p:nvPr/>
        </p:nvSpPr>
        <p:spPr bwMode="auto">
          <a:xfrm>
            <a:off x="304800" y="2514600"/>
            <a:ext cx="4114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3731" name="Text Box 6"/>
          <p:cNvSpPr txBox="1">
            <a:spLocks noChangeArrowheads="1"/>
          </p:cNvSpPr>
          <p:nvPr/>
        </p:nvSpPr>
        <p:spPr bwMode="auto">
          <a:xfrm>
            <a:off x="65088" y="3124200"/>
            <a:ext cx="2144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Helvetica" charset="0"/>
                <a:cs typeface="Helvetica" charset="0"/>
              </a:rPr>
              <a:t>LastByteAcked(200)</a:t>
            </a:r>
          </a:p>
        </p:txBody>
      </p:sp>
      <p:sp>
        <p:nvSpPr>
          <p:cNvPr id="73732" name="Line 11"/>
          <p:cNvSpPr>
            <a:spLocks noChangeShapeType="1"/>
          </p:cNvSpPr>
          <p:nvPr/>
        </p:nvSpPr>
        <p:spPr bwMode="auto">
          <a:xfrm>
            <a:off x="457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3733" name="Oval 12"/>
          <p:cNvSpPr>
            <a:spLocks noChangeArrowheads="1"/>
          </p:cNvSpPr>
          <p:nvPr/>
        </p:nvSpPr>
        <p:spPr bwMode="auto">
          <a:xfrm>
            <a:off x="1219200" y="990600"/>
            <a:ext cx="2133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3734" name="Text Box 13"/>
          <p:cNvSpPr txBox="1">
            <a:spLocks noChangeArrowheads="1"/>
          </p:cNvSpPr>
          <p:nvPr/>
        </p:nvSpPr>
        <p:spPr bwMode="auto">
          <a:xfrm>
            <a:off x="1355725" y="1219200"/>
            <a:ext cx="185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Sending Process</a:t>
            </a:r>
          </a:p>
        </p:txBody>
      </p:sp>
      <p:sp>
        <p:nvSpPr>
          <p:cNvPr id="73735" name="Freeform 14"/>
          <p:cNvSpPr>
            <a:spLocks/>
          </p:cNvSpPr>
          <p:nvPr/>
        </p:nvSpPr>
        <p:spPr bwMode="auto">
          <a:xfrm>
            <a:off x="2332038" y="1752600"/>
            <a:ext cx="411162" cy="7620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3736" name="Line 17"/>
          <p:cNvSpPr>
            <a:spLocks noChangeShapeType="1"/>
          </p:cNvSpPr>
          <p:nvPr/>
        </p:nvSpPr>
        <p:spPr bwMode="auto">
          <a:xfrm>
            <a:off x="4648200" y="9144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3737" name="Text Box 21"/>
          <p:cNvSpPr txBox="1">
            <a:spLocks noChangeArrowheads="1"/>
          </p:cNvSpPr>
          <p:nvPr/>
        </p:nvSpPr>
        <p:spPr bwMode="auto">
          <a:xfrm>
            <a:off x="6324600" y="2178050"/>
            <a:ext cx="203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LastByteRead(100)</a:t>
            </a:r>
          </a:p>
        </p:txBody>
      </p:sp>
      <p:sp>
        <p:nvSpPr>
          <p:cNvPr id="73738" name="Line 24"/>
          <p:cNvSpPr>
            <a:spLocks noChangeShapeType="1"/>
          </p:cNvSpPr>
          <p:nvPr/>
        </p:nvSpPr>
        <p:spPr bwMode="auto">
          <a:xfrm>
            <a:off x="5029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3739" name="Text Box 26"/>
          <p:cNvSpPr txBox="1">
            <a:spLocks noChangeArrowheads="1"/>
          </p:cNvSpPr>
          <p:nvPr/>
        </p:nvSpPr>
        <p:spPr bwMode="auto">
          <a:xfrm>
            <a:off x="5794375" y="1187450"/>
            <a:ext cx="200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Receiving Process</a:t>
            </a:r>
          </a:p>
        </p:txBody>
      </p:sp>
      <p:sp>
        <p:nvSpPr>
          <p:cNvPr id="73740" name="Line 22"/>
          <p:cNvSpPr>
            <a:spLocks noChangeShapeType="1"/>
          </p:cNvSpPr>
          <p:nvPr/>
        </p:nvSpPr>
        <p:spPr bwMode="auto">
          <a:xfrm flipV="1">
            <a:off x="914400" y="28956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3741" name="Text Box 8"/>
          <p:cNvSpPr txBox="1">
            <a:spLocks noChangeArrowheads="1"/>
          </p:cNvSpPr>
          <p:nvPr/>
        </p:nvSpPr>
        <p:spPr bwMode="auto">
          <a:xfrm>
            <a:off x="511175" y="2178050"/>
            <a:ext cx="2232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LastByteWritten(350)</a:t>
            </a:r>
          </a:p>
        </p:txBody>
      </p:sp>
      <p:sp>
        <p:nvSpPr>
          <p:cNvPr id="73742" name="Oval 12"/>
          <p:cNvSpPr>
            <a:spLocks noChangeArrowheads="1"/>
          </p:cNvSpPr>
          <p:nvPr/>
        </p:nvSpPr>
        <p:spPr bwMode="auto">
          <a:xfrm>
            <a:off x="5638800" y="990600"/>
            <a:ext cx="2286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3743" name="Freeform 14"/>
          <p:cNvSpPr>
            <a:spLocks/>
          </p:cNvSpPr>
          <p:nvPr/>
        </p:nvSpPr>
        <p:spPr bwMode="auto">
          <a:xfrm>
            <a:off x="6172200" y="1676400"/>
            <a:ext cx="228600" cy="8382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cxnSp>
        <p:nvCxnSpPr>
          <p:cNvPr id="73744" name="Straight Connector 31"/>
          <p:cNvCxnSpPr>
            <a:cxnSpLocks noChangeShapeType="1"/>
          </p:cNvCxnSpPr>
          <p:nvPr/>
        </p:nvCxnSpPr>
        <p:spPr bwMode="auto">
          <a:xfrm rot="5400000">
            <a:off x="9890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745" name="Straight Connector 34"/>
          <p:cNvCxnSpPr>
            <a:cxnSpLocks noChangeShapeType="1"/>
          </p:cNvCxnSpPr>
          <p:nvPr/>
        </p:nvCxnSpPr>
        <p:spPr bwMode="auto">
          <a:xfrm rot="5400000">
            <a:off x="52562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46" name="Rectangle 5"/>
          <p:cNvSpPr>
            <a:spLocks noChangeArrowheads="1"/>
          </p:cNvSpPr>
          <p:nvPr/>
        </p:nvSpPr>
        <p:spPr bwMode="auto">
          <a:xfrm>
            <a:off x="6400800" y="2514600"/>
            <a:ext cx="1828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grpSp>
        <p:nvGrpSpPr>
          <p:cNvPr id="73747" name="Group 37"/>
          <p:cNvGrpSpPr>
            <a:grpSpLocks/>
          </p:cNvGrpSpPr>
          <p:nvPr/>
        </p:nvGrpSpPr>
        <p:grpSpPr bwMode="auto">
          <a:xfrm>
            <a:off x="4598988" y="2895600"/>
            <a:ext cx="4392612" cy="565150"/>
            <a:chOff x="4599235" y="2895597"/>
            <a:chExt cx="4392112" cy="564060"/>
          </a:xfrm>
        </p:grpSpPr>
        <p:sp>
          <p:nvSpPr>
            <p:cNvPr id="73770" name="Text Box 19"/>
            <p:cNvSpPr txBox="1">
              <a:spLocks noChangeArrowheads="1"/>
            </p:cNvSpPr>
            <p:nvPr/>
          </p:nvSpPr>
          <p:spPr bwMode="auto">
            <a:xfrm>
              <a:off x="6528056" y="3124200"/>
              <a:ext cx="2463291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NextByteExpected(201)</a:t>
              </a:r>
            </a:p>
          </p:txBody>
        </p:sp>
        <p:sp>
          <p:nvSpPr>
            <p:cNvPr id="73771" name="Text Box 20"/>
            <p:cNvSpPr txBox="1">
              <a:spLocks noChangeArrowheads="1"/>
            </p:cNvSpPr>
            <p:nvPr/>
          </p:nvSpPr>
          <p:spPr bwMode="auto">
            <a:xfrm>
              <a:off x="4599235" y="3124200"/>
              <a:ext cx="2029919" cy="335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LastByteRcvd(350)</a:t>
              </a:r>
            </a:p>
          </p:txBody>
        </p:sp>
        <p:sp>
          <p:nvSpPr>
            <p:cNvPr id="73772" name="Line 22"/>
            <p:cNvSpPr>
              <a:spLocks noChangeShapeType="1"/>
            </p:cNvSpPr>
            <p:nvPr/>
          </p:nvSpPr>
          <p:spPr bwMode="auto">
            <a:xfrm flipV="1">
              <a:off x="5562600" y="2895597"/>
              <a:ext cx="2666871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73773" name="Line 22"/>
            <p:cNvSpPr>
              <a:spLocks noChangeShapeType="1"/>
            </p:cNvSpPr>
            <p:nvPr/>
          </p:nvSpPr>
          <p:spPr bwMode="auto">
            <a:xfrm flipH="1" flipV="1">
              <a:off x="7010382" y="2895598"/>
              <a:ext cx="304772" cy="228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1447800" y="2514600"/>
            <a:ext cx="1295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101, 350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524000" y="2514600"/>
            <a:ext cx="1219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201, 350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1447800" y="2514600"/>
            <a:ext cx="6858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201,300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21336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301, 350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64008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101, 200</a:t>
            </a:r>
          </a:p>
        </p:txBody>
      </p:sp>
      <p:sp>
        <p:nvSpPr>
          <p:cNvPr id="73753" name="Rectangle 5"/>
          <p:cNvSpPr>
            <a:spLocks noChangeArrowheads="1"/>
          </p:cNvSpPr>
          <p:nvPr/>
        </p:nvSpPr>
        <p:spPr bwMode="auto">
          <a:xfrm>
            <a:off x="5791200" y="2514600"/>
            <a:ext cx="609600" cy="3810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057400" y="2514600"/>
            <a:ext cx="6858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301,350</a:t>
            </a:r>
          </a:p>
        </p:txBody>
      </p:sp>
      <p:grpSp>
        <p:nvGrpSpPr>
          <p:cNvPr id="73755" name="Group 34"/>
          <p:cNvGrpSpPr>
            <a:grpSpLocks/>
          </p:cNvGrpSpPr>
          <p:nvPr/>
        </p:nvGrpSpPr>
        <p:grpSpPr bwMode="auto">
          <a:xfrm>
            <a:off x="2667000" y="2895600"/>
            <a:ext cx="1973263" cy="565150"/>
            <a:chOff x="2065649" y="2895598"/>
            <a:chExt cx="1972638" cy="563942"/>
          </a:xfrm>
        </p:grpSpPr>
        <p:sp>
          <p:nvSpPr>
            <p:cNvPr id="73768" name="Text Box 7"/>
            <p:cNvSpPr txBox="1">
              <a:spLocks noChangeArrowheads="1"/>
            </p:cNvSpPr>
            <p:nvPr/>
          </p:nvSpPr>
          <p:spPr bwMode="auto">
            <a:xfrm>
              <a:off x="2065649" y="3124200"/>
              <a:ext cx="1972638" cy="33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LastByteSent(350)</a:t>
              </a:r>
            </a:p>
          </p:txBody>
        </p:sp>
        <p:sp>
          <p:nvSpPr>
            <p:cNvPr id="73769" name="Line 22"/>
            <p:cNvSpPr>
              <a:spLocks noChangeShapeType="1"/>
            </p:cNvSpPr>
            <p:nvPr/>
          </p:nvSpPr>
          <p:spPr bwMode="auto">
            <a:xfrm flipH="1" flipV="1">
              <a:off x="2133541" y="2895598"/>
              <a:ext cx="76257" cy="304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82" name="Rectangle 81"/>
          <p:cNvSpPr/>
          <p:nvPr/>
        </p:nvSpPr>
        <p:spPr bwMode="auto">
          <a:xfrm>
            <a:off x="76200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301, 350</a:t>
            </a:r>
          </a:p>
        </p:txBody>
      </p:sp>
      <p:grpSp>
        <p:nvGrpSpPr>
          <p:cNvPr id="73757" name="Group 1"/>
          <p:cNvGrpSpPr>
            <a:grpSpLocks/>
          </p:cNvGrpSpPr>
          <p:nvPr/>
        </p:nvGrpSpPr>
        <p:grpSpPr bwMode="auto">
          <a:xfrm>
            <a:off x="914400" y="3619500"/>
            <a:ext cx="8350250" cy="1028700"/>
            <a:chOff x="914400" y="3771840"/>
            <a:chExt cx="8349692" cy="1028760"/>
          </a:xfrm>
        </p:grpSpPr>
        <p:grpSp>
          <p:nvGrpSpPr>
            <p:cNvPr id="73759" name="Group 72"/>
            <p:cNvGrpSpPr>
              <a:grpSpLocks/>
            </p:cNvGrpSpPr>
            <p:nvPr/>
          </p:nvGrpSpPr>
          <p:grpSpPr bwMode="auto">
            <a:xfrm>
              <a:off x="914400" y="3771840"/>
              <a:ext cx="8349692" cy="628650"/>
              <a:chOff x="911237" y="3638550"/>
              <a:chExt cx="8349406" cy="628650"/>
            </a:xfrm>
          </p:grpSpPr>
          <p:cxnSp>
            <p:nvCxnSpPr>
              <p:cNvPr id="73764" name="Straight Arrow Connector 36"/>
              <p:cNvCxnSpPr>
                <a:cxnSpLocks noChangeShapeType="1"/>
              </p:cNvCxnSpPr>
              <p:nvPr/>
            </p:nvCxnSpPr>
            <p:spPr bwMode="auto">
              <a:xfrm>
                <a:off x="2362200" y="3886200"/>
                <a:ext cx="4267200" cy="2286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3765" name="TextBox 45"/>
              <p:cNvSpPr txBox="1">
                <a:spLocks noChangeArrowheads="1"/>
              </p:cNvSpPr>
              <p:nvPr/>
            </p:nvSpPr>
            <p:spPr bwMode="auto">
              <a:xfrm>
                <a:off x="3978275" y="3638550"/>
                <a:ext cx="17960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0">
                    <a:latin typeface="Helvetica" charset="0"/>
                    <a:cs typeface="Helvetica" charset="0"/>
                  </a:rPr>
                  <a:t>Data[301,350]</a:t>
                </a:r>
              </a:p>
            </p:txBody>
          </p:sp>
          <p:sp>
            <p:nvSpPr>
              <p:cNvPr id="73766" name="TextBox 48"/>
              <p:cNvSpPr txBox="1">
                <a:spLocks noChangeArrowheads="1"/>
              </p:cNvSpPr>
              <p:nvPr/>
            </p:nvSpPr>
            <p:spPr bwMode="auto">
              <a:xfrm>
                <a:off x="911237" y="3657600"/>
                <a:ext cx="142854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0">
                    <a:latin typeface="Helvetica" charset="0"/>
                    <a:cs typeface="Helvetica" charset="0"/>
                  </a:rPr>
                  <a:t>{[201,350]}</a:t>
                </a:r>
              </a:p>
            </p:txBody>
          </p:sp>
          <p:sp>
            <p:nvSpPr>
              <p:cNvPr id="73767" name="TextBox 48"/>
              <p:cNvSpPr txBox="1">
                <a:spLocks noChangeArrowheads="1"/>
              </p:cNvSpPr>
              <p:nvPr/>
            </p:nvSpPr>
            <p:spPr bwMode="auto">
              <a:xfrm>
                <a:off x="6690797" y="3867090"/>
                <a:ext cx="25698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0">
                    <a:latin typeface="Helvetica" charset="0"/>
                    <a:cs typeface="Helvetica" charset="0"/>
                  </a:rPr>
                  <a:t>{[101,200],[301,350]}</a:t>
                </a:r>
              </a:p>
            </p:txBody>
          </p:sp>
        </p:grpSp>
        <p:grpSp>
          <p:nvGrpSpPr>
            <p:cNvPr id="73760" name="Group 36"/>
            <p:cNvGrpSpPr>
              <a:grpSpLocks/>
            </p:cNvGrpSpPr>
            <p:nvPr/>
          </p:nvGrpSpPr>
          <p:grpSpPr bwMode="auto">
            <a:xfrm>
              <a:off x="990600" y="4324290"/>
              <a:ext cx="5638800" cy="476310"/>
              <a:chOff x="990600" y="4191000"/>
              <a:chExt cx="5638800" cy="476310"/>
            </a:xfrm>
          </p:grpSpPr>
          <p:cxnSp>
            <p:nvCxnSpPr>
              <p:cNvPr id="73761" name="Straight Arrow Connector 37"/>
              <p:cNvCxnSpPr>
                <a:cxnSpLocks noChangeShapeType="1"/>
              </p:cNvCxnSpPr>
              <p:nvPr/>
            </p:nvCxnSpPr>
            <p:spPr bwMode="auto">
              <a:xfrm flipH="1">
                <a:off x="2362200" y="4191000"/>
                <a:ext cx="4267200" cy="3048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3762" name="TextBox 46"/>
              <p:cNvSpPr txBox="1">
                <a:spLocks noChangeArrowheads="1"/>
              </p:cNvSpPr>
              <p:nvPr/>
            </p:nvSpPr>
            <p:spPr bwMode="auto">
              <a:xfrm>
                <a:off x="2868906" y="4191000"/>
                <a:ext cx="2779652" cy="4001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0">
                    <a:latin typeface="Helvetica" charset="0"/>
                    <a:cs typeface="Helvetica" charset="0"/>
                  </a:rPr>
                  <a:t>Ack=201, AdvWin = 50</a:t>
                </a:r>
              </a:p>
            </p:txBody>
          </p:sp>
          <p:sp>
            <p:nvSpPr>
              <p:cNvPr id="73763" name="TextBox 49"/>
              <p:cNvSpPr txBox="1">
                <a:spLocks noChangeArrowheads="1"/>
              </p:cNvSpPr>
              <p:nvPr/>
            </p:nvSpPr>
            <p:spPr bwMode="auto">
              <a:xfrm>
                <a:off x="990600" y="4267200"/>
                <a:ext cx="136447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 b="0">
                    <a:latin typeface="Helvetica" charset="0"/>
                    <a:cs typeface="Helvetica" charset="0"/>
                  </a:rPr>
                  <a:t>{201, 350}</a:t>
                </a:r>
              </a:p>
            </p:txBody>
          </p:sp>
        </p:grpSp>
      </p:grpSp>
      <p:sp>
        <p:nvSpPr>
          <p:cNvPr id="73758" name="Rounded Rectangle 65"/>
          <p:cNvSpPr>
            <a:spLocks noChangeArrowheads="1"/>
          </p:cNvSpPr>
          <p:nvPr/>
        </p:nvSpPr>
        <p:spPr bwMode="auto">
          <a:xfrm>
            <a:off x="914400" y="5791200"/>
            <a:ext cx="7467600" cy="9144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marL="342900" indent="-342900">
              <a:buFont typeface="Arial" charset="0"/>
              <a:buChar char="•"/>
            </a:pPr>
            <a:r>
              <a:rPr lang="en-US" b="0">
                <a:latin typeface="Helvetica" charset="0"/>
                <a:cs typeface="Helvetica" charset="0"/>
              </a:rPr>
              <a:t>Ack still specifies 201 (first byte out of sequence) 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>
                <a:latin typeface="Helvetica" charset="0"/>
                <a:cs typeface="Helvetica" charset="0"/>
              </a:rPr>
              <a:t>AdvWin = 50, so can sender re-send 3</a:t>
            </a:r>
            <a:r>
              <a:rPr lang="en-US" b="0" baseline="30000">
                <a:latin typeface="Helvetica" charset="0"/>
                <a:cs typeface="Helvetica" charset="0"/>
              </a:rPr>
              <a:t>rd</a:t>
            </a:r>
            <a:r>
              <a:rPr lang="en-US" b="0">
                <a:latin typeface="Helvetica" charset="0"/>
                <a:cs typeface="Helvetica" charset="0"/>
              </a:rPr>
              <a:t> packet?</a:t>
            </a:r>
          </a:p>
        </p:txBody>
      </p:sp>
    </p:spTree>
    <p:extLst>
      <p:ext uri="{BB962C8B-B14F-4D97-AF65-F5344CB8AC3E}">
        <p14:creationId xmlns:p14="http://schemas.microsoft.com/office/powerpoint/2010/main" val="340956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Flow Control</a:t>
            </a:r>
          </a:p>
        </p:txBody>
      </p:sp>
      <p:sp>
        <p:nvSpPr>
          <p:cNvPr id="74754" name="Rectangle 5"/>
          <p:cNvSpPr>
            <a:spLocks noChangeArrowheads="1"/>
          </p:cNvSpPr>
          <p:nvPr/>
        </p:nvSpPr>
        <p:spPr bwMode="auto">
          <a:xfrm>
            <a:off x="304800" y="2514600"/>
            <a:ext cx="4114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4755" name="Text Box 6"/>
          <p:cNvSpPr txBox="1">
            <a:spLocks noChangeArrowheads="1"/>
          </p:cNvSpPr>
          <p:nvPr/>
        </p:nvSpPr>
        <p:spPr bwMode="auto">
          <a:xfrm>
            <a:off x="65088" y="3124200"/>
            <a:ext cx="2144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LastByteAcked(200)</a:t>
            </a:r>
          </a:p>
        </p:txBody>
      </p:sp>
      <p:sp>
        <p:nvSpPr>
          <p:cNvPr id="74756" name="Line 11"/>
          <p:cNvSpPr>
            <a:spLocks noChangeShapeType="1"/>
          </p:cNvSpPr>
          <p:nvPr/>
        </p:nvSpPr>
        <p:spPr bwMode="auto">
          <a:xfrm>
            <a:off x="457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4757" name="Oval 12"/>
          <p:cNvSpPr>
            <a:spLocks noChangeArrowheads="1"/>
          </p:cNvSpPr>
          <p:nvPr/>
        </p:nvSpPr>
        <p:spPr bwMode="auto">
          <a:xfrm>
            <a:off x="1219200" y="990600"/>
            <a:ext cx="2133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4758" name="Text Box 13"/>
          <p:cNvSpPr txBox="1">
            <a:spLocks noChangeArrowheads="1"/>
          </p:cNvSpPr>
          <p:nvPr/>
        </p:nvSpPr>
        <p:spPr bwMode="auto">
          <a:xfrm>
            <a:off x="1355725" y="1219200"/>
            <a:ext cx="185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Sending Process</a:t>
            </a:r>
          </a:p>
        </p:txBody>
      </p:sp>
      <p:sp>
        <p:nvSpPr>
          <p:cNvPr id="74759" name="Freeform 14"/>
          <p:cNvSpPr>
            <a:spLocks/>
          </p:cNvSpPr>
          <p:nvPr/>
        </p:nvSpPr>
        <p:spPr bwMode="auto">
          <a:xfrm>
            <a:off x="2332038" y="1752600"/>
            <a:ext cx="411162" cy="7620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4760" name="Line 17"/>
          <p:cNvSpPr>
            <a:spLocks noChangeShapeType="1"/>
          </p:cNvSpPr>
          <p:nvPr/>
        </p:nvSpPr>
        <p:spPr bwMode="auto">
          <a:xfrm>
            <a:off x="4648200" y="9144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4761" name="Text Box 21"/>
          <p:cNvSpPr txBox="1">
            <a:spLocks noChangeArrowheads="1"/>
          </p:cNvSpPr>
          <p:nvPr/>
        </p:nvSpPr>
        <p:spPr bwMode="auto">
          <a:xfrm>
            <a:off x="6324600" y="2178050"/>
            <a:ext cx="203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LastByteRead(100)</a:t>
            </a:r>
          </a:p>
        </p:txBody>
      </p:sp>
      <p:sp>
        <p:nvSpPr>
          <p:cNvPr id="74762" name="Line 24"/>
          <p:cNvSpPr>
            <a:spLocks noChangeShapeType="1"/>
          </p:cNvSpPr>
          <p:nvPr/>
        </p:nvSpPr>
        <p:spPr bwMode="auto">
          <a:xfrm>
            <a:off x="5029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4763" name="Text Box 26"/>
          <p:cNvSpPr txBox="1">
            <a:spLocks noChangeArrowheads="1"/>
          </p:cNvSpPr>
          <p:nvPr/>
        </p:nvSpPr>
        <p:spPr bwMode="auto">
          <a:xfrm>
            <a:off x="5794375" y="1187450"/>
            <a:ext cx="200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Receiving Process</a:t>
            </a:r>
          </a:p>
        </p:txBody>
      </p:sp>
      <p:sp>
        <p:nvSpPr>
          <p:cNvPr id="74764" name="Line 22"/>
          <p:cNvSpPr>
            <a:spLocks noChangeShapeType="1"/>
          </p:cNvSpPr>
          <p:nvPr/>
        </p:nvSpPr>
        <p:spPr bwMode="auto">
          <a:xfrm flipV="1">
            <a:off x="914400" y="28956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4765" name="Text Box 8"/>
          <p:cNvSpPr txBox="1">
            <a:spLocks noChangeArrowheads="1"/>
          </p:cNvSpPr>
          <p:nvPr/>
        </p:nvSpPr>
        <p:spPr bwMode="auto">
          <a:xfrm>
            <a:off x="511175" y="2178050"/>
            <a:ext cx="2232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LastByteWritten(350)</a:t>
            </a:r>
          </a:p>
        </p:txBody>
      </p:sp>
      <p:sp>
        <p:nvSpPr>
          <p:cNvPr id="74766" name="Oval 12"/>
          <p:cNvSpPr>
            <a:spLocks noChangeArrowheads="1"/>
          </p:cNvSpPr>
          <p:nvPr/>
        </p:nvSpPr>
        <p:spPr bwMode="auto">
          <a:xfrm>
            <a:off x="5638800" y="990600"/>
            <a:ext cx="2286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4767" name="Freeform 14"/>
          <p:cNvSpPr>
            <a:spLocks/>
          </p:cNvSpPr>
          <p:nvPr/>
        </p:nvSpPr>
        <p:spPr bwMode="auto">
          <a:xfrm>
            <a:off x="6172200" y="1676400"/>
            <a:ext cx="228600" cy="8382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cxnSp>
        <p:nvCxnSpPr>
          <p:cNvPr id="74768" name="Straight Connector 31"/>
          <p:cNvCxnSpPr>
            <a:cxnSpLocks noChangeShapeType="1"/>
          </p:cNvCxnSpPr>
          <p:nvPr/>
        </p:nvCxnSpPr>
        <p:spPr bwMode="auto">
          <a:xfrm rot="5400000">
            <a:off x="9890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9" name="Straight Connector 34"/>
          <p:cNvCxnSpPr>
            <a:cxnSpLocks noChangeShapeType="1"/>
          </p:cNvCxnSpPr>
          <p:nvPr/>
        </p:nvCxnSpPr>
        <p:spPr bwMode="auto">
          <a:xfrm rot="5400000">
            <a:off x="52562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70" name="Rectangle 5"/>
          <p:cNvSpPr>
            <a:spLocks noChangeArrowheads="1"/>
          </p:cNvSpPr>
          <p:nvPr/>
        </p:nvSpPr>
        <p:spPr bwMode="auto">
          <a:xfrm>
            <a:off x="6400800" y="2514600"/>
            <a:ext cx="1828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4771" name="Text Box 20"/>
          <p:cNvSpPr txBox="1">
            <a:spLocks noChangeArrowheads="1"/>
          </p:cNvSpPr>
          <p:nvPr/>
        </p:nvSpPr>
        <p:spPr bwMode="auto">
          <a:xfrm>
            <a:off x="4598988" y="3124200"/>
            <a:ext cx="2030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Helvetica" charset="0"/>
                <a:cs typeface="Helvetica" charset="0"/>
              </a:rPr>
              <a:t>LastByteRcvd(350)</a:t>
            </a:r>
          </a:p>
        </p:txBody>
      </p:sp>
      <p:sp>
        <p:nvSpPr>
          <p:cNvPr id="74772" name="Line 22"/>
          <p:cNvSpPr>
            <a:spLocks noChangeShapeType="1"/>
          </p:cNvSpPr>
          <p:nvPr/>
        </p:nvSpPr>
        <p:spPr bwMode="auto">
          <a:xfrm flipV="1">
            <a:off x="5562600" y="2895600"/>
            <a:ext cx="2667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527800" y="2895600"/>
            <a:ext cx="2463800" cy="565150"/>
            <a:chOff x="6528030" y="2895600"/>
            <a:chExt cx="2463516" cy="564954"/>
          </a:xfrm>
        </p:grpSpPr>
        <p:sp>
          <p:nvSpPr>
            <p:cNvPr id="74801" name="Text Box 19"/>
            <p:cNvSpPr txBox="1">
              <a:spLocks noChangeArrowheads="1"/>
            </p:cNvSpPr>
            <p:nvPr/>
          </p:nvSpPr>
          <p:spPr bwMode="auto">
            <a:xfrm>
              <a:off x="6528030" y="3124565"/>
              <a:ext cx="246351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NextByteExpected(</a:t>
              </a:r>
              <a:r>
                <a:rPr lang="en-US" sz="16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351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)</a:t>
              </a:r>
            </a:p>
          </p:txBody>
        </p:sp>
        <p:sp>
          <p:nvSpPr>
            <p:cNvPr id="74802" name="Line 22"/>
            <p:cNvSpPr>
              <a:spLocks noChangeShapeType="1"/>
            </p:cNvSpPr>
            <p:nvPr/>
          </p:nvSpPr>
          <p:spPr bwMode="auto">
            <a:xfrm flipV="1">
              <a:off x="7696200" y="2895600"/>
              <a:ext cx="5334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1447800" y="2514600"/>
            <a:ext cx="1295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101, 350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524000" y="2514600"/>
            <a:ext cx="1219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201, 350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1447800" y="2514600"/>
            <a:ext cx="6858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201,300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21336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301, 350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64008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101, 200</a:t>
            </a:r>
          </a:p>
        </p:txBody>
      </p:sp>
      <p:sp>
        <p:nvSpPr>
          <p:cNvPr id="74779" name="Rectangle 5"/>
          <p:cNvSpPr>
            <a:spLocks noChangeArrowheads="1"/>
          </p:cNvSpPr>
          <p:nvPr/>
        </p:nvSpPr>
        <p:spPr bwMode="auto">
          <a:xfrm>
            <a:off x="5791200" y="2514600"/>
            <a:ext cx="609600" cy="3810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grpSp>
        <p:nvGrpSpPr>
          <p:cNvPr id="74780" name="Group 72"/>
          <p:cNvGrpSpPr>
            <a:grpSpLocks/>
          </p:cNvGrpSpPr>
          <p:nvPr/>
        </p:nvGrpSpPr>
        <p:grpSpPr bwMode="auto">
          <a:xfrm>
            <a:off x="914400" y="3600450"/>
            <a:ext cx="8350250" cy="628650"/>
            <a:chOff x="911237" y="3638550"/>
            <a:chExt cx="8349406" cy="628650"/>
          </a:xfrm>
        </p:grpSpPr>
        <p:cxnSp>
          <p:nvCxnSpPr>
            <p:cNvPr id="74797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798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7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Data[301,350]</a:t>
              </a:r>
            </a:p>
          </p:txBody>
        </p:sp>
        <p:sp>
          <p:nvSpPr>
            <p:cNvPr id="74799" name="TextBox 48"/>
            <p:cNvSpPr txBox="1">
              <a:spLocks noChangeArrowheads="1"/>
            </p:cNvSpPr>
            <p:nvPr/>
          </p:nvSpPr>
          <p:spPr bwMode="auto">
            <a:xfrm>
              <a:off x="911237" y="3657600"/>
              <a:ext cx="14285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{[201,350]}</a:t>
              </a:r>
            </a:p>
          </p:txBody>
        </p:sp>
        <p:sp>
          <p:nvSpPr>
            <p:cNvPr id="74800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25698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{[101,200],[301,350]}</a:t>
              </a:r>
            </a:p>
          </p:txBody>
        </p:sp>
      </p:grpSp>
      <p:sp>
        <p:nvSpPr>
          <p:cNvPr id="78" name="Rectangle 77"/>
          <p:cNvSpPr/>
          <p:nvPr/>
        </p:nvSpPr>
        <p:spPr bwMode="auto">
          <a:xfrm>
            <a:off x="2057400" y="2514600"/>
            <a:ext cx="6858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301,350</a:t>
            </a:r>
          </a:p>
        </p:txBody>
      </p:sp>
      <p:grpSp>
        <p:nvGrpSpPr>
          <p:cNvPr id="74782" name="Group 34"/>
          <p:cNvGrpSpPr>
            <a:grpSpLocks/>
          </p:cNvGrpSpPr>
          <p:nvPr/>
        </p:nvGrpSpPr>
        <p:grpSpPr bwMode="auto">
          <a:xfrm>
            <a:off x="2667000" y="2895600"/>
            <a:ext cx="1973263" cy="565150"/>
            <a:chOff x="2065649" y="2895598"/>
            <a:chExt cx="1972638" cy="563942"/>
          </a:xfrm>
        </p:grpSpPr>
        <p:sp>
          <p:nvSpPr>
            <p:cNvPr id="74795" name="Text Box 7"/>
            <p:cNvSpPr txBox="1">
              <a:spLocks noChangeArrowheads="1"/>
            </p:cNvSpPr>
            <p:nvPr/>
          </p:nvSpPr>
          <p:spPr bwMode="auto">
            <a:xfrm>
              <a:off x="2065649" y="3124200"/>
              <a:ext cx="1972638" cy="33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LastByteSent(350)</a:t>
              </a:r>
            </a:p>
          </p:txBody>
        </p:sp>
        <p:sp>
          <p:nvSpPr>
            <p:cNvPr id="74796" name="Line 22"/>
            <p:cNvSpPr>
              <a:spLocks noChangeShapeType="1"/>
            </p:cNvSpPr>
            <p:nvPr/>
          </p:nvSpPr>
          <p:spPr bwMode="auto">
            <a:xfrm flipH="1" flipV="1">
              <a:off x="2133541" y="2895598"/>
              <a:ext cx="76257" cy="304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82" name="Rectangle 81"/>
          <p:cNvSpPr/>
          <p:nvPr/>
        </p:nvSpPr>
        <p:spPr bwMode="auto">
          <a:xfrm>
            <a:off x="76200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301, 350</a:t>
            </a:r>
          </a:p>
        </p:txBody>
      </p:sp>
      <p:grpSp>
        <p:nvGrpSpPr>
          <p:cNvPr id="74784" name="Group 36"/>
          <p:cNvGrpSpPr>
            <a:grpSpLocks/>
          </p:cNvGrpSpPr>
          <p:nvPr/>
        </p:nvGrpSpPr>
        <p:grpSpPr bwMode="auto">
          <a:xfrm>
            <a:off x="990600" y="4152900"/>
            <a:ext cx="5638800" cy="476250"/>
            <a:chOff x="990600" y="4191000"/>
            <a:chExt cx="5638800" cy="476310"/>
          </a:xfrm>
        </p:grpSpPr>
        <p:cxnSp>
          <p:nvCxnSpPr>
            <p:cNvPr id="74792" name="Straight Arrow Connector 37"/>
            <p:cNvCxnSpPr>
              <a:cxnSpLocks noChangeShapeType="1"/>
            </p:cNvCxnSpPr>
            <p:nvPr/>
          </p:nvCxnSpPr>
          <p:spPr bwMode="auto">
            <a:xfrm flipH="1">
              <a:off x="2362200" y="4191000"/>
              <a:ext cx="4267200" cy="304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793" name="TextBox 46"/>
            <p:cNvSpPr txBox="1">
              <a:spLocks noChangeArrowheads="1"/>
            </p:cNvSpPr>
            <p:nvPr/>
          </p:nvSpPr>
          <p:spPr bwMode="auto">
            <a:xfrm>
              <a:off x="2868906" y="4191000"/>
              <a:ext cx="2779652" cy="4001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Ack=201, AdvWin = 50</a:t>
              </a:r>
            </a:p>
          </p:txBody>
        </p:sp>
        <p:sp>
          <p:nvSpPr>
            <p:cNvPr id="74794" name="TextBox 49"/>
            <p:cNvSpPr txBox="1">
              <a:spLocks noChangeArrowheads="1"/>
            </p:cNvSpPr>
            <p:nvPr/>
          </p:nvSpPr>
          <p:spPr bwMode="auto">
            <a:xfrm>
              <a:off x="990600" y="4267200"/>
              <a:ext cx="13644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{201, 350}</a:t>
              </a:r>
            </a:p>
          </p:txBody>
        </p:sp>
      </p:grpSp>
      <p:sp>
        <p:nvSpPr>
          <p:cNvPr id="74785" name="Rounded Rectangle 65"/>
          <p:cNvSpPr>
            <a:spLocks noChangeArrowheads="1"/>
          </p:cNvSpPr>
          <p:nvPr/>
        </p:nvSpPr>
        <p:spPr bwMode="auto">
          <a:xfrm>
            <a:off x="685800" y="5791200"/>
            <a:ext cx="7848600" cy="9144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b="0">
                <a:latin typeface="Helvetica" charset="0"/>
                <a:cs typeface="Helvetica" charset="0"/>
              </a:rPr>
              <a:t>Yes! Sender can re-send 3</a:t>
            </a:r>
            <a:r>
              <a:rPr lang="en-US" b="0" baseline="30000">
                <a:latin typeface="Helvetica" charset="0"/>
                <a:cs typeface="Helvetica" charset="0"/>
              </a:rPr>
              <a:t>rd</a:t>
            </a:r>
            <a:r>
              <a:rPr lang="en-US" b="0">
                <a:latin typeface="Helvetica" charset="0"/>
                <a:cs typeface="Helvetica" charset="0"/>
              </a:rPr>
              <a:t> packet since it’s in existing window – won’t cause receiver window to grow  </a:t>
            </a:r>
          </a:p>
        </p:txBody>
      </p: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946150" y="4476750"/>
            <a:ext cx="7208838" cy="628650"/>
            <a:chOff x="911237" y="3638550"/>
            <a:chExt cx="7208107" cy="628650"/>
          </a:xfrm>
        </p:grpSpPr>
        <p:cxnSp>
          <p:nvCxnSpPr>
            <p:cNvPr id="74788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789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7959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Data[201,300]</a:t>
              </a:r>
            </a:p>
          </p:txBody>
        </p:sp>
        <p:sp>
          <p:nvSpPr>
            <p:cNvPr id="74790" name="TextBox 48"/>
            <p:cNvSpPr txBox="1">
              <a:spLocks noChangeArrowheads="1"/>
            </p:cNvSpPr>
            <p:nvPr/>
          </p:nvSpPr>
          <p:spPr bwMode="auto">
            <a:xfrm>
              <a:off x="911237" y="3657600"/>
              <a:ext cx="14285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{[201,350]}</a:t>
              </a:r>
            </a:p>
          </p:txBody>
        </p:sp>
        <p:sp>
          <p:nvSpPr>
            <p:cNvPr id="74791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4285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{[101,350]}</a:t>
              </a:r>
            </a:p>
          </p:txBody>
        </p:sp>
      </p:grpSp>
      <p:sp>
        <p:nvSpPr>
          <p:cNvPr id="52" name="Rectangle 51"/>
          <p:cNvSpPr/>
          <p:nvPr/>
        </p:nvSpPr>
        <p:spPr bwMode="auto">
          <a:xfrm>
            <a:off x="70104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201, 300</a:t>
            </a:r>
          </a:p>
        </p:txBody>
      </p:sp>
    </p:spTree>
    <p:extLst>
      <p:ext uri="{BB962C8B-B14F-4D97-AF65-F5344CB8AC3E}">
        <p14:creationId xmlns:p14="http://schemas.microsoft.com/office/powerpoint/2010/main" val="27863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Flow Control</a:t>
            </a:r>
          </a:p>
        </p:txBody>
      </p:sp>
      <p:sp>
        <p:nvSpPr>
          <p:cNvPr id="75778" name="Rectangle 5"/>
          <p:cNvSpPr>
            <a:spLocks noChangeArrowheads="1"/>
          </p:cNvSpPr>
          <p:nvPr/>
        </p:nvSpPr>
        <p:spPr bwMode="auto">
          <a:xfrm>
            <a:off x="304800" y="2514600"/>
            <a:ext cx="4114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65088" y="3124200"/>
            <a:ext cx="2144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LastByteAcked(200)</a:t>
            </a:r>
          </a:p>
        </p:txBody>
      </p:sp>
      <p:sp>
        <p:nvSpPr>
          <p:cNvPr id="75780" name="Line 11"/>
          <p:cNvSpPr>
            <a:spLocks noChangeShapeType="1"/>
          </p:cNvSpPr>
          <p:nvPr/>
        </p:nvSpPr>
        <p:spPr bwMode="auto">
          <a:xfrm>
            <a:off x="457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5781" name="Oval 12"/>
          <p:cNvSpPr>
            <a:spLocks noChangeArrowheads="1"/>
          </p:cNvSpPr>
          <p:nvPr/>
        </p:nvSpPr>
        <p:spPr bwMode="auto">
          <a:xfrm>
            <a:off x="1219200" y="990600"/>
            <a:ext cx="2133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5782" name="Text Box 13"/>
          <p:cNvSpPr txBox="1">
            <a:spLocks noChangeArrowheads="1"/>
          </p:cNvSpPr>
          <p:nvPr/>
        </p:nvSpPr>
        <p:spPr bwMode="auto">
          <a:xfrm>
            <a:off x="1355725" y="1219200"/>
            <a:ext cx="185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Sending Process</a:t>
            </a:r>
          </a:p>
        </p:txBody>
      </p:sp>
      <p:sp>
        <p:nvSpPr>
          <p:cNvPr id="75783" name="Freeform 14"/>
          <p:cNvSpPr>
            <a:spLocks/>
          </p:cNvSpPr>
          <p:nvPr/>
        </p:nvSpPr>
        <p:spPr bwMode="auto">
          <a:xfrm>
            <a:off x="2332038" y="1752600"/>
            <a:ext cx="411162" cy="7620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5784" name="Line 17"/>
          <p:cNvSpPr>
            <a:spLocks noChangeShapeType="1"/>
          </p:cNvSpPr>
          <p:nvPr/>
        </p:nvSpPr>
        <p:spPr bwMode="auto">
          <a:xfrm>
            <a:off x="4648200" y="9144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5785" name="Text Box 21"/>
          <p:cNvSpPr txBox="1">
            <a:spLocks noChangeArrowheads="1"/>
          </p:cNvSpPr>
          <p:nvPr/>
        </p:nvSpPr>
        <p:spPr bwMode="auto">
          <a:xfrm>
            <a:off x="6324600" y="2178050"/>
            <a:ext cx="203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LastByteRead(100)</a:t>
            </a:r>
          </a:p>
        </p:txBody>
      </p:sp>
      <p:sp>
        <p:nvSpPr>
          <p:cNvPr id="75786" name="Line 24"/>
          <p:cNvSpPr>
            <a:spLocks noChangeShapeType="1"/>
          </p:cNvSpPr>
          <p:nvPr/>
        </p:nvSpPr>
        <p:spPr bwMode="auto">
          <a:xfrm>
            <a:off x="5029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5787" name="Text Box 26"/>
          <p:cNvSpPr txBox="1">
            <a:spLocks noChangeArrowheads="1"/>
          </p:cNvSpPr>
          <p:nvPr/>
        </p:nvSpPr>
        <p:spPr bwMode="auto">
          <a:xfrm>
            <a:off x="5794375" y="1187450"/>
            <a:ext cx="200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Receiving Process</a:t>
            </a:r>
          </a:p>
        </p:txBody>
      </p:sp>
      <p:sp>
        <p:nvSpPr>
          <p:cNvPr id="75788" name="Line 22"/>
          <p:cNvSpPr>
            <a:spLocks noChangeShapeType="1"/>
          </p:cNvSpPr>
          <p:nvPr/>
        </p:nvSpPr>
        <p:spPr bwMode="auto">
          <a:xfrm flipV="1">
            <a:off x="914400" y="28956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5789" name="Text Box 8"/>
          <p:cNvSpPr txBox="1">
            <a:spLocks noChangeArrowheads="1"/>
          </p:cNvSpPr>
          <p:nvPr/>
        </p:nvSpPr>
        <p:spPr bwMode="auto">
          <a:xfrm>
            <a:off x="511175" y="2178050"/>
            <a:ext cx="2232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LastByteWritten(350)</a:t>
            </a:r>
          </a:p>
        </p:txBody>
      </p:sp>
      <p:sp>
        <p:nvSpPr>
          <p:cNvPr id="75790" name="Oval 12"/>
          <p:cNvSpPr>
            <a:spLocks noChangeArrowheads="1"/>
          </p:cNvSpPr>
          <p:nvPr/>
        </p:nvSpPr>
        <p:spPr bwMode="auto">
          <a:xfrm>
            <a:off x="5638800" y="990600"/>
            <a:ext cx="2286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5791" name="Freeform 14"/>
          <p:cNvSpPr>
            <a:spLocks/>
          </p:cNvSpPr>
          <p:nvPr/>
        </p:nvSpPr>
        <p:spPr bwMode="auto">
          <a:xfrm>
            <a:off x="6172200" y="1676400"/>
            <a:ext cx="228600" cy="8382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cxnSp>
        <p:nvCxnSpPr>
          <p:cNvPr id="75792" name="Straight Connector 31"/>
          <p:cNvCxnSpPr>
            <a:cxnSpLocks noChangeShapeType="1"/>
          </p:cNvCxnSpPr>
          <p:nvPr/>
        </p:nvCxnSpPr>
        <p:spPr bwMode="auto">
          <a:xfrm rot="5400000">
            <a:off x="9890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3" name="Straight Connector 34"/>
          <p:cNvCxnSpPr>
            <a:cxnSpLocks noChangeShapeType="1"/>
          </p:cNvCxnSpPr>
          <p:nvPr/>
        </p:nvCxnSpPr>
        <p:spPr bwMode="auto">
          <a:xfrm rot="5400000">
            <a:off x="52562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94" name="Rectangle 5"/>
          <p:cNvSpPr>
            <a:spLocks noChangeArrowheads="1"/>
          </p:cNvSpPr>
          <p:nvPr/>
        </p:nvSpPr>
        <p:spPr bwMode="auto">
          <a:xfrm>
            <a:off x="6400800" y="2514600"/>
            <a:ext cx="1828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5795" name="Text Box 20"/>
          <p:cNvSpPr txBox="1">
            <a:spLocks noChangeArrowheads="1"/>
          </p:cNvSpPr>
          <p:nvPr/>
        </p:nvSpPr>
        <p:spPr bwMode="auto">
          <a:xfrm>
            <a:off x="4598988" y="3124200"/>
            <a:ext cx="2030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Helvetica" charset="0"/>
                <a:cs typeface="Helvetica" charset="0"/>
              </a:rPr>
              <a:t>LastByteRcvd(350)</a:t>
            </a:r>
          </a:p>
        </p:txBody>
      </p:sp>
      <p:sp>
        <p:nvSpPr>
          <p:cNvPr id="75796" name="Line 22"/>
          <p:cNvSpPr>
            <a:spLocks noChangeShapeType="1"/>
          </p:cNvSpPr>
          <p:nvPr/>
        </p:nvSpPr>
        <p:spPr bwMode="auto">
          <a:xfrm flipV="1">
            <a:off x="5562600" y="2895600"/>
            <a:ext cx="2667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75797" name="Group 1"/>
          <p:cNvGrpSpPr>
            <a:grpSpLocks/>
          </p:cNvGrpSpPr>
          <p:nvPr/>
        </p:nvGrpSpPr>
        <p:grpSpPr bwMode="auto">
          <a:xfrm>
            <a:off x="6527800" y="2895600"/>
            <a:ext cx="2463800" cy="565150"/>
            <a:chOff x="6528030" y="2895600"/>
            <a:chExt cx="2463516" cy="564954"/>
          </a:xfrm>
        </p:grpSpPr>
        <p:sp>
          <p:nvSpPr>
            <p:cNvPr id="75823" name="Text Box 19"/>
            <p:cNvSpPr txBox="1">
              <a:spLocks noChangeArrowheads="1"/>
            </p:cNvSpPr>
            <p:nvPr/>
          </p:nvSpPr>
          <p:spPr bwMode="auto">
            <a:xfrm>
              <a:off x="6528030" y="3124565"/>
              <a:ext cx="246351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NextByteExpected(</a:t>
              </a:r>
              <a:r>
                <a:rPr lang="en-US" sz="16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351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)</a:t>
              </a:r>
            </a:p>
          </p:txBody>
        </p:sp>
        <p:sp>
          <p:nvSpPr>
            <p:cNvPr id="75824" name="Line 22"/>
            <p:cNvSpPr>
              <a:spLocks noChangeShapeType="1"/>
            </p:cNvSpPr>
            <p:nvPr/>
          </p:nvSpPr>
          <p:spPr bwMode="auto">
            <a:xfrm flipV="1">
              <a:off x="7696200" y="2895600"/>
              <a:ext cx="5334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1447800" y="2514600"/>
            <a:ext cx="1295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101, 350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524000" y="2514600"/>
            <a:ext cx="12192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201, 350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1447800" y="2514600"/>
            <a:ext cx="6858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201,300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2133600" y="2514600"/>
            <a:ext cx="6096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/>
                <a:ea typeface="ＭＳ Ｐゴシック" charset="-128"/>
                <a:cs typeface="Helvetica"/>
              </a:rPr>
              <a:t>301, 350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6400800" y="2514600"/>
            <a:ext cx="1828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101, 350</a:t>
            </a:r>
          </a:p>
        </p:txBody>
      </p:sp>
      <p:sp>
        <p:nvSpPr>
          <p:cNvPr id="75803" name="Rectangle 5"/>
          <p:cNvSpPr>
            <a:spLocks noChangeArrowheads="1"/>
          </p:cNvSpPr>
          <p:nvPr/>
        </p:nvSpPr>
        <p:spPr bwMode="auto">
          <a:xfrm>
            <a:off x="5791200" y="2514600"/>
            <a:ext cx="609600" cy="3810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grpSp>
        <p:nvGrpSpPr>
          <p:cNvPr id="75804" name="Group 72"/>
          <p:cNvGrpSpPr>
            <a:grpSpLocks/>
          </p:cNvGrpSpPr>
          <p:nvPr/>
        </p:nvGrpSpPr>
        <p:grpSpPr bwMode="auto">
          <a:xfrm>
            <a:off x="914400" y="3581400"/>
            <a:ext cx="8350250" cy="628650"/>
            <a:chOff x="911237" y="3638550"/>
            <a:chExt cx="8349406" cy="628650"/>
          </a:xfrm>
        </p:grpSpPr>
        <p:cxnSp>
          <p:nvCxnSpPr>
            <p:cNvPr id="75819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820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7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Data[301,350]</a:t>
              </a:r>
            </a:p>
          </p:txBody>
        </p:sp>
        <p:sp>
          <p:nvSpPr>
            <p:cNvPr id="75821" name="TextBox 48"/>
            <p:cNvSpPr txBox="1">
              <a:spLocks noChangeArrowheads="1"/>
            </p:cNvSpPr>
            <p:nvPr/>
          </p:nvSpPr>
          <p:spPr bwMode="auto">
            <a:xfrm>
              <a:off x="911237" y="3657600"/>
              <a:ext cx="14285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{[201,350]}</a:t>
              </a:r>
            </a:p>
          </p:txBody>
        </p:sp>
        <p:sp>
          <p:nvSpPr>
            <p:cNvPr id="75822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25698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{[101,200],[301,350]}</a:t>
              </a:r>
            </a:p>
          </p:txBody>
        </p:sp>
      </p:grpSp>
      <p:sp>
        <p:nvSpPr>
          <p:cNvPr id="78" name="Rectangle 77"/>
          <p:cNvSpPr/>
          <p:nvPr/>
        </p:nvSpPr>
        <p:spPr bwMode="auto">
          <a:xfrm>
            <a:off x="2057400" y="2514600"/>
            <a:ext cx="6858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301,350</a:t>
            </a:r>
          </a:p>
        </p:txBody>
      </p:sp>
      <p:grpSp>
        <p:nvGrpSpPr>
          <p:cNvPr id="75806" name="Group 34"/>
          <p:cNvGrpSpPr>
            <a:grpSpLocks/>
          </p:cNvGrpSpPr>
          <p:nvPr/>
        </p:nvGrpSpPr>
        <p:grpSpPr bwMode="auto">
          <a:xfrm>
            <a:off x="2667000" y="2895600"/>
            <a:ext cx="1973263" cy="565150"/>
            <a:chOff x="2065649" y="2895598"/>
            <a:chExt cx="1972638" cy="563942"/>
          </a:xfrm>
        </p:grpSpPr>
        <p:sp>
          <p:nvSpPr>
            <p:cNvPr id="75817" name="Text Box 7"/>
            <p:cNvSpPr txBox="1">
              <a:spLocks noChangeArrowheads="1"/>
            </p:cNvSpPr>
            <p:nvPr/>
          </p:nvSpPr>
          <p:spPr bwMode="auto">
            <a:xfrm>
              <a:off x="2065649" y="3124200"/>
              <a:ext cx="1972638" cy="33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LastByteSent(350)</a:t>
              </a:r>
            </a:p>
          </p:txBody>
        </p:sp>
        <p:sp>
          <p:nvSpPr>
            <p:cNvPr id="75818" name="Line 22"/>
            <p:cNvSpPr>
              <a:spLocks noChangeShapeType="1"/>
            </p:cNvSpPr>
            <p:nvPr/>
          </p:nvSpPr>
          <p:spPr bwMode="auto">
            <a:xfrm flipH="1" flipV="1">
              <a:off x="2133541" y="2895598"/>
              <a:ext cx="76257" cy="304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75807" name="Group 36"/>
          <p:cNvGrpSpPr>
            <a:grpSpLocks/>
          </p:cNvGrpSpPr>
          <p:nvPr/>
        </p:nvGrpSpPr>
        <p:grpSpPr bwMode="auto">
          <a:xfrm>
            <a:off x="990600" y="4133850"/>
            <a:ext cx="5638800" cy="476250"/>
            <a:chOff x="990600" y="4191000"/>
            <a:chExt cx="5638800" cy="476310"/>
          </a:xfrm>
        </p:grpSpPr>
        <p:cxnSp>
          <p:nvCxnSpPr>
            <p:cNvPr id="75814" name="Straight Arrow Connector 37"/>
            <p:cNvCxnSpPr>
              <a:cxnSpLocks noChangeShapeType="1"/>
            </p:cNvCxnSpPr>
            <p:nvPr/>
          </p:nvCxnSpPr>
          <p:spPr bwMode="auto">
            <a:xfrm flipH="1">
              <a:off x="2362200" y="4191000"/>
              <a:ext cx="4267200" cy="304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815" name="TextBox 46"/>
            <p:cNvSpPr txBox="1">
              <a:spLocks noChangeArrowheads="1"/>
            </p:cNvSpPr>
            <p:nvPr/>
          </p:nvSpPr>
          <p:spPr bwMode="auto">
            <a:xfrm>
              <a:off x="2868906" y="4191000"/>
              <a:ext cx="2779652" cy="4001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Ack=201, AdvWin = 50</a:t>
              </a:r>
            </a:p>
          </p:txBody>
        </p:sp>
        <p:sp>
          <p:nvSpPr>
            <p:cNvPr id="75816" name="TextBox 49"/>
            <p:cNvSpPr txBox="1">
              <a:spLocks noChangeArrowheads="1"/>
            </p:cNvSpPr>
            <p:nvPr/>
          </p:nvSpPr>
          <p:spPr bwMode="auto">
            <a:xfrm>
              <a:off x="990600" y="4267200"/>
              <a:ext cx="13644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{201, 350}</a:t>
              </a:r>
            </a:p>
          </p:txBody>
        </p:sp>
      </p:grpSp>
      <p:sp>
        <p:nvSpPr>
          <p:cNvPr id="75808" name="Rounded Rectangle 65"/>
          <p:cNvSpPr>
            <a:spLocks noChangeArrowheads="1"/>
          </p:cNvSpPr>
          <p:nvPr/>
        </p:nvSpPr>
        <p:spPr bwMode="auto">
          <a:xfrm>
            <a:off x="685800" y="5791200"/>
            <a:ext cx="7848600" cy="9144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b="0">
                <a:latin typeface="Helvetica" charset="0"/>
                <a:cs typeface="Helvetica" charset="0"/>
              </a:rPr>
              <a:t>Yes! Sender can re-send 3</a:t>
            </a:r>
            <a:r>
              <a:rPr lang="en-US" b="0" baseline="30000">
                <a:latin typeface="Helvetica" charset="0"/>
                <a:cs typeface="Helvetica" charset="0"/>
              </a:rPr>
              <a:t>rd</a:t>
            </a:r>
            <a:r>
              <a:rPr lang="en-US" b="0">
                <a:latin typeface="Helvetica" charset="0"/>
                <a:cs typeface="Helvetica" charset="0"/>
              </a:rPr>
              <a:t> packet since it’s in existing window – won’t cause receiver window to grow  </a:t>
            </a:r>
          </a:p>
        </p:txBody>
      </p:sp>
      <p:grpSp>
        <p:nvGrpSpPr>
          <p:cNvPr id="75809" name="Group 45"/>
          <p:cNvGrpSpPr>
            <a:grpSpLocks/>
          </p:cNvGrpSpPr>
          <p:nvPr/>
        </p:nvGrpSpPr>
        <p:grpSpPr bwMode="auto">
          <a:xfrm>
            <a:off x="946150" y="4457700"/>
            <a:ext cx="7208838" cy="628650"/>
            <a:chOff x="911237" y="3638550"/>
            <a:chExt cx="7208107" cy="628650"/>
          </a:xfrm>
        </p:grpSpPr>
        <p:cxnSp>
          <p:nvCxnSpPr>
            <p:cNvPr id="75810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811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7959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Data[201,300]</a:t>
              </a:r>
            </a:p>
          </p:txBody>
        </p:sp>
        <p:sp>
          <p:nvSpPr>
            <p:cNvPr id="75812" name="TextBox 48"/>
            <p:cNvSpPr txBox="1">
              <a:spLocks noChangeArrowheads="1"/>
            </p:cNvSpPr>
            <p:nvPr/>
          </p:nvSpPr>
          <p:spPr bwMode="auto">
            <a:xfrm>
              <a:off x="911237" y="3657600"/>
              <a:ext cx="14285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{[201,350]}</a:t>
              </a:r>
            </a:p>
          </p:txBody>
        </p:sp>
        <p:sp>
          <p:nvSpPr>
            <p:cNvPr id="75813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4285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{[101,350]}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618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Line 11"/>
          <p:cNvSpPr>
            <a:spLocks noChangeShapeType="1"/>
          </p:cNvSpPr>
          <p:nvPr/>
        </p:nvSpPr>
        <p:spPr bwMode="auto">
          <a:xfrm>
            <a:off x="2743200" y="2438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Flow Control</a:t>
            </a:r>
          </a:p>
        </p:txBody>
      </p:sp>
      <p:sp>
        <p:nvSpPr>
          <p:cNvPr id="76803" name="Rectangle 5"/>
          <p:cNvSpPr>
            <a:spLocks noChangeArrowheads="1"/>
          </p:cNvSpPr>
          <p:nvPr/>
        </p:nvSpPr>
        <p:spPr bwMode="auto">
          <a:xfrm>
            <a:off x="304800" y="2514600"/>
            <a:ext cx="4114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65088" y="3124200"/>
            <a:ext cx="2144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LastByteAcked(200)</a:t>
            </a:r>
          </a:p>
        </p:txBody>
      </p:sp>
      <p:sp>
        <p:nvSpPr>
          <p:cNvPr id="76805" name="Line 11"/>
          <p:cNvSpPr>
            <a:spLocks noChangeShapeType="1"/>
          </p:cNvSpPr>
          <p:nvPr/>
        </p:nvSpPr>
        <p:spPr bwMode="auto">
          <a:xfrm>
            <a:off x="457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6806" name="Oval 12"/>
          <p:cNvSpPr>
            <a:spLocks noChangeArrowheads="1"/>
          </p:cNvSpPr>
          <p:nvPr/>
        </p:nvSpPr>
        <p:spPr bwMode="auto">
          <a:xfrm>
            <a:off x="1219200" y="990600"/>
            <a:ext cx="2133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6807" name="Text Box 13"/>
          <p:cNvSpPr txBox="1">
            <a:spLocks noChangeArrowheads="1"/>
          </p:cNvSpPr>
          <p:nvPr/>
        </p:nvSpPr>
        <p:spPr bwMode="auto">
          <a:xfrm>
            <a:off x="1355725" y="1219200"/>
            <a:ext cx="185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Sending Process</a:t>
            </a:r>
          </a:p>
        </p:txBody>
      </p:sp>
      <p:sp>
        <p:nvSpPr>
          <p:cNvPr id="76808" name="Freeform 14"/>
          <p:cNvSpPr>
            <a:spLocks/>
          </p:cNvSpPr>
          <p:nvPr/>
        </p:nvSpPr>
        <p:spPr bwMode="auto">
          <a:xfrm>
            <a:off x="2332038" y="1752600"/>
            <a:ext cx="411162" cy="7620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6809" name="Line 17"/>
          <p:cNvSpPr>
            <a:spLocks noChangeShapeType="1"/>
          </p:cNvSpPr>
          <p:nvPr/>
        </p:nvSpPr>
        <p:spPr bwMode="auto">
          <a:xfrm>
            <a:off x="4648200" y="9144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6810" name="Text Box 21"/>
          <p:cNvSpPr txBox="1">
            <a:spLocks noChangeArrowheads="1"/>
          </p:cNvSpPr>
          <p:nvPr/>
        </p:nvSpPr>
        <p:spPr bwMode="auto">
          <a:xfrm>
            <a:off x="6324600" y="2178050"/>
            <a:ext cx="203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LastByteRead(100)</a:t>
            </a:r>
          </a:p>
        </p:txBody>
      </p:sp>
      <p:sp>
        <p:nvSpPr>
          <p:cNvPr id="76811" name="Line 24"/>
          <p:cNvSpPr>
            <a:spLocks noChangeShapeType="1"/>
          </p:cNvSpPr>
          <p:nvPr/>
        </p:nvSpPr>
        <p:spPr bwMode="auto">
          <a:xfrm>
            <a:off x="5029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6812" name="Text Box 26"/>
          <p:cNvSpPr txBox="1">
            <a:spLocks noChangeArrowheads="1"/>
          </p:cNvSpPr>
          <p:nvPr/>
        </p:nvSpPr>
        <p:spPr bwMode="auto">
          <a:xfrm>
            <a:off x="5794375" y="1187450"/>
            <a:ext cx="200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Receiving Process</a:t>
            </a:r>
          </a:p>
        </p:txBody>
      </p:sp>
      <p:sp>
        <p:nvSpPr>
          <p:cNvPr id="76813" name="Line 22"/>
          <p:cNvSpPr>
            <a:spLocks noChangeShapeType="1"/>
          </p:cNvSpPr>
          <p:nvPr/>
        </p:nvSpPr>
        <p:spPr bwMode="auto">
          <a:xfrm flipV="1">
            <a:off x="914400" y="2895600"/>
            <a:ext cx="533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6814" name="Text Box 8"/>
          <p:cNvSpPr txBox="1">
            <a:spLocks noChangeArrowheads="1"/>
          </p:cNvSpPr>
          <p:nvPr/>
        </p:nvSpPr>
        <p:spPr bwMode="auto">
          <a:xfrm>
            <a:off x="511175" y="2178050"/>
            <a:ext cx="2232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LastByteWritten(350)</a:t>
            </a:r>
          </a:p>
        </p:txBody>
      </p:sp>
      <p:sp>
        <p:nvSpPr>
          <p:cNvPr id="76815" name="Oval 12"/>
          <p:cNvSpPr>
            <a:spLocks noChangeArrowheads="1"/>
          </p:cNvSpPr>
          <p:nvPr/>
        </p:nvSpPr>
        <p:spPr bwMode="auto">
          <a:xfrm>
            <a:off x="5638800" y="990600"/>
            <a:ext cx="2286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6816" name="Freeform 14"/>
          <p:cNvSpPr>
            <a:spLocks/>
          </p:cNvSpPr>
          <p:nvPr/>
        </p:nvSpPr>
        <p:spPr bwMode="auto">
          <a:xfrm>
            <a:off x="6172200" y="1676400"/>
            <a:ext cx="228600" cy="8382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cxnSp>
        <p:nvCxnSpPr>
          <p:cNvPr id="76817" name="Straight Connector 31"/>
          <p:cNvCxnSpPr>
            <a:cxnSpLocks noChangeShapeType="1"/>
          </p:cNvCxnSpPr>
          <p:nvPr/>
        </p:nvCxnSpPr>
        <p:spPr bwMode="auto">
          <a:xfrm rot="5400000">
            <a:off x="9890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8" name="Straight Connector 34"/>
          <p:cNvCxnSpPr>
            <a:cxnSpLocks noChangeShapeType="1"/>
          </p:cNvCxnSpPr>
          <p:nvPr/>
        </p:nvCxnSpPr>
        <p:spPr bwMode="auto">
          <a:xfrm rot="5400000">
            <a:off x="52562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9" name="Rectangle 5"/>
          <p:cNvSpPr>
            <a:spLocks noChangeArrowheads="1"/>
          </p:cNvSpPr>
          <p:nvPr/>
        </p:nvSpPr>
        <p:spPr bwMode="auto">
          <a:xfrm>
            <a:off x="6400800" y="2514600"/>
            <a:ext cx="1828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6820" name="Text Box 20"/>
          <p:cNvSpPr txBox="1">
            <a:spLocks noChangeArrowheads="1"/>
          </p:cNvSpPr>
          <p:nvPr/>
        </p:nvSpPr>
        <p:spPr bwMode="auto">
          <a:xfrm>
            <a:off x="4598988" y="3124200"/>
            <a:ext cx="2030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Helvetica" charset="0"/>
                <a:cs typeface="Helvetica" charset="0"/>
              </a:rPr>
              <a:t>LastByteRcvd(350)</a:t>
            </a:r>
          </a:p>
        </p:txBody>
      </p:sp>
      <p:sp>
        <p:nvSpPr>
          <p:cNvPr id="76821" name="Line 22"/>
          <p:cNvSpPr>
            <a:spLocks noChangeShapeType="1"/>
          </p:cNvSpPr>
          <p:nvPr/>
        </p:nvSpPr>
        <p:spPr bwMode="auto">
          <a:xfrm flipV="1">
            <a:off x="5562600" y="2895600"/>
            <a:ext cx="2667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76822" name="Group 1"/>
          <p:cNvGrpSpPr>
            <a:grpSpLocks/>
          </p:cNvGrpSpPr>
          <p:nvPr/>
        </p:nvGrpSpPr>
        <p:grpSpPr bwMode="auto">
          <a:xfrm>
            <a:off x="6527800" y="2895600"/>
            <a:ext cx="2463800" cy="565150"/>
            <a:chOff x="6528030" y="2895600"/>
            <a:chExt cx="2463516" cy="564954"/>
          </a:xfrm>
        </p:grpSpPr>
        <p:sp>
          <p:nvSpPr>
            <p:cNvPr id="76849" name="Text Box 19"/>
            <p:cNvSpPr txBox="1">
              <a:spLocks noChangeArrowheads="1"/>
            </p:cNvSpPr>
            <p:nvPr/>
          </p:nvSpPr>
          <p:spPr bwMode="auto">
            <a:xfrm>
              <a:off x="6528030" y="3124565"/>
              <a:ext cx="246351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NextByteExpected(</a:t>
              </a:r>
              <a:r>
                <a:rPr lang="en-US" sz="16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351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)</a:t>
              </a:r>
            </a:p>
          </p:txBody>
        </p:sp>
        <p:sp>
          <p:nvSpPr>
            <p:cNvPr id="76850" name="Line 22"/>
            <p:cNvSpPr>
              <a:spLocks noChangeShapeType="1"/>
            </p:cNvSpPr>
            <p:nvPr/>
          </p:nvSpPr>
          <p:spPr bwMode="auto">
            <a:xfrm flipV="1">
              <a:off x="7696200" y="2895600"/>
              <a:ext cx="5334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71" name="Rectangle 70"/>
          <p:cNvSpPr/>
          <p:nvPr/>
        </p:nvSpPr>
        <p:spPr bwMode="auto">
          <a:xfrm>
            <a:off x="6400800" y="2514600"/>
            <a:ext cx="1828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101, 350</a:t>
            </a:r>
          </a:p>
        </p:txBody>
      </p:sp>
      <p:sp>
        <p:nvSpPr>
          <p:cNvPr id="76824" name="Rectangle 5"/>
          <p:cNvSpPr>
            <a:spLocks noChangeArrowheads="1"/>
          </p:cNvSpPr>
          <p:nvPr/>
        </p:nvSpPr>
        <p:spPr bwMode="auto">
          <a:xfrm>
            <a:off x="5791200" y="2514600"/>
            <a:ext cx="609600" cy="3810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grpSp>
        <p:nvGrpSpPr>
          <p:cNvPr id="76825" name="Group 72"/>
          <p:cNvGrpSpPr>
            <a:grpSpLocks/>
          </p:cNvGrpSpPr>
          <p:nvPr/>
        </p:nvGrpSpPr>
        <p:grpSpPr bwMode="auto">
          <a:xfrm>
            <a:off x="914400" y="3581400"/>
            <a:ext cx="8350250" cy="628650"/>
            <a:chOff x="911237" y="3638550"/>
            <a:chExt cx="8349406" cy="628650"/>
          </a:xfrm>
        </p:grpSpPr>
        <p:cxnSp>
          <p:nvCxnSpPr>
            <p:cNvPr id="76845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846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7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Data[301,350]</a:t>
              </a:r>
            </a:p>
          </p:txBody>
        </p:sp>
        <p:sp>
          <p:nvSpPr>
            <p:cNvPr id="76847" name="TextBox 48"/>
            <p:cNvSpPr txBox="1">
              <a:spLocks noChangeArrowheads="1"/>
            </p:cNvSpPr>
            <p:nvPr/>
          </p:nvSpPr>
          <p:spPr bwMode="auto">
            <a:xfrm>
              <a:off x="911237" y="3657600"/>
              <a:ext cx="14285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{[201,350]}</a:t>
              </a:r>
            </a:p>
          </p:txBody>
        </p:sp>
        <p:sp>
          <p:nvSpPr>
            <p:cNvPr id="76848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25698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{[101,200],[301,350]}</a:t>
              </a:r>
            </a:p>
          </p:txBody>
        </p:sp>
      </p:grpSp>
      <p:grpSp>
        <p:nvGrpSpPr>
          <p:cNvPr id="76826" name="Group 34"/>
          <p:cNvGrpSpPr>
            <a:grpSpLocks/>
          </p:cNvGrpSpPr>
          <p:nvPr/>
        </p:nvGrpSpPr>
        <p:grpSpPr bwMode="auto">
          <a:xfrm>
            <a:off x="2667000" y="2895600"/>
            <a:ext cx="1973263" cy="565150"/>
            <a:chOff x="2065649" y="2895598"/>
            <a:chExt cx="1972638" cy="563942"/>
          </a:xfrm>
        </p:grpSpPr>
        <p:sp>
          <p:nvSpPr>
            <p:cNvPr id="76843" name="Text Box 7"/>
            <p:cNvSpPr txBox="1">
              <a:spLocks noChangeArrowheads="1"/>
            </p:cNvSpPr>
            <p:nvPr/>
          </p:nvSpPr>
          <p:spPr bwMode="auto">
            <a:xfrm>
              <a:off x="2065649" y="3124200"/>
              <a:ext cx="1972638" cy="33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LastByteSent(350)</a:t>
              </a:r>
            </a:p>
          </p:txBody>
        </p:sp>
        <p:sp>
          <p:nvSpPr>
            <p:cNvPr id="76844" name="Line 22"/>
            <p:cNvSpPr>
              <a:spLocks noChangeShapeType="1"/>
            </p:cNvSpPr>
            <p:nvPr/>
          </p:nvSpPr>
          <p:spPr bwMode="auto">
            <a:xfrm flipH="1" flipV="1">
              <a:off x="2133541" y="2895598"/>
              <a:ext cx="76257" cy="304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76827" name="Group 36"/>
          <p:cNvGrpSpPr>
            <a:grpSpLocks/>
          </p:cNvGrpSpPr>
          <p:nvPr/>
        </p:nvGrpSpPr>
        <p:grpSpPr bwMode="auto">
          <a:xfrm>
            <a:off x="990600" y="4133850"/>
            <a:ext cx="5638800" cy="476250"/>
            <a:chOff x="990600" y="4191000"/>
            <a:chExt cx="5638800" cy="476310"/>
          </a:xfrm>
        </p:grpSpPr>
        <p:cxnSp>
          <p:nvCxnSpPr>
            <p:cNvPr id="76840" name="Straight Arrow Connector 37"/>
            <p:cNvCxnSpPr>
              <a:cxnSpLocks noChangeShapeType="1"/>
            </p:cNvCxnSpPr>
            <p:nvPr/>
          </p:nvCxnSpPr>
          <p:spPr bwMode="auto">
            <a:xfrm flipH="1">
              <a:off x="2362200" y="4191000"/>
              <a:ext cx="4267200" cy="304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841" name="TextBox 46"/>
            <p:cNvSpPr txBox="1">
              <a:spLocks noChangeArrowheads="1"/>
            </p:cNvSpPr>
            <p:nvPr/>
          </p:nvSpPr>
          <p:spPr bwMode="auto">
            <a:xfrm>
              <a:off x="2868906" y="4191000"/>
              <a:ext cx="2779652" cy="4001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Ack=201, AdvWin = 50</a:t>
              </a:r>
            </a:p>
          </p:txBody>
        </p:sp>
        <p:sp>
          <p:nvSpPr>
            <p:cNvPr id="76842" name="TextBox 49"/>
            <p:cNvSpPr txBox="1">
              <a:spLocks noChangeArrowheads="1"/>
            </p:cNvSpPr>
            <p:nvPr/>
          </p:nvSpPr>
          <p:spPr bwMode="auto">
            <a:xfrm>
              <a:off x="990600" y="4267200"/>
              <a:ext cx="13644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{201, 350}</a:t>
              </a:r>
            </a:p>
          </p:txBody>
        </p:sp>
      </p:grpSp>
      <p:sp>
        <p:nvSpPr>
          <p:cNvPr id="76828" name="Rounded Rectangle 65"/>
          <p:cNvSpPr>
            <a:spLocks noChangeArrowheads="1"/>
          </p:cNvSpPr>
          <p:nvPr/>
        </p:nvSpPr>
        <p:spPr bwMode="auto">
          <a:xfrm>
            <a:off x="533400" y="5791200"/>
            <a:ext cx="7696200" cy="8382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marL="342900" indent="-342900">
              <a:buFont typeface="Arial" charset="0"/>
              <a:buChar char="•"/>
            </a:pPr>
            <a:r>
              <a:rPr lang="en-US" b="0">
                <a:latin typeface="Helvetica" charset="0"/>
                <a:cs typeface="Helvetica" charset="0"/>
              </a:rPr>
              <a:t>Sender gets 3</a:t>
            </a:r>
            <a:r>
              <a:rPr lang="en-US" b="0" baseline="30000">
                <a:latin typeface="Helvetica" charset="0"/>
                <a:cs typeface="Helvetica" charset="0"/>
              </a:rPr>
              <a:t>rd</a:t>
            </a:r>
            <a:r>
              <a:rPr lang="en-US" b="0">
                <a:latin typeface="Helvetica" charset="0"/>
                <a:cs typeface="Helvetica" charset="0"/>
              </a:rPr>
              <a:t> packet and sends Ack for 351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>
                <a:latin typeface="Helvetica" charset="0"/>
                <a:cs typeface="Helvetica" charset="0"/>
              </a:rPr>
              <a:t>AdvWin = 50</a:t>
            </a:r>
          </a:p>
        </p:txBody>
      </p:sp>
      <p:grpSp>
        <p:nvGrpSpPr>
          <p:cNvPr id="76829" name="Group 45"/>
          <p:cNvGrpSpPr>
            <a:grpSpLocks/>
          </p:cNvGrpSpPr>
          <p:nvPr/>
        </p:nvGrpSpPr>
        <p:grpSpPr bwMode="auto">
          <a:xfrm>
            <a:off x="946150" y="4457700"/>
            <a:ext cx="7208838" cy="628650"/>
            <a:chOff x="911237" y="3638550"/>
            <a:chExt cx="7208107" cy="628650"/>
          </a:xfrm>
        </p:grpSpPr>
        <p:cxnSp>
          <p:nvCxnSpPr>
            <p:cNvPr id="76836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837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7959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Data[201,300]</a:t>
              </a:r>
            </a:p>
          </p:txBody>
        </p:sp>
        <p:sp>
          <p:nvSpPr>
            <p:cNvPr id="76838" name="TextBox 48"/>
            <p:cNvSpPr txBox="1">
              <a:spLocks noChangeArrowheads="1"/>
            </p:cNvSpPr>
            <p:nvPr/>
          </p:nvSpPr>
          <p:spPr bwMode="auto">
            <a:xfrm>
              <a:off x="911237" y="3657600"/>
              <a:ext cx="14285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{[201,350]}</a:t>
              </a:r>
            </a:p>
          </p:txBody>
        </p:sp>
        <p:sp>
          <p:nvSpPr>
            <p:cNvPr id="76839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4285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{[101,350]}</a:t>
              </a:r>
            </a:p>
          </p:txBody>
        </p:sp>
      </p:grpSp>
      <p:grpSp>
        <p:nvGrpSpPr>
          <p:cNvPr id="50" name="Group 36"/>
          <p:cNvGrpSpPr>
            <a:grpSpLocks/>
          </p:cNvGrpSpPr>
          <p:nvPr/>
        </p:nvGrpSpPr>
        <p:grpSpPr bwMode="auto">
          <a:xfrm>
            <a:off x="1922463" y="5010150"/>
            <a:ext cx="4706937" cy="476250"/>
            <a:chOff x="1921798" y="4191000"/>
            <a:chExt cx="4707602" cy="476360"/>
          </a:xfrm>
        </p:grpSpPr>
        <p:cxnSp>
          <p:nvCxnSpPr>
            <p:cNvPr id="76833" name="Straight Arrow Connector 37"/>
            <p:cNvCxnSpPr>
              <a:cxnSpLocks noChangeShapeType="1"/>
            </p:cNvCxnSpPr>
            <p:nvPr/>
          </p:nvCxnSpPr>
          <p:spPr bwMode="auto">
            <a:xfrm flipH="1">
              <a:off x="2362200" y="4191000"/>
              <a:ext cx="4267200" cy="304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834" name="TextBox 46"/>
            <p:cNvSpPr txBox="1">
              <a:spLocks noChangeArrowheads="1"/>
            </p:cNvSpPr>
            <p:nvPr/>
          </p:nvSpPr>
          <p:spPr bwMode="auto">
            <a:xfrm>
              <a:off x="2868906" y="4191000"/>
              <a:ext cx="2779652" cy="4001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Ack=351, AdvWin = 50</a:t>
              </a:r>
            </a:p>
          </p:txBody>
        </p:sp>
        <p:sp>
          <p:nvSpPr>
            <p:cNvPr id="76835" name="TextBox 49"/>
            <p:cNvSpPr txBox="1">
              <a:spLocks noChangeArrowheads="1"/>
            </p:cNvSpPr>
            <p:nvPr/>
          </p:nvSpPr>
          <p:spPr bwMode="auto">
            <a:xfrm>
              <a:off x="1921798" y="4267200"/>
              <a:ext cx="364202" cy="40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{}</a:t>
              </a:r>
            </a:p>
          </p:txBody>
        </p:sp>
      </p:grpSp>
      <p:sp>
        <p:nvSpPr>
          <p:cNvPr id="54" name="Rectangle 53"/>
          <p:cNvSpPr/>
          <p:nvPr/>
        </p:nvSpPr>
        <p:spPr bwMode="auto">
          <a:xfrm>
            <a:off x="1447800" y="2514600"/>
            <a:ext cx="6858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201,300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057400" y="2514600"/>
            <a:ext cx="6858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301,350</a:t>
            </a:r>
          </a:p>
        </p:txBody>
      </p:sp>
    </p:spTree>
    <p:extLst>
      <p:ext uri="{BB962C8B-B14F-4D97-AF65-F5344CB8AC3E}">
        <p14:creationId xmlns:p14="http://schemas.microsoft.com/office/powerpoint/2010/main" val="391131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TCP Flow Control</a:t>
            </a:r>
          </a:p>
        </p:txBody>
      </p:sp>
      <p:sp>
        <p:nvSpPr>
          <p:cNvPr id="77826" name="Rectangle 5"/>
          <p:cNvSpPr>
            <a:spLocks noChangeArrowheads="1"/>
          </p:cNvSpPr>
          <p:nvPr/>
        </p:nvSpPr>
        <p:spPr bwMode="auto">
          <a:xfrm>
            <a:off x="304800" y="2514600"/>
            <a:ext cx="4114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7827" name="Text Box 6"/>
          <p:cNvSpPr txBox="1">
            <a:spLocks noChangeArrowheads="1"/>
          </p:cNvSpPr>
          <p:nvPr/>
        </p:nvSpPr>
        <p:spPr bwMode="auto">
          <a:xfrm>
            <a:off x="65088" y="3124200"/>
            <a:ext cx="2144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LastByteAcked(350)</a:t>
            </a:r>
          </a:p>
        </p:txBody>
      </p:sp>
      <p:sp>
        <p:nvSpPr>
          <p:cNvPr id="77828" name="Line 11"/>
          <p:cNvSpPr>
            <a:spLocks noChangeShapeType="1"/>
          </p:cNvSpPr>
          <p:nvPr/>
        </p:nvSpPr>
        <p:spPr bwMode="auto">
          <a:xfrm>
            <a:off x="457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7829" name="Oval 12"/>
          <p:cNvSpPr>
            <a:spLocks noChangeArrowheads="1"/>
          </p:cNvSpPr>
          <p:nvPr/>
        </p:nvSpPr>
        <p:spPr bwMode="auto">
          <a:xfrm>
            <a:off x="1219200" y="990600"/>
            <a:ext cx="21336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7830" name="Text Box 13"/>
          <p:cNvSpPr txBox="1">
            <a:spLocks noChangeArrowheads="1"/>
          </p:cNvSpPr>
          <p:nvPr/>
        </p:nvSpPr>
        <p:spPr bwMode="auto">
          <a:xfrm>
            <a:off x="1355725" y="1219200"/>
            <a:ext cx="185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Sending Process</a:t>
            </a:r>
          </a:p>
        </p:txBody>
      </p:sp>
      <p:sp>
        <p:nvSpPr>
          <p:cNvPr id="77831" name="Freeform 14"/>
          <p:cNvSpPr>
            <a:spLocks/>
          </p:cNvSpPr>
          <p:nvPr/>
        </p:nvSpPr>
        <p:spPr bwMode="auto">
          <a:xfrm>
            <a:off x="2332038" y="1752600"/>
            <a:ext cx="411162" cy="7620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7832" name="Line 17"/>
          <p:cNvSpPr>
            <a:spLocks noChangeShapeType="1"/>
          </p:cNvSpPr>
          <p:nvPr/>
        </p:nvSpPr>
        <p:spPr bwMode="auto">
          <a:xfrm>
            <a:off x="4648200" y="914400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7833" name="Text Box 21"/>
          <p:cNvSpPr txBox="1">
            <a:spLocks noChangeArrowheads="1"/>
          </p:cNvSpPr>
          <p:nvPr/>
        </p:nvSpPr>
        <p:spPr bwMode="auto">
          <a:xfrm>
            <a:off x="6324600" y="2178050"/>
            <a:ext cx="2030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LastByteRead(100)</a:t>
            </a:r>
          </a:p>
        </p:txBody>
      </p:sp>
      <p:sp>
        <p:nvSpPr>
          <p:cNvPr id="77834" name="Line 24"/>
          <p:cNvSpPr>
            <a:spLocks noChangeShapeType="1"/>
          </p:cNvSpPr>
          <p:nvPr/>
        </p:nvSpPr>
        <p:spPr bwMode="auto">
          <a:xfrm>
            <a:off x="5029200" y="19812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7835" name="Text Box 26"/>
          <p:cNvSpPr txBox="1">
            <a:spLocks noChangeArrowheads="1"/>
          </p:cNvSpPr>
          <p:nvPr/>
        </p:nvSpPr>
        <p:spPr bwMode="auto">
          <a:xfrm>
            <a:off x="5794375" y="1187450"/>
            <a:ext cx="200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Receiving Process</a:t>
            </a:r>
          </a:p>
        </p:txBody>
      </p:sp>
      <p:sp>
        <p:nvSpPr>
          <p:cNvPr id="77836" name="Line 22"/>
          <p:cNvSpPr>
            <a:spLocks noChangeShapeType="1"/>
          </p:cNvSpPr>
          <p:nvPr/>
        </p:nvSpPr>
        <p:spPr bwMode="auto">
          <a:xfrm flipV="1">
            <a:off x="914400" y="2895600"/>
            <a:ext cx="1828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77837" name="Text Box 8"/>
          <p:cNvSpPr txBox="1">
            <a:spLocks noChangeArrowheads="1"/>
          </p:cNvSpPr>
          <p:nvPr/>
        </p:nvSpPr>
        <p:spPr bwMode="auto">
          <a:xfrm>
            <a:off x="511175" y="2178050"/>
            <a:ext cx="2232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Helvetica" charset="0"/>
                <a:cs typeface="Helvetica" charset="0"/>
              </a:rPr>
              <a:t>LastByteWritten(350)</a:t>
            </a:r>
          </a:p>
        </p:txBody>
      </p:sp>
      <p:sp>
        <p:nvSpPr>
          <p:cNvPr id="77838" name="Oval 12"/>
          <p:cNvSpPr>
            <a:spLocks noChangeArrowheads="1"/>
          </p:cNvSpPr>
          <p:nvPr/>
        </p:nvSpPr>
        <p:spPr bwMode="auto">
          <a:xfrm>
            <a:off x="5638800" y="990600"/>
            <a:ext cx="2286000" cy="762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7839" name="Freeform 14"/>
          <p:cNvSpPr>
            <a:spLocks/>
          </p:cNvSpPr>
          <p:nvPr/>
        </p:nvSpPr>
        <p:spPr bwMode="auto">
          <a:xfrm>
            <a:off x="6172200" y="1676400"/>
            <a:ext cx="228600" cy="838200"/>
          </a:xfrm>
          <a:custGeom>
            <a:avLst/>
            <a:gdLst>
              <a:gd name="T0" fmla="*/ 0 w 480"/>
              <a:gd name="T1" fmla="*/ 0 h 528"/>
              <a:gd name="T2" fmla="*/ 2147483647 w 480"/>
              <a:gd name="T3" fmla="*/ 2147483647 h 528"/>
              <a:gd name="T4" fmla="*/ 2147483647 w 480"/>
              <a:gd name="T5" fmla="*/ 2147483647 h 528"/>
              <a:gd name="T6" fmla="*/ 2147483647 w 480"/>
              <a:gd name="T7" fmla="*/ 2147483647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528"/>
              <a:gd name="T14" fmla="*/ 480 w 48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528">
                <a:moveTo>
                  <a:pt x="0" y="0"/>
                </a:moveTo>
                <a:cubicBezTo>
                  <a:pt x="108" y="44"/>
                  <a:pt x="216" y="88"/>
                  <a:pt x="288" y="144"/>
                </a:cubicBezTo>
                <a:cubicBezTo>
                  <a:pt x="360" y="200"/>
                  <a:pt x="400" y="272"/>
                  <a:pt x="432" y="336"/>
                </a:cubicBezTo>
                <a:cubicBezTo>
                  <a:pt x="464" y="400"/>
                  <a:pt x="472" y="464"/>
                  <a:pt x="480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cxnSp>
        <p:nvCxnSpPr>
          <p:cNvPr id="77840" name="Straight Connector 31"/>
          <p:cNvCxnSpPr>
            <a:cxnSpLocks noChangeShapeType="1"/>
          </p:cNvCxnSpPr>
          <p:nvPr/>
        </p:nvCxnSpPr>
        <p:spPr bwMode="auto">
          <a:xfrm rot="5400000">
            <a:off x="9890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1" name="Straight Connector 34"/>
          <p:cNvCxnSpPr>
            <a:cxnSpLocks noChangeShapeType="1"/>
          </p:cNvCxnSpPr>
          <p:nvPr/>
        </p:nvCxnSpPr>
        <p:spPr bwMode="auto">
          <a:xfrm rot="5400000">
            <a:off x="5256213" y="5029200"/>
            <a:ext cx="2744788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42" name="Rectangle 5"/>
          <p:cNvSpPr>
            <a:spLocks noChangeArrowheads="1"/>
          </p:cNvSpPr>
          <p:nvPr/>
        </p:nvSpPr>
        <p:spPr bwMode="auto">
          <a:xfrm>
            <a:off x="6400800" y="2514600"/>
            <a:ext cx="18288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sp>
        <p:nvSpPr>
          <p:cNvPr id="77843" name="Text Box 20"/>
          <p:cNvSpPr txBox="1">
            <a:spLocks noChangeArrowheads="1"/>
          </p:cNvSpPr>
          <p:nvPr/>
        </p:nvSpPr>
        <p:spPr bwMode="auto">
          <a:xfrm>
            <a:off x="4598988" y="3124200"/>
            <a:ext cx="2030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00000"/>
                </a:solidFill>
                <a:latin typeface="Helvetica" charset="0"/>
                <a:cs typeface="Helvetica" charset="0"/>
              </a:rPr>
              <a:t>LastByteRcvd(350)</a:t>
            </a:r>
          </a:p>
        </p:txBody>
      </p:sp>
      <p:sp>
        <p:nvSpPr>
          <p:cNvPr id="77844" name="Line 22"/>
          <p:cNvSpPr>
            <a:spLocks noChangeShapeType="1"/>
          </p:cNvSpPr>
          <p:nvPr/>
        </p:nvSpPr>
        <p:spPr bwMode="auto">
          <a:xfrm flipV="1">
            <a:off x="5562600" y="2895600"/>
            <a:ext cx="26670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77845" name="Group 1"/>
          <p:cNvGrpSpPr>
            <a:grpSpLocks/>
          </p:cNvGrpSpPr>
          <p:nvPr/>
        </p:nvGrpSpPr>
        <p:grpSpPr bwMode="auto">
          <a:xfrm>
            <a:off x="6527800" y="2895600"/>
            <a:ext cx="2463800" cy="565150"/>
            <a:chOff x="6528030" y="2895600"/>
            <a:chExt cx="2463516" cy="564954"/>
          </a:xfrm>
        </p:grpSpPr>
        <p:sp>
          <p:nvSpPr>
            <p:cNvPr id="77871" name="Text Box 19"/>
            <p:cNvSpPr txBox="1">
              <a:spLocks noChangeArrowheads="1"/>
            </p:cNvSpPr>
            <p:nvPr/>
          </p:nvSpPr>
          <p:spPr bwMode="auto">
            <a:xfrm>
              <a:off x="6528030" y="3124565"/>
              <a:ext cx="2463516" cy="335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NextByteExpected(</a:t>
              </a:r>
              <a:r>
                <a:rPr lang="en-US" sz="160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351</a:t>
              </a:r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)</a:t>
              </a:r>
            </a:p>
          </p:txBody>
        </p:sp>
        <p:sp>
          <p:nvSpPr>
            <p:cNvPr id="77872" name="Line 22"/>
            <p:cNvSpPr>
              <a:spLocks noChangeShapeType="1"/>
            </p:cNvSpPr>
            <p:nvPr/>
          </p:nvSpPr>
          <p:spPr bwMode="auto">
            <a:xfrm flipV="1">
              <a:off x="7696200" y="2895600"/>
              <a:ext cx="5334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71" name="Rectangle 70"/>
          <p:cNvSpPr/>
          <p:nvPr/>
        </p:nvSpPr>
        <p:spPr bwMode="auto">
          <a:xfrm>
            <a:off x="6400800" y="2514600"/>
            <a:ext cx="18288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101, 350</a:t>
            </a:r>
          </a:p>
        </p:txBody>
      </p:sp>
      <p:sp>
        <p:nvSpPr>
          <p:cNvPr id="77847" name="Rectangle 5"/>
          <p:cNvSpPr>
            <a:spLocks noChangeArrowheads="1"/>
          </p:cNvSpPr>
          <p:nvPr/>
        </p:nvSpPr>
        <p:spPr bwMode="auto">
          <a:xfrm>
            <a:off x="5791200" y="2514600"/>
            <a:ext cx="609600" cy="3810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 sz="1600">
              <a:latin typeface="Helvetica" charset="0"/>
              <a:cs typeface="Helvetica" charset="0"/>
            </a:endParaRPr>
          </a:p>
        </p:txBody>
      </p:sp>
      <p:grpSp>
        <p:nvGrpSpPr>
          <p:cNvPr id="77848" name="Group 72"/>
          <p:cNvGrpSpPr>
            <a:grpSpLocks/>
          </p:cNvGrpSpPr>
          <p:nvPr/>
        </p:nvGrpSpPr>
        <p:grpSpPr bwMode="auto">
          <a:xfrm>
            <a:off x="914400" y="3581400"/>
            <a:ext cx="8350250" cy="628650"/>
            <a:chOff x="911237" y="3638550"/>
            <a:chExt cx="8349406" cy="628650"/>
          </a:xfrm>
        </p:grpSpPr>
        <p:cxnSp>
          <p:nvCxnSpPr>
            <p:cNvPr id="77867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868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796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Data[301,350]</a:t>
              </a:r>
            </a:p>
          </p:txBody>
        </p:sp>
        <p:sp>
          <p:nvSpPr>
            <p:cNvPr id="77869" name="TextBox 48"/>
            <p:cNvSpPr txBox="1">
              <a:spLocks noChangeArrowheads="1"/>
            </p:cNvSpPr>
            <p:nvPr/>
          </p:nvSpPr>
          <p:spPr bwMode="auto">
            <a:xfrm>
              <a:off x="911237" y="3657600"/>
              <a:ext cx="14285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{[201,350]}</a:t>
              </a:r>
            </a:p>
          </p:txBody>
        </p:sp>
        <p:sp>
          <p:nvSpPr>
            <p:cNvPr id="77870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25698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{[101,200],[301,350]}</a:t>
              </a:r>
            </a:p>
          </p:txBody>
        </p:sp>
      </p:grpSp>
      <p:grpSp>
        <p:nvGrpSpPr>
          <p:cNvPr id="77849" name="Group 34"/>
          <p:cNvGrpSpPr>
            <a:grpSpLocks/>
          </p:cNvGrpSpPr>
          <p:nvPr/>
        </p:nvGrpSpPr>
        <p:grpSpPr bwMode="auto">
          <a:xfrm>
            <a:off x="2667000" y="2895600"/>
            <a:ext cx="1973263" cy="565150"/>
            <a:chOff x="2065649" y="2895598"/>
            <a:chExt cx="1972638" cy="563942"/>
          </a:xfrm>
        </p:grpSpPr>
        <p:sp>
          <p:nvSpPr>
            <p:cNvPr id="77865" name="Text Box 7"/>
            <p:cNvSpPr txBox="1">
              <a:spLocks noChangeArrowheads="1"/>
            </p:cNvSpPr>
            <p:nvPr/>
          </p:nvSpPr>
          <p:spPr bwMode="auto">
            <a:xfrm>
              <a:off x="2065649" y="3124200"/>
              <a:ext cx="1972638" cy="335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>
                  <a:solidFill>
                    <a:srgbClr val="000000"/>
                  </a:solidFill>
                  <a:latin typeface="Helvetica" charset="0"/>
                  <a:cs typeface="Helvetica" charset="0"/>
                </a:rPr>
                <a:t>LastByteSent(350)</a:t>
              </a:r>
            </a:p>
          </p:txBody>
        </p:sp>
        <p:sp>
          <p:nvSpPr>
            <p:cNvPr id="77866" name="Line 22"/>
            <p:cNvSpPr>
              <a:spLocks noChangeShapeType="1"/>
            </p:cNvSpPr>
            <p:nvPr/>
          </p:nvSpPr>
          <p:spPr bwMode="auto">
            <a:xfrm flipH="1" flipV="1">
              <a:off x="2133541" y="2895598"/>
              <a:ext cx="76257" cy="304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77850" name="Group 36"/>
          <p:cNvGrpSpPr>
            <a:grpSpLocks/>
          </p:cNvGrpSpPr>
          <p:nvPr/>
        </p:nvGrpSpPr>
        <p:grpSpPr bwMode="auto">
          <a:xfrm>
            <a:off x="990600" y="4133850"/>
            <a:ext cx="5638800" cy="476250"/>
            <a:chOff x="990600" y="4191000"/>
            <a:chExt cx="5638800" cy="476310"/>
          </a:xfrm>
        </p:grpSpPr>
        <p:cxnSp>
          <p:nvCxnSpPr>
            <p:cNvPr id="77862" name="Straight Arrow Connector 37"/>
            <p:cNvCxnSpPr>
              <a:cxnSpLocks noChangeShapeType="1"/>
            </p:cNvCxnSpPr>
            <p:nvPr/>
          </p:nvCxnSpPr>
          <p:spPr bwMode="auto">
            <a:xfrm flipH="1">
              <a:off x="2362200" y="4191000"/>
              <a:ext cx="4267200" cy="304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863" name="TextBox 46"/>
            <p:cNvSpPr txBox="1">
              <a:spLocks noChangeArrowheads="1"/>
            </p:cNvSpPr>
            <p:nvPr/>
          </p:nvSpPr>
          <p:spPr bwMode="auto">
            <a:xfrm>
              <a:off x="2868906" y="4191000"/>
              <a:ext cx="2779652" cy="4001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Ack=201, AdvWin = 50</a:t>
              </a:r>
            </a:p>
          </p:txBody>
        </p:sp>
        <p:sp>
          <p:nvSpPr>
            <p:cNvPr id="77864" name="TextBox 49"/>
            <p:cNvSpPr txBox="1">
              <a:spLocks noChangeArrowheads="1"/>
            </p:cNvSpPr>
            <p:nvPr/>
          </p:nvSpPr>
          <p:spPr bwMode="auto">
            <a:xfrm>
              <a:off x="990600" y="4267200"/>
              <a:ext cx="136447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{201, 350}</a:t>
              </a:r>
            </a:p>
          </p:txBody>
        </p:sp>
      </p:grpSp>
      <p:sp>
        <p:nvSpPr>
          <p:cNvPr id="77851" name="Rounded Rectangle 65"/>
          <p:cNvSpPr>
            <a:spLocks noChangeArrowheads="1"/>
          </p:cNvSpPr>
          <p:nvPr/>
        </p:nvSpPr>
        <p:spPr bwMode="auto">
          <a:xfrm>
            <a:off x="1752600" y="5791200"/>
            <a:ext cx="5943600" cy="9144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>
                <a:latin typeface="Helvetica" charset="0"/>
                <a:cs typeface="Helvetica" charset="0"/>
              </a:rPr>
              <a:t>Sender DONE with sending all bytes! </a:t>
            </a:r>
          </a:p>
        </p:txBody>
      </p:sp>
      <p:grpSp>
        <p:nvGrpSpPr>
          <p:cNvPr id="77852" name="Group 45"/>
          <p:cNvGrpSpPr>
            <a:grpSpLocks/>
          </p:cNvGrpSpPr>
          <p:nvPr/>
        </p:nvGrpSpPr>
        <p:grpSpPr bwMode="auto">
          <a:xfrm>
            <a:off x="946150" y="4457700"/>
            <a:ext cx="7208838" cy="628650"/>
            <a:chOff x="911237" y="3638550"/>
            <a:chExt cx="7208107" cy="628650"/>
          </a:xfrm>
        </p:grpSpPr>
        <p:cxnSp>
          <p:nvCxnSpPr>
            <p:cNvPr id="77858" name="Straight Arrow Connector 36"/>
            <p:cNvCxnSpPr>
              <a:cxnSpLocks noChangeShapeType="1"/>
            </p:cNvCxnSpPr>
            <p:nvPr/>
          </p:nvCxnSpPr>
          <p:spPr bwMode="auto">
            <a:xfrm>
              <a:off x="2362200" y="3886200"/>
              <a:ext cx="4267200" cy="2286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859" name="TextBox 45"/>
            <p:cNvSpPr txBox="1">
              <a:spLocks noChangeArrowheads="1"/>
            </p:cNvSpPr>
            <p:nvPr/>
          </p:nvSpPr>
          <p:spPr bwMode="auto">
            <a:xfrm>
              <a:off x="3978275" y="3638550"/>
              <a:ext cx="17959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Data[201,300]</a:t>
              </a:r>
            </a:p>
          </p:txBody>
        </p:sp>
        <p:sp>
          <p:nvSpPr>
            <p:cNvPr id="77860" name="TextBox 48"/>
            <p:cNvSpPr txBox="1">
              <a:spLocks noChangeArrowheads="1"/>
            </p:cNvSpPr>
            <p:nvPr/>
          </p:nvSpPr>
          <p:spPr bwMode="auto">
            <a:xfrm>
              <a:off x="911237" y="3657600"/>
              <a:ext cx="14285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{[201,350]}</a:t>
              </a:r>
            </a:p>
          </p:txBody>
        </p:sp>
        <p:sp>
          <p:nvSpPr>
            <p:cNvPr id="77861" name="TextBox 48"/>
            <p:cNvSpPr txBox="1">
              <a:spLocks noChangeArrowheads="1"/>
            </p:cNvSpPr>
            <p:nvPr/>
          </p:nvSpPr>
          <p:spPr bwMode="auto">
            <a:xfrm>
              <a:off x="6690797" y="3867090"/>
              <a:ext cx="14285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{[101,350]}</a:t>
              </a:r>
            </a:p>
          </p:txBody>
        </p:sp>
      </p:grpSp>
      <p:grpSp>
        <p:nvGrpSpPr>
          <p:cNvPr id="77853" name="Group 36"/>
          <p:cNvGrpSpPr>
            <a:grpSpLocks/>
          </p:cNvGrpSpPr>
          <p:nvPr/>
        </p:nvGrpSpPr>
        <p:grpSpPr bwMode="auto">
          <a:xfrm>
            <a:off x="1922463" y="5010150"/>
            <a:ext cx="4706937" cy="476250"/>
            <a:chOff x="1921798" y="4191000"/>
            <a:chExt cx="4707602" cy="476360"/>
          </a:xfrm>
        </p:grpSpPr>
        <p:cxnSp>
          <p:nvCxnSpPr>
            <p:cNvPr id="77855" name="Straight Arrow Connector 37"/>
            <p:cNvCxnSpPr>
              <a:cxnSpLocks noChangeShapeType="1"/>
            </p:cNvCxnSpPr>
            <p:nvPr/>
          </p:nvCxnSpPr>
          <p:spPr bwMode="auto">
            <a:xfrm flipH="1">
              <a:off x="2362200" y="4191000"/>
              <a:ext cx="4267200" cy="3048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856" name="TextBox 46"/>
            <p:cNvSpPr txBox="1">
              <a:spLocks noChangeArrowheads="1"/>
            </p:cNvSpPr>
            <p:nvPr/>
          </p:nvSpPr>
          <p:spPr bwMode="auto">
            <a:xfrm>
              <a:off x="2868906" y="4191000"/>
              <a:ext cx="2779652" cy="4001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Ack=351, AdvWin = 50</a:t>
              </a:r>
            </a:p>
          </p:txBody>
        </p:sp>
        <p:sp>
          <p:nvSpPr>
            <p:cNvPr id="77857" name="TextBox 49"/>
            <p:cNvSpPr txBox="1">
              <a:spLocks noChangeArrowheads="1"/>
            </p:cNvSpPr>
            <p:nvPr/>
          </p:nvSpPr>
          <p:spPr bwMode="auto">
            <a:xfrm>
              <a:off x="1921798" y="4267200"/>
              <a:ext cx="364202" cy="400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latin typeface="Helvetica" charset="0"/>
                  <a:cs typeface="Helvetica" charset="0"/>
                </a:rPr>
                <a:t>{}</a:t>
              </a:r>
            </a:p>
          </p:txBody>
        </p:sp>
      </p:grpSp>
      <p:sp>
        <p:nvSpPr>
          <p:cNvPr id="77854" name="Line 11"/>
          <p:cNvSpPr>
            <a:spLocks noChangeShapeType="1"/>
          </p:cNvSpPr>
          <p:nvPr/>
        </p:nvSpPr>
        <p:spPr bwMode="auto">
          <a:xfrm>
            <a:off x="2743200" y="2438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2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not have a huge buffer at the receiver (memory is cheap!)?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Sending window (</a:t>
            </a:r>
            <a:r>
              <a:rPr lang="en-US" dirty="0" err="1" smtClean="0"/>
              <a:t>SndWnd</a:t>
            </a:r>
            <a:r>
              <a:rPr lang="en-US" dirty="0" smtClean="0"/>
              <a:t>) also depends on network congestion</a:t>
            </a:r>
          </a:p>
          <a:p>
            <a:pPr lvl="1">
              <a:defRPr/>
            </a:pPr>
            <a:r>
              <a:rPr lang="en-US" b="1" dirty="0" smtClean="0"/>
              <a:t>Congestion control</a:t>
            </a:r>
            <a:r>
              <a:rPr lang="en-US" dirty="0" smtClean="0"/>
              <a:t>: ensure that  a fast sender doesn’t overwhelm a router in the network </a:t>
            </a:r>
          </a:p>
          <a:p>
            <a:pPr lvl="1">
              <a:defRPr/>
            </a:pPr>
            <a:r>
              <a:rPr lang="en-US" dirty="0" smtClean="0"/>
              <a:t>discussed in detail in CS168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In practice there is another set of buffers in the protocol stack, at the </a:t>
            </a:r>
            <a:r>
              <a:rPr lang="en-US" b="1" dirty="0" smtClean="0"/>
              <a:t>link layer</a:t>
            </a:r>
            <a:r>
              <a:rPr lang="en-US" dirty="0" smtClean="0"/>
              <a:t> (i.e., Network Interface Card)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9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543800" cy="5334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Summary: Reliability &amp; Flow Control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Flow control: three pairs of producer consumers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</a:rPr>
              <a:t>Sending process </a:t>
            </a:r>
            <a:r>
              <a:rPr lang="en-US">
                <a:latin typeface="Helvetica" charset="0"/>
                <a:ea typeface="ＭＳ Ｐゴシック" charset="0"/>
                <a:sym typeface="Wingdings" charset="0"/>
              </a:rPr>
              <a:t> sending TCP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  <a:sym typeface="Wingdings" charset="0"/>
              </a:rPr>
              <a:t>Sending TCP  receiving TCP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  <a:sym typeface="Wingdings" charset="0"/>
              </a:rPr>
              <a:t>Receiving TCP  receiving process</a:t>
            </a:r>
          </a:p>
          <a:p>
            <a:pPr>
              <a:lnSpc>
                <a:spcPct val="100000"/>
              </a:lnSpc>
            </a:pPr>
            <a:endParaRPr lang="en-US">
              <a:latin typeface="Helvetica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  <a:sym typeface="Wingdings" charset="0"/>
              </a:rPr>
              <a:t>AdvertisedWindow: tells sender how much </a:t>
            </a:r>
            <a:r>
              <a:rPr lang="en-US">
                <a:solidFill>
                  <a:srgbClr val="FF0000"/>
                </a:solidFill>
                <a:latin typeface="Helvetica" charset="0"/>
                <a:ea typeface="ＭＳ Ｐゴシック" charset="0"/>
                <a:cs typeface="ＭＳ Ｐゴシック" charset="0"/>
                <a:sym typeface="Wingdings" charset="0"/>
              </a:rPr>
              <a:t>new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  <a:sym typeface="Wingdings" charset="0"/>
              </a:rPr>
              <a:t> data the receiver can buffer</a:t>
            </a:r>
          </a:p>
          <a:p>
            <a:pPr>
              <a:lnSpc>
                <a:spcPct val="100000"/>
              </a:lnSpc>
            </a:pPr>
            <a:endParaRPr lang="en-US">
              <a:latin typeface="Helvetica" charset="0"/>
              <a:ea typeface="ＭＳ Ｐゴシック" charset="0"/>
              <a:cs typeface="ＭＳ Ｐゴシック" charset="0"/>
              <a:sym typeface="Wingdings" charset="0"/>
            </a:endParaRPr>
          </a:p>
          <a:p>
            <a:pPr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  <a:sym typeface="Wingdings" charset="0"/>
              </a:rPr>
              <a:t>SenderWindow: specifies how many more bytes the sending application can send to the sending OS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  <a:sym typeface="Wingdings" charset="0"/>
              </a:rPr>
              <a:t>Depends on AdvertisedWindow and on data sent since sender received AdvertisedWindow</a:t>
            </a:r>
          </a:p>
        </p:txBody>
      </p:sp>
    </p:spTree>
    <p:extLst>
      <p:ext uri="{BB962C8B-B14F-4D97-AF65-F5344CB8AC3E}">
        <p14:creationId xmlns:p14="http://schemas.microsoft.com/office/powerpoint/2010/main" val="1318823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05800" cy="533400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Internet Layering – engineering for intelligence and change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725613" y="5638800"/>
            <a:ext cx="2743200" cy="533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600" b="0" dirty="0">
              <a:latin typeface="Helvetica"/>
              <a:ea typeface="ＭＳ Ｐゴシック" pitchFamily="1" charset="-128"/>
              <a:cs typeface="Helvetica"/>
            </a:endParaRPr>
          </a:p>
        </p:txBody>
      </p:sp>
      <p:sp>
        <p:nvSpPr>
          <p:cNvPr id="47" name="TextBox 2"/>
          <p:cNvSpPr txBox="1">
            <a:spLocks noChangeArrowheads="1"/>
          </p:cNvSpPr>
          <p:nvPr/>
        </p:nvSpPr>
        <p:spPr bwMode="auto">
          <a:xfrm>
            <a:off x="1725613" y="5715000"/>
            <a:ext cx="2698750" cy="4000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0" smtClean="0">
                <a:latin typeface="Helvetica" charset="0"/>
                <a:cs typeface="Helvetica" charset="0"/>
              </a:rPr>
              <a:t>101010100110101110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77813" y="2057400"/>
            <a:ext cx="1295400" cy="762000"/>
          </a:xfrm>
          <a:prstGeom prst="rect">
            <a:avLst/>
          </a:prstGeom>
          <a:solidFill>
            <a:srgbClr val="CCFFCC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Transport Layer </a:t>
            </a:r>
          </a:p>
        </p:txBody>
      </p:sp>
      <p:sp>
        <p:nvSpPr>
          <p:cNvPr id="80901" name="Rectangle 45"/>
          <p:cNvSpPr>
            <a:spLocks noChangeArrowheads="1"/>
          </p:cNvSpPr>
          <p:nvPr/>
        </p:nvSpPr>
        <p:spPr bwMode="auto">
          <a:xfrm>
            <a:off x="2411413" y="2133600"/>
            <a:ext cx="685800" cy="6096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Trans.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277813" y="3200400"/>
            <a:ext cx="1295400" cy="762000"/>
          </a:xfrm>
          <a:prstGeom prst="rect">
            <a:avLst/>
          </a:prstGeom>
          <a:solidFill>
            <a:srgbClr val="A0BCFE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Network Layer </a:t>
            </a:r>
          </a:p>
        </p:txBody>
      </p:sp>
      <p:sp>
        <p:nvSpPr>
          <p:cNvPr id="80903" name="Rectangle 60"/>
          <p:cNvSpPr>
            <a:spLocks noChangeArrowheads="1"/>
          </p:cNvSpPr>
          <p:nvPr/>
        </p:nvSpPr>
        <p:spPr bwMode="auto">
          <a:xfrm>
            <a:off x="3048000" y="3276600"/>
            <a:ext cx="685800" cy="6096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Trans.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362200" y="3276600"/>
            <a:ext cx="6858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Arial Narrow"/>
                <a:ea typeface="ＭＳ Ｐゴシック" pitchFamily="1" charset="-128"/>
                <a:cs typeface="Arial Narrow"/>
              </a:rPr>
              <a:t>Net.</a:t>
            </a:r>
          </a:p>
          <a:p>
            <a:pPr algn="ctr">
              <a:defRPr/>
            </a:pPr>
            <a:r>
              <a:rPr lang="en-US" sz="1600" b="0" dirty="0" err="1">
                <a:latin typeface="Arial Narrow"/>
                <a:ea typeface="ＭＳ Ｐゴシック" pitchFamily="1" charset="-128"/>
                <a:cs typeface="Arial Narrow"/>
              </a:rPr>
              <a:t>Hdr</a:t>
            </a:r>
            <a:r>
              <a:rPr lang="en-US" sz="1600" b="0" dirty="0">
                <a:latin typeface="Arial Narrow"/>
                <a:ea typeface="ＭＳ Ｐゴシック" pitchFamily="1" charset="-128"/>
                <a:cs typeface="Arial Narrow"/>
              </a:rPr>
              <a:t>.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277813" y="4343400"/>
            <a:ext cx="1295400" cy="762000"/>
          </a:xfrm>
          <a:prstGeom prst="rect">
            <a:avLst/>
          </a:prstGeom>
          <a:solidFill>
            <a:srgbClr val="FECF59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 err="1">
                <a:latin typeface="Helvetica"/>
                <a:ea typeface="ＭＳ Ｐゴシック" pitchFamily="1" charset="-128"/>
                <a:cs typeface="Helvetica"/>
              </a:rPr>
              <a:t>Datalink</a:t>
            </a: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 Layer </a:t>
            </a:r>
          </a:p>
        </p:txBody>
      </p:sp>
      <p:sp>
        <p:nvSpPr>
          <p:cNvPr id="80906" name="Rectangle 70"/>
          <p:cNvSpPr>
            <a:spLocks noChangeArrowheads="1"/>
          </p:cNvSpPr>
          <p:nvPr/>
        </p:nvSpPr>
        <p:spPr bwMode="auto">
          <a:xfrm>
            <a:off x="3733800" y="4419600"/>
            <a:ext cx="685800" cy="6096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Trans.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3048000" y="4419600"/>
            <a:ext cx="6858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0" dirty="0">
                <a:latin typeface="Arial Narrow"/>
                <a:ea typeface="ＭＳ Ｐゴシック" pitchFamily="1" charset="-128"/>
                <a:cs typeface="Arial Narrow"/>
              </a:rPr>
              <a:t>Net.</a:t>
            </a:r>
          </a:p>
          <a:p>
            <a:pPr algn="ctr">
              <a:defRPr/>
            </a:pPr>
            <a:r>
              <a:rPr lang="en-US" sz="1600" b="0" dirty="0" err="1">
                <a:latin typeface="Arial Narrow"/>
                <a:ea typeface="ＭＳ Ｐゴシック" pitchFamily="1" charset="-128"/>
                <a:cs typeface="Arial Narrow"/>
              </a:rPr>
              <a:t>Hdr</a:t>
            </a:r>
            <a:r>
              <a:rPr lang="en-US" sz="1600" b="0" dirty="0">
                <a:latin typeface="Arial Narrow"/>
                <a:ea typeface="ＭＳ Ｐゴシック" pitchFamily="1" charset="-128"/>
                <a:cs typeface="Arial Narrow"/>
              </a:rPr>
              <a:t>.</a:t>
            </a:r>
          </a:p>
        </p:txBody>
      </p:sp>
      <p:sp>
        <p:nvSpPr>
          <p:cNvPr id="80908" name="Rectangle 73"/>
          <p:cNvSpPr>
            <a:spLocks noChangeArrowheads="1"/>
          </p:cNvSpPr>
          <p:nvPr/>
        </p:nvSpPr>
        <p:spPr bwMode="auto">
          <a:xfrm>
            <a:off x="2362200" y="4419600"/>
            <a:ext cx="685800" cy="609600"/>
          </a:xfrm>
          <a:prstGeom prst="rect">
            <a:avLst/>
          </a:prstGeom>
          <a:solidFill>
            <a:srgbClr val="FECF59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Frame</a:t>
            </a:r>
          </a:p>
          <a:p>
            <a:pPr algn="ctr"/>
            <a:r>
              <a:rPr lang="en-US" sz="1600" b="0">
                <a:latin typeface="Arial Narrow" charset="0"/>
                <a:cs typeface="Arial Narrow" charset="0"/>
              </a:rPr>
              <a:t>Hdr.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277813" y="5486400"/>
            <a:ext cx="1295400" cy="762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pitchFamily="1" charset="-128"/>
                <a:cs typeface="Helvetica"/>
              </a:rPr>
              <a:t>Physical Layer </a:t>
            </a:r>
          </a:p>
        </p:txBody>
      </p:sp>
      <p:sp>
        <p:nvSpPr>
          <p:cNvPr id="80910" name="Rectangle 96"/>
          <p:cNvSpPr>
            <a:spLocks noChangeArrowheads="1"/>
          </p:cNvSpPr>
          <p:nvPr/>
        </p:nvSpPr>
        <p:spPr bwMode="auto">
          <a:xfrm>
            <a:off x="1725613" y="21336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sp>
        <p:nvSpPr>
          <p:cNvPr id="80911" name="Rectangle 97"/>
          <p:cNvSpPr>
            <a:spLocks noChangeArrowheads="1"/>
          </p:cNvSpPr>
          <p:nvPr/>
        </p:nvSpPr>
        <p:spPr bwMode="auto">
          <a:xfrm>
            <a:off x="1725613" y="32766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sp>
        <p:nvSpPr>
          <p:cNvPr id="80912" name="Rectangle 98"/>
          <p:cNvSpPr>
            <a:spLocks noChangeArrowheads="1"/>
          </p:cNvSpPr>
          <p:nvPr/>
        </p:nvSpPr>
        <p:spPr bwMode="auto">
          <a:xfrm>
            <a:off x="1725613" y="44196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sp>
        <p:nvSpPr>
          <p:cNvPr id="80913" name="Up-Down Arrow 23"/>
          <p:cNvSpPr>
            <a:spLocks noChangeArrowheads="1"/>
          </p:cNvSpPr>
          <p:nvPr/>
        </p:nvSpPr>
        <p:spPr bwMode="auto">
          <a:xfrm>
            <a:off x="811213" y="5105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80914" name="Up-Down Arrow 24"/>
          <p:cNvSpPr>
            <a:spLocks noChangeArrowheads="1"/>
          </p:cNvSpPr>
          <p:nvPr/>
        </p:nvSpPr>
        <p:spPr bwMode="auto">
          <a:xfrm>
            <a:off x="811213" y="3962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80915" name="Up-Down Arrow 27"/>
          <p:cNvSpPr>
            <a:spLocks noChangeArrowheads="1"/>
          </p:cNvSpPr>
          <p:nvPr/>
        </p:nvSpPr>
        <p:spPr bwMode="auto">
          <a:xfrm>
            <a:off x="811213" y="2819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80916" name="Rectangle 90"/>
          <p:cNvSpPr>
            <a:spLocks noChangeArrowheads="1"/>
          </p:cNvSpPr>
          <p:nvPr/>
        </p:nvSpPr>
        <p:spPr bwMode="auto">
          <a:xfrm>
            <a:off x="1725613" y="10668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600" b="0">
                <a:latin typeface="Helvetica" charset="0"/>
                <a:cs typeface="Helvetica" charset="0"/>
              </a:rPr>
              <a:t>Data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277813" y="914400"/>
            <a:ext cx="1295400" cy="762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b="0" dirty="0" err="1">
                <a:latin typeface="Arial Narrow"/>
                <a:ea typeface="ＭＳ Ｐゴシック" pitchFamily="1" charset="-128"/>
                <a:cs typeface="Arial Narrow"/>
              </a:rPr>
              <a:t>ApplicationLayer</a:t>
            </a:r>
            <a:r>
              <a:rPr lang="en-US" sz="2000" b="0" dirty="0">
                <a:latin typeface="Arial Narrow"/>
                <a:ea typeface="ＭＳ Ｐゴシック" pitchFamily="1" charset="-128"/>
                <a:cs typeface="Arial Narrow"/>
              </a:rPr>
              <a:t> </a:t>
            </a:r>
          </a:p>
        </p:txBody>
      </p:sp>
      <p:sp>
        <p:nvSpPr>
          <p:cNvPr id="80918" name="Up-Down Arrow 27"/>
          <p:cNvSpPr>
            <a:spLocks noChangeArrowheads="1"/>
          </p:cNvSpPr>
          <p:nvPr/>
        </p:nvSpPr>
        <p:spPr bwMode="auto">
          <a:xfrm>
            <a:off x="811213" y="1676400"/>
            <a:ext cx="228600" cy="381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cxnSp>
        <p:nvCxnSpPr>
          <p:cNvPr id="80919" name="Straight Connector 3"/>
          <p:cNvCxnSpPr>
            <a:cxnSpLocks noChangeShapeType="1"/>
          </p:cNvCxnSpPr>
          <p:nvPr/>
        </p:nvCxnSpPr>
        <p:spPr bwMode="auto">
          <a:xfrm>
            <a:off x="1420813" y="1905000"/>
            <a:ext cx="7543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20" name="Straight Connector 51"/>
          <p:cNvCxnSpPr>
            <a:cxnSpLocks noChangeShapeType="1"/>
          </p:cNvCxnSpPr>
          <p:nvPr/>
        </p:nvCxnSpPr>
        <p:spPr bwMode="auto">
          <a:xfrm>
            <a:off x="1344613" y="5334000"/>
            <a:ext cx="7543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21" name="Straight Connector 53"/>
          <p:cNvCxnSpPr>
            <a:cxnSpLocks noChangeShapeType="1"/>
          </p:cNvCxnSpPr>
          <p:nvPr/>
        </p:nvCxnSpPr>
        <p:spPr bwMode="auto">
          <a:xfrm>
            <a:off x="1344613" y="2971800"/>
            <a:ext cx="7543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22" name="Straight Connector 56"/>
          <p:cNvCxnSpPr>
            <a:cxnSpLocks noChangeShapeType="1"/>
          </p:cNvCxnSpPr>
          <p:nvPr/>
        </p:nvCxnSpPr>
        <p:spPr bwMode="auto">
          <a:xfrm>
            <a:off x="1344613" y="4114800"/>
            <a:ext cx="7543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23" name="TextBox 4"/>
          <p:cNvSpPr txBox="1">
            <a:spLocks noChangeArrowheads="1"/>
          </p:cNvSpPr>
          <p:nvPr/>
        </p:nvSpPr>
        <p:spPr bwMode="auto">
          <a:xfrm>
            <a:off x="5337175" y="838200"/>
            <a:ext cx="3349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Any distributed protocol</a:t>
            </a:r>
          </a:p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(e.g., HTTP, Skype, p2p, </a:t>
            </a:r>
          </a:p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 KV protocol in your project)</a:t>
            </a:r>
          </a:p>
        </p:txBody>
      </p:sp>
      <p:sp>
        <p:nvSpPr>
          <p:cNvPr id="80924" name="TextBox 57"/>
          <p:cNvSpPr txBox="1">
            <a:spLocks noChangeArrowheads="1"/>
          </p:cNvSpPr>
          <p:nvPr/>
        </p:nvSpPr>
        <p:spPr bwMode="auto">
          <a:xfrm>
            <a:off x="5330825" y="5334000"/>
            <a:ext cx="3736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Send </a:t>
            </a:r>
            <a:r>
              <a:rPr lang="en-US" sz="2000" b="0" i="1">
                <a:latin typeface="Helvetica" charset="0"/>
                <a:cs typeface="Helvetica" charset="0"/>
              </a:rPr>
              <a:t>bits</a:t>
            </a:r>
            <a:r>
              <a:rPr lang="en-US" sz="2000" b="0">
                <a:latin typeface="Helvetica" charset="0"/>
                <a:cs typeface="Helvetica" charset="0"/>
              </a:rPr>
              <a:t> to other node directly </a:t>
            </a:r>
          </a:p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connected to same physical  </a:t>
            </a:r>
          </a:p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network</a:t>
            </a:r>
          </a:p>
        </p:txBody>
      </p:sp>
      <p:sp>
        <p:nvSpPr>
          <p:cNvPr id="80925" name="TextBox 59"/>
          <p:cNvSpPr txBox="1">
            <a:spLocks noChangeArrowheads="1"/>
          </p:cNvSpPr>
          <p:nvPr/>
        </p:nvSpPr>
        <p:spPr bwMode="auto">
          <a:xfrm>
            <a:off x="5349875" y="4114800"/>
            <a:ext cx="32369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Send </a:t>
            </a:r>
            <a:r>
              <a:rPr lang="en-US" sz="2000" b="0" i="1">
                <a:latin typeface="Helvetica" charset="0"/>
                <a:cs typeface="Helvetica" charset="0"/>
              </a:rPr>
              <a:t>frames </a:t>
            </a:r>
            <a:r>
              <a:rPr lang="en-US" sz="2000" b="0">
                <a:latin typeface="Helvetica" charset="0"/>
                <a:cs typeface="Helvetica" charset="0"/>
              </a:rPr>
              <a:t>to other node </a:t>
            </a:r>
          </a:p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directly connected to same </a:t>
            </a:r>
          </a:p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physical  network</a:t>
            </a:r>
          </a:p>
          <a:p>
            <a:pPr eaLnBrk="1" hangingPunct="1"/>
            <a:endParaRPr lang="en-US" sz="2000" b="0">
              <a:latin typeface="Helvetica" charset="0"/>
              <a:cs typeface="Helvetica" charset="0"/>
            </a:endParaRPr>
          </a:p>
        </p:txBody>
      </p:sp>
      <p:sp>
        <p:nvSpPr>
          <p:cNvPr id="80926" name="TextBox 60"/>
          <p:cNvSpPr txBox="1">
            <a:spLocks noChangeArrowheads="1"/>
          </p:cNvSpPr>
          <p:nvPr/>
        </p:nvSpPr>
        <p:spPr bwMode="auto">
          <a:xfrm>
            <a:off x="5383213" y="2971800"/>
            <a:ext cx="36083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Send </a:t>
            </a:r>
            <a:r>
              <a:rPr lang="en-US" sz="2000" b="0" i="1">
                <a:latin typeface="Helvetica" charset="0"/>
                <a:cs typeface="Helvetica" charset="0"/>
              </a:rPr>
              <a:t>packets </a:t>
            </a:r>
            <a:r>
              <a:rPr lang="en-US" sz="2000" b="0">
                <a:latin typeface="Helvetica" charset="0"/>
                <a:cs typeface="Helvetica" charset="0"/>
              </a:rPr>
              <a:t>to another node </a:t>
            </a:r>
          </a:p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possibly </a:t>
            </a:r>
            <a:r>
              <a:rPr lang="en-US" sz="2000" b="0" i="1">
                <a:latin typeface="Helvetica" charset="0"/>
                <a:cs typeface="Helvetica" charset="0"/>
              </a:rPr>
              <a:t>located </a:t>
            </a:r>
            <a:r>
              <a:rPr lang="en-US" sz="2000" b="0">
                <a:latin typeface="Helvetica" charset="0"/>
                <a:cs typeface="Helvetica" charset="0"/>
              </a:rPr>
              <a:t>in a different </a:t>
            </a:r>
          </a:p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network</a:t>
            </a:r>
          </a:p>
          <a:p>
            <a:pPr eaLnBrk="1" hangingPunct="1"/>
            <a:endParaRPr lang="en-US" sz="2000" b="0">
              <a:latin typeface="Helvetica" charset="0"/>
              <a:cs typeface="Helvetica" charset="0"/>
            </a:endParaRPr>
          </a:p>
        </p:txBody>
      </p:sp>
      <p:sp>
        <p:nvSpPr>
          <p:cNvPr id="80927" name="TextBox 62"/>
          <p:cNvSpPr txBox="1">
            <a:spLocks noChangeArrowheads="1"/>
          </p:cNvSpPr>
          <p:nvPr/>
        </p:nvSpPr>
        <p:spPr bwMode="auto">
          <a:xfrm>
            <a:off x="5383213" y="1876425"/>
            <a:ext cx="34178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Send </a:t>
            </a:r>
            <a:r>
              <a:rPr lang="en-US" sz="2000" b="0" i="1">
                <a:latin typeface="Helvetica" charset="0"/>
                <a:cs typeface="Helvetica" charset="0"/>
              </a:rPr>
              <a:t>segments</a:t>
            </a:r>
            <a:r>
              <a:rPr lang="en-US" sz="2000" b="0">
                <a:latin typeface="Helvetica" charset="0"/>
                <a:cs typeface="Helvetica" charset="0"/>
              </a:rPr>
              <a:t> to another</a:t>
            </a:r>
          </a:p>
          <a:p>
            <a:pPr eaLnBrk="1" hangingPunct="1"/>
            <a:r>
              <a:rPr lang="en-US" sz="2000" b="0" i="1">
                <a:latin typeface="Helvetica" charset="0"/>
                <a:cs typeface="Helvetica" charset="0"/>
              </a:rPr>
              <a:t>process </a:t>
            </a:r>
            <a:r>
              <a:rPr lang="en-US" sz="2000" b="0">
                <a:latin typeface="Helvetica" charset="0"/>
                <a:cs typeface="Helvetica" charset="0"/>
              </a:rPr>
              <a:t>running on same or</a:t>
            </a:r>
          </a:p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different node</a:t>
            </a:r>
          </a:p>
        </p:txBody>
      </p:sp>
    </p:spTree>
    <p:extLst>
      <p:ext uri="{BB962C8B-B14F-4D97-AF65-F5344CB8AC3E}">
        <p14:creationId xmlns:p14="http://schemas.microsoft.com/office/powerpoint/2010/main" val="223195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Recap: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Sliding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Window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9248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window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= set of adjacent sequence numbers</a:t>
            </a:r>
          </a:p>
          <a:p>
            <a:pPr lvl="2">
              <a:lnSpc>
                <a:spcPct val="80000"/>
              </a:lnSpc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The size of the set is the </a:t>
            </a: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window size</a:t>
            </a:r>
          </a:p>
          <a:p>
            <a:pPr lvl="2">
              <a:lnSpc>
                <a:spcPct val="80000"/>
              </a:lnSpc>
            </a:pPr>
            <a:endParaRPr lang="en-US" i="1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Assume window size is n</a:t>
            </a:r>
          </a:p>
          <a:p>
            <a:pPr lvl="2">
              <a:lnSpc>
                <a:spcPct val="80000"/>
              </a:lnSpc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Let A be the last ACK’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d packet of sender without gap; then window of sender = {A+1, A+2, …, A+n}</a:t>
            </a:r>
            <a:b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		</a:t>
            </a:r>
          </a:p>
          <a:p>
            <a:pPr>
              <a:lnSpc>
                <a:spcPct val="8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Sender can send packets in its window</a:t>
            </a:r>
            <a:br>
              <a:rPr lang="en-US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		</a:t>
            </a:r>
          </a:p>
          <a:p>
            <a:pPr>
              <a:lnSpc>
                <a:spcPct val="8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Let B be the last received packet without gap by receiver, then window of receiver = {B+1,…, B+n}</a:t>
            </a:r>
            <a:br>
              <a:rPr lang="en-US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		</a:t>
            </a:r>
          </a:p>
          <a:p>
            <a:pPr>
              <a:lnSpc>
                <a:spcPct val="8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Receiver can accept out of sequence, if in window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5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1670527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Sliding Window w/o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68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Throughput = W*</a:t>
            </a:r>
            <a:r>
              <a:rPr lang="en-US" dirty="0" err="1" smtClean="0"/>
              <a:t>packet_size</a:t>
            </a:r>
            <a:r>
              <a:rPr lang="en-US" dirty="0" smtClean="0"/>
              <a:t>/RTT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38915" name="Line 3"/>
          <p:cNvSpPr>
            <a:spLocks noChangeShapeType="1"/>
          </p:cNvSpPr>
          <p:nvPr/>
        </p:nvSpPr>
        <p:spPr bwMode="auto">
          <a:xfrm>
            <a:off x="7543800" y="46482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529513" y="5154613"/>
            <a:ext cx="857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b="0">
                <a:latin typeface="Helvetica" charset="0"/>
                <a:cs typeface="Helvetica" charset="0"/>
              </a:rPr>
              <a:t>Time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438400" y="1524000"/>
            <a:ext cx="4160838" cy="46196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chemeClr val="hlink"/>
                </a:solidFill>
                <a:latin typeface="Helvetica" charset="0"/>
                <a:cs typeface="Helvetica" charset="0"/>
              </a:rPr>
              <a:t>Window size (W) = 3 packets</a:t>
            </a:r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H="1">
            <a:off x="1981200" y="2124075"/>
            <a:ext cx="30163" cy="3635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H="1">
            <a:off x="7362825" y="2124075"/>
            <a:ext cx="3175" cy="3757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011363" y="22764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2011363" y="2886075"/>
            <a:ext cx="5367337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1441450" y="5865813"/>
            <a:ext cx="1176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b="0">
                <a:latin typeface="Helvetica" charset="0"/>
                <a:cs typeface="Helvetica" charset="0"/>
              </a:rPr>
              <a:t>Sender</a:t>
            </a:r>
          </a:p>
        </p:txBody>
      </p:sp>
      <p:sp>
        <p:nvSpPr>
          <p:cNvPr id="38923" name="Text Box 12"/>
          <p:cNvSpPr txBox="1">
            <a:spLocks noChangeArrowheads="1"/>
          </p:cNvSpPr>
          <p:nvPr/>
        </p:nvSpPr>
        <p:spPr bwMode="auto">
          <a:xfrm>
            <a:off x="6788150" y="5865813"/>
            <a:ext cx="1403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b="0">
                <a:latin typeface="Helvetica" charset="0"/>
                <a:cs typeface="Helvetica" charset="0"/>
              </a:rPr>
              <a:t>Receiver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2011363" y="25812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2011363" y="2886075"/>
            <a:ext cx="5367337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2011363" y="3190875"/>
            <a:ext cx="5367337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2011363" y="3495675"/>
            <a:ext cx="5367337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42"/>
          <p:cNvSpPr>
            <a:spLocks noChangeShapeType="1"/>
          </p:cNvSpPr>
          <p:nvPr/>
        </p:nvSpPr>
        <p:spPr bwMode="auto">
          <a:xfrm flipH="1">
            <a:off x="1997075" y="3505200"/>
            <a:ext cx="5367338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64"/>
          <p:cNvGrpSpPr>
            <a:grpSpLocks/>
          </p:cNvGrpSpPr>
          <p:nvPr/>
        </p:nvGrpSpPr>
        <p:grpSpPr bwMode="auto">
          <a:xfrm>
            <a:off x="685800" y="1946275"/>
            <a:ext cx="1190625" cy="487363"/>
            <a:chOff x="432" y="1226"/>
            <a:chExt cx="750" cy="307"/>
          </a:xfrm>
        </p:grpSpPr>
        <p:sp>
          <p:nvSpPr>
            <p:cNvPr id="38960" name="Text Box 20"/>
            <p:cNvSpPr txBox="1">
              <a:spLocks noChangeArrowheads="1"/>
            </p:cNvSpPr>
            <p:nvPr/>
          </p:nvSpPr>
          <p:spPr bwMode="auto">
            <a:xfrm>
              <a:off x="970" y="1248"/>
              <a:ext cx="21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38961" name="Text Box 52"/>
            <p:cNvSpPr txBox="1">
              <a:spLocks noChangeArrowheads="1"/>
            </p:cNvSpPr>
            <p:nvPr/>
          </p:nvSpPr>
          <p:spPr bwMode="auto">
            <a:xfrm>
              <a:off x="432" y="1226"/>
              <a:ext cx="37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{1}</a:t>
              </a:r>
            </a:p>
          </p:txBody>
        </p:sp>
      </p:grpSp>
      <p:grpSp>
        <p:nvGrpSpPr>
          <p:cNvPr id="21" name="Group 65"/>
          <p:cNvGrpSpPr>
            <a:grpSpLocks/>
          </p:cNvGrpSpPr>
          <p:nvPr/>
        </p:nvGrpSpPr>
        <p:grpSpPr bwMode="auto">
          <a:xfrm>
            <a:off x="381000" y="2289175"/>
            <a:ext cx="1501775" cy="481013"/>
            <a:chOff x="240" y="1442"/>
            <a:chExt cx="946" cy="303"/>
          </a:xfrm>
        </p:grpSpPr>
        <p:sp>
          <p:nvSpPr>
            <p:cNvPr id="38958" name="Text Box 21"/>
            <p:cNvSpPr txBox="1">
              <a:spLocks noChangeArrowheads="1"/>
            </p:cNvSpPr>
            <p:nvPr/>
          </p:nvSpPr>
          <p:spPr bwMode="auto">
            <a:xfrm>
              <a:off x="974" y="1460"/>
              <a:ext cx="21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38959" name="Text Box 53"/>
            <p:cNvSpPr txBox="1">
              <a:spLocks noChangeArrowheads="1"/>
            </p:cNvSpPr>
            <p:nvPr/>
          </p:nvSpPr>
          <p:spPr bwMode="auto">
            <a:xfrm>
              <a:off x="240" y="1442"/>
              <a:ext cx="58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{1, 2}</a:t>
              </a:r>
            </a:p>
          </p:txBody>
        </p:sp>
      </p:grpSp>
      <p:grpSp>
        <p:nvGrpSpPr>
          <p:cNvPr id="24" name="Group 68"/>
          <p:cNvGrpSpPr>
            <a:grpSpLocks/>
          </p:cNvGrpSpPr>
          <p:nvPr/>
        </p:nvGrpSpPr>
        <p:grpSpPr bwMode="auto">
          <a:xfrm>
            <a:off x="152400" y="2670175"/>
            <a:ext cx="1730375" cy="461963"/>
            <a:chOff x="96" y="1682"/>
            <a:chExt cx="1090" cy="291"/>
          </a:xfrm>
        </p:grpSpPr>
        <p:sp>
          <p:nvSpPr>
            <p:cNvPr id="38956" name="Text Box 22"/>
            <p:cNvSpPr txBox="1">
              <a:spLocks noChangeArrowheads="1"/>
            </p:cNvSpPr>
            <p:nvPr/>
          </p:nvSpPr>
          <p:spPr bwMode="auto">
            <a:xfrm>
              <a:off x="974" y="1688"/>
              <a:ext cx="21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38957" name="Text Box 54"/>
            <p:cNvSpPr txBox="1">
              <a:spLocks noChangeArrowheads="1"/>
            </p:cNvSpPr>
            <p:nvPr/>
          </p:nvSpPr>
          <p:spPr bwMode="auto">
            <a:xfrm>
              <a:off x="96" y="1682"/>
              <a:ext cx="80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{1, 2, 3}</a:t>
              </a:r>
            </a:p>
          </p:txBody>
        </p:sp>
      </p:grpSp>
      <p:grpSp>
        <p:nvGrpSpPr>
          <p:cNvPr id="27" name="Group 70"/>
          <p:cNvGrpSpPr>
            <a:grpSpLocks/>
          </p:cNvGrpSpPr>
          <p:nvPr/>
        </p:nvGrpSpPr>
        <p:grpSpPr bwMode="auto">
          <a:xfrm>
            <a:off x="152400" y="3124200"/>
            <a:ext cx="1730375" cy="519113"/>
            <a:chOff x="96" y="1968"/>
            <a:chExt cx="1090" cy="327"/>
          </a:xfrm>
        </p:grpSpPr>
        <p:sp>
          <p:nvSpPr>
            <p:cNvPr id="38954" name="Text Box 23"/>
            <p:cNvSpPr txBox="1">
              <a:spLocks noChangeArrowheads="1"/>
            </p:cNvSpPr>
            <p:nvPr/>
          </p:nvSpPr>
          <p:spPr bwMode="auto">
            <a:xfrm>
              <a:off x="974" y="2010"/>
              <a:ext cx="21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38955" name="Text Box 55"/>
            <p:cNvSpPr txBox="1">
              <a:spLocks noChangeArrowheads="1"/>
            </p:cNvSpPr>
            <p:nvPr/>
          </p:nvSpPr>
          <p:spPr bwMode="auto">
            <a:xfrm>
              <a:off x="96" y="1968"/>
              <a:ext cx="80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{2, 3, 4}</a:t>
              </a:r>
            </a:p>
          </p:txBody>
        </p:sp>
      </p:grpSp>
      <p:grpSp>
        <p:nvGrpSpPr>
          <p:cNvPr id="30" name="Group 71"/>
          <p:cNvGrpSpPr>
            <a:grpSpLocks/>
          </p:cNvGrpSpPr>
          <p:nvPr/>
        </p:nvGrpSpPr>
        <p:grpSpPr bwMode="auto">
          <a:xfrm>
            <a:off x="152400" y="3505200"/>
            <a:ext cx="1730375" cy="474663"/>
            <a:chOff x="96" y="2208"/>
            <a:chExt cx="1090" cy="299"/>
          </a:xfrm>
        </p:grpSpPr>
        <p:sp>
          <p:nvSpPr>
            <p:cNvPr id="38952" name="Text Box 24"/>
            <p:cNvSpPr txBox="1">
              <a:spLocks noChangeArrowheads="1"/>
            </p:cNvSpPr>
            <p:nvPr/>
          </p:nvSpPr>
          <p:spPr bwMode="auto">
            <a:xfrm>
              <a:off x="974" y="2222"/>
              <a:ext cx="21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5</a:t>
              </a:r>
            </a:p>
          </p:txBody>
        </p:sp>
        <p:sp>
          <p:nvSpPr>
            <p:cNvPr id="38953" name="Text Box 56"/>
            <p:cNvSpPr txBox="1">
              <a:spLocks noChangeArrowheads="1"/>
            </p:cNvSpPr>
            <p:nvPr/>
          </p:nvSpPr>
          <p:spPr bwMode="auto">
            <a:xfrm>
              <a:off x="96" y="2208"/>
              <a:ext cx="80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{3, 4, 5}</a:t>
              </a:r>
            </a:p>
          </p:txBody>
        </p:sp>
      </p:grpSp>
      <p:sp>
        <p:nvSpPr>
          <p:cNvPr id="38934" name="Text Box 59"/>
          <p:cNvSpPr txBox="1">
            <a:spLocks noChangeArrowheads="1"/>
          </p:cNvSpPr>
          <p:nvPr/>
        </p:nvSpPr>
        <p:spPr bwMode="auto">
          <a:xfrm>
            <a:off x="0" y="1371600"/>
            <a:ext cx="23622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Unacked packets </a:t>
            </a:r>
          </a:p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in sender’s window</a:t>
            </a:r>
          </a:p>
        </p:txBody>
      </p:sp>
      <p:sp>
        <p:nvSpPr>
          <p:cNvPr id="38935" name="Text Box 60"/>
          <p:cNvSpPr txBox="1">
            <a:spLocks noChangeArrowheads="1"/>
          </p:cNvSpPr>
          <p:nvPr/>
        </p:nvSpPr>
        <p:spPr bwMode="auto">
          <a:xfrm>
            <a:off x="6629400" y="1371600"/>
            <a:ext cx="2503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Out-o-seq packets</a:t>
            </a:r>
          </a:p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in receiver’s window</a:t>
            </a:r>
          </a:p>
        </p:txBody>
      </p:sp>
      <p:sp>
        <p:nvSpPr>
          <p:cNvPr id="35" name="Text Box 61"/>
          <p:cNvSpPr txBox="1">
            <a:spLocks noChangeArrowheads="1"/>
          </p:cNvSpPr>
          <p:nvPr/>
        </p:nvSpPr>
        <p:spPr bwMode="auto">
          <a:xfrm>
            <a:off x="7605713" y="2479675"/>
            <a:ext cx="401637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{}</a:t>
            </a:r>
          </a:p>
        </p:txBody>
      </p:sp>
      <p:sp>
        <p:nvSpPr>
          <p:cNvPr id="36" name="Line 44"/>
          <p:cNvSpPr>
            <a:spLocks noChangeShapeType="1"/>
          </p:cNvSpPr>
          <p:nvPr/>
        </p:nvSpPr>
        <p:spPr bwMode="auto">
          <a:xfrm flipH="1">
            <a:off x="1997075" y="4114800"/>
            <a:ext cx="5367338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45"/>
          <p:cNvSpPr>
            <a:spLocks noChangeShapeType="1"/>
          </p:cNvSpPr>
          <p:nvPr/>
        </p:nvSpPr>
        <p:spPr bwMode="auto">
          <a:xfrm>
            <a:off x="1997075" y="3810000"/>
            <a:ext cx="5367338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46"/>
          <p:cNvSpPr>
            <a:spLocks noChangeShapeType="1"/>
          </p:cNvSpPr>
          <p:nvPr/>
        </p:nvSpPr>
        <p:spPr bwMode="auto">
          <a:xfrm>
            <a:off x="1997075" y="4114800"/>
            <a:ext cx="5367338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" name="Group 73"/>
          <p:cNvGrpSpPr>
            <a:grpSpLocks/>
          </p:cNvGrpSpPr>
          <p:nvPr/>
        </p:nvGrpSpPr>
        <p:grpSpPr bwMode="auto">
          <a:xfrm>
            <a:off x="1997075" y="4419600"/>
            <a:ext cx="5367338" cy="1143000"/>
            <a:chOff x="1258" y="2784"/>
            <a:chExt cx="3381" cy="720"/>
          </a:xfrm>
        </p:grpSpPr>
        <p:sp>
          <p:nvSpPr>
            <p:cNvPr id="38948" name="Line 48"/>
            <p:cNvSpPr>
              <a:spLocks noChangeShapeType="1"/>
            </p:cNvSpPr>
            <p:nvPr/>
          </p:nvSpPr>
          <p:spPr bwMode="auto">
            <a:xfrm flipH="1">
              <a:off x="1258" y="2784"/>
              <a:ext cx="3381" cy="33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9" name="Line 49"/>
            <p:cNvSpPr>
              <a:spLocks noChangeShapeType="1"/>
            </p:cNvSpPr>
            <p:nvPr/>
          </p:nvSpPr>
          <p:spPr bwMode="auto">
            <a:xfrm flipH="1">
              <a:off x="1258" y="2976"/>
              <a:ext cx="3381" cy="33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0" name="Line 50"/>
            <p:cNvSpPr>
              <a:spLocks noChangeShapeType="1"/>
            </p:cNvSpPr>
            <p:nvPr/>
          </p:nvSpPr>
          <p:spPr bwMode="auto">
            <a:xfrm>
              <a:off x="1258" y="2976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1" name="Line 51"/>
            <p:cNvSpPr>
              <a:spLocks noChangeShapeType="1"/>
            </p:cNvSpPr>
            <p:nvPr/>
          </p:nvSpPr>
          <p:spPr bwMode="auto">
            <a:xfrm>
              <a:off x="1258" y="3168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" name="Group 72"/>
          <p:cNvGrpSpPr>
            <a:grpSpLocks/>
          </p:cNvGrpSpPr>
          <p:nvPr/>
        </p:nvGrpSpPr>
        <p:grpSpPr bwMode="auto">
          <a:xfrm>
            <a:off x="152400" y="3889375"/>
            <a:ext cx="1724025" cy="458788"/>
            <a:chOff x="96" y="2450"/>
            <a:chExt cx="1086" cy="289"/>
          </a:xfrm>
        </p:grpSpPr>
        <p:sp>
          <p:nvSpPr>
            <p:cNvPr id="38946" name="Text Box 47"/>
            <p:cNvSpPr txBox="1">
              <a:spLocks noChangeArrowheads="1"/>
            </p:cNvSpPr>
            <p:nvPr/>
          </p:nvSpPr>
          <p:spPr bwMode="auto">
            <a:xfrm>
              <a:off x="970" y="2454"/>
              <a:ext cx="21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6</a:t>
              </a:r>
            </a:p>
          </p:txBody>
        </p:sp>
        <p:sp>
          <p:nvSpPr>
            <p:cNvPr id="38947" name="Text Box 57"/>
            <p:cNvSpPr txBox="1">
              <a:spLocks noChangeArrowheads="1"/>
            </p:cNvSpPr>
            <p:nvPr/>
          </p:nvSpPr>
          <p:spPr bwMode="auto">
            <a:xfrm>
              <a:off x="96" y="2450"/>
              <a:ext cx="80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{4, 5, 6}</a:t>
              </a:r>
            </a:p>
          </p:txBody>
        </p:sp>
      </p:grpSp>
      <p:sp>
        <p:nvSpPr>
          <p:cNvPr id="47" name="Text Box 58"/>
          <p:cNvSpPr txBox="1">
            <a:spLocks noChangeArrowheads="1"/>
          </p:cNvSpPr>
          <p:nvPr/>
        </p:nvSpPr>
        <p:spPr bwMode="auto">
          <a:xfrm>
            <a:off x="725488" y="4191000"/>
            <a:ext cx="26828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.</a:t>
            </a:r>
          </a:p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.</a:t>
            </a:r>
          </a:p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.</a:t>
            </a:r>
          </a:p>
        </p:txBody>
      </p:sp>
      <p:sp>
        <p:nvSpPr>
          <p:cNvPr id="48" name="Text Box 62"/>
          <p:cNvSpPr txBox="1">
            <a:spLocks noChangeArrowheads="1"/>
          </p:cNvSpPr>
          <p:nvPr/>
        </p:nvSpPr>
        <p:spPr bwMode="auto">
          <a:xfrm>
            <a:off x="7696200" y="3657600"/>
            <a:ext cx="268288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.</a:t>
            </a:r>
          </a:p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.</a:t>
            </a:r>
          </a:p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.</a:t>
            </a:r>
          </a:p>
        </p:txBody>
      </p:sp>
      <p:sp>
        <p:nvSpPr>
          <p:cNvPr id="49" name="Text Box 66"/>
          <p:cNvSpPr txBox="1">
            <a:spLocks noChangeArrowheads="1"/>
          </p:cNvSpPr>
          <p:nvPr/>
        </p:nvSpPr>
        <p:spPr bwMode="auto">
          <a:xfrm>
            <a:off x="7620000" y="2822575"/>
            <a:ext cx="40163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{}</a:t>
            </a:r>
          </a:p>
        </p:txBody>
      </p:sp>
      <p:sp>
        <p:nvSpPr>
          <p:cNvPr id="50" name="Text Box 67"/>
          <p:cNvSpPr txBox="1">
            <a:spLocks noChangeArrowheads="1"/>
          </p:cNvSpPr>
          <p:nvPr/>
        </p:nvSpPr>
        <p:spPr bwMode="auto">
          <a:xfrm>
            <a:off x="7620000" y="3203575"/>
            <a:ext cx="40163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Helvetica" charset="0"/>
                <a:cs typeface="Helvetica" charset="0"/>
              </a:rPr>
              <a:t>{}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6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32236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5" grpId="0"/>
      <p:bldP spid="36" grpId="0" animBg="1"/>
      <p:bldP spid="37" grpId="0" animBg="1"/>
      <p:bldP spid="38" grpId="0" animBg="1"/>
      <p:bldP spid="47" grpId="0"/>
      <p:bldP spid="48" grpId="0"/>
      <p:bldP spid="49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533400"/>
          </a:xfrm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Example: Sliding Window w/o Errors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472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Assume 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Link capacity, C = 1Gbps</a:t>
            </a:r>
          </a:p>
          <a:p>
            <a:pPr lvl="1"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Latency between end-hosts, RTT = 80ms</a:t>
            </a:r>
          </a:p>
          <a:p>
            <a:pPr lvl="1">
              <a:defRPr/>
            </a:pP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p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acket_length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= 1000 bytes </a:t>
            </a: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What is the window size W to match link’s capacity, C?</a:t>
            </a: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Solution</a:t>
            </a:r>
          </a:p>
          <a:p>
            <a:pPr marL="457200" lvl="1" indent="0">
              <a:buFontTx/>
              <a:buNone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We want Throughput = C</a:t>
            </a:r>
          </a:p>
          <a:p>
            <a:pPr marL="457200" lvl="1" indent="0">
              <a:buFontTx/>
              <a:buNone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Throughput = W*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packet_size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/RTT</a:t>
            </a:r>
          </a:p>
          <a:p>
            <a:pPr marL="457200" lvl="1" indent="0">
              <a:buFontTx/>
              <a:buNone/>
              <a:defRPr/>
            </a:pP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C = W*</a:t>
            </a:r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packet_size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/RTT</a:t>
            </a:r>
          </a:p>
          <a:p>
            <a:pPr marL="457200" lvl="1" indent="0">
              <a:buFontTx/>
              <a:buNone/>
              <a:defRPr/>
            </a:pPr>
            <a:r>
              <a:rPr lang="en-US" b="1" dirty="0" smtClean="0">
                <a:latin typeface="Helvetica" charset="0"/>
                <a:ea typeface="ＭＳ Ｐゴシック" charset="0"/>
                <a:cs typeface="ＭＳ Ｐゴシック" charset="0"/>
              </a:rPr>
              <a:t>W = C*RTT/</a:t>
            </a:r>
            <a:r>
              <a:rPr lang="en-US" b="1" dirty="0" err="1" smtClean="0">
                <a:latin typeface="Helvetica" charset="0"/>
                <a:ea typeface="ＭＳ Ｐゴシック" charset="0"/>
                <a:cs typeface="ＭＳ Ｐゴシック" charset="0"/>
              </a:rPr>
              <a:t>packet_size</a:t>
            </a:r>
            <a:r>
              <a:rPr lang="en-US" b="1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= 10</a:t>
            </a:r>
            <a:r>
              <a:rPr lang="en-US" baseline="30000" dirty="0" smtClean="0">
                <a:latin typeface="Helvetica" charset="0"/>
                <a:ea typeface="ＭＳ Ｐゴシック" charset="0"/>
                <a:cs typeface="ＭＳ Ｐゴシック" charset="0"/>
              </a:rPr>
              <a:t>9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bps*80*10</a:t>
            </a:r>
            <a:r>
              <a:rPr lang="en-US" baseline="30000" dirty="0" smtClean="0">
                <a:latin typeface="Helvetica" charset="0"/>
                <a:ea typeface="ＭＳ Ｐゴシック" charset="0"/>
                <a:cs typeface="ＭＳ Ｐゴシック" charset="0"/>
              </a:rPr>
              <a:t>-3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s/(8000b) = 10</a:t>
            </a:r>
            <a:r>
              <a:rPr lang="en-US" baseline="30000" dirty="0" smtClean="0">
                <a:latin typeface="Helvetica" charset="0"/>
                <a:ea typeface="ＭＳ Ｐゴシック" charset="0"/>
                <a:cs typeface="ＭＳ Ｐゴシック" charset="0"/>
              </a:rPr>
              <a:t>4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 packets </a:t>
            </a:r>
          </a:p>
          <a:p>
            <a:pPr lvl="1">
              <a:defRPr/>
            </a:pPr>
            <a:endParaRPr lang="en-US" dirty="0" smtClean="0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334000"/>
            <a:ext cx="5587813" cy="369332"/>
          </a:xfrm>
          <a:prstGeom prst="rect">
            <a:avLst/>
          </a:prstGeom>
          <a:solidFill>
            <a:srgbClr val="FAF55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 dirty="0">
                <a:latin typeface="Helvetica"/>
                <a:cs typeface="Helvetica"/>
              </a:rPr>
              <a:t>Window size ~ Bandwidth (Capacity</a:t>
            </a:r>
            <a:r>
              <a:rPr lang="en-US" b="0" dirty="0" smtClean="0">
                <a:latin typeface="Helvetica"/>
                <a:cs typeface="Helvetica"/>
              </a:rPr>
              <a:t>) x </a:t>
            </a:r>
            <a:r>
              <a:rPr lang="en-US" b="0" dirty="0">
                <a:latin typeface="Helvetica"/>
                <a:cs typeface="Helvetica"/>
              </a:rPr>
              <a:t>delay (RTT/2)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7</a:t>
            </a:fld>
            <a:endParaRPr lang="en-US" b="0"/>
          </a:p>
        </p:txBody>
      </p:sp>
      <p:sp>
        <p:nvSpPr>
          <p:cNvPr id="6" name="TextBox 5"/>
          <p:cNvSpPr txBox="1"/>
          <p:nvPr/>
        </p:nvSpPr>
        <p:spPr>
          <a:xfrm>
            <a:off x="4724400" y="5943600"/>
            <a:ext cx="4301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Remember Little’s Law !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5334000" y="3200400"/>
            <a:ext cx="2286000" cy="838200"/>
          </a:xfrm>
          <a:prstGeom prst="wedgeRoundRectCallout">
            <a:avLst>
              <a:gd name="adj1" fmla="val -74948"/>
              <a:gd name="adj2" fmla="val 208129"/>
              <a:gd name="adj3" fmla="val 16667"/>
            </a:avLst>
          </a:prstGeom>
          <a:solidFill>
            <a:schemeClr val="accent1">
              <a:alpha val="47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Bandwidth-Delay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Product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1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  <p:bldP spid="4" grpId="0" animBg="1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Sliding Window with Errors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924800" cy="5105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Two approaches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Go-Back-n (GBN)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Selective Repeat (SR)</a:t>
            </a:r>
          </a:p>
          <a:p>
            <a:pPr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In the absence of errors they behave identically</a:t>
            </a:r>
          </a:p>
          <a:p>
            <a:pPr lvl="1">
              <a:lnSpc>
                <a:spcPct val="100000"/>
              </a:lnSpc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Go-Back-n (GBN)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Transmit up to </a:t>
            </a: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n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unacknowledged packets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If timeout for ACK(</a:t>
            </a: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k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), retransmit </a:t>
            </a: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k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,</a:t>
            </a:r>
            <a:r>
              <a:rPr lang="en-US" i="1">
                <a:latin typeface="Helvetica" charset="0"/>
                <a:ea typeface="ＭＳ Ｐゴシック" charset="0"/>
                <a:cs typeface="ＭＳ Ｐゴシック" charset="0"/>
              </a:rPr>
              <a:t> k+1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, …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Typically uses NACKs instead of ACKs</a:t>
            </a:r>
          </a:p>
          <a:p>
            <a:pPr lvl="2">
              <a:lnSpc>
                <a:spcPct val="100000"/>
              </a:lnSpc>
            </a:pP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Recall, NACK specifies first in-sequence packet missed by receiver</a:t>
            </a:r>
          </a:p>
          <a:p>
            <a:pPr>
              <a:lnSpc>
                <a:spcPct val="100000"/>
              </a:lnSpc>
            </a:pP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8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794330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GBN Example with Errors</a:t>
            </a:r>
          </a:p>
        </p:txBody>
      </p:sp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2286000" y="1062038"/>
            <a:ext cx="4160838" cy="4619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chemeClr val="hlink"/>
                </a:solidFill>
                <a:latin typeface="Helvetica" charset="0"/>
                <a:cs typeface="Helvetica" charset="0"/>
              </a:rPr>
              <a:t>Window size (W) = 3 packets</a:t>
            </a:r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41987" name="Line 6"/>
          <p:cNvSpPr>
            <a:spLocks noChangeShapeType="1"/>
          </p:cNvSpPr>
          <p:nvPr/>
        </p:nvSpPr>
        <p:spPr bwMode="auto">
          <a:xfrm>
            <a:off x="1928813" y="1462088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Line 7"/>
          <p:cNvSpPr>
            <a:spLocks noChangeShapeType="1"/>
          </p:cNvSpPr>
          <p:nvPr/>
        </p:nvSpPr>
        <p:spPr bwMode="auto">
          <a:xfrm>
            <a:off x="7283450" y="1462088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Text Box 11"/>
          <p:cNvSpPr txBox="1">
            <a:spLocks noChangeArrowheads="1"/>
          </p:cNvSpPr>
          <p:nvPr/>
        </p:nvSpPr>
        <p:spPr bwMode="auto">
          <a:xfrm>
            <a:off x="1338263" y="5786438"/>
            <a:ext cx="1176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b="0">
                <a:latin typeface="Helvetica" charset="0"/>
                <a:cs typeface="Helvetica" charset="0"/>
              </a:rPr>
              <a:t>Sender</a:t>
            </a:r>
          </a:p>
        </p:txBody>
      </p:sp>
      <p:sp>
        <p:nvSpPr>
          <p:cNvPr id="41990" name="Text Box 12"/>
          <p:cNvSpPr txBox="1">
            <a:spLocks noChangeArrowheads="1"/>
          </p:cNvSpPr>
          <p:nvPr/>
        </p:nvSpPr>
        <p:spPr bwMode="auto">
          <a:xfrm>
            <a:off x="6553200" y="5791200"/>
            <a:ext cx="1403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b="0">
                <a:latin typeface="Helvetica" charset="0"/>
                <a:cs typeface="Helvetica" charset="0"/>
              </a:rPr>
              <a:t>Receiver</a:t>
            </a:r>
          </a:p>
        </p:txBody>
      </p:sp>
      <p:sp>
        <p:nvSpPr>
          <p:cNvPr id="1149971" name="Line 19"/>
          <p:cNvSpPr>
            <a:spLocks noChangeShapeType="1"/>
          </p:cNvSpPr>
          <p:nvPr/>
        </p:nvSpPr>
        <p:spPr bwMode="auto">
          <a:xfrm flipH="1">
            <a:off x="1928813" y="3757613"/>
            <a:ext cx="5367337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1457325" y="1319213"/>
            <a:ext cx="6343650" cy="2057400"/>
            <a:chOff x="918" y="1024"/>
            <a:chExt cx="3996" cy="1296"/>
          </a:xfrm>
        </p:grpSpPr>
        <p:sp>
          <p:nvSpPr>
            <p:cNvPr id="42019" name="Line 8"/>
            <p:cNvSpPr>
              <a:spLocks noChangeShapeType="1"/>
            </p:cNvSpPr>
            <p:nvPr/>
          </p:nvSpPr>
          <p:spPr bwMode="auto">
            <a:xfrm>
              <a:off x="1215" y="1210"/>
              <a:ext cx="3381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Line 9"/>
            <p:cNvSpPr>
              <a:spLocks noChangeShapeType="1"/>
            </p:cNvSpPr>
            <p:nvPr/>
          </p:nvSpPr>
          <p:spPr bwMode="auto">
            <a:xfrm flipH="1">
              <a:off x="1215" y="1594"/>
              <a:ext cx="3381" cy="33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Line 10"/>
            <p:cNvSpPr>
              <a:spLocks noChangeShapeType="1"/>
            </p:cNvSpPr>
            <p:nvPr/>
          </p:nvSpPr>
          <p:spPr bwMode="auto">
            <a:xfrm>
              <a:off x="1215" y="1984"/>
              <a:ext cx="2295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2" name="Line 13"/>
            <p:cNvSpPr>
              <a:spLocks noChangeShapeType="1"/>
            </p:cNvSpPr>
            <p:nvPr/>
          </p:nvSpPr>
          <p:spPr bwMode="auto">
            <a:xfrm>
              <a:off x="1215" y="1402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Line 14"/>
            <p:cNvSpPr>
              <a:spLocks noChangeShapeType="1"/>
            </p:cNvSpPr>
            <p:nvPr/>
          </p:nvSpPr>
          <p:spPr bwMode="auto">
            <a:xfrm>
              <a:off x="1215" y="1594"/>
              <a:ext cx="3381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4" name="Line 15"/>
            <p:cNvSpPr>
              <a:spLocks noChangeShapeType="1"/>
            </p:cNvSpPr>
            <p:nvPr/>
          </p:nvSpPr>
          <p:spPr bwMode="auto">
            <a:xfrm flipH="1">
              <a:off x="1215" y="1786"/>
              <a:ext cx="3381" cy="33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5" name="Line 16"/>
            <p:cNvSpPr>
              <a:spLocks noChangeShapeType="1"/>
            </p:cNvSpPr>
            <p:nvPr/>
          </p:nvSpPr>
          <p:spPr bwMode="auto">
            <a:xfrm flipH="1">
              <a:off x="1215" y="1978"/>
              <a:ext cx="3381" cy="33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6" name="Text Box 20"/>
            <p:cNvSpPr txBox="1">
              <a:spLocks noChangeArrowheads="1"/>
            </p:cNvSpPr>
            <p:nvPr/>
          </p:nvSpPr>
          <p:spPr bwMode="auto">
            <a:xfrm>
              <a:off x="918" y="1024"/>
              <a:ext cx="21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42027" name="Text Box 21"/>
            <p:cNvSpPr txBox="1">
              <a:spLocks noChangeArrowheads="1"/>
            </p:cNvSpPr>
            <p:nvPr/>
          </p:nvSpPr>
          <p:spPr bwMode="auto">
            <a:xfrm>
              <a:off x="922" y="1236"/>
              <a:ext cx="21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2</a:t>
              </a:r>
            </a:p>
          </p:txBody>
        </p:sp>
        <p:sp>
          <p:nvSpPr>
            <p:cNvPr id="42028" name="Text Box 22"/>
            <p:cNvSpPr txBox="1">
              <a:spLocks noChangeArrowheads="1"/>
            </p:cNvSpPr>
            <p:nvPr/>
          </p:nvSpPr>
          <p:spPr bwMode="auto">
            <a:xfrm>
              <a:off x="922" y="1464"/>
              <a:ext cx="21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3</a:t>
              </a:r>
            </a:p>
          </p:txBody>
        </p:sp>
        <p:sp>
          <p:nvSpPr>
            <p:cNvPr id="42029" name="Text Box 23"/>
            <p:cNvSpPr txBox="1">
              <a:spLocks noChangeArrowheads="1"/>
            </p:cNvSpPr>
            <p:nvPr/>
          </p:nvSpPr>
          <p:spPr bwMode="auto">
            <a:xfrm>
              <a:off x="922" y="1744"/>
              <a:ext cx="21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42030" name="Text Box 24"/>
            <p:cNvSpPr txBox="1">
              <a:spLocks noChangeArrowheads="1"/>
            </p:cNvSpPr>
            <p:nvPr/>
          </p:nvSpPr>
          <p:spPr bwMode="auto">
            <a:xfrm>
              <a:off x="922" y="1998"/>
              <a:ext cx="21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5</a:t>
              </a:r>
            </a:p>
          </p:txBody>
        </p:sp>
        <p:sp>
          <p:nvSpPr>
            <p:cNvPr id="42031" name="Line 40"/>
            <p:cNvSpPr>
              <a:spLocks noChangeShapeType="1"/>
            </p:cNvSpPr>
            <p:nvPr/>
          </p:nvSpPr>
          <p:spPr bwMode="auto">
            <a:xfrm>
              <a:off x="3462" y="2128"/>
              <a:ext cx="96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2032" name="Line 41"/>
            <p:cNvSpPr>
              <a:spLocks noChangeShapeType="1"/>
            </p:cNvSpPr>
            <p:nvPr/>
          </p:nvSpPr>
          <p:spPr bwMode="auto">
            <a:xfrm flipH="1">
              <a:off x="3462" y="2128"/>
              <a:ext cx="96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2033" name="Text Box 44"/>
            <p:cNvSpPr txBox="1">
              <a:spLocks noChangeArrowheads="1"/>
            </p:cNvSpPr>
            <p:nvPr/>
          </p:nvSpPr>
          <p:spPr bwMode="auto">
            <a:xfrm>
              <a:off x="4653" y="1338"/>
              <a:ext cx="261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{}</a:t>
              </a:r>
            </a:p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{}</a:t>
              </a:r>
            </a:p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{}</a:t>
              </a:r>
            </a:p>
          </p:txBody>
        </p:sp>
      </p:grpSp>
      <p:sp>
        <p:nvSpPr>
          <p:cNvPr id="1149994" name="Line 42"/>
          <p:cNvSpPr>
            <a:spLocks noChangeShapeType="1"/>
          </p:cNvSpPr>
          <p:nvPr/>
        </p:nvSpPr>
        <p:spPr bwMode="auto">
          <a:xfrm flipH="1">
            <a:off x="1914525" y="4037013"/>
            <a:ext cx="5367338" cy="5334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1463675" y="3122613"/>
            <a:ext cx="6689725" cy="1117600"/>
            <a:chOff x="922" y="2160"/>
            <a:chExt cx="4214" cy="704"/>
          </a:xfrm>
        </p:grpSpPr>
        <p:sp>
          <p:nvSpPr>
            <p:cNvPr id="42014" name="Line 17"/>
            <p:cNvSpPr>
              <a:spLocks noChangeShapeType="1"/>
            </p:cNvSpPr>
            <p:nvPr/>
          </p:nvSpPr>
          <p:spPr bwMode="auto">
            <a:xfrm>
              <a:off x="1215" y="2176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5" name="Line 18"/>
            <p:cNvSpPr>
              <a:spLocks noChangeShapeType="1"/>
            </p:cNvSpPr>
            <p:nvPr/>
          </p:nvSpPr>
          <p:spPr bwMode="auto">
            <a:xfrm>
              <a:off x="1215" y="2362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6" name="Text Box 25"/>
            <p:cNvSpPr txBox="1">
              <a:spLocks noChangeArrowheads="1"/>
            </p:cNvSpPr>
            <p:nvPr/>
          </p:nvSpPr>
          <p:spPr bwMode="auto">
            <a:xfrm>
              <a:off x="922" y="2184"/>
              <a:ext cx="21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6</a:t>
              </a:r>
            </a:p>
          </p:txBody>
        </p:sp>
        <p:sp>
          <p:nvSpPr>
            <p:cNvPr id="42017" name="Text Box 45"/>
            <p:cNvSpPr txBox="1">
              <a:spLocks noChangeArrowheads="1"/>
            </p:cNvSpPr>
            <p:nvPr/>
          </p:nvSpPr>
          <p:spPr bwMode="auto">
            <a:xfrm>
              <a:off x="4614" y="2342"/>
              <a:ext cx="522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{5}</a:t>
              </a:r>
            </a:p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{5,6}</a:t>
              </a:r>
            </a:p>
          </p:txBody>
        </p:sp>
        <p:sp>
          <p:nvSpPr>
            <p:cNvPr id="42018" name="Line 55"/>
            <p:cNvSpPr>
              <a:spLocks noChangeShapeType="1"/>
            </p:cNvSpPr>
            <p:nvPr/>
          </p:nvSpPr>
          <p:spPr bwMode="auto">
            <a:xfrm flipH="1">
              <a:off x="4850" y="2160"/>
              <a:ext cx="24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1150008" name="Text Box 56"/>
          <p:cNvSpPr txBox="1">
            <a:spLocks noChangeArrowheads="1"/>
          </p:cNvSpPr>
          <p:nvPr/>
        </p:nvSpPr>
        <p:spPr bwMode="auto">
          <a:xfrm>
            <a:off x="8004175" y="2741613"/>
            <a:ext cx="12192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chemeClr val="accent1"/>
                </a:solidFill>
                <a:latin typeface="Helvetica" charset="0"/>
                <a:cs typeface="Helvetica" charset="0"/>
              </a:rPr>
              <a:t>4 is </a:t>
            </a:r>
          </a:p>
          <a:p>
            <a:pPr eaLnBrk="1" hangingPunct="1"/>
            <a:r>
              <a:rPr lang="en-US" b="0">
                <a:solidFill>
                  <a:schemeClr val="accent1"/>
                </a:solidFill>
                <a:latin typeface="Helvetica" charset="0"/>
                <a:cs typeface="Helvetica" charset="0"/>
              </a:rPr>
              <a:t>missing</a:t>
            </a:r>
          </a:p>
        </p:txBody>
      </p: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3175" y="2817813"/>
            <a:ext cx="1946275" cy="1905000"/>
            <a:chOff x="2" y="1968"/>
            <a:chExt cx="1226" cy="1200"/>
          </a:xfrm>
        </p:grpSpPr>
        <p:sp>
          <p:nvSpPr>
            <p:cNvPr id="42010" name="Line 62"/>
            <p:cNvSpPr>
              <a:spLocks noChangeShapeType="1"/>
            </p:cNvSpPr>
            <p:nvPr/>
          </p:nvSpPr>
          <p:spPr bwMode="auto">
            <a:xfrm flipH="1">
              <a:off x="399" y="19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011" name="Line 63"/>
            <p:cNvSpPr>
              <a:spLocks noChangeShapeType="1"/>
            </p:cNvSpPr>
            <p:nvPr/>
          </p:nvSpPr>
          <p:spPr bwMode="auto">
            <a:xfrm flipH="1">
              <a:off x="399" y="3168"/>
              <a:ext cx="8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012" name="Line 64"/>
            <p:cNvSpPr>
              <a:spLocks noChangeShapeType="1"/>
            </p:cNvSpPr>
            <p:nvPr/>
          </p:nvSpPr>
          <p:spPr bwMode="auto">
            <a:xfrm>
              <a:off x="720" y="1968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013" name="Text Box 65"/>
            <p:cNvSpPr txBox="1">
              <a:spLocks noChangeArrowheads="1"/>
            </p:cNvSpPr>
            <p:nvPr/>
          </p:nvSpPr>
          <p:spPr bwMode="auto">
            <a:xfrm>
              <a:off x="2" y="2160"/>
              <a:ext cx="734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Timeout</a:t>
              </a:r>
            </a:p>
            <a:p>
              <a:pPr eaLnBrk="1" hangingPunct="1"/>
              <a:r>
                <a:rPr lang="en-US" sz="2000" b="0">
                  <a:solidFill>
                    <a:srgbClr val="FF0000"/>
                  </a:solidFill>
                  <a:latin typeface="Helvetica" charset="0"/>
                  <a:cs typeface="Helvetica" charset="0"/>
                </a:rPr>
                <a:t>Packet 4</a:t>
              </a:r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1600200" y="4419600"/>
            <a:ext cx="6108700" cy="1116013"/>
            <a:chOff x="1008" y="2977"/>
            <a:chExt cx="3848" cy="703"/>
          </a:xfrm>
        </p:grpSpPr>
        <p:sp>
          <p:nvSpPr>
            <p:cNvPr id="42003" name="Text Box 67"/>
            <p:cNvSpPr txBox="1">
              <a:spLocks noChangeArrowheads="1"/>
            </p:cNvSpPr>
            <p:nvPr/>
          </p:nvSpPr>
          <p:spPr bwMode="auto">
            <a:xfrm>
              <a:off x="1025" y="2977"/>
              <a:ext cx="21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4</a:t>
              </a:r>
            </a:p>
          </p:txBody>
        </p:sp>
        <p:sp>
          <p:nvSpPr>
            <p:cNvPr id="42004" name="Text Box 68"/>
            <p:cNvSpPr txBox="1">
              <a:spLocks noChangeArrowheads="1"/>
            </p:cNvSpPr>
            <p:nvPr/>
          </p:nvSpPr>
          <p:spPr bwMode="auto">
            <a:xfrm>
              <a:off x="1025" y="3121"/>
              <a:ext cx="21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5</a:t>
              </a:r>
            </a:p>
          </p:txBody>
        </p:sp>
        <p:sp>
          <p:nvSpPr>
            <p:cNvPr id="42005" name="Text Box 69"/>
            <p:cNvSpPr txBox="1">
              <a:spLocks noChangeArrowheads="1"/>
            </p:cNvSpPr>
            <p:nvPr/>
          </p:nvSpPr>
          <p:spPr bwMode="auto">
            <a:xfrm>
              <a:off x="1008" y="3265"/>
              <a:ext cx="21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058" tIns="41029" rIns="82058" bIns="41029">
              <a:spAutoFit/>
            </a:bodyPr>
            <a:lstStyle>
              <a:lvl1pPr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defTabSz="820738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defTabSz="820738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6</a:t>
              </a:r>
            </a:p>
          </p:txBody>
        </p:sp>
        <p:sp>
          <p:nvSpPr>
            <p:cNvPr id="42006" name="Line 70"/>
            <p:cNvSpPr>
              <a:spLocks noChangeShapeType="1"/>
            </p:cNvSpPr>
            <p:nvPr/>
          </p:nvSpPr>
          <p:spPr bwMode="auto">
            <a:xfrm>
              <a:off x="1206" y="3168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Line 71"/>
            <p:cNvSpPr>
              <a:spLocks noChangeShapeType="1"/>
            </p:cNvSpPr>
            <p:nvPr/>
          </p:nvSpPr>
          <p:spPr bwMode="auto">
            <a:xfrm>
              <a:off x="1206" y="3248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8" name="Line 72"/>
            <p:cNvSpPr>
              <a:spLocks noChangeShapeType="1"/>
            </p:cNvSpPr>
            <p:nvPr/>
          </p:nvSpPr>
          <p:spPr bwMode="auto">
            <a:xfrm>
              <a:off x="1206" y="3344"/>
              <a:ext cx="3381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9" name="Text Box 73"/>
            <p:cNvSpPr txBox="1">
              <a:spLocks noChangeArrowheads="1"/>
            </p:cNvSpPr>
            <p:nvPr/>
          </p:nvSpPr>
          <p:spPr bwMode="auto">
            <a:xfrm>
              <a:off x="4595" y="3344"/>
              <a:ext cx="26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latin typeface="Helvetica" charset="0"/>
                  <a:cs typeface="Helvetica" charset="0"/>
                </a:rPr>
                <a:t>{}</a:t>
              </a:r>
            </a:p>
          </p:txBody>
        </p:sp>
      </p:grp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2743200" y="4419600"/>
            <a:ext cx="2743200" cy="1066800"/>
          </a:xfrm>
          <a:prstGeom prst="wedgeRectCallout">
            <a:avLst>
              <a:gd name="adj1" fmla="val -79546"/>
              <a:gd name="adj2" fmla="val -62898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>
                <a:latin typeface="Helvetica" charset="0"/>
                <a:cs typeface="Helvetica" charset="0"/>
              </a:rPr>
              <a:t>Why doesn’t sender retransmit packet 4 here?</a:t>
            </a:r>
          </a:p>
        </p:txBody>
      </p:sp>
      <p:sp>
        <p:nvSpPr>
          <p:cNvPr id="47" name="Rectangular Callout 46"/>
          <p:cNvSpPr>
            <a:spLocks noChangeArrowheads="1"/>
          </p:cNvSpPr>
          <p:nvPr/>
        </p:nvSpPr>
        <p:spPr bwMode="auto">
          <a:xfrm>
            <a:off x="76200" y="4953000"/>
            <a:ext cx="1676400" cy="1066800"/>
          </a:xfrm>
          <a:prstGeom prst="wedgeRectCallout">
            <a:avLst>
              <a:gd name="adj1" fmla="val 57412"/>
              <a:gd name="adj2" fmla="val -73106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>
                <a:latin typeface="Helvetica" charset="0"/>
                <a:cs typeface="Helvetica" charset="0"/>
              </a:rPr>
              <a:t>Assume packet 4 lost!</a:t>
            </a:r>
          </a:p>
        </p:txBody>
      </p:sp>
      <p:sp>
        <p:nvSpPr>
          <p:cNvPr id="42000" name="Text Box 60"/>
          <p:cNvSpPr txBox="1">
            <a:spLocks noChangeArrowheads="1"/>
          </p:cNvSpPr>
          <p:nvPr/>
        </p:nvSpPr>
        <p:spPr bwMode="auto">
          <a:xfrm>
            <a:off x="6488113" y="762000"/>
            <a:ext cx="25034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Out-o-seq packets</a:t>
            </a:r>
          </a:p>
          <a:p>
            <a:pPr eaLnBrk="1" hangingPunct="1"/>
            <a:r>
              <a:rPr lang="en-US" sz="2000" b="0">
                <a:latin typeface="Helvetica" charset="0"/>
                <a:cs typeface="Helvetica" charset="0"/>
              </a:rPr>
              <a:t>in receiver’s window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 rot="-370788">
            <a:off x="2763838" y="3711575"/>
            <a:ext cx="103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solidFill>
                  <a:schemeClr val="accent1"/>
                </a:solidFill>
                <a:latin typeface="Tahoma" charset="0"/>
              </a:rPr>
              <a:t>NACK 4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 rot="-370788">
            <a:off x="2762250" y="4092575"/>
            <a:ext cx="1033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>
                <a:solidFill>
                  <a:schemeClr val="accent1"/>
                </a:solidFill>
                <a:latin typeface="Tahoma" charset="0"/>
              </a:rPr>
              <a:t>NACK 4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11/12/14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UCB CS162 Fa14 L32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94121-BA6C-AD43-82C2-DF1F24FE5D9C}" type="slidenum">
              <a:rPr lang="en-US" smtClean="0"/>
              <a:pPr>
                <a:defRPr/>
              </a:pPr>
              <a:t>9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616611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971" grpId="0" animBg="1"/>
      <p:bldP spid="1149994" grpId="0" animBg="1"/>
      <p:bldP spid="1150008" grpId="0"/>
      <p:bldP spid="6" grpId="0" animBg="1"/>
      <p:bldP spid="47" grpId="0" animBg="1"/>
      <p:bldP spid="49" grpId="0"/>
      <p:bldP spid="50" grpId="0"/>
    </p:bldLst>
  </p:timing>
</p:sld>
</file>

<file path=ppt/theme/theme1.xml><?xml version="1.0" encoding="utf-8"?>
<a:theme xmlns:a="http://schemas.openxmlformats.org/drawingml/2006/main" name="cs162-fa14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sample-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-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-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-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cs162-fa14.potx</Template>
  <TotalTime>17584</TotalTime>
  <Pages>12</Pages>
  <Words>4083</Words>
  <Application>Microsoft Macintosh PowerPoint</Application>
  <PresentationFormat>Letter Paper (8.5x11 in)</PresentationFormat>
  <Paragraphs>979</Paragraphs>
  <Slides>48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cs162-fa14</vt:lpstr>
      <vt:lpstr>TCP Flow Control – an illustration of distributed system thinking</vt:lpstr>
      <vt:lpstr>Recall: Connecting API to Protocol</vt:lpstr>
      <vt:lpstr>Recall: Stop &amp; Wait with Errors</vt:lpstr>
      <vt:lpstr>Where we are</vt:lpstr>
      <vt:lpstr>Recap: Sliding Window</vt:lpstr>
      <vt:lpstr>Sliding Window w/o Errors</vt:lpstr>
      <vt:lpstr>Example: Sliding Window w/o Errors</vt:lpstr>
      <vt:lpstr>Sliding Window with Errors</vt:lpstr>
      <vt:lpstr>GBN Example with Errors</vt:lpstr>
      <vt:lpstr>Selective Repeat (SR)</vt:lpstr>
      <vt:lpstr>SR Example with Errors</vt:lpstr>
      <vt:lpstr>Flow Control</vt:lpstr>
      <vt:lpstr>The Distributed Case</vt:lpstr>
      <vt:lpstr>When the Internet was young …</vt:lpstr>
      <vt:lpstr>Van Jacobson’s Concept</vt:lpstr>
      <vt:lpstr>TCP Flow Control</vt:lpstr>
      <vt:lpstr>TCP Flow Control</vt:lpstr>
      <vt:lpstr>TCP Flow Control</vt:lpstr>
      <vt:lpstr>TCP Flow Control</vt:lpstr>
      <vt:lpstr>Circular Buffer</vt:lpstr>
      <vt:lpstr>TCP Flow Control</vt:lpstr>
      <vt:lpstr>TCP Flow Control</vt:lpstr>
      <vt:lpstr>TCP Flow Control</vt:lpstr>
      <vt:lpstr>TCP Flow Control</vt:lpstr>
      <vt:lpstr>TCP Flow Control</vt:lpstr>
      <vt:lpstr>TCP Flow Control</vt:lpstr>
      <vt:lpstr>TCP Flow Control</vt:lpstr>
      <vt:lpstr>TCP Flow Control</vt:lpstr>
      <vt:lpstr>TCP Flow Control</vt:lpstr>
      <vt:lpstr>TCP Flow Control</vt:lpstr>
      <vt:lpstr>TCP Flow Control</vt:lpstr>
      <vt:lpstr>TCP Flow Control</vt:lpstr>
      <vt:lpstr>TCP Flow Control</vt:lpstr>
      <vt:lpstr>TCP Flow Control</vt:lpstr>
      <vt:lpstr>TCP Flow Control</vt:lpstr>
      <vt:lpstr>TCP Flow Control</vt:lpstr>
      <vt:lpstr>TCP Flow Control</vt:lpstr>
      <vt:lpstr>TCP Flow Control</vt:lpstr>
      <vt:lpstr>TCP Flow Control</vt:lpstr>
      <vt:lpstr>TCP Flow Control</vt:lpstr>
      <vt:lpstr>TCP Flow Control</vt:lpstr>
      <vt:lpstr>TCP Flow Control</vt:lpstr>
      <vt:lpstr>TCP Flow Control</vt:lpstr>
      <vt:lpstr>TCP Flow Control</vt:lpstr>
      <vt:lpstr>TCP Flow Control</vt:lpstr>
      <vt:lpstr>Discussion</vt:lpstr>
      <vt:lpstr>Summary: Reliability &amp; Flow Control</vt:lpstr>
      <vt:lpstr>Internet Layering – engineering for intelligence and change</vt:lpstr>
    </vt:vector>
  </TitlesOfParts>
  <Company>University of California,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Dust and TinyOS:  Hardware and Software for Network Sensors  - the software part –</dc:title>
  <dc:subject/>
  <dc:creator>David E. Culler</dc:creator>
  <cp:keywords/>
  <dc:description/>
  <cp:lastModifiedBy>David Culler</cp:lastModifiedBy>
  <cp:revision>493</cp:revision>
  <cp:lastPrinted>1601-01-01T00:00:00Z</cp:lastPrinted>
  <dcterms:created xsi:type="dcterms:W3CDTF">2009-09-09T21:17:00Z</dcterms:created>
  <dcterms:modified xsi:type="dcterms:W3CDTF">2014-11-17T17:03:12Z</dcterms:modified>
</cp:coreProperties>
</file>