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1"/>
  </p:sldMasterIdLst>
  <p:notesMasterIdLst>
    <p:notesMasterId r:id="rId44"/>
  </p:notesMasterIdLst>
  <p:handoutMasterIdLst>
    <p:handoutMasterId r:id="rId45"/>
  </p:handoutMasterIdLst>
  <p:sldIdLst>
    <p:sldId id="256" r:id="rId2"/>
    <p:sldId id="395" r:id="rId3"/>
    <p:sldId id="403" r:id="rId4"/>
    <p:sldId id="402" r:id="rId5"/>
    <p:sldId id="404" r:id="rId6"/>
    <p:sldId id="405" r:id="rId7"/>
    <p:sldId id="407" r:id="rId8"/>
    <p:sldId id="408" r:id="rId9"/>
    <p:sldId id="409" r:id="rId10"/>
    <p:sldId id="410" r:id="rId11"/>
    <p:sldId id="411" r:id="rId12"/>
    <p:sldId id="412" r:id="rId13"/>
    <p:sldId id="414" r:id="rId14"/>
    <p:sldId id="413" r:id="rId15"/>
    <p:sldId id="415" r:id="rId16"/>
    <p:sldId id="416" r:id="rId17"/>
    <p:sldId id="417" r:id="rId18"/>
    <p:sldId id="418" r:id="rId19"/>
    <p:sldId id="419" r:id="rId20"/>
    <p:sldId id="420" r:id="rId21"/>
    <p:sldId id="421" r:id="rId22"/>
    <p:sldId id="422" r:id="rId23"/>
    <p:sldId id="423" r:id="rId24"/>
    <p:sldId id="425" r:id="rId25"/>
    <p:sldId id="426" r:id="rId26"/>
    <p:sldId id="424" r:id="rId27"/>
    <p:sldId id="427" r:id="rId28"/>
    <p:sldId id="428" r:id="rId29"/>
    <p:sldId id="429" r:id="rId30"/>
    <p:sldId id="430" r:id="rId31"/>
    <p:sldId id="431" r:id="rId32"/>
    <p:sldId id="432" r:id="rId33"/>
    <p:sldId id="433" r:id="rId34"/>
    <p:sldId id="434" r:id="rId35"/>
    <p:sldId id="435" r:id="rId36"/>
    <p:sldId id="436" r:id="rId37"/>
    <p:sldId id="437" r:id="rId38"/>
    <p:sldId id="438" r:id="rId39"/>
    <p:sldId id="439" r:id="rId40"/>
    <p:sldId id="440" r:id="rId41"/>
    <p:sldId id="441" r:id="rId42"/>
    <p:sldId id="442" r:id="rId43"/>
  </p:sldIdLst>
  <p:sldSz cx="9144000" cy="6858000" type="letter"/>
  <p:notesSz cx="6997700" cy="9194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FE683"/>
    <a:srgbClr val="BCB667"/>
    <a:srgbClr val="55FC02"/>
    <a:srgbClr val="FBBA03"/>
    <a:srgbClr val="0332B7"/>
    <a:srgbClr val="000000"/>
    <a:srgbClr val="FF6666"/>
    <a:srgbClr val="CC3333"/>
    <a:srgbClr val="CC9966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5580" autoAdjust="0"/>
  </p:normalViewPr>
  <p:slideViewPr>
    <p:cSldViewPr>
      <p:cViewPr>
        <p:scale>
          <a:sx n="100" d="100"/>
          <a:sy n="100" d="100"/>
        </p:scale>
        <p:origin x="-9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722" y="-210"/>
      </p:cViewPr>
      <p:guideLst>
        <p:guide orient="horz" pos="2896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2225"/>
            <a:ext cx="304006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53" tIns="0" rIns="17153" bIns="0" numCol="1" anchor="t" anchorCtr="0" compatLnSpc="1">
            <a:prstTxWarp prst="textNoShape">
              <a:avLst/>
            </a:prstTxWarp>
          </a:bodyPr>
          <a:lstStyle>
            <a:lvl1pPr defTabSz="823913">
              <a:defRPr sz="9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3038" y="22225"/>
            <a:ext cx="30384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53" tIns="0" rIns="17153" bIns="0" numCol="1" anchor="t" anchorCtr="0" compatLnSpc="1">
            <a:prstTxWarp prst="textNoShape">
              <a:avLst/>
            </a:prstTxWarp>
          </a:bodyPr>
          <a:lstStyle>
            <a:lvl1pPr algn="r" defTabSz="823913">
              <a:defRPr sz="9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8763000"/>
            <a:ext cx="304006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53" tIns="0" rIns="17153" bIns="0" numCol="1" anchor="b" anchorCtr="0" compatLnSpc="1">
            <a:prstTxWarp prst="textNoShape">
              <a:avLst/>
            </a:prstTxWarp>
          </a:bodyPr>
          <a:lstStyle>
            <a:lvl1pPr defTabSz="823913">
              <a:defRPr sz="9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3038" y="8763000"/>
            <a:ext cx="30384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53" tIns="0" rIns="17153" bIns="0" numCol="1" anchor="b" anchorCtr="0" compatLnSpc="1">
            <a:prstTxWarp prst="textNoShape">
              <a:avLst/>
            </a:prstTxWarp>
          </a:bodyPr>
          <a:lstStyle>
            <a:lvl1pPr algn="r" defTabSz="823913">
              <a:defRPr sz="900" i="1"/>
            </a:lvl1pPr>
          </a:lstStyle>
          <a:p>
            <a:pPr>
              <a:defRPr/>
            </a:pPr>
            <a:fld id="{5D842B50-2395-AF47-9853-6C85347CE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10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2225"/>
            <a:ext cx="304006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53" tIns="0" rIns="17153" bIns="0" numCol="1" anchor="t" anchorCtr="0" compatLnSpc="1">
            <a:prstTxWarp prst="textNoShape">
              <a:avLst/>
            </a:prstTxWarp>
          </a:bodyPr>
          <a:lstStyle>
            <a:lvl1pPr defTabSz="823913">
              <a:defRPr sz="9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3038" y="22225"/>
            <a:ext cx="30384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53" tIns="0" rIns="17153" bIns="0" numCol="1" anchor="t" anchorCtr="0" compatLnSpc="1">
            <a:prstTxWarp prst="textNoShape">
              <a:avLst/>
            </a:prstTxWarp>
          </a:bodyPr>
          <a:lstStyle>
            <a:lvl1pPr algn="r" defTabSz="823913">
              <a:defRPr sz="9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8763000"/>
            <a:ext cx="304006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53" tIns="0" rIns="17153" bIns="0" numCol="1" anchor="b" anchorCtr="0" compatLnSpc="1">
            <a:prstTxWarp prst="textNoShape">
              <a:avLst/>
            </a:prstTxWarp>
          </a:bodyPr>
          <a:lstStyle>
            <a:lvl1pPr defTabSz="823913">
              <a:defRPr sz="9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3038" y="8763000"/>
            <a:ext cx="303847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153" tIns="0" rIns="17153" bIns="0" numCol="1" anchor="b" anchorCtr="0" compatLnSpc="1">
            <a:prstTxWarp prst="textNoShape">
              <a:avLst/>
            </a:prstTxWarp>
          </a:bodyPr>
          <a:lstStyle>
            <a:lvl1pPr algn="r" defTabSz="823913">
              <a:defRPr sz="900" i="1">
                <a:latin typeface="Times New Roman" charset="0"/>
              </a:defRPr>
            </a:lvl1pPr>
          </a:lstStyle>
          <a:p>
            <a:pPr>
              <a:defRPr/>
            </a:pPr>
            <a:fld id="{7DAEA246-AA45-9741-BAF0-58C69264C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122613" y="8761413"/>
            <a:ext cx="75247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622" tIns="44310" rIns="88622" bIns="44310">
            <a:spAutoFit/>
          </a:bodyPr>
          <a:lstStyle/>
          <a:p>
            <a:pPr algn="ctr" defTabSz="876300">
              <a:lnSpc>
                <a:spcPct val="90000"/>
              </a:lnSpc>
            </a:pPr>
            <a:r>
              <a:rPr lang="en-US" sz="1200"/>
              <a:t>Page </a:t>
            </a:r>
            <a:fld id="{C7046C59-8902-C545-AA0A-0F8828FEF2D6}" type="slidenum">
              <a:rPr lang="en-US" sz="1200"/>
              <a:pPr algn="ctr" defTabSz="87630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  <p:sp>
        <p:nvSpPr>
          <p:cNvPr id="1639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57325" y="882650"/>
            <a:ext cx="4083050" cy="3062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367213"/>
            <a:ext cx="5130800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0" tIns="45740" rIns="92910" bIns="45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8665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239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8239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8239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8239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82391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823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823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823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823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DF7928-D1E0-C947-A399-519A47F33460}" type="slidenum">
              <a:rPr lang="en-US" sz="900">
                <a:latin typeface="Times New Roman" charset="0"/>
              </a:rPr>
              <a:pPr/>
              <a:t>1</a:t>
            </a:fld>
            <a:endParaRPr lang="en-US" sz="900">
              <a:latin typeface="Times New Roman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93738" y="1219200"/>
            <a:ext cx="76517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8" descr="fro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3"/>
          <a:stretch>
            <a:fillRect/>
          </a:stretch>
        </p:blipFill>
        <p:spPr bwMode="auto">
          <a:xfrm>
            <a:off x="8153400" y="0"/>
            <a:ext cx="9906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568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5568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381750"/>
            <a:ext cx="1295400" cy="476250"/>
          </a:xfr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81750"/>
            <a:ext cx="2895600" cy="476250"/>
          </a:xfrm>
        </p:spPr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77200" y="6381750"/>
            <a:ext cx="1066800" cy="476250"/>
          </a:xfrm>
        </p:spPr>
        <p:txBody>
          <a:bodyPr/>
          <a:lstStyle>
            <a:lvl1pPr>
              <a:defRPr>
                <a:solidFill>
                  <a:srgbClr val="FBBA03"/>
                </a:solidFill>
              </a:defRPr>
            </a:lvl1pPr>
          </a:lstStyle>
          <a:p>
            <a:pPr>
              <a:defRPr/>
            </a:pPr>
            <a:fld id="{05CF57E6-57DB-4E49-BFE1-65C6AAA70004}" type="slidenum">
              <a:rPr lang="en-US"/>
              <a:pPr>
                <a:defRPr/>
              </a:pPr>
              <a:t>‹#›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4938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5FE72-0B9D-1A4F-A842-F00C4E8F7C72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954504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4121-BA6C-AD43-82C2-DF1F24FE5D9C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6555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733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3733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13FF5-B387-3C46-9528-A4DAEFDDAA2C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972138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82762"/>
            <a:ext cx="4038600" cy="4465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82762"/>
            <a:ext cx="4041775" cy="44656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4DE28-9F3A-8740-A959-B54BC5F77339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00279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8F822-60CA-A14C-842C-369E58A037BB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67083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41FA0-C480-6843-BD2D-6F0C14B57B49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95036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228600"/>
            <a:ext cx="19240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197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A5171-0207-EE4C-95BF-097AF0A57BE6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81346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7338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066800"/>
            <a:ext cx="3733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0" y="3771900"/>
            <a:ext cx="3733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32EAA-4308-6D4B-B317-3B7A4B81A0EA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39166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90600" y="1142999"/>
            <a:ext cx="7391400" cy="3584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65C81-C980-EF45-BF17-2B49AE30DF4D}" type="slidenum">
              <a:rPr lang="en-US"/>
              <a:pPr>
                <a:defRPr/>
              </a:pPr>
              <a:t>‹#›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83689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rgbClr val="FF9900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114FFB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 smtClean="0"/>
              <a:t>UCB CS162 Fa14 L32</a:t>
            </a:r>
            <a:endParaRPr lang="en-US" dirty="0"/>
          </a:p>
        </p:txBody>
      </p:sp>
      <p:sp>
        <p:nvSpPr>
          <p:cNvPr id="45466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9900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3D5790EB-F35A-0640-B4F7-A0244B6CFC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6962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620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93738" y="914400"/>
            <a:ext cx="76517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2" name="Picture 8" descr="front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223"/>
          <a:stretch>
            <a:fillRect/>
          </a:stretch>
        </p:blipFill>
        <p:spPr bwMode="auto">
          <a:xfrm>
            <a:off x="8229600" y="0"/>
            <a:ext cx="91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2" r:id="rId3"/>
    <p:sldLayoutId id="2147483993" r:id="rId4"/>
    <p:sldLayoutId id="2147483994" r:id="rId5"/>
    <p:sldLayoutId id="2147483995" r:id="rId6"/>
    <p:sldLayoutId id="2147483999" r:id="rId7"/>
    <p:sldLayoutId id="2147484000" r:id="rId8"/>
    <p:sldLayoutId id="2147483997" r:id="rId9"/>
    <p:sldLayoutId id="2147483998" r:id="rId10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Consistency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276600"/>
            <a:ext cx="8610600" cy="17526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David E. Culler</a:t>
            </a: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CS162 – Operating Systems and Systems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Programming</a:t>
            </a:r>
          </a:p>
          <a:p>
            <a:r>
              <a:rPr lang="hu-HU" b="0" dirty="0">
                <a:latin typeface="Arial" charset="0"/>
                <a:ea typeface="ＭＳ Ｐゴシック" charset="0"/>
                <a:cs typeface="ＭＳ Ｐゴシック" charset="0"/>
              </a:rPr>
              <a:t>http://cs162.eecs.berkeley.edu/</a:t>
            </a:r>
            <a:endParaRPr lang="en-US" b="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Lecture 35</a:t>
            </a:r>
          </a:p>
          <a:p>
            <a:r>
              <a:rPr lang="en-US" b="0" dirty="0" smtClean="0">
                <a:latin typeface="Arial" charset="0"/>
                <a:ea typeface="ＭＳ Ｐゴシック" charset="0"/>
                <a:cs typeface="ＭＳ Ｐゴシック" charset="0"/>
              </a:rPr>
              <a:t>Nov 19, </a:t>
            </a:r>
            <a:r>
              <a:rPr lang="en-US" b="0" dirty="0">
                <a:latin typeface="Arial" charset="0"/>
                <a:ea typeface="ＭＳ Ｐゴシック" charset="0"/>
                <a:cs typeface="ＭＳ Ｐゴシック" charset="0"/>
              </a:rPr>
              <a:t>2014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53200" y="5638800"/>
            <a:ext cx="2362200" cy="369332"/>
          </a:xfrm>
          <a:prstGeom prst="rect">
            <a:avLst/>
          </a:prstGeom>
          <a:noFill/>
          <a:ln>
            <a:solidFill>
              <a:srgbClr val="618FF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Read: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10</a:t>
            </a:fld>
            <a:endParaRPr lang="en-US" b="0"/>
          </a:p>
        </p:txBody>
      </p:sp>
      <p:sp>
        <p:nvSpPr>
          <p:cNvPr id="7" name="TextBox 6"/>
          <p:cNvSpPr txBox="1"/>
          <p:nvPr/>
        </p:nvSpPr>
        <p:spPr>
          <a:xfrm>
            <a:off x="838200" y="2057400"/>
            <a:ext cx="1688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Write: A := 162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191000"/>
            <a:ext cx="162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Read: print(A)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1369023" y="2490819"/>
            <a:ext cx="544310" cy="1666044"/>
          </a:xfrm>
          <a:custGeom>
            <a:avLst/>
            <a:gdLst>
              <a:gd name="connsiteX0" fmla="*/ 329885 w 544310"/>
              <a:gd name="connsiteY0" fmla="*/ 0 h 1666044"/>
              <a:gd name="connsiteX1" fmla="*/ 0 w 544310"/>
              <a:gd name="connsiteY1" fmla="*/ 346405 h 1666044"/>
              <a:gd name="connsiteX2" fmla="*/ 445345 w 544310"/>
              <a:gd name="connsiteY2" fmla="*/ 692811 h 1666044"/>
              <a:gd name="connsiteX3" fmla="*/ 214425 w 544310"/>
              <a:gd name="connsiteY3" fmla="*/ 1006225 h 1666044"/>
              <a:gd name="connsiteX4" fmla="*/ 544310 w 544310"/>
              <a:gd name="connsiteY4" fmla="*/ 1418612 h 1666044"/>
              <a:gd name="connsiteX5" fmla="*/ 313391 w 544310"/>
              <a:gd name="connsiteY5" fmla="*/ 1666044 h 1666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310" h="1666044">
                <a:moveTo>
                  <a:pt x="329885" y="0"/>
                </a:moveTo>
                <a:lnTo>
                  <a:pt x="0" y="346405"/>
                </a:lnTo>
                <a:lnTo>
                  <a:pt x="445345" y="692811"/>
                </a:lnTo>
                <a:lnTo>
                  <a:pt x="214425" y="1006225"/>
                </a:lnTo>
                <a:lnTo>
                  <a:pt x="544310" y="1418612"/>
                </a:lnTo>
                <a:lnTo>
                  <a:pt x="313391" y="1666044"/>
                </a:ln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2590800"/>
            <a:ext cx="162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Read: print(A)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5904942" y="1928423"/>
            <a:ext cx="1251684" cy="1769570"/>
          </a:xfrm>
          <a:custGeom>
            <a:avLst/>
            <a:gdLst>
              <a:gd name="connsiteX0" fmla="*/ 49482 w 1251684"/>
              <a:gd name="connsiteY0" fmla="*/ 1123243 h 1769570"/>
              <a:gd name="connsiteX1" fmla="*/ 395862 w 1251684"/>
              <a:gd name="connsiteY1" fmla="*/ 1766567 h 1769570"/>
              <a:gd name="connsiteX2" fmla="*/ 1171091 w 1251684"/>
              <a:gd name="connsiteY2" fmla="*/ 1321189 h 1769570"/>
              <a:gd name="connsiteX3" fmla="*/ 1138103 w 1251684"/>
              <a:gd name="connsiteY3" fmla="*/ 364450 h 1769570"/>
              <a:gd name="connsiteX4" fmla="*/ 379367 w 1251684"/>
              <a:gd name="connsiteY4" fmla="*/ 1549 h 1769570"/>
              <a:gd name="connsiteX5" fmla="*/ 0 w 1251684"/>
              <a:gd name="connsiteY5" fmla="*/ 479919 h 176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684" h="1769570">
                <a:moveTo>
                  <a:pt x="49482" y="1123243"/>
                </a:moveTo>
                <a:cubicBezTo>
                  <a:pt x="129204" y="1428409"/>
                  <a:pt x="208927" y="1733576"/>
                  <a:pt x="395862" y="1766567"/>
                </a:cubicBezTo>
                <a:cubicBezTo>
                  <a:pt x="582797" y="1799558"/>
                  <a:pt x="1047384" y="1554875"/>
                  <a:pt x="1171091" y="1321189"/>
                </a:cubicBezTo>
                <a:cubicBezTo>
                  <a:pt x="1294798" y="1087503"/>
                  <a:pt x="1270057" y="584390"/>
                  <a:pt x="1138103" y="364450"/>
                </a:cubicBezTo>
                <a:cubicBezTo>
                  <a:pt x="1006149" y="144510"/>
                  <a:pt x="569051" y="-17696"/>
                  <a:pt x="379367" y="1549"/>
                </a:cubicBezTo>
                <a:cubicBezTo>
                  <a:pt x="189683" y="20794"/>
                  <a:pt x="0" y="479919"/>
                  <a:pt x="0" y="479919"/>
                </a:cubicBez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4572000"/>
            <a:ext cx="182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Write: A := A + 1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2438400" y="3886200"/>
            <a:ext cx="1251684" cy="1769570"/>
          </a:xfrm>
          <a:custGeom>
            <a:avLst/>
            <a:gdLst>
              <a:gd name="connsiteX0" fmla="*/ 49482 w 1251684"/>
              <a:gd name="connsiteY0" fmla="*/ 1123243 h 1769570"/>
              <a:gd name="connsiteX1" fmla="*/ 395862 w 1251684"/>
              <a:gd name="connsiteY1" fmla="*/ 1766567 h 1769570"/>
              <a:gd name="connsiteX2" fmla="*/ 1171091 w 1251684"/>
              <a:gd name="connsiteY2" fmla="*/ 1321189 h 1769570"/>
              <a:gd name="connsiteX3" fmla="*/ 1138103 w 1251684"/>
              <a:gd name="connsiteY3" fmla="*/ 364450 h 1769570"/>
              <a:gd name="connsiteX4" fmla="*/ 379367 w 1251684"/>
              <a:gd name="connsiteY4" fmla="*/ 1549 h 1769570"/>
              <a:gd name="connsiteX5" fmla="*/ 0 w 1251684"/>
              <a:gd name="connsiteY5" fmla="*/ 479919 h 176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684" h="1769570">
                <a:moveTo>
                  <a:pt x="49482" y="1123243"/>
                </a:moveTo>
                <a:cubicBezTo>
                  <a:pt x="129204" y="1428409"/>
                  <a:pt x="208927" y="1733576"/>
                  <a:pt x="395862" y="1766567"/>
                </a:cubicBezTo>
                <a:cubicBezTo>
                  <a:pt x="582797" y="1799558"/>
                  <a:pt x="1047384" y="1554875"/>
                  <a:pt x="1171091" y="1321189"/>
                </a:cubicBezTo>
                <a:cubicBezTo>
                  <a:pt x="1294798" y="1087503"/>
                  <a:pt x="1270057" y="584390"/>
                  <a:pt x="1138103" y="364450"/>
                </a:cubicBezTo>
                <a:cubicBezTo>
                  <a:pt x="1006149" y="144510"/>
                  <a:pt x="569051" y="-17696"/>
                  <a:pt x="379367" y="1549"/>
                </a:cubicBezTo>
                <a:cubicBezTo>
                  <a:pt x="189683" y="20794"/>
                  <a:pt x="0" y="479919"/>
                  <a:pt x="0" y="479919"/>
                </a:cubicBez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67400" y="3886200"/>
            <a:ext cx="2469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162, 163, 170, 171, …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67400" y="4876800"/>
            <a:ext cx="2982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162, 163, 170, 164, 171, …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7391400" y="4724400"/>
            <a:ext cx="457200" cy="685800"/>
            <a:chOff x="7391400" y="4724400"/>
            <a:chExt cx="457200" cy="685800"/>
          </a:xfrm>
        </p:grpSpPr>
        <p:cxnSp>
          <p:nvCxnSpPr>
            <p:cNvPr id="16" name="Straight Connector 15"/>
            <p:cNvCxnSpPr/>
            <p:nvPr/>
          </p:nvCxnSpPr>
          <p:spPr bwMode="auto">
            <a:xfrm>
              <a:off x="7391400" y="4724400"/>
              <a:ext cx="457200" cy="6858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H="1">
              <a:off x="7391400" y="4724400"/>
              <a:ext cx="457200" cy="6858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5614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assuming?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924800" cy="5257800"/>
          </a:xfrm>
        </p:spPr>
        <p:txBody>
          <a:bodyPr/>
          <a:lstStyle/>
          <a:p>
            <a:r>
              <a:rPr lang="en-US" dirty="0" smtClean="0"/>
              <a:t>Writes happen</a:t>
            </a:r>
          </a:p>
          <a:p>
            <a:pPr lvl="1"/>
            <a:r>
              <a:rPr lang="en-US" dirty="0" smtClean="0"/>
              <a:t>Eventually a write will become visible to readers</a:t>
            </a:r>
          </a:p>
          <a:p>
            <a:pPr lvl="1"/>
            <a:r>
              <a:rPr lang="en-US" dirty="0" smtClean="0"/>
              <a:t>Until another write happens to that location</a:t>
            </a:r>
          </a:p>
          <a:p>
            <a:r>
              <a:rPr lang="en-US" dirty="0" smtClean="0"/>
              <a:t>Within a sequential thread, a read following a write returns the value written by that write</a:t>
            </a:r>
          </a:p>
          <a:p>
            <a:pPr lvl="1"/>
            <a:r>
              <a:rPr lang="en-US" dirty="0" smtClean="0"/>
              <a:t>Dependences are respected</a:t>
            </a:r>
          </a:p>
          <a:p>
            <a:pPr lvl="1"/>
            <a:r>
              <a:rPr lang="en-US" dirty="0" smtClean="0"/>
              <a:t>Here a control dependence</a:t>
            </a:r>
          </a:p>
          <a:p>
            <a:pPr lvl="1"/>
            <a:r>
              <a:rPr lang="en-US" dirty="0" smtClean="0"/>
              <a:t>Each read returns the most recent value written to the location</a:t>
            </a:r>
            <a:endParaRPr lang="en-US" dirty="0"/>
          </a:p>
          <a:p>
            <a:r>
              <a:rPr lang="en-US" dirty="0" smtClean="0"/>
              <a:t>A sequence of writes will be visible in order</a:t>
            </a:r>
          </a:p>
          <a:p>
            <a:pPr lvl="1"/>
            <a:r>
              <a:rPr lang="en-US" dirty="0" smtClean="0"/>
              <a:t>Control dependences</a:t>
            </a:r>
          </a:p>
          <a:p>
            <a:pPr lvl="1"/>
            <a:r>
              <a:rPr lang="en-US" dirty="0" smtClean="0"/>
              <a:t>Data dependences</a:t>
            </a:r>
          </a:p>
          <a:p>
            <a:pPr lvl="1"/>
            <a:r>
              <a:rPr lang="en-US" dirty="0" smtClean="0"/>
              <a:t>May not see every write, but the ones seen are consistent with order written</a:t>
            </a:r>
          </a:p>
          <a:p>
            <a:r>
              <a:rPr lang="en-US" dirty="0" smtClean="0"/>
              <a:t>A readers see a consistent order</a:t>
            </a:r>
          </a:p>
          <a:p>
            <a:pPr lvl="1"/>
            <a:r>
              <a:rPr lang="en-US" dirty="0" smtClean="0"/>
              <a:t>It is as if the total order was visible to all and they took samples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11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53705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12</a:t>
            </a:fld>
            <a:endParaRPr lang="en-US" b="0"/>
          </a:p>
        </p:txBody>
      </p:sp>
      <p:sp>
        <p:nvSpPr>
          <p:cNvPr id="7" name="TextBox 6"/>
          <p:cNvSpPr txBox="1"/>
          <p:nvPr/>
        </p:nvSpPr>
        <p:spPr>
          <a:xfrm>
            <a:off x="838200" y="2057400"/>
            <a:ext cx="1688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Write: A := 162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191000"/>
            <a:ext cx="162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Read: print(A)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1369023" y="2490819"/>
            <a:ext cx="544310" cy="1666044"/>
          </a:xfrm>
          <a:custGeom>
            <a:avLst/>
            <a:gdLst>
              <a:gd name="connsiteX0" fmla="*/ 329885 w 544310"/>
              <a:gd name="connsiteY0" fmla="*/ 0 h 1666044"/>
              <a:gd name="connsiteX1" fmla="*/ 0 w 544310"/>
              <a:gd name="connsiteY1" fmla="*/ 346405 h 1666044"/>
              <a:gd name="connsiteX2" fmla="*/ 445345 w 544310"/>
              <a:gd name="connsiteY2" fmla="*/ 692811 h 1666044"/>
              <a:gd name="connsiteX3" fmla="*/ 214425 w 544310"/>
              <a:gd name="connsiteY3" fmla="*/ 1006225 h 1666044"/>
              <a:gd name="connsiteX4" fmla="*/ 544310 w 544310"/>
              <a:gd name="connsiteY4" fmla="*/ 1418612 h 1666044"/>
              <a:gd name="connsiteX5" fmla="*/ 313391 w 544310"/>
              <a:gd name="connsiteY5" fmla="*/ 1666044 h 1666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310" h="1666044">
                <a:moveTo>
                  <a:pt x="329885" y="0"/>
                </a:moveTo>
                <a:lnTo>
                  <a:pt x="0" y="346405"/>
                </a:lnTo>
                <a:lnTo>
                  <a:pt x="445345" y="692811"/>
                </a:lnTo>
                <a:lnTo>
                  <a:pt x="214425" y="1006225"/>
                </a:lnTo>
                <a:lnTo>
                  <a:pt x="544310" y="1418612"/>
                </a:lnTo>
                <a:lnTo>
                  <a:pt x="313391" y="1666044"/>
                </a:ln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7858" y="1957777"/>
            <a:ext cx="162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Read: print(A)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5943600" y="1295400"/>
            <a:ext cx="1251684" cy="1769570"/>
          </a:xfrm>
          <a:custGeom>
            <a:avLst/>
            <a:gdLst>
              <a:gd name="connsiteX0" fmla="*/ 49482 w 1251684"/>
              <a:gd name="connsiteY0" fmla="*/ 1123243 h 1769570"/>
              <a:gd name="connsiteX1" fmla="*/ 395862 w 1251684"/>
              <a:gd name="connsiteY1" fmla="*/ 1766567 h 1769570"/>
              <a:gd name="connsiteX2" fmla="*/ 1171091 w 1251684"/>
              <a:gd name="connsiteY2" fmla="*/ 1321189 h 1769570"/>
              <a:gd name="connsiteX3" fmla="*/ 1138103 w 1251684"/>
              <a:gd name="connsiteY3" fmla="*/ 364450 h 1769570"/>
              <a:gd name="connsiteX4" fmla="*/ 379367 w 1251684"/>
              <a:gd name="connsiteY4" fmla="*/ 1549 h 1769570"/>
              <a:gd name="connsiteX5" fmla="*/ 0 w 1251684"/>
              <a:gd name="connsiteY5" fmla="*/ 479919 h 176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684" h="1769570">
                <a:moveTo>
                  <a:pt x="49482" y="1123243"/>
                </a:moveTo>
                <a:cubicBezTo>
                  <a:pt x="129204" y="1428409"/>
                  <a:pt x="208927" y="1733576"/>
                  <a:pt x="395862" y="1766567"/>
                </a:cubicBezTo>
                <a:cubicBezTo>
                  <a:pt x="582797" y="1799558"/>
                  <a:pt x="1047384" y="1554875"/>
                  <a:pt x="1171091" y="1321189"/>
                </a:cubicBezTo>
                <a:cubicBezTo>
                  <a:pt x="1294798" y="1087503"/>
                  <a:pt x="1270057" y="584390"/>
                  <a:pt x="1138103" y="364450"/>
                </a:cubicBezTo>
                <a:cubicBezTo>
                  <a:pt x="1006149" y="144510"/>
                  <a:pt x="569051" y="-17696"/>
                  <a:pt x="379367" y="1549"/>
                </a:cubicBezTo>
                <a:cubicBezTo>
                  <a:pt x="189683" y="20794"/>
                  <a:pt x="0" y="479919"/>
                  <a:pt x="0" y="479919"/>
                </a:cubicBez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200" y="4572000"/>
            <a:ext cx="1822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Write: A := A + 1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2438400" y="3886200"/>
            <a:ext cx="1251684" cy="1769570"/>
          </a:xfrm>
          <a:custGeom>
            <a:avLst/>
            <a:gdLst>
              <a:gd name="connsiteX0" fmla="*/ 49482 w 1251684"/>
              <a:gd name="connsiteY0" fmla="*/ 1123243 h 1769570"/>
              <a:gd name="connsiteX1" fmla="*/ 395862 w 1251684"/>
              <a:gd name="connsiteY1" fmla="*/ 1766567 h 1769570"/>
              <a:gd name="connsiteX2" fmla="*/ 1171091 w 1251684"/>
              <a:gd name="connsiteY2" fmla="*/ 1321189 h 1769570"/>
              <a:gd name="connsiteX3" fmla="*/ 1138103 w 1251684"/>
              <a:gd name="connsiteY3" fmla="*/ 364450 h 1769570"/>
              <a:gd name="connsiteX4" fmla="*/ 379367 w 1251684"/>
              <a:gd name="connsiteY4" fmla="*/ 1549 h 1769570"/>
              <a:gd name="connsiteX5" fmla="*/ 0 w 1251684"/>
              <a:gd name="connsiteY5" fmla="*/ 479919 h 176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684" h="1769570">
                <a:moveTo>
                  <a:pt x="49482" y="1123243"/>
                </a:moveTo>
                <a:cubicBezTo>
                  <a:pt x="129204" y="1428409"/>
                  <a:pt x="208927" y="1733576"/>
                  <a:pt x="395862" y="1766567"/>
                </a:cubicBezTo>
                <a:cubicBezTo>
                  <a:pt x="582797" y="1799558"/>
                  <a:pt x="1047384" y="1554875"/>
                  <a:pt x="1171091" y="1321189"/>
                </a:cubicBezTo>
                <a:cubicBezTo>
                  <a:pt x="1294798" y="1087503"/>
                  <a:pt x="1270057" y="584390"/>
                  <a:pt x="1138103" y="364450"/>
                </a:cubicBezTo>
                <a:cubicBezTo>
                  <a:pt x="1006149" y="144510"/>
                  <a:pt x="569051" y="-17696"/>
                  <a:pt x="379367" y="1549"/>
                </a:cubicBezTo>
                <a:cubicBezTo>
                  <a:pt x="189683" y="20794"/>
                  <a:pt x="0" y="479919"/>
                  <a:pt x="0" y="479919"/>
                </a:cubicBez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4058" y="4396177"/>
            <a:ext cx="162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Read: print(A)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6019800" y="3733800"/>
            <a:ext cx="1251684" cy="1769570"/>
          </a:xfrm>
          <a:custGeom>
            <a:avLst/>
            <a:gdLst>
              <a:gd name="connsiteX0" fmla="*/ 49482 w 1251684"/>
              <a:gd name="connsiteY0" fmla="*/ 1123243 h 1769570"/>
              <a:gd name="connsiteX1" fmla="*/ 395862 w 1251684"/>
              <a:gd name="connsiteY1" fmla="*/ 1766567 h 1769570"/>
              <a:gd name="connsiteX2" fmla="*/ 1171091 w 1251684"/>
              <a:gd name="connsiteY2" fmla="*/ 1321189 h 1769570"/>
              <a:gd name="connsiteX3" fmla="*/ 1138103 w 1251684"/>
              <a:gd name="connsiteY3" fmla="*/ 364450 h 1769570"/>
              <a:gd name="connsiteX4" fmla="*/ 379367 w 1251684"/>
              <a:gd name="connsiteY4" fmla="*/ 1549 h 1769570"/>
              <a:gd name="connsiteX5" fmla="*/ 0 w 1251684"/>
              <a:gd name="connsiteY5" fmla="*/ 479919 h 176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684" h="1769570">
                <a:moveTo>
                  <a:pt x="49482" y="1123243"/>
                </a:moveTo>
                <a:cubicBezTo>
                  <a:pt x="129204" y="1428409"/>
                  <a:pt x="208927" y="1733576"/>
                  <a:pt x="395862" y="1766567"/>
                </a:cubicBezTo>
                <a:cubicBezTo>
                  <a:pt x="582797" y="1799558"/>
                  <a:pt x="1047384" y="1554875"/>
                  <a:pt x="1171091" y="1321189"/>
                </a:cubicBezTo>
                <a:cubicBezTo>
                  <a:pt x="1294798" y="1087503"/>
                  <a:pt x="1270057" y="584390"/>
                  <a:pt x="1138103" y="364450"/>
                </a:cubicBezTo>
                <a:cubicBezTo>
                  <a:pt x="1006149" y="144510"/>
                  <a:pt x="569051" y="-17696"/>
                  <a:pt x="379367" y="1549"/>
                </a:cubicBezTo>
                <a:cubicBezTo>
                  <a:pt x="189683" y="20794"/>
                  <a:pt x="0" y="479919"/>
                  <a:pt x="0" y="479919"/>
                </a:cubicBez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0" y="3124200"/>
            <a:ext cx="2469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162, 163, 170, 171, …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0" y="5715000"/>
            <a:ext cx="1955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164, 170, 186,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98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docs.google.com</a:t>
            </a:r>
            <a:r>
              <a:rPr lang="en-US" dirty="0"/>
              <a:t>/a/</a:t>
            </a:r>
            <a:r>
              <a:rPr lang="en-US" dirty="0" err="1"/>
              <a:t>berkeley.edu</a:t>
            </a:r>
            <a:r>
              <a:rPr lang="en-US" dirty="0"/>
              <a:t>/spreadsheets/d/1INjjYqUnFurPLKnnWrexx09Ww5LS5BhNxKt3BoJY6Eg/edit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13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119589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14</a:t>
            </a:fld>
            <a:endParaRPr lang="en-US" b="0"/>
          </a:p>
        </p:txBody>
      </p:sp>
      <p:sp>
        <p:nvSpPr>
          <p:cNvPr id="7" name="TextBox 6"/>
          <p:cNvSpPr txBox="1"/>
          <p:nvPr/>
        </p:nvSpPr>
        <p:spPr>
          <a:xfrm>
            <a:off x="3429000" y="1143000"/>
            <a:ext cx="1089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A := 162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2362200"/>
            <a:ext cx="1688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Write: A := 199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0" y="4038600"/>
            <a:ext cx="162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Read: print(A)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2362200" y="3657600"/>
            <a:ext cx="1066800" cy="1219200"/>
          </a:xfrm>
          <a:custGeom>
            <a:avLst/>
            <a:gdLst>
              <a:gd name="connsiteX0" fmla="*/ 49482 w 1251684"/>
              <a:gd name="connsiteY0" fmla="*/ 1123243 h 1769570"/>
              <a:gd name="connsiteX1" fmla="*/ 395862 w 1251684"/>
              <a:gd name="connsiteY1" fmla="*/ 1766567 h 1769570"/>
              <a:gd name="connsiteX2" fmla="*/ 1171091 w 1251684"/>
              <a:gd name="connsiteY2" fmla="*/ 1321189 h 1769570"/>
              <a:gd name="connsiteX3" fmla="*/ 1138103 w 1251684"/>
              <a:gd name="connsiteY3" fmla="*/ 364450 h 1769570"/>
              <a:gd name="connsiteX4" fmla="*/ 379367 w 1251684"/>
              <a:gd name="connsiteY4" fmla="*/ 1549 h 1769570"/>
              <a:gd name="connsiteX5" fmla="*/ 0 w 1251684"/>
              <a:gd name="connsiteY5" fmla="*/ 479919 h 176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684" h="1769570">
                <a:moveTo>
                  <a:pt x="49482" y="1123243"/>
                </a:moveTo>
                <a:cubicBezTo>
                  <a:pt x="129204" y="1428409"/>
                  <a:pt x="208927" y="1733576"/>
                  <a:pt x="395862" y="1766567"/>
                </a:cubicBezTo>
                <a:cubicBezTo>
                  <a:pt x="582797" y="1799558"/>
                  <a:pt x="1047384" y="1554875"/>
                  <a:pt x="1171091" y="1321189"/>
                </a:cubicBezTo>
                <a:cubicBezTo>
                  <a:pt x="1294798" y="1087503"/>
                  <a:pt x="1270057" y="584390"/>
                  <a:pt x="1138103" y="364450"/>
                </a:cubicBezTo>
                <a:cubicBezTo>
                  <a:pt x="1006149" y="144510"/>
                  <a:pt x="569051" y="-17696"/>
                  <a:pt x="379367" y="1549"/>
                </a:cubicBezTo>
                <a:cubicBezTo>
                  <a:pt x="189683" y="20794"/>
                  <a:pt x="0" y="479919"/>
                  <a:pt x="0" y="479919"/>
                </a:cubicBez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5029200"/>
            <a:ext cx="266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162, 199, 199, 61, 61 …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105400" y="2133600"/>
            <a:ext cx="155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Write: A := 61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1369023" y="1576419"/>
            <a:ext cx="544310" cy="1666044"/>
          </a:xfrm>
          <a:custGeom>
            <a:avLst/>
            <a:gdLst>
              <a:gd name="connsiteX0" fmla="*/ 329885 w 544310"/>
              <a:gd name="connsiteY0" fmla="*/ 0 h 1666044"/>
              <a:gd name="connsiteX1" fmla="*/ 0 w 544310"/>
              <a:gd name="connsiteY1" fmla="*/ 346405 h 1666044"/>
              <a:gd name="connsiteX2" fmla="*/ 445345 w 544310"/>
              <a:gd name="connsiteY2" fmla="*/ 692811 h 1666044"/>
              <a:gd name="connsiteX3" fmla="*/ 214425 w 544310"/>
              <a:gd name="connsiteY3" fmla="*/ 1006225 h 1666044"/>
              <a:gd name="connsiteX4" fmla="*/ 544310 w 544310"/>
              <a:gd name="connsiteY4" fmla="*/ 1418612 h 1666044"/>
              <a:gd name="connsiteX5" fmla="*/ 313391 w 544310"/>
              <a:gd name="connsiteY5" fmla="*/ 1666044 h 1666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310" h="1666044">
                <a:moveTo>
                  <a:pt x="329885" y="0"/>
                </a:moveTo>
                <a:lnTo>
                  <a:pt x="0" y="346405"/>
                </a:lnTo>
                <a:lnTo>
                  <a:pt x="445345" y="692811"/>
                </a:lnTo>
                <a:lnTo>
                  <a:pt x="214425" y="1006225"/>
                </a:lnTo>
                <a:lnTo>
                  <a:pt x="544310" y="1418612"/>
                </a:lnTo>
                <a:lnTo>
                  <a:pt x="313391" y="1666044"/>
                </a:ln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400800" y="1447800"/>
            <a:ext cx="544310" cy="1666044"/>
          </a:xfrm>
          <a:custGeom>
            <a:avLst/>
            <a:gdLst>
              <a:gd name="connsiteX0" fmla="*/ 329885 w 544310"/>
              <a:gd name="connsiteY0" fmla="*/ 0 h 1666044"/>
              <a:gd name="connsiteX1" fmla="*/ 0 w 544310"/>
              <a:gd name="connsiteY1" fmla="*/ 346405 h 1666044"/>
              <a:gd name="connsiteX2" fmla="*/ 445345 w 544310"/>
              <a:gd name="connsiteY2" fmla="*/ 692811 h 1666044"/>
              <a:gd name="connsiteX3" fmla="*/ 214425 w 544310"/>
              <a:gd name="connsiteY3" fmla="*/ 1006225 h 1666044"/>
              <a:gd name="connsiteX4" fmla="*/ 544310 w 544310"/>
              <a:gd name="connsiteY4" fmla="*/ 1418612 h 1666044"/>
              <a:gd name="connsiteX5" fmla="*/ 313391 w 544310"/>
              <a:gd name="connsiteY5" fmla="*/ 1666044 h 1666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310" h="1666044">
                <a:moveTo>
                  <a:pt x="329885" y="0"/>
                </a:moveTo>
                <a:lnTo>
                  <a:pt x="0" y="346405"/>
                </a:lnTo>
                <a:lnTo>
                  <a:pt x="445345" y="692811"/>
                </a:lnTo>
                <a:lnTo>
                  <a:pt x="214425" y="1006225"/>
                </a:lnTo>
                <a:lnTo>
                  <a:pt x="544310" y="1418612"/>
                </a:lnTo>
                <a:lnTo>
                  <a:pt x="313391" y="1666044"/>
                </a:ln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76994" y="5345668"/>
            <a:ext cx="1891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162, 61, 199,  …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85149" y="5726668"/>
            <a:ext cx="1378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61, 199,  …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381015" y="6096000"/>
            <a:ext cx="227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162, 199, 61, 199 …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2743200" y="5943600"/>
            <a:ext cx="457200" cy="685800"/>
            <a:chOff x="7391400" y="4724400"/>
            <a:chExt cx="457200" cy="685800"/>
          </a:xfrm>
        </p:grpSpPr>
        <p:cxnSp>
          <p:nvCxnSpPr>
            <p:cNvPr id="25" name="Straight Connector 24"/>
            <p:cNvCxnSpPr/>
            <p:nvPr/>
          </p:nvCxnSpPr>
          <p:spPr bwMode="auto">
            <a:xfrm>
              <a:off x="7391400" y="4724400"/>
              <a:ext cx="457200" cy="6858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H="1">
              <a:off x="7391400" y="4724400"/>
              <a:ext cx="457200" cy="6858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8874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15</a:t>
            </a:fld>
            <a:endParaRPr lang="en-US" b="0"/>
          </a:p>
        </p:txBody>
      </p:sp>
      <p:sp>
        <p:nvSpPr>
          <p:cNvPr id="7" name="TextBox 6"/>
          <p:cNvSpPr txBox="1"/>
          <p:nvPr/>
        </p:nvSpPr>
        <p:spPr>
          <a:xfrm>
            <a:off x="3429000" y="1143000"/>
            <a:ext cx="1089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A := 162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52600" y="2362200"/>
            <a:ext cx="1688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Write: A := 199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24000" y="4038600"/>
            <a:ext cx="162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Read: print(A)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2362200" y="3657600"/>
            <a:ext cx="1066800" cy="1219200"/>
          </a:xfrm>
          <a:custGeom>
            <a:avLst/>
            <a:gdLst>
              <a:gd name="connsiteX0" fmla="*/ 49482 w 1251684"/>
              <a:gd name="connsiteY0" fmla="*/ 1123243 h 1769570"/>
              <a:gd name="connsiteX1" fmla="*/ 395862 w 1251684"/>
              <a:gd name="connsiteY1" fmla="*/ 1766567 h 1769570"/>
              <a:gd name="connsiteX2" fmla="*/ 1171091 w 1251684"/>
              <a:gd name="connsiteY2" fmla="*/ 1321189 h 1769570"/>
              <a:gd name="connsiteX3" fmla="*/ 1138103 w 1251684"/>
              <a:gd name="connsiteY3" fmla="*/ 364450 h 1769570"/>
              <a:gd name="connsiteX4" fmla="*/ 379367 w 1251684"/>
              <a:gd name="connsiteY4" fmla="*/ 1549 h 1769570"/>
              <a:gd name="connsiteX5" fmla="*/ 0 w 1251684"/>
              <a:gd name="connsiteY5" fmla="*/ 479919 h 176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684" h="1769570">
                <a:moveTo>
                  <a:pt x="49482" y="1123243"/>
                </a:moveTo>
                <a:cubicBezTo>
                  <a:pt x="129204" y="1428409"/>
                  <a:pt x="208927" y="1733576"/>
                  <a:pt x="395862" y="1766567"/>
                </a:cubicBezTo>
                <a:cubicBezTo>
                  <a:pt x="582797" y="1799558"/>
                  <a:pt x="1047384" y="1554875"/>
                  <a:pt x="1171091" y="1321189"/>
                </a:cubicBezTo>
                <a:cubicBezTo>
                  <a:pt x="1294798" y="1087503"/>
                  <a:pt x="1270057" y="584390"/>
                  <a:pt x="1138103" y="364450"/>
                </a:cubicBezTo>
                <a:cubicBezTo>
                  <a:pt x="1006149" y="144510"/>
                  <a:pt x="569051" y="-17696"/>
                  <a:pt x="379367" y="1549"/>
                </a:cubicBezTo>
                <a:cubicBezTo>
                  <a:pt x="189683" y="20794"/>
                  <a:pt x="0" y="479919"/>
                  <a:pt x="0" y="479919"/>
                </a:cubicBez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5029200"/>
            <a:ext cx="266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162, 199, 199, 61, 61 …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105400" y="2133600"/>
            <a:ext cx="155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Write: A := 61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1369023" y="1576419"/>
            <a:ext cx="544310" cy="1666044"/>
          </a:xfrm>
          <a:custGeom>
            <a:avLst/>
            <a:gdLst>
              <a:gd name="connsiteX0" fmla="*/ 329885 w 544310"/>
              <a:gd name="connsiteY0" fmla="*/ 0 h 1666044"/>
              <a:gd name="connsiteX1" fmla="*/ 0 w 544310"/>
              <a:gd name="connsiteY1" fmla="*/ 346405 h 1666044"/>
              <a:gd name="connsiteX2" fmla="*/ 445345 w 544310"/>
              <a:gd name="connsiteY2" fmla="*/ 692811 h 1666044"/>
              <a:gd name="connsiteX3" fmla="*/ 214425 w 544310"/>
              <a:gd name="connsiteY3" fmla="*/ 1006225 h 1666044"/>
              <a:gd name="connsiteX4" fmla="*/ 544310 w 544310"/>
              <a:gd name="connsiteY4" fmla="*/ 1418612 h 1666044"/>
              <a:gd name="connsiteX5" fmla="*/ 313391 w 544310"/>
              <a:gd name="connsiteY5" fmla="*/ 1666044 h 1666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310" h="1666044">
                <a:moveTo>
                  <a:pt x="329885" y="0"/>
                </a:moveTo>
                <a:lnTo>
                  <a:pt x="0" y="346405"/>
                </a:lnTo>
                <a:lnTo>
                  <a:pt x="445345" y="692811"/>
                </a:lnTo>
                <a:lnTo>
                  <a:pt x="214425" y="1006225"/>
                </a:lnTo>
                <a:lnTo>
                  <a:pt x="544310" y="1418612"/>
                </a:lnTo>
                <a:lnTo>
                  <a:pt x="313391" y="1666044"/>
                </a:ln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400800" y="1447800"/>
            <a:ext cx="544310" cy="1666044"/>
          </a:xfrm>
          <a:custGeom>
            <a:avLst/>
            <a:gdLst>
              <a:gd name="connsiteX0" fmla="*/ 329885 w 544310"/>
              <a:gd name="connsiteY0" fmla="*/ 0 h 1666044"/>
              <a:gd name="connsiteX1" fmla="*/ 0 w 544310"/>
              <a:gd name="connsiteY1" fmla="*/ 346405 h 1666044"/>
              <a:gd name="connsiteX2" fmla="*/ 445345 w 544310"/>
              <a:gd name="connsiteY2" fmla="*/ 692811 h 1666044"/>
              <a:gd name="connsiteX3" fmla="*/ 214425 w 544310"/>
              <a:gd name="connsiteY3" fmla="*/ 1006225 h 1666044"/>
              <a:gd name="connsiteX4" fmla="*/ 544310 w 544310"/>
              <a:gd name="connsiteY4" fmla="*/ 1418612 h 1666044"/>
              <a:gd name="connsiteX5" fmla="*/ 313391 w 544310"/>
              <a:gd name="connsiteY5" fmla="*/ 1666044 h 1666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310" h="1666044">
                <a:moveTo>
                  <a:pt x="329885" y="0"/>
                </a:moveTo>
                <a:lnTo>
                  <a:pt x="0" y="346405"/>
                </a:lnTo>
                <a:lnTo>
                  <a:pt x="445345" y="692811"/>
                </a:lnTo>
                <a:lnTo>
                  <a:pt x="214425" y="1006225"/>
                </a:lnTo>
                <a:lnTo>
                  <a:pt x="544310" y="1418612"/>
                </a:lnTo>
                <a:lnTo>
                  <a:pt x="313391" y="1666044"/>
                </a:ln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67400" y="5029200"/>
            <a:ext cx="1827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162, 199, 61, …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868882" y="5410200"/>
            <a:ext cx="1378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162,  61, …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880949" y="5791200"/>
            <a:ext cx="1891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162, 61, 199,  …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267200" y="3657600"/>
            <a:ext cx="1905000" cy="1219200"/>
            <a:chOff x="4267200" y="3657600"/>
            <a:chExt cx="1905000" cy="1219200"/>
          </a:xfrm>
        </p:grpSpPr>
        <p:sp>
          <p:nvSpPr>
            <p:cNvPr id="31" name="TextBox 30"/>
            <p:cNvSpPr txBox="1"/>
            <p:nvPr/>
          </p:nvSpPr>
          <p:spPr>
            <a:xfrm>
              <a:off x="4267200" y="4038600"/>
              <a:ext cx="16215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Read: print(A)</a:t>
              </a:r>
              <a:endParaRPr lang="en-US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105400" y="3657600"/>
              <a:ext cx="1066800" cy="1219200"/>
            </a:xfrm>
            <a:custGeom>
              <a:avLst/>
              <a:gdLst>
                <a:gd name="connsiteX0" fmla="*/ 49482 w 1251684"/>
                <a:gd name="connsiteY0" fmla="*/ 1123243 h 1769570"/>
                <a:gd name="connsiteX1" fmla="*/ 395862 w 1251684"/>
                <a:gd name="connsiteY1" fmla="*/ 1766567 h 1769570"/>
                <a:gd name="connsiteX2" fmla="*/ 1171091 w 1251684"/>
                <a:gd name="connsiteY2" fmla="*/ 1321189 h 1769570"/>
                <a:gd name="connsiteX3" fmla="*/ 1138103 w 1251684"/>
                <a:gd name="connsiteY3" fmla="*/ 364450 h 1769570"/>
                <a:gd name="connsiteX4" fmla="*/ 379367 w 1251684"/>
                <a:gd name="connsiteY4" fmla="*/ 1549 h 1769570"/>
                <a:gd name="connsiteX5" fmla="*/ 0 w 1251684"/>
                <a:gd name="connsiteY5" fmla="*/ 479919 h 1769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51684" h="1769570">
                  <a:moveTo>
                    <a:pt x="49482" y="1123243"/>
                  </a:moveTo>
                  <a:cubicBezTo>
                    <a:pt x="129204" y="1428409"/>
                    <a:pt x="208927" y="1733576"/>
                    <a:pt x="395862" y="1766567"/>
                  </a:cubicBezTo>
                  <a:cubicBezTo>
                    <a:pt x="582797" y="1799558"/>
                    <a:pt x="1047384" y="1554875"/>
                    <a:pt x="1171091" y="1321189"/>
                  </a:cubicBezTo>
                  <a:cubicBezTo>
                    <a:pt x="1294798" y="1087503"/>
                    <a:pt x="1270057" y="584390"/>
                    <a:pt x="1138103" y="364450"/>
                  </a:cubicBezTo>
                  <a:cubicBezTo>
                    <a:pt x="1006149" y="144510"/>
                    <a:pt x="569051" y="-17696"/>
                    <a:pt x="379367" y="1549"/>
                  </a:cubicBezTo>
                  <a:cubicBezTo>
                    <a:pt x="189683" y="20794"/>
                    <a:pt x="0" y="479919"/>
                    <a:pt x="0" y="479919"/>
                  </a:cubicBezTo>
                </a:path>
              </a:pathLst>
            </a:custGeom>
            <a:ln>
              <a:solidFill>
                <a:srgbClr val="0000FF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4" name="Straight Connector 33"/>
          <p:cNvCxnSpPr>
            <a:stCxn id="17" idx="3"/>
            <a:endCxn id="27" idx="1"/>
          </p:cNvCxnSpPr>
          <p:nvPr/>
        </p:nvCxnSpPr>
        <p:spPr bwMode="auto">
          <a:xfrm>
            <a:off x="4033206" y="5213866"/>
            <a:ext cx="183419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Straight Connector 38"/>
          <p:cNvCxnSpPr>
            <a:stCxn id="17" idx="3"/>
          </p:cNvCxnSpPr>
          <p:nvPr/>
        </p:nvCxnSpPr>
        <p:spPr bwMode="auto">
          <a:xfrm>
            <a:off x="4033206" y="5213866"/>
            <a:ext cx="1376994" cy="3487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>
            <a:stCxn id="17" idx="3"/>
          </p:cNvCxnSpPr>
          <p:nvPr/>
        </p:nvCxnSpPr>
        <p:spPr bwMode="auto">
          <a:xfrm>
            <a:off x="4033206" y="5213866"/>
            <a:ext cx="1376994" cy="6535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5" name="Group 44"/>
          <p:cNvGrpSpPr/>
          <p:nvPr/>
        </p:nvGrpSpPr>
        <p:grpSpPr>
          <a:xfrm>
            <a:off x="6400800" y="5791200"/>
            <a:ext cx="457200" cy="533400"/>
            <a:chOff x="7391400" y="4724400"/>
            <a:chExt cx="457200" cy="685800"/>
          </a:xfrm>
        </p:grpSpPr>
        <p:cxnSp>
          <p:nvCxnSpPr>
            <p:cNvPr id="46" name="Straight Connector 45"/>
            <p:cNvCxnSpPr/>
            <p:nvPr/>
          </p:nvCxnSpPr>
          <p:spPr bwMode="auto">
            <a:xfrm>
              <a:off x="7391400" y="4724400"/>
              <a:ext cx="457200" cy="6858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flipH="1">
              <a:off x="7391400" y="4724400"/>
              <a:ext cx="457200" cy="6858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31485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7696200" cy="736600"/>
          </a:xfrm>
        </p:spPr>
        <p:txBody>
          <a:bodyPr/>
          <a:lstStyle/>
          <a:p>
            <a:r>
              <a:rPr lang="en-US" dirty="0" smtClean="0"/>
              <a:t>What is the key to performance AND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620000" cy="2895600"/>
          </a:xfrm>
        </p:spPr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16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377326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7696200" cy="736600"/>
          </a:xfrm>
        </p:spPr>
        <p:txBody>
          <a:bodyPr/>
          <a:lstStyle/>
          <a:p>
            <a:r>
              <a:rPr lang="en-US" dirty="0" smtClean="0"/>
              <a:t>What is the source of inconsistency?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620000" cy="2895600"/>
          </a:xfrm>
        </p:spPr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17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125180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Storage Abstraction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18</a:t>
            </a:fld>
            <a:endParaRPr lang="en-US" b="0"/>
          </a:p>
        </p:txBody>
      </p:sp>
      <p:grpSp>
        <p:nvGrpSpPr>
          <p:cNvPr id="11" name="Group 10"/>
          <p:cNvGrpSpPr/>
          <p:nvPr/>
        </p:nvGrpSpPr>
        <p:grpSpPr>
          <a:xfrm>
            <a:off x="1219200" y="4800600"/>
            <a:ext cx="1219200" cy="762000"/>
            <a:chOff x="3505200" y="4724400"/>
            <a:chExt cx="1219200" cy="762000"/>
          </a:xfrm>
        </p:grpSpPr>
        <p:sp>
          <p:nvSpPr>
            <p:cNvPr id="10" name="Oval 9"/>
            <p:cNvSpPr/>
            <p:nvPr/>
          </p:nvSpPr>
          <p:spPr bwMode="auto">
            <a:xfrm>
              <a:off x="3505200" y="4724400"/>
              <a:ext cx="1219200" cy="762000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27389" y="4888468"/>
              <a:ext cx="774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Client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838200" y="1219200"/>
            <a:ext cx="2057400" cy="1371600"/>
            <a:chOff x="3429000" y="1143000"/>
            <a:chExt cx="1447800" cy="1371600"/>
          </a:xfrm>
        </p:grpSpPr>
        <p:sp>
          <p:nvSpPr>
            <p:cNvPr id="9" name="Rectangle 8"/>
            <p:cNvSpPr/>
            <p:nvPr/>
          </p:nvSpPr>
          <p:spPr bwMode="auto">
            <a:xfrm>
              <a:off x="3429000" y="1143000"/>
              <a:ext cx="1447800" cy="1371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30856" y="1371600"/>
              <a:ext cx="10440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Storage </a:t>
              </a:r>
            </a:p>
            <a:p>
              <a:pPr algn="ctr"/>
              <a:r>
                <a:rPr lang="en-US" b="1" dirty="0" smtClean="0"/>
                <a:t>Server</a:t>
              </a:r>
              <a:endParaRPr lang="en-US" b="1" dirty="0"/>
            </a:p>
          </p:txBody>
        </p:sp>
      </p:grpSp>
      <p:cxnSp>
        <p:nvCxnSpPr>
          <p:cNvPr id="19" name="Straight Arrow Connector 18"/>
          <p:cNvCxnSpPr>
            <a:stCxn id="10" idx="0"/>
            <a:endCxn id="9" idx="2"/>
          </p:cNvCxnSpPr>
          <p:nvPr/>
        </p:nvCxnSpPr>
        <p:spPr bwMode="auto">
          <a:xfrm flipV="1">
            <a:off x="1828800" y="2590800"/>
            <a:ext cx="38100" cy="2209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grpSp>
        <p:nvGrpSpPr>
          <p:cNvPr id="32" name="Group 31"/>
          <p:cNvGrpSpPr/>
          <p:nvPr/>
        </p:nvGrpSpPr>
        <p:grpSpPr>
          <a:xfrm>
            <a:off x="3048000" y="2514600"/>
            <a:ext cx="1570111" cy="3281065"/>
            <a:chOff x="3048000" y="2514600"/>
            <a:chExt cx="1570111" cy="3281065"/>
          </a:xfrm>
        </p:grpSpPr>
        <p:sp>
          <p:nvSpPr>
            <p:cNvPr id="20" name="TextBox 19"/>
            <p:cNvSpPr txBox="1"/>
            <p:nvPr/>
          </p:nvSpPr>
          <p:spPr>
            <a:xfrm>
              <a:off x="3048000" y="5334000"/>
              <a:ext cx="15701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Processor</a:t>
              </a:r>
              <a:endParaRPr lang="en-US" sz="24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2514600"/>
              <a:ext cx="12961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Memory</a:t>
              </a:r>
              <a:endParaRPr lang="en-US" sz="2400" dirty="0"/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flipV="1">
              <a:off x="3733800" y="3124200"/>
              <a:ext cx="38100" cy="2209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grpSp>
        <p:nvGrpSpPr>
          <p:cNvPr id="33" name="Group 32"/>
          <p:cNvGrpSpPr/>
          <p:nvPr/>
        </p:nvGrpSpPr>
        <p:grpSpPr>
          <a:xfrm>
            <a:off x="4343400" y="2129135"/>
            <a:ext cx="2284750" cy="3281065"/>
            <a:chOff x="4343400" y="2129135"/>
            <a:chExt cx="2284750" cy="3281065"/>
          </a:xfrm>
        </p:grpSpPr>
        <p:sp>
          <p:nvSpPr>
            <p:cNvPr id="22" name="TextBox 21"/>
            <p:cNvSpPr txBox="1"/>
            <p:nvPr/>
          </p:nvSpPr>
          <p:spPr>
            <a:xfrm>
              <a:off x="4343400" y="4579203"/>
              <a:ext cx="228475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Process</a:t>
              </a:r>
            </a:p>
            <a:p>
              <a:r>
                <a:rPr lang="en-US" sz="2400" dirty="0" smtClean="0">
                  <a:solidFill>
                    <a:srgbClr val="FF0000"/>
                  </a:solidFill>
                </a:rPr>
                <a:t>Address Space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43400" y="2129135"/>
              <a:ext cx="17922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File System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flipV="1">
              <a:off x="4876800" y="2514600"/>
              <a:ext cx="38100" cy="2209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5867400" y="1600200"/>
            <a:ext cx="1792227" cy="2976265"/>
            <a:chOff x="5867400" y="1600200"/>
            <a:chExt cx="1792227" cy="2976265"/>
          </a:xfrm>
        </p:grpSpPr>
        <p:sp>
          <p:nvSpPr>
            <p:cNvPr id="24" name="TextBox 23"/>
            <p:cNvSpPr txBox="1"/>
            <p:nvPr/>
          </p:nvSpPr>
          <p:spPr>
            <a:xfrm>
              <a:off x="5867400" y="4114800"/>
              <a:ext cx="16726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8000"/>
                  </a:solidFill>
                </a:rPr>
                <a:t>NFS Client</a:t>
              </a:r>
              <a:endParaRPr lang="en-US" sz="2400" dirty="0">
                <a:solidFill>
                  <a:srgbClr val="008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67400" y="1600200"/>
              <a:ext cx="17922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8000"/>
                  </a:solidFill>
                </a:rPr>
                <a:t>NFS Server</a:t>
              </a:r>
              <a:endParaRPr lang="en-US" sz="2400" dirty="0">
                <a:solidFill>
                  <a:srgbClr val="008000"/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 flipV="1">
              <a:off x="6553200" y="1981200"/>
              <a:ext cx="38100" cy="2209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7315200" y="1219200"/>
            <a:ext cx="1323772" cy="3052465"/>
            <a:chOff x="7315200" y="1219200"/>
            <a:chExt cx="1323772" cy="3052465"/>
          </a:xfrm>
        </p:grpSpPr>
        <p:sp>
          <p:nvSpPr>
            <p:cNvPr id="26" name="TextBox 25"/>
            <p:cNvSpPr txBox="1"/>
            <p:nvPr/>
          </p:nvSpPr>
          <p:spPr>
            <a:xfrm>
              <a:off x="7315200" y="3810000"/>
              <a:ext cx="13134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3366FF"/>
                  </a:solidFill>
                </a:rPr>
                <a:t>Browser</a:t>
              </a:r>
              <a:endParaRPr lang="en-US" sz="2400" dirty="0">
                <a:solidFill>
                  <a:srgbClr val="3366FF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3800" y="1219200"/>
              <a:ext cx="1095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3366FF"/>
                  </a:solidFill>
                </a:rPr>
                <a:t>Server</a:t>
              </a:r>
              <a:endParaRPr lang="en-US" sz="2400" dirty="0">
                <a:solidFill>
                  <a:srgbClr val="3366FF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 flipV="1">
              <a:off x="8001000" y="1600200"/>
              <a:ext cx="38100" cy="2209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47908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Clients access server: OK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609600" y="5638800"/>
            <a:ext cx="7696200" cy="685800"/>
          </a:xfrm>
        </p:spPr>
        <p:txBody>
          <a:bodyPr/>
          <a:lstStyle/>
          <a:p>
            <a:r>
              <a:rPr lang="en-US" dirty="0" smtClean="0"/>
              <a:t>But slow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19</a:t>
            </a:fld>
            <a:endParaRPr lang="en-US" b="0"/>
          </a:p>
        </p:txBody>
      </p:sp>
      <p:grpSp>
        <p:nvGrpSpPr>
          <p:cNvPr id="11" name="Group 10"/>
          <p:cNvGrpSpPr/>
          <p:nvPr/>
        </p:nvGrpSpPr>
        <p:grpSpPr>
          <a:xfrm>
            <a:off x="3505200" y="4724400"/>
            <a:ext cx="1219200" cy="762000"/>
            <a:chOff x="3505200" y="4724400"/>
            <a:chExt cx="1219200" cy="762000"/>
          </a:xfrm>
        </p:grpSpPr>
        <p:sp>
          <p:nvSpPr>
            <p:cNvPr id="10" name="Oval 9"/>
            <p:cNvSpPr/>
            <p:nvPr/>
          </p:nvSpPr>
          <p:spPr bwMode="auto">
            <a:xfrm>
              <a:off x="3505200" y="4724400"/>
              <a:ext cx="1219200" cy="762000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27389" y="4888468"/>
              <a:ext cx="774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Client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24200" y="1143000"/>
            <a:ext cx="2057400" cy="1371600"/>
            <a:chOff x="3429000" y="1143000"/>
            <a:chExt cx="1447800" cy="1371600"/>
          </a:xfrm>
        </p:grpSpPr>
        <p:sp>
          <p:nvSpPr>
            <p:cNvPr id="9" name="Rectangle 8"/>
            <p:cNvSpPr/>
            <p:nvPr/>
          </p:nvSpPr>
          <p:spPr bwMode="auto">
            <a:xfrm>
              <a:off x="3429000" y="1143000"/>
              <a:ext cx="1447800" cy="1371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30856" y="1371600"/>
              <a:ext cx="10440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Storage </a:t>
              </a:r>
            </a:p>
            <a:p>
              <a:pPr algn="ctr"/>
              <a:r>
                <a:rPr lang="en-US" b="1" dirty="0" smtClean="0"/>
                <a:t>Server</a:t>
              </a:r>
              <a:endParaRPr lang="en-US" b="1" dirty="0"/>
            </a:p>
          </p:txBody>
        </p:sp>
      </p:grpSp>
      <p:cxnSp>
        <p:nvCxnSpPr>
          <p:cNvPr id="18" name="Straight Arrow Connector 17"/>
          <p:cNvCxnSpPr/>
          <p:nvPr/>
        </p:nvCxnSpPr>
        <p:spPr bwMode="auto">
          <a:xfrm flipV="1">
            <a:off x="4114800" y="2514600"/>
            <a:ext cx="38100" cy="2209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" name="Rectangle 2"/>
          <p:cNvSpPr/>
          <p:nvPr/>
        </p:nvSpPr>
        <p:spPr bwMode="auto">
          <a:xfrm>
            <a:off x="4495800" y="21336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4233759" y="2223677"/>
            <a:ext cx="579362" cy="2359059"/>
          </a:xfrm>
          <a:custGeom>
            <a:avLst/>
            <a:gdLst>
              <a:gd name="connsiteX0" fmla="*/ 0 w 579362"/>
              <a:gd name="connsiteY0" fmla="*/ 2359059 h 2359059"/>
              <a:gd name="connsiteX1" fmla="*/ 92039 w 579362"/>
              <a:gd name="connsiteY1" fmla="*/ 739458 h 2359059"/>
              <a:gd name="connsiteX2" fmla="*/ 478599 w 579362"/>
              <a:gd name="connsiteY2" fmla="*/ 3275 h 2359059"/>
              <a:gd name="connsiteX3" fmla="*/ 570638 w 579362"/>
              <a:gd name="connsiteY3" fmla="*/ 997121 h 2359059"/>
              <a:gd name="connsiteX4" fmla="*/ 312930 w 579362"/>
              <a:gd name="connsiteY4" fmla="*/ 2193418 h 235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62" h="2359059">
                <a:moveTo>
                  <a:pt x="0" y="2359059"/>
                </a:moveTo>
                <a:cubicBezTo>
                  <a:pt x="6136" y="1745574"/>
                  <a:pt x="12273" y="1132089"/>
                  <a:pt x="92039" y="739458"/>
                </a:cubicBezTo>
                <a:cubicBezTo>
                  <a:pt x="171805" y="346827"/>
                  <a:pt x="398833" y="-39669"/>
                  <a:pt x="478599" y="3275"/>
                </a:cubicBezTo>
                <a:cubicBezTo>
                  <a:pt x="558366" y="46219"/>
                  <a:pt x="598250" y="632097"/>
                  <a:pt x="570638" y="997121"/>
                </a:cubicBezTo>
                <a:cubicBezTo>
                  <a:pt x="543026" y="1362145"/>
                  <a:pt x="427978" y="1777781"/>
                  <a:pt x="312930" y="2193418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828800" y="2438400"/>
            <a:ext cx="1676400" cy="3048000"/>
            <a:chOff x="1828800" y="2438400"/>
            <a:chExt cx="1676400" cy="3048000"/>
          </a:xfrm>
        </p:grpSpPr>
        <p:grpSp>
          <p:nvGrpSpPr>
            <p:cNvPr id="20" name="Group 19"/>
            <p:cNvGrpSpPr/>
            <p:nvPr/>
          </p:nvGrpSpPr>
          <p:grpSpPr>
            <a:xfrm>
              <a:off x="1828800" y="4724400"/>
              <a:ext cx="1219200" cy="762000"/>
              <a:chOff x="3505200" y="4724400"/>
              <a:chExt cx="1219200" cy="762000"/>
            </a:xfrm>
          </p:grpSpPr>
          <p:sp>
            <p:nvSpPr>
              <p:cNvPr id="21" name="Oval 20"/>
              <p:cNvSpPr/>
              <p:nvPr/>
            </p:nvSpPr>
            <p:spPr bwMode="auto">
              <a:xfrm>
                <a:off x="3505200" y="4724400"/>
                <a:ext cx="1219200" cy="762000"/>
              </a:xfrm>
              <a:prstGeom prst="ellipse">
                <a:avLst/>
              </a:prstGeom>
              <a:solidFill>
                <a:schemeClr val="accent3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727389" y="4888468"/>
                <a:ext cx="7748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Client</a:t>
                </a:r>
                <a:endParaRPr lang="en-US" dirty="0"/>
              </a:p>
            </p:txBody>
          </p:sp>
        </p:grpSp>
        <p:cxnSp>
          <p:nvCxnSpPr>
            <p:cNvPr id="23" name="Straight Arrow Connector 22"/>
            <p:cNvCxnSpPr/>
            <p:nvPr/>
          </p:nvCxnSpPr>
          <p:spPr bwMode="auto">
            <a:xfrm flipV="1">
              <a:off x="2438400" y="2438400"/>
              <a:ext cx="1066800" cy="2286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grpSp>
        <p:nvGrpSpPr>
          <p:cNvPr id="32" name="Group 31"/>
          <p:cNvGrpSpPr/>
          <p:nvPr/>
        </p:nvGrpSpPr>
        <p:grpSpPr>
          <a:xfrm>
            <a:off x="5029200" y="2590800"/>
            <a:ext cx="1447800" cy="2895600"/>
            <a:chOff x="5029200" y="2590800"/>
            <a:chExt cx="1447800" cy="2895600"/>
          </a:xfrm>
        </p:grpSpPr>
        <p:grpSp>
          <p:nvGrpSpPr>
            <p:cNvPr id="24" name="Group 23"/>
            <p:cNvGrpSpPr/>
            <p:nvPr/>
          </p:nvGrpSpPr>
          <p:grpSpPr>
            <a:xfrm>
              <a:off x="5257800" y="4724400"/>
              <a:ext cx="1219200" cy="762000"/>
              <a:chOff x="3505200" y="4724400"/>
              <a:chExt cx="1219200" cy="762000"/>
            </a:xfrm>
          </p:grpSpPr>
          <p:sp>
            <p:nvSpPr>
              <p:cNvPr id="25" name="Oval 24"/>
              <p:cNvSpPr/>
              <p:nvPr/>
            </p:nvSpPr>
            <p:spPr bwMode="auto">
              <a:xfrm>
                <a:off x="3505200" y="4724400"/>
                <a:ext cx="1219200" cy="762000"/>
              </a:xfrm>
              <a:prstGeom prst="ellipse">
                <a:avLst/>
              </a:prstGeom>
              <a:solidFill>
                <a:schemeClr val="accent3">
                  <a:lumMod val="8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727389" y="4888468"/>
                <a:ext cx="7748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Client</a:t>
                </a:r>
                <a:endParaRPr lang="en-US" dirty="0"/>
              </a:p>
            </p:txBody>
          </p:sp>
        </p:grpSp>
        <p:cxnSp>
          <p:nvCxnSpPr>
            <p:cNvPr id="27" name="Straight Arrow Connector 26"/>
            <p:cNvCxnSpPr/>
            <p:nvPr/>
          </p:nvCxnSpPr>
          <p:spPr bwMode="auto">
            <a:xfrm flipH="1" flipV="1">
              <a:off x="5029200" y="2590800"/>
              <a:ext cx="838200" cy="2133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sp>
        <p:nvSpPr>
          <p:cNvPr id="33" name="Freeform 32"/>
          <p:cNvSpPr/>
          <p:nvPr/>
        </p:nvSpPr>
        <p:spPr>
          <a:xfrm rot="19787333">
            <a:off x="5126180" y="2244945"/>
            <a:ext cx="579362" cy="2359059"/>
          </a:xfrm>
          <a:custGeom>
            <a:avLst/>
            <a:gdLst>
              <a:gd name="connsiteX0" fmla="*/ 0 w 579362"/>
              <a:gd name="connsiteY0" fmla="*/ 2359059 h 2359059"/>
              <a:gd name="connsiteX1" fmla="*/ 92039 w 579362"/>
              <a:gd name="connsiteY1" fmla="*/ 739458 h 2359059"/>
              <a:gd name="connsiteX2" fmla="*/ 478599 w 579362"/>
              <a:gd name="connsiteY2" fmla="*/ 3275 h 2359059"/>
              <a:gd name="connsiteX3" fmla="*/ 570638 w 579362"/>
              <a:gd name="connsiteY3" fmla="*/ 997121 h 2359059"/>
              <a:gd name="connsiteX4" fmla="*/ 312930 w 579362"/>
              <a:gd name="connsiteY4" fmla="*/ 2193418 h 235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62" h="2359059">
                <a:moveTo>
                  <a:pt x="0" y="2359059"/>
                </a:moveTo>
                <a:cubicBezTo>
                  <a:pt x="6136" y="1745574"/>
                  <a:pt x="12273" y="1132089"/>
                  <a:pt x="92039" y="739458"/>
                </a:cubicBezTo>
                <a:cubicBezTo>
                  <a:pt x="171805" y="346827"/>
                  <a:pt x="398833" y="-39669"/>
                  <a:pt x="478599" y="3275"/>
                </a:cubicBezTo>
                <a:cubicBezTo>
                  <a:pt x="558366" y="46219"/>
                  <a:pt x="598250" y="632097"/>
                  <a:pt x="570638" y="997121"/>
                </a:cubicBezTo>
                <a:cubicBezTo>
                  <a:pt x="543026" y="1362145"/>
                  <a:pt x="427978" y="1777781"/>
                  <a:pt x="312930" y="2193418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reeform 33"/>
          <p:cNvSpPr/>
          <p:nvPr/>
        </p:nvSpPr>
        <p:spPr>
          <a:xfrm rot="1263226">
            <a:off x="2614200" y="2387526"/>
            <a:ext cx="579362" cy="2359059"/>
          </a:xfrm>
          <a:custGeom>
            <a:avLst/>
            <a:gdLst>
              <a:gd name="connsiteX0" fmla="*/ 0 w 579362"/>
              <a:gd name="connsiteY0" fmla="*/ 2359059 h 2359059"/>
              <a:gd name="connsiteX1" fmla="*/ 92039 w 579362"/>
              <a:gd name="connsiteY1" fmla="*/ 739458 h 2359059"/>
              <a:gd name="connsiteX2" fmla="*/ 478599 w 579362"/>
              <a:gd name="connsiteY2" fmla="*/ 3275 h 2359059"/>
              <a:gd name="connsiteX3" fmla="*/ 570638 w 579362"/>
              <a:gd name="connsiteY3" fmla="*/ 997121 h 2359059"/>
              <a:gd name="connsiteX4" fmla="*/ 312930 w 579362"/>
              <a:gd name="connsiteY4" fmla="*/ 2193418 h 235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62" h="2359059">
                <a:moveTo>
                  <a:pt x="0" y="2359059"/>
                </a:moveTo>
                <a:cubicBezTo>
                  <a:pt x="6136" y="1745574"/>
                  <a:pt x="12273" y="1132089"/>
                  <a:pt x="92039" y="739458"/>
                </a:cubicBezTo>
                <a:cubicBezTo>
                  <a:pt x="171805" y="346827"/>
                  <a:pt x="398833" y="-39669"/>
                  <a:pt x="478599" y="3275"/>
                </a:cubicBezTo>
                <a:cubicBezTo>
                  <a:pt x="558366" y="46219"/>
                  <a:pt x="598250" y="632097"/>
                  <a:pt x="570638" y="997121"/>
                </a:cubicBezTo>
                <a:cubicBezTo>
                  <a:pt x="543026" y="1362145"/>
                  <a:pt x="427978" y="1777781"/>
                  <a:pt x="312930" y="2193418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949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  <p:bldP spid="19" grpId="0" animBg="1"/>
      <p:bldP spid="33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Recap: TCP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Flow Control</a:t>
            </a:r>
          </a:p>
        </p:txBody>
      </p:sp>
      <p:sp>
        <p:nvSpPr>
          <p:cNvPr id="71682" name="Rectangle 5"/>
          <p:cNvSpPr>
            <a:spLocks noChangeArrowheads="1"/>
          </p:cNvSpPr>
          <p:nvPr/>
        </p:nvSpPr>
        <p:spPr bwMode="auto">
          <a:xfrm>
            <a:off x="304800" y="2514600"/>
            <a:ext cx="4114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71683" name="Text Box 6"/>
          <p:cNvSpPr txBox="1">
            <a:spLocks noChangeArrowheads="1"/>
          </p:cNvSpPr>
          <p:nvPr/>
        </p:nvSpPr>
        <p:spPr bwMode="auto">
          <a:xfrm>
            <a:off x="65088" y="3124200"/>
            <a:ext cx="2144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solidFill>
                  <a:srgbClr val="000000"/>
                </a:solidFill>
                <a:latin typeface="Helvetica" charset="0"/>
                <a:cs typeface="Helvetica" charset="0"/>
              </a:rPr>
              <a:t>LastByteAcked(200)</a:t>
            </a:r>
          </a:p>
        </p:txBody>
      </p:sp>
      <p:sp>
        <p:nvSpPr>
          <p:cNvPr id="71684" name="Line 11"/>
          <p:cNvSpPr>
            <a:spLocks noChangeShapeType="1"/>
          </p:cNvSpPr>
          <p:nvPr/>
        </p:nvSpPr>
        <p:spPr bwMode="auto">
          <a:xfrm>
            <a:off x="457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1685" name="Oval 12"/>
          <p:cNvSpPr>
            <a:spLocks noChangeArrowheads="1"/>
          </p:cNvSpPr>
          <p:nvPr/>
        </p:nvSpPr>
        <p:spPr bwMode="auto">
          <a:xfrm>
            <a:off x="1219200" y="990600"/>
            <a:ext cx="21336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71686" name="Text Box 13"/>
          <p:cNvSpPr txBox="1">
            <a:spLocks noChangeArrowheads="1"/>
          </p:cNvSpPr>
          <p:nvPr/>
        </p:nvSpPr>
        <p:spPr bwMode="auto">
          <a:xfrm>
            <a:off x="1355725" y="1219200"/>
            <a:ext cx="185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Sending Process</a:t>
            </a:r>
          </a:p>
        </p:txBody>
      </p:sp>
      <p:sp>
        <p:nvSpPr>
          <p:cNvPr id="71687" name="Freeform 14"/>
          <p:cNvSpPr>
            <a:spLocks/>
          </p:cNvSpPr>
          <p:nvPr/>
        </p:nvSpPr>
        <p:spPr bwMode="auto">
          <a:xfrm>
            <a:off x="2332038" y="1752600"/>
            <a:ext cx="411162" cy="7620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1688" name="Line 17"/>
          <p:cNvSpPr>
            <a:spLocks noChangeShapeType="1"/>
          </p:cNvSpPr>
          <p:nvPr/>
        </p:nvSpPr>
        <p:spPr bwMode="auto">
          <a:xfrm>
            <a:off x="4648200" y="914400"/>
            <a:ext cx="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1689" name="Text Box 21"/>
          <p:cNvSpPr txBox="1">
            <a:spLocks noChangeArrowheads="1"/>
          </p:cNvSpPr>
          <p:nvPr/>
        </p:nvSpPr>
        <p:spPr bwMode="auto">
          <a:xfrm>
            <a:off x="6324600" y="2178050"/>
            <a:ext cx="203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LastByteRead(100)</a:t>
            </a:r>
          </a:p>
        </p:txBody>
      </p:sp>
      <p:sp>
        <p:nvSpPr>
          <p:cNvPr id="71690" name="Line 24"/>
          <p:cNvSpPr>
            <a:spLocks noChangeShapeType="1"/>
          </p:cNvSpPr>
          <p:nvPr/>
        </p:nvSpPr>
        <p:spPr bwMode="auto">
          <a:xfrm>
            <a:off x="5029200" y="1981200"/>
            <a:ext cx="350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1691" name="Text Box 26"/>
          <p:cNvSpPr txBox="1">
            <a:spLocks noChangeArrowheads="1"/>
          </p:cNvSpPr>
          <p:nvPr/>
        </p:nvSpPr>
        <p:spPr bwMode="auto">
          <a:xfrm>
            <a:off x="5794375" y="1187450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Receiving Process</a:t>
            </a:r>
          </a:p>
        </p:txBody>
      </p:sp>
      <p:sp>
        <p:nvSpPr>
          <p:cNvPr id="71692" name="Line 22"/>
          <p:cNvSpPr>
            <a:spLocks noChangeShapeType="1"/>
          </p:cNvSpPr>
          <p:nvPr/>
        </p:nvSpPr>
        <p:spPr bwMode="auto">
          <a:xfrm flipV="1">
            <a:off x="914400" y="2895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71693" name="Text Box 8"/>
          <p:cNvSpPr txBox="1">
            <a:spLocks noChangeArrowheads="1"/>
          </p:cNvSpPr>
          <p:nvPr/>
        </p:nvSpPr>
        <p:spPr bwMode="auto">
          <a:xfrm>
            <a:off x="511175" y="2178050"/>
            <a:ext cx="223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Helvetica" charset="0"/>
                <a:cs typeface="Helvetica" charset="0"/>
              </a:rPr>
              <a:t>LastByteWritten(350)</a:t>
            </a:r>
          </a:p>
        </p:txBody>
      </p:sp>
      <p:sp>
        <p:nvSpPr>
          <p:cNvPr id="71694" name="Oval 12"/>
          <p:cNvSpPr>
            <a:spLocks noChangeArrowheads="1"/>
          </p:cNvSpPr>
          <p:nvPr/>
        </p:nvSpPr>
        <p:spPr bwMode="auto">
          <a:xfrm>
            <a:off x="5638800" y="990600"/>
            <a:ext cx="2286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sp>
        <p:nvSpPr>
          <p:cNvPr id="71695" name="Freeform 14"/>
          <p:cNvSpPr>
            <a:spLocks/>
          </p:cNvSpPr>
          <p:nvPr/>
        </p:nvSpPr>
        <p:spPr bwMode="auto">
          <a:xfrm>
            <a:off x="6172200" y="1676400"/>
            <a:ext cx="228600" cy="838200"/>
          </a:xfrm>
          <a:custGeom>
            <a:avLst/>
            <a:gdLst>
              <a:gd name="T0" fmla="*/ 0 w 480"/>
              <a:gd name="T1" fmla="*/ 0 h 528"/>
              <a:gd name="T2" fmla="*/ 2147483647 w 480"/>
              <a:gd name="T3" fmla="*/ 2147483647 h 528"/>
              <a:gd name="T4" fmla="*/ 2147483647 w 480"/>
              <a:gd name="T5" fmla="*/ 2147483647 h 528"/>
              <a:gd name="T6" fmla="*/ 2147483647 w 480"/>
              <a:gd name="T7" fmla="*/ 2147483647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528"/>
              <a:gd name="T14" fmla="*/ 480 w 48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528">
                <a:moveTo>
                  <a:pt x="0" y="0"/>
                </a:moveTo>
                <a:cubicBezTo>
                  <a:pt x="108" y="44"/>
                  <a:pt x="216" y="88"/>
                  <a:pt x="288" y="144"/>
                </a:cubicBezTo>
                <a:cubicBezTo>
                  <a:pt x="360" y="200"/>
                  <a:pt x="400" y="272"/>
                  <a:pt x="432" y="336"/>
                </a:cubicBezTo>
                <a:cubicBezTo>
                  <a:pt x="464" y="400"/>
                  <a:pt x="472" y="464"/>
                  <a:pt x="480" y="528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cxnSp>
        <p:nvCxnSpPr>
          <p:cNvPr id="71696" name="Straight Connector 31"/>
          <p:cNvCxnSpPr>
            <a:cxnSpLocks noChangeShapeType="1"/>
          </p:cNvCxnSpPr>
          <p:nvPr/>
        </p:nvCxnSpPr>
        <p:spPr bwMode="auto">
          <a:xfrm rot="5400000">
            <a:off x="9890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697" name="Straight Connector 34"/>
          <p:cNvCxnSpPr>
            <a:cxnSpLocks noChangeShapeType="1"/>
          </p:cNvCxnSpPr>
          <p:nvPr/>
        </p:nvCxnSpPr>
        <p:spPr bwMode="auto">
          <a:xfrm rot="5400000">
            <a:off x="5256213" y="5029200"/>
            <a:ext cx="2744788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698" name="Rectangle 5"/>
          <p:cNvSpPr>
            <a:spLocks noChangeArrowheads="1"/>
          </p:cNvSpPr>
          <p:nvPr/>
        </p:nvSpPr>
        <p:spPr bwMode="auto">
          <a:xfrm>
            <a:off x="6400800" y="2514600"/>
            <a:ext cx="18288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71699" name="Group 37"/>
          <p:cNvGrpSpPr>
            <a:grpSpLocks/>
          </p:cNvGrpSpPr>
          <p:nvPr/>
        </p:nvGrpSpPr>
        <p:grpSpPr bwMode="auto">
          <a:xfrm>
            <a:off x="4598988" y="2895599"/>
            <a:ext cx="4573599" cy="595812"/>
            <a:chOff x="4599235" y="2895597"/>
            <a:chExt cx="4573078" cy="594663"/>
          </a:xfrm>
        </p:grpSpPr>
        <p:sp>
          <p:nvSpPr>
            <p:cNvPr id="71741" name="Text Box 19"/>
            <p:cNvSpPr txBox="1">
              <a:spLocks noChangeArrowheads="1"/>
            </p:cNvSpPr>
            <p:nvPr/>
          </p:nvSpPr>
          <p:spPr bwMode="auto">
            <a:xfrm>
              <a:off x="6347091" y="3124200"/>
              <a:ext cx="2825222" cy="366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 dirty="0" smtClean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  </a:t>
              </a:r>
              <a:r>
                <a:rPr lang="en-US" sz="1800" dirty="0" err="1" smtClean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NextByteExpected</a:t>
              </a:r>
              <a:r>
                <a:rPr lang="en-US" sz="1800" dirty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(</a:t>
              </a:r>
              <a:r>
                <a:rPr lang="en-US" sz="1600" dirty="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201)</a:t>
              </a:r>
            </a:p>
          </p:txBody>
        </p:sp>
        <p:sp>
          <p:nvSpPr>
            <p:cNvPr id="71742" name="Text Box 20"/>
            <p:cNvSpPr txBox="1">
              <a:spLocks noChangeArrowheads="1"/>
            </p:cNvSpPr>
            <p:nvPr/>
          </p:nvSpPr>
          <p:spPr bwMode="auto">
            <a:xfrm>
              <a:off x="4599235" y="3124200"/>
              <a:ext cx="2029919" cy="335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rgbClr val="000000"/>
                  </a:solidFill>
                  <a:latin typeface="Helvetica" charset="0"/>
                  <a:cs typeface="Helvetica" charset="0"/>
                </a:rPr>
                <a:t>LastByteRcvd(350)</a:t>
              </a:r>
            </a:p>
          </p:txBody>
        </p:sp>
        <p:sp>
          <p:nvSpPr>
            <p:cNvPr id="71743" name="Line 22"/>
            <p:cNvSpPr>
              <a:spLocks noChangeShapeType="1"/>
            </p:cNvSpPr>
            <p:nvPr/>
          </p:nvSpPr>
          <p:spPr bwMode="auto">
            <a:xfrm flipV="1">
              <a:off x="5562600" y="2895597"/>
              <a:ext cx="2666871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71744" name="Line 22"/>
            <p:cNvSpPr>
              <a:spLocks noChangeShapeType="1"/>
            </p:cNvSpPr>
            <p:nvPr/>
          </p:nvSpPr>
          <p:spPr bwMode="auto">
            <a:xfrm flipH="1" flipV="1">
              <a:off x="7010382" y="2895598"/>
              <a:ext cx="304772" cy="228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1447800" y="2514600"/>
            <a:ext cx="12954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101, 350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514600"/>
            <a:ext cx="1219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201, 350</a:t>
            </a:r>
          </a:p>
        </p:txBody>
      </p:sp>
      <p:grpSp>
        <p:nvGrpSpPr>
          <p:cNvPr id="71702" name="Group 39"/>
          <p:cNvGrpSpPr>
            <a:grpSpLocks/>
          </p:cNvGrpSpPr>
          <p:nvPr/>
        </p:nvGrpSpPr>
        <p:grpSpPr bwMode="auto">
          <a:xfrm>
            <a:off x="1219200" y="3638550"/>
            <a:ext cx="6621463" cy="628650"/>
            <a:chOff x="1216025" y="3638550"/>
            <a:chExt cx="6621240" cy="628650"/>
          </a:xfrm>
        </p:grpSpPr>
        <p:cxnSp>
          <p:nvCxnSpPr>
            <p:cNvPr id="71737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738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5107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Data[1,100]</a:t>
              </a:r>
            </a:p>
          </p:txBody>
        </p:sp>
        <p:sp>
          <p:nvSpPr>
            <p:cNvPr id="71739" name="TextBox 48"/>
            <p:cNvSpPr txBox="1">
              <a:spLocks noChangeArrowheads="1"/>
            </p:cNvSpPr>
            <p:nvPr/>
          </p:nvSpPr>
          <p:spPr bwMode="auto">
            <a:xfrm>
              <a:off x="1216025" y="365760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  <p:sp>
          <p:nvSpPr>
            <p:cNvPr id="71740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1464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{[1,100]}</a:t>
              </a: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14478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201,300</a:t>
            </a:r>
          </a:p>
        </p:txBody>
      </p:sp>
      <p:grpSp>
        <p:nvGrpSpPr>
          <p:cNvPr id="71704" name="Group 48"/>
          <p:cNvGrpSpPr>
            <a:grpSpLocks/>
          </p:cNvGrpSpPr>
          <p:nvPr/>
        </p:nvGrpSpPr>
        <p:grpSpPr bwMode="auto">
          <a:xfrm>
            <a:off x="1317625" y="4400550"/>
            <a:ext cx="4854575" cy="628650"/>
            <a:chOff x="1317425" y="4629150"/>
            <a:chExt cx="4854775" cy="628650"/>
          </a:xfrm>
        </p:grpSpPr>
        <p:sp>
          <p:nvSpPr>
            <p:cNvPr id="71731" name="TextBox 44"/>
            <p:cNvSpPr txBox="1">
              <a:spLocks noChangeArrowheads="1"/>
            </p:cNvSpPr>
            <p:nvPr/>
          </p:nvSpPr>
          <p:spPr bwMode="auto">
            <a:xfrm>
              <a:off x="1317425" y="4659868"/>
              <a:ext cx="10447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  <a:cs typeface="Helvetica" charset="0"/>
                </a:rPr>
                <a:t>{[1,300]}</a:t>
              </a:r>
            </a:p>
          </p:txBody>
        </p:sp>
        <p:cxnSp>
          <p:nvCxnSpPr>
            <p:cNvPr id="71732" name="Straight Arrow Connector 50"/>
            <p:cNvCxnSpPr>
              <a:cxnSpLocks noChangeShapeType="1"/>
            </p:cNvCxnSpPr>
            <p:nvPr/>
          </p:nvCxnSpPr>
          <p:spPr bwMode="auto">
            <a:xfrm>
              <a:off x="2362200" y="4876800"/>
              <a:ext cx="36576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733" name="TextBox 51"/>
            <p:cNvSpPr txBox="1">
              <a:spLocks noChangeArrowheads="1"/>
            </p:cNvSpPr>
            <p:nvPr/>
          </p:nvSpPr>
          <p:spPr bwMode="auto">
            <a:xfrm>
              <a:off x="3995738" y="4629150"/>
              <a:ext cx="179600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Data[201,300]</a:t>
              </a:r>
            </a:p>
          </p:txBody>
        </p:sp>
        <p:grpSp>
          <p:nvGrpSpPr>
            <p:cNvPr id="71734" name="Group 59"/>
            <p:cNvGrpSpPr>
              <a:grpSpLocks/>
            </p:cNvGrpSpPr>
            <p:nvPr/>
          </p:nvGrpSpPr>
          <p:grpSpPr bwMode="auto">
            <a:xfrm>
              <a:off x="5943600" y="4953000"/>
              <a:ext cx="228600" cy="304800"/>
              <a:chOff x="7467600" y="4267200"/>
              <a:chExt cx="228600" cy="304800"/>
            </a:xfrm>
          </p:grpSpPr>
          <p:cxnSp>
            <p:nvCxnSpPr>
              <p:cNvPr id="71735" name="Straight Connector 54"/>
              <p:cNvCxnSpPr>
                <a:cxnSpLocks noChangeShapeType="1"/>
              </p:cNvCxnSpPr>
              <p:nvPr/>
            </p:nvCxnSpPr>
            <p:spPr bwMode="auto">
              <a:xfrm rot="16200000" flipH="1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736" name="Straight Connector 57"/>
              <p:cNvCxnSpPr>
                <a:cxnSpLocks noChangeShapeType="1"/>
              </p:cNvCxnSpPr>
              <p:nvPr/>
            </p:nvCxnSpPr>
            <p:spPr bwMode="auto">
              <a:xfrm rot="5400000">
                <a:off x="7429500" y="4305300"/>
                <a:ext cx="304800" cy="22860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65" name="Rectangle 64"/>
          <p:cNvSpPr/>
          <p:nvPr/>
        </p:nvSpPr>
        <p:spPr bwMode="auto">
          <a:xfrm>
            <a:off x="21336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/>
                <a:ea typeface="ＭＳ Ｐゴシック" charset="-128"/>
                <a:cs typeface="Helvetica"/>
              </a:rPr>
              <a:t>301, 350</a:t>
            </a:r>
          </a:p>
        </p:txBody>
      </p:sp>
      <p:grpSp>
        <p:nvGrpSpPr>
          <p:cNvPr id="71706" name="Group 36"/>
          <p:cNvGrpSpPr>
            <a:grpSpLocks/>
          </p:cNvGrpSpPr>
          <p:nvPr/>
        </p:nvGrpSpPr>
        <p:grpSpPr bwMode="auto">
          <a:xfrm>
            <a:off x="990600" y="4178300"/>
            <a:ext cx="5638800" cy="1098550"/>
            <a:chOff x="990600" y="4191000"/>
            <a:chExt cx="5638800" cy="1098610"/>
          </a:xfrm>
        </p:grpSpPr>
        <p:cxnSp>
          <p:nvCxnSpPr>
            <p:cNvPr id="71729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927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730" name="TextBox 49"/>
            <p:cNvSpPr txBox="1">
              <a:spLocks noChangeArrowheads="1"/>
            </p:cNvSpPr>
            <p:nvPr/>
          </p:nvSpPr>
          <p:spPr bwMode="auto">
            <a:xfrm>
              <a:off x="990600" y="48895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{101, 300}</a:t>
              </a:r>
            </a:p>
          </p:txBody>
        </p:sp>
      </p:grpSp>
      <p:grpSp>
        <p:nvGrpSpPr>
          <p:cNvPr id="71707" name="Group 39"/>
          <p:cNvGrpSpPr>
            <a:grpSpLocks/>
          </p:cNvGrpSpPr>
          <p:nvPr/>
        </p:nvGrpSpPr>
        <p:grpSpPr bwMode="auto">
          <a:xfrm>
            <a:off x="1216025" y="4019550"/>
            <a:ext cx="6904038" cy="628650"/>
            <a:chOff x="1215732" y="3638550"/>
            <a:chExt cx="6903613" cy="628650"/>
          </a:xfrm>
        </p:grpSpPr>
        <p:cxnSp>
          <p:nvCxnSpPr>
            <p:cNvPr id="71725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726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599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Data[101,200]</a:t>
              </a:r>
            </a:p>
          </p:txBody>
        </p:sp>
        <p:sp>
          <p:nvSpPr>
            <p:cNvPr id="71727" name="TextBox 48"/>
            <p:cNvSpPr txBox="1">
              <a:spLocks noChangeArrowheads="1"/>
            </p:cNvSpPr>
            <p:nvPr/>
          </p:nvSpPr>
          <p:spPr bwMode="auto">
            <a:xfrm>
              <a:off x="1215732" y="3657600"/>
              <a:ext cx="1146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{[1,200]}</a:t>
              </a:r>
            </a:p>
          </p:txBody>
        </p:sp>
        <p:sp>
          <p:nvSpPr>
            <p:cNvPr id="71728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142854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{[101,200]}</a:t>
              </a:r>
            </a:p>
          </p:txBody>
        </p:sp>
      </p:grpSp>
      <p:cxnSp>
        <p:nvCxnSpPr>
          <p:cNvPr id="71708" name="Straight Arrow Connector 37"/>
          <p:cNvCxnSpPr>
            <a:cxnSpLocks noChangeShapeType="1"/>
          </p:cNvCxnSpPr>
          <p:nvPr/>
        </p:nvCxnSpPr>
        <p:spPr bwMode="auto">
          <a:xfrm flipH="1">
            <a:off x="2362200" y="4572000"/>
            <a:ext cx="4267200" cy="927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Rectangle 70"/>
          <p:cNvSpPr/>
          <p:nvPr/>
        </p:nvSpPr>
        <p:spPr bwMode="auto">
          <a:xfrm>
            <a:off x="64008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101, 200</a:t>
            </a:r>
          </a:p>
        </p:txBody>
      </p:sp>
      <p:sp>
        <p:nvSpPr>
          <p:cNvPr id="71710" name="Rectangle 5"/>
          <p:cNvSpPr>
            <a:spLocks noChangeArrowheads="1"/>
          </p:cNvSpPr>
          <p:nvPr/>
        </p:nvSpPr>
        <p:spPr bwMode="auto">
          <a:xfrm>
            <a:off x="5791200" y="2514600"/>
            <a:ext cx="609600" cy="3810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en-US" sz="1600">
              <a:latin typeface="Helvetica" charset="0"/>
              <a:cs typeface="Helvetica" charset="0"/>
            </a:endParaRPr>
          </a:p>
        </p:txBody>
      </p:sp>
      <p:grpSp>
        <p:nvGrpSpPr>
          <p:cNvPr id="71711" name="Group 72"/>
          <p:cNvGrpSpPr>
            <a:grpSpLocks/>
          </p:cNvGrpSpPr>
          <p:nvPr/>
        </p:nvGrpSpPr>
        <p:grpSpPr bwMode="auto">
          <a:xfrm>
            <a:off x="914400" y="5314950"/>
            <a:ext cx="8350250" cy="628650"/>
            <a:chOff x="911237" y="3638550"/>
            <a:chExt cx="8349406" cy="628650"/>
          </a:xfrm>
        </p:grpSpPr>
        <p:cxnSp>
          <p:nvCxnSpPr>
            <p:cNvPr id="71721" name="Straight Arrow Connector 36"/>
            <p:cNvCxnSpPr>
              <a:cxnSpLocks noChangeShapeType="1"/>
            </p:cNvCxnSpPr>
            <p:nvPr/>
          </p:nvCxnSpPr>
          <p:spPr bwMode="auto">
            <a:xfrm>
              <a:off x="2362200" y="3886200"/>
              <a:ext cx="4267200" cy="2286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722" name="TextBox 45"/>
            <p:cNvSpPr txBox="1">
              <a:spLocks noChangeArrowheads="1"/>
            </p:cNvSpPr>
            <p:nvPr/>
          </p:nvSpPr>
          <p:spPr bwMode="auto">
            <a:xfrm>
              <a:off x="3978275" y="3638550"/>
              <a:ext cx="1796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Data[301,350]</a:t>
              </a:r>
            </a:p>
          </p:txBody>
        </p:sp>
        <p:sp>
          <p:nvSpPr>
            <p:cNvPr id="71723" name="TextBox 48"/>
            <p:cNvSpPr txBox="1">
              <a:spLocks noChangeArrowheads="1"/>
            </p:cNvSpPr>
            <p:nvPr/>
          </p:nvSpPr>
          <p:spPr bwMode="auto">
            <a:xfrm>
              <a:off x="911237" y="3657600"/>
              <a:ext cx="142854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{[201,350]}</a:t>
              </a:r>
            </a:p>
          </p:txBody>
        </p:sp>
        <p:sp>
          <p:nvSpPr>
            <p:cNvPr id="71724" name="TextBox 48"/>
            <p:cNvSpPr txBox="1">
              <a:spLocks noChangeArrowheads="1"/>
            </p:cNvSpPr>
            <p:nvPr/>
          </p:nvSpPr>
          <p:spPr bwMode="auto">
            <a:xfrm>
              <a:off x="6690797" y="3867090"/>
              <a:ext cx="25698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{[101,200],[301,350]}</a:t>
              </a:r>
            </a:p>
          </p:txBody>
        </p:sp>
      </p:grpSp>
      <p:sp>
        <p:nvSpPr>
          <p:cNvPr id="78" name="Rectangle 77"/>
          <p:cNvSpPr/>
          <p:nvPr/>
        </p:nvSpPr>
        <p:spPr bwMode="auto">
          <a:xfrm>
            <a:off x="2057400" y="2514600"/>
            <a:ext cx="68580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301,350</a:t>
            </a:r>
          </a:p>
        </p:txBody>
      </p:sp>
      <p:grpSp>
        <p:nvGrpSpPr>
          <p:cNvPr id="71713" name="Group 34"/>
          <p:cNvGrpSpPr>
            <a:grpSpLocks/>
          </p:cNvGrpSpPr>
          <p:nvPr/>
        </p:nvGrpSpPr>
        <p:grpSpPr bwMode="auto">
          <a:xfrm>
            <a:off x="2667000" y="2895600"/>
            <a:ext cx="1973263" cy="565150"/>
            <a:chOff x="2065649" y="2895598"/>
            <a:chExt cx="1972638" cy="563942"/>
          </a:xfrm>
        </p:grpSpPr>
        <p:sp>
          <p:nvSpPr>
            <p:cNvPr id="71719" name="Text Box 7"/>
            <p:cNvSpPr txBox="1">
              <a:spLocks noChangeArrowheads="1"/>
            </p:cNvSpPr>
            <p:nvPr/>
          </p:nvSpPr>
          <p:spPr bwMode="auto">
            <a:xfrm>
              <a:off x="2065649" y="3124200"/>
              <a:ext cx="1972638" cy="335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latin typeface="Helvetica" charset="0"/>
                  <a:cs typeface="Helvetica" charset="0"/>
                </a:rPr>
                <a:t>LastByteSent(</a:t>
              </a:r>
              <a:r>
                <a:rPr lang="en-US" sz="160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350</a:t>
              </a:r>
              <a:r>
                <a:rPr lang="en-US" sz="1600">
                  <a:latin typeface="Helvetica" charset="0"/>
                  <a:cs typeface="Helvetica" charset="0"/>
                </a:rPr>
                <a:t>)</a:t>
              </a:r>
            </a:p>
          </p:txBody>
        </p:sp>
        <p:sp>
          <p:nvSpPr>
            <p:cNvPr id="71720" name="Line 22"/>
            <p:cNvSpPr>
              <a:spLocks noChangeShapeType="1"/>
            </p:cNvSpPr>
            <p:nvPr/>
          </p:nvSpPr>
          <p:spPr bwMode="auto">
            <a:xfrm flipH="1" flipV="1">
              <a:off x="2133541" y="2895598"/>
              <a:ext cx="76257" cy="3048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sp>
        <p:nvSpPr>
          <p:cNvPr id="82" name="Rectangle 81"/>
          <p:cNvSpPr/>
          <p:nvPr/>
        </p:nvSpPr>
        <p:spPr bwMode="auto">
          <a:xfrm>
            <a:off x="7620000" y="2514600"/>
            <a:ext cx="6096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Helvetica" charset="0"/>
                <a:ea typeface="Helvetica" charset="0"/>
                <a:cs typeface="Helvetica" charset="0"/>
              </a:rPr>
              <a:t>301, 350</a:t>
            </a:r>
          </a:p>
        </p:txBody>
      </p:sp>
      <p:grpSp>
        <p:nvGrpSpPr>
          <p:cNvPr id="84" name="Group 36"/>
          <p:cNvGrpSpPr>
            <a:grpSpLocks/>
          </p:cNvGrpSpPr>
          <p:nvPr/>
        </p:nvGrpSpPr>
        <p:grpSpPr bwMode="auto">
          <a:xfrm>
            <a:off x="990600" y="5867400"/>
            <a:ext cx="5638800" cy="476250"/>
            <a:chOff x="990600" y="4191000"/>
            <a:chExt cx="5638800" cy="476310"/>
          </a:xfrm>
        </p:grpSpPr>
        <p:cxnSp>
          <p:nvCxnSpPr>
            <p:cNvPr id="71716" name="Straight Arrow Connector 37"/>
            <p:cNvCxnSpPr>
              <a:cxnSpLocks noChangeShapeType="1"/>
            </p:cNvCxnSpPr>
            <p:nvPr/>
          </p:nvCxnSpPr>
          <p:spPr bwMode="auto">
            <a:xfrm flipH="1">
              <a:off x="2362200" y="4191000"/>
              <a:ext cx="4267200" cy="3048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717" name="TextBox 46"/>
            <p:cNvSpPr txBox="1">
              <a:spLocks noChangeArrowheads="1"/>
            </p:cNvSpPr>
            <p:nvPr/>
          </p:nvSpPr>
          <p:spPr bwMode="auto">
            <a:xfrm>
              <a:off x="2868906" y="4191000"/>
              <a:ext cx="2779652" cy="4001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Ack=</a:t>
              </a:r>
              <a:r>
                <a:rPr lang="en-US" sz="2000" b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201</a:t>
              </a:r>
              <a:r>
                <a:rPr lang="en-US" sz="2000" b="0">
                  <a:latin typeface="Helvetica" charset="0"/>
                  <a:cs typeface="Helvetica" charset="0"/>
                </a:rPr>
                <a:t>, AdvWin = </a:t>
              </a:r>
              <a:r>
                <a:rPr lang="en-US" sz="2000" b="0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50</a:t>
              </a:r>
            </a:p>
          </p:txBody>
        </p:sp>
        <p:sp>
          <p:nvSpPr>
            <p:cNvPr id="71718" name="TextBox 49"/>
            <p:cNvSpPr txBox="1">
              <a:spLocks noChangeArrowheads="1"/>
            </p:cNvSpPr>
            <p:nvPr/>
          </p:nvSpPr>
          <p:spPr bwMode="auto">
            <a:xfrm>
              <a:off x="990600" y="4267200"/>
              <a:ext cx="136447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0">
                  <a:latin typeface="Helvetica" charset="0"/>
                  <a:cs typeface="Helvetica" charset="0"/>
                </a:rPr>
                <a:t>{201, 350}</a:t>
              </a:r>
            </a:p>
          </p:txBody>
        </p:sp>
      </p:grpSp>
      <p:grpSp>
        <p:nvGrpSpPr>
          <p:cNvPr id="66" name="Group 65"/>
          <p:cNvGrpSpPr>
            <a:grpSpLocks/>
          </p:cNvGrpSpPr>
          <p:nvPr/>
        </p:nvGrpSpPr>
        <p:grpSpPr bwMode="auto">
          <a:xfrm>
            <a:off x="609600" y="3810000"/>
            <a:ext cx="7820025" cy="398462"/>
            <a:chOff x="609600" y="4402138"/>
            <a:chExt cx="7820025" cy="398462"/>
          </a:xfrm>
        </p:grpSpPr>
        <p:sp>
          <p:nvSpPr>
            <p:cNvPr id="67" name="Rectangle 2"/>
            <p:cNvSpPr>
              <a:spLocks noChangeArrowheads="1"/>
            </p:cNvSpPr>
            <p:nvPr/>
          </p:nvSpPr>
          <p:spPr bwMode="auto">
            <a:xfrm>
              <a:off x="609600" y="4402138"/>
              <a:ext cx="7772400" cy="39846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46662" dir="3284183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 sz="180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609600" y="4402138"/>
              <a:ext cx="782002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 err="1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AdvertisedWindow</a:t>
              </a:r>
              <a:r>
                <a:rPr lang="en-US" sz="1800" dirty="0">
                  <a:latin typeface="Helvetica" charset="0"/>
                  <a:cs typeface="Helvetica" charset="0"/>
                </a:rPr>
                <a:t> = </a:t>
              </a:r>
              <a:r>
                <a:rPr lang="en-US" sz="1800" dirty="0" err="1">
                  <a:latin typeface="Helvetica" charset="0"/>
                  <a:cs typeface="Helvetica" charset="0"/>
                </a:rPr>
                <a:t>MaxRcvBuffer</a:t>
              </a:r>
              <a:r>
                <a:rPr lang="en-US" sz="1800" dirty="0">
                  <a:latin typeface="Helvetica" charset="0"/>
                  <a:cs typeface="Helvetica" charset="0"/>
                </a:rPr>
                <a:t> – (</a:t>
              </a:r>
              <a:r>
                <a:rPr lang="en-US" sz="1800" dirty="0" err="1">
                  <a:latin typeface="Helvetica" charset="0"/>
                  <a:cs typeface="Helvetica" charset="0"/>
                </a:rPr>
                <a:t>LastByteRcvd</a:t>
              </a:r>
              <a:r>
                <a:rPr lang="en-US" sz="1800" dirty="0">
                  <a:latin typeface="Helvetica" charset="0"/>
                  <a:cs typeface="Helvetica" charset="0"/>
                </a:rPr>
                <a:t> – </a:t>
              </a:r>
              <a:r>
                <a:rPr lang="en-US" sz="1800" dirty="0" err="1">
                  <a:latin typeface="Helvetica" charset="0"/>
                  <a:cs typeface="Helvetica" charset="0"/>
                </a:rPr>
                <a:t>LastByteRead</a:t>
              </a:r>
              <a:r>
                <a:rPr lang="en-US" sz="1800" dirty="0">
                  <a:latin typeface="Helvetica" charset="0"/>
                  <a:cs typeface="Helvetica" charset="0"/>
                </a:rPr>
                <a:t>)</a:t>
              </a:r>
            </a:p>
          </p:txBody>
        </p:sp>
      </p:grpSp>
      <p:grpSp>
        <p:nvGrpSpPr>
          <p:cNvPr id="69" name="Group 68"/>
          <p:cNvGrpSpPr>
            <a:grpSpLocks/>
          </p:cNvGrpSpPr>
          <p:nvPr/>
        </p:nvGrpSpPr>
        <p:grpSpPr bwMode="auto">
          <a:xfrm>
            <a:off x="609600" y="4495800"/>
            <a:ext cx="7987990" cy="457200"/>
            <a:chOff x="609600" y="5562600"/>
            <a:chExt cx="7987680" cy="762000"/>
          </a:xfrm>
        </p:grpSpPr>
        <p:sp>
          <p:nvSpPr>
            <p:cNvPr id="70" name="Rectangle 2"/>
            <p:cNvSpPr>
              <a:spLocks noChangeArrowheads="1"/>
            </p:cNvSpPr>
            <p:nvPr/>
          </p:nvSpPr>
          <p:spPr bwMode="auto">
            <a:xfrm>
              <a:off x="609600" y="5562600"/>
              <a:ext cx="7924492" cy="76200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46662" dir="3284183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 sz="180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72" name="Text Box 34"/>
            <p:cNvSpPr txBox="1">
              <a:spLocks noChangeArrowheads="1"/>
            </p:cNvSpPr>
            <p:nvPr/>
          </p:nvSpPr>
          <p:spPr bwMode="auto">
            <a:xfrm>
              <a:off x="609600" y="5562600"/>
              <a:ext cx="7987680" cy="611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 err="1">
                  <a:solidFill>
                    <a:srgbClr val="0B52FC"/>
                  </a:solidFill>
                  <a:latin typeface="Helvetica" charset="0"/>
                  <a:cs typeface="Helvetica" charset="0"/>
                </a:rPr>
                <a:t>SenderWindow</a:t>
              </a:r>
              <a:r>
                <a:rPr lang="en-US" sz="1800" dirty="0">
                  <a:latin typeface="Helvetica" charset="0"/>
                  <a:cs typeface="Helvetica" charset="0"/>
                </a:rPr>
                <a:t> = </a:t>
              </a:r>
              <a:r>
                <a:rPr lang="en-US" sz="1800" dirty="0" err="1">
                  <a:solidFill>
                    <a:srgbClr val="FF0000"/>
                  </a:solidFill>
                  <a:latin typeface="Helvetica" charset="0"/>
                  <a:cs typeface="Helvetica" charset="0"/>
                </a:rPr>
                <a:t>AdvertisedWindow</a:t>
              </a:r>
              <a:r>
                <a:rPr lang="en-US" sz="1800" dirty="0">
                  <a:solidFill>
                    <a:srgbClr val="008000"/>
                  </a:solidFill>
                  <a:latin typeface="Helvetica" charset="0"/>
                  <a:cs typeface="Helvetica" charset="0"/>
                </a:rPr>
                <a:t> </a:t>
              </a:r>
              <a:r>
                <a:rPr lang="en-US" sz="1800" dirty="0">
                  <a:latin typeface="Helvetica" charset="0"/>
                  <a:cs typeface="Helvetica" charset="0"/>
                </a:rPr>
                <a:t>– (</a:t>
              </a:r>
              <a:r>
                <a:rPr lang="en-US" sz="1800" dirty="0" err="1">
                  <a:latin typeface="Helvetica" charset="0"/>
                  <a:cs typeface="Helvetica" charset="0"/>
                </a:rPr>
                <a:t>LastByteSent</a:t>
              </a:r>
              <a:r>
                <a:rPr lang="en-US" sz="1800" dirty="0">
                  <a:latin typeface="Helvetica" charset="0"/>
                  <a:cs typeface="Helvetica" charset="0"/>
                </a:rPr>
                <a:t> – </a:t>
              </a:r>
              <a:r>
                <a:rPr lang="en-US" sz="1800" dirty="0" err="1">
                  <a:latin typeface="Helvetica" charset="0"/>
                  <a:cs typeface="Helvetica" charset="0"/>
                </a:rPr>
                <a:t>LastByteAcked</a:t>
              </a:r>
              <a:r>
                <a:rPr lang="en-US" sz="1800" dirty="0">
                  <a:latin typeface="Helvetica" charset="0"/>
                  <a:cs typeface="Helvetica" charset="0"/>
                </a:rPr>
                <a:t>)</a:t>
              </a:r>
            </a:p>
          </p:txBody>
        </p:sp>
      </p:grpSp>
      <p:grpSp>
        <p:nvGrpSpPr>
          <p:cNvPr id="73" name="Group 2"/>
          <p:cNvGrpSpPr>
            <a:grpSpLocks/>
          </p:cNvGrpSpPr>
          <p:nvPr/>
        </p:nvGrpSpPr>
        <p:grpSpPr bwMode="auto">
          <a:xfrm>
            <a:off x="609600" y="5562600"/>
            <a:ext cx="7924800" cy="457200"/>
            <a:chOff x="609600" y="5562600"/>
            <a:chExt cx="7924800" cy="653146"/>
          </a:xfrm>
        </p:grpSpPr>
        <p:sp>
          <p:nvSpPr>
            <p:cNvPr id="74" name="Rectangle 2"/>
            <p:cNvSpPr>
              <a:spLocks noChangeArrowheads="1"/>
            </p:cNvSpPr>
            <p:nvPr/>
          </p:nvSpPr>
          <p:spPr bwMode="auto">
            <a:xfrm>
              <a:off x="609600" y="5562600"/>
              <a:ext cx="7924800" cy="653146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46662" dir="3284183" algn="ctr" rotWithShape="0">
                <a:schemeClr val="bg2">
                  <a:alpha val="74998"/>
                </a:schemeClr>
              </a:outerShdw>
            </a:effectLst>
          </p:spPr>
          <p:txBody>
            <a:bodyPr wrap="none" lIns="90488" tIns="44450" rIns="90488" bIns="44450" anchor="ctr"/>
            <a:lstStyle/>
            <a:p>
              <a:pPr>
                <a:defRPr/>
              </a:pPr>
              <a:endParaRPr lang="en-US" sz="180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75" name="Text Box 34"/>
            <p:cNvSpPr txBox="1">
              <a:spLocks noChangeArrowheads="1"/>
            </p:cNvSpPr>
            <p:nvPr/>
          </p:nvSpPr>
          <p:spPr bwMode="auto">
            <a:xfrm>
              <a:off x="609600" y="5562600"/>
              <a:ext cx="7695054" cy="523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rgbClr val="0B52FC"/>
                  </a:solidFill>
                  <a:latin typeface="Helvetica" charset="0"/>
                  <a:cs typeface="Helvetica" charset="0"/>
                </a:rPr>
                <a:t>WriteWindow</a:t>
              </a:r>
              <a:r>
                <a:rPr lang="en-US" sz="1800">
                  <a:latin typeface="Helvetica" charset="0"/>
                  <a:cs typeface="Helvetica" charset="0"/>
                </a:rPr>
                <a:t> = MaxSendBuffer – (LastByteWritten – LastByteAcked)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381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Multi-level Storage Hierarchy: OK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20</a:t>
            </a:fld>
            <a:endParaRPr lang="en-US" b="0"/>
          </a:p>
        </p:txBody>
      </p:sp>
      <p:grpSp>
        <p:nvGrpSpPr>
          <p:cNvPr id="11" name="Group 10"/>
          <p:cNvGrpSpPr/>
          <p:nvPr/>
        </p:nvGrpSpPr>
        <p:grpSpPr>
          <a:xfrm>
            <a:off x="3543300" y="4724400"/>
            <a:ext cx="1219200" cy="762000"/>
            <a:chOff x="3505200" y="4724400"/>
            <a:chExt cx="1219200" cy="762000"/>
          </a:xfrm>
        </p:grpSpPr>
        <p:sp>
          <p:nvSpPr>
            <p:cNvPr id="10" name="Oval 9"/>
            <p:cNvSpPr/>
            <p:nvPr/>
          </p:nvSpPr>
          <p:spPr bwMode="auto">
            <a:xfrm>
              <a:off x="3505200" y="4724400"/>
              <a:ext cx="1219200" cy="762000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27389" y="4888468"/>
              <a:ext cx="774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Client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24200" y="1143000"/>
            <a:ext cx="2057400" cy="1371600"/>
            <a:chOff x="3429000" y="1143000"/>
            <a:chExt cx="1447800" cy="1371600"/>
          </a:xfrm>
        </p:grpSpPr>
        <p:sp>
          <p:nvSpPr>
            <p:cNvPr id="9" name="Rectangle 8"/>
            <p:cNvSpPr/>
            <p:nvPr/>
          </p:nvSpPr>
          <p:spPr bwMode="auto">
            <a:xfrm>
              <a:off x="3429000" y="1143000"/>
              <a:ext cx="1447800" cy="1371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30856" y="1371600"/>
              <a:ext cx="10440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Storage </a:t>
              </a:r>
            </a:p>
            <a:p>
              <a:pPr algn="ctr"/>
              <a:r>
                <a:rPr lang="en-US" b="1" dirty="0" smtClean="0"/>
                <a:t>Server</a:t>
              </a:r>
              <a:endParaRPr lang="en-US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467100" y="3733800"/>
            <a:ext cx="1371600" cy="609600"/>
            <a:chOff x="3429000" y="3429000"/>
            <a:chExt cx="1371600" cy="609600"/>
          </a:xfrm>
        </p:grpSpPr>
        <p:sp>
          <p:nvSpPr>
            <p:cNvPr id="16" name="Document 15"/>
            <p:cNvSpPr/>
            <p:nvPr/>
          </p:nvSpPr>
          <p:spPr bwMode="auto">
            <a:xfrm>
              <a:off x="3429000" y="3429000"/>
              <a:ext cx="1371600" cy="609600"/>
            </a:xfrm>
            <a:prstGeom prst="flowChartDocumen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14150" y="3429000"/>
              <a:ext cx="877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</a:t>
              </a:r>
              <a:endParaRPr lang="en-US" b="1" dirty="0"/>
            </a:p>
          </p:txBody>
        </p:sp>
      </p:grpSp>
      <p:cxnSp>
        <p:nvCxnSpPr>
          <p:cNvPr id="13" name="Straight Arrow Connector 12"/>
          <p:cNvCxnSpPr>
            <a:stCxn id="16" idx="0"/>
            <a:endCxn id="9" idx="2"/>
          </p:cNvCxnSpPr>
          <p:nvPr/>
        </p:nvCxnSpPr>
        <p:spPr bwMode="auto">
          <a:xfrm flipV="1">
            <a:off x="4152900" y="2514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" name="Straight Arrow Connector 18"/>
          <p:cNvCxnSpPr>
            <a:stCxn id="10" idx="0"/>
            <a:endCxn id="16" idx="2"/>
          </p:cNvCxnSpPr>
          <p:nvPr/>
        </p:nvCxnSpPr>
        <p:spPr bwMode="auto">
          <a:xfrm flipV="1">
            <a:off x="4152900" y="4303099"/>
            <a:ext cx="0" cy="421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4495800" y="21336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233759" y="2223677"/>
            <a:ext cx="579362" cy="2359059"/>
          </a:xfrm>
          <a:custGeom>
            <a:avLst/>
            <a:gdLst>
              <a:gd name="connsiteX0" fmla="*/ 0 w 579362"/>
              <a:gd name="connsiteY0" fmla="*/ 2359059 h 2359059"/>
              <a:gd name="connsiteX1" fmla="*/ 92039 w 579362"/>
              <a:gd name="connsiteY1" fmla="*/ 739458 h 2359059"/>
              <a:gd name="connsiteX2" fmla="*/ 478599 w 579362"/>
              <a:gd name="connsiteY2" fmla="*/ 3275 h 2359059"/>
              <a:gd name="connsiteX3" fmla="*/ 570638 w 579362"/>
              <a:gd name="connsiteY3" fmla="*/ 997121 h 2359059"/>
              <a:gd name="connsiteX4" fmla="*/ 312930 w 579362"/>
              <a:gd name="connsiteY4" fmla="*/ 2193418 h 235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62" h="2359059">
                <a:moveTo>
                  <a:pt x="0" y="2359059"/>
                </a:moveTo>
                <a:cubicBezTo>
                  <a:pt x="6136" y="1745574"/>
                  <a:pt x="12273" y="1132089"/>
                  <a:pt x="92039" y="739458"/>
                </a:cubicBezTo>
                <a:cubicBezTo>
                  <a:pt x="171805" y="346827"/>
                  <a:pt x="398833" y="-39669"/>
                  <a:pt x="478599" y="3275"/>
                </a:cubicBezTo>
                <a:cubicBezTo>
                  <a:pt x="558366" y="46219"/>
                  <a:pt x="598250" y="632097"/>
                  <a:pt x="570638" y="997121"/>
                </a:cubicBezTo>
                <a:cubicBezTo>
                  <a:pt x="543026" y="1362145"/>
                  <a:pt x="427978" y="1777781"/>
                  <a:pt x="312930" y="2193418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72000" y="38862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4386159" y="3962400"/>
            <a:ext cx="579362" cy="772736"/>
          </a:xfrm>
          <a:custGeom>
            <a:avLst/>
            <a:gdLst>
              <a:gd name="connsiteX0" fmla="*/ 0 w 579362"/>
              <a:gd name="connsiteY0" fmla="*/ 2359059 h 2359059"/>
              <a:gd name="connsiteX1" fmla="*/ 92039 w 579362"/>
              <a:gd name="connsiteY1" fmla="*/ 739458 h 2359059"/>
              <a:gd name="connsiteX2" fmla="*/ 478599 w 579362"/>
              <a:gd name="connsiteY2" fmla="*/ 3275 h 2359059"/>
              <a:gd name="connsiteX3" fmla="*/ 570638 w 579362"/>
              <a:gd name="connsiteY3" fmla="*/ 997121 h 2359059"/>
              <a:gd name="connsiteX4" fmla="*/ 312930 w 579362"/>
              <a:gd name="connsiteY4" fmla="*/ 2193418 h 235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62" h="2359059">
                <a:moveTo>
                  <a:pt x="0" y="2359059"/>
                </a:moveTo>
                <a:cubicBezTo>
                  <a:pt x="6136" y="1745574"/>
                  <a:pt x="12273" y="1132089"/>
                  <a:pt x="92039" y="739458"/>
                </a:cubicBezTo>
                <a:cubicBezTo>
                  <a:pt x="171805" y="346827"/>
                  <a:pt x="398833" y="-39669"/>
                  <a:pt x="478599" y="3275"/>
                </a:cubicBezTo>
                <a:cubicBezTo>
                  <a:pt x="558366" y="46219"/>
                  <a:pt x="598250" y="632097"/>
                  <a:pt x="570638" y="997121"/>
                </a:cubicBezTo>
                <a:cubicBezTo>
                  <a:pt x="543026" y="1362145"/>
                  <a:pt x="427978" y="1777781"/>
                  <a:pt x="312930" y="2193418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4538559" y="4114800"/>
            <a:ext cx="579362" cy="772736"/>
          </a:xfrm>
          <a:custGeom>
            <a:avLst/>
            <a:gdLst>
              <a:gd name="connsiteX0" fmla="*/ 0 w 579362"/>
              <a:gd name="connsiteY0" fmla="*/ 2359059 h 2359059"/>
              <a:gd name="connsiteX1" fmla="*/ 92039 w 579362"/>
              <a:gd name="connsiteY1" fmla="*/ 739458 h 2359059"/>
              <a:gd name="connsiteX2" fmla="*/ 478599 w 579362"/>
              <a:gd name="connsiteY2" fmla="*/ 3275 h 2359059"/>
              <a:gd name="connsiteX3" fmla="*/ 570638 w 579362"/>
              <a:gd name="connsiteY3" fmla="*/ 997121 h 2359059"/>
              <a:gd name="connsiteX4" fmla="*/ 312930 w 579362"/>
              <a:gd name="connsiteY4" fmla="*/ 2193418 h 235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62" h="2359059">
                <a:moveTo>
                  <a:pt x="0" y="2359059"/>
                </a:moveTo>
                <a:cubicBezTo>
                  <a:pt x="6136" y="1745574"/>
                  <a:pt x="12273" y="1132089"/>
                  <a:pt x="92039" y="739458"/>
                </a:cubicBezTo>
                <a:cubicBezTo>
                  <a:pt x="171805" y="346827"/>
                  <a:pt x="398833" y="-39669"/>
                  <a:pt x="478599" y="3275"/>
                </a:cubicBezTo>
                <a:cubicBezTo>
                  <a:pt x="558366" y="46219"/>
                  <a:pt x="598250" y="632097"/>
                  <a:pt x="570638" y="997121"/>
                </a:cubicBezTo>
                <a:cubicBezTo>
                  <a:pt x="543026" y="1362145"/>
                  <a:pt x="427978" y="1777781"/>
                  <a:pt x="312930" y="2193418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Content Placeholder 34"/>
          <p:cNvSpPr>
            <a:spLocks noGrp="1"/>
          </p:cNvSpPr>
          <p:nvPr>
            <p:ph idx="1"/>
          </p:nvPr>
        </p:nvSpPr>
        <p:spPr>
          <a:xfrm>
            <a:off x="609600" y="5638800"/>
            <a:ext cx="7696200" cy="685800"/>
          </a:xfrm>
        </p:spPr>
        <p:txBody>
          <a:bodyPr/>
          <a:lstStyle/>
          <a:p>
            <a:r>
              <a:rPr lang="en-US" dirty="0" smtClean="0"/>
              <a:t>Replication within storage hierarchy to make it 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08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Clients and Multi-Level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21</a:t>
            </a:fld>
            <a:endParaRPr lang="en-US" b="0"/>
          </a:p>
        </p:txBody>
      </p:sp>
      <p:grpSp>
        <p:nvGrpSpPr>
          <p:cNvPr id="11" name="Group 10"/>
          <p:cNvGrpSpPr/>
          <p:nvPr/>
        </p:nvGrpSpPr>
        <p:grpSpPr>
          <a:xfrm>
            <a:off x="3543300" y="4724400"/>
            <a:ext cx="1219200" cy="762000"/>
            <a:chOff x="3505200" y="4724400"/>
            <a:chExt cx="1219200" cy="762000"/>
          </a:xfrm>
        </p:grpSpPr>
        <p:sp>
          <p:nvSpPr>
            <p:cNvPr id="10" name="Oval 9"/>
            <p:cNvSpPr/>
            <p:nvPr/>
          </p:nvSpPr>
          <p:spPr bwMode="auto">
            <a:xfrm>
              <a:off x="3505200" y="4724400"/>
              <a:ext cx="1219200" cy="762000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27389" y="4888468"/>
              <a:ext cx="774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Client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24200" y="1143000"/>
            <a:ext cx="2057400" cy="1371600"/>
            <a:chOff x="3429000" y="1143000"/>
            <a:chExt cx="1447800" cy="1371600"/>
          </a:xfrm>
        </p:grpSpPr>
        <p:sp>
          <p:nvSpPr>
            <p:cNvPr id="9" name="Rectangle 8"/>
            <p:cNvSpPr/>
            <p:nvPr/>
          </p:nvSpPr>
          <p:spPr bwMode="auto">
            <a:xfrm>
              <a:off x="3429000" y="1143000"/>
              <a:ext cx="1447800" cy="1371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30856" y="1371600"/>
              <a:ext cx="10440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Storage </a:t>
              </a:r>
            </a:p>
            <a:p>
              <a:pPr algn="ctr"/>
              <a:r>
                <a:rPr lang="en-US" b="1" dirty="0" smtClean="0"/>
                <a:t>Server</a:t>
              </a:r>
              <a:endParaRPr lang="en-US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467100" y="3733800"/>
            <a:ext cx="1371600" cy="609600"/>
            <a:chOff x="3429000" y="3429000"/>
            <a:chExt cx="1371600" cy="609600"/>
          </a:xfrm>
        </p:grpSpPr>
        <p:sp>
          <p:nvSpPr>
            <p:cNvPr id="16" name="Document 15"/>
            <p:cNvSpPr/>
            <p:nvPr/>
          </p:nvSpPr>
          <p:spPr bwMode="auto">
            <a:xfrm>
              <a:off x="3429000" y="3429000"/>
              <a:ext cx="1371600" cy="609600"/>
            </a:xfrm>
            <a:prstGeom prst="flowChartDocumen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14150" y="3429000"/>
              <a:ext cx="877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</a:t>
              </a:r>
              <a:endParaRPr lang="en-US" b="1" dirty="0"/>
            </a:p>
          </p:txBody>
        </p:sp>
      </p:grpSp>
      <p:cxnSp>
        <p:nvCxnSpPr>
          <p:cNvPr id="13" name="Straight Arrow Connector 12"/>
          <p:cNvCxnSpPr>
            <a:stCxn id="16" idx="0"/>
            <a:endCxn id="9" idx="2"/>
          </p:cNvCxnSpPr>
          <p:nvPr/>
        </p:nvCxnSpPr>
        <p:spPr bwMode="auto">
          <a:xfrm flipV="1">
            <a:off x="4152900" y="251460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" name="Straight Arrow Connector 18"/>
          <p:cNvCxnSpPr>
            <a:stCxn id="10" idx="0"/>
            <a:endCxn id="16" idx="2"/>
          </p:cNvCxnSpPr>
          <p:nvPr/>
        </p:nvCxnSpPr>
        <p:spPr bwMode="auto">
          <a:xfrm flipV="1">
            <a:off x="4152900" y="4303099"/>
            <a:ext cx="0" cy="421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4495800" y="21336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233759" y="2223677"/>
            <a:ext cx="579362" cy="2359059"/>
          </a:xfrm>
          <a:custGeom>
            <a:avLst/>
            <a:gdLst>
              <a:gd name="connsiteX0" fmla="*/ 0 w 579362"/>
              <a:gd name="connsiteY0" fmla="*/ 2359059 h 2359059"/>
              <a:gd name="connsiteX1" fmla="*/ 92039 w 579362"/>
              <a:gd name="connsiteY1" fmla="*/ 739458 h 2359059"/>
              <a:gd name="connsiteX2" fmla="*/ 478599 w 579362"/>
              <a:gd name="connsiteY2" fmla="*/ 3275 h 2359059"/>
              <a:gd name="connsiteX3" fmla="*/ 570638 w 579362"/>
              <a:gd name="connsiteY3" fmla="*/ 997121 h 2359059"/>
              <a:gd name="connsiteX4" fmla="*/ 312930 w 579362"/>
              <a:gd name="connsiteY4" fmla="*/ 2193418 h 235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62" h="2359059">
                <a:moveTo>
                  <a:pt x="0" y="2359059"/>
                </a:moveTo>
                <a:cubicBezTo>
                  <a:pt x="6136" y="1745574"/>
                  <a:pt x="12273" y="1132089"/>
                  <a:pt x="92039" y="739458"/>
                </a:cubicBezTo>
                <a:cubicBezTo>
                  <a:pt x="171805" y="346827"/>
                  <a:pt x="398833" y="-39669"/>
                  <a:pt x="478599" y="3275"/>
                </a:cubicBezTo>
                <a:cubicBezTo>
                  <a:pt x="558366" y="46219"/>
                  <a:pt x="598250" y="632097"/>
                  <a:pt x="570638" y="997121"/>
                </a:cubicBezTo>
                <a:cubicBezTo>
                  <a:pt x="543026" y="1362145"/>
                  <a:pt x="427978" y="1777781"/>
                  <a:pt x="312930" y="2193418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72000" y="38862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4386159" y="3962400"/>
            <a:ext cx="579362" cy="772736"/>
          </a:xfrm>
          <a:custGeom>
            <a:avLst/>
            <a:gdLst>
              <a:gd name="connsiteX0" fmla="*/ 0 w 579362"/>
              <a:gd name="connsiteY0" fmla="*/ 2359059 h 2359059"/>
              <a:gd name="connsiteX1" fmla="*/ 92039 w 579362"/>
              <a:gd name="connsiteY1" fmla="*/ 739458 h 2359059"/>
              <a:gd name="connsiteX2" fmla="*/ 478599 w 579362"/>
              <a:gd name="connsiteY2" fmla="*/ 3275 h 2359059"/>
              <a:gd name="connsiteX3" fmla="*/ 570638 w 579362"/>
              <a:gd name="connsiteY3" fmla="*/ 997121 h 2359059"/>
              <a:gd name="connsiteX4" fmla="*/ 312930 w 579362"/>
              <a:gd name="connsiteY4" fmla="*/ 2193418 h 235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62" h="2359059">
                <a:moveTo>
                  <a:pt x="0" y="2359059"/>
                </a:moveTo>
                <a:cubicBezTo>
                  <a:pt x="6136" y="1745574"/>
                  <a:pt x="12273" y="1132089"/>
                  <a:pt x="92039" y="739458"/>
                </a:cubicBezTo>
                <a:cubicBezTo>
                  <a:pt x="171805" y="346827"/>
                  <a:pt x="398833" y="-39669"/>
                  <a:pt x="478599" y="3275"/>
                </a:cubicBezTo>
                <a:cubicBezTo>
                  <a:pt x="558366" y="46219"/>
                  <a:pt x="598250" y="632097"/>
                  <a:pt x="570638" y="997121"/>
                </a:cubicBezTo>
                <a:cubicBezTo>
                  <a:pt x="543026" y="1362145"/>
                  <a:pt x="427978" y="1777781"/>
                  <a:pt x="312930" y="2193418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4538559" y="4114800"/>
            <a:ext cx="579362" cy="772736"/>
          </a:xfrm>
          <a:custGeom>
            <a:avLst/>
            <a:gdLst>
              <a:gd name="connsiteX0" fmla="*/ 0 w 579362"/>
              <a:gd name="connsiteY0" fmla="*/ 2359059 h 2359059"/>
              <a:gd name="connsiteX1" fmla="*/ 92039 w 579362"/>
              <a:gd name="connsiteY1" fmla="*/ 739458 h 2359059"/>
              <a:gd name="connsiteX2" fmla="*/ 478599 w 579362"/>
              <a:gd name="connsiteY2" fmla="*/ 3275 h 2359059"/>
              <a:gd name="connsiteX3" fmla="*/ 570638 w 579362"/>
              <a:gd name="connsiteY3" fmla="*/ 997121 h 2359059"/>
              <a:gd name="connsiteX4" fmla="*/ 312930 w 579362"/>
              <a:gd name="connsiteY4" fmla="*/ 2193418 h 235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62" h="2359059">
                <a:moveTo>
                  <a:pt x="0" y="2359059"/>
                </a:moveTo>
                <a:cubicBezTo>
                  <a:pt x="6136" y="1745574"/>
                  <a:pt x="12273" y="1132089"/>
                  <a:pt x="92039" y="739458"/>
                </a:cubicBezTo>
                <a:cubicBezTo>
                  <a:pt x="171805" y="346827"/>
                  <a:pt x="398833" y="-39669"/>
                  <a:pt x="478599" y="3275"/>
                </a:cubicBezTo>
                <a:cubicBezTo>
                  <a:pt x="558366" y="46219"/>
                  <a:pt x="598250" y="632097"/>
                  <a:pt x="570638" y="997121"/>
                </a:cubicBezTo>
                <a:cubicBezTo>
                  <a:pt x="543026" y="1362145"/>
                  <a:pt x="427978" y="1777781"/>
                  <a:pt x="312930" y="2193418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Content Placeholder 34"/>
          <p:cNvSpPr>
            <a:spLocks noGrp="1"/>
          </p:cNvSpPr>
          <p:nvPr>
            <p:ph idx="1"/>
          </p:nvPr>
        </p:nvSpPr>
        <p:spPr>
          <a:xfrm>
            <a:off x="457200" y="5791200"/>
            <a:ext cx="7696200" cy="685800"/>
          </a:xfrm>
        </p:spPr>
        <p:txBody>
          <a:bodyPr/>
          <a:lstStyle/>
          <a:p>
            <a:r>
              <a:rPr lang="en-US" dirty="0" smtClean="0"/>
              <a:t>Fast, but not OK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1447800" y="4724400"/>
            <a:ext cx="1219200" cy="762000"/>
            <a:chOff x="3505200" y="4724400"/>
            <a:chExt cx="1219200" cy="762000"/>
          </a:xfrm>
        </p:grpSpPr>
        <p:sp>
          <p:nvSpPr>
            <p:cNvPr id="27" name="Oval 26"/>
            <p:cNvSpPr/>
            <p:nvPr/>
          </p:nvSpPr>
          <p:spPr bwMode="auto">
            <a:xfrm>
              <a:off x="3505200" y="4724400"/>
              <a:ext cx="1219200" cy="762000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27389" y="4888468"/>
              <a:ext cx="774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Client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371600" y="3733800"/>
            <a:ext cx="1371600" cy="609600"/>
            <a:chOff x="3429000" y="3429000"/>
            <a:chExt cx="1371600" cy="609600"/>
          </a:xfrm>
        </p:grpSpPr>
        <p:sp>
          <p:nvSpPr>
            <p:cNvPr id="30" name="Document 29"/>
            <p:cNvSpPr/>
            <p:nvPr/>
          </p:nvSpPr>
          <p:spPr bwMode="auto">
            <a:xfrm>
              <a:off x="3429000" y="3429000"/>
              <a:ext cx="1371600" cy="609600"/>
            </a:xfrm>
            <a:prstGeom prst="flowChartDocumen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14150" y="3429000"/>
              <a:ext cx="877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</a:t>
              </a:r>
              <a:endParaRPr lang="en-US" b="1" dirty="0"/>
            </a:p>
          </p:txBody>
        </p:sp>
      </p:grpSp>
      <p:cxnSp>
        <p:nvCxnSpPr>
          <p:cNvPr id="32" name="Straight Arrow Connector 31"/>
          <p:cNvCxnSpPr>
            <a:stCxn id="27" idx="0"/>
            <a:endCxn id="30" idx="2"/>
          </p:cNvCxnSpPr>
          <p:nvPr/>
        </p:nvCxnSpPr>
        <p:spPr bwMode="auto">
          <a:xfrm flipV="1">
            <a:off x="2057400" y="4303099"/>
            <a:ext cx="0" cy="421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2476500" y="38862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562600" y="4724400"/>
            <a:ext cx="1219200" cy="762000"/>
            <a:chOff x="3505200" y="4724400"/>
            <a:chExt cx="1219200" cy="762000"/>
          </a:xfrm>
        </p:grpSpPr>
        <p:sp>
          <p:nvSpPr>
            <p:cNvPr id="37" name="Oval 36"/>
            <p:cNvSpPr/>
            <p:nvPr/>
          </p:nvSpPr>
          <p:spPr bwMode="auto">
            <a:xfrm>
              <a:off x="3505200" y="4724400"/>
              <a:ext cx="1219200" cy="762000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727389" y="4888468"/>
              <a:ext cx="774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Client</a:t>
              </a:r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486400" y="3733800"/>
            <a:ext cx="1371600" cy="609600"/>
            <a:chOff x="3429000" y="3429000"/>
            <a:chExt cx="1371600" cy="609600"/>
          </a:xfrm>
        </p:grpSpPr>
        <p:sp>
          <p:nvSpPr>
            <p:cNvPr id="40" name="Document 39"/>
            <p:cNvSpPr/>
            <p:nvPr/>
          </p:nvSpPr>
          <p:spPr bwMode="auto">
            <a:xfrm>
              <a:off x="3429000" y="3429000"/>
              <a:ext cx="1371600" cy="609600"/>
            </a:xfrm>
            <a:prstGeom prst="flowChartDocumen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714150" y="3429000"/>
              <a:ext cx="877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</a:t>
              </a:r>
              <a:endParaRPr lang="en-US" b="1" dirty="0"/>
            </a:p>
          </p:txBody>
        </p:sp>
      </p:grpSp>
      <p:cxnSp>
        <p:nvCxnSpPr>
          <p:cNvPr id="42" name="Straight Arrow Connector 41"/>
          <p:cNvCxnSpPr>
            <a:stCxn id="37" idx="0"/>
            <a:endCxn id="40" idx="2"/>
          </p:cNvCxnSpPr>
          <p:nvPr/>
        </p:nvCxnSpPr>
        <p:spPr bwMode="auto">
          <a:xfrm flipV="1">
            <a:off x="6172200" y="4303099"/>
            <a:ext cx="0" cy="421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2057400" y="2514600"/>
            <a:ext cx="160020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H="1" flipV="1">
            <a:off x="4800600" y="2438400"/>
            <a:ext cx="1524000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8" name="Freeform 47"/>
          <p:cNvSpPr/>
          <p:nvPr/>
        </p:nvSpPr>
        <p:spPr>
          <a:xfrm rot="1626503">
            <a:off x="2703139" y="1935975"/>
            <a:ext cx="579362" cy="2973880"/>
          </a:xfrm>
          <a:custGeom>
            <a:avLst/>
            <a:gdLst>
              <a:gd name="connsiteX0" fmla="*/ 0 w 579362"/>
              <a:gd name="connsiteY0" fmla="*/ 2359059 h 2359059"/>
              <a:gd name="connsiteX1" fmla="*/ 92039 w 579362"/>
              <a:gd name="connsiteY1" fmla="*/ 739458 h 2359059"/>
              <a:gd name="connsiteX2" fmla="*/ 478599 w 579362"/>
              <a:gd name="connsiteY2" fmla="*/ 3275 h 2359059"/>
              <a:gd name="connsiteX3" fmla="*/ 570638 w 579362"/>
              <a:gd name="connsiteY3" fmla="*/ 997121 h 2359059"/>
              <a:gd name="connsiteX4" fmla="*/ 312930 w 579362"/>
              <a:gd name="connsiteY4" fmla="*/ 2193418 h 235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62" h="2359059">
                <a:moveTo>
                  <a:pt x="0" y="2359059"/>
                </a:moveTo>
                <a:cubicBezTo>
                  <a:pt x="6136" y="1745574"/>
                  <a:pt x="12273" y="1132089"/>
                  <a:pt x="92039" y="739458"/>
                </a:cubicBezTo>
                <a:cubicBezTo>
                  <a:pt x="171805" y="346827"/>
                  <a:pt x="398833" y="-39669"/>
                  <a:pt x="478599" y="3275"/>
                </a:cubicBezTo>
                <a:cubicBezTo>
                  <a:pt x="558366" y="46219"/>
                  <a:pt x="598250" y="632097"/>
                  <a:pt x="570638" y="997121"/>
                </a:cubicBezTo>
                <a:cubicBezTo>
                  <a:pt x="543026" y="1362145"/>
                  <a:pt x="427978" y="1777781"/>
                  <a:pt x="312930" y="2193418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2209800" y="4038600"/>
            <a:ext cx="579362" cy="772736"/>
          </a:xfrm>
          <a:custGeom>
            <a:avLst/>
            <a:gdLst>
              <a:gd name="connsiteX0" fmla="*/ 0 w 579362"/>
              <a:gd name="connsiteY0" fmla="*/ 2359059 h 2359059"/>
              <a:gd name="connsiteX1" fmla="*/ 92039 w 579362"/>
              <a:gd name="connsiteY1" fmla="*/ 739458 h 2359059"/>
              <a:gd name="connsiteX2" fmla="*/ 478599 w 579362"/>
              <a:gd name="connsiteY2" fmla="*/ 3275 h 2359059"/>
              <a:gd name="connsiteX3" fmla="*/ 570638 w 579362"/>
              <a:gd name="connsiteY3" fmla="*/ 997121 h 2359059"/>
              <a:gd name="connsiteX4" fmla="*/ 312930 w 579362"/>
              <a:gd name="connsiteY4" fmla="*/ 2193418 h 235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62" h="2359059">
                <a:moveTo>
                  <a:pt x="0" y="2359059"/>
                </a:moveTo>
                <a:cubicBezTo>
                  <a:pt x="6136" y="1745574"/>
                  <a:pt x="12273" y="1132089"/>
                  <a:pt x="92039" y="739458"/>
                </a:cubicBezTo>
                <a:cubicBezTo>
                  <a:pt x="171805" y="346827"/>
                  <a:pt x="398833" y="-39669"/>
                  <a:pt x="478599" y="3275"/>
                </a:cubicBezTo>
                <a:cubicBezTo>
                  <a:pt x="558366" y="46219"/>
                  <a:pt x="598250" y="632097"/>
                  <a:pt x="570638" y="997121"/>
                </a:cubicBezTo>
                <a:cubicBezTo>
                  <a:pt x="543026" y="1362145"/>
                  <a:pt x="427978" y="1777781"/>
                  <a:pt x="312930" y="2193418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438400" y="3886200"/>
            <a:ext cx="457200" cy="2286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76800" y="4572000"/>
            <a:ext cx="6076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1" name="Freeform 50"/>
          <p:cNvSpPr/>
          <p:nvPr/>
        </p:nvSpPr>
        <p:spPr>
          <a:xfrm rot="18910595">
            <a:off x="5612165" y="1981724"/>
            <a:ext cx="579362" cy="2973880"/>
          </a:xfrm>
          <a:custGeom>
            <a:avLst/>
            <a:gdLst>
              <a:gd name="connsiteX0" fmla="*/ 0 w 579362"/>
              <a:gd name="connsiteY0" fmla="*/ 2359059 h 2359059"/>
              <a:gd name="connsiteX1" fmla="*/ 92039 w 579362"/>
              <a:gd name="connsiteY1" fmla="*/ 739458 h 2359059"/>
              <a:gd name="connsiteX2" fmla="*/ 478599 w 579362"/>
              <a:gd name="connsiteY2" fmla="*/ 3275 h 2359059"/>
              <a:gd name="connsiteX3" fmla="*/ 570638 w 579362"/>
              <a:gd name="connsiteY3" fmla="*/ 997121 h 2359059"/>
              <a:gd name="connsiteX4" fmla="*/ 312930 w 579362"/>
              <a:gd name="connsiteY4" fmla="*/ 2193418 h 235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62" h="2359059">
                <a:moveTo>
                  <a:pt x="0" y="2359059"/>
                </a:moveTo>
                <a:cubicBezTo>
                  <a:pt x="6136" y="1745574"/>
                  <a:pt x="12273" y="1132089"/>
                  <a:pt x="92039" y="739458"/>
                </a:cubicBezTo>
                <a:cubicBezTo>
                  <a:pt x="171805" y="346827"/>
                  <a:pt x="398833" y="-39669"/>
                  <a:pt x="478599" y="3275"/>
                </a:cubicBezTo>
                <a:cubicBezTo>
                  <a:pt x="558366" y="46219"/>
                  <a:pt x="598250" y="632097"/>
                  <a:pt x="570638" y="997121"/>
                </a:cubicBezTo>
                <a:cubicBezTo>
                  <a:pt x="543026" y="1362145"/>
                  <a:pt x="427978" y="1777781"/>
                  <a:pt x="312930" y="2193418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934200" y="4038600"/>
            <a:ext cx="6076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8899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build="p"/>
      <p:bldP spid="33" grpId="0" animBg="1"/>
      <p:bldP spid="48" grpId="0" animBg="1"/>
      <p:bldP spid="49" grpId="0" animBg="1"/>
      <p:bldP spid="50" grpId="0" animBg="1"/>
      <p:bldP spid="18" grpId="0"/>
      <p:bldP spid="51" grpId="0" animBg="1"/>
      <p:bldP spid="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Servers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609600" y="5638800"/>
            <a:ext cx="7696200" cy="685800"/>
          </a:xfrm>
        </p:spPr>
        <p:txBody>
          <a:bodyPr/>
          <a:lstStyle/>
          <a:p>
            <a:r>
              <a:rPr lang="en-US" dirty="0" smtClean="0"/>
              <a:t>What happens if cannot update all the replicas?</a:t>
            </a:r>
          </a:p>
          <a:p>
            <a:r>
              <a:rPr lang="en-US" dirty="0" smtClean="0"/>
              <a:t>Availability =&gt; Inconsistency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22</a:t>
            </a:fld>
            <a:endParaRPr lang="en-US" b="0"/>
          </a:p>
        </p:txBody>
      </p:sp>
      <p:grpSp>
        <p:nvGrpSpPr>
          <p:cNvPr id="11" name="Group 10"/>
          <p:cNvGrpSpPr/>
          <p:nvPr/>
        </p:nvGrpSpPr>
        <p:grpSpPr>
          <a:xfrm>
            <a:off x="3505200" y="4724400"/>
            <a:ext cx="1219200" cy="762000"/>
            <a:chOff x="3505200" y="4724400"/>
            <a:chExt cx="1219200" cy="762000"/>
          </a:xfrm>
        </p:grpSpPr>
        <p:sp>
          <p:nvSpPr>
            <p:cNvPr id="10" name="Oval 9"/>
            <p:cNvSpPr/>
            <p:nvPr/>
          </p:nvSpPr>
          <p:spPr bwMode="auto">
            <a:xfrm>
              <a:off x="3505200" y="4724400"/>
              <a:ext cx="1219200" cy="762000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27389" y="4888468"/>
              <a:ext cx="774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Client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24200" y="1143000"/>
            <a:ext cx="2057400" cy="1371600"/>
            <a:chOff x="3429000" y="1143000"/>
            <a:chExt cx="1447800" cy="1371600"/>
          </a:xfrm>
        </p:grpSpPr>
        <p:sp>
          <p:nvSpPr>
            <p:cNvPr id="9" name="Rectangle 8"/>
            <p:cNvSpPr/>
            <p:nvPr/>
          </p:nvSpPr>
          <p:spPr bwMode="auto">
            <a:xfrm>
              <a:off x="3429000" y="1143000"/>
              <a:ext cx="1447800" cy="1371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30856" y="1371600"/>
              <a:ext cx="10440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Storage </a:t>
              </a:r>
            </a:p>
            <a:p>
              <a:pPr algn="ctr"/>
              <a:r>
                <a:rPr lang="en-US" b="1" dirty="0" smtClean="0"/>
                <a:t>Server</a:t>
              </a:r>
              <a:endParaRPr lang="en-US" b="1" dirty="0"/>
            </a:p>
          </p:txBody>
        </p:sp>
      </p:grpSp>
      <p:cxnSp>
        <p:nvCxnSpPr>
          <p:cNvPr id="18" name="Straight Arrow Connector 17"/>
          <p:cNvCxnSpPr/>
          <p:nvPr/>
        </p:nvCxnSpPr>
        <p:spPr bwMode="auto">
          <a:xfrm flipV="1">
            <a:off x="4114800" y="2514600"/>
            <a:ext cx="38100" cy="2209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" name="Rectangle 2"/>
          <p:cNvSpPr/>
          <p:nvPr/>
        </p:nvSpPr>
        <p:spPr bwMode="auto">
          <a:xfrm>
            <a:off x="4495800" y="21336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3657600" y="2286000"/>
            <a:ext cx="579362" cy="2359059"/>
          </a:xfrm>
          <a:custGeom>
            <a:avLst/>
            <a:gdLst>
              <a:gd name="connsiteX0" fmla="*/ 0 w 579362"/>
              <a:gd name="connsiteY0" fmla="*/ 2359059 h 2359059"/>
              <a:gd name="connsiteX1" fmla="*/ 92039 w 579362"/>
              <a:gd name="connsiteY1" fmla="*/ 739458 h 2359059"/>
              <a:gd name="connsiteX2" fmla="*/ 478599 w 579362"/>
              <a:gd name="connsiteY2" fmla="*/ 3275 h 2359059"/>
              <a:gd name="connsiteX3" fmla="*/ 570638 w 579362"/>
              <a:gd name="connsiteY3" fmla="*/ 997121 h 2359059"/>
              <a:gd name="connsiteX4" fmla="*/ 312930 w 579362"/>
              <a:gd name="connsiteY4" fmla="*/ 2193418 h 235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62" h="2359059">
                <a:moveTo>
                  <a:pt x="0" y="2359059"/>
                </a:moveTo>
                <a:cubicBezTo>
                  <a:pt x="6136" y="1745574"/>
                  <a:pt x="12273" y="1132089"/>
                  <a:pt x="92039" y="739458"/>
                </a:cubicBezTo>
                <a:cubicBezTo>
                  <a:pt x="171805" y="346827"/>
                  <a:pt x="398833" y="-39669"/>
                  <a:pt x="478599" y="3275"/>
                </a:cubicBezTo>
                <a:cubicBezTo>
                  <a:pt x="558366" y="46219"/>
                  <a:pt x="598250" y="632097"/>
                  <a:pt x="570638" y="997121"/>
                </a:cubicBezTo>
                <a:cubicBezTo>
                  <a:pt x="543026" y="1362145"/>
                  <a:pt x="427978" y="1777781"/>
                  <a:pt x="312930" y="2193418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638800" y="1143000"/>
            <a:ext cx="2057400" cy="1371600"/>
            <a:chOff x="3429000" y="1143000"/>
            <a:chExt cx="1447800" cy="1371600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429000" y="1143000"/>
              <a:ext cx="1447800" cy="1371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30856" y="1371600"/>
              <a:ext cx="10440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Storage </a:t>
              </a:r>
            </a:p>
            <a:p>
              <a:pPr algn="ctr"/>
              <a:r>
                <a:rPr lang="en-US" b="1" dirty="0" smtClean="0"/>
                <a:t>Server</a:t>
              </a:r>
              <a:endParaRPr lang="en-US" b="1" dirty="0"/>
            </a:p>
          </p:txBody>
        </p:sp>
      </p:grpSp>
      <p:sp>
        <p:nvSpPr>
          <p:cNvPr id="36" name="Rectangle 35"/>
          <p:cNvSpPr/>
          <p:nvPr/>
        </p:nvSpPr>
        <p:spPr bwMode="auto">
          <a:xfrm>
            <a:off x="7010400" y="21336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flipV="1">
            <a:off x="4191000" y="2667000"/>
            <a:ext cx="2514600" cy="205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4343400" y="48006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419600" y="4724400"/>
            <a:ext cx="457200" cy="228600"/>
          </a:xfrm>
          <a:prstGeom prst="rect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648200" y="2057400"/>
            <a:ext cx="457200" cy="228600"/>
          </a:xfrm>
          <a:prstGeom prst="rect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086600" y="2057400"/>
            <a:ext cx="457200" cy="228600"/>
          </a:xfrm>
          <a:prstGeom prst="rect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156524" y="2539830"/>
            <a:ext cx="537427" cy="2061311"/>
          </a:xfrm>
          <a:custGeom>
            <a:avLst/>
            <a:gdLst>
              <a:gd name="connsiteX0" fmla="*/ 519019 w 537427"/>
              <a:gd name="connsiteY0" fmla="*/ 2061311 h 2061311"/>
              <a:gd name="connsiteX1" fmla="*/ 537427 w 537427"/>
              <a:gd name="connsiteY1" fmla="*/ 0 h 206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7427" h="2061311">
                <a:moveTo>
                  <a:pt x="519019" y="2061311"/>
                </a:moveTo>
                <a:cubicBezTo>
                  <a:pt x="66498" y="1455494"/>
                  <a:pt x="-386023" y="849677"/>
                  <a:pt x="537427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307608" y="2190143"/>
            <a:ext cx="2595261" cy="2392593"/>
            <a:chOff x="4307608" y="2190143"/>
            <a:chExt cx="2595261" cy="2392593"/>
          </a:xfrm>
        </p:grpSpPr>
        <p:sp>
          <p:nvSpPr>
            <p:cNvPr id="43" name="Freeform 42"/>
            <p:cNvSpPr/>
            <p:nvPr/>
          </p:nvSpPr>
          <p:spPr>
            <a:xfrm>
              <a:off x="4534071" y="2429402"/>
              <a:ext cx="196695" cy="2153334"/>
            </a:xfrm>
            <a:custGeom>
              <a:avLst/>
              <a:gdLst>
                <a:gd name="connsiteX0" fmla="*/ 31026 w 196695"/>
                <a:gd name="connsiteY0" fmla="*/ 2153334 h 2153334"/>
                <a:gd name="connsiteX1" fmla="*/ 12618 w 196695"/>
                <a:gd name="connsiteY1" fmla="*/ 1251510 h 2153334"/>
                <a:gd name="connsiteX2" fmla="*/ 196695 w 196695"/>
                <a:gd name="connsiteY2" fmla="*/ 0 h 215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6695" h="2153334">
                  <a:moveTo>
                    <a:pt x="31026" y="2153334"/>
                  </a:moveTo>
                  <a:cubicBezTo>
                    <a:pt x="8016" y="1881866"/>
                    <a:pt x="-14993" y="1610399"/>
                    <a:pt x="12618" y="1251510"/>
                  </a:cubicBezTo>
                  <a:cubicBezTo>
                    <a:pt x="40229" y="892621"/>
                    <a:pt x="196695" y="0"/>
                    <a:pt x="196695" y="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4307608" y="2190143"/>
              <a:ext cx="2595261" cy="2337379"/>
            </a:xfrm>
            <a:custGeom>
              <a:avLst/>
              <a:gdLst>
                <a:gd name="connsiteX0" fmla="*/ 202266 w 2595261"/>
                <a:gd name="connsiteY0" fmla="*/ 2337379 h 2337379"/>
                <a:gd name="connsiteX1" fmla="*/ 239081 w 2595261"/>
                <a:gd name="connsiteY1" fmla="*/ 1730029 h 2337379"/>
                <a:gd name="connsiteX2" fmla="*/ 2595261 w 2595261"/>
                <a:gd name="connsiteY2" fmla="*/ 0 h 2337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95261" h="2337379">
                  <a:moveTo>
                    <a:pt x="202266" y="2337379"/>
                  </a:moveTo>
                  <a:cubicBezTo>
                    <a:pt x="21257" y="2228485"/>
                    <a:pt x="-159751" y="2119592"/>
                    <a:pt x="239081" y="1730029"/>
                  </a:cubicBezTo>
                  <a:cubicBezTo>
                    <a:pt x="637913" y="1340466"/>
                    <a:pt x="2595261" y="0"/>
                    <a:pt x="2595261" y="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4648200" y="4648200"/>
            <a:ext cx="457200" cy="2286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257800" y="4038600"/>
            <a:ext cx="6076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034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9" grpId="0" animBg="1"/>
      <p:bldP spid="40" grpId="0" animBg="1"/>
      <p:bldP spid="41" grpId="0" animBg="1"/>
      <p:bldP spid="42" grpId="0" animBg="1"/>
      <p:bldP spid="47" grpId="0" animBg="1"/>
      <p:bldP spid="4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696200" cy="736600"/>
          </a:xfrm>
        </p:spPr>
        <p:txBody>
          <a:bodyPr/>
          <a:lstStyle/>
          <a:p>
            <a:r>
              <a:rPr lang="en-US" dirty="0" smtClean="0"/>
              <a:t>Basic solution to multiple client replicas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Enforce single-writer multiple reader discipline</a:t>
            </a:r>
          </a:p>
          <a:p>
            <a:r>
              <a:rPr lang="en-US" dirty="0" smtClean="0"/>
              <a:t>Allow readers to cache copies</a:t>
            </a:r>
          </a:p>
          <a:p>
            <a:r>
              <a:rPr lang="en-US" dirty="0" smtClean="0"/>
              <a:t>Before an update is performed, writer must gain exclusive access</a:t>
            </a:r>
          </a:p>
          <a:p>
            <a:r>
              <a:rPr lang="en-US" dirty="0" smtClean="0"/>
              <a:t>Simple Approach: invalidate all the copies then update</a:t>
            </a:r>
          </a:p>
          <a:p>
            <a:r>
              <a:rPr lang="en-US" dirty="0" smtClean="0"/>
              <a:t>Who keeps track of what?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23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577206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Multi-processor/Core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24</a:t>
            </a:fld>
            <a:endParaRPr lang="en-US" b="0"/>
          </a:p>
        </p:txBody>
      </p:sp>
      <p:grpSp>
        <p:nvGrpSpPr>
          <p:cNvPr id="11" name="Group 10"/>
          <p:cNvGrpSpPr/>
          <p:nvPr/>
        </p:nvGrpSpPr>
        <p:grpSpPr>
          <a:xfrm>
            <a:off x="3543300" y="4038600"/>
            <a:ext cx="1219200" cy="762000"/>
            <a:chOff x="3505200" y="4724400"/>
            <a:chExt cx="1219200" cy="762000"/>
          </a:xfrm>
        </p:grpSpPr>
        <p:sp>
          <p:nvSpPr>
            <p:cNvPr id="10" name="Oval 9"/>
            <p:cNvSpPr/>
            <p:nvPr/>
          </p:nvSpPr>
          <p:spPr bwMode="auto">
            <a:xfrm>
              <a:off x="3505200" y="4724400"/>
              <a:ext cx="1219200" cy="762000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27389" y="4888468"/>
              <a:ext cx="659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Proc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24200" y="1143000"/>
            <a:ext cx="2057400" cy="1143000"/>
            <a:chOff x="3429000" y="1143000"/>
            <a:chExt cx="1447800" cy="1143000"/>
          </a:xfrm>
        </p:grpSpPr>
        <p:sp>
          <p:nvSpPr>
            <p:cNvPr id="9" name="Rectangle 8"/>
            <p:cNvSpPr/>
            <p:nvPr/>
          </p:nvSpPr>
          <p:spPr bwMode="auto">
            <a:xfrm>
              <a:off x="3429000" y="1143000"/>
              <a:ext cx="1447800" cy="11430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67562" y="1371600"/>
              <a:ext cx="770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Memory</a:t>
              </a:r>
              <a:endParaRPr lang="en-US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467100" y="3048000"/>
            <a:ext cx="1371600" cy="609600"/>
            <a:chOff x="3429000" y="3429000"/>
            <a:chExt cx="1371600" cy="609600"/>
          </a:xfrm>
        </p:grpSpPr>
        <p:sp>
          <p:nvSpPr>
            <p:cNvPr id="16" name="Document 15"/>
            <p:cNvSpPr/>
            <p:nvPr/>
          </p:nvSpPr>
          <p:spPr bwMode="auto">
            <a:xfrm>
              <a:off x="3429000" y="3429000"/>
              <a:ext cx="1371600" cy="609600"/>
            </a:xfrm>
            <a:prstGeom prst="flowChartDocumen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14150" y="3429000"/>
              <a:ext cx="877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</a:t>
              </a:r>
              <a:endParaRPr lang="en-US" b="1" dirty="0"/>
            </a:p>
          </p:txBody>
        </p:sp>
      </p:grpSp>
      <p:cxnSp>
        <p:nvCxnSpPr>
          <p:cNvPr id="19" name="Straight Arrow Connector 18"/>
          <p:cNvCxnSpPr>
            <a:stCxn id="10" idx="0"/>
            <a:endCxn id="16" idx="2"/>
          </p:cNvCxnSpPr>
          <p:nvPr/>
        </p:nvCxnSpPr>
        <p:spPr bwMode="auto">
          <a:xfrm flipV="1">
            <a:off x="4152900" y="3617299"/>
            <a:ext cx="0" cy="421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4495800" y="19050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72000" y="32004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Content Placeholder 34"/>
          <p:cNvSpPr>
            <a:spLocks noGrp="1"/>
          </p:cNvSpPr>
          <p:nvPr>
            <p:ph idx="1"/>
          </p:nvPr>
        </p:nvSpPr>
        <p:spPr>
          <a:xfrm>
            <a:off x="457200" y="5029200"/>
            <a:ext cx="7696200" cy="685800"/>
          </a:xfrm>
        </p:spPr>
        <p:txBody>
          <a:bodyPr/>
          <a:lstStyle/>
          <a:p>
            <a:r>
              <a:rPr lang="en-US" dirty="0" smtClean="0"/>
              <a:t>Interconnect is a broadcast medium</a:t>
            </a:r>
          </a:p>
          <a:p>
            <a:r>
              <a:rPr lang="en-US" dirty="0" smtClean="0"/>
              <a:t>All clients can observe all writes and invalidate local replicas (write-thru invalidate protocol)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1447800" y="4038600"/>
            <a:ext cx="1219200" cy="762000"/>
            <a:chOff x="3505200" y="4724400"/>
            <a:chExt cx="1219200" cy="762000"/>
          </a:xfrm>
        </p:grpSpPr>
        <p:sp>
          <p:nvSpPr>
            <p:cNvPr id="27" name="Oval 26"/>
            <p:cNvSpPr/>
            <p:nvPr/>
          </p:nvSpPr>
          <p:spPr bwMode="auto">
            <a:xfrm>
              <a:off x="3505200" y="4724400"/>
              <a:ext cx="1219200" cy="762000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27389" y="4888468"/>
              <a:ext cx="659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Proc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371600" y="3048000"/>
            <a:ext cx="1371600" cy="609600"/>
            <a:chOff x="3429000" y="3429000"/>
            <a:chExt cx="1371600" cy="609600"/>
          </a:xfrm>
        </p:grpSpPr>
        <p:sp>
          <p:nvSpPr>
            <p:cNvPr id="30" name="Document 29"/>
            <p:cNvSpPr/>
            <p:nvPr/>
          </p:nvSpPr>
          <p:spPr bwMode="auto">
            <a:xfrm>
              <a:off x="3429000" y="3429000"/>
              <a:ext cx="1371600" cy="609600"/>
            </a:xfrm>
            <a:prstGeom prst="flowChartDocumen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14150" y="3429000"/>
              <a:ext cx="877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</a:t>
              </a:r>
              <a:endParaRPr lang="en-US" b="1" dirty="0"/>
            </a:p>
          </p:txBody>
        </p:sp>
      </p:grpSp>
      <p:cxnSp>
        <p:nvCxnSpPr>
          <p:cNvPr id="32" name="Straight Arrow Connector 31"/>
          <p:cNvCxnSpPr>
            <a:stCxn id="27" idx="0"/>
            <a:endCxn id="30" idx="2"/>
          </p:cNvCxnSpPr>
          <p:nvPr/>
        </p:nvCxnSpPr>
        <p:spPr bwMode="auto">
          <a:xfrm flipV="1">
            <a:off x="2057400" y="3617299"/>
            <a:ext cx="0" cy="421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2476500" y="32004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562600" y="4038600"/>
            <a:ext cx="1219200" cy="762000"/>
            <a:chOff x="3505200" y="4724400"/>
            <a:chExt cx="1219200" cy="762000"/>
          </a:xfrm>
        </p:grpSpPr>
        <p:sp>
          <p:nvSpPr>
            <p:cNvPr id="37" name="Oval 36"/>
            <p:cNvSpPr/>
            <p:nvPr/>
          </p:nvSpPr>
          <p:spPr bwMode="auto">
            <a:xfrm>
              <a:off x="3505200" y="4724400"/>
              <a:ext cx="1219200" cy="762000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727389" y="4888468"/>
              <a:ext cx="659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Proc</a:t>
              </a:r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486400" y="3048000"/>
            <a:ext cx="1371600" cy="609600"/>
            <a:chOff x="3429000" y="3429000"/>
            <a:chExt cx="1371600" cy="609600"/>
          </a:xfrm>
        </p:grpSpPr>
        <p:sp>
          <p:nvSpPr>
            <p:cNvPr id="40" name="Document 39"/>
            <p:cNvSpPr/>
            <p:nvPr/>
          </p:nvSpPr>
          <p:spPr bwMode="auto">
            <a:xfrm>
              <a:off x="3429000" y="3429000"/>
              <a:ext cx="1371600" cy="609600"/>
            </a:xfrm>
            <a:prstGeom prst="flowChartDocumen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714150" y="3429000"/>
              <a:ext cx="877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</a:t>
              </a:r>
              <a:endParaRPr lang="en-US" b="1" dirty="0"/>
            </a:p>
          </p:txBody>
        </p:sp>
      </p:grpSp>
      <p:cxnSp>
        <p:nvCxnSpPr>
          <p:cNvPr id="42" name="Straight Arrow Connector 41"/>
          <p:cNvCxnSpPr>
            <a:stCxn id="37" idx="0"/>
            <a:endCxn id="40" idx="2"/>
          </p:cNvCxnSpPr>
          <p:nvPr/>
        </p:nvCxnSpPr>
        <p:spPr bwMode="auto">
          <a:xfrm flipV="1">
            <a:off x="6172200" y="3617299"/>
            <a:ext cx="0" cy="421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6629400" y="3124200"/>
            <a:ext cx="457200" cy="2286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295400" y="2667000"/>
            <a:ext cx="6019800" cy="0"/>
          </a:xfrm>
          <a:prstGeom prst="straightConnector1">
            <a:avLst/>
          </a:prstGeom>
          <a:solidFill>
            <a:schemeClr val="accent1"/>
          </a:solidFill>
          <a:ln w="57150" cap="flat" cmpd="thickThin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5" name="Straight Arrow Connector 34"/>
          <p:cNvCxnSpPr>
            <a:stCxn id="30" idx="0"/>
          </p:cNvCxnSpPr>
          <p:nvPr/>
        </p:nvCxnSpPr>
        <p:spPr bwMode="auto">
          <a:xfrm flipV="1">
            <a:off x="2057400" y="2667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V="1">
            <a:off x="4191000" y="2667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6172200" y="2667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4191000" y="2286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4" name="Freeform 43"/>
          <p:cNvSpPr/>
          <p:nvPr/>
        </p:nvSpPr>
        <p:spPr>
          <a:xfrm>
            <a:off x="4444877" y="1898067"/>
            <a:ext cx="329518" cy="1242203"/>
          </a:xfrm>
          <a:custGeom>
            <a:avLst/>
            <a:gdLst>
              <a:gd name="connsiteX0" fmla="*/ 34671 w 329518"/>
              <a:gd name="connsiteY0" fmla="*/ 1242203 h 1242203"/>
              <a:gd name="connsiteX1" fmla="*/ 6761 w 329518"/>
              <a:gd name="connsiteY1" fmla="*/ 516451 h 1242203"/>
              <a:gd name="connsiteX2" fmla="*/ 146311 w 329518"/>
              <a:gd name="connsiteY2" fmla="*/ 52 h 1242203"/>
              <a:gd name="connsiteX3" fmla="*/ 327726 w 329518"/>
              <a:gd name="connsiteY3" fmla="*/ 488538 h 1242203"/>
              <a:gd name="connsiteX4" fmla="*/ 243996 w 329518"/>
              <a:gd name="connsiteY4" fmla="*/ 1116592 h 1242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518" h="1242203">
                <a:moveTo>
                  <a:pt x="34671" y="1242203"/>
                </a:moveTo>
                <a:cubicBezTo>
                  <a:pt x="11412" y="982839"/>
                  <a:pt x="-11846" y="723476"/>
                  <a:pt x="6761" y="516451"/>
                </a:cubicBezTo>
                <a:cubicBezTo>
                  <a:pt x="25368" y="309426"/>
                  <a:pt x="92817" y="4704"/>
                  <a:pt x="146311" y="52"/>
                </a:cubicBezTo>
                <a:cubicBezTo>
                  <a:pt x="199805" y="-4600"/>
                  <a:pt x="311445" y="302448"/>
                  <a:pt x="327726" y="488538"/>
                </a:cubicBezTo>
                <a:cubicBezTo>
                  <a:pt x="344007" y="674628"/>
                  <a:pt x="243996" y="1116592"/>
                  <a:pt x="243996" y="1116592"/>
                </a:cubicBezTo>
              </a:path>
            </a:pathLst>
          </a:custGeom>
          <a:ln w="28575" cmpd="sng">
            <a:solidFill>
              <a:srgbClr val="FF66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2362200" y="1981200"/>
            <a:ext cx="2429422" cy="1032882"/>
          </a:xfrm>
          <a:custGeom>
            <a:avLst/>
            <a:gdLst>
              <a:gd name="connsiteX0" fmla="*/ 83881 w 2429422"/>
              <a:gd name="connsiteY0" fmla="*/ 991011 h 1032882"/>
              <a:gd name="connsiteX1" fmla="*/ 223430 w 2429422"/>
              <a:gd name="connsiteY1" fmla="*/ 516482 h 1032882"/>
              <a:gd name="connsiteX2" fmla="*/ 1995713 w 2429422"/>
              <a:gd name="connsiteY2" fmla="*/ 516482 h 1032882"/>
              <a:gd name="connsiteX3" fmla="*/ 2372497 w 2429422"/>
              <a:gd name="connsiteY3" fmla="*/ 82 h 1032882"/>
              <a:gd name="connsiteX4" fmla="*/ 2205037 w 2429422"/>
              <a:gd name="connsiteY4" fmla="*/ 558352 h 1032882"/>
              <a:gd name="connsiteX5" fmla="*/ 335070 w 2429422"/>
              <a:gd name="connsiteY5" fmla="*/ 614179 h 1032882"/>
              <a:gd name="connsiteX6" fmla="*/ 251340 w 2429422"/>
              <a:gd name="connsiteY6" fmla="*/ 1032882 h 103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9422" h="1032882">
                <a:moveTo>
                  <a:pt x="83881" y="991011"/>
                </a:moveTo>
                <a:cubicBezTo>
                  <a:pt x="-5664" y="793290"/>
                  <a:pt x="-95209" y="595570"/>
                  <a:pt x="223430" y="516482"/>
                </a:cubicBezTo>
                <a:cubicBezTo>
                  <a:pt x="542069" y="437394"/>
                  <a:pt x="1637535" y="602549"/>
                  <a:pt x="1995713" y="516482"/>
                </a:cubicBezTo>
                <a:cubicBezTo>
                  <a:pt x="2353891" y="430415"/>
                  <a:pt x="2337610" y="-6896"/>
                  <a:pt x="2372497" y="82"/>
                </a:cubicBezTo>
                <a:cubicBezTo>
                  <a:pt x="2407384" y="7060"/>
                  <a:pt x="2544608" y="456002"/>
                  <a:pt x="2205037" y="558352"/>
                </a:cubicBezTo>
                <a:cubicBezTo>
                  <a:pt x="1865466" y="660701"/>
                  <a:pt x="660686" y="535091"/>
                  <a:pt x="335070" y="614179"/>
                </a:cubicBezTo>
                <a:cubicBezTo>
                  <a:pt x="9454" y="693267"/>
                  <a:pt x="251340" y="1032882"/>
                  <a:pt x="251340" y="1032882"/>
                </a:cubicBezTo>
              </a:path>
            </a:pathLst>
          </a:custGeom>
          <a:ln w="28575" cmpd="sng"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293198" y="2135383"/>
            <a:ext cx="4297468" cy="963016"/>
            <a:chOff x="2293198" y="2135383"/>
            <a:chExt cx="4297468" cy="963016"/>
          </a:xfrm>
        </p:grpSpPr>
        <p:sp>
          <p:nvSpPr>
            <p:cNvPr id="57" name="Freeform 56"/>
            <p:cNvSpPr/>
            <p:nvPr/>
          </p:nvSpPr>
          <p:spPr>
            <a:xfrm>
              <a:off x="4800599" y="2135383"/>
              <a:ext cx="1644989" cy="963016"/>
            </a:xfrm>
            <a:custGeom>
              <a:avLst/>
              <a:gdLst>
                <a:gd name="connsiteX0" fmla="*/ 1785941 w 1895970"/>
                <a:gd name="connsiteY0" fmla="*/ 963016 h 963016"/>
                <a:gd name="connsiteX1" fmla="*/ 1730122 w 1895970"/>
                <a:gd name="connsiteY1" fmla="*/ 600141 h 963016"/>
                <a:gd name="connsiteX2" fmla="*/ 209029 w 1895970"/>
                <a:gd name="connsiteY2" fmla="*/ 558271 h 963016"/>
                <a:gd name="connsiteX3" fmla="*/ 13659 w 1895970"/>
                <a:gd name="connsiteY3" fmla="*/ 0 h 963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5970" h="963016">
                  <a:moveTo>
                    <a:pt x="1785941" y="963016"/>
                  </a:moveTo>
                  <a:cubicBezTo>
                    <a:pt x="1889440" y="815307"/>
                    <a:pt x="1992940" y="667598"/>
                    <a:pt x="1730122" y="600141"/>
                  </a:cubicBezTo>
                  <a:cubicBezTo>
                    <a:pt x="1467304" y="532684"/>
                    <a:pt x="495106" y="658294"/>
                    <a:pt x="209029" y="558271"/>
                  </a:cubicBezTo>
                  <a:cubicBezTo>
                    <a:pt x="-77048" y="458248"/>
                    <a:pt x="13659" y="0"/>
                    <a:pt x="13659" y="0"/>
                  </a:cubicBezTo>
                </a:path>
              </a:pathLst>
            </a:custGeom>
            <a:ln w="38100" cmpd="sng">
              <a:solidFill>
                <a:srgbClr val="0000FF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>
              <a:off x="4323593" y="2662658"/>
              <a:ext cx="2267073" cy="379914"/>
            </a:xfrm>
            <a:custGeom>
              <a:avLst/>
              <a:gdLst>
                <a:gd name="connsiteX0" fmla="*/ 2067787 w 2267073"/>
                <a:gd name="connsiteY0" fmla="*/ 379914 h 379914"/>
                <a:gd name="connsiteX1" fmla="*/ 2109652 w 2267073"/>
                <a:gd name="connsiteY1" fmla="*/ 156606 h 379914"/>
                <a:gd name="connsiteX2" fmla="*/ 337370 w 2267073"/>
                <a:gd name="connsiteY2" fmla="*/ 3082 h 379914"/>
                <a:gd name="connsiteX3" fmla="*/ 2450 w 2267073"/>
                <a:gd name="connsiteY3" fmla="*/ 296174 h 379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7073" h="379914">
                  <a:moveTo>
                    <a:pt x="2067787" y="379914"/>
                  </a:moveTo>
                  <a:cubicBezTo>
                    <a:pt x="2232921" y="299662"/>
                    <a:pt x="2398055" y="219411"/>
                    <a:pt x="2109652" y="156606"/>
                  </a:cubicBezTo>
                  <a:cubicBezTo>
                    <a:pt x="1821249" y="93801"/>
                    <a:pt x="688570" y="-20179"/>
                    <a:pt x="337370" y="3082"/>
                  </a:cubicBezTo>
                  <a:cubicBezTo>
                    <a:pt x="-13830" y="26343"/>
                    <a:pt x="-5690" y="161258"/>
                    <a:pt x="2450" y="296174"/>
                  </a:cubicBezTo>
                </a:path>
              </a:pathLst>
            </a:custGeom>
            <a:ln w="38100" cmpd="sng">
              <a:solidFill>
                <a:srgbClr val="0000FF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>
              <a:off x="2293198" y="2665740"/>
              <a:ext cx="2284035" cy="432659"/>
            </a:xfrm>
            <a:custGeom>
              <a:avLst/>
              <a:gdLst>
                <a:gd name="connsiteX0" fmla="*/ 2284035 w 2284035"/>
                <a:gd name="connsiteY0" fmla="*/ 0 h 432659"/>
                <a:gd name="connsiteX1" fmla="*/ 218698 w 2284035"/>
                <a:gd name="connsiteY1" fmla="*/ 13957 h 432659"/>
                <a:gd name="connsiteX2" fmla="*/ 51238 w 2284035"/>
                <a:gd name="connsiteY2" fmla="*/ 251222 h 432659"/>
                <a:gd name="connsiteX3" fmla="*/ 134968 w 2284035"/>
                <a:gd name="connsiteY3" fmla="*/ 432659 h 432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4035" h="432659">
                  <a:moveTo>
                    <a:pt x="2284035" y="0"/>
                  </a:moveTo>
                  <a:lnTo>
                    <a:pt x="218698" y="13957"/>
                  </a:lnTo>
                  <a:cubicBezTo>
                    <a:pt x="-153435" y="55827"/>
                    <a:pt x="65193" y="181438"/>
                    <a:pt x="51238" y="251222"/>
                  </a:cubicBezTo>
                  <a:cubicBezTo>
                    <a:pt x="37283" y="321006"/>
                    <a:pt x="134968" y="432659"/>
                    <a:pt x="134968" y="432659"/>
                  </a:cubicBezTo>
                </a:path>
              </a:pathLst>
            </a:custGeom>
            <a:ln w="38100" cmpd="sng">
              <a:solidFill>
                <a:srgbClr val="0000FF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61" name="Rectangle 60"/>
          <p:cNvSpPr/>
          <p:nvPr/>
        </p:nvSpPr>
        <p:spPr bwMode="auto">
          <a:xfrm>
            <a:off x="4495800" y="1905000"/>
            <a:ext cx="457200" cy="2286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84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3" grpId="0" animBg="1"/>
      <p:bldP spid="33" grpId="1" animBg="1"/>
      <p:bldP spid="50" grpId="0" animBg="1"/>
      <p:bldP spid="44" grpId="0" animBg="1"/>
      <p:bldP spid="45" grpId="0" animBg="1"/>
      <p:bldP spid="6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Multi-processor/Core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25</a:t>
            </a:fld>
            <a:endParaRPr lang="en-US" b="0"/>
          </a:p>
        </p:txBody>
      </p:sp>
      <p:grpSp>
        <p:nvGrpSpPr>
          <p:cNvPr id="11" name="Group 10"/>
          <p:cNvGrpSpPr/>
          <p:nvPr/>
        </p:nvGrpSpPr>
        <p:grpSpPr>
          <a:xfrm>
            <a:off x="3543300" y="4038600"/>
            <a:ext cx="1219200" cy="762000"/>
            <a:chOff x="3505200" y="4724400"/>
            <a:chExt cx="1219200" cy="762000"/>
          </a:xfrm>
        </p:grpSpPr>
        <p:sp>
          <p:nvSpPr>
            <p:cNvPr id="10" name="Oval 9"/>
            <p:cNvSpPr/>
            <p:nvPr/>
          </p:nvSpPr>
          <p:spPr bwMode="auto">
            <a:xfrm>
              <a:off x="3505200" y="4724400"/>
              <a:ext cx="1219200" cy="762000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27389" y="4888468"/>
              <a:ext cx="659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Proc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24200" y="1143000"/>
            <a:ext cx="2057400" cy="1143000"/>
            <a:chOff x="3429000" y="1143000"/>
            <a:chExt cx="1447800" cy="1143000"/>
          </a:xfrm>
        </p:grpSpPr>
        <p:sp>
          <p:nvSpPr>
            <p:cNvPr id="9" name="Rectangle 8"/>
            <p:cNvSpPr/>
            <p:nvPr/>
          </p:nvSpPr>
          <p:spPr bwMode="auto">
            <a:xfrm>
              <a:off x="3429000" y="1143000"/>
              <a:ext cx="1447800" cy="11430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67562" y="1371600"/>
              <a:ext cx="770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Memory</a:t>
              </a:r>
              <a:endParaRPr lang="en-US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467100" y="3048000"/>
            <a:ext cx="1371600" cy="609600"/>
            <a:chOff x="3429000" y="3429000"/>
            <a:chExt cx="1371600" cy="609600"/>
          </a:xfrm>
        </p:grpSpPr>
        <p:sp>
          <p:nvSpPr>
            <p:cNvPr id="16" name="Document 15"/>
            <p:cNvSpPr/>
            <p:nvPr/>
          </p:nvSpPr>
          <p:spPr bwMode="auto">
            <a:xfrm>
              <a:off x="3429000" y="3429000"/>
              <a:ext cx="1371600" cy="609600"/>
            </a:xfrm>
            <a:prstGeom prst="flowChartDocumen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14150" y="3429000"/>
              <a:ext cx="877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</a:t>
              </a:r>
              <a:endParaRPr lang="en-US" b="1" dirty="0"/>
            </a:p>
          </p:txBody>
        </p:sp>
      </p:grpSp>
      <p:cxnSp>
        <p:nvCxnSpPr>
          <p:cNvPr id="19" name="Straight Arrow Connector 18"/>
          <p:cNvCxnSpPr>
            <a:stCxn id="10" idx="0"/>
            <a:endCxn id="16" idx="2"/>
          </p:cNvCxnSpPr>
          <p:nvPr/>
        </p:nvCxnSpPr>
        <p:spPr bwMode="auto">
          <a:xfrm flipV="1">
            <a:off x="4152900" y="3617299"/>
            <a:ext cx="0" cy="421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4495800" y="19050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572000" y="32004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Content Placeholder 34"/>
          <p:cNvSpPr>
            <a:spLocks noGrp="1"/>
          </p:cNvSpPr>
          <p:nvPr>
            <p:ph idx="1"/>
          </p:nvPr>
        </p:nvSpPr>
        <p:spPr>
          <a:xfrm>
            <a:off x="457200" y="5029200"/>
            <a:ext cx="7696200" cy="685800"/>
          </a:xfrm>
        </p:spPr>
        <p:txBody>
          <a:bodyPr/>
          <a:lstStyle/>
          <a:p>
            <a:r>
              <a:rPr lang="en-US" dirty="0" smtClean="0"/>
              <a:t>Write-Back via read-exclusive</a:t>
            </a:r>
          </a:p>
          <a:p>
            <a:r>
              <a:rPr lang="en-US" dirty="0" smtClean="0"/>
              <a:t>Atomic Read-modify-write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447800" y="4038600"/>
            <a:ext cx="1219200" cy="762000"/>
            <a:chOff x="3505200" y="4724400"/>
            <a:chExt cx="1219200" cy="762000"/>
          </a:xfrm>
        </p:grpSpPr>
        <p:sp>
          <p:nvSpPr>
            <p:cNvPr id="27" name="Oval 26"/>
            <p:cNvSpPr/>
            <p:nvPr/>
          </p:nvSpPr>
          <p:spPr bwMode="auto">
            <a:xfrm>
              <a:off x="3505200" y="4724400"/>
              <a:ext cx="1219200" cy="762000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27389" y="4888468"/>
              <a:ext cx="659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Proc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371600" y="3048000"/>
            <a:ext cx="1371600" cy="609600"/>
            <a:chOff x="3429000" y="3429000"/>
            <a:chExt cx="1371600" cy="609600"/>
          </a:xfrm>
        </p:grpSpPr>
        <p:sp>
          <p:nvSpPr>
            <p:cNvPr id="30" name="Document 29"/>
            <p:cNvSpPr/>
            <p:nvPr/>
          </p:nvSpPr>
          <p:spPr bwMode="auto">
            <a:xfrm>
              <a:off x="3429000" y="3429000"/>
              <a:ext cx="1371600" cy="609600"/>
            </a:xfrm>
            <a:prstGeom prst="flowChartDocumen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14150" y="3429000"/>
              <a:ext cx="877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</a:t>
              </a:r>
              <a:endParaRPr lang="en-US" b="1" dirty="0"/>
            </a:p>
          </p:txBody>
        </p:sp>
      </p:grpSp>
      <p:cxnSp>
        <p:nvCxnSpPr>
          <p:cNvPr id="32" name="Straight Arrow Connector 31"/>
          <p:cNvCxnSpPr>
            <a:stCxn id="27" idx="0"/>
            <a:endCxn id="30" idx="2"/>
          </p:cNvCxnSpPr>
          <p:nvPr/>
        </p:nvCxnSpPr>
        <p:spPr bwMode="auto">
          <a:xfrm flipV="1">
            <a:off x="2057400" y="3617299"/>
            <a:ext cx="0" cy="421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2476500" y="32004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562600" y="4038600"/>
            <a:ext cx="1219200" cy="762000"/>
            <a:chOff x="3505200" y="4724400"/>
            <a:chExt cx="1219200" cy="762000"/>
          </a:xfrm>
        </p:grpSpPr>
        <p:sp>
          <p:nvSpPr>
            <p:cNvPr id="37" name="Oval 36"/>
            <p:cNvSpPr/>
            <p:nvPr/>
          </p:nvSpPr>
          <p:spPr bwMode="auto">
            <a:xfrm>
              <a:off x="3505200" y="4724400"/>
              <a:ext cx="1219200" cy="762000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727389" y="4888468"/>
              <a:ext cx="6592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Proc</a:t>
              </a:r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486400" y="3048000"/>
            <a:ext cx="1371600" cy="609600"/>
            <a:chOff x="3429000" y="3429000"/>
            <a:chExt cx="1371600" cy="609600"/>
          </a:xfrm>
        </p:grpSpPr>
        <p:sp>
          <p:nvSpPr>
            <p:cNvPr id="40" name="Document 39"/>
            <p:cNvSpPr/>
            <p:nvPr/>
          </p:nvSpPr>
          <p:spPr bwMode="auto">
            <a:xfrm>
              <a:off x="3429000" y="3429000"/>
              <a:ext cx="1371600" cy="609600"/>
            </a:xfrm>
            <a:prstGeom prst="flowChartDocumen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714150" y="3429000"/>
              <a:ext cx="877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</a:t>
              </a:r>
              <a:endParaRPr lang="en-US" b="1" dirty="0"/>
            </a:p>
          </p:txBody>
        </p:sp>
      </p:grpSp>
      <p:cxnSp>
        <p:nvCxnSpPr>
          <p:cNvPr id="42" name="Straight Arrow Connector 41"/>
          <p:cNvCxnSpPr>
            <a:stCxn id="37" idx="0"/>
            <a:endCxn id="40" idx="2"/>
          </p:cNvCxnSpPr>
          <p:nvPr/>
        </p:nvCxnSpPr>
        <p:spPr bwMode="auto">
          <a:xfrm flipV="1">
            <a:off x="6172200" y="3617299"/>
            <a:ext cx="0" cy="421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1295400" y="2667000"/>
            <a:ext cx="6019800" cy="0"/>
          </a:xfrm>
          <a:prstGeom prst="straightConnector1">
            <a:avLst/>
          </a:prstGeom>
          <a:solidFill>
            <a:schemeClr val="accent1"/>
          </a:solidFill>
          <a:ln w="57150" cap="flat" cmpd="thickThin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5" name="Straight Arrow Connector 34"/>
          <p:cNvCxnSpPr>
            <a:stCxn id="30" idx="0"/>
          </p:cNvCxnSpPr>
          <p:nvPr/>
        </p:nvCxnSpPr>
        <p:spPr bwMode="auto">
          <a:xfrm flipV="1">
            <a:off x="2057400" y="2667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V="1">
            <a:off x="4191000" y="2667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6172200" y="2667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4191000" y="2286000"/>
            <a:ext cx="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grpSp>
        <p:nvGrpSpPr>
          <p:cNvPr id="60" name="Group 59"/>
          <p:cNvGrpSpPr/>
          <p:nvPr/>
        </p:nvGrpSpPr>
        <p:grpSpPr>
          <a:xfrm>
            <a:off x="2293198" y="2135383"/>
            <a:ext cx="4297468" cy="963016"/>
            <a:chOff x="2293198" y="2135383"/>
            <a:chExt cx="4297468" cy="963016"/>
          </a:xfrm>
        </p:grpSpPr>
        <p:sp>
          <p:nvSpPr>
            <p:cNvPr id="57" name="Freeform 56"/>
            <p:cNvSpPr/>
            <p:nvPr/>
          </p:nvSpPr>
          <p:spPr>
            <a:xfrm>
              <a:off x="4800599" y="2135383"/>
              <a:ext cx="1644989" cy="963016"/>
            </a:xfrm>
            <a:custGeom>
              <a:avLst/>
              <a:gdLst>
                <a:gd name="connsiteX0" fmla="*/ 1785941 w 1895970"/>
                <a:gd name="connsiteY0" fmla="*/ 963016 h 963016"/>
                <a:gd name="connsiteX1" fmla="*/ 1730122 w 1895970"/>
                <a:gd name="connsiteY1" fmla="*/ 600141 h 963016"/>
                <a:gd name="connsiteX2" fmla="*/ 209029 w 1895970"/>
                <a:gd name="connsiteY2" fmla="*/ 558271 h 963016"/>
                <a:gd name="connsiteX3" fmla="*/ 13659 w 1895970"/>
                <a:gd name="connsiteY3" fmla="*/ 0 h 963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95970" h="963016">
                  <a:moveTo>
                    <a:pt x="1785941" y="963016"/>
                  </a:moveTo>
                  <a:cubicBezTo>
                    <a:pt x="1889440" y="815307"/>
                    <a:pt x="1992940" y="667598"/>
                    <a:pt x="1730122" y="600141"/>
                  </a:cubicBezTo>
                  <a:cubicBezTo>
                    <a:pt x="1467304" y="532684"/>
                    <a:pt x="495106" y="658294"/>
                    <a:pt x="209029" y="558271"/>
                  </a:cubicBezTo>
                  <a:cubicBezTo>
                    <a:pt x="-77048" y="458248"/>
                    <a:pt x="13659" y="0"/>
                    <a:pt x="13659" y="0"/>
                  </a:cubicBezTo>
                </a:path>
              </a:pathLst>
            </a:custGeom>
            <a:ln w="38100" cmpd="sng">
              <a:solidFill>
                <a:srgbClr val="0000FF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>
              <a:off x="4323593" y="2662658"/>
              <a:ext cx="2267073" cy="379914"/>
            </a:xfrm>
            <a:custGeom>
              <a:avLst/>
              <a:gdLst>
                <a:gd name="connsiteX0" fmla="*/ 2067787 w 2267073"/>
                <a:gd name="connsiteY0" fmla="*/ 379914 h 379914"/>
                <a:gd name="connsiteX1" fmla="*/ 2109652 w 2267073"/>
                <a:gd name="connsiteY1" fmla="*/ 156606 h 379914"/>
                <a:gd name="connsiteX2" fmla="*/ 337370 w 2267073"/>
                <a:gd name="connsiteY2" fmla="*/ 3082 h 379914"/>
                <a:gd name="connsiteX3" fmla="*/ 2450 w 2267073"/>
                <a:gd name="connsiteY3" fmla="*/ 296174 h 379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7073" h="379914">
                  <a:moveTo>
                    <a:pt x="2067787" y="379914"/>
                  </a:moveTo>
                  <a:cubicBezTo>
                    <a:pt x="2232921" y="299662"/>
                    <a:pt x="2398055" y="219411"/>
                    <a:pt x="2109652" y="156606"/>
                  </a:cubicBezTo>
                  <a:cubicBezTo>
                    <a:pt x="1821249" y="93801"/>
                    <a:pt x="688570" y="-20179"/>
                    <a:pt x="337370" y="3082"/>
                  </a:cubicBezTo>
                  <a:cubicBezTo>
                    <a:pt x="-13830" y="26343"/>
                    <a:pt x="-5690" y="161258"/>
                    <a:pt x="2450" y="296174"/>
                  </a:cubicBezTo>
                </a:path>
              </a:pathLst>
            </a:custGeom>
            <a:ln w="38100" cmpd="sng">
              <a:solidFill>
                <a:srgbClr val="0000FF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>
              <a:off x="2293198" y="2665740"/>
              <a:ext cx="2284035" cy="432659"/>
            </a:xfrm>
            <a:custGeom>
              <a:avLst/>
              <a:gdLst>
                <a:gd name="connsiteX0" fmla="*/ 2284035 w 2284035"/>
                <a:gd name="connsiteY0" fmla="*/ 0 h 432659"/>
                <a:gd name="connsiteX1" fmla="*/ 218698 w 2284035"/>
                <a:gd name="connsiteY1" fmla="*/ 13957 h 432659"/>
                <a:gd name="connsiteX2" fmla="*/ 51238 w 2284035"/>
                <a:gd name="connsiteY2" fmla="*/ 251222 h 432659"/>
                <a:gd name="connsiteX3" fmla="*/ 134968 w 2284035"/>
                <a:gd name="connsiteY3" fmla="*/ 432659 h 432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4035" h="432659">
                  <a:moveTo>
                    <a:pt x="2284035" y="0"/>
                  </a:moveTo>
                  <a:lnTo>
                    <a:pt x="218698" y="13957"/>
                  </a:lnTo>
                  <a:cubicBezTo>
                    <a:pt x="-153435" y="55827"/>
                    <a:pt x="65193" y="181438"/>
                    <a:pt x="51238" y="251222"/>
                  </a:cubicBezTo>
                  <a:cubicBezTo>
                    <a:pt x="37283" y="321006"/>
                    <a:pt x="134968" y="432659"/>
                    <a:pt x="134968" y="432659"/>
                  </a:cubicBezTo>
                </a:path>
              </a:pathLst>
            </a:custGeom>
            <a:ln w="38100" cmpd="sng">
              <a:solidFill>
                <a:srgbClr val="0000FF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6629400" y="32004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495800" y="1905000"/>
            <a:ext cx="457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629400" y="3200400"/>
            <a:ext cx="457200" cy="2286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4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1" animBg="1"/>
      <p:bldP spid="33" grpId="1" animBg="1"/>
      <p:bldP spid="47" grpId="0" animBg="1"/>
      <p:bldP spid="48" grpId="0" animBg="1"/>
      <p:bldP spid="5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“Eventual” Consistency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26</a:t>
            </a:fld>
            <a:endParaRPr lang="en-US" b="0"/>
          </a:p>
        </p:txBody>
      </p:sp>
      <p:grpSp>
        <p:nvGrpSpPr>
          <p:cNvPr id="11" name="Group 10"/>
          <p:cNvGrpSpPr/>
          <p:nvPr/>
        </p:nvGrpSpPr>
        <p:grpSpPr>
          <a:xfrm>
            <a:off x="3695700" y="4410670"/>
            <a:ext cx="1219200" cy="609600"/>
            <a:chOff x="3505200" y="4724400"/>
            <a:chExt cx="1219200" cy="762000"/>
          </a:xfrm>
        </p:grpSpPr>
        <p:sp>
          <p:nvSpPr>
            <p:cNvPr id="10" name="Oval 9"/>
            <p:cNvSpPr/>
            <p:nvPr/>
          </p:nvSpPr>
          <p:spPr bwMode="auto">
            <a:xfrm>
              <a:off x="3505200" y="4724400"/>
              <a:ext cx="1219200" cy="762000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27389" y="4888468"/>
              <a:ext cx="774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Client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276600" y="1134070"/>
            <a:ext cx="2057400" cy="1066800"/>
            <a:chOff x="3429000" y="1143000"/>
            <a:chExt cx="1447800" cy="1371600"/>
          </a:xfrm>
        </p:grpSpPr>
        <p:sp>
          <p:nvSpPr>
            <p:cNvPr id="9" name="Rectangle 8"/>
            <p:cNvSpPr/>
            <p:nvPr/>
          </p:nvSpPr>
          <p:spPr bwMode="auto">
            <a:xfrm>
              <a:off x="3429000" y="1143000"/>
              <a:ext cx="1447800" cy="1371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30856" y="1371600"/>
              <a:ext cx="10440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Storage </a:t>
              </a:r>
            </a:p>
            <a:p>
              <a:pPr algn="ctr"/>
              <a:r>
                <a:rPr lang="en-US" b="1" dirty="0" smtClean="0"/>
                <a:t>Server</a:t>
              </a:r>
              <a:endParaRPr lang="en-US" b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619500" y="3420070"/>
            <a:ext cx="1371600" cy="609600"/>
            <a:chOff x="3429000" y="3429000"/>
            <a:chExt cx="1371600" cy="609600"/>
          </a:xfrm>
        </p:grpSpPr>
        <p:sp>
          <p:nvSpPr>
            <p:cNvPr id="16" name="Document 15"/>
            <p:cNvSpPr/>
            <p:nvPr/>
          </p:nvSpPr>
          <p:spPr bwMode="auto">
            <a:xfrm>
              <a:off x="3429000" y="3429000"/>
              <a:ext cx="1371600" cy="609600"/>
            </a:xfrm>
            <a:prstGeom prst="flowChartDocumen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14150" y="3429000"/>
              <a:ext cx="877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</a:t>
              </a:r>
              <a:endParaRPr lang="en-US" b="1" dirty="0"/>
            </a:p>
          </p:txBody>
        </p:sp>
      </p:grpSp>
      <p:cxnSp>
        <p:nvCxnSpPr>
          <p:cNvPr id="13" name="Straight Arrow Connector 12"/>
          <p:cNvCxnSpPr>
            <a:stCxn id="16" idx="0"/>
            <a:endCxn id="9" idx="2"/>
          </p:cNvCxnSpPr>
          <p:nvPr/>
        </p:nvCxnSpPr>
        <p:spPr bwMode="auto">
          <a:xfrm flipV="1">
            <a:off x="4305300" y="2200870"/>
            <a:ext cx="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" name="Straight Arrow Connector 18"/>
          <p:cNvCxnSpPr>
            <a:stCxn id="10" idx="0"/>
            <a:endCxn id="16" idx="2"/>
          </p:cNvCxnSpPr>
          <p:nvPr/>
        </p:nvCxnSpPr>
        <p:spPr bwMode="auto">
          <a:xfrm flipV="1">
            <a:off x="4305300" y="3989369"/>
            <a:ext cx="0" cy="421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4648200" y="181987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724400" y="357247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4495800" y="3810000"/>
            <a:ext cx="579362" cy="772736"/>
          </a:xfrm>
          <a:custGeom>
            <a:avLst/>
            <a:gdLst>
              <a:gd name="connsiteX0" fmla="*/ 0 w 579362"/>
              <a:gd name="connsiteY0" fmla="*/ 2359059 h 2359059"/>
              <a:gd name="connsiteX1" fmla="*/ 92039 w 579362"/>
              <a:gd name="connsiteY1" fmla="*/ 739458 h 2359059"/>
              <a:gd name="connsiteX2" fmla="*/ 478599 w 579362"/>
              <a:gd name="connsiteY2" fmla="*/ 3275 h 2359059"/>
              <a:gd name="connsiteX3" fmla="*/ 570638 w 579362"/>
              <a:gd name="connsiteY3" fmla="*/ 997121 h 2359059"/>
              <a:gd name="connsiteX4" fmla="*/ 312930 w 579362"/>
              <a:gd name="connsiteY4" fmla="*/ 2193418 h 235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62" h="2359059">
                <a:moveTo>
                  <a:pt x="0" y="2359059"/>
                </a:moveTo>
                <a:cubicBezTo>
                  <a:pt x="6136" y="1745574"/>
                  <a:pt x="12273" y="1132089"/>
                  <a:pt x="92039" y="739458"/>
                </a:cubicBezTo>
                <a:cubicBezTo>
                  <a:pt x="171805" y="346827"/>
                  <a:pt x="398833" y="-39669"/>
                  <a:pt x="478599" y="3275"/>
                </a:cubicBezTo>
                <a:cubicBezTo>
                  <a:pt x="558366" y="46219"/>
                  <a:pt x="598250" y="632097"/>
                  <a:pt x="570638" y="997121"/>
                </a:cubicBezTo>
                <a:cubicBezTo>
                  <a:pt x="543026" y="1362145"/>
                  <a:pt x="427978" y="1777781"/>
                  <a:pt x="312930" y="2193418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Content Placeholder 34"/>
          <p:cNvSpPr>
            <a:spLocks noGrp="1"/>
          </p:cNvSpPr>
          <p:nvPr>
            <p:ph idx="1"/>
          </p:nvPr>
        </p:nvSpPr>
        <p:spPr>
          <a:xfrm>
            <a:off x="152400" y="5029200"/>
            <a:ext cx="8534400" cy="685800"/>
          </a:xfrm>
        </p:spPr>
        <p:txBody>
          <a:bodyPr/>
          <a:lstStyle/>
          <a:p>
            <a:r>
              <a:rPr lang="en-US" dirty="0" smtClean="0"/>
              <a:t>Stateless server allows multiple cached copies</a:t>
            </a:r>
          </a:p>
          <a:p>
            <a:pPr lvl="1"/>
            <a:r>
              <a:rPr lang="en-US" dirty="0" smtClean="0"/>
              <a:t>Files written locally (at own risk)</a:t>
            </a:r>
          </a:p>
          <a:p>
            <a:r>
              <a:rPr lang="en-US" dirty="0" smtClean="0"/>
              <a:t>Update Visibility by “flush on close”</a:t>
            </a:r>
          </a:p>
          <a:p>
            <a:r>
              <a:rPr lang="en-US" dirty="0" err="1" smtClean="0"/>
              <a:t>GetAttributes</a:t>
            </a:r>
            <a:r>
              <a:rPr lang="en-US" dirty="0" smtClean="0"/>
              <a:t> on file ops to check modify since cache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1600200" y="4410670"/>
            <a:ext cx="1219200" cy="533400"/>
            <a:chOff x="3505200" y="4724400"/>
            <a:chExt cx="1219200" cy="762000"/>
          </a:xfrm>
        </p:grpSpPr>
        <p:sp>
          <p:nvSpPr>
            <p:cNvPr id="27" name="Oval 26"/>
            <p:cNvSpPr/>
            <p:nvPr/>
          </p:nvSpPr>
          <p:spPr bwMode="auto">
            <a:xfrm>
              <a:off x="3505200" y="4724400"/>
              <a:ext cx="1219200" cy="762000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27389" y="4888468"/>
              <a:ext cx="774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Client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524000" y="3420070"/>
            <a:ext cx="1371600" cy="609600"/>
            <a:chOff x="3429000" y="3429000"/>
            <a:chExt cx="1371600" cy="609600"/>
          </a:xfrm>
        </p:grpSpPr>
        <p:sp>
          <p:nvSpPr>
            <p:cNvPr id="30" name="Document 29"/>
            <p:cNvSpPr/>
            <p:nvPr/>
          </p:nvSpPr>
          <p:spPr bwMode="auto">
            <a:xfrm>
              <a:off x="3429000" y="3429000"/>
              <a:ext cx="1371600" cy="609600"/>
            </a:xfrm>
            <a:prstGeom prst="flowChartDocumen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14150" y="3429000"/>
              <a:ext cx="877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</a:t>
              </a:r>
              <a:endParaRPr lang="en-US" b="1" dirty="0"/>
            </a:p>
          </p:txBody>
        </p:sp>
      </p:grpSp>
      <p:cxnSp>
        <p:nvCxnSpPr>
          <p:cNvPr id="32" name="Straight Arrow Connector 31"/>
          <p:cNvCxnSpPr>
            <a:stCxn id="27" idx="0"/>
            <a:endCxn id="30" idx="2"/>
          </p:cNvCxnSpPr>
          <p:nvPr/>
        </p:nvCxnSpPr>
        <p:spPr bwMode="auto">
          <a:xfrm flipV="1">
            <a:off x="2209800" y="3989369"/>
            <a:ext cx="0" cy="421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2647950" y="357247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715000" y="4410670"/>
            <a:ext cx="1219200" cy="533400"/>
            <a:chOff x="3505200" y="4724400"/>
            <a:chExt cx="1219200" cy="762000"/>
          </a:xfrm>
        </p:grpSpPr>
        <p:sp>
          <p:nvSpPr>
            <p:cNvPr id="37" name="Oval 36"/>
            <p:cNvSpPr/>
            <p:nvPr/>
          </p:nvSpPr>
          <p:spPr bwMode="auto">
            <a:xfrm>
              <a:off x="3505200" y="4724400"/>
              <a:ext cx="1219200" cy="762000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727389" y="4888468"/>
              <a:ext cx="774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Client</a:t>
              </a:r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638800" y="3420070"/>
            <a:ext cx="1371600" cy="609600"/>
            <a:chOff x="3429000" y="3429000"/>
            <a:chExt cx="1371600" cy="609600"/>
          </a:xfrm>
        </p:grpSpPr>
        <p:sp>
          <p:nvSpPr>
            <p:cNvPr id="40" name="Document 39"/>
            <p:cNvSpPr/>
            <p:nvPr/>
          </p:nvSpPr>
          <p:spPr bwMode="auto">
            <a:xfrm>
              <a:off x="3429000" y="3429000"/>
              <a:ext cx="1371600" cy="609600"/>
            </a:xfrm>
            <a:prstGeom prst="flowChartDocumen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714150" y="3429000"/>
              <a:ext cx="877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Cache</a:t>
              </a:r>
              <a:endParaRPr lang="en-US" b="1" dirty="0"/>
            </a:p>
          </p:txBody>
        </p:sp>
      </p:grpSp>
      <p:cxnSp>
        <p:nvCxnSpPr>
          <p:cNvPr id="42" name="Straight Arrow Connector 41"/>
          <p:cNvCxnSpPr>
            <a:stCxn id="37" idx="0"/>
            <a:endCxn id="40" idx="2"/>
          </p:cNvCxnSpPr>
          <p:nvPr/>
        </p:nvCxnSpPr>
        <p:spPr bwMode="auto">
          <a:xfrm flipV="1">
            <a:off x="6324600" y="3989369"/>
            <a:ext cx="0" cy="421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2209800" y="2200870"/>
            <a:ext cx="1600200" cy="1219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H="1" flipV="1">
            <a:off x="4953000" y="2124670"/>
            <a:ext cx="1524000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9" name="Freeform 48"/>
          <p:cNvSpPr/>
          <p:nvPr/>
        </p:nvSpPr>
        <p:spPr>
          <a:xfrm>
            <a:off x="2438400" y="3733800"/>
            <a:ext cx="579362" cy="772736"/>
          </a:xfrm>
          <a:custGeom>
            <a:avLst/>
            <a:gdLst>
              <a:gd name="connsiteX0" fmla="*/ 0 w 579362"/>
              <a:gd name="connsiteY0" fmla="*/ 2359059 h 2359059"/>
              <a:gd name="connsiteX1" fmla="*/ 92039 w 579362"/>
              <a:gd name="connsiteY1" fmla="*/ 739458 h 2359059"/>
              <a:gd name="connsiteX2" fmla="*/ 478599 w 579362"/>
              <a:gd name="connsiteY2" fmla="*/ 3275 h 2359059"/>
              <a:gd name="connsiteX3" fmla="*/ 570638 w 579362"/>
              <a:gd name="connsiteY3" fmla="*/ 997121 h 2359059"/>
              <a:gd name="connsiteX4" fmla="*/ 312930 w 579362"/>
              <a:gd name="connsiteY4" fmla="*/ 2193418 h 235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62" h="2359059">
                <a:moveTo>
                  <a:pt x="0" y="2359059"/>
                </a:moveTo>
                <a:cubicBezTo>
                  <a:pt x="6136" y="1745574"/>
                  <a:pt x="12273" y="1132089"/>
                  <a:pt x="92039" y="739458"/>
                </a:cubicBezTo>
                <a:cubicBezTo>
                  <a:pt x="171805" y="346827"/>
                  <a:pt x="398833" y="-39669"/>
                  <a:pt x="478599" y="3275"/>
                </a:cubicBezTo>
                <a:cubicBezTo>
                  <a:pt x="558366" y="46219"/>
                  <a:pt x="598250" y="632097"/>
                  <a:pt x="570638" y="997121"/>
                </a:cubicBezTo>
                <a:cubicBezTo>
                  <a:pt x="543026" y="1362145"/>
                  <a:pt x="427978" y="1777781"/>
                  <a:pt x="312930" y="2193418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loud 2"/>
          <p:cNvSpPr/>
          <p:nvPr/>
        </p:nvSpPr>
        <p:spPr bwMode="auto">
          <a:xfrm>
            <a:off x="2590800" y="2505670"/>
            <a:ext cx="3810000" cy="609600"/>
          </a:xfrm>
          <a:prstGeom prst="clou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648200" y="16002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47950" y="33528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667000" y="3352800"/>
            <a:ext cx="457200" cy="2286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781800" y="36576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781800" y="34290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932634" y="1969912"/>
            <a:ext cx="1921615" cy="1420988"/>
          </a:xfrm>
          <a:custGeom>
            <a:avLst/>
            <a:gdLst>
              <a:gd name="connsiteX0" fmla="*/ 1066 w 1921615"/>
              <a:gd name="connsiteY0" fmla="*/ 1420988 h 1420988"/>
              <a:gd name="connsiteX1" fmla="*/ 255066 w 1921615"/>
              <a:gd name="connsiteY1" fmla="*/ 938388 h 1420988"/>
              <a:gd name="connsiteX2" fmla="*/ 1575866 w 1921615"/>
              <a:gd name="connsiteY2" fmla="*/ 417688 h 1420988"/>
              <a:gd name="connsiteX3" fmla="*/ 1575866 w 1921615"/>
              <a:gd name="connsiteY3" fmla="*/ 163688 h 1420988"/>
              <a:gd name="connsiteX4" fmla="*/ 1893366 w 1921615"/>
              <a:gd name="connsiteY4" fmla="*/ 11288 h 1420988"/>
              <a:gd name="connsiteX5" fmla="*/ 1906066 w 1921615"/>
              <a:gd name="connsiteY5" fmla="*/ 11288 h 142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1615" h="1420988">
                <a:moveTo>
                  <a:pt x="1066" y="1420988"/>
                </a:moveTo>
                <a:cubicBezTo>
                  <a:pt x="-3168" y="1263296"/>
                  <a:pt x="-7401" y="1105605"/>
                  <a:pt x="255066" y="938388"/>
                </a:cubicBezTo>
                <a:cubicBezTo>
                  <a:pt x="517533" y="771171"/>
                  <a:pt x="1355733" y="546805"/>
                  <a:pt x="1575866" y="417688"/>
                </a:cubicBezTo>
                <a:cubicBezTo>
                  <a:pt x="1795999" y="288571"/>
                  <a:pt x="1522949" y="231421"/>
                  <a:pt x="1575866" y="163688"/>
                </a:cubicBezTo>
                <a:cubicBezTo>
                  <a:pt x="1628783" y="95955"/>
                  <a:pt x="1838333" y="36688"/>
                  <a:pt x="1893366" y="11288"/>
                </a:cubicBezTo>
                <a:cubicBezTo>
                  <a:pt x="1948399" y="-14112"/>
                  <a:pt x="1906066" y="11288"/>
                  <a:pt x="1906066" y="11288"/>
                </a:cubicBezTo>
              </a:path>
            </a:pathLst>
          </a:custGeom>
          <a:ln w="28575" cmpd="sng">
            <a:solidFill>
              <a:srgbClr val="FF66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648200" y="1600200"/>
            <a:ext cx="457200" cy="228600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47800" y="2209800"/>
            <a:ext cx="1839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66"/>
                </a:solidFill>
              </a:rPr>
              <a:t>Flush on Close</a:t>
            </a:r>
            <a:endParaRPr lang="en-US" b="1" dirty="0">
              <a:solidFill>
                <a:srgbClr val="FF6666"/>
              </a:solidFill>
            </a:endParaRPr>
          </a:p>
        </p:txBody>
      </p:sp>
      <p:sp>
        <p:nvSpPr>
          <p:cNvPr id="58" name="Freeform 57"/>
          <p:cNvSpPr/>
          <p:nvPr/>
        </p:nvSpPr>
        <p:spPr>
          <a:xfrm>
            <a:off x="6553200" y="3733800"/>
            <a:ext cx="579362" cy="772736"/>
          </a:xfrm>
          <a:custGeom>
            <a:avLst/>
            <a:gdLst>
              <a:gd name="connsiteX0" fmla="*/ 0 w 579362"/>
              <a:gd name="connsiteY0" fmla="*/ 2359059 h 2359059"/>
              <a:gd name="connsiteX1" fmla="*/ 92039 w 579362"/>
              <a:gd name="connsiteY1" fmla="*/ 739458 h 2359059"/>
              <a:gd name="connsiteX2" fmla="*/ 478599 w 579362"/>
              <a:gd name="connsiteY2" fmla="*/ 3275 h 2359059"/>
              <a:gd name="connsiteX3" fmla="*/ 570638 w 579362"/>
              <a:gd name="connsiteY3" fmla="*/ 997121 h 2359059"/>
              <a:gd name="connsiteX4" fmla="*/ 312930 w 579362"/>
              <a:gd name="connsiteY4" fmla="*/ 2193418 h 235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62" h="2359059">
                <a:moveTo>
                  <a:pt x="0" y="2359059"/>
                </a:moveTo>
                <a:cubicBezTo>
                  <a:pt x="6136" y="1745574"/>
                  <a:pt x="12273" y="1132089"/>
                  <a:pt x="92039" y="739458"/>
                </a:cubicBezTo>
                <a:cubicBezTo>
                  <a:pt x="171805" y="346827"/>
                  <a:pt x="398833" y="-39669"/>
                  <a:pt x="478599" y="3275"/>
                </a:cubicBezTo>
                <a:cubicBezTo>
                  <a:pt x="558366" y="46219"/>
                  <a:pt x="598250" y="632097"/>
                  <a:pt x="570638" y="997121"/>
                </a:cubicBezTo>
                <a:cubicBezTo>
                  <a:pt x="543026" y="1362145"/>
                  <a:pt x="427978" y="1777781"/>
                  <a:pt x="312930" y="2193418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245100" y="2209800"/>
            <a:ext cx="2986956" cy="2159000"/>
            <a:chOff x="5245100" y="2209800"/>
            <a:chExt cx="2986956" cy="2159000"/>
          </a:xfrm>
        </p:grpSpPr>
        <p:sp>
          <p:nvSpPr>
            <p:cNvPr id="35" name="Freeform 34"/>
            <p:cNvSpPr/>
            <p:nvPr/>
          </p:nvSpPr>
          <p:spPr>
            <a:xfrm>
              <a:off x="5245100" y="2209800"/>
              <a:ext cx="1464673" cy="2159000"/>
            </a:xfrm>
            <a:custGeom>
              <a:avLst/>
              <a:gdLst>
                <a:gd name="connsiteX0" fmla="*/ 1308100 w 1464673"/>
                <a:gd name="connsiteY0" fmla="*/ 2159000 h 2159000"/>
                <a:gd name="connsiteX1" fmla="*/ 1447800 w 1464673"/>
                <a:gd name="connsiteY1" fmla="*/ 1473200 h 2159000"/>
                <a:gd name="connsiteX2" fmla="*/ 965200 w 1464673"/>
                <a:gd name="connsiteY2" fmla="*/ 825500 h 2159000"/>
                <a:gd name="connsiteX3" fmla="*/ 0 w 1464673"/>
                <a:gd name="connsiteY3" fmla="*/ 0 h 215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64673" h="2159000">
                  <a:moveTo>
                    <a:pt x="1308100" y="2159000"/>
                  </a:moveTo>
                  <a:cubicBezTo>
                    <a:pt x="1406525" y="1927225"/>
                    <a:pt x="1504950" y="1695450"/>
                    <a:pt x="1447800" y="1473200"/>
                  </a:cubicBezTo>
                  <a:cubicBezTo>
                    <a:pt x="1390650" y="1250950"/>
                    <a:pt x="1206500" y="1071033"/>
                    <a:pt x="965200" y="825500"/>
                  </a:cubicBezTo>
                  <a:cubicBezTo>
                    <a:pt x="723900" y="579967"/>
                    <a:pt x="361950" y="289983"/>
                    <a:pt x="0" y="0"/>
                  </a:cubicBezTo>
                </a:path>
              </a:pathLst>
            </a:custGeom>
            <a:ln w="28575" cmpd="sng">
              <a:solidFill>
                <a:srgbClr val="FF6600"/>
              </a:solidFill>
              <a:headEnd type="arrow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324600" y="2819400"/>
              <a:ext cx="19074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>
                  <a:solidFill>
                    <a:srgbClr val="FF6666"/>
                  </a:solidFill>
                </a:rPr>
                <a:t>GetAttr</a:t>
              </a:r>
              <a:r>
                <a:rPr lang="en-US" b="1" dirty="0" smtClean="0">
                  <a:solidFill>
                    <a:srgbClr val="FF6666"/>
                  </a:solidFill>
                </a:rPr>
                <a:t> on files</a:t>
              </a:r>
              <a:endParaRPr lang="en-US" b="1" dirty="0">
                <a:solidFill>
                  <a:srgbClr val="FF666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9086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33" grpId="0" animBg="1"/>
      <p:bldP spid="33" grpId="1" animBg="1"/>
      <p:bldP spid="49" grpId="0" animBg="1"/>
      <p:bldP spid="53" grpId="0" animBg="1"/>
      <p:bldP spid="53" grpId="1" animBg="1"/>
      <p:bldP spid="50" grpId="0" animBg="1"/>
      <p:bldP spid="50" grpId="1" animBg="1"/>
      <p:bldP spid="55" grpId="0" animBg="1"/>
      <p:bldP spid="55" grpId="1" animBg="1"/>
      <p:bldP spid="56" grpId="0" animBg="1"/>
      <p:bldP spid="56" grpId="1" animBg="1"/>
      <p:bldP spid="14" grpId="0" animBg="1"/>
      <p:bldP spid="57" grpId="0" animBg="1"/>
      <p:bldP spid="34" grpId="0"/>
      <p:bldP spid="5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can keep a “directory” of cached copies</a:t>
            </a:r>
          </a:p>
          <a:p>
            <a:r>
              <a:rPr lang="en-US" dirty="0" smtClean="0"/>
              <a:t>On update, sends invalidate to clients holding copies</a:t>
            </a:r>
          </a:p>
          <a:p>
            <a:r>
              <a:rPr lang="en-US" dirty="0" smtClean="0"/>
              <a:t>Or can send updates to clients</a:t>
            </a:r>
          </a:p>
          <a:p>
            <a:r>
              <a:rPr lang="en-US" dirty="0" smtClean="0"/>
              <a:t>Pros and Cons ???</a:t>
            </a:r>
          </a:p>
          <a:p>
            <a:endParaRPr lang="en-US" dirty="0"/>
          </a:p>
          <a:p>
            <a:r>
              <a:rPr lang="en-US" dirty="0" smtClean="0"/>
              <a:t>OS Consistency = Architecture Coherence requires invalidate copies prior to write</a:t>
            </a:r>
          </a:p>
          <a:p>
            <a:r>
              <a:rPr lang="en-US" dirty="0" smtClean="0"/>
              <a:t>Write buffer has be to be treated as primary copy</a:t>
            </a:r>
          </a:p>
          <a:p>
            <a:pPr lvl="1"/>
            <a:r>
              <a:rPr lang="en-US" dirty="0" smtClean="0"/>
              <a:t>like transaction log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27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789822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Servers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609600" y="5638800"/>
            <a:ext cx="7696200" cy="685800"/>
          </a:xfrm>
        </p:spPr>
        <p:txBody>
          <a:bodyPr/>
          <a:lstStyle/>
          <a:p>
            <a:r>
              <a:rPr lang="en-US" dirty="0" smtClean="0"/>
              <a:t>What happens if cannot update all the replicas?</a:t>
            </a:r>
          </a:p>
          <a:p>
            <a:r>
              <a:rPr lang="en-US" dirty="0" smtClean="0"/>
              <a:t>Availability =&gt; Inconsistency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28</a:t>
            </a:fld>
            <a:endParaRPr lang="en-US" b="0"/>
          </a:p>
        </p:txBody>
      </p:sp>
      <p:grpSp>
        <p:nvGrpSpPr>
          <p:cNvPr id="11" name="Group 10"/>
          <p:cNvGrpSpPr/>
          <p:nvPr/>
        </p:nvGrpSpPr>
        <p:grpSpPr>
          <a:xfrm>
            <a:off x="3505200" y="4724400"/>
            <a:ext cx="1219200" cy="762000"/>
            <a:chOff x="3505200" y="4724400"/>
            <a:chExt cx="1219200" cy="762000"/>
          </a:xfrm>
        </p:grpSpPr>
        <p:sp>
          <p:nvSpPr>
            <p:cNvPr id="10" name="Oval 9"/>
            <p:cNvSpPr/>
            <p:nvPr/>
          </p:nvSpPr>
          <p:spPr bwMode="auto">
            <a:xfrm>
              <a:off x="3505200" y="4724400"/>
              <a:ext cx="1219200" cy="762000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27389" y="4888468"/>
              <a:ext cx="774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Client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24200" y="1143000"/>
            <a:ext cx="2057400" cy="1371600"/>
            <a:chOff x="3429000" y="1143000"/>
            <a:chExt cx="1447800" cy="1371600"/>
          </a:xfrm>
        </p:grpSpPr>
        <p:sp>
          <p:nvSpPr>
            <p:cNvPr id="9" name="Rectangle 8"/>
            <p:cNvSpPr/>
            <p:nvPr/>
          </p:nvSpPr>
          <p:spPr bwMode="auto">
            <a:xfrm>
              <a:off x="3429000" y="1143000"/>
              <a:ext cx="1447800" cy="1371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30856" y="1371600"/>
              <a:ext cx="10440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Storage </a:t>
              </a:r>
            </a:p>
            <a:p>
              <a:pPr algn="ctr"/>
              <a:r>
                <a:rPr lang="en-US" b="1" dirty="0" smtClean="0"/>
                <a:t>Server</a:t>
              </a:r>
              <a:endParaRPr lang="en-US" b="1" dirty="0"/>
            </a:p>
          </p:txBody>
        </p:sp>
      </p:grpSp>
      <p:cxnSp>
        <p:nvCxnSpPr>
          <p:cNvPr id="18" name="Straight Arrow Connector 17"/>
          <p:cNvCxnSpPr/>
          <p:nvPr/>
        </p:nvCxnSpPr>
        <p:spPr bwMode="auto">
          <a:xfrm flipV="1">
            <a:off x="4114800" y="2514600"/>
            <a:ext cx="38100" cy="2209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" name="Rectangle 2"/>
          <p:cNvSpPr/>
          <p:nvPr/>
        </p:nvSpPr>
        <p:spPr bwMode="auto">
          <a:xfrm>
            <a:off x="4495800" y="21336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3657600" y="2286000"/>
            <a:ext cx="579362" cy="2359059"/>
          </a:xfrm>
          <a:custGeom>
            <a:avLst/>
            <a:gdLst>
              <a:gd name="connsiteX0" fmla="*/ 0 w 579362"/>
              <a:gd name="connsiteY0" fmla="*/ 2359059 h 2359059"/>
              <a:gd name="connsiteX1" fmla="*/ 92039 w 579362"/>
              <a:gd name="connsiteY1" fmla="*/ 739458 h 2359059"/>
              <a:gd name="connsiteX2" fmla="*/ 478599 w 579362"/>
              <a:gd name="connsiteY2" fmla="*/ 3275 h 2359059"/>
              <a:gd name="connsiteX3" fmla="*/ 570638 w 579362"/>
              <a:gd name="connsiteY3" fmla="*/ 997121 h 2359059"/>
              <a:gd name="connsiteX4" fmla="*/ 312930 w 579362"/>
              <a:gd name="connsiteY4" fmla="*/ 2193418 h 235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362" h="2359059">
                <a:moveTo>
                  <a:pt x="0" y="2359059"/>
                </a:moveTo>
                <a:cubicBezTo>
                  <a:pt x="6136" y="1745574"/>
                  <a:pt x="12273" y="1132089"/>
                  <a:pt x="92039" y="739458"/>
                </a:cubicBezTo>
                <a:cubicBezTo>
                  <a:pt x="171805" y="346827"/>
                  <a:pt x="398833" y="-39669"/>
                  <a:pt x="478599" y="3275"/>
                </a:cubicBezTo>
                <a:cubicBezTo>
                  <a:pt x="558366" y="46219"/>
                  <a:pt x="598250" y="632097"/>
                  <a:pt x="570638" y="997121"/>
                </a:cubicBezTo>
                <a:cubicBezTo>
                  <a:pt x="543026" y="1362145"/>
                  <a:pt x="427978" y="1777781"/>
                  <a:pt x="312930" y="2193418"/>
                </a:cubicBezTo>
              </a:path>
            </a:pathLst>
          </a:custGeom>
          <a:ln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5638800" y="1143000"/>
            <a:ext cx="2057400" cy="1371600"/>
            <a:chOff x="3429000" y="1143000"/>
            <a:chExt cx="1447800" cy="1371600"/>
          </a:xfrm>
        </p:grpSpPr>
        <p:sp>
          <p:nvSpPr>
            <p:cNvPr id="29" name="Rectangle 28"/>
            <p:cNvSpPr/>
            <p:nvPr/>
          </p:nvSpPr>
          <p:spPr bwMode="auto">
            <a:xfrm>
              <a:off x="3429000" y="1143000"/>
              <a:ext cx="1447800" cy="1371600"/>
            </a:xfrm>
            <a:prstGeom prst="rect">
              <a:avLst/>
            </a:prstGeom>
            <a:solidFill>
              <a:schemeClr val="accent5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30856" y="1371600"/>
              <a:ext cx="10440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Storage </a:t>
              </a:r>
            </a:p>
            <a:p>
              <a:pPr algn="ctr"/>
              <a:r>
                <a:rPr lang="en-US" b="1" dirty="0" smtClean="0"/>
                <a:t>Server</a:t>
              </a:r>
              <a:endParaRPr lang="en-US" b="1" dirty="0"/>
            </a:p>
          </p:txBody>
        </p:sp>
      </p:grpSp>
      <p:sp>
        <p:nvSpPr>
          <p:cNvPr id="36" name="Rectangle 35"/>
          <p:cNvSpPr/>
          <p:nvPr/>
        </p:nvSpPr>
        <p:spPr bwMode="auto">
          <a:xfrm>
            <a:off x="7010400" y="21336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flipV="1">
            <a:off x="4191000" y="2667000"/>
            <a:ext cx="2514600" cy="205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4343400" y="4800600"/>
            <a:ext cx="457200" cy="2286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419600" y="4724400"/>
            <a:ext cx="457200" cy="228600"/>
          </a:xfrm>
          <a:prstGeom prst="rect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648200" y="2057400"/>
            <a:ext cx="457200" cy="228600"/>
          </a:xfrm>
          <a:prstGeom prst="rect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7086600" y="2057400"/>
            <a:ext cx="457200" cy="228600"/>
          </a:xfrm>
          <a:prstGeom prst="rect">
            <a:avLst/>
          </a:prstGeom>
          <a:solidFill>
            <a:srgbClr val="0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156524" y="2539830"/>
            <a:ext cx="537427" cy="2061311"/>
          </a:xfrm>
          <a:custGeom>
            <a:avLst/>
            <a:gdLst>
              <a:gd name="connsiteX0" fmla="*/ 519019 w 537427"/>
              <a:gd name="connsiteY0" fmla="*/ 2061311 h 2061311"/>
              <a:gd name="connsiteX1" fmla="*/ 537427 w 537427"/>
              <a:gd name="connsiteY1" fmla="*/ 0 h 206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7427" h="2061311">
                <a:moveTo>
                  <a:pt x="519019" y="2061311"/>
                </a:moveTo>
                <a:cubicBezTo>
                  <a:pt x="66498" y="1455494"/>
                  <a:pt x="-386023" y="849677"/>
                  <a:pt x="537427" y="0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307608" y="2190143"/>
            <a:ext cx="2595261" cy="2392593"/>
            <a:chOff x="4307608" y="2190143"/>
            <a:chExt cx="2595261" cy="2392593"/>
          </a:xfrm>
        </p:grpSpPr>
        <p:sp>
          <p:nvSpPr>
            <p:cNvPr id="43" name="Freeform 42"/>
            <p:cNvSpPr/>
            <p:nvPr/>
          </p:nvSpPr>
          <p:spPr>
            <a:xfrm>
              <a:off x="4534071" y="2429402"/>
              <a:ext cx="196695" cy="2153334"/>
            </a:xfrm>
            <a:custGeom>
              <a:avLst/>
              <a:gdLst>
                <a:gd name="connsiteX0" fmla="*/ 31026 w 196695"/>
                <a:gd name="connsiteY0" fmla="*/ 2153334 h 2153334"/>
                <a:gd name="connsiteX1" fmla="*/ 12618 w 196695"/>
                <a:gd name="connsiteY1" fmla="*/ 1251510 h 2153334"/>
                <a:gd name="connsiteX2" fmla="*/ 196695 w 196695"/>
                <a:gd name="connsiteY2" fmla="*/ 0 h 2153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6695" h="2153334">
                  <a:moveTo>
                    <a:pt x="31026" y="2153334"/>
                  </a:moveTo>
                  <a:cubicBezTo>
                    <a:pt x="8016" y="1881866"/>
                    <a:pt x="-14993" y="1610399"/>
                    <a:pt x="12618" y="1251510"/>
                  </a:cubicBezTo>
                  <a:cubicBezTo>
                    <a:pt x="40229" y="892621"/>
                    <a:pt x="196695" y="0"/>
                    <a:pt x="196695" y="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4307608" y="2190143"/>
              <a:ext cx="2595261" cy="2337379"/>
            </a:xfrm>
            <a:custGeom>
              <a:avLst/>
              <a:gdLst>
                <a:gd name="connsiteX0" fmla="*/ 202266 w 2595261"/>
                <a:gd name="connsiteY0" fmla="*/ 2337379 h 2337379"/>
                <a:gd name="connsiteX1" fmla="*/ 239081 w 2595261"/>
                <a:gd name="connsiteY1" fmla="*/ 1730029 h 2337379"/>
                <a:gd name="connsiteX2" fmla="*/ 2595261 w 2595261"/>
                <a:gd name="connsiteY2" fmla="*/ 0 h 2337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95261" h="2337379">
                  <a:moveTo>
                    <a:pt x="202266" y="2337379"/>
                  </a:moveTo>
                  <a:cubicBezTo>
                    <a:pt x="21257" y="2228485"/>
                    <a:pt x="-159751" y="2119592"/>
                    <a:pt x="239081" y="1730029"/>
                  </a:cubicBezTo>
                  <a:cubicBezTo>
                    <a:pt x="637913" y="1340466"/>
                    <a:pt x="2595261" y="0"/>
                    <a:pt x="2595261" y="0"/>
                  </a:cubicBezTo>
                </a:path>
              </a:pathLst>
            </a:custGeom>
            <a:ln>
              <a:solidFill>
                <a:srgbClr val="FF0000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7" name="Rectangle 46"/>
          <p:cNvSpPr/>
          <p:nvPr/>
        </p:nvSpPr>
        <p:spPr bwMode="auto">
          <a:xfrm>
            <a:off x="4648200" y="4648200"/>
            <a:ext cx="457200" cy="228600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257800" y="4038600"/>
            <a:ext cx="6076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66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66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4643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9" grpId="0" animBg="1"/>
      <p:bldP spid="40" grpId="0" animBg="1"/>
      <p:bldP spid="41" grpId="0" animBg="1"/>
      <p:bldP spid="42" grpId="0" animBg="1"/>
      <p:bldP spid="47" grpId="0" animBg="1"/>
      <p:bldP spid="4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Durability and Atomicity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How do you make sure transaction results persist in the face of failures (e.g., </a:t>
            </a:r>
            <a:r>
              <a:rPr lang="en-US" dirty="0" smtClean="0">
                <a:latin typeface="Helvetica" charset="0"/>
                <a:ea typeface="MS PGothic" charset="0"/>
              </a:rPr>
              <a:t>server node </a:t>
            </a:r>
            <a:r>
              <a:rPr lang="en-US" dirty="0">
                <a:latin typeface="Helvetica" charset="0"/>
                <a:ea typeface="MS PGothic" charset="0"/>
              </a:rPr>
              <a:t>failures)? </a:t>
            </a:r>
          </a:p>
          <a:p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Replicate </a:t>
            </a:r>
            <a:r>
              <a:rPr lang="en-US" dirty="0" smtClean="0">
                <a:latin typeface="Helvetica" charset="0"/>
                <a:ea typeface="MS PGothic" charset="0"/>
              </a:rPr>
              <a:t>store / </a:t>
            </a:r>
            <a:r>
              <a:rPr lang="en-US" dirty="0" smtClean="0">
                <a:latin typeface="Helvetica" charset="0"/>
                <a:ea typeface="MS PGothic" charset="0"/>
                <a:sym typeface="Wingdings" charset="0"/>
              </a:rPr>
              <a:t>database</a:t>
            </a:r>
            <a:endParaRPr lang="en-US" dirty="0">
              <a:latin typeface="Helvetica" charset="0"/>
              <a:ea typeface="MS PGothic" charset="0"/>
              <a:sym typeface="Wingdings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Commit transaction to each replica</a:t>
            </a:r>
          </a:p>
          <a:p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What happens if you have failures during a transaction commit?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Need to ensure atomicity: either transaction is committed on all replicas or none at all</a:t>
            </a:r>
          </a:p>
        </p:txBody>
      </p:sp>
    </p:spTree>
    <p:extLst>
      <p:ext uri="{BB962C8B-B14F-4D97-AF65-F5344CB8AC3E}">
        <p14:creationId xmlns:p14="http://schemas.microsoft.com/office/powerpoint/2010/main" val="304650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543800" cy="5334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Summary: Reliability &amp; Flow Control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Flow control: three pairs of producer consumers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ＭＳ Ｐゴシック" charset="0"/>
              </a:rPr>
              <a:t>Sending process </a:t>
            </a:r>
            <a:r>
              <a:rPr lang="en-US" dirty="0">
                <a:latin typeface="Helvetica" charset="0"/>
                <a:ea typeface="ＭＳ Ｐゴシック" charset="0"/>
                <a:sym typeface="Wingdings" charset="0"/>
              </a:rPr>
              <a:t> sending TCP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ＭＳ Ｐゴシック" charset="0"/>
                <a:sym typeface="Wingdings" charset="0"/>
              </a:rPr>
              <a:t>Sending TCP  receiving TCP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Helvetica" charset="0"/>
                <a:ea typeface="ＭＳ Ｐゴシック" charset="0"/>
                <a:sym typeface="Wingdings" charset="0"/>
              </a:rPr>
              <a:t>Receiving TCP  receiving process</a:t>
            </a:r>
          </a:p>
          <a:p>
            <a:pPr>
              <a:lnSpc>
                <a:spcPct val="100000"/>
              </a:lnSpc>
            </a:pPr>
            <a:endParaRPr lang="en-US" dirty="0">
              <a:latin typeface="Helvetica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>
              <a:lnSpc>
                <a:spcPct val="100000"/>
              </a:lnSpc>
            </a:pPr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  <a:sym typeface="Wingdings" charset="0"/>
              </a:rPr>
              <a:t>AdvertisedWindow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  <a:sym typeface="Wingdings" charset="0"/>
              </a:rPr>
              <a:t>: tells sender how much </a:t>
            </a:r>
            <a:r>
              <a:rPr lang="en-US" dirty="0">
                <a:solidFill>
                  <a:srgbClr val="FF0000"/>
                </a:solidFill>
                <a:latin typeface="Helvetica" charset="0"/>
                <a:ea typeface="ＭＳ Ｐゴシック" charset="0"/>
                <a:cs typeface="ＭＳ Ｐゴシック" charset="0"/>
                <a:sym typeface="Wingdings" charset="0"/>
              </a:rPr>
              <a:t>new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  <a:sym typeface="Wingdings" charset="0"/>
              </a:rPr>
              <a:t> data the receiver can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  <a:sym typeface="Wingdings" charset="0"/>
              </a:rPr>
              <a:t>buffer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>
              <a:lnSpc>
                <a:spcPct val="100000"/>
              </a:lnSpc>
            </a:pPr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  <a:sym typeface="Wingdings" charset="0"/>
              </a:rPr>
              <a:t>SenderWindow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  <a:sym typeface="Wingdings" charset="0"/>
              </a:rPr>
              <a:t>: specifies how more the sender can transmit.</a:t>
            </a:r>
          </a:p>
          <a:p>
            <a:pPr marL="742950" lvl="2" indent="-285750">
              <a:lnSpc>
                <a:spcPct val="100000"/>
              </a:lnSpc>
              <a:buFontTx/>
              <a:buChar char="•"/>
            </a:pPr>
            <a:r>
              <a:rPr lang="en-US" dirty="0">
                <a:latin typeface="Helvetica" charset="0"/>
                <a:ea typeface="ＭＳ Ｐゴシック" charset="0"/>
                <a:sym typeface="Wingdings" charset="0"/>
              </a:rPr>
              <a:t>Depends on </a:t>
            </a:r>
            <a:r>
              <a:rPr lang="en-US" dirty="0" err="1">
                <a:latin typeface="Helvetica" charset="0"/>
                <a:ea typeface="ＭＳ Ｐゴシック" charset="0"/>
                <a:sym typeface="Wingdings" charset="0"/>
              </a:rPr>
              <a:t>AdvertisedWindow</a:t>
            </a:r>
            <a:r>
              <a:rPr lang="en-US" dirty="0">
                <a:latin typeface="Helvetica" charset="0"/>
                <a:ea typeface="ＭＳ Ｐゴシック" charset="0"/>
                <a:sym typeface="Wingdings" charset="0"/>
              </a:rPr>
              <a:t> and on data sent since sender received </a:t>
            </a:r>
            <a:r>
              <a:rPr lang="en-US" dirty="0" err="1" smtClean="0">
                <a:latin typeface="Helvetica" charset="0"/>
                <a:ea typeface="ＭＳ Ｐゴシック" charset="0"/>
                <a:sym typeface="Wingdings" charset="0"/>
              </a:rPr>
              <a:t>AdvertisedWindow</a:t>
            </a:r>
            <a:endParaRPr lang="en-US" dirty="0" smtClean="0">
              <a:latin typeface="Helvetica" charset="0"/>
              <a:ea typeface="ＭＳ Ｐゴシック" charset="0"/>
              <a:cs typeface="ＭＳ Ｐゴシック" charset="0"/>
              <a:sym typeface="Wingdings" charset="0"/>
            </a:endParaRPr>
          </a:p>
          <a:p>
            <a:pPr>
              <a:lnSpc>
                <a:spcPct val="100000"/>
              </a:lnSpc>
            </a:pPr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  <a:sym typeface="Wingdings" charset="0"/>
              </a:rPr>
              <a:t>WriteWindow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  <a:sym typeface="Wingdings" charset="0"/>
              </a:rPr>
              <a:t>: How much more the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  <a:sym typeface="Wingdings" charset="0"/>
              </a:rPr>
              <a:t>sending application can send to the sending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  <a:sym typeface="Wingdings" charset="0"/>
              </a:rPr>
              <a:t>OS</a:t>
            </a:r>
          </a:p>
        </p:txBody>
      </p:sp>
    </p:spTree>
    <p:extLst>
      <p:ext uri="{BB962C8B-B14F-4D97-AF65-F5344CB8AC3E}">
        <p14:creationId xmlns:p14="http://schemas.microsoft.com/office/powerpoint/2010/main" val="1318823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Helvetica" charset="0"/>
                <a:ea typeface="MS PGothic" charset="0"/>
              </a:rPr>
              <a:t>Two Phase (2PC) Commit</a:t>
            </a:r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>
                <a:latin typeface="Helvetica" charset="0"/>
                <a:ea typeface="MS PGothic" charset="0"/>
              </a:rPr>
              <a:t>2PC is a distributed protocol</a:t>
            </a:r>
          </a:p>
          <a:p>
            <a:pPr lvl="1"/>
            <a:endParaRPr lang="sv-SE">
              <a:latin typeface="Helvetica" charset="0"/>
              <a:ea typeface="MS PGothic" charset="0"/>
            </a:endParaRPr>
          </a:p>
          <a:p>
            <a:r>
              <a:rPr lang="sv-SE">
                <a:latin typeface="Helvetica" charset="0"/>
                <a:ea typeface="MS PGothic" charset="0"/>
              </a:rPr>
              <a:t>High-level problem statement</a:t>
            </a:r>
          </a:p>
          <a:p>
            <a:pPr lvl="1"/>
            <a:r>
              <a:rPr lang="sv-SE">
                <a:latin typeface="Helvetica" charset="0"/>
                <a:ea typeface="MS PGothic" charset="0"/>
              </a:rPr>
              <a:t>If no node fails and all nodes are ready to commit, then all nodes </a:t>
            </a:r>
            <a:r>
              <a:rPr lang="sv-SE" b="1">
                <a:solidFill>
                  <a:srgbClr val="FF0000"/>
                </a:solidFill>
                <a:latin typeface="Helvetica" charset="0"/>
                <a:ea typeface="MS PGothic" charset="0"/>
              </a:rPr>
              <a:t>COMMIT</a:t>
            </a:r>
            <a:endParaRPr lang="sv-SE">
              <a:latin typeface="Helvetica" charset="0"/>
              <a:ea typeface="MS PGothic" charset="0"/>
            </a:endParaRPr>
          </a:p>
          <a:p>
            <a:pPr lvl="1"/>
            <a:r>
              <a:rPr lang="sv-SE">
                <a:latin typeface="Helvetica" charset="0"/>
                <a:ea typeface="MS PGothic" charset="0"/>
              </a:rPr>
              <a:t>Otherwise </a:t>
            </a:r>
            <a:r>
              <a:rPr lang="sv-SE" b="1">
                <a:solidFill>
                  <a:srgbClr val="FF0000"/>
                </a:solidFill>
                <a:latin typeface="Helvetica" charset="0"/>
                <a:ea typeface="MS PGothic" charset="0"/>
              </a:rPr>
              <a:t>ABORT </a:t>
            </a:r>
            <a:r>
              <a:rPr lang="sv-SE">
                <a:latin typeface="Helvetica" charset="0"/>
                <a:ea typeface="MS PGothic" charset="0"/>
              </a:rPr>
              <a:t>at all nodes</a:t>
            </a:r>
          </a:p>
          <a:p>
            <a:pPr lvl="1"/>
            <a:endParaRPr lang="sv-SE">
              <a:latin typeface="Helvetica" charset="0"/>
              <a:ea typeface="MS PGothic" charset="0"/>
            </a:endParaRPr>
          </a:p>
          <a:p>
            <a:pPr lvl="1">
              <a:buFontTx/>
              <a:buNone/>
            </a:pPr>
            <a:endParaRPr lang="sv-SE">
              <a:latin typeface="Helvetica" charset="0"/>
              <a:ea typeface="MS PGothic" charset="0"/>
            </a:endParaRPr>
          </a:p>
          <a:p>
            <a:r>
              <a:rPr lang="sv-SE">
                <a:latin typeface="Helvetica" charset="0"/>
                <a:ea typeface="MS PGothic" charset="0"/>
              </a:rPr>
              <a:t>Developed by Turing award winner Jim Gray (first Berkeley CS PhD, 1969)</a:t>
            </a:r>
          </a:p>
          <a:p>
            <a:pPr lvl="1"/>
            <a:endParaRPr lang="sv-SE">
              <a:latin typeface="Helvetica" charset="0"/>
              <a:ea typeface="MS PGothic" charset="0"/>
            </a:endParaRPr>
          </a:p>
          <a:p>
            <a:pPr>
              <a:buFontTx/>
              <a:buNone/>
            </a:pPr>
            <a:endParaRPr lang="sv-SE" b="1">
              <a:solidFill>
                <a:srgbClr val="FF0000"/>
              </a:solidFill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79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Helvetica" charset="0"/>
                <a:ea typeface="MS PGothic" charset="0"/>
              </a:rPr>
              <a:t>2PC Algorithm</a:t>
            </a:r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924800" cy="4953000"/>
          </a:xfrm>
        </p:spPr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One coordinator </a:t>
            </a:r>
          </a:p>
          <a:p>
            <a:r>
              <a:rPr lang="en-US">
                <a:latin typeface="Helvetica" charset="0"/>
                <a:ea typeface="MS PGothic" charset="0"/>
              </a:rPr>
              <a:t>N workers (replicas) </a:t>
            </a:r>
          </a:p>
          <a:p>
            <a:pPr lvl="1"/>
            <a:endParaRPr lang="en-US">
              <a:latin typeface="Helvetica" charset="0"/>
              <a:ea typeface="MS PGothic" charset="0"/>
            </a:endParaRPr>
          </a:p>
          <a:p>
            <a:r>
              <a:rPr lang="en-US">
                <a:latin typeface="Helvetica" charset="0"/>
                <a:ea typeface="MS PGothic" charset="0"/>
              </a:rPr>
              <a:t>High level algorithm description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Coordinator asks all workers if they can commit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If all workers reply </a:t>
            </a:r>
            <a:r>
              <a:rPr lang="en-US" sz="2400">
                <a:latin typeface="Helvetica" charset="0"/>
                <a:ea typeface="MS PGothic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Helvetica" charset="0"/>
                <a:ea typeface="MS PGothic" charset="0"/>
              </a:rPr>
              <a:t>VOTE-COMMIT</a:t>
            </a:r>
            <a:r>
              <a:rPr lang="en-US">
                <a:latin typeface="Helvetica" charset="0"/>
                <a:ea typeface="MS PGothic" charset="0"/>
              </a:rPr>
              <a:t>”</a:t>
            </a:r>
            <a:r>
              <a:rPr lang="en-US" altLang="ja-JP">
                <a:latin typeface="Helvetica" charset="0"/>
                <a:ea typeface="MS PGothic" charset="0"/>
              </a:rPr>
              <a:t>, then coordinator broadcasts </a:t>
            </a:r>
            <a:r>
              <a:rPr lang="en-US" sz="2400">
                <a:latin typeface="Helvetica" charset="0"/>
                <a:ea typeface="MS PGothic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Helvetica" charset="0"/>
                <a:ea typeface="MS PGothic" charset="0"/>
              </a:rPr>
              <a:t>GLOBAL-COMMIT</a:t>
            </a:r>
            <a:r>
              <a:rPr lang="en-US">
                <a:latin typeface="Helvetica" charset="0"/>
                <a:ea typeface="MS PGothic" charset="0"/>
              </a:rPr>
              <a:t>”</a:t>
            </a:r>
            <a:r>
              <a:rPr lang="en-US" altLang="ja-JP">
                <a:latin typeface="Helvetica" charset="0"/>
                <a:ea typeface="MS PGothic" charset="0"/>
              </a:rPr>
              <a:t>, </a:t>
            </a:r>
          </a:p>
          <a:p>
            <a:pPr lvl="1">
              <a:buFontTx/>
              <a:buNone/>
            </a:pPr>
            <a:r>
              <a:rPr lang="en-US">
                <a:latin typeface="Helvetica" charset="0"/>
                <a:ea typeface="MS PGothic" charset="0"/>
              </a:rPr>
              <a:t>	Otherwise coordinator broadcasts </a:t>
            </a:r>
            <a:r>
              <a:rPr lang="en-US" sz="2400">
                <a:latin typeface="Helvetica" charset="0"/>
                <a:ea typeface="MS PGothic" charset="0"/>
              </a:rPr>
              <a:t>“</a:t>
            </a:r>
            <a:r>
              <a:rPr lang="en-US" altLang="ja-JP">
                <a:solidFill>
                  <a:srgbClr val="FF0000"/>
                </a:solidFill>
                <a:latin typeface="Helvetica" charset="0"/>
                <a:ea typeface="MS PGothic" charset="0"/>
              </a:rPr>
              <a:t>GLOBAL-ABORT</a:t>
            </a:r>
            <a:r>
              <a:rPr lang="en-US">
                <a:latin typeface="Helvetica" charset="0"/>
                <a:ea typeface="MS PGothic" charset="0"/>
              </a:rPr>
              <a:t>”</a:t>
            </a:r>
            <a:endParaRPr lang="en-US" altLang="ja-JP">
              <a:latin typeface="Helvetica" charset="0"/>
              <a:ea typeface="MS PGothic" charset="0"/>
            </a:endParaRPr>
          </a:p>
          <a:p>
            <a:pPr lvl="1"/>
            <a:r>
              <a:rPr lang="en-US">
                <a:latin typeface="Helvetica" charset="0"/>
                <a:ea typeface="MS PGothic" charset="0"/>
              </a:rPr>
              <a:t>Workers obey the </a:t>
            </a:r>
            <a:r>
              <a:rPr lang="en-US">
                <a:solidFill>
                  <a:srgbClr val="FF0000"/>
                </a:solidFill>
                <a:latin typeface="Helvetica" charset="0"/>
                <a:ea typeface="MS PGothic" charset="0"/>
              </a:rPr>
              <a:t>GLOBAL</a:t>
            </a:r>
            <a:r>
              <a:rPr lang="en-US">
                <a:latin typeface="Helvetica" charset="0"/>
                <a:ea typeface="MS PGothic" charset="0"/>
              </a:rPr>
              <a:t> messages</a:t>
            </a:r>
          </a:p>
        </p:txBody>
      </p:sp>
    </p:spTree>
    <p:extLst>
      <p:ext uri="{BB962C8B-B14F-4D97-AF65-F5344CB8AC3E}">
        <p14:creationId xmlns:p14="http://schemas.microsoft.com/office/powerpoint/2010/main" val="179994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Detailed Algorithm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495800" y="990600"/>
            <a:ext cx="0" cy="54102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76200" y="1219200"/>
            <a:ext cx="4267200" cy="914400"/>
          </a:xfrm>
          <a:prstGeom prst="rect">
            <a:avLst/>
          </a:prstGeom>
          <a:solidFill>
            <a:srgbClr val="FFFFAA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marL="0" lvl="1">
              <a:defRPr/>
            </a:pPr>
            <a:r>
              <a:rPr lang="en-US" sz="2000" b="0">
                <a:latin typeface="Calibri"/>
                <a:ea typeface="ＭＳ Ｐゴシック" charset="0"/>
                <a:cs typeface="Calibri"/>
              </a:rPr>
              <a:t>Coordinator sends </a:t>
            </a:r>
            <a:r>
              <a:rPr lang="en-US" sz="200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VOTE-REQ</a:t>
            </a:r>
            <a:r>
              <a:rPr lang="en-US" sz="2000">
                <a:solidFill>
                  <a:schemeClr val="accent3">
                    <a:lumMod val="50000"/>
                  </a:schemeClr>
                </a:solidFill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000" b="0">
                <a:latin typeface="Calibri"/>
                <a:ea typeface="ＭＳ Ｐゴシック" charset="0"/>
                <a:cs typeface="Calibri"/>
              </a:rPr>
              <a:t>to all workers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1981200"/>
            <a:ext cx="44196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>
                <a:latin typeface="Calibri" charset="0"/>
              </a:rPr>
              <a:t>Wait for </a:t>
            </a:r>
            <a:r>
              <a:rPr lang="en-US" sz="2000">
                <a:solidFill>
                  <a:srgbClr val="FF0000"/>
                </a:solidFill>
                <a:latin typeface="Calibri" charset="0"/>
              </a:rPr>
              <a:t>VOTE-REQ </a:t>
            </a:r>
            <a:r>
              <a:rPr lang="en-US" sz="2000" b="0">
                <a:latin typeface="Calibri" charset="0"/>
              </a:rPr>
              <a:t>from coordinator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>
                <a:latin typeface="Calibri" charset="0"/>
              </a:rPr>
              <a:t>If ready, send </a:t>
            </a:r>
            <a:r>
              <a:rPr lang="en-US" sz="2000">
                <a:solidFill>
                  <a:srgbClr val="FF0000"/>
                </a:solidFill>
                <a:latin typeface="Calibri" charset="0"/>
              </a:rPr>
              <a:t>VOTE-COMMIT </a:t>
            </a:r>
            <a:r>
              <a:rPr lang="en-US" sz="2000" b="0">
                <a:latin typeface="Calibri" charset="0"/>
              </a:rPr>
              <a:t>to coordinator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>
                <a:latin typeface="Calibri" charset="0"/>
              </a:rPr>
              <a:t>If not ready, send </a:t>
            </a:r>
            <a:r>
              <a:rPr lang="en-US" sz="2000">
                <a:solidFill>
                  <a:srgbClr val="FF0000"/>
                </a:solidFill>
                <a:latin typeface="Calibri" charset="0"/>
              </a:rPr>
              <a:t>VOTE-ABORT </a:t>
            </a:r>
            <a:r>
              <a:rPr lang="en-US" sz="2000" b="0">
                <a:latin typeface="Calibri" charset="0"/>
              </a:rPr>
              <a:t>to coordinator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>
                <a:latin typeface="Calibri" charset="0"/>
              </a:rPr>
              <a:t>And immediately abort</a:t>
            </a:r>
            <a:endParaRPr lang="en-US" sz="2000">
              <a:latin typeface="Calibri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3276600"/>
            <a:ext cx="42672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2857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>
                <a:latin typeface="Calibri" charset="0"/>
              </a:rPr>
              <a:t>If receive </a:t>
            </a:r>
            <a:r>
              <a:rPr lang="en-US" sz="2000" b="0">
                <a:solidFill>
                  <a:srgbClr val="FF0000"/>
                </a:solidFill>
                <a:latin typeface="Calibri" charset="0"/>
              </a:rPr>
              <a:t>VOTE-COMMIT </a:t>
            </a:r>
            <a:r>
              <a:rPr lang="en-US" sz="2000" b="0">
                <a:latin typeface="Calibri" charset="0"/>
              </a:rPr>
              <a:t>from all N workers, send </a:t>
            </a:r>
            <a:r>
              <a:rPr lang="en-US" sz="2000" b="0">
                <a:solidFill>
                  <a:srgbClr val="FF0000"/>
                </a:solidFill>
                <a:latin typeface="Calibri" charset="0"/>
              </a:rPr>
              <a:t>GLOBAL-COMMIT</a:t>
            </a:r>
            <a:r>
              <a:rPr lang="en-US" sz="2000" b="0">
                <a:latin typeface="Calibri" charset="0"/>
              </a:rPr>
              <a:t> to all workers</a:t>
            </a:r>
          </a:p>
          <a:p>
            <a:pPr marL="2857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>
                <a:latin typeface="Calibri" charset="0"/>
              </a:rPr>
              <a:t>If doesn’t receive </a:t>
            </a:r>
            <a:r>
              <a:rPr lang="en-US" sz="2000" b="0">
                <a:solidFill>
                  <a:srgbClr val="FF0000"/>
                </a:solidFill>
                <a:latin typeface="Calibri" charset="0"/>
              </a:rPr>
              <a:t>VOTE-COMMIT</a:t>
            </a:r>
            <a:r>
              <a:rPr lang="en-US" sz="2000" b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en-US" sz="2000" b="0">
                <a:latin typeface="Calibri" charset="0"/>
              </a:rPr>
              <a:t>from all N workers, send </a:t>
            </a:r>
            <a:r>
              <a:rPr lang="en-US" sz="2000" b="0">
                <a:solidFill>
                  <a:srgbClr val="FF0000"/>
                </a:solidFill>
                <a:latin typeface="Calibri" charset="0"/>
              </a:rPr>
              <a:t>GLOBAL-ABORT</a:t>
            </a:r>
            <a:r>
              <a:rPr lang="en-US" sz="2000" b="0">
                <a:latin typeface="Calibri" charset="0"/>
              </a:rPr>
              <a:t> to all workers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648200" y="5029200"/>
            <a:ext cx="4419600" cy="1371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>
                <a:latin typeface="Calibri" charset="0"/>
              </a:rPr>
              <a:t>If receive </a:t>
            </a:r>
            <a:r>
              <a:rPr lang="en-US" sz="2000" b="0">
                <a:solidFill>
                  <a:srgbClr val="FF0000"/>
                </a:solidFill>
                <a:latin typeface="Calibri" charset="0"/>
              </a:rPr>
              <a:t>GLOBAL-COMMIT </a:t>
            </a:r>
            <a:r>
              <a:rPr lang="en-US" sz="2000" b="0">
                <a:latin typeface="Calibri" charset="0"/>
              </a:rPr>
              <a:t>then commit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>
                <a:latin typeface="Calibri" charset="0"/>
              </a:rPr>
              <a:t>If receive </a:t>
            </a:r>
            <a:r>
              <a:rPr lang="en-US" sz="2000" b="0">
                <a:solidFill>
                  <a:srgbClr val="FF0000"/>
                </a:solidFill>
                <a:latin typeface="Calibri" charset="0"/>
              </a:rPr>
              <a:t>GLOBAL-ABORT </a:t>
            </a:r>
            <a:r>
              <a:rPr lang="en-US" sz="2000" b="0">
                <a:latin typeface="Calibri" charset="0"/>
              </a:rPr>
              <a:t>then abort</a:t>
            </a:r>
            <a:endParaRPr lang="en-US" sz="2000" b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63495" name="TextBox 15"/>
          <p:cNvSpPr txBox="1">
            <a:spLocks noChangeArrowheads="1"/>
          </p:cNvSpPr>
          <p:nvPr/>
        </p:nvSpPr>
        <p:spPr bwMode="auto">
          <a:xfrm>
            <a:off x="0" y="685800"/>
            <a:ext cx="3473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Helvetica" charset="0"/>
              </a:rPr>
              <a:t>Coordinator Algorithm</a:t>
            </a:r>
          </a:p>
        </p:txBody>
      </p:sp>
      <p:sp>
        <p:nvSpPr>
          <p:cNvPr id="63496" name="TextBox 16"/>
          <p:cNvSpPr txBox="1">
            <a:spLocks noChangeArrowheads="1"/>
          </p:cNvSpPr>
          <p:nvPr/>
        </p:nvSpPr>
        <p:spPr bwMode="auto">
          <a:xfrm>
            <a:off x="4724400" y="685800"/>
            <a:ext cx="2767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Helvetica" charset="0"/>
              </a:rPr>
              <a:t>Worker Algorithm</a:t>
            </a:r>
          </a:p>
        </p:txBody>
      </p:sp>
      <p:cxnSp>
        <p:nvCxnSpPr>
          <p:cNvPr id="19" name="Straight Arrow Connector 18"/>
          <p:cNvCxnSpPr>
            <a:cxnSpLocks noChangeShapeType="1"/>
            <a:stCxn id="6" idx="3"/>
          </p:cNvCxnSpPr>
          <p:nvPr/>
        </p:nvCxnSpPr>
        <p:spPr bwMode="auto">
          <a:xfrm>
            <a:off x="4343400" y="1676400"/>
            <a:ext cx="304800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Arrow Connector 22"/>
          <p:cNvCxnSpPr>
            <a:cxnSpLocks noChangeShapeType="1"/>
            <a:stCxn id="7" idx="1"/>
          </p:cNvCxnSpPr>
          <p:nvPr/>
        </p:nvCxnSpPr>
        <p:spPr bwMode="auto">
          <a:xfrm flipH="1">
            <a:off x="4343400" y="3086100"/>
            <a:ext cx="304800" cy="266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  <a:stCxn id="10" idx="3"/>
          </p:cNvCxnSpPr>
          <p:nvPr/>
        </p:nvCxnSpPr>
        <p:spPr bwMode="auto">
          <a:xfrm>
            <a:off x="4343400" y="4381500"/>
            <a:ext cx="304800" cy="647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3604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Helvetica" charset="0"/>
                <a:ea typeface="MS PGothic" charset="0"/>
              </a:rPr>
              <a:t>Failure Free Example Execution</a:t>
            </a:r>
            <a:endParaRPr lang="en-US">
              <a:latin typeface="Helvetica" charset="0"/>
              <a:ea typeface="MS P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47800" y="1741488"/>
            <a:ext cx="7086600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447800" y="28067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47800" y="38735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447800" y="49403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18" name="TextBox 11"/>
          <p:cNvSpPr txBox="1">
            <a:spLocks noChangeArrowheads="1"/>
          </p:cNvSpPr>
          <p:nvPr/>
        </p:nvSpPr>
        <p:spPr bwMode="auto">
          <a:xfrm>
            <a:off x="304800" y="12192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coordinator</a:t>
            </a:r>
            <a:endParaRPr lang="en-US">
              <a:latin typeface="Calibri" charset="0"/>
            </a:endParaRPr>
          </a:p>
        </p:txBody>
      </p:sp>
      <p:sp>
        <p:nvSpPr>
          <p:cNvPr id="64519" name="TextBox 12"/>
          <p:cNvSpPr txBox="1">
            <a:spLocks noChangeArrowheads="1"/>
          </p:cNvSpPr>
          <p:nvPr/>
        </p:nvSpPr>
        <p:spPr bwMode="auto">
          <a:xfrm>
            <a:off x="304800" y="2362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1</a:t>
            </a:r>
            <a:endParaRPr lang="en-US">
              <a:latin typeface="Calibri" charset="0"/>
            </a:endParaRPr>
          </a:p>
        </p:txBody>
      </p:sp>
      <p:sp>
        <p:nvSpPr>
          <p:cNvPr id="64520" name="TextBox 15"/>
          <p:cNvSpPr txBox="1">
            <a:spLocks noChangeArrowheads="1"/>
          </p:cNvSpPr>
          <p:nvPr/>
        </p:nvSpPr>
        <p:spPr bwMode="auto">
          <a:xfrm>
            <a:off x="7924800" y="5029200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time</a:t>
            </a:r>
            <a:endParaRPr lang="en-US">
              <a:latin typeface="Calibri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1981200" y="1970088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1562100" y="2389188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952500" y="2998788"/>
            <a:ext cx="32004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4076700" y="2084388"/>
            <a:ext cx="1066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3695700" y="2617788"/>
            <a:ext cx="21336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3352800" y="3113088"/>
            <a:ext cx="32004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5867400" y="1970088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5448300" y="2389188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4838700" y="2998788"/>
            <a:ext cx="32004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30" name="TextBox 35"/>
          <p:cNvSpPr txBox="1">
            <a:spLocks noChangeArrowheads="1"/>
          </p:cNvSpPr>
          <p:nvPr/>
        </p:nvSpPr>
        <p:spPr bwMode="auto">
          <a:xfrm>
            <a:off x="2667000" y="1828800"/>
            <a:ext cx="121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solidFill>
                  <a:srgbClr val="FF0000"/>
                </a:solidFill>
                <a:latin typeface="Calibri" charset="0"/>
              </a:rPr>
              <a:t>VOTE-REQ</a:t>
            </a:r>
            <a:endParaRPr lang="en-US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64531" name="TextBox 36"/>
          <p:cNvSpPr txBox="1">
            <a:spLocks noChangeArrowheads="1"/>
          </p:cNvSpPr>
          <p:nvPr/>
        </p:nvSpPr>
        <p:spPr bwMode="auto">
          <a:xfrm>
            <a:off x="3505200" y="3951288"/>
            <a:ext cx="1447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solidFill>
                  <a:srgbClr val="FF0000"/>
                </a:solidFill>
                <a:latin typeface="Calibri" charset="0"/>
              </a:rPr>
              <a:t>VOTE-COMMIT</a:t>
            </a:r>
            <a:endParaRPr lang="en-US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64532" name="TextBox 37"/>
          <p:cNvSpPr txBox="1">
            <a:spLocks noChangeArrowheads="1"/>
          </p:cNvSpPr>
          <p:nvPr/>
        </p:nvSpPr>
        <p:spPr bwMode="auto">
          <a:xfrm>
            <a:off x="6781800" y="1817688"/>
            <a:ext cx="152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solidFill>
                  <a:srgbClr val="FF0000"/>
                </a:solidFill>
                <a:latin typeface="Calibri" charset="0"/>
              </a:rPr>
              <a:t>GLOBAL-COMMIT</a:t>
            </a:r>
            <a:endParaRPr lang="en-US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64533" name="TextBox 23"/>
          <p:cNvSpPr txBox="1">
            <a:spLocks noChangeArrowheads="1"/>
          </p:cNvSpPr>
          <p:nvPr/>
        </p:nvSpPr>
        <p:spPr bwMode="auto">
          <a:xfrm>
            <a:off x="304800" y="342423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2</a:t>
            </a:r>
            <a:endParaRPr lang="en-US">
              <a:latin typeface="Calibri" charset="0"/>
            </a:endParaRPr>
          </a:p>
        </p:txBody>
      </p:sp>
      <p:sp>
        <p:nvSpPr>
          <p:cNvPr id="64534" name="TextBox 24"/>
          <p:cNvSpPr txBox="1">
            <a:spLocks noChangeArrowheads="1"/>
          </p:cNvSpPr>
          <p:nvPr/>
        </p:nvSpPr>
        <p:spPr bwMode="auto">
          <a:xfrm>
            <a:off x="304800" y="449103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3</a:t>
            </a: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66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Helvetica" charset="0"/>
                <a:ea typeface="MS PGothic" charset="0"/>
              </a:rPr>
              <a:t>State Machine of Coordinator</a:t>
            </a:r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r>
              <a:rPr lang="sv-SE">
                <a:latin typeface="Helvetica" charset="0"/>
                <a:ea typeface="MS PGothic" charset="0"/>
              </a:rPr>
              <a:t>Coordinator implements simple state machine</a:t>
            </a:r>
          </a:p>
          <a:p>
            <a:endParaRPr lang="sv-SE">
              <a:latin typeface="Helvetica" charset="0"/>
              <a:ea typeface="MS PGothic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0" y="26670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INIT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0" y="38862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WAIT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19400" y="51054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ABORT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00600" y="51054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COMMIT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 rot="5400000">
            <a:off x="4229101" y="3543300"/>
            <a:ext cx="685800" cy="3175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733800" y="426720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4724400" y="426720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6" name="TextBox 29"/>
          <p:cNvSpPr txBox="1">
            <a:spLocks noChangeArrowheads="1"/>
          </p:cNvSpPr>
          <p:nvPr/>
        </p:nvSpPr>
        <p:spPr bwMode="auto">
          <a:xfrm>
            <a:off x="4648200" y="3225800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START</a:t>
            </a:r>
          </a:p>
          <a:p>
            <a:pPr eaLnBrk="1" hangingPunct="1"/>
            <a:r>
              <a:rPr lang="sv-SE" sz="1800">
                <a:latin typeface="Calibri" charset="0"/>
              </a:rPr>
              <a:t>Send: VOTE-REQ</a:t>
            </a:r>
            <a:endParaRPr lang="en-US" sz="1800">
              <a:latin typeface="Calibri" charset="0"/>
            </a:endParaRPr>
          </a:p>
        </p:txBody>
      </p:sp>
      <p:sp>
        <p:nvSpPr>
          <p:cNvPr id="65547" name="TextBox 30"/>
          <p:cNvSpPr txBox="1">
            <a:spLocks noChangeArrowheads="1"/>
          </p:cNvSpPr>
          <p:nvPr/>
        </p:nvSpPr>
        <p:spPr bwMode="auto">
          <a:xfrm>
            <a:off x="1600200" y="4383088"/>
            <a:ext cx="2895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VOTE-ABORT</a:t>
            </a:r>
          </a:p>
          <a:p>
            <a:pPr eaLnBrk="1" hangingPunct="1"/>
            <a:r>
              <a:rPr lang="sv-SE" sz="1800">
                <a:latin typeface="Calibri" charset="0"/>
              </a:rPr>
              <a:t>Send: GLOBAL-ABORT</a:t>
            </a:r>
            <a:endParaRPr lang="en-US" sz="1800">
              <a:latin typeface="Calibri" charset="0"/>
            </a:endParaRPr>
          </a:p>
        </p:txBody>
      </p:sp>
      <p:sp>
        <p:nvSpPr>
          <p:cNvPr id="65548" name="TextBox 31"/>
          <p:cNvSpPr txBox="1">
            <a:spLocks noChangeArrowheads="1"/>
          </p:cNvSpPr>
          <p:nvPr/>
        </p:nvSpPr>
        <p:spPr bwMode="auto">
          <a:xfrm>
            <a:off x="5334000" y="4383088"/>
            <a:ext cx="2895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VOTE-COMMIT</a:t>
            </a:r>
          </a:p>
          <a:p>
            <a:pPr eaLnBrk="1" hangingPunct="1"/>
            <a:r>
              <a:rPr lang="sv-SE" sz="1800">
                <a:latin typeface="Calibri" charset="0"/>
              </a:rPr>
              <a:t>Send: GLOBAL-COMMIT</a:t>
            </a:r>
            <a:endParaRPr lang="en-US" sz="18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481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Helvetica" charset="0"/>
                <a:ea typeface="MS PGothic" charset="0"/>
              </a:rPr>
              <a:t>State Machine of </a:t>
            </a:r>
            <a:r>
              <a:rPr lang="en-US">
                <a:latin typeface="Helvetica" charset="0"/>
                <a:ea typeface="MS PGothic" charset="0"/>
              </a:rPr>
              <a:t>Worker</a:t>
            </a:r>
            <a:r>
              <a:rPr lang="sv-SE">
                <a:latin typeface="Helvetica" charset="0"/>
                <a:ea typeface="MS PGothic" charset="0"/>
              </a:rPr>
              <a:t>s</a:t>
            </a:r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endParaRPr lang="sv-SE">
              <a:latin typeface="Helvetica" charset="0"/>
              <a:ea typeface="MS PGothic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810000" y="22860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INIT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0" y="35052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READY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819400" y="47244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ABORT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00600" y="47244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COMMIT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20" name="Straight Arrow Connector 19"/>
          <p:cNvCxnSpPr>
            <a:stCxn id="16" idx="2"/>
            <a:endCxn id="17" idx="0"/>
          </p:cNvCxnSpPr>
          <p:nvPr/>
        </p:nvCxnSpPr>
        <p:spPr>
          <a:xfrm rot="5400000">
            <a:off x="4229101" y="3162300"/>
            <a:ext cx="685800" cy="3175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2"/>
            <a:endCxn id="18" idx="0"/>
          </p:cNvCxnSpPr>
          <p:nvPr/>
        </p:nvCxnSpPr>
        <p:spPr>
          <a:xfrm rot="5400000">
            <a:off x="3733800" y="388620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2"/>
            <a:endCxn id="19" idx="0"/>
          </p:cNvCxnSpPr>
          <p:nvPr/>
        </p:nvCxnSpPr>
        <p:spPr>
          <a:xfrm rot="16200000" flipH="1">
            <a:off x="4724400" y="388620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3"/>
          <p:cNvCxnSpPr>
            <a:stCxn id="16" idx="2"/>
            <a:endCxn id="18" idx="1"/>
          </p:cNvCxnSpPr>
          <p:nvPr/>
        </p:nvCxnSpPr>
        <p:spPr>
          <a:xfrm rot="5400000">
            <a:off x="2609850" y="3028950"/>
            <a:ext cx="2171700" cy="1752600"/>
          </a:xfrm>
          <a:prstGeom prst="curvedConnector4">
            <a:avLst>
              <a:gd name="adj1" fmla="val 24386"/>
              <a:gd name="adj2" fmla="val 113043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571" name="TextBox 23"/>
          <p:cNvSpPr txBox="1">
            <a:spLocks noChangeArrowheads="1"/>
          </p:cNvSpPr>
          <p:nvPr/>
        </p:nvSpPr>
        <p:spPr bwMode="auto">
          <a:xfrm>
            <a:off x="2362200" y="2743200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VOTE-REQ</a:t>
            </a:r>
          </a:p>
          <a:p>
            <a:pPr eaLnBrk="1" hangingPunct="1"/>
            <a:r>
              <a:rPr lang="sv-SE" sz="1800">
                <a:latin typeface="Calibri" charset="0"/>
              </a:rPr>
              <a:t>Send: VOTE-ABORT</a:t>
            </a:r>
            <a:endParaRPr lang="en-US" sz="1800">
              <a:latin typeface="Calibri" charset="0"/>
            </a:endParaRPr>
          </a:p>
        </p:txBody>
      </p:sp>
      <p:sp>
        <p:nvSpPr>
          <p:cNvPr id="66572" name="TextBox 24"/>
          <p:cNvSpPr txBox="1">
            <a:spLocks noChangeArrowheads="1"/>
          </p:cNvSpPr>
          <p:nvPr/>
        </p:nvSpPr>
        <p:spPr bwMode="auto">
          <a:xfrm>
            <a:off x="4572000" y="2844800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VOTE-REQ</a:t>
            </a:r>
          </a:p>
          <a:p>
            <a:pPr eaLnBrk="1" hangingPunct="1"/>
            <a:r>
              <a:rPr lang="sv-SE" sz="1800">
                <a:latin typeface="Calibri" charset="0"/>
              </a:rPr>
              <a:t>Send: VOTE-COMMIT</a:t>
            </a:r>
            <a:endParaRPr lang="en-US" sz="1800">
              <a:latin typeface="Calibri" charset="0"/>
            </a:endParaRPr>
          </a:p>
        </p:txBody>
      </p:sp>
      <p:sp>
        <p:nvSpPr>
          <p:cNvPr id="66573" name="TextBox 25"/>
          <p:cNvSpPr txBox="1">
            <a:spLocks noChangeArrowheads="1"/>
          </p:cNvSpPr>
          <p:nvPr/>
        </p:nvSpPr>
        <p:spPr bwMode="auto">
          <a:xfrm>
            <a:off x="2514600" y="423386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GLOBAL-ABORT</a:t>
            </a:r>
          </a:p>
        </p:txBody>
      </p:sp>
      <p:sp>
        <p:nvSpPr>
          <p:cNvPr id="66574" name="TextBox 26"/>
          <p:cNvSpPr txBox="1">
            <a:spLocks noChangeArrowheads="1"/>
          </p:cNvSpPr>
          <p:nvPr/>
        </p:nvSpPr>
        <p:spPr bwMode="auto">
          <a:xfrm>
            <a:off x="4800600" y="4233863"/>
            <a:ext cx="2590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GLOBAL-COMMIT</a:t>
            </a:r>
          </a:p>
        </p:txBody>
      </p:sp>
    </p:spTree>
    <p:extLst>
      <p:ext uri="{BB962C8B-B14F-4D97-AF65-F5344CB8AC3E}">
        <p14:creationId xmlns:p14="http://schemas.microsoft.com/office/powerpoint/2010/main" val="3047174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Helvetica" charset="0"/>
                <a:ea typeface="MS PGothic" charset="0"/>
              </a:rPr>
              <a:t>Dealing with </a:t>
            </a:r>
            <a:r>
              <a:rPr lang="en-US">
                <a:latin typeface="Helvetica" charset="0"/>
                <a:ea typeface="MS PGothic" charset="0"/>
              </a:rPr>
              <a:t>Worker</a:t>
            </a:r>
            <a:r>
              <a:rPr lang="sv-SE">
                <a:latin typeface="Helvetica" charset="0"/>
                <a:ea typeface="MS PGothic" charset="0"/>
              </a:rPr>
              <a:t> Failures</a:t>
            </a:r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How to deal with worker failures?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Failure only affects states in which the node is waiting for messages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Coordinator only waits for votes in “WAIT” state</a:t>
            </a:r>
          </a:p>
          <a:p>
            <a:pPr lvl="1"/>
            <a:r>
              <a:rPr lang="en-US">
                <a:latin typeface="Helvetica" charset="0"/>
                <a:ea typeface="MS PGothic" charset="0"/>
              </a:rPr>
              <a:t>In WAIT, if doesn’t receive </a:t>
            </a:r>
          </a:p>
          <a:p>
            <a:pPr lvl="1">
              <a:buFontTx/>
              <a:buNone/>
            </a:pPr>
            <a:r>
              <a:rPr lang="en-US">
                <a:latin typeface="Helvetica" charset="0"/>
                <a:ea typeface="MS PGothic" charset="0"/>
              </a:rPr>
              <a:t>	N votes, it times out and sends</a:t>
            </a:r>
          </a:p>
          <a:p>
            <a:pPr lvl="1">
              <a:buFontTx/>
              <a:buNone/>
            </a:pPr>
            <a:r>
              <a:rPr lang="en-US">
                <a:latin typeface="Helvetica" charset="0"/>
                <a:ea typeface="MS PGothic" charset="0"/>
              </a:rPr>
              <a:t>	GLOBAL-ABORT</a:t>
            </a:r>
          </a:p>
          <a:p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486400" y="29718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INIT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86400" y="4191000"/>
            <a:ext cx="1524000" cy="5334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WAIT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95800" y="54102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ABORT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77000" y="54102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COMMIT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 rot="5400000">
            <a:off x="5905501" y="3848100"/>
            <a:ext cx="685800" cy="3175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8" idx="0"/>
          </p:cNvCxnSpPr>
          <p:nvPr/>
        </p:nvCxnSpPr>
        <p:spPr>
          <a:xfrm rot="5400000">
            <a:off x="5410200" y="457200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9" idx="0"/>
          </p:cNvCxnSpPr>
          <p:nvPr/>
        </p:nvCxnSpPr>
        <p:spPr>
          <a:xfrm rot="16200000" flipH="1">
            <a:off x="6400800" y="457200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94" name="TextBox 29"/>
          <p:cNvSpPr txBox="1">
            <a:spLocks noChangeArrowheads="1"/>
          </p:cNvSpPr>
          <p:nvPr/>
        </p:nvSpPr>
        <p:spPr bwMode="auto">
          <a:xfrm>
            <a:off x="6324600" y="3530600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START</a:t>
            </a:r>
          </a:p>
          <a:p>
            <a:pPr eaLnBrk="1" hangingPunct="1"/>
            <a:r>
              <a:rPr lang="sv-SE" sz="1800">
                <a:latin typeface="Calibri" charset="0"/>
              </a:rPr>
              <a:t>Send: VOTE-REQ</a:t>
            </a:r>
            <a:endParaRPr lang="en-US" sz="1800">
              <a:latin typeface="Calibri" charset="0"/>
            </a:endParaRPr>
          </a:p>
        </p:txBody>
      </p:sp>
      <p:sp>
        <p:nvSpPr>
          <p:cNvPr id="67595" name="TextBox 30"/>
          <p:cNvSpPr txBox="1">
            <a:spLocks noChangeArrowheads="1"/>
          </p:cNvSpPr>
          <p:nvPr/>
        </p:nvSpPr>
        <p:spPr bwMode="auto">
          <a:xfrm>
            <a:off x="3657600" y="4687888"/>
            <a:ext cx="228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VOTE-ABORT</a:t>
            </a:r>
          </a:p>
          <a:p>
            <a:pPr eaLnBrk="1" hangingPunct="1"/>
            <a:r>
              <a:rPr lang="sv-SE" sz="1800">
                <a:latin typeface="Calibri" charset="0"/>
              </a:rPr>
              <a:t>Send: GLOBAL-ABORT</a:t>
            </a:r>
            <a:endParaRPr lang="en-US" sz="1800">
              <a:latin typeface="Calibri" charset="0"/>
            </a:endParaRPr>
          </a:p>
        </p:txBody>
      </p:sp>
      <p:sp>
        <p:nvSpPr>
          <p:cNvPr id="67596" name="TextBox 31"/>
          <p:cNvSpPr txBox="1">
            <a:spLocks noChangeArrowheads="1"/>
          </p:cNvSpPr>
          <p:nvPr/>
        </p:nvSpPr>
        <p:spPr bwMode="auto">
          <a:xfrm>
            <a:off x="6629400" y="4687888"/>
            <a:ext cx="2514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VOTE-COMMIT</a:t>
            </a:r>
          </a:p>
          <a:p>
            <a:pPr eaLnBrk="1" hangingPunct="1"/>
            <a:r>
              <a:rPr lang="sv-SE" sz="1800">
                <a:latin typeface="Calibri" charset="0"/>
              </a:rPr>
              <a:t>Send: GLOBAL-COMMIT</a:t>
            </a:r>
            <a:endParaRPr lang="en-US" sz="1800">
              <a:latin typeface="Calibri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5562600" y="2590800"/>
            <a:ext cx="76200" cy="1524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07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Helvetica" charset="0"/>
                <a:ea typeface="MS PGothic" charset="0"/>
              </a:rPr>
              <a:t>Example of </a:t>
            </a:r>
            <a:r>
              <a:rPr lang="en-US">
                <a:latin typeface="Helvetica" charset="0"/>
                <a:ea typeface="MS PGothic" charset="0"/>
              </a:rPr>
              <a:t>Worker</a:t>
            </a:r>
            <a:r>
              <a:rPr lang="sv-SE">
                <a:latin typeface="Helvetica" charset="0"/>
                <a:ea typeface="MS PGothic" charset="0"/>
              </a:rPr>
              <a:t> Failure</a:t>
            </a:r>
            <a:endParaRPr lang="en-US">
              <a:latin typeface="Helvetica" charset="0"/>
              <a:ea typeface="MS P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43000" y="2714625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143000" y="3779838"/>
            <a:ext cx="7086600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143000" y="4846638"/>
            <a:ext cx="7086600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143000" y="5903913"/>
            <a:ext cx="3657600" cy="95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4" name="TextBox 11"/>
          <p:cNvSpPr txBox="1">
            <a:spLocks noChangeArrowheads="1"/>
          </p:cNvSpPr>
          <p:nvPr/>
        </p:nvSpPr>
        <p:spPr bwMode="auto">
          <a:xfrm>
            <a:off x="152400" y="2286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coordinator</a:t>
            </a:r>
          </a:p>
        </p:txBody>
      </p:sp>
      <p:sp>
        <p:nvSpPr>
          <p:cNvPr id="68615" name="TextBox 12"/>
          <p:cNvSpPr txBox="1">
            <a:spLocks noChangeArrowheads="1"/>
          </p:cNvSpPr>
          <p:nvPr/>
        </p:nvSpPr>
        <p:spPr bwMode="auto">
          <a:xfrm>
            <a:off x="152400" y="33528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1</a:t>
            </a:r>
            <a:endParaRPr lang="en-US">
              <a:latin typeface="Calibri" charset="0"/>
            </a:endParaRPr>
          </a:p>
        </p:txBody>
      </p:sp>
      <p:sp>
        <p:nvSpPr>
          <p:cNvPr id="68616" name="TextBox 15"/>
          <p:cNvSpPr txBox="1">
            <a:spLocks noChangeArrowheads="1"/>
          </p:cNvSpPr>
          <p:nvPr/>
        </p:nvSpPr>
        <p:spPr bwMode="auto">
          <a:xfrm>
            <a:off x="4876800" y="5599113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time</a:t>
            </a:r>
            <a:endParaRPr lang="en-US">
              <a:latin typeface="Calibri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1676400" y="2943225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1181100" y="3362325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495300" y="3971925"/>
            <a:ext cx="32004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3771900" y="3057525"/>
            <a:ext cx="1066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3390900" y="3590925"/>
            <a:ext cx="21336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22" name="TextBox 35"/>
          <p:cNvSpPr txBox="1">
            <a:spLocks noChangeArrowheads="1"/>
          </p:cNvSpPr>
          <p:nvPr/>
        </p:nvSpPr>
        <p:spPr bwMode="auto">
          <a:xfrm>
            <a:off x="2362200" y="3119438"/>
            <a:ext cx="1600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VOTE-REQ</a:t>
            </a:r>
            <a:endParaRPr lang="en-US">
              <a:latin typeface="Calibri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971800" y="4010025"/>
            <a:ext cx="167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VOTE-COMMIT</a:t>
            </a:r>
            <a:endParaRPr lang="en-US">
              <a:latin typeface="Calibri" charset="0"/>
            </a:endParaRPr>
          </a:p>
        </p:txBody>
      </p: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6248400" y="2714625"/>
            <a:ext cx="2590800" cy="2133600"/>
            <a:chOff x="5715000" y="2678668"/>
            <a:chExt cx="2590800" cy="2133603"/>
          </a:xfrm>
        </p:grpSpPr>
        <p:cxnSp>
          <p:nvCxnSpPr>
            <p:cNvPr id="33" name="Straight Arrow Connector 32"/>
            <p:cNvCxnSpPr/>
            <p:nvPr/>
          </p:nvCxnSpPr>
          <p:spPr>
            <a:xfrm rot="16200000" flipH="1">
              <a:off x="5562599" y="2907269"/>
              <a:ext cx="1066802" cy="609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6200000" flipH="1">
              <a:off x="5067299" y="3326370"/>
              <a:ext cx="2133603" cy="838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643" name="TextBox 37"/>
            <p:cNvSpPr txBox="1">
              <a:spLocks noChangeArrowheads="1"/>
            </p:cNvSpPr>
            <p:nvPr/>
          </p:nvSpPr>
          <p:spPr bwMode="auto">
            <a:xfrm>
              <a:off x="6477000" y="2754868"/>
              <a:ext cx="1828800" cy="830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>
                  <a:latin typeface="Calibri" charset="0"/>
                </a:rPr>
                <a:t>GLOBAL-ABORT</a:t>
              </a:r>
              <a:endParaRPr lang="en-US">
                <a:latin typeface="Calibri" charset="0"/>
              </a:endParaRPr>
            </a:p>
          </p:txBody>
        </p: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4343400" y="5229225"/>
            <a:ext cx="304800" cy="685800"/>
            <a:chOff x="4343400" y="5193268"/>
            <a:chExt cx="304800" cy="685800"/>
          </a:xfrm>
        </p:grpSpPr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4267200" y="5650468"/>
              <a:ext cx="381000" cy="76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638" name="Group 30"/>
            <p:cNvGrpSpPr>
              <a:grpSpLocks/>
            </p:cNvGrpSpPr>
            <p:nvPr/>
          </p:nvGrpSpPr>
          <p:grpSpPr bwMode="auto">
            <a:xfrm>
              <a:off x="4343400" y="5193268"/>
              <a:ext cx="304800" cy="304800"/>
              <a:chOff x="4953000" y="1524000"/>
              <a:chExt cx="304800" cy="3048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4953000" y="1524000"/>
                <a:ext cx="304800" cy="30480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4953000" y="1524000"/>
                <a:ext cx="304800" cy="30480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626" name="Group 50"/>
          <p:cNvGrpSpPr>
            <a:grpSpLocks/>
          </p:cNvGrpSpPr>
          <p:nvPr/>
        </p:nvGrpSpPr>
        <p:grpSpPr bwMode="auto">
          <a:xfrm>
            <a:off x="3200400" y="990600"/>
            <a:ext cx="1752600" cy="1592263"/>
            <a:chOff x="3276600" y="2895600"/>
            <a:chExt cx="3505200" cy="2971800"/>
          </a:xfrm>
        </p:grpSpPr>
        <p:sp>
          <p:nvSpPr>
            <p:cNvPr id="52" name="Rounded Rectangle 51"/>
            <p:cNvSpPr/>
            <p:nvPr/>
          </p:nvSpPr>
          <p:spPr>
            <a:xfrm>
              <a:off x="4270376" y="2895600"/>
              <a:ext cx="1517650" cy="533324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INIT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270376" y="4116319"/>
              <a:ext cx="1517650" cy="530362"/>
            </a:xfrm>
            <a:prstGeom prst="roundRect">
              <a:avLst/>
            </a:prstGeom>
            <a:solidFill>
              <a:srgbClr val="FF0000">
                <a:alpha val="25000"/>
              </a:srgb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WAIT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276600" y="5334076"/>
              <a:ext cx="1524000" cy="533324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ABORT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5257800" y="5334076"/>
              <a:ext cx="1524000" cy="533324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COMM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cxnSp>
          <p:nvCxnSpPr>
            <p:cNvPr id="56" name="Straight Arrow Connector 55"/>
            <p:cNvCxnSpPr>
              <a:stCxn id="52" idx="2"/>
              <a:endCxn id="53" idx="0"/>
            </p:cNvCxnSpPr>
            <p:nvPr/>
          </p:nvCxnSpPr>
          <p:spPr>
            <a:xfrm rot="5400000">
              <a:off x="4685502" y="3772621"/>
              <a:ext cx="687395" cy="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53" idx="2"/>
              <a:endCxn id="54" idx="0"/>
            </p:cNvCxnSpPr>
            <p:nvPr/>
          </p:nvCxnSpPr>
          <p:spPr>
            <a:xfrm rot="5400000">
              <a:off x="4188616" y="4493491"/>
              <a:ext cx="687395" cy="993774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3" idx="2"/>
              <a:endCxn id="55" idx="0"/>
            </p:cNvCxnSpPr>
            <p:nvPr/>
          </p:nvCxnSpPr>
          <p:spPr>
            <a:xfrm rot="16200000" flipH="1">
              <a:off x="5182390" y="4493491"/>
              <a:ext cx="687395" cy="99377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257800" y="220503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timeout</a:t>
            </a:r>
            <a:endParaRPr lang="en-US">
              <a:latin typeface="Calibri" charset="0"/>
            </a:endParaRPr>
          </a:p>
        </p:txBody>
      </p:sp>
      <p:sp>
        <p:nvSpPr>
          <p:cNvPr id="68628" name="TextBox 12"/>
          <p:cNvSpPr txBox="1">
            <a:spLocks noChangeArrowheads="1"/>
          </p:cNvSpPr>
          <p:nvPr/>
        </p:nvSpPr>
        <p:spPr bwMode="auto">
          <a:xfrm>
            <a:off x="152400" y="4414838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2</a:t>
            </a:r>
            <a:endParaRPr lang="en-US">
              <a:latin typeface="Calibri" charset="0"/>
            </a:endParaRPr>
          </a:p>
        </p:txBody>
      </p:sp>
      <p:sp>
        <p:nvSpPr>
          <p:cNvPr id="68629" name="TextBox 12"/>
          <p:cNvSpPr txBox="1">
            <a:spLocks noChangeArrowheads="1"/>
          </p:cNvSpPr>
          <p:nvPr/>
        </p:nvSpPr>
        <p:spPr bwMode="auto">
          <a:xfrm>
            <a:off x="152400" y="5481638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3</a:t>
            </a: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832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Helvetica" charset="0"/>
                <a:ea typeface="MS PGothic" charset="0"/>
              </a:rPr>
              <a:t>Dealing with Coordinator Failure</a:t>
            </a:r>
            <a:endParaRPr lang="en-US">
              <a:latin typeface="Helvetica" charset="0"/>
              <a:ea typeface="MS PGothic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How to deal with coordinator failures?</a:t>
            </a:r>
          </a:p>
          <a:p>
            <a:pPr lvl="1">
              <a:defRPr/>
            </a:pPr>
            <a:r>
              <a:rPr lang="en-US" dirty="0" smtClean="0">
                <a:latin typeface="Helvetica" charset="0"/>
                <a:ea typeface="ＭＳ Ｐゴシック" charset="0"/>
              </a:rPr>
              <a:t>worker waits for VOTE-REQ in INIT</a:t>
            </a:r>
          </a:p>
          <a:p>
            <a:pPr lvl="2">
              <a:defRPr/>
            </a:pPr>
            <a:r>
              <a:rPr lang="en-US" dirty="0" smtClean="0">
                <a:latin typeface="Helvetica" charset="0"/>
                <a:ea typeface="ＭＳ Ｐゴシック" charset="0"/>
              </a:rPr>
              <a:t>Worker can time out and abort (coordinator handles it)</a:t>
            </a:r>
          </a:p>
          <a:p>
            <a:pPr lvl="1">
              <a:defRPr/>
            </a:pPr>
            <a:r>
              <a:rPr lang="en-US" dirty="0" smtClean="0">
                <a:latin typeface="Helvetica" charset="0"/>
                <a:ea typeface="ＭＳ Ｐゴシック" charset="0"/>
              </a:rPr>
              <a:t>worker waits for GLOBAL-* message in READY</a:t>
            </a:r>
          </a:p>
          <a:p>
            <a:pPr lvl="2">
              <a:defRPr/>
            </a:pPr>
            <a:r>
              <a:rPr lang="en-US" dirty="0" smtClean="0">
                <a:latin typeface="Helvetica" charset="0"/>
                <a:ea typeface="ＭＳ Ｐゴシック" charset="0"/>
              </a:rPr>
              <a:t>If coordinator fails, workers must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Helvetica" charset="0"/>
                <a:ea typeface="ＭＳ Ｐゴシック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Helvetica" charset="0"/>
                <a:ea typeface="ＭＳ Ｐゴシック" charset="0"/>
              </a:rPr>
              <a:t>BLOCK</a:t>
            </a:r>
            <a:r>
              <a:rPr lang="en-US" dirty="0" smtClean="0">
                <a:latin typeface="Helvetica" charset="0"/>
                <a:ea typeface="ＭＳ Ｐゴシック" charset="0"/>
              </a:rPr>
              <a:t> waiting for coordinator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latin typeface="Helvetica" charset="0"/>
                <a:ea typeface="ＭＳ Ｐゴシック" charset="0"/>
              </a:rPr>
              <a:t>	to recover and send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latin typeface="Helvetica" charset="0"/>
                <a:ea typeface="ＭＳ Ｐゴシック" charset="0"/>
              </a:rPr>
              <a:t>	GLOBAL_* message</a:t>
            </a:r>
          </a:p>
          <a:p>
            <a:pPr marL="0" indent="0">
              <a:buFontTx/>
              <a:buNone/>
              <a:defRPr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943600" y="3048000"/>
            <a:ext cx="1524000" cy="5334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INIT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943600" y="4267200"/>
            <a:ext cx="1524000" cy="5334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READY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953000" y="54864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ABORT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934200" y="54864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COMMIT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20" name="Straight Arrow Connector 19"/>
          <p:cNvCxnSpPr>
            <a:stCxn id="16" idx="2"/>
            <a:endCxn id="17" idx="0"/>
          </p:cNvCxnSpPr>
          <p:nvPr/>
        </p:nvCxnSpPr>
        <p:spPr>
          <a:xfrm rot="5400000">
            <a:off x="6362701" y="3924300"/>
            <a:ext cx="685800" cy="3175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5715000" y="464820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6705600" y="464820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3"/>
          <p:cNvCxnSpPr>
            <a:stCxn id="16" idx="2"/>
            <a:endCxn id="18" idx="1"/>
          </p:cNvCxnSpPr>
          <p:nvPr/>
        </p:nvCxnSpPr>
        <p:spPr>
          <a:xfrm rot="5400000">
            <a:off x="4743450" y="3790950"/>
            <a:ext cx="2171700" cy="1752600"/>
          </a:xfrm>
          <a:prstGeom prst="curvedConnector4">
            <a:avLst>
              <a:gd name="adj1" fmla="val 24386"/>
              <a:gd name="adj2" fmla="val 113043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43" name="TextBox 23"/>
          <p:cNvSpPr txBox="1">
            <a:spLocks noChangeArrowheads="1"/>
          </p:cNvSpPr>
          <p:nvPr/>
        </p:nvSpPr>
        <p:spPr bwMode="auto">
          <a:xfrm>
            <a:off x="4495800" y="3505200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VOTE-REQ</a:t>
            </a:r>
          </a:p>
          <a:p>
            <a:pPr eaLnBrk="1" hangingPunct="1"/>
            <a:r>
              <a:rPr lang="sv-SE" sz="1800">
                <a:latin typeface="Calibri" charset="0"/>
              </a:rPr>
              <a:t>Send: VOTE-ABORT</a:t>
            </a:r>
            <a:endParaRPr lang="en-US" sz="1800">
              <a:latin typeface="Calibri" charset="0"/>
            </a:endParaRPr>
          </a:p>
        </p:txBody>
      </p:sp>
      <p:sp>
        <p:nvSpPr>
          <p:cNvPr id="69644" name="TextBox 24"/>
          <p:cNvSpPr txBox="1">
            <a:spLocks noChangeArrowheads="1"/>
          </p:cNvSpPr>
          <p:nvPr/>
        </p:nvSpPr>
        <p:spPr bwMode="auto">
          <a:xfrm>
            <a:off x="6705600" y="3606800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VOTE-REQ</a:t>
            </a:r>
          </a:p>
          <a:p>
            <a:pPr eaLnBrk="1" hangingPunct="1"/>
            <a:r>
              <a:rPr lang="sv-SE" sz="1800">
                <a:latin typeface="Calibri" charset="0"/>
              </a:rPr>
              <a:t>Send: VOTE-COMMIT</a:t>
            </a:r>
            <a:endParaRPr lang="en-US" sz="1800">
              <a:latin typeface="Calibri" charset="0"/>
            </a:endParaRPr>
          </a:p>
        </p:txBody>
      </p:sp>
      <p:sp>
        <p:nvSpPr>
          <p:cNvPr id="69645" name="TextBox 25"/>
          <p:cNvSpPr txBox="1">
            <a:spLocks noChangeArrowheads="1"/>
          </p:cNvSpPr>
          <p:nvPr/>
        </p:nvSpPr>
        <p:spPr bwMode="auto">
          <a:xfrm>
            <a:off x="4495800" y="499586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GLOBAL-ABORT</a:t>
            </a:r>
          </a:p>
        </p:txBody>
      </p:sp>
      <p:sp>
        <p:nvSpPr>
          <p:cNvPr id="69646" name="TextBox 26"/>
          <p:cNvSpPr txBox="1">
            <a:spLocks noChangeArrowheads="1"/>
          </p:cNvSpPr>
          <p:nvPr/>
        </p:nvSpPr>
        <p:spPr bwMode="auto">
          <a:xfrm>
            <a:off x="6781800" y="4995863"/>
            <a:ext cx="2514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GLOBAL-COMMIT</a:t>
            </a:r>
          </a:p>
        </p:txBody>
      </p:sp>
    </p:spTree>
    <p:extLst>
      <p:ext uri="{BB962C8B-B14F-4D97-AF65-F5344CB8AC3E}">
        <p14:creationId xmlns:p14="http://schemas.microsoft.com/office/powerpoint/2010/main" val="3309197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Helvetica" charset="0"/>
                <a:ea typeface="MS PGothic" charset="0"/>
              </a:rPr>
              <a:t>Example of Coordinator Failure #1</a:t>
            </a:r>
            <a:endParaRPr lang="en-US">
              <a:latin typeface="Helvetica" charset="0"/>
              <a:ea typeface="MS P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5000" y="2655888"/>
            <a:ext cx="1370013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905000" y="3721100"/>
            <a:ext cx="5410200" cy="127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05000" y="4787900"/>
            <a:ext cx="5410200" cy="127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5854700"/>
            <a:ext cx="5410200" cy="127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62" name="TextBox 11"/>
          <p:cNvSpPr txBox="1">
            <a:spLocks noChangeArrowheads="1"/>
          </p:cNvSpPr>
          <p:nvPr/>
        </p:nvSpPr>
        <p:spPr bwMode="auto">
          <a:xfrm>
            <a:off x="228600" y="23622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coordinator</a:t>
            </a:r>
            <a:endParaRPr lang="en-US">
              <a:latin typeface="Calibri" charset="0"/>
            </a:endParaRPr>
          </a:p>
        </p:txBody>
      </p:sp>
      <p:sp>
        <p:nvSpPr>
          <p:cNvPr id="70663" name="TextBox 12"/>
          <p:cNvSpPr txBox="1">
            <a:spLocks noChangeArrowheads="1"/>
          </p:cNvSpPr>
          <p:nvPr/>
        </p:nvSpPr>
        <p:spPr bwMode="auto">
          <a:xfrm>
            <a:off x="533400" y="35052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1</a:t>
            </a:r>
            <a:endParaRPr lang="en-US">
              <a:latin typeface="Calibri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2578894" y="2743994"/>
            <a:ext cx="404812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2409825" y="2836863"/>
            <a:ext cx="596900" cy="2349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2220119" y="2950369"/>
            <a:ext cx="749300" cy="1603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5872956" y="3042444"/>
            <a:ext cx="1055688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5404644" y="3423444"/>
            <a:ext cx="2144712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69" name="TextBox 35"/>
          <p:cNvSpPr txBox="1">
            <a:spLocks noChangeArrowheads="1"/>
          </p:cNvSpPr>
          <p:nvPr/>
        </p:nvSpPr>
        <p:spPr bwMode="auto">
          <a:xfrm>
            <a:off x="3124200" y="2960688"/>
            <a:ext cx="1219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VOTE-REQ</a:t>
            </a:r>
            <a:endParaRPr lang="en-US">
              <a:latin typeface="Calibri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629400" y="3962400"/>
            <a:ext cx="121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VOTE-ABORT</a:t>
            </a:r>
            <a:endParaRPr lang="en-US">
              <a:latin typeface="Calibri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4953000" y="3810000"/>
            <a:ext cx="32004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724400" y="54102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timeout</a:t>
            </a:r>
            <a:endParaRPr lang="en-US">
              <a:latin typeface="Calibri" charset="0"/>
            </a:endParaRPr>
          </a:p>
        </p:txBody>
      </p:sp>
      <p:grpSp>
        <p:nvGrpSpPr>
          <p:cNvPr id="70673" name="Group 30"/>
          <p:cNvGrpSpPr>
            <a:grpSpLocks/>
          </p:cNvGrpSpPr>
          <p:nvPr/>
        </p:nvGrpSpPr>
        <p:grpSpPr bwMode="auto">
          <a:xfrm>
            <a:off x="2895600" y="3252788"/>
            <a:ext cx="304800" cy="304800"/>
            <a:chOff x="4953000" y="1524000"/>
            <a:chExt cx="304800" cy="304800"/>
          </a:xfrm>
        </p:grpSpPr>
        <p:cxnSp>
          <p:nvCxnSpPr>
            <p:cNvPr id="44" name="Straight Connector 43"/>
            <p:cNvCxnSpPr/>
            <p:nvPr/>
          </p:nvCxnSpPr>
          <p:spPr>
            <a:xfrm rot="16200000" flipH="1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674" name="Group 65"/>
          <p:cNvGrpSpPr>
            <a:grpSpLocks/>
          </p:cNvGrpSpPr>
          <p:nvPr/>
        </p:nvGrpSpPr>
        <p:grpSpPr bwMode="auto">
          <a:xfrm>
            <a:off x="4114800" y="838200"/>
            <a:ext cx="2057400" cy="1905000"/>
            <a:chOff x="1295400" y="2514600"/>
            <a:chExt cx="3505200" cy="2971800"/>
          </a:xfrm>
        </p:grpSpPr>
        <p:sp>
          <p:nvSpPr>
            <p:cNvPr id="67" name="Rounded Rectangle 66"/>
            <p:cNvSpPr/>
            <p:nvPr/>
          </p:nvSpPr>
          <p:spPr>
            <a:xfrm>
              <a:off x="2285294" y="2514600"/>
              <a:ext cx="1525411" cy="532448"/>
            </a:xfrm>
            <a:prstGeom prst="roundRect">
              <a:avLst/>
            </a:prstGeom>
            <a:solidFill>
              <a:srgbClr val="FF0000">
                <a:alpha val="25000"/>
              </a:srgb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INIT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2285294" y="3735515"/>
              <a:ext cx="1525411" cy="529971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READY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295400" y="4953953"/>
              <a:ext cx="1522707" cy="532447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ABORT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3277894" y="4953953"/>
              <a:ext cx="1522706" cy="532447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COMM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cxnSp>
          <p:nvCxnSpPr>
            <p:cNvPr id="71" name="Straight Arrow Connector 70"/>
            <p:cNvCxnSpPr>
              <a:stCxn id="67" idx="2"/>
              <a:endCxn id="68" idx="0"/>
            </p:cNvCxnSpPr>
            <p:nvPr/>
          </p:nvCxnSpPr>
          <p:spPr>
            <a:xfrm rot="5400000">
              <a:off x="2705004" y="3392520"/>
              <a:ext cx="685991" cy="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8" idx="2"/>
              <a:endCxn id="69" idx="0"/>
            </p:cNvCxnSpPr>
            <p:nvPr/>
          </p:nvCxnSpPr>
          <p:spPr>
            <a:xfrm rot="5400000">
              <a:off x="2208819" y="4114773"/>
              <a:ext cx="688467" cy="989894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8" idx="2"/>
              <a:endCxn id="70" idx="0"/>
            </p:cNvCxnSpPr>
            <p:nvPr/>
          </p:nvCxnSpPr>
          <p:spPr>
            <a:xfrm rot="16200000" flipH="1">
              <a:off x="3198714" y="4114773"/>
              <a:ext cx="688467" cy="989894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23"/>
            <p:cNvCxnSpPr>
              <a:stCxn id="67" idx="2"/>
              <a:endCxn id="69" idx="1"/>
            </p:cNvCxnSpPr>
            <p:nvPr/>
          </p:nvCxnSpPr>
          <p:spPr>
            <a:xfrm rot="5400000">
              <a:off x="1084516" y="3257933"/>
              <a:ext cx="2174367" cy="1752600"/>
            </a:xfrm>
            <a:prstGeom prst="curvedConnector4">
              <a:avLst>
                <a:gd name="adj1" fmla="val 24386"/>
                <a:gd name="adj2" fmla="val 113043"/>
              </a:avLst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4724400" y="44196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timeout</a:t>
            </a:r>
            <a:endParaRPr lang="en-US">
              <a:latin typeface="Calibri" charset="0"/>
            </a:endParaRP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4724400" y="33528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timeout</a:t>
            </a:r>
            <a:endParaRPr lang="en-US">
              <a:latin typeface="Calibri" charset="0"/>
            </a:endParaRPr>
          </a:p>
        </p:txBody>
      </p:sp>
      <p:sp>
        <p:nvSpPr>
          <p:cNvPr id="70677" name="TextBox 12"/>
          <p:cNvSpPr txBox="1">
            <a:spLocks noChangeArrowheads="1"/>
          </p:cNvSpPr>
          <p:nvPr/>
        </p:nvSpPr>
        <p:spPr bwMode="auto">
          <a:xfrm>
            <a:off x="533400" y="44958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2</a:t>
            </a:r>
            <a:endParaRPr lang="en-US">
              <a:latin typeface="Calibri" charset="0"/>
            </a:endParaRPr>
          </a:p>
        </p:txBody>
      </p:sp>
      <p:sp>
        <p:nvSpPr>
          <p:cNvPr id="70678" name="TextBox 12"/>
          <p:cNvSpPr txBox="1">
            <a:spLocks noChangeArrowheads="1"/>
          </p:cNvSpPr>
          <p:nvPr/>
        </p:nvSpPr>
        <p:spPr bwMode="auto">
          <a:xfrm>
            <a:off x="533400" y="5557838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3</a:t>
            </a: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751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9" grpId="0"/>
      <p:bldP spid="84" grpId="0"/>
      <p:bldP spid="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Why not have a huge buffer at the receiver (memory is cheap!)?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Sending window (</a:t>
            </a:r>
            <a:r>
              <a:rPr lang="en-US" dirty="0" err="1" smtClean="0"/>
              <a:t>SndWnd</a:t>
            </a:r>
            <a:r>
              <a:rPr lang="en-US" dirty="0" smtClean="0"/>
              <a:t>) also depends on network congestion</a:t>
            </a:r>
          </a:p>
          <a:p>
            <a:pPr lvl="1">
              <a:defRPr/>
            </a:pPr>
            <a:r>
              <a:rPr lang="en-US" b="1" dirty="0" smtClean="0"/>
              <a:t>Congestion control</a:t>
            </a:r>
            <a:r>
              <a:rPr lang="en-US" dirty="0" smtClean="0"/>
              <a:t>: ensure that  a fast sender doesn’t overwhelm a router in the network </a:t>
            </a:r>
          </a:p>
          <a:p>
            <a:pPr lvl="1">
              <a:defRPr/>
            </a:pPr>
            <a:r>
              <a:rPr lang="en-US" dirty="0" smtClean="0"/>
              <a:t>discussed in detail in CS168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In practice there is other sets of buffers in the protocol stack, at the </a:t>
            </a:r>
            <a:r>
              <a:rPr lang="en-US" b="1" dirty="0" smtClean="0"/>
              <a:t>link layer</a:t>
            </a:r>
            <a:r>
              <a:rPr lang="en-US" dirty="0" smtClean="0"/>
              <a:t> (i.e., Network Interface Card)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9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latin typeface="Helvetica" charset="0"/>
                <a:ea typeface="MS PGothic" charset="0"/>
              </a:rPr>
              <a:t>Example of Coordinator Failure #2</a:t>
            </a:r>
            <a:endParaRPr lang="en-US">
              <a:latin typeface="Helvetica" charset="0"/>
              <a:ea typeface="MS P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5400" y="2960688"/>
            <a:ext cx="3654425" cy="31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295400" y="40259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95400" y="50927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295400" y="61595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6200000" flipH="1">
            <a:off x="1524000" y="3173413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16200000" flipH="1">
            <a:off x="1028700" y="3592513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16200000" flipH="1">
            <a:off x="342900" y="4202113"/>
            <a:ext cx="32004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5400000" flipH="1" flipV="1">
            <a:off x="3467100" y="3287713"/>
            <a:ext cx="1066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5400000" flipH="1" flipV="1">
            <a:off x="3086100" y="3821113"/>
            <a:ext cx="21336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91" name="TextBox 107"/>
          <p:cNvSpPr txBox="1">
            <a:spLocks noChangeArrowheads="1"/>
          </p:cNvSpPr>
          <p:nvPr/>
        </p:nvSpPr>
        <p:spPr bwMode="auto">
          <a:xfrm>
            <a:off x="2133600" y="3249613"/>
            <a:ext cx="152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VOTE-REQ</a:t>
            </a:r>
            <a:endParaRPr lang="en-US">
              <a:latin typeface="Calibri" charset="0"/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2743200" y="4240213"/>
            <a:ext cx="1600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VOTE-COMMIT</a:t>
            </a:r>
            <a:endParaRPr lang="en-US">
              <a:latin typeface="Calibri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 rot="5400000" flipH="1" flipV="1">
            <a:off x="2718593" y="4368007"/>
            <a:ext cx="3173413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4572000" y="2819400"/>
            <a:ext cx="304800" cy="304800"/>
            <a:chOff x="4953000" y="1524000"/>
            <a:chExt cx="304800" cy="304800"/>
          </a:xfrm>
        </p:grpSpPr>
        <p:cxnSp>
          <p:nvCxnSpPr>
            <p:cNvPr id="113" name="Straight Connector 112"/>
            <p:cNvCxnSpPr/>
            <p:nvPr/>
          </p:nvCxnSpPr>
          <p:spPr>
            <a:xfrm rot="16200000" flipH="1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3730625" y="762000"/>
            <a:ext cx="1984375" cy="1752600"/>
            <a:chOff x="1295400" y="2514600"/>
            <a:chExt cx="3505200" cy="2971800"/>
          </a:xfrm>
        </p:grpSpPr>
        <p:sp>
          <p:nvSpPr>
            <p:cNvPr id="117" name="Rounded Rectangle 116"/>
            <p:cNvSpPr/>
            <p:nvPr/>
          </p:nvSpPr>
          <p:spPr>
            <a:xfrm>
              <a:off x="2285269" y="2514600"/>
              <a:ext cx="1525463" cy="532986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INIT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2285269" y="3734008"/>
              <a:ext cx="1525463" cy="532986"/>
            </a:xfrm>
            <a:prstGeom prst="roundRect">
              <a:avLst/>
            </a:prstGeom>
            <a:solidFill>
              <a:srgbClr val="FF0000">
                <a:alpha val="25000"/>
              </a:srgb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READY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1295400" y="4953414"/>
              <a:ext cx="1522660" cy="532986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ABORT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3277942" y="4953414"/>
              <a:ext cx="1522658" cy="532986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COMM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cxnSp>
          <p:nvCxnSpPr>
            <p:cNvPr id="121" name="Straight Arrow Connector 120"/>
            <p:cNvCxnSpPr>
              <a:stCxn id="117" idx="2"/>
              <a:endCxn id="118" idx="0"/>
            </p:cNvCxnSpPr>
            <p:nvPr/>
          </p:nvCxnSpPr>
          <p:spPr>
            <a:xfrm rot="5400000">
              <a:off x="2706135" y="3392144"/>
              <a:ext cx="683729" cy="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18" idx="2"/>
              <a:endCxn id="119" idx="0"/>
            </p:cNvCxnSpPr>
            <p:nvPr/>
          </p:nvCxnSpPr>
          <p:spPr>
            <a:xfrm rot="5400000">
              <a:off x="2209856" y="4115269"/>
              <a:ext cx="686420" cy="98986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stCxn id="118" idx="2"/>
              <a:endCxn id="120" idx="0"/>
            </p:cNvCxnSpPr>
            <p:nvPr/>
          </p:nvCxnSpPr>
          <p:spPr>
            <a:xfrm rot="16200000" flipH="1">
              <a:off x="3199725" y="4115269"/>
              <a:ext cx="686420" cy="98986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23"/>
            <p:cNvCxnSpPr>
              <a:stCxn id="117" idx="2"/>
              <a:endCxn id="119" idx="1"/>
            </p:cNvCxnSpPr>
            <p:nvPr/>
          </p:nvCxnSpPr>
          <p:spPr>
            <a:xfrm rot="5400000">
              <a:off x="1085539" y="3257447"/>
              <a:ext cx="2172322" cy="1752601"/>
            </a:xfrm>
            <a:prstGeom prst="curvedConnector4">
              <a:avLst>
                <a:gd name="adj1" fmla="val 24386"/>
                <a:gd name="adj2" fmla="val 113043"/>
              </a:avLst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3962400" y="5334000"/>
            <a:ext cx="3276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sv-SE">
                <a:latin typeface="Calibri" charset="0"/>
              </a:rPr>
              <a:t>block waiting for coordinator</a:t>
            </a:r>
            <a:endParaRPr lang="en-US">
              <a:latin typeface="Calibri" charset="0"/>
            </a:endParaRPr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5957888" y="2971800"/>
            <a:ext cx="234791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5257800" y="2514600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sv-SE">
                <a:latin typeface="Calibri" charset="0"/>
              </a:rPr>
              <a:t>restarted</a:t>
            </a:r>
            <a:endParaRPr lang="en-US">
              <a:latin typeface="Calibri" charset="0"/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 rot="16200000" flipH="1">
            <a:off x="6324600" y="3200400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rot="16200000" flipH="1">
            <a:off x="5676900" y="3619500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6934200" y="42672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GLOBAL-ABORT</a:t>
            </a:r>
            <a:endParaRPr lang="en-US">
              <a:latin typeface="Calibri" charset="0"/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rot="16200000" flipH="1">
            <a:off x="4953000" y="4191000"/>
            <a:ext cx="3276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03" name="TextBox 11"/>
          <p:cNvSpPr txBox="1">
            <a:spLocks noChangeArrowheads="1"/>
          </p:cNvSpPr>
          <p:nvPr/>
        </p:nvSpPr>
        <p:spPr bwMode="auto">
          <a:xfrm>
            <a:off x="-76200" y="25146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coordinator</a:t>
            </a:r>
            <a:endParaRPr lang="en-US">
              <a:latin typeface="Calibri" charset="0"/>
            </a:endParaRPr>
          </a:p>
        </p:txBody>
      </p:sp>
      <p:sp>
        <p:nvSpPr>
          <p:cNvPr id="71704" name="TextBox 12"/>
          <p:cNvSpPr txBox="1">
            <a:spLocks noChangeArrowheads="1"/>
          </p:cNvSpPr>
          <p:nvPr/>
        </p:nvSpPr>
        <p:spPr bwMode="auto">
          <a:xfrm>
            <a:off x="228600" y="36576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1</a:t>
            </a:r>
            <a:endParaRPr lang="en-US">
              <a:latin typeface="Calibri" charset="0"/>
            </a:endParaRPr>
          </a:p>
        </p:txBody>
      </p:sp>
      <p:sp>
        <p:nvSpPr>
          <p:cNvPr id="71705" name="TextBox 12"/>
          <p:cNvSpPr txBox="1">
            <a:spLocks noChangeArrowheads="1"/>
          </p:cNvSpPr>
          <p:nvPr/>
        </p:nvSpPr>
        <p:spPr bwMode="auto">
          <a:xfrm>
            <a:off x="228600" y="46482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2</a:t>
            </a:r>
            <a:endParaRPr lang="en-US">
              <a:latin typeface="Calibri" charset="0"/>
            </a:endParaRPr>
          </a:p>
        </p:txBody>
      </p:sp>
      <p:sp>
        <p:nvSpPr>
          <p:cNvPr id="71706" name="TextBox 12"/>
          <p:cNvSpPr txBox="1">
            <a:spLocks noChangeArrowheads="1"/>
          </p:cNvSpPr>
          <p:nvPr/>
        </p:nvSpPr>
        <p:spPr bwMode="auto">
          <a:xfrm>
            <a:off x="228600" y="5710238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3</a:t>
            </a: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995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25" grpId="0"/>
      <p:bldP spid="132" grpId="0"/>
      <p:bldP spid="13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</p:spPr>
        <p:txBody>
          <a:bodyPr/>
          <a:lstStyle/>
          <a:p>
            <a:r>
              <a:rPr lang="sv-SE" dirty="0" err="1" smtClean="0">
                <a:latin typeface="Helvetica" charset="0"/>
                <a:ea typeface="MS PGothic" charset="0"/>
              </a:rPr>
              <a:t>Durability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2117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Helvetica" charset="0"/>
                <a:cs typeface="ＭＳ Ｐゴシック" charset="-128"/>
              </a:rPr>
              <a:t>All nodes use stable storage* to store which state they are in</a:t>
            </a:r>
          </a:p>
          <a:p>
            <a:pPr>
              <a:defRPr/>
            </a:pPr>
            <a:endParaRPr lang="en-US" dirty="0" smtClean="0">
              <a:latin typeface="Helvetica" charset="0"/>
              <a:cs typeface="ＭＳ Ｐゴシック" charset="-128"/>
            </a:endParaRPr>
          </a:p>
          <a:p>
            <a:pPr>
              <a:defRPr/>
            </a:pPr>
            <a:r>
              <a:rPr lang="en-US" dirty="0" smtClean="0">
                <a:latin typeface="Helvetica" charset="0"/>
                <a:cs typeface="ＭＳ Ｐゴシック" charset="-128"/>
              </a:rPr>
              <a:t>Upon recovery, it can restore state and resume:</a:t>
            </a:r>
          </a:p>
          <a:p>
            <a:pPr lvl="1">
              <a:defRPr/>
            </a:pPr>
            <a:r>
              <a:rPr lang="en-US" dirty="0" smtClean="0">
                <a:latin typeface="Helvetica" charset="0"/>
              </a:rPr>
              <a:t>Coordinator aborts in INIT, WAIT, or ABORT</a:t>
            </a:r>
          </a:p>
          <a:p>
            <a:pPr lvl="1">
              <a:defRPr/>
            </a:pPr>
            <a:r>
              <a:rPr lang="en-US" dirty="0" smtClean="0">
                <a:latin typeface="Helvetica" charset="0"/>
              </a:rPr>
              <a:t>Coordinator commits in COMMIT</a:t>
            </a:r>
          </a:p>
          <a:p>
            <a:pPr lvl="1">
              <a:defRPr/>
            </a:pPr>
            <a:r>
              <a:rPr lang="en-US" dirty="0" smtClean="0">
                <a:latin typeface="Helvetica" charset="0"/>
              </a:rPr>
              <a:t>Worker aborts in INIT, ABORT</a:t>
            </a:r>
          </a:p>
          <a:p>
            <a:pPr lvl="1">
              <a:defRPr/>
            </a:pPr>
            <a:r>
              <a:rPr lang="en-US" dirty="0" smtClean="0">
                <a:latin typeface="Helvetica" charset="0"/>
              </a:rPr>
              <a:t>Worker commits in COMMIT</a:t>
            </a:r>
          </a:p>
          <a:p>
            <a:pPr lvl="1">
              <a:defRPr/>
            </a:pPr>
            <a:r>
              <a:rPr lang="en-US" dirty="0" smtClean="0">
                <a:latin typeface="Helvetica" charset="0"/>
              </a:rPr>
              <a:t>Worker asks Coordinator in READY</a:t>
            </a:r>
          </a:p>
          <a:p>
            <a:pPr lvl="1">
              <a:defRPr/>
            </a:pPr>
            <a:endParaRPr lang="en-US" dirty="0">
              <a:latin typeface="Helvetica" charset="0"/>
            </a:endParaRPr>
          </a:p>
          <a:p>
            <a:pPr marL="57150" indent="0">
              <a:buFontTx/>
              <a:buNone/>
              <a:defRPr/>
            </a:pPr>
            <a:r>
              <a:rPr lang="en-US" dirty="0" smtClean="0">
                <a:latin typeface="Helvetica" charset="0"/>
                <a:cs typeface="ＭＳ Ｐゴシック" charset="-128"/>
              </a:rPr>
              <a:t>* - stable storage is non-volatile storage (e.g. backed by disk) that guarantees atomic writes. </a:t>
            </a:r>
          </a:p>
          <a:p>
            <a:pPr lvl="1">
              <a:defRPr/>
            </a:pPr>
            <a:endParaRPr lang="en-US" dirty="0" smtClean="0">
              <a:latin typeface="Helvetica" charset="0"/>
            </a:endParaRPr>
          </a:p>
          <a:p>
            <a:pPr>
              <a:defRPr/>
            </a:pPr>
            <a:endParaRPr lang="en-US" dirty="0" smtClean="0">
              <a:latin typeface="Helvetica" charset="0"/>
              <a:cs typeface="ＭＳ Ｐゴシック" charset="-128"/>
            </a:endParaRPr>
          </a:p>
          <a:p>
            <a:pPr>
              <a:defRPr/>
            </a:pPr>
            <a:endParaRPr lang="en-US" dirty="0" smtClean="0">
              <a:latin typeface="Helvetica" charset="0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867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v-SE" dirty="0" smtClean="0">
                <a:ea typeface="ＭＳ Ｐゴシック" charset="-128"/>
                <a:cs typeface="ＭＳ Ｐゴシック" charset="-128"/>
              </a:rPr>
              <a:t>Blocking for Coordinator to Recover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5562600" cy="53340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A worker waiting for global decision can ask fellow workers about their state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If another worker is in ABORT or COMMIT state then coordinator must have sent GLOBAL-*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Thus, worker can safely abort or commit, respectively</a:t>
            </a:r>
          </a:p>
          <a:p>
            <a:pPr lvl="2"/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If another worker is still in INIT state</a:t>
            </a:r>
          </a:p>
          <a:p>
            <a:pPr lvl="1">
              <a:buFontTx/>
              <a:buNone/>
            </a:pPr>
            <a:r>
              <a:rPr lang="en-US" dirty="0">
                <a:latin typeface="Helvetica" charset="0"/>
                <a:ea typeface="MS PGothic" charset="0"/>
              </a:rPr>
              <a:t>	then both workers can decide to abort </a:t>
            </a:r>
          </a:p>
          <a:p>
            <a:pPr lvl="2"/>
            <a:endParaRPr lang="en-US" dirty="0">
              <a:latin typeface="Helvetica" charset="0"/>
              <a:ea typeface="MS PGothic" charset="0"/>
            </a:endParaRP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If all workers are in ready, need to </a:t>
            </a:r>
            <a:r>
              <a:rPr lang="en-US" b="1" dirty="0">
                <a:solidFill>
                  <a:srgbClr val="FF0000"/>
                </a:solidFill>
                <a:latin typeface="Helvetica" charset="0"/>
                <a:ea typeface="MS PGothic" charset="0"/>
              </a:rPr>
              <a:t>BLOCK </a:t>
            </a:r>
            <a:r>
              <a:rPr lang="en-US" dirty="0">
                <a:latin typeface="Helvetica" charset="0"/>
                <a:ea typeface="MS PGothic" charset="0"/>
              </a:rPr>
              <a:t>(don’t know if coordinator wanted to abort or commit)</a:t>
            </a:r>
          </a:p>
        </p:txBody>
      </p:sp>
      <p:grpSp>
        <p:nvGrpSpPr>
          <p:cNvPr id="73731" name="Group 15"/>
          <p:cNvGrpSpPr>
            <a:grpSpLocks/>
          </p:cNvGrpSpPr>
          <p:nvPr/>
        </p:nvGrpSpPr>
        <p:grpSpPr bwMode="auto">
          <a:xfrm>
            <a:off x="5105400" y="2133600"/>
            <a:ext cx="4191000" cy="2514600"/>
            <a:chOff x="5008418" y="3810000"/>
            <a:chExt cx="4953001" cy="2971800"/>
          </a:xfrm>
        </p:grpSpPr>
        <p:sp>
          <p:nvSpPr>
            <p:cNvPr id="4" name="Rounded Rectangle 3"/>
            <p:cNvSpPr/>
            <p:nvPr/>
          </p:nvSpPr>
          <p:spPr>
            <a:xfrm>
              <a:off x="6552479" y="3810000"/>
              <a:ext cx="1525299" cy="532823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dirty="0">
                  <a:solidFill>
                    <a:schemeClr val="tx1"/>
                  </a:solidFill>
                  <a:latin typeface="Calibri"/>
                  <a:cs typeface="Calibri"/>
                </a:rPr>
                <a:t>INIT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552479" y="5029489"/>
              <a:ext cx="1525299" cy="532823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dirty="0">
                  <a:solidFill>
                    <a:schemeClr val="tx1"/>
                  </a:solidFill>
                  <a:latin typeface="Calibri"/>
                  <a:cs typeface="Calibri"/>
                </a:rPr>
                <a:t>READY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561879" y="6248977"/>
              <a:ext cx="1525299" cy="532823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dirty="0">
                  <a:solidFill>
                    <a:schemeClr val="tx1"/>
                  </a:solidFill>
                  <a:latin typeface="Calibri"/>
                  <a:cs typeface="Calibri"/>
                </a:rPr>
                <a:t>ABORT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7543079" y="6248977"/>
              <a:ext cx="1525299" cy="532823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dirty="0">
                  <a:solidFill>
                    <a:schemeClr val="tx1"/>
                  </a:solidFill>
                  <a:latin typeface="Calibri"/>
                  <a:cs typeface="Calibri"/>
                </a:rPr>
                <a:t>COMMIT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cxnSp>
          <p:nvCxnSpPr>
            <p:cNvPr id="8" name="Straight Arrow Connector 7"/>
            <p:cNvCxnSpPr>
              <a:stCxn id="4" idx="2"/>
              <a:endCxn id="5" idx="0"/>
            </p:cNvCxnSpPr>
            <p:nvPr/>
          </p:nvCxnSpPr>
          <p:spPr>
            <a:xfrm rot="5400000">
              <a:off x="6972734" y="4686156"/>
              <a:ext cx="684789" cy="187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5" idx="2"/>
              <a:endCxn id="6" idx="0"/>
            </p:cNvCxnSpPr>
            <p:nvPr/>
          </p:nvCxnSpPr>
          <p:spPr>
            <a:xfrm rot="5400000">
              <a:off x="6477433" y="5410345"/>
              <a:ext cx="686666" cy="99060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2"/>
              <a:endCxn id="7" idx="0"/>
            </p:cNvCxnSpPr>
            <p:nvPr/>
          </p:nvCxnSpPr>
          <p:spPr>
            <a:xfrm rot="16200000" flipH="1">
              <a:off x="7468033" y="5410345"/>
              <a:ext cx="686666" cy="99060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23"/>
            <p:cNvCxnSpPr>
              <a:stCxn id="4" idx="2"/>
              <a:endCxn id="6" idx="1"/>
            </p:cNvCxnSpPr>
            <p:nvPr/>
          </p:nvCxnSpPr>
          <p:spPr>
            <a:xfrm rot="5400000">
              <a:off x="5352689" y="4552013"/>
              <a:ext cx="2172566" cy="1754187"/>
            </a:xfrm>
            <a:prstGeom prst="curvedConnector4">
              <a:avLst>
                <a:gd name="adj1" fmla="val 24386"/>
                <a:gd name="adj2" fmla="val 113043"/>
              </a:avLst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740" name="TextBox 11"/>
            <p:cNvSpPr txBox="1">
              <a:spLocks noChangeArrowheads="1"/>
            </p:cNvSpPr>
            <p:nvPr/>
          </p:nvSpPr>
          <p:spPr bwMode="auto">
            <a:xfrm>
              <a:off x="5105400" y="4267201"/>
              <a:ext cx="2285999" cy="69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sz="1600">
                  <a:latin typeface="Calibri" charset="0"/>
                </a:rPr>
                <a:t>Recv: VOTE-REQ</a:t>
              </a:r>
            </a:p>
            <a:p>
              <a:pPr eaLnBrk="1" hangingPunct="1"/>
              <a:r>
                <a:rPr lang="sv-SE" sz="1600">
                  <a:latin typeface="Calibri" charset="0"/>
                </a:rPr>
                <a:t>Send: VOTE-ABORT</a:t>
              </a:r>
              <a:endParaRPr lang="en-US" sz="1600">
                <a:latin typeface="Calibri" charset="0"/>
              </a:endParaRPr>
            </a:p>
          </p:txBody>
        </p:sp>
        <p:sp>
          <p:nvSpPr>
            <p:cNvPr id="73741" name="TextBox 12"/>
            <p:cNvSpPr txBox="1">
              <a:spLocks noChangeArrowheads="1"/>
            </p:cNvSpPr>
            <p:nvPr/>
          </p:nvSpPr>
          <p:spPr bwMode="auto">
            <a:xfrm>
              <a:off x="7315201" y="4368225"/>
              <a:ext cx="2556163" cy="69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sz="1600">
                  <a:latin typeface="Calibri" charset="0"/>
                </a:rPr>
                <a:t>Recv: VOTE-REQ</a:t>
              </a:r>
            </a:p>
            <a:p>
              <a:pPr eaLnBrk="1" hangingPunct="1"/>
              <a:r>
                <a:rPr lang="sv-SE" sz="1600">
                  <a:latin typeface="Calibri" charset="0"/>
                </a:rPr>
                <a:t>Send: VOTE-COMMIT</a:t>
              </a:r>
              <a:endParaRPr lang="en-US" sz="1600">
                <a:latin typeface="Calibri" charset="0"/>
              </a:endParaRPr>
            </a:p>
          </p:txBody>
        </p:sp>
        <p:sp>
          <p:nvSpPr>
            <p:cNvPr id="73742" name="TextBox 13"/>
            <p:cNvSpPr txBox="1">
              <a:spLocks noChangeArrowheads="1"/>
            </p:cNvSpPr>
            <p:nvPr/>
          </p:nvSpPr>
          <p:spPr bwMode="auto">
            <a:xfrm>
              <a:off x="5008418" y="5757446"/>
              <a:ext cx="2535381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sz="1600">
                  <a:latin typeface="Calibri" charset="0"/>
                </a:rPr>
                <a:t>Recv: GLOBAL-ABORT</a:t>
              </a:r>
            </a:p>
          </p:txBody>
        </p:sp>
        <p:sp>
          <p:nvSpPr>
            <p:cNvPr id="73743" name="TextBox 14"/>
            <p:cNvSpPr txBox="1">
              <a:spLocks noChangeArrowheads="1"/>
            </p:cNvSpPr>
            <p:nvPr/>
          </p:nvSpPr>
          <p:spPr bwMode="auto">
            <a:xfrm>
              <a:off x="7315200" y="5757446"/>
              <a:ext cx="2646219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sz="1600">
                  <a:latin typeface="Calibri" charset="0"/>
                </a:rPr>
                <a:t>Recv: GLOBAL-COMMIT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15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05800" cy="5334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Internet Layering – engineering for intelligence and change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725613" y="5638800"/>
            <a:ext cx="2743200" cy="5334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600" b="0" dirty="0">
              <a:latin typeface="Helvetica"/>
              <a:ea typeface="ＭＳ Ｐゴシック" pitchFamily="1" charset="-128"/>
              <a:cs typeface="Helvetica"/>
            </a:endParaRPr>
          </a:p>
        </p:txBody>
      </p: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725613" y="5715000"/>
            <a:ext cx="2698750" cy="40005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0" smtClean="0">
                <a:latin typeface="Helvetica" charset="0"/>
                <a:cs typeface="Helvetica" charset="0"/>
              </a:rPr>
              <a:t>101010100110101110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77813" y="2057400"/>
            <a:ext cx="1295400" cy="762000"/>
          </a:xfrm>
          <a:prstGeom prst="rect">
            <a:avLst/>
          </a:prstGeom>
          <a:solidFill>
            <a:srgbClr val="CCFFCC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pitchFamily="1" charset="-128"/>
                <a:cs typeface="Helvetica"/>
              </a:rPr>
              <a:t>Transport Layer </a:t>
            </a:r>
          </a:p>
        </p:txBody>
      </p:sp>
      <p:sp>
        <p:nvSpPr>
          <p:cNvPr id="80901" name="Rectangle 45"/>
          <p:cNvSpPr>
            <a:spLocks noChangeArrowheads="1"/>
          </p:cNvSpPr>
          <p:nvPr/>
        </p:nvSpPr>
        <p:spPr bwMode="auto">
          <a:xfrm>
            <a:off x="2411413" y="213360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Trans.</a:t>
            </a:r>
          </a:p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Hdr.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77813" y="3200400"/>
            <a:ext cx="1295400" cy="762000"/>
          </a:xfrm>
          <a:prstGeom prst="rect">
            <a:avLst/>
          </a:prstGeom>
          <a:solidFill>
            <a:srgbClr val="A0BCFE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pitchFamily="1" charset="-128"/>
                <a:cs typeface="Helvetica"/>
              </a:rPr>
              <a:t>Network Layer </a:t>
            </a:r>
          </a:p>
        </p:txBody>
      </p:sp>
      <p:sp>
        <p:nvSpPr>
          <p:cNvPr id="80903" name="Rectangle 60"/>
          <p:cNvSpPr>
            <a:spLocks noChangeArrowheads="1"/>
          </p:cNvSpPr>
          <p:nvPr/>
        </p:nvSpPr>
        <p:spPr bwMode="auto">
          <a:xfrm>
            <a:off x="3048000" y="327660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Trans.</a:t>
            </a:r>
          </a:p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Hdr.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362200" y="3276600"/>
            <a:ext cx="6858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Arial Narrow"/>
                <a:ea typeface="ＭＳ Ｐゴシック" pitchFamily="1" charset="-128"/>
                <a:cs typeface="Arial Narrow"/>
              </a:rPr>
              <a:t>Net.</a:t>
            </a:r>
          </a:p>
          <a:p>
            <a:pPr algn="ctr">
              <a:defRPr/>
            </a:pPr>
            <a:r>
              <a:rPr lang="en-US" sz="1600" b="0" dirty="0" err="1">
                <a:latin typeface="Arial Narrow"/>
                <a:ea typeface="ＭＳ Ｐゴシック" pitchFamily="1" charset="-128"/>
                <a:cs typeface="Arial Narrow"/>
              </a:rPr>
              <a:t>Hdr</a:t>
            </a:r>
            <a:r>
              <a:rPr lang="en-US" sz="1600" b="0" dirty="0">
                <a:latin typeface="Arial Narrow"/>
                <a:ea typeface="ＭＳ Ｐゴシック" pitchFamily="1" charset="-128"/>
                <a:cs typeface="Arial Narrow"/>
              </a:rPr>
              <a:t>.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277813" y="4343400"/>
            <a:ext cx="1295400" cy="762000"/>
          </a:xfrm>
          <a:prstGeom prst="rect">
            <a:avLst/>
          </a:prstGeom>
          <a:solidFill>
            <a:srgbClr val="FECF59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 err="1">
                <a:latin typeface="Helvetica"/>
                <a:ea typeface="ＭＳ Ｐゴシック" pitchFamily="1" charset="-128"/>
                <a:cs typeface="Helvetica"/>
              </a:rPr>
              <a:t>Datalink</a:t>
            </a:r>
            <a:r>
              <a:rPr lang="en-US" sz="2000" b="0" dirty="0">
                <a:latin typeface="Helvetica"/>
                <a:ea typeface="ＭＳ Ｐゴシック" pitchFamily="1" charset="-128"/>
                <a:cs typeface="Helvetica"/>
              </a:rPr>
              <a:t> Layer </a:t>
            </a:r>
          </a:p>
        </p:txBody>
      </p:sp>
      <p:sp>
        <p:nvSpPr>
          <p:cNvPr id="80906" name="Rectangle 70"/>
          <p:cNvSpPr>
            <a:spLocks noChangeArrowheads="1"/>
          </p:cNvSpPr>
          <p:nvPr/>
        </p:nvSpPr>
        <p:spPr bwMode="auto">
          <a:xfrm>
            <a:off x="3733800" y="4419600"/>
            <a:ext cx="68580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Trans.</a:t>
            </a:r>
          </a:p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Hdr.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3048000" y="4419600"/>
            <a:ext cx="6858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0" dirty="0">
                <a:latin typeface="Arial Narrow"/>
                <a:ea typeface="ＭＳ Ｐゴシック" pitchFamily="1" charset="-128"/>
                <a:cs typeface="Arial Narrow"/>
              </a:rPr>
              <a:t>Net.</a:t>
            </a:r>
          </a:p>
          <a:p>
            <a:pPr algn="ctr">
              <a:defRPr/>
            </a:pPr>
            <a:r>
              <a:rPr lang="en-US" sz="1600" b="0" dirty="0" err="1">
                <a:latin typeface="Arial Narrow"/>
                <a:ea typeface="ＭＳ Ｐゴシック" pitchFamily="1" charset="-128"/>
                <a:cs typeface="Arial Narrow"/>
              </a:rPr>
              <a:t>Hdr</a:t>
            </a:r>
            <a:r>
              <a:rPr lang="en-US" sz="1600" b="0" dirty="0">
                <a:latin typeface="Arial Narrow"/>
                <a:ea typeface="ＭＳ Ｐゴシック" pitchFamily="1" charset="-128"/>
                <a:cs typeface="Arial Narrow"/>
              </a:rPr>
              <a:t>.</a:t>
            </a:r>
          </a:p>
        </p:txBody>
      </p:sp>
      <p:sp>
        <p:nvSpPr>
          <p:cNvPr id="80908" name="Rectangle 73"/>
          <p:cNvSpPr>
            <a:spLocks noChangeArrowheads="1"/>
          </p:cNvSpPr>
          <p:nvPr/>
        </p:nvSpPr>
        <p:spPr bwMode="auto">
          <a:xfrm>
            <a:off x="2362200" y="4419600"/>
            <a:ext cx="685800" cy="609600"/>
          </a:xfrm>
          <a:prstGeom prst="rect">
            <a:avLst/>
          </a:prstGeom>
          <a:solidFill>
            <a:srgbClr val="FECF59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Frame</a:t>
            </a:r>
          </a:p>
          <a:p>
            <a:pPr algn="ctr"/>
            <a:r>
              <a:rPr lang="en-US" sz="1600" b="0">
                <a:latin typeface="Arial Narrow" charset="0"/>
                <a:cs typeface="Arial Narrow" charset="0"/>
              </a:rPr>
              <a:t>Hdr.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77813" y="5486400"/>
            <a:ext cx="1295400" cy="762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pitchFamily="1" charset="-128"/>
                <a:cs typeface="Helvetica"/>
              </a:rPr>
              <a:t>Physical Layer </a:t>
            </a:r>
          </a:p>
        </p:txBody>
      </p:sp>
      <p:sp>
        <p:nvSpPr>
          <p:cNvPr id="80910" name="Rectangle 96"/>
          <p:cNvSpPr>
            <a:spLocks noChangeArrowheads="1"/>
          </p:cNvSpPr>
          <p:nvPr/>
        </p:nvSpPr>
        <p:spPr bwMode="auto">
          <a:xfrm>
            <a:off x="1725613" y="213360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  <a:cs typeface="Helvetica" charset="0"/>
              </a:rPr>
              <a:t>Data</a:t>
            </a:r>
          </a:p>
        </p:txBody>
      </p:sp>
      <p:sp>
        <p:nvSpPr>
          <p:cNvPr id="80911" name="Rectangle 97"/>
          <p:cNvSpPr>
            <a:spLocks noChangeArrowheads="1"/>
          </p:cNvSpPr>
          <p:nvPr/>
        </p:nvSpPr>
        <p:spPr bwMode="auto">
          <a:xfrm>
            <a:off x="1725613" y="327660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  <a:cs typeface="Helvetica" charset="0"/>
              </a:rPr>
              <a:t>Data</a:t>
            </a:r>
          </a:p>
        </p:txBody>
      </p:sp>
      <p:sp>
        <p:nvSpPr>
          <p:cNvPr id="80912" name="Rectangle 98"/>
          <p:cNvSpPr>
            <a:spLocks noChangeArrowheads="1"/>
          </p:cNvSpPr>
          <p:nvPr/>
        </p:nvSpPr>
        <p:spPr bwMode="auto">
          <a:xfrm>
            <a:off x="1725613" y="441960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  <a:cs typeface="Helvetica" charset="0"/>
              </a:rPr>
              <a:t>Data</a:t>
            </a:r>
          </a:p>
        </p:txBody>
      </p:sp>
      <p:sp>
        <p:nvSpPr>
          <p:cNvPr id="80913" name="Up-Down Arrow 23"/>
          <p:cNvSpPr>
            <a:spLocks noChangeArrowheads="1"/>
          </p:cNvSpPr>
          <p:nvPr/>
        </p:nvSpPr>
        <p:spPr bwMode="auto">
          <a:xfrm>
            <a:off x="811213" y="510540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80914" name="Up-Down Arrow 24"/>
          <p:cNvSpPr>
            <a:spLocks noChangeArrowheads="1"/>
          </p:cNvSpPr>
          <p:nvPr/>
        </p:nvSpPr>
        <p:spPr bwMode="auto">
          <a:xfrm>
            <a:off x="811213" y="396240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80915" name="Up-Down Arrow 27"/>
          <p:cNvSpPr>
            <a:spLocks noChangeArrowheads="1"/>
          </p:cNvSpPr>
          <p:nvPr/>
        </p:nvSpPr>
        <p:spPr bwMode="auto">
          <a:xfrm>
            <a:off x="811213" y="281940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80916" name="Rectangle 90"/>
          <p:cNvSpPr>
            <a:spLocks noChangeArrowheads="1"/>
          </p:cNvSpPr>
          <p:nvPr/>
        </p:nvSpPr>
        <p:spPr bwMode="auto">
          <a:xfrm>
            <a:off x="1725613" y="106680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sz="1600" b="0">
                <a:latin typeface="Helvetica" charset="0"/>
                <a:cs typeface="Helvetica" charset="0"/>
              </a:rPr>
              <a:t>Data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277813" y="914400"/>
            <a:ext cx="1295400" cy="7620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b="0" dirty="0" err="1">
                <a:latin typeface="Arial Narrow"/>
                <a:ea typeface="ＭＳ Ｐゴシック" pitchFamily="1" charset="-128"/>
                <a:cs typeface="Arial Narrow"/>
              </a:rPr>
              <a:t>ApplicationLayer</a:t>
            </a:r>
            <a:r>
              <a:rPr lang="en-US" sz="2000" b="0" dirty="0">
                <a:latin typeface="Arial Narrow"/>
                <a:ea typeface="ＭＳ Ｐゴシック" pitchFamily="1" charset="-128"/>
                <a:cs typeface="Arial Narrow"/>
              </a:rPr>
              <a:t> </a:t>
            </a:r>
          </a:p>
        </p:txBody>
      </p:sp>
      <p:sp>
        <p:nvSpPr>
          <p:cNvPr id="80918" name="Up-Down Arrow 27"/>
          <p:cNvSpPr>
            <a:spLocks noChangeArrowheads="1"/>
          </p:cNvSpPr>
          <p:nvPr/>
        </p:nvSpPr>
        <p:spPr bwMode="auto">
          <a:xfrm>
            <a:off x="811213" y="1676400"/>
            <a:ext cx="2286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cxnSp>
        <p:nvCxnSpPr>
          <p:cNvPr id="80919" name="Straight Connector 3"/>
          <p:cNvCxnSpPr>
            <a:cxnSpLocks noChangeShapeType="1"/>
          </p:cNvCxnSpPr>
          <p:nvPr/>
        </p:nvCxnSpPr>
        <p:spPr bwMode="auto">
          <a:xfrm>
            <a:off x="1420813" y="1905000"/>
            <a:ext cx="7543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920" name="Straight Connector 51"/>
          <p:cNvCxnSpPr>
            <a:cxnSpLocks noChangeShapeType="1"/>
          </p:cNvCxnSpPr>
          <p:nvPr/>
        </p:nvCxnSpPr>
        <p:spPr bwMode="auto">
          <a:xfrm>
            <a:off x="1344613" y="5334000"/>
            <a:ext cx="7543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921" name="Straight Connector 53"/>
          <p:cNvCxnSpPr>
            <a:cxnSpLocks noChangeShapeType="1"/>
          </p:cNvCxnSpPr>
          <p:nvPr/>
        </p:nvCxnSpPr>
        <p:spPr bwMode="auto">
          <a:xfrm>
            <a:off x="1344613" y="2971800"/>
            <a:ext cx="7543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922" name="Straight Connector 56"/>
          <p:cNvCxnSpPr>
            <a:cxnSpLocks noChangeShapeType="1"/>
          </p:cNvCxnSpPr>
          <p:nvPr/>
        </p:nvCxnSpPr>
        <p:spPr bwMode="auto">
          <a:xfrm>
            <a:off x="1344613" y="4114800"/>
            <a:ext cx="7543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923" name="TextBox 4"/>
          <p:cNvSpPr txBox="1">
            <a:spLocks noChangeArrowheads="1"/>
          </p:cNvSpPr>
          <p:nvPr/>
        </p:nvSpPr>
        <p:spPr bwMode="auto">
          <a:xfrm>
            <a:off x="5337175" y="838200"/>
            <a:ext cx="33496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Any distributed protocol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(e.g., HTTP, Skype, p2p,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 KV protocol in your project)</a:t>
            </a:r>
          </a:p>
        </p:txBody>
      </p:sp>
      <p:sp>
        <p:nvSpPr>
          <p:cNvPr id="80924" name="TextBox 57"/>
          <p:cNvSpPr txBox="1">
            <a:spLocks noChangeArrowheads="1"/>
          </p:cNvSpPr>
          <p:nvPr/>
        </p:nvSpPr>
        <p:spPr bwMode="auto">
          <a:xfrm>
            <a:off x="5330825" y="5334000"/>
            <a:ext cx="37369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Send </a:t>
            </a:r>
            <a:r>
              <a:rPr lang="en-US" sz="2000" b="0" i="1">
                <a:latin typeface="Helvetica" charset="0"/>
                <a:cs typeface="Helvetica" charset="0"/>
              </a:rPr>
              <a:t>bits</a:t>
            </a:r>
            <a:r>
              <a:rPr lang="en-US" sz="2000" b="0">
                <a:latin typeface="Helvetica" charset="0"/>
                <a:cs typeface="Helvetica" charset="0"/>
              </a:rPr>
              <a:t> to other node directly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connected to same physical 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network</a:t>
            </a:r>
          </a:p>
        </p:txBody>
      </p:sp>
      <p:sp>
        <p:nvSpPr>
          <p:cNvPr id="80925" name="TextBox 59"/>
          <p:cNvSpPr txBox="1">
            <a:spLocks noChangeArrowheads="1"/>
          </p:cNvSpPr>
          <p:nvPr/>
        </p:nvSpPr>
        <p:spPr bwMode="auto">
          <a:xfrm>
            <a:off x="5349875" y="4114800"/>
            <a:ext cx="32369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Send </a:t>
            </a:r>
            <a:r>
              <a:rPr lang="en-US" sz="2000" b="0" i="1">
                <a:latin typeface="Helvetica" charset="0"/>
                <a:cs typeface="Helvetica" charset="0"/>
              </a:rPr>
              <a:t>frames </a:t>
            </a:r>
            <a:r>
              <a:rPr lang="en-US" sz="2000" b="0">
                <a:latin typeface="Helvetica" charset="0"/>
                <a:cs typeface="Helvetica" charset="0"/>
              </a:rPr>
              <a:t>to other node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directly connected to same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physical  network</a:t>
            </a:r>
          </a:p>
          <a:p>
            <a:pPr eaLnBrk="1" hangingPunct="1"/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80926" name="TextBox 60"/>
          <p:cNvSpPr txBox="1">
            <a:spLocks noChangeArrowheads="1"/>
          </p:cNvSpPr>
          <p:nvPr/>
        </p:nvSpPr>
        <p:spPr bwMode="auto">
          <a:xfrm>
            <a:off x="5383213" y="2971800"/>
            <a:ext cx="36083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Send </a:t>
            </a:r>
            <a:r>
              <a:rPr lang="en-US" sz="2000" b="0" i="1">
                <a:latin typeface="Helvetica" charset="0"/>
                <a:cs typeface="Helvetica" charset="0"/>
              </a:rPr>
              <a:t>packets </a:t>
            </a:r>
            <a:r>
              <a:rPr lang="en-US" sz="2000" b="0">
                <a:latin typeface="Helvetica" charset="0"/>
                <a:cs typeface="Helvetica" charset="0"/>
              </a:rPr>
              <a:t>to another node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possibly </a:t>
            </a:r>
            <a:r>
              <a:rPr lang="en-US" sz="2000" b="0" i="1">
                <a:latin typeface="Helvetica" charset="0"/>
                <a:cs typeface="Helvetica" charset="0"/>
              </a:rPr>
              <a:t>located </a:t>
            </a:r>
            <a:r>
              <a:rPr lang="en-US" sz="2000" b="0">
                <a:latin typeface="Helvetica" charset="0"/>
                <a:cs typeface="Helvetica" charset="0"/>
              </a:rPr>
              <a:t>in a different 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network</a:t>
            </a:r>
          </a:p>
          <a:p>
            <a:pPr eaLnBrk="1" hangingPunct="1"/>
            <a:endParaRPr lang="en-US" sz="2000" b="0">
              <a:latin typeface="Helvetica" charset="0"/>
              <a:cs typeface="Helvetica" charset="0"/>
            </a:endParaRPr>
          </a:p>
        </p:txBody>
      </p:sp>
      <p:sp>
        <p:nvSpPr>
          <p:cNvPr id="80927" name="TextBox 62"/>
          <p:cNvSpPr txBox="1">
            <a:spLocks noChangeArrowheads="1"/>
          </p:cNvSpPr>
          <p:nvPr/>
        </p:nvSpPr>
        <p:spPr bwMode="auto">
          <a:xfrm>
            <a:off x="5383213" y="1876425"/>
            <a:ext cx="34178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Send </a:t>
            </a:r>
            <a:r>
              <a:rPr lang="en-US" sz="2000" b="0" i="1">
                <a:latin typeface="Helvetica" charset="0"/>
                <a:cs typeface="Helvetica" charset="0"/>
              </a:rPr>
              <a:t>segments</a:t>
            </a:r>
            <a:r>
              <a:rPr lang="en-US" sz="2000" b="0">
                <a:latin typeface="Helvetica" charset="0"/>
                <a:cs typeface="Helvetica" charset="0"/>
              </a:rPr>
              <a:t> to another</a:t>
            </a:r>
          </a:p>
          <a:p>
            <a:pPr eaLnBrk="1" hangingPunct="1"/>
            <a:r>
              <a:rPr lang="en-US" sz="2000" b="0" i="1">
                <a:latin typeface="Helvetica" charset="0"/>
                <a:cs typeface="Helvetica" charset="0"/>
              </a:rPr>
              <a:t>process </a:t>
            </a:r>
            <a:r>
              <a:rPr lang="en-US" sz="2000" b="0">
                <a:latin typeface="Helvetica" charset="0"/>
                <a:cs typeface="Helvetica" charset="0"/>
              </a:rPr>
              <a:t>running on same or</a:t>
            </a:r>
          </a:p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different node</a:t>
            </a:r>
          </a:p>
        </p:txBody>
      </p:sp>
    </p:spTree>
    <p:extLst>
      <p:ext uri="{BB962C8B-B14F-4D97-AF65-F5344CB8AC3E}">
        <p14:creationId xmlns:p14="http://schemas.microsoft.com/office/powerpoint/2010/main" val="223195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Shared Storage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(and therefore control) is communicated from one point of computation to another by</a:t>
            </a:r>
          </a:p>
          <a:p>
            <a:pPr lvl="1"/>
            <a:r>
              <a:rPr lang="en-US" dirty="0" smtClean="0"/>
              <a:t>The former storing/writing/sending to a location in a shared address space</a:t>
            </a:r>
          </a:p>
          <a:p>
            <a:pPr lvl="1"/>
            <a:r>
              <a:rPr lang="en-US" dirty="0" smtClean="0"/>
              <a:t>And the second later loading/reading/receiving the contents of that location</a:t>
            </a:r>
          </a:p>
          <a:p>
            <a:endParaRPr lang="en-US" dirty="0" smtClean="0"/>
          </a:p>
          <a:p>
            <a:r>
              <a:rPr lang="en-US" dirty="0" smtClean="0"/>
              <a:t>Memory (address) space of a process</a:t>
            </a:r>
          </a:p>
          <a:p>
            <a:r>
              <a:rPr lang="en-US" dirty="0" smtClean="0"/>
              <a:t>File systems</a:t>
            </a:r>
          </a:p>
          <a:p>
            <a:r>
              <a:rPr lang="en-US" dirty="0" err="1" smtClean="0"/>
              <a:t>Dropbox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Google Docs, …</a:t>
            </a:r>
          </a:p>
          <a:p>
            <a:r>
              <a:rPr lang="en-US" dirty="0" smtClean="0"/>
              <a:t>Facebook,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6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47981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assuming?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Writes happen</a:t>
            </a:r>
          </a:p>
          <a:p>
            <a:pPr lvl="1"/>
            <a:r>
              <a:rPr lang="en-US" dirty="0" smtClean="0"/>
              <a:t>Eventually a write will become visible to readers</a:t>
            </a:r>
          </a:p>
          <a:p>
            <a:pPr lvl="1"/>
            <a:r>
              <a:rPr lang="en-US" dirty="0" smtClean="0"/>
              <a:t>Until another write happens to that location</a:t>
            </a:r>
          </a:p>
          <a:p>
            <a:r>
              <a:rPr lang="en-US" dirty="0" smtClean="0"/>
              <a:t>Within a sequential thread, a read following a write returns the value written by that write</a:t>
            </a:r>
          </a:p>
          <a:p>
            <a:pPr lvl="1"/>
            <a:r>
              <a:rPr lang="en-US" dirty="0" smtClean="0"/>
              <a:t>Dependences are respected</a:t>
            </a:r>
          </a:p>
          <a:p>
            <a:pPr lvl="1"/>
            <a:r>
              <a:rPr lang="en-US" dirty="0" smtClean="0"/>
              <a:t>Here a control dependence</a:t>
            </a:r>
          </a:p>
          <a:p>
            <a:pPr lvl="1"/>
            <a:r>
              <a:rPr lang="en-US" dirty="0" smtClean="0"/>
              <a:t>Each read returns the most recent value written to the location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7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860392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8</a:t>
            </a:fld>
            <a:endParaRPr lang="en-US" b="0"/>
          </a:p>
        </p:txBody>
      </p:sp>
      <p:sp>
        <p:nvSpPr>
          <p:cNvPr id="7" name="TextBox 6"/>
          <p:cNvSpPr txBox="1"/>
          <p:nvPr/>
        </p:nvSpPr>
        <p:spPr>
          <a:xfrm>
            <a:off x="838200" y="2057400"/>
            <a:ext cx="1688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Write: A := 162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191000"/>
            <a:ext cx="162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Read: print(A)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1369023" y="2490819"/>
            <a:ext cx="544310" cy="1666044"/>
          </a:xfrm>
          <a:custGeom>
            <a:avLst/>
            <a:gdLst>
              <a:gd name="connsiteX0" fmla="*/ 329885 w 544310"/>
              <a:gd name="connsiteY0" fmla="*/ 0 h 1666044"/>
              <a:gd name="connsiteX1" fmla="*/ 0 w 544310"/>
              <a:gd name="connsiteY1" fmla="*/ 346405 h 1666044"/>
              <a:gd name="connsiteX2" fmla="*/ 445345 w 544310"/>
              <a:gd name="connsiteY2" fmla="*/ 692811 h 1666044"/>
              <a:gd name="connsiteX3" fmla="*/ 214425 w 544310"/>
              <a:gd name="connsiteY3" fmla="*/ 1006225 h 1666044"/>
              <a:gd name="connsiteX4" fmla="*/ 544310 w 544310"/>
              <a:gd name="connsiteY4" fmla="*/ 1418612 h 1666044"/>
              <a:gd name="connsiteX5" fmla="*/ 313391 w 544310"/>
              <a:gd name="connsiteY5" fmla="*/ 1666044 h 1666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310" h="1666044">
                <a:moveTo>
                  <a:pt x="329885" y="0"/>
                </a:moveTo>
                <a:lnTo>
                  <a:pt x="0" y="346405"/>
                </a:lnTo>
                <a:lnTo>
                  <a:pt x="445345" y="692811"/>
                </a:lnTo>
                <a:lnTo>
                  <a:pt x="214425" y="1006225"/>
                </a:lnTo>
                <a:lnTo>
                  <a:pt x="544310" y="1418612"/>
                </a:lnTo>
                <a:lnTo>
                  <a:pt x="313391" y="1666044"/>
                </a:ln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2590800"/>
            <a:ext cx="162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Read: print(A)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5904942" y="1928423"/>
            <a:ext cx="1251684" cy="1769570"/>
          </a:xfrm>
          <a:custGeom>
            <a:avLst/>
            <a:gdLst>
              <a:gd name="connsiteX0" fmla="*/ 49482 w 1251684"/>
              <a:gd name="connsiteY0" fmla="*/ 1123243 h 1769570"/>
              <a:gd name="connsiteX1" fmla="*/ 395862 w 1251684"/>
              <a:gd name="connsiteY1" fmla="*/ 1766567 h 1769570"/>
              <a:gd name="connsiteX2" fmla="*/ 1171091 w 1251684"/>
              <a:gd name="connsiteY2" fmla="*/ 1321189 h 1769570"/>
              <a:gd name="connsiteX3" fmla="*/ 1138103 w 1251684"/>
              <a:gd name="connsiteY3" fmla="*/ 364450 h 1769570"/>
              <a:gd name="connsiteX4" fmla="*/ 379367 w 1251684"/>
              <a:gd name="connsiteY4" fmla="*/ 1549 h 1769570"/>
              <a:gd name="connsiteX5" fmla="*/ 0 w 1251684"/>
              <a:gd name="connsiteY5" fmla="*/ 479919 h 176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1684" h="1769570">
                <a:moveTo>
                  <a:pt x="49482" y="1123243"/>
                </a:moveTo>
                <a:cubicBezTo>
                  <a:pt x="129204" y="1428409"/>
                  <a:pt x="208927" y="1733576"/>
                  <a:pt x="395862" y="1766567"/>
                </a:cubicBezTo>
                <a:cubicBezTo>
                  <a:pt x="582797" y="1799558"/>
                  <a:pt x="1047384" y="1554875"/>
                  <a:pt x="1171091" y="1321189"/>
                </a:cubicBezTo>
                <a:cubicBezTo>
                  <a:pt x="1294798" y="1087503"/>
                  <a:pt x="1270057" y="584390"/>
                  <a:pt x="1138103" y="364450"/>
                </a:cubicBezTo>
                <a:cubicBezTo>
                  <a:pt x="1006149" y="144510"/>
                  <a:pt x="569051" y="-17696"/>
                  <a:pt x="379367" y="1549"/>
                </a:cubicBezTo>
                <a:cubicBezTo>
                  <a:pt x="189683" y="20794"/>
                  <a:pt x="0" y="479919"/>
                  <a:pt x="0" y="479919"/>
                </a:cubicBezTo>
              </a:path>
            </a:pathLst>
          </a:custGeom>
          <a:ln>
            <a:solidFill>
              <a:srgbClr val="0000FF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564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assuming?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Writes happen</a:t>
            </a:r>
          </a:p>
          <a:p>
            <a:pPr lvl="1"/>
            <a:r>
              <a:rPr lang="en-US" dirty="0" smtClean="0"/>
              <a:t>Eventually a write will become visible to readers</a:t>
            </a:r>
          </a:p>
          <a:p>
            <a:pPr lvl="1"/>
            <a:r>
              <a:rPr lang="en-US" dirty="0" smtClean="0"/>
              <a:t>Until another write happens to that location</a:t>
            </a:r>
          </a:p>
          <a:p>
            <a:r>
              <a:rPr lang="en-US" dirty="0" smtClean="0"/>
              <a:t>Within a sequential thread, a read following a write returns the value written by that write</a:t>
            </a:r>
          </a:p>
          <a:p>
            <a:pPr lvl="1"/>
            <a:r>
              <a:rPr lang="en-US" dirty="0" smtClean="0"/>
              <a:t>Dependences are respected</a:t>
            </a:r>
          </a:p>
          <a:p>
            <a:pPr lvl="1"/>
            <a:r>
              <a:rPr lang="en-US" dirty="0" smtClean="0"/>
              <a:t>Here a control dependence</a:t>
            </a:r>
          </a:p>
          <a:p>
            <a:pPr lvl="1"/>
            <a:r>
              <a:rPr lang="en-US" dirty="0" smtClean="0"/>
              <a:t>Each read returns the most recent value written to the location</a:t>
            </a:r>
            <a:endParaRPr lang="en-US" dirty="0"/>
          </a:p>
          <a:p>
            <a:r>
              <a:rPr lang="en-US" dirty="0" smtClean="0"/>
              <a:t>A sequence of writes will be visible in order</a:t>
            </a:r>
          </a:p>
          <a:p>
            <a:pPr lvl="1"/>
            <a:r>
              <a:rPr lang="en-US" dirty="0" smtClean="0"/>
              <a:t>Control dependences</a:t>
            </a:r>
          </a:p>
          <a:p>
            <a:pPr lvl="1"/>
            <a:r>
              <a:rPr lang="en-US" dirty="0" smtClean="0"/>
              <a:t>Data dependences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11/12/14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UCB CS162 Fa14 L32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4121-BA6C-AD43-82C2-DF1F24FE5D9C}" type="slidenum">
              <a:rPr lang="en-US" smtClean="0"/>
              <a:pPr>
                <a:defRPr/>
              </a:pPr>
              <a:t>9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173375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162-fa14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sample-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-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-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-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-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-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-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-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cs162-fa14.potx</Template>
  <TotalTime>19732</TotalTime>
  <Pages>12</Pages>
  <Words>2303</Words>
  <Application>Microsoft Macintosh PowerPoint</Application>
  <PresentationFormat>Letter Paper (8.5x11 in)</PresentationFormat>
  <Paragraphs>538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cs162-fa14</vt:lpstr>
      <vt:lpstr>Consistency</vt:lpstr>
      <vt:lpstr>Recap: TCP Flow Control</vt:lpstr>
      <vt:lpstr>Summary: Reliability &amp; Flow Control</vt:lpstr>
      <vt:lpstr>Discussion</vt:lpstr>
      <vt:lpstr>Internet Layering – engineering for intelligence and change</vt:lpstr>
      <vt:lpstr>The Shared Storage Abstraction</vt:lpstr>
      <vt:lpstr>What are you assuming?</vt:lpstr>
      <vt:lpstr>For example</vt:lpstr>
      <vt:lpstr>What are you assuming?</vt:lpstr>
      <vt:lpstr>For example</vt:lpstr>
      <vt:lpstr>What are you assuming?</vt:lpstr>
      <vt:lpstr>For example</vt:lpstr>
      <vt:lpstr>Demo</vt:lpstr>
      <vt:lpstr>For example</vt:lpstr>
      <vt:lpstr>For example</vt:lpstr>
      <vt:lpstr>What is the key to performance AND reliability</vt:lpstr>
      <vt:lpstr>What is the source of inconsistency?</vt:lpstr>
      <vt:lpstr>Any Storage Abstraction</vt:lpstr>
      <vt:lpstr>Multiple Clients access server: OK</vt:lpstr>
      <vt:lpstr>Multi-level Storage Hierarchy: OK</vt:lpstr>
      <vt:lpstr>Multiple Clients and Multi-Level</vt:lpstr>
      <vt:lpstr>Multiple Servers</vt:lpstr>
      <vt:lpstr>Basic solution to multiple client replicas</vt:lpstr>
      <vt:lpstr>The Multi-processor/Core case</vt:lpstr>
      <vt:lpstr>The Multi-processor/Core case</vt:lpstr>
      <vt:lpstr>NFS “Eventual” Consistency</vt:lpstr>
      <vt:lpstr>Other Options</vt:lpstr>
      <vt:lpstr>Multiple Servers</vt:lpstr>
      <vt:lpstr>Durability and Atomicity</vt:lpstr>
      <vt:lpstr>Two Phase (2PC) Commit</vt:lpstr>
      <vt:lpstr>2PC Algorithm</vt:lpstr>
      <vt:lpstr>Detailed Algorithm</vt:lpstr>
      <vt:lpstr>Failure Free Example Execution</vt:lpstr>
      <vt:lpstr>State Machine of Coordinator</vt:lpstr>
      <vt:lpstr>State Machine of Workers</vt:lpstr>
      <vt:lpstr>Dealing with Worker Failures</vt:lpstr>
      <vt:lpstr>Example of Worker Failure</vt:lpstr>
      <vt:lpstr>Dealing with Coordinator Failure</vt:lpstr>
      <vt:lpstr>Example of Coordinator Failure #1</vt:lpstr>
      <vt:lpstr>Example of Coordinator Failure #2</vt:lpstr>
      <vt:lpstr>Durability</vt:lpstr>
      <vt:lpstr>Blocking for Coordinator to Recover</vt:lpstr>
    </vt:vector>
  </TitlesOfParts>
  <Company>University of California,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Dust and TinyOS:  Hardware and Software for Network Sensors  - the software part –</dc:title>
  <dc:subject/>
  <dc:creator>David E. Culler</dc:creator>
  <cp:keywords/>
  <dc:description/>
  <cp:lastModifiedBy>David Culler</cp:lastModifiedBy>
  <cp:revision>546</cp:revision>
  <cp:lastPrinted>1601-01-01T00:00:00Z</cp:lastPrinted>
  <dcterms:created xsi:type="dcterms:W3CDTF">2009-09-09T21:17:00Z</dcterms:created>
  <dcterms:modified xsi:type="dcterms:W3CDTF">2014-11-19T17:42:59Z</dcterms:modified>
</cp:coreProperties>
</file>