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ppt/embeddings/oleObject3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4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5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embeddings/oleObject6.bin" ContentType="application/vnd.openxmlformats-officedocument.oleObject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embeddings/oleObject7.bin" ContentType="application/vnd.openxmlformats-officedocument.oleObject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0" r:id="rId1"/>
  </p:sldMasterIdLst>
  <p:notesMasterIdLst>
    <p:notesMasterId r:id="rId59"/>
  </p:notesMasterIdLst>
  <p:handoutMasterIdLst>
    <p:handoutMasterId r:id="rId60"/>
  </p:handoutMasterIdLst>
  <p:sldIdLst>
    <p:sldId id="256" r:id="rId2"/>
    <p:sldId id="291" r:id="rId3"/>
    <p:sldId id="292" r:id="rId4"/>
    <p:sldId id="293" r:id="rId5"/>
    <p:sldId id="294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22" r:id="rId18"/>
    <p:sldId id="308" r:id="rId19"/>
    <p:sldId id="309" r:id="rId20"/>
    <p:sldId id="313" r:id="rId21"/>
    <p:sldId id="348" r:id="rId22"/>
    <p:sldId id="312" r:id="rId23"/>
    <p:sldId id="317" r:id="rId24"/>
    <p:sldId id="315" r:id="rId25"/>
    <p:sldId id="316" r:id="rId26"/>
    <p:sldId id="318" r:id="rId27"/>
    <p:sldId id="345" r:id="rId28"/>
    <p:sldId id="319" r:id="rId29"/>
    <p:sldId id="311" r:id="rId30"/>
    <p:sldId id="320" r:id="rId31"/>
    <p:sldId id="321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10" r:id="rId41"/>
    <p:sldId id="331" r:id="rId42"/>
    <p:sldId id="332" r:id="rId43"/>
    <p:sldId id="336" r:id="rId44"/>
    <p:sldId id="337" r:id="rId45"/>
    <p:sldId id="338" r:id="rId46"/>
    <p:sldId id="339" r:id="rId47"/>
    <p:sldId id="340" r:id="rId48"/>
    <p:sldId id="341" r:id="rId49"/>
    <p:sldId id="333" r:id="rId50"/>
    <p:sldId id="334" r:id="rId51"/>
    <p:sldId id="335" r:id="rId52"/>
    <p:sldId id="343" r:id="rId53"/>
    <p:sldId id="344" r:id="rId54"/>
    <p:sldId id="342" r:id="rId55"/>
    <p:sldId id="346" r:id="rId56"/>
    <p:sldId id="347" r:id="rId57"/>
    <p:sldId id="290" r:id="rId58"/>
  </p:sldIdLst>
  <p:sldSz cx="9144000" cy="6858000" type="letter"/>
  <p:notesSz cx="6997700" cy="9194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FE683"/>
    <a:srgbClr val="BCB667"/>
    <a:srgbClr val="55FC02"/>
    <a:srgbClr val="FBBA03"/>
    <a:srgbClr val="0332B7"/>
    <a:srgbClr val="000000"/>
    <a:srgbClr val="FF6666"/>
    <a:srgbClr val="CC3333"/>
    <a:srgbClr val="CC9966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6786" autoAdjust="0"/>
  </p:normalViewPr>
  <p:slideViewPr>
    <p:cSldViewPr>
      <p:cViewPr varScale="1">
        <p:scale>
          <a:sx n="123" d="100"/>
          <a:sy n="123" d="100"/>
        </p:scale>
        <p:origin x="-133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1722" y="-210"/>
      </p:cViewPr>
      <p:guideLst>
        <p:guide orient="horz" pos="2896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23813" y="22225"/>
            <a:ext cx="3040063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t" anchorCtr="0" compatLnSpc="1">
            <a:prstTxWarp prst="textNoShape">
              <a:avLst/>
            </a:prstTxWarp>
          </a:bodyPr>
          <a:lstStyle>
            <a:lvl1pPr defTabSz="823913">
              <a:defRPr sz="9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3038" y="22225"/>
            <a:ext cx="30384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t" anchorCtr="0" compatLnSpc="1">
            <a:prstTxWarp prst="textNoShape">
              <a:avLst/>
            </a:prstTxWarp>
          </a:bodyPr>
          <a:lstStyle>
            <a:lvl1pPr algn="r" defTabSz="823913">
              <a:defRPr sz="9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23813" y="8763000"/>
            <a:ext cx="3040063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b" anchorCtr="0" compatLnSpc="1">
            <a:prstTxWarp prst="textNoShape">
              <a:avLst/>
            </a:prstTxWarp>
          </a:bodyPr>
          <a:lstStyle>
            <a:lvl1pPr defTabSz="823913">
              <a:defRPr sz="9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3038" y="8763000"/>
            <a:ext cx="30384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b" anchorCtr="0" compatLnSpc="1">
            <a:prstTxWarp prst="textNoShape">
              <a:avLst/>
            </a:prstTxWarp>
          </a:bodyPr>
          <a:lstStyle>
            <a:lvl1pPr algn="r" defTabSz="823913">
              <a:defRPr sz="900" i="1"/>
            </a:lvl1pPr>
          </a:lstStyle>
          <a:p>
            <a:pPr>
              <a:defRPr/>
            </a:pPr>
            <a:fld id="{5D842B50-2395-AF47-9853-6C85347CE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104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23813" y="22225"/>
            <a:ext cx="3040063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t" anchorCtr="0" compatLnSpc="1">
            <a:prstTxWarp prst="textNoShape">
              <a:avLst/>
            </a:prstTxWarp>
          </a:bodyPr>
          <a:lstStyle>
            <a:lvl1pPr defTabSz="823913">
              <a:defRPr sz="900" i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3038" y="22225"/>
            <a:ext cx="30384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t" anchorCtr="0" compatLnSpc="1">
            <a:prstTxWarp prst="textNoShape">
              <a:avLst/>
            </a:prstTxWarp>
          </a:bodyPr>
          <a:lstStyle>
            <a:lvl1pPr algn="r" defTabSz="823913">
              <a:defRPr sz="900" i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23813" y="8763000"/>
            <a:ext cx="3040063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b" anchorCtr="0" compatLnSpc="1">
            <a:prstTxWarp prst="textNoShape">
              <a:avLst/>
            </a:prstTxWarp>
          </a:bodyPr>
          <a:lstStyle>
            <a:lvl1pPr defTabSz="823913">
              <a:defRPr sz="900" i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3038" y="8763000"/>
            <a:ext cx="30384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b" anchorCtr="0" compatLnSpc="1">
            <a:prstTxWarp prst="textNoShape">
              <a:avLst/>
            </a:prstTxWarp>
          </a:bodyPr>
          <a:lstStyle>
            <a:lvl1pPr algn="r" defTabSz="823913">
              <a:defRPr sz="900" i="1">
                <a:latin typeface="Times New Roman" charset="0"/>
              </a:defRPr>
            </a:lvl1pPr>
          </a:lstStyle>
          <a:p>
            <a:pPr>
              <a:defRPr/>
            </a:pPr>
            <a:fld id="{7DAEA246-AA45-9741-BAF0-58C69264C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3122613" y="8761413"/>
            <a:ext cx="75247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622" tIns="44310" rIns="88622" bIns="44310">
            <a:spAutoFit/>
          </a:bodyPr>
          <a:lstStyle/>
          <a:p>
            <a:pPr algn="ctr" defTabSz="876300">
              <a:lnSpc>
                <a:spcPct val="90000"/>
              </a:lnSpc>
            </a:pPr>
            <a:r>
              <a:rPr lang="en-US" sz="1200"/>
              <a:t>Page </a:t>
            </a:r>
            <a:fld id="{C7046C59-8902-C545-AA0A-0F8828FEF2D6}" type="slidenum">
              <a:rPr lang="en-US" sz="1200"/>
              <a:pPr algn="ctr" defTabSz="876300">
                <a:lnSpc>
                  <a:spcPct val="90000"/>
                </a:lnSpc>
              </a:pPr>
              <a:t>‹#›</a:t>
            </a:fld>
            <a:endParaRPr lang="en-US" sz="1200"/>
          </a:p>
        </p:txBody>
      </p:sp>
      <p:sp>
        <p:nvSpPr>
          <p:cNvPr id="16391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57325" y="882650"/>
            <a:ext cx="4083050" cy="30622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6" name="Rectangle 8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367213"/>
            <a:ext cx="5130800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0" tIns="45740" rIns="92910" bIns="457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Body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86659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3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3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3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3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3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DF7928-D1E0-C947-A399-519A47F33460}" type="slidenum">
              <a:rPr lang="en-US" sz="900">
                <a:latin typeface="Times New Roman" charset="0"/>
              </a:rPr>
              <a:pPr/>
              <a:t>1</a:t>
            </a:fld>
            <a:endParaRPr lang="en-US" sz="900">
              <a:latin typeface="Times New Roman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944FEC-C672-9B42-B477-5B0E8A5FE7E6}" type="slidenum">
              <a:rPr lang="en-US"/>
              <a:pPr/>
              <a:t>16</a:t>
            </a:fld>
            <a:endParaRPr lang="en-US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F27CA6-74F2-8044-85F5-6224CA36B119}" type="slidenum">
              <a:rPr lang="en-US"/>
              <a:pPr/>
              <a:t>17</a:t>
            </a:fld>
            <a:endParaRPr lang="en-US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07003E-749B-1344-A00C-4C01C268C5C0}" type="slidenum">
              <a:rPr lang="en-US"/>
              <a:pPr/>
              <a:t>18</a:t>
            </a:fld>
            <a:endParaRPr lang="en-US"/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1E4519-0B8A-E447-B725-45E2C7424490}" type="slidenum">
              <a:rPr lang="en-US"/>
              <a:pPr/>
              <a:t>22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57325" y="882650"/>
            <a:ext cx="4084638" cy="3062288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367530"/>
            <a:ext cx="5131647" cy="4139257"/>
          </a:xfrm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1CC381-51F1-5843-AA23-B0054D1CFAF9}" type="slidenum">
              <a:rPr lang="en-US"/>
              <a:pPr/>
              <a:t>24</a:t>
            </a:fld>
            <a:endParaRPr lang="en-US"/>
          </a:p>
        </p:txBody>
      </p:sp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036B40-D48B-3D48-A0D2-22B505434BB0}" type="slidenum">
              <a:rPr lang="en-US"/>
              <a:pPr/>
              <a:t>25</a:t>
            </a:fld>
            <a:endParaRPr lang="en-US"/>
          </a:p>
        </p:txBody>
      </p:sp>
      <p:sp>
        <p:nvSpPr>
          <p:cNvPr id="83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7A41DC-79D1-E946-B70C-1D26E8BDD6D6}" type="slidenum">
              <a:rPr lang="en-US"/>
              <a:pPr/>
              <a:t>26</a:t>
            </a:fld>
            <a:endParaRPr lang="en-US"/>
          </a:p>
        </p:txBody>
      </p:sp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688975"/>
            <a:ext cx="4597400" cy="34480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367213"/>
            <a:ext cx="5130800" cy="41386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EFD082-4E44-3E42-8A0F-AC5A76A9284C}" type="slidenum">
              <a:rPr lang="en-US"/>
              <a:pPr/>
              <a:t>28</a:t>
            </a:fld>
            <a:endParaRPr lang="en-U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688975"/>
            <a:ext cx="4597400" cy="3448050"/>
          </a:xfrm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367214"/>
            <a:ext cx="5130800" cy="41386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36C035-1066-CD4B-B9A5-BA0F35E7B312}" type="slidenum">
              <a:rPr lang="en-US"/>
              <a:pPr/>
              <a:t>29</a:t>
            </a:fld>
            <a:endParaRPr lang="en-US"/>
          </a:p>
        </p:txBody>
      </p:sp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688975"/>
            <a:ext cx="4597400" cy="34480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367213"/>
            <a:ext cx="5130800" cy="41386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5D84C8-BEAF-3949-9FB6-593DA34029EE}" type="slidenum">
              <a:rPr lang="en-US"/>
              <a:pPr/>
              <a:t>30</a:t>
            </a:fld>
            <a:endParaRPr lang="en-US"/>
          </a:p>
        </p:txBody>
      </p:sp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4" y="4367214"/>
            <a:ext cx="5133975" cy="4137025"/>
          </a:xfrm>
        </p:spPr>
        <p:txBody>
          <a:bodyPr/>
          <a:lstStyle/>
          <a:p>
            <a:r>
              <a:rPr lang="en-US"/>
              <a:t>Now that we’ve set the  context, here’s a picture of the rest of the presentation </a:t>
            </a:r>
          </a:p>
          <a:p>
            <a:endParaRPr lang="en-US"/>
          </a:p>
          <a:p>
            <a:r>
              <a:rPr lang="en-US"/>
              <a:t>I do</a:t>
            </a:r>
          </a:p>
          <a:p>
            <a:endParaRPr lang="en-US"/>
          </a:p>
          <a:p>
            <a:r>
              <a:rPr lang="en-US"/>
              <a:t>Kris does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403D9A-2BBA-CF49-ABCA-733D2734DEC9}" type="slidenum">
              <a:rPr lang="en-US"/>
              <a:pPr/>
              <a:t>2</a:t>
            </a:fld>
            <a:endParaRPr lang="en-US"/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688975"/>
            <a:ext cx="4597400" cy="34480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367213"/>
            <a:ext cx="5597525" cy="41386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F5D609-5E9C-C24C-992D-A64DCD4E0E13}" type="slidenum">
              <a:rPr lang="en-US"/>
              <a:pPr/>
              <a:t>31</a:t>
            </a:fld>
            <a:endParaRPr lang="en-US"/>
          </a:p>
        </p:txBody>
      </p:sp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BF66AC-81BD-9F40-B493-F174A2FCB1C9}" type="slidenum">
              <a:rPr lang="en-US"/>
              <a:pPr/>
              <a:t>32</a:t>
            </a:fld>
            <a:endParaRPr lang="en-US"/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56" y="4366315"/>
            <a:ext cx="5600590" cy="413826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AEC8DF-9F95-DA47-BF21-A6714509DB5D}" type="slidenum">
              <a:rPr lang="en-US"/>
              <a:pPr/>
              <a:t>33</a:t>
            </a:fld>
            <a:endParaRPr lang="en-US"/>
          </a:p>
        </p:txBody>
      </p:sp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56" y="4367836"/>
            <a:ext cx="5600590" cy="4136747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23A07-E035-3240-B7B2-3DDDB2EF7BE3}" type="slidenum">
              <a:rPr lang="en-US"/>
              <a:pPr/>
              <a:t>34</a:t>
            </a:fld>
            <a:endParaRPr lang="en-US"/>
          </a:p>
        </p:txBody>
      </p:sp>
      <p:sp>
        <p:nvSpPr>
          <p:cNvPr id="567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56" y="4366315"/>
            <a:ext cx="5600590" cy="413826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5C795F-7E07-704F-99D7-43118E133765}" type="slidenum">
              <a:rPr lang="en-US"/>
              <a:pPr/>
              <a:t>35</a:t>
            </a:fld>
            <a:endParaRPr lang="en-US"/>
          </a:p>
        </p:txBody>
      </p:sp>
      <p:sp>
        <p:nvSpPr>
          <p:cNvPr id="509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687388"/>
            <a:ext cx="4598988" cy="3449637"/>
          </a:xfrm>
          <a:ln/>
        </p:spPr>
      </p:sp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2" y="4367835"/>
            <a:ext cx="5135899" cy="413826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07769-EBC5-574C-9916-4314525D8C5C}" type="slidenum">
              <a:rPr lang="en-US"/>
              <a:pPr/>
              <a:t>36</a:t>
            </a:fld>
            <a:endParaRPr lang="en-US"/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2B99A8-B4AF-E847-9B16-90BEC4F6538C}" type="slidenum">
              <a:rPr lang="en-US"/>
              <a:pPr/>
              <a:t>37</a:t>
            </a:fld>
            <a:endParaRPr lang="en-US"/>
          </a:p>
        </p:txBody>
      </p:sp>
      <p:sp>
        <p:nvSpPr>
          <p:cNvPr id="452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DA5292-2C0B-5E41-A434-7BA99CE793A4}" type="slidenum">
              <a:rPr lang="en-US"/>
              <a:pPr/>
              <a:t>38</a:t>
            </a:fld>
            <a:endParaRPr lang="en-US"/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0133A9-F0C0-5547-8498-2D2C9BA25CCD}" type="slidenum">
              <a:rPr lang="en-US"/>
              <a:pPr/>
              <a:t>39</a:t>
            </a:fld>
            <a:endParaRPr lang="en-US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1F947B-5FF3-A94E-BBFE-9DB094F91E04}" type="slidenum">
              <a:rPr lang="en-US"/>
              <a:pPr/>
              <a:t>40</a:t>
            </a:fld>
            <a:endParaRPr lang="en-US"/>
          </a:p>
        </p:txBody>
      </p:sp>
      <p:sp>
        <p:nvSpPr>
          <p:cNvPr id="52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4D36B7-2650-4E46-883D-8E5F1778D40B}" type="slidenum">
              <a:rPr lang="en-US"/>
              <a:pPr/>
              <a:t>3</a:t>
            </a:fld>
            <a:endParaRPr lang="en-US"/>
          </a:p>
        </p:txBody>
      </p:sp>
      <p:sp>
        <p:nvSpPr>
          <p:cNvPr id="89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688975"/>
            <a:ext cx="4597400" cy="34480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367213"/>
            <a:ext cx="5597525" cy="41386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AF43F3-D7A7-4341-8977-2B980EA93649}" type="slidenum">
              <a:rPr lang="en-US"/>
              <a:pPr/>
              <a:t>41</a:t>
            </a:fld>
            <a:endParaRPr lang="en-US"/>
          </a:p>
        </p:txBody>
      </p:sp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5D7FB5-A628-5A4A-A4B8-0B8D354BCBFE}" type="slidenum">
              <a:rPr lang="en-US"/>
              <a:pPr/>
              <a:t>42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E2796E-9483-0F48-879F-52C579598735}" type="slidenum">
              <a:rPr lang="en-US"/>
              <a:pPr/>
              <a:t>43</a:t>
            </a:fld>
            <a:endParaRPr lang="en-US"/>
          </a:p>
        </p:txBody>
      </p:sp>
      <p:sp>
        <p:nvSpPr>
          <p:cNvPr id="72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688975"/>
            <a:ext cx="4597400" cy="34480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367213"/>
            <a:ext cx="5597525" cy="41386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CD4C20-A3A1-BC4E-80CE-8B24836BB8BD}" type="slidenum">
              <a:rPr lang="en-US"/>
              <a:pPr/>
              <a:t>44</a:t>
            </a:fld>
            <a:endParaRPr lang="en-US"/>
          </a:p>
        </p:txBody>
      </p:sp>
      <p:sp>
        <p:nvSpPr>
          <p:cNvPr id="90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690563"/>
            <a:ext cx="4597400" cy="34480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367213"/>
            <a:ext cx="5133975" cy="41370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5B6D98-8274-934A-9796-ECBD9E69D5E9}" type="slidenum">
              <a:rPr lang="en-US"/>
              <a:pPr/>
              <a:t>45</a:t>
            </a:fld>
            <a:endParaRPr lang="en-US"/>
          </a:p>
        </p:txBody>
      </p:sp>
      <p:sp>
        <p:nvSpPr>
          <p:cNvPr id="90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688975"/>
            <a:ext cx="4597400" cy="34480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367213"/>
            <a:ext cx="5597525" cy="41386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920AB1-3C6F-7948-99D3-E0E8E1C3C379}" type="slidenum">
              <a:rPr lang="en-US"/>
              <a:pPr/>
              <a:t>46</a:t>
            </a:fld>
            <a:endParaRPr lang="en-US"/>
          </a:p>
        </p:txBody>
      </p:sp>
      <p:sp>
        <p:nvSpPr>
          <p:cNvPr id="90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688975"/>
            <a:ext cx="4597400" cy="34480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367213"/>
            <a:ext cx="5597525" cy="41386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1542D8-FBD6-9347-B3D0-7087B59E77F4}" type="slidenum">
              <a:rPr lang="en-US"/>
              <a:pPr/>
              <a:t>47</a:t>
            </a:fld>
            <a:endParaRPr lang="en-US"/>
          </a:p>
        </p:txBody>
      </p:sp>
      <p:sp>
        <p:nvSpPr>
          <p:cNvPr id="90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688975"/>
            <a:ext cx="4597400" cy="34480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367213"/>
            <a:ext cx="5597525" cy="41386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88F00F-3CCD-6A47-88CE-02B99CB63380}" type="slidenum">
              <a:rPr lang="en-US"/>
              <a:pPr/>
              <a:t>48</a:t>
            </a:fld>
            <a:endParaRPr lang="en-US"/>
          </a:p>
        </p:txBody>
      </p:sp>
      <p:sp>
        <p:nvSpPr>
          <p:cNvPr id="89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690563"/>
            <a:ext cx="4597400" cy="34480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36650" y="820738"/>
            <a:ext cx="4733925" cy="355123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19826" y="4730683"/>
            <a:ext cx="4816064" cy="26165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39F93D-2ED4-E546-A211-624FB71D56FD}" type="slidenum">
              <a:rPr lang="en-US"/>
              <a:pPr/>
              <a:t>4</a:t>
            </a:fld>
            <a:endParaRPr lang="en-US"/>
          </a:p>
        </p:txBody>
      </p:sp>
      <p:sp>
        <p:nvSpPr>
          <p:cNvPr id="71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688975"/>
            <a:ext cx="4597400" cy="34480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367213"/>
            <a:ext cx="5597525" cy="41386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6650" y="820738"/>
            <a:ext cx="4733925" cy="35512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19119" y="4730911"/>
            <a:ext cx="4816636" cy="380359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A0750D-D897-8D4C-AB70-EBD821A4161D}" type="slidenum">
              <a:rPr lang="en-US"/>
              <a:pPr/>
              <a:t>5</a:t>
            </a:fld>
            <a:endParaRPr lang="en-US"/>
          </a:p>
        </p:txBody>
      </p:sp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1738" y="688975"/>
            <a:ext cx="4597400" cy="34480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367213"/>
            <a:ext cx="5597525" cy="41386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1BF5C8-1A5B-3648-B91F-849025F64D45}" type="slidenum">
              <a:rPr lang="en-US"/>
              <a:pPr/>
              <a:t>12</a:t>
            </a:fld>
            <a:endParaRPr lang="en-US"/>
          </a:p>
        </p:txBody>
      </p:sp>
      <p:sp>
        <p:nvSpPr>
          <p:cNvPr id="89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688975"/>
            <a:ext cx="4597400" cy="34480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367213"/>
            <a:ext cx="5130800" cy="41386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CD0111-9ED5-3D43-B47B-D7EE47889B26}" type="slidenum">
              <a:rPr lang="en-US"/>
              <a:pPr/>
              <a:t>13</a:t>
            </a:fld>
            <a:endParaRPr lang="en-US"/>
          </a:p>
        </p:txBody>
      </p:sp>
      <p:sp>
        <p:nvSpPr>
          <p:cNvPr id="79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688975"/>
            <a:ext cx="4597400" cy="34480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367213"/>
            <a:ext cx="5130800" cy="41386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2173E5-EE99-6548-BF23-6549210B4085}" type="slidenum">
              <a:rPr lang="en-US"/>
              <a:pPr/>
              <a:t>14</a:t>
            </a:fld>
            <a:endParaRPr lang="en-US"/>
          </a:p>
        </p:txBody>
      </p:sp>
      <p:sp>
        <p:nvSpPr>
          <p:cNvPr id="75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367213"/>
            <a:ext cx="5133975" cy="4137025"/>
          </a:xfrm>
        </p:spPr>
        <p:txBody>
          <a:bodyPr/>
          <a:lstStyle/>
          <a:p>
            <a:r>
              <a:rPr lang="en-US"/>
              <a:t>Now that we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ve set the  context, here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a picture of the rest of the presentation </a:t>
            </a:r>
          </a:p>
          <a:p>
            <a:endParaRPr lang="en-US"/>
          </a:p>
          <a:p>
            <a:r>
              <a:rPr lang="en-US"/>
              <a:t>I do</a:t>
            </a:r>
          </a:p>
          <a:p>
            <a:endParaRPr lang="en-US"/>
          </a:p>
          <a:p>
            <a:r>
              <a:rPr lang="en-US"/>
              <a:t>Kris does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952785-527A-FE42-B15E-1E3212B71889}" type="slidenum">
              <a:rPr lang="en-US"/>
              <a:pPr/>
              <a:t>15</a:t>
            </a:fld>
            <a:endParaRPr lang="en-US"/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93738" y="1219200"/>
            <a:ext cx="7651750" cy="0"/>
          </a:xfrm>
          <a:prstGeom prst="line">
            <a:avLst/>
          </a:prstGeom>
          <a:noFill/>
          <a:ln w="47625" cmpd="thinThick">
            <a:solidFill>
              <a:srgbClr val="FBBA0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8" descr="fro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3"/>
          <a:stretch>
            <a:fillRect/>
          </a:stretch>
        </p:blipFill>
        <p:spPr bwMode="auto">
          <a:xfrm>
            <a:off x="8153400" y="0"/>
            <a:ext cx="990600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568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5568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381750"/>
            <a:ext cx="1295400" cy="476250"/>
          </a:xfrm>
        </p:spPr>
        <p:txBody>
          <a:bodyPr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12/5/14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0400" y="6381750"/>
            <a:ext cx="2895600" cy="476250"/>
          </a:xfr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UCB CS162 Fa14 L41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77200" y="6381750"/>
            <a:ext cx="1066800" cy="476250"/>
          </a:xfrm>
        </p:spPr>
        <p:txBody>
          <a:bodyPr/>
          <a:lstStyle>
            <a:lvl1pPr>
              <a:defRPr>
                <a:solidFill>
                  <a:srgbClr val="FBBA03"/>
                </a:solidFill>
              </a:defRPr>
            </a:lvl1pPr>
          </a:lstStyle>
          <a:p>
            <a:pPr>
              <a:defRPr/>
            </a:pPr>
            <a:fld id="{05CF57E6-57DB-4E49-BFE1-65C6AAA70004}" type="slidenum">
              <a:rPr lang="en-US"/>
              <a:pPr>
                <a:defRPr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849389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UCB CS162 Fa14 L41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5FE72-0B9D-1A4F-A842-F00C4E8F7C72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954504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7696200" cy="736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066800"/>
            <a:ext cx="3733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066800"/>
            <a:ext cx="3733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771900"/>
            <a:ext cx="3733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3771900"/>
            <a:ext cx="3733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524000" cy="304800"/>
          </a:xfrm>
        </p:spPr>
        <p:txBody>
          <a:bodyPr/>
          <a:lstStyle>
            <a:lvl1pPr>
              <a:defRPr/>
            </a:lvl1pPr>
          </a:lstStyle>
          <a:p>
            <a:fld id="{8E82FBCB-7867-C944-9D1E-78410558C624}" type="datetime1">
              <a:rPr lang="en-US"/>
              <a:pPr/>
              <a:t>12/5/14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5532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553200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9504ED13-29FB-9245-8A98-690D785AE58D}" type="slidenum">
              <a:rPr lang="en-US"/>
              <a:pPr/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093456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96200" cy="736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7338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572000" y="1066800"/>
            <a:ext cx="3733800" cy="5257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524000" cy="304800"/>
          </a:xfrm>
        </p:spPr>
        <p:txBody>
          <a:bodyPr/>
          <a:lstStyle>
            <a:lvl1pPr>
              <a:defRPr/>
            </a:lvl1pPr>
          </a:lstStyle>
          <a:p>
            <a:fld id="{E370E205-2333-4B41-9960-1CB089590494}" type="datetime1">
              <a:rPr lang="en-US"/>
              <a:pPr/>
              <a:t>12/5/14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5532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553200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6102A6D5-01C1-0044-BDAB-DA27741CF309}" type="slidenum">
              <a:rPr lang="en-US"/>
              <a:pPr/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383314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UCB CS162 Fa14 L41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94121-BA6C-AD43-82C2-DF1F24FE5D9C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65557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733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66800"/>
            <a:ext cx="3733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12/5/14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UCB CS162 Fa14 L41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13FF5-B387-3C46-9528-A4DAEFDDAA2C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972138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82762"/>
            <a:ext cx="4038600" cy="4465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82762"/>
            <a:ext cx="4041775" cy="4465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12/5/14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UCB CS162 Fa14 L41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4DE28-9F3A-8740-A959-B54BC5F77339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002794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12/5/14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UCB CS162 Fa14 L41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8F822-60CA-A14C-842C-369E58A037BB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670833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12/5/14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UCB CS162 Fa14 L41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41FA0-C480-6843-BD2D-6F0C14B57B49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950360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228600"/>
            <a:ext cx="19240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197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UCB CS162 Fa14 L41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A5171-0207-EE4C-95BF-097AF0A57BE6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813466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96200" cy="736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7338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066800"/>
            <a:ext cx="3733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771900"/>
            <a:ext cx="3733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12/5/14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UCB CS162 Fa14 L41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32EAA-4308-6D4B-B317-3B7A4B81A0EA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39166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0600" y="1142999"/>
            <a:ext cx="7391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12/5/14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UCB CS162 Fa14 L41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65C81-C980-EF45-BF17-2B49AE30DF4D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836898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200" b="1">
                <a:solidFill>
                  <a:srgbClr val="FF9900"/>
                </a:solidFill>
                <a:latin typeface="Times New Roman" charset="0"/>
              </a:defRPr>
            </a:lvl1pPr>
          </a:lstStyle>
          <a:p>
            <a:pPr>
              <a:defRPr/>
            </a:pPr>
            <a:r>
              <a:rPr lang="en-US" smtClean="0"/>
              <a:t>12/5/14</a:t>
            </a:r>
            <a:endParaRPr lang="en-US"/>
          </a:p>
        </p:txBody>
      </p:sp>
      <p:sp>
        <p:nvSpPr>
          <p:cNvPr id="454659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114FFB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UCB CS162 Fa14 L41</a:t>
            </a:r>
            <a:endParaRPr lang="en-US" dirty="0"/>
          </a:p>
        </p:txBody>
      </p:sp>
      <p:sp>
        <p:nvSpPr>
          <p:cNvPr id="45466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5532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FF99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3D5790EB-F35A-0640-B4F7-A0244B6CFC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6962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620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93738" y="914400"/>
            <a:ext cx="7651750" cy="0"/>
          </a:xfrm>
          <a:prstGeom prst="line">
            <a:avLst/>
          </a:prstGeom>
          <a:noFill/>
          <a:ln w="47625" cmpd="thinThick">
            <a:solidFill>
              <a:srgbClr val="FBBA0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32" name="Picture 8" descr="fron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3"/>
          <a:stretch>
            <a:fillRect/>
          </a:stretch>
        </p:blipFill>
        <p:spPr bwMode="auto">
          <a:xfrm>
            <a:off x="8229600" y="0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2" r:id="rId3"/>
    <p:sldLayoutId id="2147483993" r:id="rId4"/>
    <p:sldLayoutId id="2147483994" r:id="rId5"/>
    <p:sldLayoutId id="2147483995" r:id="rId6"/>
    <p:sldLayoutId id="2147483999" r:id="rId7"/>
    <p:sldLayoutId id="2147484000" r:id="rId8"/>
    <p:sldLayoutId id="2147483997" r:id="rId9"/>
    <p:sldLayoutId id="2147483998" r:id="rId10"/>
    <p:sldLayoutId id="2147484001" r:id="rId11"/>
    <p:sldLayoutId id="2147484002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9pPr>
    </p:titleStyle>
    <p:bodyStyle>
      <a:lvl1pPr marL="285750" indent="-2857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b="1">
          <a:solidFill>
            <a:schemeClr val="tx1"/>
          </a:solidFill>
          <a:latin typeface="+mn-lt"/>
          <a:ea typeface="ＭＳ Ｐゴシック" charset="-128"/>
        </a:defRPr>
      </a:lvl3pPr>
      <a:lvl4pPr marL="15430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  <a:ea typeface="ＭＳ Ｐゴシック" charset="-128"/>
        </a:defRPr>
      </a:lvl4pPr>
      <a:lvl5pPr marL="20002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5pPr>
      <a:lvl6pPr marL="24574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6pPr>
      <a:lvl7pPr marL="29146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7pPr>
      <a:lvl8pPr marL="33718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8pPr>
      <a:lvl9pPr marL="38290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3" Type="http://schemas.openxmlformats.org/officeDocument/2006/relationships/hyperlink" Target="http://images.google.com/imgres?imgurl=http://static.howstuffworks.com/gif/cell-phone-nokia.jpg&amp;imgrefurl=http://electronics.howstuffworks.com/cell-phone.htm&amp;h=200&amp;w=200&amp;sz=22&amp;tbnid=ftqjm3_El-gJ:&amp;tbnh=99&amp;tbnw=99&amp;start=7&amp;prev=/images?q=cell+phone&amp;hl=en&amp;lr=&amp;ie=UTF-8" TargetMode="External"/><Relationship Id="rId14" Type="http://schemas.openxmlformats.org/officeDocument/2006/relationships/image" Target="../media/image5.jpeg"/><Relationship Id="rId15" Type="http://schemas.openxmlformats.org/officeDocument/2006/relationships/image" Target="../media/image67.jpeg"/><Relationship Id="rId16" Type="http://schemas.openxmlformats.org/officeDocument/2006/relationships/image" Target="../media/image68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60.png"/><Relationship Id="rId6" Type="http://schemas.openxmlformats.org/officeDocument/2006/relationships/image" Target="../media/image9.jpeg"/><Relationship Id="rId7" Type="http://schemas.openxmlformats.org/officeDocument/2006/relationships/image" Target="../media/image61.jpeg"/><Relationship Id="rId8" Type="http://schemas.openxmlformats.org/officeDocument/2006/relationships/image" Target="../media/image62.jpeg"/><Relationship Id="rId9" Type="http://schemas.openxmlformats.org/officeDocument/2006/relationships/image" Target="../media/image63.png"/><Relationship Id="rId10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png"/><Relationship Id="rId20" Type="http://schemas.openxmlformats.org/officeDocument/2006/relationships/image" Target="../media/image86.png"/><Relationship Id="rId21" Type="http://schemas.openxmlformats.org/officeDocument/2006/relationships/image" Target="../media/image87.png"/><Relationship Id="rId22" Type="http://schemas.openxmlformats.org/officeDocument/2006/relationships/image" Target="../media/image88.jpeg"/><Relationship Id="rId10" Type="http://schemas.openxmlformats.org/officeDocument/2006/relationships/image" Target="../media/image76.jpeg"/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image" Target="../media/image79.jpeg"/><Relationship Id="rId14" Type="http://schemas.openxmlformats.org/officeDocument/2006/relationships/image" Target="../media/image80.jpeg"/><Relationship Id="rId15" Type="http://schemas.openxmlformats.org/officeDocument/2006/relationships/image" Target="../media/image81.jpeg"/><Relationship Id="rId16" Type="http://schemas.openxmlformats.org/officeDocument/2006/relationships/image" Target="../media/image82.png"/><Relationship Id="rId17" Type="http://schemas.openxmlformats.org/officeDocument/2006/relationships/image" Target="../media/image83.png"/><Relationship Id="rId18" Type="http://schemas.openxmlformats.org/officeDocument/2006/relationships/image" Target="../media/image84.jpeg"/><Relationship Id="rId19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jpeg"/><Relationship Id="rId7" Type="http://schemas.openxmlformats.org/officeDocument/2006/relationships/image" Target="../media/image73.png"/><Relationship Id="rId8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eg"/><Relationship Id="rId12" Type="http://schemas.openxmlformats.org/officeDocument/2006/relationships/image" Target="../media/image21.jpeg"/><Relationship Id="rId13" Type="http://schemas.openxmlformats.org/officeDocument/2006/relationships/image" Target="../media/image27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6" Type="http://schemas.openxmlformats.org/officeDocument/2006/relationships/image" Target="../media/image9.jpeg"/><Relationship Id="rId7" Type="http://schemas.openxmlformats.org/officeDocument/2006/relationships/image" Target="../media/image91.jpeg"/><Relationship Id="rId8" Type="http://schemas.openxmlformats.org/officeDocument/2006/relationships/image" Target="../media/image13.jpeg"/><Relationship Id="rId9" Type="http://schemas.openxmlformats.org/officeDocument/2006/relationships/oleObject" Target="../embeddings/oleObject4.bin"/><Relationship Id="rId10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gif"/><Relationship Id="rId7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46" Type="http://schemas.openxmlformats.org/officeDocument/2006/relationships/image" Target="../media/image142.png"/><Relationship Id="rId20" Type="http://schemas.openxmlformats.org/officeDocument/2006/relationships/image" Target="../media/image119.png"/><Relationship Id="rId21" Type="http://schemas.openxmlformats.org/officeDocument/2006/relationships/image" Target="../media/image120.png"/><Relationship Id="rId22" Type="http://schemas.openxmlformats.org/officeDocument/2006/relationships/image" Target="../media/image121.png"/><Relationship Id="rId23" Type="http://schemas.openxmlformats.org/officeDocument/2006/relationships/image" Target="../media/image122.png"/><Relationship Id="rId24" Type="http://schemas.openxmlformats.org/officeDocument/2006/relationships/image" Target="../media/image123.png"/><Relationship Id="rId25" Type="http://schemas.openxmlformats.org/officeDocument/2006/relationships/image" Target="../media/image124.jpeg"/><Relationship Id="rId26" Type="http://schemas.openxmlformats.org/officeDocument/2006/relationships/hyperlink" Target="http://www.zigbee.org/about/profile.asp?memberID=1365&amp;logo=/images/member_logos/dust.gif" TargetMode="External"/><Relationship Id="rId27" Type="http://schemas.openxmlformats.org/officeDocument/2006/relationships/image" Target="../media/image125.png"/><Relationship Id="rId28" Type="http://schemas.openxmlformats.org/officeDocument/2006/relationships/image" Target="../media/image126.jpeg"/><Relationship Id="rId29" Type="http://schemas.openxmlformats.org/officeDocument/2006/relationships/image" Target="../media/image1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5" Type="http://schemas.openxmlformats.org/officeDocument/2006/relationships/image" Target="../media/image105.png"/><Relationship Id="rId30" Type="http://schemas.openxmlformats.org/officeDocument/2006/relationships/image" Target="../media/image128.png"/><Relationship Id="rId31" Type="http://schemas.openxmlformats.org/officeDocument/2006/relationships/image" Target="../media/image129.png"/><Relationship Id="rId32" Type="http://schemas.openxmlformats.org/officeDocument/2006/relationships/image" Target="../media/image130.jpeg"/><Relationship Id="rId9" Type="http://schemas.openxmlformats.org/officeDocument/2006/relationships/image" Target="../media/image109.jpeg"/><Relationship Id="rId6" Type="http://schemas.openxmlformats.org/officeDocument/2006/relationships/image" Target="../media/image106.png"/><Relationship Id="rId7" Type="http://schemas.openxmlformats.org/officeDocument/2006/relationships/image" Target="../media/image107.jpeg"/><Relationship Id="rId8" Type="http://schemas.openxmlformats.org/officeDocument/2006/relationships/image" Target="../media/image108.jpeg"/><Relationship Id="rId33" Type="http://schemas.openxmlformats.org/officeDocument/2006/relationships/hyperlink" Target="http://www.sensicast.com/" TargetMode="External"/><Relationship Id="rId34" Type="http://schemas.openxmlformats.org/officeDocument/2006/relationships/image" Target="../media/image131.png"/><Relationship Id="rId35" Type="http://schemas.openxmlformats.org/officeDocument/2006/relationships/image" Target="../media/image132.png"/><Relationship Id="rId36" Type="http://schemas.openxmlformats.org/officeDocument/2006/relationships/hyperlink" Target="http://www.sensinode.com/" TargetMode="External"/><Relationship Id="rId10" Type="http://schemas.openxmlformats.org/officeDocument/2006/relationships/image" Target="../media/image26.jpeg"/><Relationship Id="rId11" Type="http://schemas.openxmlformats.org/officeDocument/2006/relationships/image" Target="../media/image110.jpeg"/><Relationship Id="rId12" Type="http://schemas.openxmlformats.org/officeDocument/2006/relationships/image" Target="../media/image111.jpeg"/><Relationship Id="rId13" Type="http://schemas.openxmlformats.org/officeDocument/2006/relationships/image" Target="../media/image112.jpeg"/><Relationship Id="rId14" Type="http://schemas.openxmlformats.org/officeDocument/2006/relationships/image" Target="../media/image113.png"/><Relationship Id="rId15" Type="http://schemas.openxmlformats.org/officeDocument/2006/relationships/image" Target="../media/image114.jpeg"/><Relationship Id="rId16" Type="http://schemas.openxmlformats.org/officeDocument/2006/relationships/image" Target="../media/image115.png"/><Relationship Id="rId17" Type="http://schemas.openxmlformats.org/officeDocument/2006/relationships/image" Target="../media/image116.png"/><Relationship Id="rId18" Type="http://schemas.openxmlformats.org/officeDocument/2006/relationships/image" Target="../media/image117.png"/><Relationship Id="rId19" Type="http://schemas.openxmlformats.org/officeDocument/2006/relationships/image" Target="../media/image118.png"/><Relationship Id="rId37" Type="http://schemas.openxmlformats.org/officeDocument/2006/relationships/image" Target="../media/image133.png"/><Relationship Id="rId38" Type="http://schemas.openxmlformats.org/officeDocument/2006/relationships/image" Target="../media/image134.wmf"/><Relationship Id="rId39" Type="http://schemas.openxmlformats.org/officeDocument/2006/relationships/image" Target="../media/image135.wmf"/><Relationship Id="rId40" Type="http://schemas.openxmlformats.org/officeDocument/2006/relationships/image" Target="../media/image136.wmf"/><Relationship Id="rId41" Type="http://schemas.openxmlformats.org/officeDocument/2006/relationships/image" Target="../media/image137.png"/><Relationship Id="rId42" Type="http://schemas.openxmlformats.org/officeDocument/2006/relationships/image" Target="../media/image138.png"/><Relationship Id="rId43" Type="http://schemas.openxmlformats.org/officeDocument/2006/relationships/image" Target="../media/image139.png"/><Relationship Id="rId44" Type="http://schemas.openxmlformats.org/officeDocument/2006/relationships/image" Target="../media/image140.png"/><Relationship Id="rId45" Type="http://schemas.openxmlformats.org/officeDocument/2006/relationships/image" Target="../media/image1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emf"/><Relationship Id="rId3" Type="http://schemas.openxmlformats.org/officeDocument/2006/relationships/image" Target="../media/image1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jpeg"/><Relationship Id="rId5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46" Type="http://schemas.openxmlformats.org/officeDocument/2006/relationships/image" Target="../media/image129.png"/><Relationship Id="rId47" Type="http://schemas.openxmlformats.org/officeDocument/2006/relationships/image" Target="../media/image121.png"/><Relationship Id="rId48" Type="http://schemas.openxmlformats.org/officeDocument/2006/relationships/image" Target="../media/image122.png"/><Relationship Id="rId49" Type="http://schemas.openxmlformats.org/officeDocument/2006/relationships/image" Target="../media/image123.png"/><Relationship Id="rId20" Type="http://schemas.openxmlformats.org/officeDocument/2006/relationships/image" Target="../media/image148.jpeg"/><Relationship Id="rId21" Type="http://schemas.openxmlformats.org/officeDocument/2006/relationships/image" Target="../media/image165.png"/><Relationship Id="rId22" Type="http://schemas.openxmlformats.org/officeDocument/2006/relationships/image" Target="../media/image166.png"/><Relationship Id="rId23" Type="http://schemas.openxmlformats.org/officeDocument/2006/relationships/hyperlink" Target="http://www.zigbee.org/about/profile.asp?memberID=1365&amp;logo=/images/member_logos/dust.gif" TargetMode="External"/><Relationship Id="rId24" Type="http://schemas.openxmlformats.org/officeDocument/2006/relationships/image" Target="../media/image125.png"/><Relationship Id="rId25" Type="http://schemas.openxmlformats.org/officeDocument/2006/relationships/hyperlink" Target="http://www.millennial.net/index.cfm" TargetMode="External"/><Relationship Id="rId26" Type="http://schemas.openxmlformats.org/officeDocument/2006/relationships/image" Target="../media/image167.png"/><Relationship Id="rId27" Type="http://schemas.openxmlformats.org/officeDocument/2006/relationships/hyperlink" Target="http://www.sensicast.com/" TargetMode="External"/><Relationship Id="rId28" Type="http://schemas.openxmlformats.org/officeDocument/2006/relationships/image" Target="../media/image131.png"/><Relationship Id="rId29" Type="http://schemas.openxmlformats.org/officeDocument/2006/relationships/image" Target="../media/image105.png"/><Relationship Id="rId50" Type="http://schemas.openxmlformats.org/officeDocument/2006/relationships/image" Target="../media/image173.png"/><Relationship Id="rId51" Type="http://schemas.openxmlformats.org/officeDocument/2006/relationships/image" Target="../media/image174.png"/><Relationship Id="rId5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0.jpeg"/><Relationship Id="rId4" Type="http://schemas.openxmlformats.org/officeDocument/2006/relationships/image" Target="../media/image151.jpeg"/><Relationship Id="rId5" Type="http://schemas.openxmlformats.org/officeDocument/2006/relationships/image" Target="../media/image152.png"/><Relationship Id="rId30" Type="http://schemas.openxmlformats.org/officeDocument/2006/relationships/image" Target="../media/image168.png"/><Relationship Id="rId31" Type="http://schemas.openxmlformats.org/officeDocument/2006/relationships/image" Target="../media/image169.png"/><Relationship Id="rId32" Type="http://schemas.openxmlformats.org/officeDocument/2006/relationships/image" Target="../media/image132.png"/><Relationship Id="rId9" Type="http://schemas.openxmlformats.org/officeDocument/2006/relationships/image" Target="../media/image156.jpeg"/><Relationship Id="rId6" Type="http://schemas.openxmlformats.org/officeDocument/2006/relationships/image" Target="../media/image153.png"/><Relationship Id="rId7" Type="http://schemas.openxmlformats.org/officeDocument/2006/relationships/image" Target="../media/image154.png"/><Relationship Id="rId8" Type="http://schemas.openxmlformats.org/officeDocument/2006/relationships/image" Target="../media/image155.png"/><Relationship Id="rId33" Type="http://schemas.openxmlformats.org/officeDocument/2006/relationships/image" Target="../media/image130.jpeg"/><Relationship Id="rId34" Type="http://schemas.openxmlformats.org/officeDocument/2006/relationships/image" Target="../media/image170.png"/><Relationship Id="rId35" Type="http://schemas.openxmlformats.org/officeDocument/2006/relationships/image" Target="../media/image171.png"/><Relationship Id="rId36" Type="http://schemas.openxmlformats.org/officeDocument/2006/relationships/image" Target="../media/image117.png"/><Relationship Id="rId10" Type="http://schemas.openxmlformats.org/officeDocument/2006/relationships/image" Target="../media/image157.png"/><Relationship Id="rId11" Type="http://schemas.openxmlformats.org/officeDocument/2006/relationships/image" Target="../media/image158.png"/><Relationship Id="rId12" Type="http://schemas.openxmlformats.org/officeDocument/2006/relationships/image" Target="../media/image159.png"/><Relationship Id="rId13" Type="http://schemas.openxmlformats.org/officeDocument/2006/relationships/image" Target="../media/image160.png"/><Relationship Id="rId14" Type="http://schemas.openxmlformats.org/officeDocument/2006/relationships/image" Target="../media/image161.png"/><Relationship Id="rId15" Type="http://schemas.openxmlformats.org/officeDocument/2006/relationships/image" Target="../media/image162.png"/><Relationship Id="rId16" Type="http://schemas.openxmlformats.org/officeDocument/2006/relationships/image" Target="../media/image163.png"/><Relationship Id="rId17" Type="http://schemas.openxmlformats.org/officeDocument/2006/relationships/image" Target="../media/image69.png"/><Relationship Id="rId18" Type="http://schemas.openxmlformats.org/officeDocument/2006/relationships/hyperlink" Target="http://bwrc.eecs.berkeley.edu/" TargetMode="External"/><Relationship Id="rId19" Type="http://schemas.openxmlformats.org/officeDocument/2006/relationships/image" Target="../media/image164.png"/><Relationship Id="rId37" Type="http://schemas.openxmlformats.org/officeDocument/2006/relationships/image" Target="../media/image118.png"/><Relationship Id="rId38" Type="http://schemas.openxmlformats.org/officeDocument/2006/relationships/image" Target="../media/image126.jpeg"/><Relationship Id="rId39" Type="http://schemas.openxmlformats.org/officeDocument/2006/relationships/image" Target="../media/image115.png"/><Relationship Id="rId40" Type="http://schemas.openxmlformats.org/officeDocument/2006/relationships/image" Target="../media/image124.jpeg"/><Relationship Id="rId41" Type="http://schemas.openxmlformats.org/officeDocument/2006/relationships/image" Target="../media/image119.png"/><Relationship Id="rId42" Type="http://schemas.openxmlformats.org/officeDocument/2006/relationships/image" Target="../media/image127.png"/><Relationship Id="rId43" Type="http://schemas.openxmlformats.org/officeDocument/2006/relationships/image" Target="../media/image128.png"/><Relationship Id="rId44" Type="http://schemas.openxmlformats.org/officeDocument/2006/relationships/image" Target="../media/image172.png"/><Relationship Id="rId45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hyperlink" Target="http://images.google.com/imgres?imgurl=http://static.howstuffworks.com/gif/cell-phone-nokia.jpg&amp;imgrefurl=http://electronics.howstuffworks.com/cell-phone.htm&amp;h=200&amp;w=200&amp;sz=22&amp;tbnid=ftqjm3_El-gJ:&amp;tbnh=99&amp;tbnw=99&amp;start=7&amp;prev=/images?q=cell+phone&amp;hl=en&amp;lr=&amp;ie=UTF-8" TargetMode="External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hyperlink" Target="http://us.wii.com/viewer_tvcm_usa.jsp?vid=1" TargetMode="External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jpeg"/><Relationship Id="rId12" Type="http://schemas.openxmlformats.org/officeDocument/2006/relationships/image" Target="../media/image27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69.png"/><Relationship Id="rId5" Type="http://schemas.openxmlformats.org/officeDocument/2006/relationships/image" Target="../media/image147.png"/><Relationship Id="rId6" Type="http://schemas.openxmlformats.org/officeDocument/2006/relationships/image" Target="../media/image91.jpeg"/><Relationship Id="rId7" Type="http://schemas.openxmlformats.org/officeDocument/2006/relationships/image" Target="../media/image13.jpeg"/><Relationship Id="rId8" Type="http://schemas.openxmlformats.org/officeDocument/2006/relationships/oleObject" Target="../embeddings/oleObject5.bin"/><Relationship Id="rId9" Type="http://schemas.openxmlformats.org/officeDocument/2006/relationships/image" Target="../media/image8.png"/><Relationship Id="rId10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4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0.png"/></Relationships>
</file>

<file path=ppt/slides/_rels/slide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8.png"/><Relationship Id="rId21" Type="http://schemas.openxmlformats.org/officeDocument/2006/relationships/image" Target="../media/image19.jpeg"/><Relationship Id="rId22" Type="http://schemas.openxmlformats.org/officeDocument/2006/relationships/image" Target="../media/image20.jpeg"/><Relationship Id="rId23" Type="http://schemas.openxmlformats.org/officeDocument/2006/relationships/image" Target="../media/image21.jpeg"/><Relationship Id="rId24" Type="http://schemas.openxmlformats.org/officeDocument/2006/relationships/image" Target="../media/image22.jpeg"/><Relationship Id="rId25" Type="http://schemas.openxmlformats.org/officeDocument/2006/relationships/image" Target="../media/image23.jpeg"/><Relationship Id="rId26" Type="http://schemas.openxmlformats.org/officeDocument/2006/relationships/image" Target="../media/image24.jpeg"/><Relationship Id="rId27" Type="http://schemas.openxmlformats.org/officeDocument/2006/relationships/image" Target="../media/image25.jpeg"/><Relationship Id="rId28" Type="http://schemas.openxmlformats.org/officeDocument/2006/relationships/image" Target="../media/image26.jpeg"/><Relationship Id="rId29" Type="http://schemas.openxmlformats.org/officeDocument/2006/relationships/image" Target="../media/image27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30" Type="http://schemas.openxmlformats.org/officeDocument/2006/relationships/image" Target="../media/image28.emf"/><Relationship Id="rId31" Type="http://schemas.openxmlformats.org/officeDocument/2006/relationships/image" Target="../media/image29.jpeg"/><Relationship Id="rId32" Type="http://schemas.openxmlformats.org/officeDocument/2006/relationships/image" Target="../media/image30.jpeg"/><Relationship Id="rId9" Type="http://schemas.openxmlformats.org/officeDocument/2006/relationships/image" Target="../media/image9.jpeg"/><Relationship Id="rId6" Type="http://schemas.openxmlformats.org/officeDocument/2006/relationships/image" Target="../media/image4.jpeg"/><Relationship Id="rId7" Type="http://schemas.openxmlformats.org/officeDocument/2006/relationships/hyperlink" Target="http://images.google.com/imgres?imgurl=http://static.howstuffworks.com/gif/cell-phone-nokia.jpg&amp;imgrefurl=http://electronics.howstuffworks.com/cell-phone.htm&amp;h=200&amp;w=200&amp;sz=22&amp;tbnid=ftqjm3_El-gJ:&amp;tbnh=99&amp;tbnw=99&amp;start=7&amp;prev=/images?q=cell+phone&amp;hl=en&amp;lr=&amp;ie=UTF-8" TargetMode="External"/><Relationship Id="rId8" Type="http://schemas.openxmlformats.org/officeDocument/2006/relationships/image" Target="../media/image5.jpeg"/><Relationship Id="rId33" Type="http://schemas.openxmlformats.org/officeDocument/2006/relationships/hyperlink" Target="http://images.google.com/imgres?imgurl=http://www.global-b2b-network.com/direct/dbimage/50350172/Electric_Oven.jpg&amp;imgrefurl=http://www.global-b2b-network.com/b2b/93/95/474/279758/sell_convection_oven.html&amp;h=360&amp;w=360&amp;sz=29&amp;hl=en&amp;start=9&amp;um=1&amp;tbnid=f2_2EPjetBTEtM:&amp;tbnh=121&amp;tbnw=121&amp;prev=/images?q=oven&amp;svnum=10&amp;um=1&amp;hl=en&amp;client=firefox-a&amp;rls=org.mozilla:en-US:official&amp;sa=N" TargetMode="External"/><Relationship Id="rId34" Type="http://schemas.openxmlformats.org/officeDocument/2006/relationships/image" Target="../media/image31.jpeg"/><Relationship Id="rId10" Type="http://schemas.openxmlformats.org/officeDocument/2006/relationships/image" Target="../media/image10.png"/><Relationship Id="rId11" Type="http://schemas.openxmlformats.org/officeDocument/2006/relationships/image" Target="../media/image11.jpeg"/><Relationship Id="rId12" Type="http://schemas.openxmlformats.org/officeDocument/2006/relationships/image" Target="../media/image12.jpeg"/><Relationship Id="rId13" Type="http://schemas.openxmlformats.org/officeDocument/2006/relationships/image" Target="../media/image13.jpeg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8.png"/><Relationship Id="rId16" Type="http://schemas.openxmlformats.org/officeDocument/2006/relationships/image" Target="../media/image14.jpeg"/><Relationship Id="rId17" Type="http://schemas.openxmlformats.org/officeDocument/2006/relationships/image" Target="../media/image15.jpeg"/><Relationship Id="rId18" Type="http://schemas.openxmlformats.org/officeDocument/2006/relationships/image" Target="../media/image16.jpeg"/><Relationship Id="rId19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5.png"/><Relationship Id="rId12" Type="http://schemas.openxmlformats.org/officeDocument/2006/relationships/image" Target="../media/image186.jpeg"/><Relationship Id="rId1" Type="http://schemas.openxmlformats.org/officeDocument/2006/relationships/vmlDrawing" Target="../drawings/vmlDrawing6.vml"/><Relationship Id="rId2" Type="http://schemas.microsoft.com/office/2007/relationships/media" Target="file:///C:\culler\movies\sonoma-interior-may1.avi" TargetMode="External"/><Relationship Id="rId3" Type="http://schemas.openxmlformats.org/officeDocument/2006/relationships/video" Target="file:///C:\culler\movies\sonoma-interior-may1.avi" TargetMode="External"/><Relationship Id="rId4" Type="http://schemas.openxmlformats.org/officeDocument/2006/relationships/slideLayout" Target="../slideLayouts/slideLayout12.xml"/><Relationship Id="rId5" Type="http://schemas.openxmlformats.org/officeDocument/2006/relationships/notesSlide" Target="../notesSlides/notesSlide32.xml"/><Relationship Id="rId6" Type="http://schemas.openxmlformats.org/officeDocument/2006/relationships/image" Target="../media/image182.png"/><Relationship Id="rId7" Type="http://schemas.openxmlformats.org/officeDocument/2006/relationships/image" Target="../media/image183.png"/><Relationship Id="rId8" Type="http://schemas.openxmlformats.org/officeDocument/2006/relationships/oleObject" Target="../embeddings/oleObject6.bin"/><Relationship Id="rId9" Type="http://schemas.openxmlformats.org/officeDocument/2006/relationships/image" Target="../media/image181.png"/><Relationship Id="rId10" Type="http://schemas.openxmlformats.org/officeDocument/2006/relationships/image" Target="../media/image18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4" Type="http://schemas.openxmlformats.org/officeDocument/2006/relationships/image" Target="../media/image188.jpeg"/><Relationship Id="rId5" Type="http://schemas.openxmlformats.org/officeDocument/2006/relationships/image" Target="../media/image189.jpeg"/><Relationship Id="rId6" Type="http://schemas.openxmlformats.org/officeDocument/2006/relationships/image" Target="../media/image190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4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4" Type="http://schemas.openxmlformats.org/officeDocument/2006/relationships/image" Target="../media/image194.emf"/><Relationship Id="rId5" Type="http://schemas.openxmlformats.org/officeDocument/2006/relationships/image" Target="../media/image19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4" Type="http://schemas.openxmlformats.org/officeDocument/2006/relationships/image" Target="../media/image197.jpeg"/><Relationship Id="rId5" Type="http://schemas.openxmlformats.org/officeDocument/2006/relationships/image" Target="../media/image198.jpeg"/><Relationship Id="rId6" Type="http://schemas.openxmlformats.org/officeDocument/2006/relationships/image" Target="../media/image199.jpeg"/><Relationship Id="rId7" Type="http://schemas.openxmlformats.org/officeDocument/2006/relationships/image" Target="../media/image20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jpeg"/><Relationship Id="rId12" Type="http://schemas.openxmlformats.org/officeDocument/2006/relationships/image" Target="../media/image209.png"/><Relationship Id="rId13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image" Target="../media/image203.png"/><Relationship Id="rId6" Type="http://schemas.openxmlformats.org/officeDocument/2006/relationships/image" Target="../media/image204.png"/><Relationship Id="rId7" Type="http://schemas.openxmlformats.org/officeDocument/2006/relationships/image" Target="../media/image205.png"/><Relationship Id="rId8" Type="http://schemas.openxmlformats.org/officeDocument/2006/relationships/image" Target="../media/image206.png"/><Relationship Id="rId9" Type="http://schemas.openxmlformats.org/officeDocument/2006/relationships/image" Target="../media/image207.png"/><Relationship Id="rId10" Type="http://schemas.openxmlformats.org/officeDocument/2006/relationships/image" Target="../media/image20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11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23.jpeg"/><Relationship Id="rId21" Type="http://schemas.openxmlformats.org/officeDocument/2006/relationships/image" Target="../media/image30.jpeg"/><Relationship Id="rId10" Type="http://schemas.openxmlformats.org/officeDocument/2006/relationships/image" Target="../media/image14.jpeg"/><Relationship Id="rId11" Type="http://schemas.openxmlformats.org/officeDocument/2006/relationships/image" Target="../media/image15.jpeg"/><Relationship Id="rId12" Type="http://schemas.openxmlformats.org/officeDocument/2006/relationships/image" Target="../media/image16.jpeg"/><Relationship Id="rId13" Type="http://schemas.openxmlformats.org/officeDocument/2006/relationships/image" Target="../media/image17.jpeg"/><Relationship Id="rId14" Type="http://schemas.openxmlformats.org/officeDocument/2006/relationships/image" Target="../media/image18.png"/><Relationship Id="rId15" Type="http://schemas.openxmlformats.org/officeDocument/2006/relationships/image" Target="../media/image19.jpeg"/><Relationship Id="rId16" Type="http://schemas.openxmlformats.org/officeDocument/2006/relationships/image" Target="../media/image20.jpeg"/><Relationship Id="rId17" Type="http://schemas.openxmlformats.org/officeDocument/2006/relationships/image" Target="../media/image32.jpeg"/><Relationship Id="rId18" Type="http://schemas.openxmlformats.org/officeDocument/2006/relationships/image" Target="../media/image21.jpeg"/><Relationship Id="rId19" Type="http://schemas.openxmlformats.org/officeDocument/2006/relationships/image" Target="../media/image22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9.png"/><Relationship Id="rId20" Type="http://schemas.openxmlformats.org/officeDocument/2006/relationships/image" Target="../media/image228.png"/><Relationship Id="rId10" Type="http://schemas.openxmlformats.org/officeDocument/2006/relationships/hyperlink" Target="http://images.google.com/imgres?imgurl=http://www.cartoonsolutions.com/store/files/images/detailed/Off_Build_det.jpg&amp;imgrefurl=http://www.cartoonsolutions.com/store/catalog/Office-Building-Flash-p-16914.html&amp;usg=__90qtiHgNFnmR5INyL5I1f69OtGc=&amp;h=413&amp;w=550&amp;sz=49&amp;hl=en&amp;start=1&amp;tbnid=oSjF-PWI1-VHvM:&amp;tbnh=100&amp;tbnw=133&amp;prev=/images?q=cartoon+office+building&amp;gbv=2&amp;hl=en&amp;sa=G" TargetMode="External"/><Relationship Id="rId11" Type="http://schemas.openxmlformats.org/officeDocument/2006/relationships/image" Target="../media/image220.jpeg"/><Relationship Id="rId12" Type="http://schemas.openxmlformats.org/officeDocument/2006/relationships/hyperlink" Target="http://images.google.com/imgres?imgurl=http://www.bradfitzpatrick.com/stock_illustration/images-new/household/cartoon-factory-clipart.gif&amp;imgrefurl=http://www.bradfitzpatrick.com/stock_illustration/cartoon-household-clipart/cartoon-factory-clipart.htm&amp;usg=__S3dayhCvHCtadevAMK-w2scJlm8=&amp;h=180&amp;w=240&amp;sz=11&amp;hl=en&amp;start=1&amp;tbnid=AJE4VkPsz3O1WM:&amp;tbnh=83&amp;tbnw=110&amp;prev=/images?q=cartoon+factory&amp;gbv=2&amp;hl=en&amp;sa=G" TargetMode="External"/><Relationship Id="rId13" Type="http://schemas.openxmlformats.org/officeDocument/2006/relationships/image" Target="../media/image221.jpeg"/><Relationship Id="rId14" Type="http://schemas.openxmlformats.org/officeDocument/2006/relationships/image" Target="../media/image222.png"/><Relationship Id="rId15" Type="http://schemas.openxmlformats.org/officeDocument/2006/relationships/image" Target="../media/image223.png"/><Relationship Id="rId16" Type="http://schemas.openxmlformats.org/officeDocument/2006/relationships/image" Target="../media/image224.png"/><Relationship Id="rId17" Type="http://schemas.openxmlformats.org/officeDocument/2006/relationships/image" Target="../media/image225.png"/><Relationship Id="rId18" Type="http://schemas.openxmlformats.org/officeDocument/2006/relationships/image" Target="../media/image226.png"/><Relationship Id="rId19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png"/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5" Type="http://schemas.openxmlformats.org/officeDocument/2006/relationships/image" Target="../media/image215.png"/><Relationship Id="rId6" Type="http://schemas.openxmlformats.org/officeDocument/2006/relationships/image" Target="../media/image216.png"/><Relationship Id="rId7" Type="http://schemas.openxmlformats.org/officeDocument/2006/relationships/image" Target="../media/image217.png"/><Relationship Id="rId8" Type="http://schemas.openxmlformats.org/officeDocument/2006/relationships/image" Target="../media/image218.png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8.png"/><Relationship Id="rId20" Type="http://schemas.openxmlformats.org/officeDocument/2006/relationships/image" Target="../media/image234.png"/><Relationship Id="rId21" Type="http://schemas.openxmlformats.org/officeDocument/2006/relationships/image" Target="../media/image235.jpeg"/><Relationship Id="rId22" Type="http://schemas.openxmlformats.org/officeDocument/2006/relationships/image" Target="../media/image236.png"/><Relationship Id="rId23" Type="http://schemas.openxmlformats.org/officeDocument/2006/relationships/image" Target="../media/image237.png"/><Relationship Id="rId24" Type="http://schemas.openxmlformats.org/officeDocument/2006/relationships/image" Target="../media/image238.png"/><Relationship Id="rId25" Type="http://schemas.openxmlformats.org/officeDocument/2006/relationships/image" Target="../media/image222.png"/><Relationship Id="rId26" Type="http://schemas.openxmlformats.org/officeDocument/2006/relationships/image" Target="../media/image223.png"/><Relationship Id="rId10" Type="http://schemas.openxmlformats.org/officeDocument/2006/relationships/image" Target="../media/image219.png"/><Relationship Id="rId11" Type="http://schemas.openxmlformats.org/officeDocument/2006/relationships/hyperlink" Target="http://images.google.com/imgres?imgurl=http://www.cartoonsolutions.com/store/files/images/detailed/Off_Build_det.jpg&amp;imgrefurl=http://www.cartoonsolutions.com/store/catalog/Office-Building-Flash-p-16914.html&amp;usg=__90qtiHgNFnmR5INyL5I1f69OtGc=&amp;h=413&amp;w=550&amp;sz=49&amp;hl=en&amp;start=1&amp;tbnid=oSjF-PWI1-VHvM:&amp;tbnh=100&amp;tbnw=133&amp;prev=/images?q=cartoon+office+building&amp;gbv=2&amp;hl=en&amp;sa=G" TargetMode="External"/><Relationship Id="rId12" Type="http://schemas.openxmlformats.org/officeDocument/2006/relationships/image" Target="../media/image220.jpeg"/><Relationship Id="rId13" Type="http://schemas.openxmlformats.org/officeDocument/2006/relationships/hyperlink" Target="http://images.google.com/imgres?imgurl=http://www.bradfitzpatrick.com/stock_illustration/images-new/household/cartoon-factory-clipart.gif&amp;imgrefurl=http://www.bradfitzpatrick.com/stock_illustration/cartoon-household-clipart/cartoon-factory-clipart.htm&amp;usg=__S3dayhCvHCtadevAMK-w2scJlm8=&amp;h=180&amp;w=240&amp;sz=11&amp;hl=en&amp;start=1&amp;tbnid=AJE4VkPsz3O1WM:&amp;tbnh=83&amp;tbnw=110&amp;prev=/images?q=cartoon+factory&amp;gbv=2&amp;hl=en&amp;sa=G" TargetMode="External"/><Relationship Id="rId14" Type="http://schemas.openxmlformats.org/officeDocument/2006/relationships/image" Target="../media/image221.jpeg"/><Relationship Id="rId15" Type="http://schemas.openxmlformats.org/officeDocument/2006/relationships/image" Target="../media/image229.jpeg"/><Relationship Id="rId16" Type="http://schemas.openxmlformats.org/officeDocument/2006/relationships/image" Target="../media/image230.png"/><Relationship Id="rId17" Type="http://schemas.openxmlformats.org/officeDocument/2006/relationships/image" Target="../media/image231.png"/><Relationship Id="rId18" Type="http://schemas.openxmlformats.org/officeDocument/2006/relationships/image" Target="../media/image232.png"/><Relationship Id="rId19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12.png"/><Relationship Id="rId4" Type="http://schemas.openxmlformats.org/officeDocument/2006/relationships/image" Target="../media/image213.png"/><Relationship Id="rId5" Type="http://schemas.openxmlformats.org/officeDocument/2006/relationships/image" Target="../media/image214.png"/><Relationship Id="rId6" Type="http://schemas.openxmlformats.org/officeDocument/2006/relationships/image" Target="../media/image215.png"/><Relationship Id="rId7" Type="http://schemas.openxmlformats.org/officeDocument/2006/relationships/image" Target="../media/image216.png"/><Relationship Id="rId8" Type="http://schemas.openxmlformats.org/officeDocument/2006/relationships/image" Target="../media/image21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3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4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Towards the Internet of Everything…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276600"/>
            <a:ext cx="8610600" cy="17526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David E. Culler</a:t>
            </a: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CS162 – Operating Systems and Systems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Programming</a:t>
            </a:r>
          </a:p>
          <a:p>
            <a:r>
              <a:rPr lang="hu-HU" b="0" dirty="0">
                <a:latin typeface="Arial" charset="0"/>
                <a:ea typeface="ＭＳ Ｐゴシック" charset="0"/>
                <a:cs typeface="ＭＳ Ｐゴシック" charset="0"/>
              </a:rPr>
              <a:t>http://cs162.eecs.berkeley.edu/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Lecture 41</a:t>
            </a:r>
          </a:p>
          <a:p>
            <a:r>
              <a:rPr lang="en-US" b="0" dirty="0" smtClean="0">
                <a:latin typeface="Arial" charset="0"/>
                <a:ea typeface="ＭＳ Ｐゴシック" charset="0"/>
                <a:cs typeface="ＭＳ Ｐゴシック" charset="0"/>
              </a:rPr>
              <a:t>December 5, </a:t>
            </a:r>
            <a:r>
              <a:rPr lang="en-US" b="0" dirty="0">
                <a:latin typeface="Arial" charset="0"/>
                <a:ea typeface="ＭＳ Ｐゴシック" charset="0"/>
                <a:cs typeface="ＭＳ Ｐゴシック" charset="0"/>
              </a:rPr>
              <a:t>2014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53200" y="5638800"/>
            <a:ext cx="2362200" cy="369332"/>
          </a:xfrm>
          <a:prstGeom prst="rect">
            <a:avLst/>
          </a:prstGeom>
          <a:noFill/>
          <a:ln>
            <a:solidFill>
              <a:srgbClr val="618FF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1B313E-4C75-3F40-94D0-8FA61FA3535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 descr="Screen Shot 2014-01-05 at 9.00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971"/>
            <a:ext cx="4248649" cy="860156"/>
          </a:xfrm>
          <a:prstGeom prst="rect">
            <a:avLst/>
          </a:prstGeom>
        </p:spPr>
      </p:pic>
      <p:pic>
        <p:nvPicPr>
          <p:cNvPr id="6" name="Picture 5" descr="Screen Shot 2014-01-05 at 9.01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681" y="0"/>
            <a:ext cx="4848319" cy="2834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29" y="2911128"/>
            <a:ext cx="2749940" cy="1713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263" y="4986211"/>
            <a:ext cx="2974860" cy="16450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2870" y="2806703"/>
            <a:ext cx="2571165" cy="2181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4060" y="4023490"/>
            <a:ext cx="3606800" cy="22479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4/29/14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568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1B313E-4C75-3F40-94D0-8FA61FA3535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367" y="2242081"/>
            <a:ext cx="4125817" cy="232077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4/29/14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5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D4AE6-EF63-2B4F-805B-D854A0AB1714}" type="datetime1">
              <a:rPr lang="en-US"/>
              <a:pPr/>
              <a:t>12/5/14</a:t>
            </a:fld>
            <a:endParaRPr lang="en-US"/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1CDB6-1E93-4C45-AA92-0058D69BFB48}" type="slidenum">
              <a:rPr lang="en-US"/>
              <a:pPr/>
              <a:t>12</a:t>
            </a:fld>
            <a:endParaRPr lang="en-US" b="0"/>
          </a:p>
        </p:txBody>
      </p:sp>
      <p:sp>
        <p:nvSpPr>
          <p:cNvPr id="89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696200" cy="512763"/>
          </a:xfrm>
          <a:ln/>
        </p:spPr>
        <p:txBody>
          <a:bodyPr/>
          <a:lstStyle/>
          <a:p>
            <a:r>
              <a:rPr lang="en-US"/>
              <a:t>Broad Technology Trends</a:t>
            </a:r>
          </a:p>
        </p:txBody>
      </p:sp>
      <p:sp>
        <p:nvSpPr>
          <p:cNvPr id="89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029200"/>
            <a:ext cx="4267200" cy="457200"/>
          </a:xfrm>
          <a:ln/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/>
              <a:t>Today: </a:t>
            </a:r>
            <a:r>
              <a:rPr lang="en-US" sz="1600"/>
              <a:t>1 million transistors per $</a:t>
            </a:r>
            <a:r>
              <a:rPr lang="en-US" sz="200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/>
          </a:p>
        </p:txBody>
      </p:sp>
      <p:graphicFrame>
        <p:nvGraphicFramePr>
          <p:cNvPr id="893956" name="Object 4"/>
          <p:cNvGraphicFramePr>
            <a:graphicFrameLocks noChangeAspect="1"/>
          </p:cNvGraphicFramePr>
          <p:nvPr/>
        </p:nvGraphicFramePr>
        <p:xfrm>
          <a:off x="304800" y="2514600"/>
          <a:ext cx="3657600" cy="234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9" name="Bitmap Image" r:id="rId4" imgW="5733333" imgH="3457143" progId="Paint.Picture">
                  <p:embed/>
                </p:oleObj>
              </mc:Choice>
              <mc:Fallback>
                <p:oleObj name="Bitmap Image" r:id="rId4" imgW="5733333" imgH="345714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4600"/>
                        <a:ext cx="3657600" cy="234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93957" name="Picture 5" descr="fing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5686425"/>
            <a:ext cx="768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93958" name="Text Box 6"/>
          <p:cNvSpPr txBox="1">
            <a:spLocks noChangeArrowheads="1"/>
          </p:cNvSpPr>
          <p:nvPr/>
        </p:nvSpPr>
        <p:spPr bwMode="auto">
          <a:xfrm>
            <a:off x="304800" y="1295400"/>
            <a:ext cx="39782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400" b="1"/>
              <a:t>Moore</a:t>
            </a:r>
            <a:r>
              <a:rPr lang="ja-JP" altLang="en-US" sz="2400" b="1">
                <a:latin typeface="Arial"/>
              </a:rPr>
              <a:t>’</a:t>
            </a:r>
            <a:r>
              <a:rPr lang="en-US" sz="2400" b="1"/>
              <a:t>s Law:</a:t>
            </a:r>
            <a:r>
              <a:rPr lang="en-US"/>
              <a:t> </a:t>
            </a:r>
            <a:r>
              <a:rPr lang="en-US" sz="2000"/>
              <a:t># transistors on cost-effective chip doubles every 18 months</a:t>
            </a:r>
          </a:p>
        </p:txBody>
      </p:sp>
      <p:grpSp>
        <p:nvGrpSpPr>
          <p:cNvPr id="893959" name="Group 7"/>
          <p:cNvGrpSpPr>
            <a:grpSpLocks/>
          </p:cNvGrpSpPr>
          <p:nvPr/>
        </p:nvGrpSpPr>
        <p:grpSpPr bwMode="auto">
          <a:xfrm>
            <a:off x="7924800" y="4959350"/>
            <a:ext cx="781050" cy="755650"/>
            <a:chOff x="4992" y="3124"/>
            <a:chExt cx="492" cy="476"/>
          </a:xfrm>
        </p:grpSpPr>
        <p:sp>
          <p:nvSpPr>
            <p:cNvPr id="893960" name="Text Box 8"/>
            <p:cNvSpPr txBox="1">
              <a:spLocks noChangeArrowheads="1"/>
            </p:cNvSpPr>
            <p:nvPr/>
          </p:nvSpPr>
          <p:spPr bwMode="auto">
            <a:xfrm>
              <a:off x="4992" y="3408"/>
              <a:ext cx="4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 b="1" i="1">
                  <a:latin typeface="Verdana" charset="0"/>
                </a:rPr>
                <a:t>Mote!</a:t>
              </a:r>
            </a:p>
          </p:txBody>
        </p:sp>
        <p:pic>
          <p:nvPicPr>
            <p:cNvPr id="893961" name="Picture 9" descr="dot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6" y="3124"/>
              <a:ext cx="211" cy="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93962" name="Group 10"/>
          <p:cNvGrpSpPr>
            <a:grpSpLocks/>
          </p:cNvGrpSpPr>
          <p:nvPr/>
        </p:nvGrpSpPr>
        <p:grpSpPr bwMode="auto">
          <a:xfrm>
            <a:off x="4267200" y="2386013"/>
            <a:ext cx="4427538" cy="3405187"/>
            <a:chOff x="2688" y="1503"/>
            <a:chExt cx="2789" cy="2145"/>
          </a:xfrm>
        </p:grpSpPr>
        <p:sp>
          <p:nvSpPr>
            <p:cNvPr id="893963" name="Text Box 11"/>
            <p:cNvSpPr txBox="1">
              <a:spLocks noChangeArrowheads="1"/>
            </p:cNvSpPr>
            <p:nvPr/>
          </p:nvSpPr>
          <p:spPr bwMode="auto">
            <a:xfrm>
              <a:off x="4126" y="3436"/>
              <a:ext cx="46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latin typeface="Verdana" charset="0"/>
                </a:rPr>
                <a:t>years</a:t>
              </a:r>
            </a:p>
          </p:txBody>
        </p:sp>
        <p:sp>
          <p:nvSpPr>
            <p:cNvPr id="893964" name="Text Box 12"/>
            <p:cNvSpPr txBox="1">
              <a:spLocks noChangeArrowheads="1"/>
            </p:cNvSpPr>
            <p:nvPr/>
          </p:nvSpPr>
          <p:spPr bwMode="auto">
            <a:xfrm>
              <a:off x="2688" y="1503"/>
              <a:ext cx="79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/>
                <a:t>Computers</a:t>
              </a:r>
            </a:p>
            <a:p>
              <a:r>
                <a:rPr lang="en-US" sz="1600" b="1"/>
                <a:t>Per Person</a:t>
              </a:r>
            </a:p>
          </p:txBody>
        </p:sp>
        <p:sp>
          <p:nvSpPr>
            <p:cNvPr id="893965" name="Text Box 13"/>
            <p:cNvSpPr txBox="1">
              <a:spLocks noChangeArrowheads="1"/>
            </p:cNvSpPr>
            <p:nvPr/>
          </p:nvSpPr>
          <p:spPr bwMode="auto">
            <a:xfrm>
              <a:off x="3043" y="3155"/>
              <a:ext cx="42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/>
                <a:t>10</a:t>
              </a:r>
              <a:r>
                <a:rPr lang="en-US" sz="1600" b="1" baseline="30000"/>
                <a:t>3</a:t>
              </a:r>
              <a:r>
                <a:rPr lang="en-US" sz="1600" b="1"/>
                <a:t>:1</a:t>
              </a:r>
            </a:p>
          </p:txBody>
        </p:sp>
        <p:sp>
          <p:nvSpPr>
            <p:cNvPr id="893966" name="Text Box 14"/>
            <p:cNvSpPr txBox="1">
              <a:spLocks noChangeArrowheads="1"/>
            </p:cNvSpPr>
            <p:nvPr/>
          </p:nvSpPr>
          <p:spPr bwMode="auto">
            <a:xfrm>
              <a:off x="3043" y="1824"/>
              <a:ext cx="42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/>
                <a:t>1:10</a:t>
              </a:r>
              <a:r>
                <a:rPr lang="en-US" sz="1600" b="1" baseline="30000"/>
                <a:t>6</a:t>
              </a:r>
            </a:p>
          </p:txBody>
        </p:sp>
        <p:sp>
          <p:nvSpPr>
            <p:cNvPr id="893967" name="Text Box 15"/>
            <p:cNvSpPr txBox="1">
              <a:spLocks noChangeArrowheads="1"/>
            </p:cNvSpPr>
            <p:nvPr/>
          </p:nvSpPr>
          <p:spPr bwMode="auto">
            <a:xfrm>
              <a:off x="4800" y="2640"/>
              <a:ext cx="6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>
                  <a:latin typeface="Verdana" charset="0"/>
                </a:rPr>
                <a:t>Laptop</a:t>
              </a:r>
            </a:p>
          </p:txBody>
        </p:sp>
        <p:sp>
          <p:nvSpPr>
            <p:cNvPr id="893968" name="Text Box 16"/>
            <p:cNvSpPr txBox="1">
              <a:spLocks noChangeArrowheads="1"/>
            </p:cNvSpPr>
            <p:nvPr/>
          </p:nvSpPr>
          <p:spPr bwMode="auto">
            <a:xfrm>
              <a:off x="4958" y="2814"/>
              <a:ext cx="39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>
                  <a:latin typeface="Verdana" charset="0"/>
                </a:rPr>
                <a:t>PDA</a:t>
              </a:r>
            </a:p>
          </p:txBody>
        </p:sp>
        <p:sp>
          <p:nvSpPr>
            <p:cNvPr id="893969" name="Line 17"/>
            <p:cNvSpPr>
              <a:spLocks noChangeShapeType="1"/>
            </p:cNvSpPr>
            <p:nvPr/>
          </p:nvSpPr>
          <p:spPr bwMode="auto">
            <a:xfrm>
              <a:off x="3458" y="3385"/>
              <a:ext cx="197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3970" name="Line 18"/>
            <p:cNvSpPr>
              <a:spLocks noChangeShapeType="1"/>
            </p:cNvSpPr>
            <p:nvPr/>
          </p:nvSpPr>
          <p:spPr bwMode="auto">
            <a:xfrm flipV="1">
              <a:off x="3462" y="1715"/>
              <a:ext cx="0" cy="166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93971" name="Picture 19" descr="whirlwind-compute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6" y="1777"/>
              <a:ext cx="486" cy="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3972" name="Picture 20" descr="360-6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6" y="2070"/>
              <a:ext cx="442" cy="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3973" name="Text Box 21"/>
            <p:cNvSpPr txBox="1">
              <a:spLocks noChangeArrowheads="1"/>
            </p:cNvSpPr>
            <p:nvPr/>
          </p:nvSpPr>
          <p:spPr bwMode="auto">
            <a:xfrm>
              <a:off x="4154" y="1968"/>
              <a:ext cx="74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>
                  <a:latin typeface="Verdana" charset="0"/>
                </a:rPr>
                <a:t>Mainframe</a:t>
              </a:r>
            </a:p>
          </p:txBody>
        </p:sp>
        <p:pic>
          <p:nvPicPr>
            <p:cNvPr id="893974" name="Picture 22" descr="vax11-78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8" y="2307"/>
              <a:ext cx="272" cy="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3975" name="Text Box 23"/>
            <p:cNvSpPr txBox="1">
              <a:spLocks noChangeArrowheads="1"/>
            </p:cNvSpPr>
            <p:nvPr/>
          </p:nvSpPr>
          <p:spPr bwMode="auto">
            <a:xfrm>
              <a:off x="4386" y="2216"/>
              <a:ext cx="46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>
                  <a:latin typeface="Verdana" charset="0"/>
                </a:rPr>
                <a:t>Mini</a:t>
              </a:r>
            </a:p>
          </p:txBody>
        </p:sp>
        <p:pic>
          <p:nvPicPr>
            <p:cNvPr id="893976" name="Picture 24" descr="sun3+3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" y="2488"/>
              <a:ext cx="303" cy="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3977" name="Text Box 25"/>
            <p:cNvSpPr txBox="1">
              <a:spLocks noChangeArrowheads="1"/>
            </p:cNvSpPr>
            <p:nvPr/>
          </p:nvSpPr>
          <p:spPr bwMode="auto">
            <a:xfrm>
              <a:off x="4547" y="2397"/>
              <a:ext cx="82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>
                  <a:latin typeface="Verdana" charset="0"/>
                </a:rPr>
                <a:t>Workstation</a:t>
              </a:r>
            </a:p>
          </p:txBody>
        </p:sp>
        <p:sp>
          <p:nvSpPr>
            <p:cNvPr id="893978" name="Text Box 26"/>
            <p:cNvSpPr txBox="1">
              <a:spLocks noChangeArrowheads="1"/>
            </p:cNvSpPr>
            <p:nvPr/>
          </p:nvSpPr>
          <p:spPr bwMode="auto">
            <a:xfrm>
              <a:off x="4704" y="2544"/>
              <a:ext cx="30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>
                  <a:latin typeface="Verdana" charset="0"/>
                </a:rPr>
                <a:t>PC</a:t>
              </a:r>
            </a:p>
          </p:txBody>
        </p:sp>
        <p:pic>
          <p:nvPicPr>
            <p:cNvPr id="893979" name="Picture 27" descr="IBM_ThinkPad@ThinkPad_A_Series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5" y="2760"/>
              <a:ext cx="233" cy="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3980" name="Picture 28" descr="cell-phone-nokia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1" y="3078"/>
              <a:ext cx="175" cy="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3981" name="Picture 29" descr="pcsm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3" y="2624"/>
              <a:ext cx="157" cy="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3982" name="Picture 30" descr="palm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3" y="2984"/>
              <a:ext cx="126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3983" name="Rectangle 31"/>
            <p:cNvSpPr>
              <a:spLocks noChangeArrowheads="1"/>
            </p:cNvSpPr>
            <p:nvPr/>
          </p:nvSpPr>
          <p:spPr bwMode="auto">
            <a:xfrm>
              <a:off x="5064" y="2934"/>
              <a:ext cx="32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>
                  <a:latin typeface="Verdana" charset="0"/>
                </a:rPr>
                <a:t>Cell</a:t>
              </a:r>
            </a:p>
          </p:txBody>
        </p:sp>
        <p:sp>
          <p:nvSpPr>
            <p:cNvPr id="893984" name="Text Box 32"/>
            <p:cNvSpPr txBox="1">
              <a:spLocks noChangeArrowheads="1"/>
            </p:cNvSpPr>
            <p:nvPr/>
          </p:nvSpPr>
          <p:spPr bwMode="auto">
            <a:xfrm>
              <a:off x="3163" y="2712"/>
              <a:ext cx="3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/>
                <a:t>1:1</a:t>
              </a:r>
            </a:p>
          </p:txBody>
        </p:sp>
        <p:sp>
          <p:nvSpPr>
            <p:cNvPr id="893985" name="Text Box 33"/>
            <p:cNvSpPr txBox="1">
              <a:spLocks noChangeArrowheads="1"/>
            </p:cNvSpPr>
            <p:nvPr/>
          </p:nvSpPr>
          <p:spPr bwMode="auto">
            <a:xfrm>
              <a:off x="3043" y="2304"/>
              <a:ext cx="42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/>
                <a:t>1:10</a:t>
              </a:r>
              <a:r>
                <a:rPr lang="en-US" sz="1600" b="1" baseline="30000"/>
                <a:t>3</a:t>
              </a:r>
            </a:p>
          </p:txBody>
        </p:sp>
      </p:grpSp>
      <p:sp>
        <p:nvSpPr>
          <p:cNvPr id="893986" name="Text Box 34"/>
          <p:cNvSpPr txBox="1">
            <a:spLocks noChangeArrowheads="1"/>
          </p:cNvSpPr>
          <p:nvPr/>
        </p:nvSpPr>
        <p:spPr bwMode="auto">
          <a:xfrm>
            <a:off x="4708525" y="1295400"/>
            <a:ext cx="3978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400" b="1"/>
              <a:t>Bell</a:t>
            </a:r>
            <a:r>
              <a:rPr lang="ja-JP" altLang="en-US" sz="2400" b="1">
                <a:latin typeface="Arial"/>
              </a:rPr>
              <a:t>’</a:t>
            </a:r>
            <a:r>
              <a:rPr lang="en-US" sz="2400" b="1"/>
              <a:t>s Law: </a:t>
            </a:r>
            <a:r>
              <a:rPr lang="en-US" sz="2000" b="1"/>
              <a:t>a new computer class emerges every 10 years</a:t>
            </a:r>
            <a:endParaRPr lang="en-US" sz="1600"/>
          </a:p>
        </p:txBody>
      </p:sp>
      <p:sp>
        <p:nvSpPr>
          <p:cNvPr id="893987" name="Rectangle 35"/>
          <p:cNvSpPr>
            <a:spLocks noChangeArrowheads="1"/>
          </p:cNvSpPr>
          <p:nvPr/>
        </p:nvSpPr>
        <p:spPr bwMode="auto">
          <a:xfrm>
            <a:off x="987425" y="5702300"/>
            <a:ext cx="560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>
                <a:solidFill>
                  <a:srgbClr val="00387D"/>
                </a:solidFill>
              </a:rPr>
              <a:t>Same fabrication technology provides CMOS radios for communication and micro-sensors</a:t>
            </a:r>
          </a:p>
        </p:txBody>
      </p:sp>
    </p:spTree>
    <p:extLst>
      <p:ext uri="{BB962C8B-B14F-4D97-AF65-F5344CB8AC3E}">
        <p14:creationId xmlns:p14="http://schemas.microsoft.com/office/powerpoint/2010/main" val="314687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9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893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3955" grpId="0" build="p" animBg="1"/>
      <p:bldP spid="893958" grpId="0"/>
      <p:bldP spid="893986" grpId="0"/>
      <p:bldP spid="8939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24EB-483E-4843-8893-E4F090F9D0FE}" type="datetime1">
              <a:rPr lang="en-US"/>
              <a:pPr/>
              <a:t>12/5/14</a:t>
            </a:fld>
            <a:endParaRPr lang="en-US"/>
          </a:p>
        </p:txBody>
      </p:sp>
      <p:sp>
        <p:nvSpPr>
          <p:cNvPr id="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2E368-ABA2-7A4C-BB6F-2EC641A9BEB3}" type="slidenum">
              <a:rPr lang="en-US"/>
              <a:pPr/>
              <a:t>13</a:t>
            </a:fld>
            <a:endParaRPr lang="en-US" b="0"/>
          </a:p>
        </p:txBody>
      </p:sp>
      <p:sp>
        <p:nvSpPr>
          <p:cNvPr id="798722" name="Oval 2" descr="chip2"/>
          <p:cNvSpPr>
            <a:spLocks noChangeArrowheads="1"/>
          </p:cNvSpPr>
          <p:nvPr/>
        </p:nvSpPr>
        <p:spPr bwMode="auto">
          <a:xfrm>
            <a:off x="1219200" y="4572000"/>
            <a:ext cx="7010400" cy="9144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cs typeface="ＭＳ Ｐゴシック" charset="0"/>
            </a:endParaRPr>
          </a:p>
        </p:txBody>
      </p:sp>
      <p:sp>
        <p:nvSpPr>
          <p:cNvPr id="7987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696200" cy="600075"/>
          </a:xfrm>
          <a:ln/>
        </p:spPr>
        <p:txBody>
          <a:bodyPr/>
          <a:lstStyle/>
          <a:p>
            <a:r>
              <a:rPr lang="ja-JP" altLang="en-US">
                <a:latin typeface="Arial"/>
              </a:rPr>
              <a:t>‘</a:t>
            </a:r>
            <a:r>
              <a:rPr lang="en-US"/>
              <a:t>Low-Tech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Enabling Technology</a:t>
            </a:r>
          </a:p>
        </p:txBody>
      </p:sp>
      <p:pic>
        <p:nvPicPr>
          <p:cNvPr id="798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343400"/>
            <a:ext cx="1009650" cy="98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8725" name="Group 5"/>
          <p:cNvGrpSpPr>
            <a:grpSpLocks/>
          </p:cNvGrpSpPr>
          <p:nvPr/>
        </p:nvGrpSpPr>
        <p:grpSpPr bwMode="auto">
          <a:xfrm>
            <a:off x="609600" y="4800600"/>
            <a:ext cx="2182813" cy="1219200"/>
            <a:chOff x="384" y="3024"/>
            <a:chExt cx="1375" cy="768"/>
          </a:xfrm>
        </p:grpSpPr>
        <p:sp>
          <p:nvSpPr>
            <p:cNvPr id="798726" name="Text Box 6"/>
            <p:cNvSpPr txBox="1">
              <a:spLocks noChangeArrowheads="1"/>
            </p:cNvSpPr>
            <p:nvPr/>
          </p:nvSpPr>
          <p:spPr bwMode="auto">
            <a:xfrm>
              <a:off x="384" y="3504"/>
              <a:ext cx="137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B18"/>
                  </a:solidFill>
                  <a:cs typeface="ＭＳ Ｐゴシック" charset="0"/>
                </a:rPr>
                <a:t>Microcontroller</a:t>
              </a:r>
            </a:p>
          </p:txBody>
        </p:sp>
        <p:pic>
          <p:nvPicPr>
            <p:cNvPr id="79872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3024"/>
              <a:ext cx="372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728" name="Group 8"/>
          <p:cNvGrpSpPr>
            <a:grpSpLocks/>
          </p:cNvGrpSpPr>
          <p:nvPr/>
        </p:nvGrpSpPr>
        <p:grpSpPr bwMode="auto">
          <a:xfrm>
            <a:off x="4268788" y="4648200"/>
            <a:ext cx="2301875" cy="1736725"/>
            <a:chOff x="2689" y="2928"/>
            <a:chExt cx="1450" cy="1094"/>
          </a:xfrm>
        </p:grpSpPr>
        <p:sp>
          <p:nvSpPr>
            <p:cNvPr id="798729" name="Text Box 9"/>
            <p:cNvSpPr txBox="1">
              <a:spLocks noChangeArrowheads="1"/>
            </p:cNvSpPr>
            <p:nvPr/>
          </p:nvSpPr>
          <p:spPr bwMode="auto">
            <a:xfrm>
              <a:off x="2689" y="3504"/>
              <a:ext cx="145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B18"/>
                  </a:solidFill>
                  <a:cs typeface="ＭＳ Ｐゴシック" charset="0"/>
                </a:rPr>
                <a:t>Radio</a:t>
              </a:r>
            </a:p>
            <a:p>
              <a:pPr algn="ctr"/>
              <a:r>
                <a:rPr lang="en-US" sz="2400">
                  <a:solidFill>
                    <a:srgbClr val="000B18"/>
                  </a:solidFill>
                  <a:cs typeface="ＭＳ Ｐゴシック" charset="0"/>
                </a:rPr>
                <a:t>Communication</a:t>
              </a:r>
            </a:p>
          </p:txBody>
        </p:sp>
        <p:pic>
          <p:nvPicPr>
            <p:cNvPr id="798730" name="Picture 10" descr="The image “http://www.hometoys.com/htinews/aug04/articles/chipcon/chipgraphics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928"/>
              <a:ext cx="480" cy="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731" name="Group 11"/>
          <p:cNvGrpSpPr>
            <a:grpSpLocks/>
          </p:cNvGrpSpPr>
          <p:nvPr/>
        </p:nvGrpSpPr>
        <p:grpSpPr bwMode="auto">
          <a:xfrm>
            <a:off x="2897188" y="4800600"/>
            <a:ext cx="1250950" cy="1584325"/>
            <a:chOff x="1825" y="3024"/>
            <a:chExt cx="788" cy="998"/>
          </a:xfrm>
        </p:grpSpPr>
        <p:sp>
          <p:nvSpPr>
            <p:cNvPr id="798732" name="Text Box 12"/>
            <p:cNvSpPr txBox="1">
              <a:spLocks noChangeArrowheads="1"/>
            </p:cNvSpPr>
            <p:nvPr/>
          </p:nvSpPr>
          <p:spPr bwMode="auto">
            <a:xfrm>
              <a:off x="1825" y="3504"/>
              <a:ext cx="78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B18"/>
                  </a:solidFill>
                  <a:cs typeface="ＭＳ Ｐゴシック" charset="0"/>
                </a:rPr>
                <a:t>Flash</a:t>
              </a:r>
            </a:p>
            <a:p>
              <a:pPr algn="ctr"/>
              <a:r>
                <a:rPr lang="en-US" sz="2400">
                  <a:solidFill>
                    <a:srgbClr val="000B18"/>
                  </a:solidFill>
                  <a:cs typeface="ＭＳ Ｐゴシック" charset="0"/>
                </a:rPr>
                <a:t>Storage</a:t>
              </a:r>
            </a:p>
          </p:txBody>
        </p:sp>
        <p:pic>
          <p:nvPicPr>
            <p:cNvPr id="798733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024"/>
              <a:ext cx="384" cy="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734" name="Group 14"/>
          <p:cNvGrpSpPr>
            <a:grpSpLocks/>
          </p:cNvGrpSpPr>
          <p:nvPr/>
        </p:nvGrpSpPr>
        <p:grpSpPr bwMode="auto">
          <a:xfrm>
            <a:off x="3048000" y="2590800"/>
            <a:ext cx="1219200" cy="1893888"/>
            <a:chOff x="1920" y="1632"/>
            <a:chExt cx="768" cy="1193"/>
          </a:xfrm>
        </p:grpSpPr>
        <p:pic>
          <p:nvPicPr>
            <p:cNvPr id="798735" name="Picture 15" descr="The image “http://www.st.com/stonline/products/families/memories/fl_nor_emb/icons/fl058557ph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632"/>
              <a:ext cx="768" cy="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8736" name="Picture 1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496"/>
              <a:ext cx="672" cy="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737" name="Group 17"/>
          <p:cNvGrpSpPr>
            <a:grpSpLocks/>
          </p:cNvGrpSpPr>
          <p:nvPr/>
        </p:nvGrpSpPr>
        <p:grpSpPr bwMode="auto">
          <a:xfrm>
            <a:off x="4876800" y="2057400"/>
            <a:ext cx="1290638" cy="2133600"/>
            <a:chOff x="3072" y="1296"/>
            <a:chExt cx="813" cy="1344"/>
          </a:xfrm>
        </p:grpSpPr>
        <p:pic>
          <p:nvPicPr>
            <p:cNvPr id="798738" name="Picture 18" descr="The image “http://img.shopping.com/cctool/PrdImg/images/pr/177X150/00/01/54/ea/a6/22342310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296"/>
              <a:ext cx="765" cy="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8739" name="Picture 19" descr="The image “http://us.st11.yimg.com/us.st.yimg.com/I/aaaremotes_1918_32249782” cannot be displayed, because it contains errors.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256"/>
              <a:ext cx="384" cy="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8740" name="Picture 2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968"/>
              <a:ext cx="252" cy="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741" name="Group 21"/>
          <p:cNvGrpSpPr>
            <a:grpSpLocks/>
          </p:cNvGrpSpPr>
          <p:nvPr/>
        </p:nvGrpSpPr>
        <p:grpSpPr bwMode="auto">
          <a:xfrm>
            <a:off x="6705600" y="2667000"/>
            <a:ext cx="1535113" cy="3454400"/>
            <a:chOff x="4080" y="1104"/>
            <a:chExt cx="1272" cy="2766"/>
          </a:xfrm>
        </p:grpSpPr>
        <p:sp>
          <p:nvSpPr>
            <p:cNvPr id="798742" name="Text Box 22"/>
            <p:cNvSpPr txBox="1">
              <a:spLocks noChangeArrowheads="1"/>
            </p:cNvSpPr>
            <p:nvPr/>
          </p:nvSpPr>
          <p:spPr bwMode="auto">
            <a:xfrm>
              <a:off x="4272" y="3504"/>
              <a:ext cx="108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B18"/>
                  </a:solidFill>
                  <a:cs typeface="ＭＳ Ｐゴシック" charset="0"/>
                </a:rPr>
                <a:t>Sensors</a:t>
              </a:r>
            </a:p>
          </p:txBody>
        </p:sp>
        <p:pic>
          <p:nvPicPr>
            <p:cNvPr id="798743" name="Picture 23" descr="thermo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1728"/>
              <a:ext cx="768" cy="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744" name="Picture 24" descr="guage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104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745" name="Picture 25" descr="instrument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584"/>
              <a:ext cx="480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746" name="Picture 26" descr="acce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1296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747" name="Picture 27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160"/>
              <a:ext cx="39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98748" name="Group 28"/>
          <p:cNvGrpSpPr>
            <a:grpSpLocks/>
          </p:cNvGrpSpPr>
          <p:nvPr/>
        </p:nvGrpSpPr>
        <p:grpSpPr bwMode="auto">
          <a:xfrm>
            <a:off x="381000" y="1371600"/>
            <a:ext cx="3581400" cy="3209925"/>
            <a:chOff x="240" y="864"/>
            <a:chExt cx="2256" cy="2022"/>
          </a:xfrm>
        </p:grpSpPr>
        <p:pic>
          <p:nvPicPr>
            <p:cNvPr id="798749" name="Picture 29" descr="The image “http://www.st.com/stonline/products/families/memories/fl_nor_emb/icons/adsl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968"/>
              <a:ext cx="900" cy="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8750" name="Picture 30" descr="The image “http://focus.ti.com/graphics/auto/tms470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296"/>
              <a:ext cx="1500" cy="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8751" name="Picture 3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864"/>
              <a:ext cx="960" cy="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8752" name="Picture 3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496"/>
              <a:ext cx="588" cy="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98753" name="Text Box 33"/>
          <p:cNvSpPr txBox="1">
            <a:spLocks noChangeArrowheads="1"/>
          </p:cNvSpPr>
          <p:nvPr/>
        </p:nvSpPr>
        <p:spPr bwMode="auto">
          <a:xfrm>
            <a:off x="4343400" y="6448425"/>
            <a:ext cx="18224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cs typeface="ＭＳ Ｐゴシック" charset="0"/>
              </a:rPr>
              <a:t>IEEE 802.15.4</a:t>
            </a:r>
          </a:p>
        </p:txBody>
      </p:sp>
      <p:pic>
        <p:nvPicPr>
          <p:cNvPr id="798754" name="Picture 34" descr="The image “http://www.emersonprocess.com/rosemount/products/temperature/images/248sml.jpg” cannot be displayed, because it contains errors.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914400"/>
            <a:ext cx="1666875" cy="16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5" name="AutoShape 35"/>
          <p:cNvSpPr>
            <a:spLocks noChangeArrowheads="1"/>
          </p:cNvSpPr>
          <p:nvPr/>
        </p:nvSpPr>
        <p:spPr bwMode="auto">
          <a:xfrm rot="-4973630">
            <a:off x="6196013" y="1347787"/>
            <a:ext cx="457200" cy="1419225"/>
          </a:xfrm>
          <a:prstGeom prst="upDownArrow">
            <a:avLst>
              <a:gd name="adj1" fmla="val 50000"/>
              <a:gd name="adj2" fmla="val 62083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56" name="Text Box 36"/>
          <p:cNvSpPr txBox="1">
            <a:spLocks noChangeArrowheads="1"/>
          </p:cNvSpPr>
          <p:nvPr/>
        </p:nvSpPr>
        <p:spPr bwMode="auto">
          <a:xfrm>
            <a:off x="5851525" y="1323975"/>
            <a:ext cx="130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1D6D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>
                <a:solidFill>
                  <a:srgbClr val="FF0000"/>
                </a:solidFill>
              </a:rPr>
              <a:t>Network</a:t>
            </a:r>
          </a:p>
        </p:txBody>
      </p:sp>
      <p:pic>
        <p:nvPicPr>
          <p:cNvPr id="798757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00600"/>
            <a:ext cx="59055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58" name="Picture 38" descr="The image “http://www.hometoys.com/htinews/aug04/articles/chipcon/chipgraphics.jpg” cannot be displayed, because it contains errors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648200"/>
            <a:ext cx="762000" cy="69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59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609600" cy="44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1897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98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9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98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79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-1.3876E-7 L 0.01909 -0.16975 L 0.3342 -0.34852 L 0.60399 -0.45791 " pathEditMode="relative" ptsTypes="AAAA">
                                      <p:cBhvr>
                                        <p:cTn id="46" dur="2000" fill="hold"/>
                                        <p:tgtEl>
                                          <p:spTgt spid="7987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79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70213E-6 L 0.02743 -0.13321 L 0.19583 -0.31221 L 0.44792 -0.43987 " pathEditMode="relative" ptsTypes="AAAA">
                                      <p:cBhvr>
                                        <p:cTn id="49" dur="2000" fill="hold"/>
                                        <p:tgtEl>
                                          <p:spTgt spid="7987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pTgt spid="79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8575E-6 L 0.02743 -0.19889 L 0.10139 -0.3395 L 0.25469 -0.41975 " pathEditMode="relative" ptsTypes="AAAA">
                                      <p:cBhvr>
                                        <p:cTn id="52" dur="2000" fill="hold"/>
                                        <p:tgtEl>
                                          <p:spTgt spid="7987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79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4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98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98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98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98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98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3" grpId="0" animBg="1"/>
      <p:bldP spid="798755" grpId="0" animBg="1"/>
      <p:bldP spid="7987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EA2A-D260-BE46-A158-12D213D4861C}" type="datetime1">
              <a:rPr lang="en-US"/>
              <a:pPr/>
              <a:t>12/5/14</a:t>
            </a:fld>
            <a:endParaRPr lang="en-US"/>
          </a:p>
        </p:txBody>
      </p:sp>
      <p:sp>
        <p:nvSpPr>
          <p:cNvPr id="4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C1218-F517-D54B-99A6-B1A6D8FCF631}" type="slidenum">
              <a:rPr lang="en-US"/>
              <a:pPr/>
              <a:t>14</a:t>
            </a:fld>
            <a:endParaRPr lang="en-US" b="0"/>
          </a:p>
        </p:txBody>
      </p:sp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en-US"/>
              <a:t>The Systems Challenge</a:t>
            </a:r>
          </a:p>
        </p:txBody>
      </p:sp>
      <p:sp>
        <p:nvSpPr>
          <p:cNvPr id="751619" name="Line 3"/>
          <p:cNvSpPr>
            <a:spLocks noChangeShapeType="1"/>
          </p:cNvSpPr>
          <p:nvPr/>
        </p:nvSpPr>
        <p:spPr bwMode="auto">
          <a:xfrm flipH="1" flipV="1">
            <a:off x="5181600" y="1752600"/>
            <a:ext cx="444500" cy="660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51620" name="Text Box 4"/>
          <p:cNvSpPr txBox="1">
            <a:spLocks noChangeArrowheads="1"/>
          </p:cNvSpPr>
          <p:nvPr/>
        </p:nvSpPr>
        <p:spPr bwMode="auto">
          <a:xfrm>
            <a:off x="5562600" y="2414588"/>
            <a:ext cx="151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  <a:cs typeface="Arial" charset="0"/>
              </a:rPr>
              <a:t>applications</a:t>
            </a:r>
          </a:p>
        </p:txBody>
      </p:sp>
      <p:grpSp>
        <p:nvGrpSpPr>
          <p:cNvPr id="751621" name="Group 5"/>
          <p:cNvGrpSpPr>
            <a:grpSpLocks/>
          </p:cNvGrpSpPr>
          <p:nvPr/>
        </p:nvGrpSpPr>
        <p:grpSpPr bwMode="auto">
          <a:xfrm>
            <a:off x="5295900" y="2933700"/>
            <a:ext cx="2071688" cy="1866900"/>
            <a:chOff x="3336" y="1848"/>
            <a:chExt cx="1305" cy="1176"/>
          </a:xfrm>
        </p:grpSpPr>
        <p:sp>
          <p:nvSpPr>
            <p:cNvPr id="751622" name="Text Box 6"/>
            <p:cNvSpPr txBox="1">
              <a:spLocks noChangeArrowheads="1"/>
            </p:cNvSpPr>
            <p:nvPr/>
          </p:nvSpPr>
          <p:spPr bwMode="auto">
            <a:xfrm>
              <a:off x="4084" y="1878"/>
              <a:ext cx="55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hlink"/>
                  </a:solidFill>
                  <a:cs typeface="Arial" charset="0"/>
                </a:rPr>
                <a:t>service</a:t>
              </a:r>
            </a:p>
          </p:txBody>
        </p:sp>
        <p:sp>
          <p:nvSpPr>
            <p:cNvPr id="751623" name="Text Box 7"/>
            <p:cNvSpPr txBox="1">
              <a:spLocks noChangeArrowheads="1"/>
            </p:cNvSpPr>
            <p:nvPr/>
          </p:nvSpPr>
          <p:spPr bwMode="auto">
            <a:xfrm>
              <a:off x="3723" y="2198"/>
              <a:ext cx="60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hlink"/>
                  </a:solidFill>
                  <a:cs typeface="Arial" charset="0"/>
                </a:rPr>
                <a:t>network</a:t>
              </a:r>
            </a:p>
          </p:txBody>
        </p:sp>
        <p:sp>
          <p:nvSpPr>
            <p:cNvPr id="751624" name="Text Box 8"/>
            <p:cNvSpPr txBox="1">
              <a:spLocks noChangeArrowheads="1"/>
            </p:cNvSpPr>
            <p:nvPr/>
          </p:nvSpPr>
          <p:spPr bwMode="auto">
            <a:xfrm>
              <a:off x="3748" y="2486"/>
              <a:ext cx="55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hlink"/>
                  </a:solidFill>
                  <a:cs typeface="Arial" charset="0"/>
                </a:rPr>
                <a:t>system</a:t>
              </a:r>
            </a:p>
          </p:txBody>
        </p:sp>
        <p:sp>
          <p:nvSpPr>
            <p:cNvPr id="751625" name="Text Box 9"/>
            <p:cNvSpPr txBox="1">
              <a:spLocks noChangeArrowheads="1"/>
            </p:cNvSpPr>
            <p:nvPr/>
          </p:nvSpPr>
          <p:spPr bwMode="auto">
            <a:xfrm>
              <a:off x="3602" y="2766"/>
              <a:ext cx="84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hlink"/>
                  </a:solidFill>
                  <a:cs typeface="Arial" charset="0"/>
                </a:rPr>
                <a:t>architecture</a:t>
              </a:r>
            </a:p>
          </p:txBody>
        </p:sp>
        <p:sp>
          <p:nvSpPr>
            <p:cNvPr id="751626" name="Rectangle 10"/>
            <p:cNvSpPr>
              <a:spLocks noChangeArrowheads="1"/>
            </p:cNvSpPr>
            <p:nvPr/>
          </p:nvSpPr>
          <p:spPr bwMode="auto">
            <a:xfrm>
              <a:off x="3536" y="2480"/>
              <a:ext cx="968" cy="27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51627" name="Rectangle 11"/>
            <p:cNvSpPr>
              <a:spLocks noChangeArrowheads="1"/>
            </p:cNvSpPr>
            <p:nvPr/>
          </p:nvSpPr>
          <p:spPr bwMode="auto">
            <a:xfrm>
              <a:off x="3536" y="2752"/>
              <a:ext cx="968" cy="27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51628" name="Text Box 12"/>
            <p:cNvSpPr txBox="1">
              <a:spLocks noChangeArrowheads="1"/>
            </p:cNvSpPr>
            <p:nvPr/>
          </p:nvSpPr>
          <p:spPr bwMode="auto">
            <a:xfrm>
              <a:off x="3356" y="1905"/>
              <a:ext cx="465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40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hlink"/>
                  </a:solidFill>
                  <a:cs typeface="Arial" charset="0"/>
                </a:rPr>
                <a:t>data </a:t>
              </a:r>
            </a:p>
            <a:p>
              <a:pPr>
                <a:lnSpc>
                  <a:spcPct val="40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hlink"/>
                  </a:solidFill>
                  <a:cs typeface="Arial" charset="0"/>
                </a:rPr>
                <a:t>mgmt</a:t>
              </a:r>
            </a:p>
          </p:txBody>
        </p:sp>
        <p:sp>
          <p:nvSpPr>
            <p:cNvPr id="751629" name="Freeform 13"/>
            <p:cNvSpPr>
              <a:spLocks/>
            </p:cNvSpPr>
            <p:nvPr/>
          </p:nvSpPr>
          <p:spPr bwMode="auto">
            <a:xfrm>
              <a:off x="3728" y="2168"/>
              <a:ext cx="576" cy="312"/>
            </a:xfrm>
            <a:custGeom>
              <a:avLst/>
              <a:gdLst>
                <a:gd name="T0" fmla="*/ 0 w 576"/>
                <a:gd name="T1" fmla="*/ 312 h 312"/>
                <a:gd name="T2" fmla="*/ 0 w 576"/>
                <a:gd name="T3" fmla="*/ 0 h 312"/>
                <a:gd name="T4" fmla="*/ 576 w 576"/>
                <a:gd name="T5" fmla="*/ 0 h 312"/>
                <a:gd name="T6" fmla="*/ 576 w 576"/>
                <a:gd name="T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6" h="312">
                  <a:moveTo>
                    <a:pt x="0" y="312"/>
                  </a:moveTo>
                  <a:lnTo>
                    <a:pt x="0" y="0"/>
                  </a:lnTo>
                  <a:lnTo>
                    <a:pt x="576" y="0"/>
                  </a:lnTo>
                  <a:lnTo>
                    <a:pt x="576" y="312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1630" name="Freeform 14"/>
            <p:cNvSpPr>
              <a:spLocks/>
            </p:cNvSpPr>
            <p:nvPr/>
          </p:nvSpPr>
          <p:spPr bwMode="auto">
            <a:xfrm>
              <a:off x="3336" y="1856"/>
              <a:ext cx="480" cy="640"/>
            </a:xfrm>
            <a:custGeom>
              <a:avLst/>
              <a:gdLst>
                <a:gd name="T0" fmla="*/ 480 w 480"/>
                <a:gd name="T1" fmla="*/ 312 h 640"/>
                <a:gd name="T2" fmla="*/ 480 w 480"/>
                <a:gd name="T3" fmla="*/ 0 h 640"/>
                <a:gd name="T4" fmla="*/ 0 w 480"/>
                <a:gd name="T5" fmla="*/ 0 h 640"/>
                <a:gd name="T6" fmla="*/ 0 w 480"/>
                <a:gd name="T7" fmla="*/ 640 h 640"/>
                <a:gd name="T8" fmla="*/ 208 w 480"/>
                <a:gd name="T9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0" h="640">
                  <a:moveTo>
                    <a:pt x="480" y="312"/>
                  </a:moveTo>
                  <a:lnTo>
                    <a:pt x="480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208" y="64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1631" name="Freeform 15"/>
            <p:cNvSpPr>
              <a:spLocks/>
            </p:cNvSpPr>
            <p:nvPr/>
          </p:nvSpPr>
          <p:spPr bwMode="auto">
            <a:xfrm>
              <a:off x="4104" y="1848"/>
              <a:ext cx="480" cy="640"/>
            </a:xfrm>
            <a:custGeom>
              <a:avLst/>
              <a:gdLst>
                <a:gd name="T0" fmla="*/ 0 w 480"/>
                <a:gd name="T1" fmla="*/ 312 h 640"/>
                <a:gd name="T2" fmla="*/ 0 w 480"/>
                <a:gd name="T3" fmla="*/ 0 h 640"/>
                <a:gd name="T4" fmla="*/ 480 w 480"/>
                <a:gd name="T5" fmla="*/ 0 h 640"/>
                <a:gd name="T6" fmla="*/ 480 w 480"/>
                <a:gd name="T7" fmla="*/ 640 h 640"/>
                <a:gd name="T8" fmla="*/ 408 w 480"/>
                <a:gd name="T9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0" h="640">
                  <a:moveTo>
                    <a:pt x="0" y="312"/>
                  </a:moveTo>
                  <a:lnTo>
                    <a:pt x="0" y="0"/>
                  </a:lnTo>
                  <a:lnTo>
                    <a:pt x="480" y="0"/>
                  </a:lnTo>
                  <a:lnTo>
                    <a:pt x="480" y="640"/>
                  </a:lnTo>
                  <a:lnTo>
                    <a:pt x="408" y="64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1632" name="Freeform 16"/>
          <p:cNvSpPr>
            <a:spLocks/>
          </p:cNvSpPr>
          <p:nvPr/>
        </p:nvSpPr>
        <p:spPr bwMode="auto">
          <a:xfrm>
            <a:off x="5486400" y="2438400"/>
            <a:ext cx="1524000" cy="495300"/>
          </a:xfrm>
          <a:custGeom>
            <a:avLst/>
            <a:gdLst>
              <a:gd name="T0" fmla="*/ 0 w 848"/>
              <a:gd name="T1" fmla="*/ 312 h 312"/>
              <a:gd name="T2" fmla="*/ 0 w 848"/>
              <a:gd name="T3" fmla="*/ 0 h 312"/>
              <a:gd name="T4" fmla="*/ 848 w 848"/>
              <a:gd name="T5" fmla="*/ 0 h 312"/>
              <a:gd name="T6" fmla="*/ 848 w 848"/>
              <a:gd name="T7" fmla="*/ 312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48" h="312">
                <a:moveTo>
                  <a:pt x="0" y="312"/>
                </a:moveTo>
                <a:lnTo>
                  <a:pt x="0" y="0"/>
                </a:lnTo>
                <a:lnTo>
                  <a:pt x="848" y="0"/>
                </a:lnTo>
                <a:lnTo>
                  <a:pt x="848" y="312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1634" name="Text Box 18"/>
          <p:cNvSpPr txBox="1">
            <a:spLocks noGrp="1" noChangeArrowheads="1"/>
          </p:cNvSpPr>
          <p:nvPr>
            <p:ph type="body" idx="1"/>
          </p:nvPr>
        </p:nvSpPr>
        <p:spPr>
          <a:xfrm>
            <a:off x="762000" y="1030288"/>
            <a:ext cx="7467600" cy="266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hlink"/>
                </a:solidFill>
              </a:rPr>
              <a:t>Monitoring &amp;  Managing Spaces and Things</a:t>
            </a:r>
          </a:p>
        </p:txBody>
      </p:sp>
      <p:sp>
        <p:nvSpPr>
          <p:cNvPr id="751637" name="Text Box 21"/>
          <p:cNvSpPr txBox="1">
            <a:spLocks noChangeArrowheads="1"/>
          </p:cNvSpPr>
          <p:nvPr/>
        </p:nvSpPr>
        <p:spPr bwMode="auto">
          <a:xfrm>
            <a:off x="5638800" y="5638800"/>
            <a:ext cx="140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  <a:cs typeface="Arial" charset="0"/>
              </a:rPr>
              <a:t>technology</a:t>
            </a:r>
          </a:p>
        </p:txBody>
      </p:sp>
      <p:pic>
        <p:nvPicPr>
          <p:cNvPr id="751638" name="Picture 22" descr="golempen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410200"/>
            <a:ext cx="533400" cy="47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1639" name="Picture 23" descr="GolemDustSysSEM1_3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486400"/>
            <a:ext cx="838200" cy="64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1640" name="Text Box 24"/>
          <p:cNvSpPr txBox="1">
            <a:spLocks noChangeArrowheads="1"/>
          </p:cNvSpPr>
          <p:nvPr/>
        </p:nvSpPr>
        <p:spPr bwMode="auto">
          <a:xfrm>
            <a:off x="4572000" y="5257800"/>
            <a:ext cx="852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cs typeface="Arial" charset="0"/>
              </a:rPr>
              <a:t>sensing</a:t>
            </a:r>
          </a:p>
        </p:txBody>
      </p:sp>
      <p:sp>
        <p:nvSpPr>
          <p:cNvPr id="751641" name="Rectangle 25"/>
          <p:cNvSpPr>
            <a:spLocks noChangeArrowheads="1"/>
          </p:cNvSpPr>
          <p:nvPr/>
        </p:nvSpPr>
        <p:spPr bwMode="auto">
          <a:xfrm>
            <a:off x="4495800" y="5181600"/>
            <a:ext cx="914400" cy="609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51642" name="Text Box 26"/>
          <p:cNvSpPr txBox="1">
            <a:spLocks noChangeArrowheads="1"/>
          </p:cNvSpPr>
          <p:nvPr/>
        </p:nvSpPr>
        <p:spPr bwMode="auto">
          <a:xfrm>
            <a:off x="7620000" y="5562600"/>
            <a:ext cx="717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cs typeface="Arial" charset="0"/>
              </a:rPr>
              <a:t>Power</a:t>
            </a:r>
          </a:p>
        </p:txBody>
      </p:sp>
      <p:sp>
        <p:nvSpPr>
          <p:cNvPr id="751643" name="Rectangle 27"/>
          <p:cNvSpPr>
            <a:spLocks noChangeArrowheads="1"/>
          </p:cNvSpPr>
          <p:nvPr/>
        </p:nvSpPr>
        <p:spPr bwMode="auto">
          <a:xfrm>
            <a:off x="7620000" y="5486400"/>
            <a:ext cx="685800" cy="431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51644" name="Text Box 28"/>
          <p:cNvSpPr txBox="1">
            <a:spLocks noChangeArrowheads="1"/>
          </p:cNvSpPr>
          <p:nvPr/>
        </p:nvSpPr>
        <p:spPr bwMode="auto">
          <a:xfrm>
            <a:off x="5257800" y="5029200"/>
            <a:ext cx="78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cs typeface="Arial" charset="0"/>
              </a:rPr>
              <a:t>Comm.</a:t>
            </a:r>
          </a:p>
        </p:txBody>
      </p:sp>
      <p:sp>
        <p:nvSpPr>
          <p:cNvPr id="751645" name="Rectangle 29"/>
          <p:cNvSpPr>
            <a:spLocks noChangeArrowheads="1"/>
          </p:cNvSpPr>
          <p:nvPr/>
        </p:nvSpPr>
        <p:spPr bwMode="auto">
          <a:xfrm>
            <a:off x="5257800" y="4953000"/>
            <a:ext cx="685800" cy="431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51646" name="Text Box 30"/>
          <p:cNvSpPr txBox="1">
            <a:spLocks noChangeArrowheads="1"/>
          </p:cNvSpPr>
          <p:nvPr/>
        </p:nvSpPr>
        <p:spPr bwMode="auto">
          <a:xfrm>
            <a:off x="6858000" y="5105400"/>
            <a:ext cx="803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cs typeface="Arial" charset="0"/>
              </a:rPr>
              <a:t>actuate</a:t>
            </a:r>
          </a:p>
        </p:txBody>
      </p:sp>
      <p:sp>
        <p:nvSpPr>
          <p:cNvPr id="751647" name="Rectangle 31"/>
          <p:cNvSpPr>
            <a:spLocks noChangeArrowheads="1"/>
          </p:cNvSpPr>
          <p:nvPr/>
        </p:nvSpPr>
        <p:spPr bwMode="auto">
          <a:xfrm>
            <a:off x="6858000" y="5029200"/>
            <a:ext cx="898525" cy="6207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51648" name="Text Box 32"/>
          <p:cNvSpPr txBox="1">
            <a:spLocks noChangeArrowheads="1"/>
          </p:cNvSpPr>
          <p:nvPr/>
        </p:nvSpPr>
        <p:spPr bwMode="auto">
          <a:xfrm>
            <a:off x="914400" y="6248400"/>
            <a:ext cx="7467600" cy="296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858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43050" indent="-171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00250" indent="-171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57450" indent="-171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1850" indent="-171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29050" indent="-171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hlink"/>
                </a:solidFill>
                <a:latin typeface="Arial" charset="0"/>
                <a:cs typeface="Arial" charset="0"/>
              </a:rPr>
              <a:t>Miniature, low-power connections to the physical world</a:t>
            </a:r>
          </a:p>
        </p:txBody>
      </p:sp>
      <p:sp>
        <p:nvSpPr>
          <p:cNvPr id="751649" name="Line 33"/>
          <p:cNvSpPr>
            <a:spLocks noChangeShapeType="1"/>
          </p:cNvSpPr>
          <p:nvPr/>
        </p:nvSpPr>
        <p:spPr bwMode="auto">
          <a:xfrm rot="15029573" flipH="1" flipV="1">
            <a:off x="5245100" y="5803900"/>
            <a:ext cx="30480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51650" name="AutoShape 34"/>
          <p:cNvSpPr>
            <a:spLocks noChangeArrowheads="1"/>
          </p:cNvSpPr>
          <p:nvPr/>
        </p:nvSpPr>
        <p:spPr bwMode="auto">
          <a:xfrm>
            <a:off x="2286000" y="2819400"/>
            <a:ext cx="609600" cy="2514600"/>
          </a:xfrm>
          <a:prstGeom prst="upDownArrow">
            <a:avLst>
              <a:gd name="adj1" fmla="val 33333"/>
              <a:gd name="adj2" fmla="val 5337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51" name="Text Box 35"/>
          <p:cNvSpPr txBox="1">
            <a:spLocks noChangeArrowheads="1"/>
          </p:cNvSpPr>
          <p:nvPr/>
        </p:nvSpPr>
        <p:spPr bwMode="auto">
          <a:xfrm>
            <a:off x="5867400" y="5257800"/>
            <a:ext cx="5794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cs typeface="Arial" charset="0"/>
              </a:rPr>
              <a:t>Proc</a:t>
            </a:r>
          </a:p>
        </p:txBody>
      </p:sp>
      <p:sp>
        <p:nvSpPr>
          <p:cNvPr id="751652" name="Rectangle 36"/>
          <p:cNvSpPr>
            <a:spLocks noChangeArrowheads="1"/>
          </p:cNvSpPr>
          <p:nvPr/>
        </p:nvSpPr>
        <p:spPr bwMode="auto">
          <a:xfrm>
            <a:off x="5867400" y="5181600"/>
            <a:ext cx="685800" cy="431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51653" name="Text Box 37"/>
          <p:cNvSpPr txBox="1">
            <a:spLocks noChangeArrowheads="1"/>
          </p:cNvSpPr>
          <p:nvPr/>
        </p:nvSpPr>
        <p:spPr bwMode="auto">
          <a:xfrm>
            <a:off x="6248400" y="4953000"/>
            <a:ext cx="638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cs typeface="Arial" charset="0"/>
              </a:rPr>
              <a:t>Store</a:t>
            </a:r>
          </a:p>
        </p:txBody>
      </p:sp>
      <p:sp>
        <p:nvSpPr>
          <p:cNvPr id="751654" name="Rectangle 38"/>
          <p:cNvSpPr>
            <a:spLocks noChangeArrowheads="1"/>
          </p:cNvSpPr>
          <p:nvPr/>
        </p:nvSpPr>
        <p:spPr bwMode="auto">
          <a:xfrm>
            <a:off x="6248400" y="4876800"/>
            <a:ext cx="685800" cy="431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751655" name="Picture 39" descr="fing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257800"/>
            <a:ext cx="83820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1661" name="Picture 45" descr="Elizabeth_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28800"/>
            <a:ext cx="1268413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1662" name="Picture 46" descr="manufactur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1066800" cy="89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51663" name="Object 47"/>
          <p:cNvGraphicFramePr>
            <a:graphicFrameLocks noChangeAspect="1"/>
          </p:cNvGraphicFramePr>
          <p:nvPr/>
        </p:nvGraphicFramePr>
        <p:xfrm>
          <a:off x="1905000" y="1600200"/>
          <a:ext cx="990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5" name="Bitmap Image" r:id="rId9" imgW="1238423" imgH="1238423" progId="Paint.Picture">
                  <p:embed/>
                </p:oleObj>
              </mc:Choice>
              <mc:Fallback>
                <p:oleObj name="Bitmap Image" r:id="rId9" imgW="1238423" imgH="123842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600200"/>
                        <a:ext cx="9906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1664" name="Picture 48" descr="Figure 1. A boy pumps water from a tube well . . 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47800"/>
            <a:ext cx="846138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1665" name="Picture 49" descr="open%20office%20eas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1219200" cy="930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1666" name="Picture 50" descr="che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7683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099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5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5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16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2484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r"/>
            <a:fld id="{22742467-5AD5-BE42-830D-6E1BF03E9CF6}" type="slidenum">
              <a:rPr lang="en-US"/>
              <a:pPr algn="r"/>
              <a:t>15</a:t>
            </a:fld>
            <a:endParaRPr lang="en-US"/>
          </a:p>
        </p:txBody>
      </p:sp>
      <p:sp>
        <p:nvSpPr>
          <p:cNvPr id="490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47473" y="0"/>
            <a:ext cx="8496527" cy="1143000"/>
          </a:xfrm>
          <a:ln/>
        </p:spPr>
        <p:txBody>
          <a:bodyPr rIns="35717">
            <a:normAutofit/>
          </a:bodyPr>
          <a:lstStyle/>
          <a:p>
            <a:pPr algn="l"/>
            <a:r>
              <a:rPr lang="en-US" dirty="0"/>
              <a:t>Leading Internet Research Perspective 			            </a:t>
            </a:r>
            <a:r>
              <a:rPr lang="en-US" dirty="0" smtClean="0"/>
              <a:t>~ 1999</a:t>
            </a:r>
            <a:endParaRPr lang="en-US" dirty="0"/>
          </a:p>
        </p:txBody>
      </p:sp>
      <p:sp>
        <p:nvSpPr>
          <p:cNvPr id="4905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98510" cy="50244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ym typeface="Gill Sans" charset="0"/>
              </a:rPr>
              <a:t>“Resource constraints may cause us to </a:t>
            </a:r>
            <a:r>
              <a:rPr lang="en-US" b="1" dirty="0">
                <a:solidFill>
                  <a:srgbClr val="3366FF"/>
                </a:solidFill>
                <a:sym typeface="Gill Sans" charset="0"/>
              </a:rPr>
              <a:t>give up the layered architecture</a:t>
            </a:r>
            <a:r>
              <a:rPr lang="en-US" dirty="0">
                <a:solidFill>
                  <a:srgbClr val="3366FF"/>
                </a:solidFill>
                <a:sym typeface="Gill Sans" charset="0"/>
              </a:rPr>
              <a:t>.”</a:t>
            </a:r>
          </a:p>
          <a:p>
            <a:pPr>
              <a:lnSpc>
                <a:spcPct val="90000"/>
              </a:lnSpc>
            </a:pPr>
            <a:r>
              <a:rPr lang="en-US" dirty="0">
                <a:sym typeface="Gill Sans" charset="0"/>
              </a:rPr>
              <a:t>“Sheer numbers of devices, and their unattended deployment, will preclude reliance on broadcast communication or the configuration currently needed to deploy and operate networked devices.”</a:t>
            </a:r>
          </a:p>
          <a:p>
            <a:pPr>
              <a:lnSpc>
                <a:spcPct val="90000"/>
              </a:lnSpc>
            </a:pPr>
            <a:r>
              <a:rPr lang="en-US" dirty="0">
                <a:sym typeface="Gill Sans" charset="0"/>
              </a:rPr>
              <a:t>“There are significant robustness and scalability advantages to designing applications using localized algorithms.”</a:t>
            </a:r>
          </a:p>
          <a:p>
            <a:pPr>
              <a:lnSpc>
                <a:spcPct val="90000"/>
              </a:lnSpc>
            </a:pPr>
            <a:r>
              <a:rPr lang="en-US" dirty="0">
                <a:sym typeface="Gill Sans" charset="0"/>
              </a:rPr>
              <a:t>“Unlike traditional networks, a sensor node </a:t>
            </a:r>
            <a:r>
              <a:rPr lang="en-US" b="1" dirty="0">
                <a:solidFill>
                  <a:srgbClr val="3366FF"/>
                </a:solidFill>
                <a:sym typeface="Gill Sans" charset="0"/>
              </a:rPr>
              <a:t>may not need an identity</a:t>
            </a:r>
            <a:r>
              <a:rPr lang="en-US" b="1" dirty="0">
                <a:sym typeface="Gill Sans" charset="0"/>
              </a:rPr>
              <a:t> </a:t>
            </a:r>
            <a:r>
              <a:rPr lang="en-US" dirty="0">
                <a:sym typeface="Gill Sans" charset="0"/>
              </a:rPr>
              <a:t>(e.g. address).”</a:t>
            </a:r>
          </a:p>
          <a:p>
            <a:pPr>
              <a:lnSpc>
                <a:spcPct val="90000"/>
              </a:lnSpc>
            </a:pPr>
            <a:r>
              <a:rPr lang="en-US" dirty="0">
                <a:sym typeface="Gill Sans" charset="0"/>
              </a:rPr>
              <a:t>“It is reasonable to assume that sensor networks can be </a:t>
            </a:r>
            <a:r>
              <a:rPr lang="en-US" b="1" dirty="0">
                <a:solidFill>
                  <a:srgbClr val="3366FF"/>
                </a:solidFill>
                <a:sym typeface="Gill Sans" charset="0"/>
              </a:rPr>
              <a:t>tailored to the application at hand</a:t>
            </a:r>
            <a:r>
              <a:rPr lang="en-US" dirty="0">
                <a:sym typeface="Gill Sans" charset="0"/>
              </a:rPr>
              <a:t>.”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90499" name="Rectangle 3"/>
          <p:cNvSpPr>
            <a:spLocks/>
          </p:cNvSpPr>
          <p:nvPr/>
        </p:nvSpPr>
        <p:spPr bwMode="auto">
          <a:xfrm>
            <a:off x="893763" y="1357313"/>
            <a:ext cx="7358062" cy="4652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401638" indent="-401638" defTabSz="642938">
              <a:spcBef>
                <a:spcPts val="838"/>
              </a:spcBef>
              <a:buSzPct val="171000"/>
              <a:buFont typeface="Gill Sans" charset="0"/>
              <a:buChar char="•"/>
            </a:pPr>
            <a:endParaRPr lang="en-US" sz="21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490500" name="AutoShape 4"/>
          <p:cNvSpPr>
            <a:spLocks/>
          </p:cNvSpPr>
          <p:nvPr/>
        </p:nvSpPr>
        <p:spPr bwMode="auto">
          <a:xfrm rot="-1667098">
            <a:off x="3060516" y="3059704"/>
            <a:ext cx="5491162" cy="446088"/>
          </a:xfrm>
          <a:prstGeom prst="roundRect">
            <a:avLst>
              <a:gd name="adj" fmla="val 30000"/>
            </a:avLst>
          </a:prstGeom>
          <a:solidFill>
            <a:schemeClr val="accent3">
              <a:lumMod val="60000"/>
              <a:lumOff val="40000"/>
              <a:alpha val="80000"/>
            </a:schemeClr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250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rPr>
              <a:t>We were wrong...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300345" y="6492875"/>
            <a:ext cx="2133600" cy="365125"/>
          </a:xfrm>
        </p:spPr>
        <p:txBody>
          <a:bodyPr/>
          <a:lstStyle/>
          <a:p>
            <a:r>
              <a:rPr lang="en-US" smtClean="0"/>
              <a:t>4/29/14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535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2" grpId="0" build="p"/>
      <p:bldP spid="490499" grpId="0" build="p" autoUpdateAnimBg="0"/>
      <p:bldP spid="490500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5382" y="-1"/>
            <a:ext cx="7633367" cy="1034429"/>
          </a:xfrm>
        </p:spPr>
        <p:txBody>
          <a:bodyPr>
            <a:normAutofit/>
          </a:bodyPr>
          <a:lstStyle/>
          <a:p>
            <a:r>
              <a:rPr lang="en-US" dirty="0" smtClean="0"/>
              <a:t>Key WSN Research Developments</a:t>
            </a:r>
            <a:endParaRPr lang="en-US" dirty="0"/>
          </a:p>
        </p:txBody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7467600" cy="55626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Event-Driven Component-Base Operating System</a:t>
            </a:r>
          </a:p>
          <a:p>
            <a:pPr lvl="1"/>
            <a:r>
              <a:rPr lang="en-US" dirty="0" smtClean="0"/>
              <a:t>Framework for building System &amp; Network abstractions</a:t>
            </a:r>
          </a:p>
          <a:p>
            <a:pPr lvl="1"/>
            <a:r>
              <a:rPr lang="en-US" dirty="0" smtClean="0"/>
              <a:t>Low-Power Protocols</a:t>
            </a:r>
          </a:p>
          <a:p>
            <a:pPr lvl="1"/>
            <a:r>
              <a:rPr lang="en-US" dirty="0" smtClean="0"/>
              <a:t>Hardware and Application Specific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Idle </a:t>
            </a:r>
            <a:r>
              <a:rPr lang="en-US" dirty="0">
                <a:solidFill>
                  <a:srgbClr val="3366FF"/>
                </a:solidFill>
              </a:rPr>
              <a:t>listening</a:t>
            </a:r>
            <a:endParaRPr lang="en-US" dirty="0" smtClean="0">
              <a:solidFill>
                <a:srgbClr val="3366FF"/>
              </a:solidFill>
            </a:endParaRPr>
          </a:p>
          <a:p>
            <a:pPr lvl="1"/>
            <a:r>
              <a:rPr lang="en-US" dirty="0" smtClean="0"/>
              <a:t>All the energy is consumed by listening for a packet to receive</a:t>
            </a:r>
          </a:p>
          <a:p>
            <a:pPr lvl="1">
              <a:buFontTx/>
              <a:buNone/>
            </a:pPr>
            <a:r>
              <a:rPr lang="en-US" dirty="0" smtClean="0"/>
              <a:t>=</a:t>
            </a:r>
            <a:r>
              <a:rPr lang="en-US" dirty="0"/>
              <a:t>&gt; Turn radio on only when there is something to hear</a:t>
            </a:r>
          </a:p>
          <a:p>
            <a:r>
              <a:rPr lang="en-US" dirty="0">
                <a:solidFill>
                  <a:srgbClr val="3366FF"/>
                </a:solidFill>
              </a:rPr>
              <a:t>Reliable routing on Low-Power &amp; </a:t>
            </a:r>
            <a:r>
              <a:rPr lang="en-US" dirty="0" err="1">
                <a:solidFill>
                  <a:srgbClr val="3366FF"/>
                </a:solidFill>
              </a:rPr>
              <a:t>Lossy</a:t>
            </a:r>
            <a:r>
              <a:rPr lang="en-US" dirty="0">
                <a:solidFill>
                  <a:srgbClr val="3366FF"/>
                </a:solidFill>
              </a:rPr>
              <a:t> Links</a:t>
            </a:r>
          </a:p>
          <a:p>
            <a:pPr lvl="1"/>
            <a:r>
              <a:rPr lang="en-US" dirty="0"/>
              <a:t>Power, Range, Obstructions =&gt; multi-hop</a:t>
            </a:r>
          </a:p>
          <a:p>
            <a:pPr lvl="1"/>
            <a:r>
              <a:rPr lang="en-US" dirty="0"/>
              <a:t>Always at edge of SNR</a:t>
            </a:r>
            <a:r>
              <a:rPr lang="en-US" dirty="0" smtClean="0"/>
              <a:t>          =</a:t>
            </a:r>
            <a:r>
              <a:rPr lang="en-US" dirty="0"/>
              <a:t>&gt; loss</a:t>
            </a:r>
            <a:r>
              <a:rPr lang="en-US" dirty="0" smtClean="0"/>
              <a:t> is common</a:t>
            </a:r>
          </a:p>
          <a:p>
            <a:pPr lvl="1">
              <a:buFontTx/>
              <a:buNone/>
            </a:pPr>
            <a:r>
              <a:rPr lang="en-US" dirty="0"/>
              <a:t>=&gt; monitoring, retransmission, and local rerouting</a:t>
            </a:r>
          </a:p>
          <a:p>
            <a:r>
              <a:rPr lang="en-US" dirty="0">
                <a:solidFill>
                  <a:srgbClr val="3366FF"/>
                </a:solidFill>
              </a:rPr>
              <a:t>Trickle – don’t flood  </a:t>
            </a:r>
            <a:r>
              <a:rPr lang="en-US" dirty="0"/>
              <a:t>(</a:t>
            </a:r>
            <a:r>
              <a:rPr lang="en-US" dirty="0" err="1"/>
              <a:t>tx</a:t>
            </a:r>
            <a:r>
              <a:rPr lang="en-US" dirty="0"/>
              <a:t> rate &lt; 1/density, and &lt; info change)</a:t>
            </a:r>
          </a:p>
          <a:p>
            <a:pPr lvl="1"/>
            <a:r>
              <a:rPr lang="en-US" dirty="0"/>
              <a:t>Connectivity is determined by physical points of interest, not network designer.</a:t>
            </a:r>
            <a:r>
              <a:rPr lang="en-US" dirty="0" smtClean="0"/>
              <a:t> </a:t>
            </a:r>
          </a:p>
          <a:p>
            <a:pPr lvl="1"/>
            <a:r>
              <a:rPr lang="en-US" dirty="0"/>
              <a:t>never naively respond to a broadcast</a:t>
            </a:r>
          </a:p>
          <a:p>
            <a:pPr lvl="1"/>
            <a:r>
              <a:rPr lang="en-US" dirty="0"/>
              <a:t>re-broadcast very very </a:t>
            </a:r>
            <a:r>
              <a:rPr lang="en-US" dirty="0" smtClean="0"/>
              <a:t>politely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3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6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5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D2CD55-FB09-F440-BA57-0E05764B74F9}" type="slidenum">
              <a:rPr lang="en-US"/>
              <a:pPr/>
              <a:t>17</a:t>
            </a:fld>
            <a:endParaRPr lang="en-US"/>
          </a:p>
        </p:txBody>
      </p:sp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>
          <a:xfrm>
            <a:off x="233363" y="169863"/>
            <a:ext cx="8274050" cy="1143000"/>
          </a:xfrm>
          <a:ln/>
        </p:spPr>
        <p:txBody>
          <a:bodyPr rIns="35717">
            <a:normAutofit/>
          </a:bodyPr>
          <a:lstStyle/>
          <a:p>
            <a:r>
              <a:rPr lang="en-US" sz="3600" dirty="0"/>
              <a:t>Decade of Networking (sans Architecture)</a:t>
            </a:r>
            <a:endParaRPr lang="en-US" sz="800" dirty="0"/>
          </a:p>
        </p:txBody>
      </p:sp>
      <p:sp>
        <p:nvSpPr>
          <p:cNvPr id="492547" name="AutoShape 3"/>
          <p:cNvSpPr>
            <a:spLocks/>
          </p:cNvSpPr>
          <p:nvPr/>
        </p:nvSpPr>
        <p:spPr bwMode="auto">
          <a:xfrm>
            <a:off x="674688" y="4808538"/>
            <a:ext cx="7358062" cy="982662"/>
          </a:xfrm>
          <a:prstGeom prst="roundRect">
            <a:avLst>
              <a:gd name="adj" fmla="val 13634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2400">
                <a:solidFill>
                  <a:srgbClr val="0000FF"/>
                </a:solidFill>
                <a:latin typeface="Gill Sans" charset="0"/>
                <a:sym typeface="Gill Sans" charset="0"/>
              </a:rPr>
              <a:t>Link</a:t>
            </a:r>
          </a:p>
        </p:txBody>
      </p:sp>
      <p:sp>
        <p:nvSpPr>
          <p:cNvPr id="492548" name="AutoShape 4"/>
          <p:cNvSpPr>
            <a:spLocks/>
          </p:cNvSpPr>
          <p:nvPr/>
        </p:nvSpPr>
        <p:spPr bwMode="auto">
          <a:xfrm>
            <a:off x="674688" y="3657600"/>
            <a:ext cx="7358062" cy="982663"/>
          </a:xfrm>
          <a:prstGeom prst="roundRect">
            <a:avLst>
              <a:gd name="adj" fmla="val 13634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2400">
                <a:solidFill>
                  <a:srgbClr val="0000FF"/>
                </a:solidFill>
                <a:latin typeface="Gill Sans" charset="0"/>
                <a:sym typeface="Gill Sans" charset="0"/>
              </a:rPr>
              <a:t>Network</a:t>
            </a:r>
          </a:p>
        </p:txBody>
      </p:sp>
      <p:sp>
        <p:nvSpPr>
          <p:cNvPr id="492549" name="AutoShape 5"/>
          <p:cNvSpPr>
            <a:spLocks/>
          </p:cNvSpPr>
          <p:nvPr/>
        </p:nvSpPr>
        <p:spPr bwMode="auto">
          <a:xfrm>
            <a:off x="674688" y="2505075"/>
            <a:ext cx="7358062" cy="982663"/>
          </a:xfrm>
          <a:prstGeom prst="roundRect">
            <a:avLst>
              <a:gd name="adj" fmla="val 13634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2400">
                <a:solidFill>
                  <a:srgbClr val="0000FF"/>
                </a:solidFill>
                <a:latin typeface="Gill Sans" charset="0"/>
                <a:sym typeface="Gill Sans" charset="0"/>
              </a:rPr>
              <a:t>Transport</a:t>
            </a:r>
          </a:p>
        </p:txBody>
      </p:sp>
      <p:sp>
        <p:nvSpPr>
          <p:cNvPr id="492550" name="AutoShape 6"/>
          <p:cNvSpPr>
            <a:spLocks/>
          </p:cNvSpPr>
          <p:nvPr/>
        </p:nvSpPr>
        <p:spPr bwMode="auto">
          <a:xfrm>
            <a:off x="674688" y="1354138"/>
            <a:ext cx="7358062" cy="981075"/>
          </a:xfrm>
          <a:prstGeom prst="roundRect">
            <a:avLst>
              <a:gd name="adj" fmla="val 13634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2400" dirty="0">
                <a:solidFill>
                  <a:srgbClr val="0000FF"/>
                </a:solidFill>
                <a:latin typeface="Gill Sans" charset="0"/>
                <a:sym typeface="Gill Sans" charset="0"/>
              </a:rPr>
              <a:t>Application</a:t>
            </a:r>
          </a:p>
        </p:txBody>
      </p:sp>
      <p:sp>
        <p:nvSpPr>
          <p:cNvPr id="492559" name="Rectangle 15"/>
          <p:cNvSpPr>
            <a:spLocks/>
          </p:cNvSpPr>
          <p:nvPr/>
        </p:nvSpPr>
        <p:spPr bwMode="auto">
          <a:xfrm>
            <a:off x="1403325" y="5820554"/>
            <a:ext cx="333425" cy="2000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38"/>
            <a:r>
              <a:rPr lang="en-US" sz="1300" dirty="0">
                <a:solidFill>
                  <a:srgbClr val="FFFF00"/>
                </a:solidFill>
                <a:latin typeface="Gill Sans" charset="0"/>
                <a:sym typeface="Gill Sans" charset="0"/>
              </a:rPr>
              <a:t>1999</a:t>
            </a: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1966913" y="1398588"/>
            <a:ext cx="6056312" cy="4613275"/>
            <a:chOff x="1239" y="783"/>
            <a:chExt cx="3815" cy="2906"/>
          </a:xfrm>
        </p:grpSpPr>
        <p:sp>
          <p:nvSpPr>
            <p:cNvPr id="492552" name="Rectangle 8"/>
            <p:cNvSpPr>
              <a:spLocks/>
            </p:cNvSpPr>
            <p:nvPr/>
          </p:nvSpPr>
          <p:spPr bwMode="auto">
            <a:xfrm>
              <a:off x="1977" y="3573"/>
              <a:ext cx="230" cy="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2002</a:t>
              </a:r>
            </a:p>
          </p:txBody>
        </p:sp>
        <p:sp>
          <p:nvSpPr>
            <p:cNvPr id="492553" name="Rectangle 9"/>
            <p:cNvSpPr>
              <a:spLocks/>
            </p:cNvSpPr>
            <p:nvPr/>
          </p:nvSpPr>
          <p:spPr bwMode="auto">
            <a:xfrm>
              <a:off x="2376" y="3573"/>
              <a:ext cx="230" cy="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2003</a:t>
              </a:r>
            </a:p>
          </p:txBody>
        </p:sp>
        <p:sp>
          <p:nvSpPr>
            <p:cNvPr id="492554" name="Rectangle 10"/>
            <p:cNvSpPr>
              <a:spLocks/>
            </p:cNvSpPr>
            <p:nvPr/>
          </p:nvSpPr>
          <p:spPr bwMode="auto">
            <a:xfrm>
              <a:off x="2900" y="3573"/>
              <a:ext cx="230" cy="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2004</a:t>
              </a:r>
            </a:p>
          </p:txBody>
        </p:sp>
        <p:sp>
          <p:nvSpPr>
            <p:cNvPr id="492555" name="Rectangle 11"/>
            <p:cNvSpPr>
              <a:spLocks/>
            </p:cNvSpPr>
            <p:nvPr/>
          </p:nvSpPr>
          <p:spPr bwMode="auto">
            <a:xfrm>
              <a:off x="3502" y="3573"/>
              <a:ext cx="230" cy="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2005</a:t>
              </a:r>
            </a:p>
          </p:txBody>
        </p:sp>
        <p:sp>
          <p:nvSpPr>
            <p:cNvPr id="492556" name="Rectangle 12"/>
            <p:cNvSpPr>
              <a:spLocks/>
            </p:cNvSpPr>
            <p:nvPr/>
          </p:nvSpPr>
          <p:spPr bwMode="auto">
            <a:xfrm>
              <a:off x="4098" y="3573"/>
              <a:ext cx="230" cy="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2006</a:t>
              </a:r>
            </a:p>
          </p:txBody>
        </p:sp>
        <p:sp>
          <p:nvSpPr>
            <p:cNvPr id="492557" name="Rectangle 13"/>
            <p:cNvSpPr>
              <a:spLocks/>
            </p:cNvSpPr>
            <p:nvPr/>
          </p:nvSpPr>
          <p:spPr bwMode="auto">
            <a:xfrm>
              <a:off x="4436" y="3573"/>
              <a:ext cx="230" cy="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2007</a:t>
              </a:r>
            </a:p>
          </p:txBody>
        </p:sp>
        <p:sp>
          <p:nvSpPr>
            <p:cNvPr id="492558" name="AutoShape 14"/>
            <p:cNvSpPr>
              <a:spLocks/>
            </p:cNvSpPr>
            <p:nvPr/>
          </p:nvSpPr>
          <p:spPr bwMode="auto">
            <a:xfrm rot="-5400000">
              <a:off x="646" y="2101"/>
              <a:ext cx="1288" cy="102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SPIN</a:t>
              </a:r>
            </a:p>
          </p:txBody>
        </p:sp>
        <p:sp>
          <p:nvSpPr>
            <p:cNvPr id="492560" name="Rectangle 16"/>
            <p:cNvSpPr>
              <a:spLocks/>
            </p:cNvSpPr>
            <p:nvPr/>
          </p:nvSpPr>
          <p:spPr bwMode="auto">
            <a:xfrm>
              <a:off x="1307" y="3573"/>
              <a:ext cx="230" cy="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2000</a:t>
              </a:r>
            </a:p>
          </p:txBody>
        </p:sp>
        <p:sp>
          <p:nvSpPr>
            <p:cNvPr id="492561" name="Rectangle 17"/>
            <p:cNvSpPr>
              <a:spLocks/>
            </p:cNvSpPr>
            <p:nvPr/>
          </p:nvSpPr>
          <p:spPr bwMode="auto">
            <a:xfrm>
              <a:off x="1623" y="3573"/>
              <a:ext cx="230" cy="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2001</a:t>
              </a:r>
            </a:p>
          </p:txBody>
        </p:sp>
        <p:sp>
          <p:nvSpPr>
            <p:cNvPr id="492562" name="Rectangle 18"/>
            <p:cNvSpPr>
              <a:spLocks/>
            </p:cNvSpPr>
            <p:nvPr/>
          </p:nvSpPr>
          <p:spPr bwMode="auto">
            <a:xfrm>
              <a:off x="4773" y="3573"/>
              <a:ext cx="230" cy="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2008</a:t>
              </a:r>
            </a:p>
          </p:txBody>
        </p:sp>
        <p:sp>
          <p:nvSpPr>
            <p:cNvPr id="492563" name="AutoShape 19"/>
            <p:cNvSpPr>
              <a:spLocks/>
            </p:cNvSpPr>
            <p:nvPr/>
          </p:nvSpPr>
          <p:spPr bwMode="auto">
            <a:xfrm rot="-5400000">
              <a:off x="396" y="2464"/>
              <a:ext cx="2013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Broadcast Storm</a:t>
              </a:r>
            </a:p>
          </p:txBody>
        </p:sp>
        <p:sp>
          <p:nvSpPr>
            <p:cNvPr id="492564" name="AutoShape 20"/>
            <p:cNvSpPr>
              <a:spLocks/>
            </p:cNvSpPr>
            <p:nvPr/>
          </p:nvSpPr>
          <p:spPr bwMode="auto">
            <a:xfrm rot="-5400000">
              <a:off x="508" y="2464"/>
              <a:ext cx="2013" cy="102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TinyOS 0.6</a:t>
              </a:r>
            </a:p>
          </p:txBody>
        </p:sp>
        <p:sp>
          <p:nvSpPr>
            <p:cNvPr id="492565" name="AutoShape 21"/>
            <p:cNvSpPr>
              <a:spLocks/>
            </p:cNvSpPr>
            <p:nvPr/>
          </p:nvSpPr>
          <p:spPr bwMode="auto">
            <a:xfrm rot="-5400000">
              <a:off x="1346" y="3190"/>
              <a:ext cx="563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WooMAC</a:t>
              </a:r>
            </a:p>
          </p:txBody>
        </p:sp>
        <p:sp>
          <p:nvSpPr>
            <p:cNvPr id="492566" name="AutoShape 22"/>
            <p:cNvSpPr>
              <a:spLocks/>
            </p:cNvSpPr>
            <p:nvPr/>
          </p:nvSpPr>
          <p:spPr bwMode="auto">
            <a:xfrm rot="-5400000">
              <a:off x="372" y="2101"/>
              <a:ext cx="2738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GAF</a:t>
              </a:r>
            </a:p>
          </p:txBody>
        </p:sp>
        <p:sp>
          <p:nvSpPr>
            <p:cNvPr id="492567" name="AutoShape 23"/>
            <p:cNvSpPr>
              <a:spLocks/>
            </p:cNvSpPr>
            <p:nvPr/>
          </p:nvSpPr>
          <p:spPr bwMode="auto">
            <a:xfrm rot="-5400000">
              <a:off x="1571" y="3190"/>
              <a:ext cx="563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S-MAC</a:t>
              </a:r>
            </a:p>
          </p:txBody>
        </p:sp>
        <p:sp>
          <p:nvSpPr>
            <p:cNvPr id="492568" name="AutoShape 24"/>
            <p:cNvSpPr>
              <a:spLocks/>
            </p:cNvSpPr>
            <p:nvPr/>
          </p:nvSpPr>
          <p:spPr bwMode="auto">
            <a:xfrm rot="-5400000">
              <a:off x="1684" y="3190"/>
              <a:ext cx="563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Aloha PS</a:t>
              </a:r>
            </a:p>
          </p:txBody>
        </p:sp>
        <p:sp>
          <p:nvSpPr>
            <p:cNvPr id="492569" name="AutoShape 25"/>
            <p:cNvSpPr>
              <a:spLocks/>
            </p:cNvSpPr>
            <p:nvPr/>
          </p:nvSpPr>
          <p:spPr bwMode="auto">
            <a:xfrm rot="-5400000">
              <a:off x="1071" y="2464"/>
              <a:ext cx="2014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PSFQ</a:t>
              </a:r>
            </a:p>
          </p:txBody>
        </p:sp>
        <p:sp>
          <p:nvSpPr>
            <p:cNvPr id="492570" name="AutoShape 26"/>
            <p:cNvSpPr>
              <a:spLocks/>
            </p:cNvSpPr>
            <p:nvPr/>
          </p:nvSpPr>
          <p:spPr bwMode="auto">
            <a:xfrm rot="-5400000">
              <a:off x="822" y="2101"/>
              <a:ext cx="2738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GDI</a:t>
              </a:r>
            </a:p>
          </p:txBody>
        </p:sp>
        <p:sp>
          <p:nvSpPr>
            <p:cNvPr id="492571" name="AutoShape 27"/>
            <p:cNvSpPr>
              <a:spLocks/>
            </p:cNvSpPr>
            <p:nvPr/>
          </p:nvSpPr>
          <p:spPr bwMode="auto">
            <a:xfrm rot="-5400000">
              <a:off x="1696" y="2464"/>
              <a:ext cx="1214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CODA</a:t>
              </a:r>
            </a:p>
          </p:txBody>
        </p:sp>
        <p:sp>
          <p:nvSpPr>
            <p:cNvPr id="492572" name="AutoShape 28"/>
            <p:cNvSpPr>
              <a:spLocks/>
            </p:cNvSpPr>
            <p:nvPr/>
          </p:nvSpPr>
          <p:spPr bwMode="auto">
            <a:xfrm rot="-5400000">
              <a:off x="1772" y="2827"/>
              <a:ext cx="1288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MintRoute</a:t>
              </a:r>
            </a:p>
          </p:txBody>
        </p:sp>
        <p:sp>
          <p:nvSpPr>
            <p:cNvPr id="492573" name="AutoShape 29"/>
            <p:cNvSpPr>
              <a:spLocks/>
            </p:cNvSpPr>
            <p:nvPr/>
          </p:nvSpPr>
          <p:spPr bwMode="auto">
            <a:xfrm rot="-5400000">
              <a:off x="2246" y="3190"/>
              <a:ext cx="563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T-MAC</a:t>
              </a:r>
            </a:p>
          </p:txBody>
        </p:sp>
        <p:sp>
          <p:nvSpPr>
            <p:cNvPr id="492574" name="AutoShape 30"/>
            <p:cNvSpPr>
              <a:spLocks/>
            </p:cNvSpPr>
            <p:nvPr/>
          </p:nvSpPr>
          <p:spPr bwMode="auto">
            <a:xfrm rot="-5400000">
              <a:off x="1634" y="2464"/>
              <a:ext cx="2014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RMST</a:t>
              </a:r>
            </a:p>
          </p:txBody>
        </p:sp>
        <p:sp>
          <p:nvSpPr>
            <p:cNvPr id="492575" name="AutoShape 31"/>
            <p:cNvSpPr>
              <a:spLocks/>
            </p:cNvSpPr>
            <p:nvPr/>
          </p:nvSpPr>
          <p:spPr bwMode="auto">
            <a:xfrm rot="-5400000">
              <a:off x="2471" y="3190"/>
              <a:ext cx="563" cy="102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B-MAC</a:t>
              </a:r>
            </a:p>
          </p:txBody>
        </p:sp>
        <p:sp>
          <p:nvSpPr>
            <p:cNvPr id="492576" name="AutoShape 32"/>
            <p:cNvSpPr>
              <a:spLocks/>
            </p:cNvSpPr>
            <p:nvPr/>
          </p:nvSpPr>
          <p:spPr bwMode="auto">
            <a:xfrm rot="-5400000">
              <a:off x="2422" y="2627"/>
              <a:ext cx="888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MultihopLQI</a:t>
              </a:r>
            </a:p>
          </p:txBody>
        </p:sp>
        <p:sp>
          <p:nvSpPr>
            <p:cNvPr id="492577" name="AutoShape 33"/>
            <p:cNvSpPr>
              <a:spLocks/>
            </p:cNvSpPr>
            <p:nvPr/>
          </p:nvSpPr>
          <p:spPr bwMode="auto">
            <a:xfrm rot="-5400000">
              <a:off x="2371" y="2464"/>
              <a:ext cx="1214" cy="102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Fusion</a:t>
              </a:r>
            </a:p>
          </p:txBody>
        </p:sp>
        <p:sp>
          <p:nvSpPr>
            <p:cNvPr id="492578" name="AutoShape 34"/>
            <p:cNvSpPr>
              <a:spLocks/>
            </p:cNvSpPr>
            <p:nvPr/>
          </p:nvSpPr>
          <p:spPr bwMode="auto">
            <a:xfrm rot="-5400000">
              <a:off x="2646" y="1902"/>
              <a:ext cx="889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Deluge</a:t>
              </a:r>
            </a:p>
          </p:txBody>
        </p:sp>
        <p:sp>
          <p:nvSpPr>
            <p:cNvPr id="492579" name="AutoShape 35"/>
            <p:cNvSpPr>
              <a:spLocks/>
            </p:cNvSpPr>
            <p:nvPr/>
          </p:nvSpPr>
          <p:spPr bwMode="auto">
            <a:xfrm rot="-5400000">
              <a:off x="2196" y="2464"/>
              <a:ext cx="2014" cy="102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FPS</a:t>
              </a:r>
            </a:p>
          </p:txBody>
        </p:sp>
        <p:sp>
          <p:nvSpPr>
            <p:cNvPr id="492580" name="AutoShape 36"/>
            <p:cNvSpPr>
              <a:spLocks/>
            </p:cNvSpPr>
            <p:nvPr/>
          </p:nvSpPr>
          <p:spPr bwMode="auto">
            <a:xfrm rot="-5400000">
              <a:off x="3034" y="3190"/>
              <a:ext cx="563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WiseMAC</a:t>
              </a:r>
            </a:p>
          </p:txBody>
        </p:sp>
        <p:sp>
          <p:nvSpPr>
            <p:cNvPr id="492581" name="AutoShape 37"/>
            <p:cNvSpPr>
              <a:spLocks/>
            </p:cNvSpPr>
            <p:nvPr/>
          </p:nvSpPr>
          <p:spPr bwMode="auto">
            <a:xfrm rot="-5400000">
              <a:off x="3183" y="2827"/>
              <a:ext cx="489" cy="102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SP</a:t>
              </a:r>
            </a:p>
          </p:txBody>
        </p:sp>
        <p:sp>
          <p:nvSpPr>
            <p:cNvPr id="492582" name="AutoShape 38"/>
            <p:cNvSpPr>
              <a:spLocks/>
            </p:cNvSpPr>
            <p:nvPr/>
          </p:nvSpPr>
          <p:spPr bwMode="auto">
            <a:xfrm rot="-5400000">
              <a:off x="3096" y="1902"/>
              <a:ext cx="889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Drip</a:t>
              </a:r>
            </a:p>
          </p:txBody>
        </p:sp>
        <p:sp>
          <p:nvSpPr>
            <p:cNvPr id="492583" name="AutoShape 39"/>
            <p:cNvSpPr>
              <a:spLocks/>
            </p:cNvSpPr>
            <p:nvPr/>
          </p:nvSpPr>
          <p:spPr bwMode="auto">
            <a:xfrm rot="-5400000">
              <a:off x="2846" y="2264"/>
              <a:ext cx="1614" cy="102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Drain</a:t>
              </a:r>
            </a:p>
          </p:txBody>
        </p:sp>
        <p:sp>
          <p:nvSpPr>
            <p:cNvPr id="492584" name="AutoShape 40"/>
            <p:cNvSpPr>
              <a:spLocks/>
            </p:cNvSpPr>
            <p:nvPr/>
          </p:nvSpPr>
          <p:spPr bwMode="auto">
            <a:xfrm rot="-5400000">
              <a:off x="3322" y="2627"/>
              <a:ext cx="888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BVR</a:t>
              </a:r>
            </a:p>
          </p:txBody>
        </p:sp>
        <p:sp>
          <p:nvSpPr>
            <p:cNvPr id="492585" name="AutoShape 41"/>
            <p:cNvSpPr>
              <a:spLocks/>
            </p:cNvSpPr>
            <p:nvPr/>
          </p:nvSpPr>
          <p:spPr bwMode="auto">
            <a:xfrm rot="-5400000">
              <a:off x="2508" y="2102"/>
              <a:ext cx="2739" cy="102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Redwoods</a:t>
              </a:r>
            </a:p>
          </p:txBody>
        </p:sp>
        <p:sp>
          <p:nvSpPr>
            <p:cNvPr id="492586" name="AutoShape 42"/>
            <p:cNvSpPr>
              <a:spLocks/>
            </p:cNvSpPr>
            <p:nvPr/>
          </p:nvSpPr>
          <p:spPr bwMode="auto">
            <a:xfrm rot="-5400000">
              <a:off x="2621" y="2102"/>
              <a:ext cx="2739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North Sea</a:t>
              </a:r>
            </a:p>
          </p:txBody>
        </p:sp>
        <p:sp>
          <p:nvSpPr>
            <p:cNvPr id="492587" name="AutoShape 43"/>
            <p:cNvSpPr>
              <a:spLocks/>
            </p:cNvSpPr>
            <p:nvPr/>
          </p:nvSpPr>
          <p:spPr bwMode="auto">
            <a:xfrm rot="-5400000">
              <a:off x="3822" y="3190"/>
              <a:ext cx="563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SCP-MAC</a:t>
              </a:r>
            </a:p>
          </p:txBody>
        </p:sp>
        <p:sp>
          <p:nvSpPr>
            <p:cNvPr id="492588" name="AutoShape 44"/>
            <p:cNvSpPr>
              <a:spLocks/>
            </p:cNvSpPr>
            <p:nvPr/>
          </p:nvSpPr>
          <p:spPr bwMode="auto">
            <a:xfrm rot="-5400000">
              <a:off x="3934" y="3190"/>
              <a:ext cx="563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PEDAMACS</a:t>
              </a:r>
            </a:p>
          </p:txBody>
        </p:sp>
        <p:sp>
          <p:nvSpPr>
            <p:cNvPr id="492589" name="AutoShape 45"/>
            <p:cNvSpPr>
              <a:spLocks/>
            </p:cNvSpPr>
            <p:nvPr/>
          </p:nvSpPr>
          <p:spPr bwMode="auto">
            <a:xfrm rot="-5400000">
              <a:off x="4047" y="3190"/>
              <a:ext cx="563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X-MAC</a:t>
              </a:r>
            </a:p>
          </p:txBody>
        </p:sp>
        <p:sp>
          <p:nvSpPr>
            <p:cNvPr id="492590" name="AutoShape 46"/>
            <p:cNvSpPr>
              <a:spLocks/>
            </p:cNvSpPr>
            <p:nvPr/>
          </p:nvSpPr>
          <p:spPr bwMode="auto">
            <a:xfrm rot="-5400000">
              <a:off x="3071" y="2102"/>
              <a:ext cx="2739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Volcano</a:t>
              </a:r>
            </a:p>
          </p:txBody>
        </p:sp>
        <p:sp>
          <p:nvSpPr>
            <p:cNvPr id="492591" name="AutoShape 47"/>
            <p:cNvSpPr>
              <a:spLocks/>
            </p:cNvSpPr>
            <p:nvPr/>
          </p:nvSpPr>
          <p:spPr bwMode="auto">
            <a:xfrm rot="-5400000">
              <a:off x="4110" y="2627"/>
              <a:ext cx="888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CTP</a:t>
              </a:r>
            </a:p>
          </p:txBody>
        </p:sp>
        <p:sp>
          <p:nvSpPr>
            <p:cNvPr id="492592" name="AutoShape 48"/>
            <p:cNvSpPr>
              <a:spLocks/>
            </p:cNvSpPr>
            <p:nvPr/>
          </p:nvSpPr>
          <p:spPr bwMode="auto">
            <a:xfrm rot="-5400000">
              <a:off x="3859" y="2264"/>
              <a:ext cx="1614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Flush</a:t>
              </a:r>
            </a:p>
          </p:txBody>
        </p:sp>
        <p:sp>
          <p:nvSpPr>
            <p:cNvPr id="492593" name="AutoShape 49"/>
            <p:cNvSpPr>
              <a:spLocks/>
            </p:cNvSpPr>
            <p:nvPr/>
          </p:nvSpPr>
          <p:spPr bwMode="auto">
            <a:xfrm rot="-5400000">
              <a:off x="3409" y="2102"/>
              <a:ext cx="2739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Golden Gate Bridge</a:t>
              </a:r>
            </a:p>
          </p:txBody>
        </p:sp>
        <p:sp>
          <p:nvSpPr>
            <p:cNvPr id="492594" name="AutoShape 50"/>
            <p:cNvSpPr>
              <a:spLocks/>
            </p:cNvSpPr>
            <p:nvPr/>
          </p:nvSpPr>
          <p:spPr bwMode="auto">
            <a:xfrm rot="-5400000">
              <a:off x="4447" y="2627"/>
              <a:ext cx="888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S4</a:t>
              </a:r>
            </a:p>
          </p:txBody>
        </p:sp>
        <p:sp>
          <p:nvSpPr>
            <p:cNvPr id="492595" name="AutoShape 51"/>
            <p:cNvSpPr>
              <a:spLocks/>
            </p:cNvSpPr>
            <p:nvPr/>
          </p:nvSpPr>
          <p:spPr bwMode="auto">
            <a:xfrm rot="-5400000">
              <a:off x="4559" y="1902"/>
              <a:ext cx="889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Dip</a:t>
              </a:r>
            </a:p>
          </p:txBody>
        </p:sp>
      </p:grpSp>
      <p:sp>
        <p:nvSpPr>
          <p:cNvPr id="54" name="Date Placeholder 5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698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fld id="{11A4F9CF-D33B-AA4A-AC13-C8883A8B412A}" type="slidenum">
              <a:rPr lang="en-US"/>
              <a:pPr/>
              <a:t>18</a:t>
            </a:fld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9600" y="1271954"/>
            <a:ext cx="3429000" cy="3604846"/>
            <a:chOff x="0" y="0"/>
            <a:chExt cx="2720" cy="2792"/>
          </a:xfrm>
        </p:grpSpPr>
        <p:sp>
          <p:nvSpPr>
            <p:cNvPr id="405507" name="AutoShape 3"/>
            <p:cNvSpPr>
              <a:spLocks/>
            </p:cNvSpPr>
            <p:nvPr/>
          </p:nvSpPr>
          <p:spPr bwMode="auto">
            <a:xfrm>
              <a:off x="0" y="0"/>
              <a:ext cx="2720" cy="2792"/>
            </a:xfrm>
            <a:prstGeom prst="roundRect">
              <a:avLst>
                <a:gd name="adj" fmla="val 4407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25400">
              <a:solidFill>
                <a:srgbClr val="011706"/>
              </a:solidFill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0550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" y="120"/>
              <a:ext cx="2523" cy="1544"/>
            </a:xfrm>
            <a:prstGeom prst="rect">
              <a:avLst/>
            </a:prstGeom>
            <a:noFill/>
            <a:ln w="12700">
              <a:solidFill>
                <a:srgbClr val="011706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</p:pic>
      </p:grpSp>
      <p:sp>
        <p:nvSpPr>
          <p:cNvPr id="405704" name="Rectangle 200"/>
          <p:cNvSpPr>
            <a:spLocks noGrp="1" noChangeArrowheads="1"/>
          </p:cNvSpPr>
          <p:nvPr>
            <p:ph type="title"/>
          </p:nvPr>
        </p:nvSpPr>
        <p:spPr>
          <a:xfrm>
            <a:off x="610119" y="0"/>
            <a:ext cx="7767118" cy="895350"/>
          </a:xfrm>
        </p:spPr>
        <p:txBody>
          <a:bodyPr>
            <a:normAutofit/>
          </a:bodyPr>
          <a:lstStyle/>
          <a:p>
            <a:r>
              <a:rPr lang="en-US" dirty="0" smtClean="0"/>
              <a:t>Internet of Every Thing – </a:t>
            </a:r>
            <a:r>
              <a:rPr lang="en-US" sz="3200" dirty="0" smtClean="0"/>
              <a:t>Realized 2008</a:t>
            </a:r>
            <a:endParaRPr lang="en-US" dirty="0"/>
          </a:p>
        </p:txBody>
      </p:sp>
      <p:sp>
        <p:nvSpPr>
          <p:cNvPr id="405705" name="Rectangle 201"/>
          <p:cNvSpPr>
            <a:spLocks noGrp="1" noChangeArrowheads="1"/>
          </p:cNvSpPr>
          <p:nvPr>
            <p:ph type="body" idx="1"/>
          </p:nvPr>
        </p:nvSpPr>
        <p:spPr>
          <a:xfrm>
            <a:off x="0" y="5332307"/>
            <a:ext cx="4191000" cy="1052513"/>
          </a:xfrm>
        </p:spPr>
        <p:txBody>
          <a:bodyPr>
            <a:noAutofit/>
          </a:bodyPr>
          <a:lstStyle/>
          <a:p>
            <a:r>
              <a:rPr lang="en-US" sz="2400" dirty="0"/>
              <a:t>Footprint, power, packet size, &amp; </a:t>
            </a:r>
            <a:r>
              <a:rPr lang="en-US" sz="2400" dirty="0" smtClean="0"/>
              <a:t>bandwidth</a:t>
            </a:r>
          </a:p>
          <a:p>
            <a:r>
              <a:rPr lang="en-US" sz="2400" dirty="0" smtClean="0"/>
              <a:t>Open version 27k / 4.6k</a:t>
            </a:r>
            <a:endParaRPr lang="en-US" sz="2400" dirty="0"/>
          </a:p>
        </p:txBody>
      </p:sp>
      <p:graphicFrame>
        <p:nvGraphicFramePr>
          <p:cNvPr id="405510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41213"/>
              </p:ext>
            </p:extLst>
          </p:nvPr>
        </p:nvGraphicFramePr>
        <p:xfrm>
          <a:off x="4527550" y="1023938"/>
          <a:ext cx="4224338" cy="4973640"/>
        </p:xfrm>
        <a:graphic>
          <a:graphicData uri="http://schemas.openxmlformats.org/drawingml/2006/table">
            <a:tbl>
              <a:tblPr/>
              <a:tblGrid>
                <a:gridCol w="2219325"/>
                <a:gridCol w="1001713"/>
                <a:gridCol w="1003300"/>
              </a:tblGrid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ROM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RAM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CC2420 Driver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3149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272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802.15.4 Encryption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1194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Media Access Control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330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Media Management Control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1348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6LoWPAN + IPv6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2550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Checksums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134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SLAAC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216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DHCPv6 Client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DHCPv6 Proxy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ICMPv6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522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Unicast Forwarder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1158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451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Multicast Forwarder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352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Message Buffers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2048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Router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2050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UDP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450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TCP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1674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180"/>
          <p:cNvGrpSpPr>
            <a:grpSpLocks/>
          </p:cNvGrpSpPr>
          <p:nvPr/>
        </p:nvGrpSpPr>
        <p:grpSpPr bwMode="auto">
          <a:xfrm>
            <a:off x="1219200" y="3657600"/>
            <a:ext cx="2009775" cy="1116012"/>
            <a:chOff x="0" y="0"/>
            <a:chExt cx="1656" cy="1000"/>
          </a:xfrm>
        </p:grpSpPr>
        <p:sp>
          <p:nvSpPr>
            <p:cNvPr id="405702" name="Rectangle 198"/>
            <p:cNvSpPr>
              <a:spLocks/>
            </p:cNvSpPr>
            <p:nvPr/>
          </p:nvSpPr>
          <p:spPr bwMode="auto">
            <a:xfrm>
              <a:off x="86" y="768"/>
              <a:ext cx="1465" cy="2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700" dirty="0">
                  <a:solidFill>
                    <a:srgbClr val="FFC967"/>
                  </a:solidFill>
                  <a:latin typeface="Gill Sans" charset="0"/>
                  <a:sym typeface="Gill Sans" charset="0"/>
                </a:rPr>
                <a:t>(including runtime)</a:t>
              </a:r>
            </a:p>
          </p:txBody>
        </p:sp>
      </p:grpSp>
      <p:sp>
        <p:nvSpPr>
          <p:cNvPr id="405706" name="Text Box 202"/>
          <p:cNvSpPr txBox="1">
            <a:spLocks noChangeArrowheads="1"/>
          </p:cNvSpPr>
          <p:nvPr/>
        </p:nvSpPr>
        <p:spPr bwMode="auto">
          <a:xfrm>
            <a:off x="165100" y="4953000"/>
            <a:ext cx="41928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* </a:t>
            </a:r>
            <a:r>
              <a:rPr lang="en-US" sz="1200" dirty="0" smtClean="0"/>
              <a:t>Production </a:t>
            </a:r>
            <a:r>
              <a:rPr lang="en-US" sz="1200" dirty="0"/>
              <a:t>implementation on TI msp430/</a:t>
            </a:r>
            <a:r>
              <a:rPr lang="en-US" sz="1200" dirty="0" smtClean="0"/>
              <a:t>cc2420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graphicFrame>
        <p:nvGraphicFramePr>
          <p:cNvPr id="405685" name="Group 181"/>
          <p:cNvGraphicFramePr>
            <a:graphicFrameLocks noGrp="1"/>
          </p:cNvGraphicFramePr>
          <p:nvPr/>
        </p:nvGraphicFramePr>
        <p:xfrm>
          <a:off x="1066800" y="3581400"/>
          <a:ext cx="2362200" cy="793424"/>
        </p:xfrm>
        <a:graphic>
          <a:graphicData uri="http://schemas.openxmlformats.org/drawingml/2006/table">
            <a:tbl>
              <a:tblPr/>
              <a:tblGrid>
                <a:gridCol w="1181101"/>
                <a:gridCol w="1181099"/>
              </a:tblGrid>
              <a:tr h="34290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967"/>
                          </a:solidFill>
                          <a:effectLst/>
                          <a:latin typeface="Arial" charset="0"/>
                        </a:rPr>
                        <a:t>24038</a:t>
                      </a:r>
                    </a:p>
                  </a:txBody>
                  <a:tcPr marL="53576" marR="53576" marT="53576" marB="5357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967"/>
                          </a:solidFill>
                          <a:effectLst/>
                          <a:latin typeface="Arial" charset="0"/>
                        </a:rPr>
                        <a:t>ROM</a:t>
                      </a:r>
                    </a:p>
                  </a:txBody>
                  <a:tcPr marL="53576" marR="53576" marT="53576" marB="5357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rgbClr val="FFC967"/>
                          </a:solidFill>
                          <a:effectLst/>
                          <a:latin typeface="Arial" charset="0"/>
                        </a:rPr>
                        <a:t>3598</a:t>
                      </a:r>
                    </a:p>
                  </a:txBody>
                  <a:tcPr marL="53576" marR="53576" marT="53576" marB="5357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967"/>
                          </a:solidFill>
                          <a:effectLst/>
                          <a:latin typeface="Arial" charset="0"/>
                        </a:rPr>
                        <a:t>RAM</a:t>
                      </a:r>
                    </a:p>
                  </a:txBody>
                  <a:tcPr marL="53576" marR="53576" marT="53576" marB="5357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4/29/14</a:t>
            </a:r>
            <a:endParaRPr lang="en-US"/>
          </a:p>
        </p:txBody>
      </p:sp>
      <p:pic>
        <p:nvPicPr>
          <p:cNvPr id="15" name="Picture 201" descr="logo_color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6096000"/>
            <a:ext cx="1676400" cy="5794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11561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923" y="0"/>
            <a:ext cx="7981351" cy="1066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Internet of Every Thing – </a:t>
            </a:r>
            <a:r>
              <a:rPr lang="en-US" sz="3200" dirty="0" smtClean="0"/>
              <a:t>standardized 2010</a:t>
            </a:r>
            <a:endParaRPr lang="en-US" dirty="0"/>
          </a:p>
        </p:txBody>
      </p:sp>
      <p:pic>
        <p:nvPicPr>
          <p:cNvPr id="5" name="Picture 4" descr="Screen shot 2010-10-10 at 8.19.3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147" y="771638"/>
            <a:ext cx="6172200" cy="463173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4" name="Picture 3" descr="Screen shot 2010-10-10 at 8.04.1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47" y="1533638"/>
            <a:ext cx="3962400" cy="214544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7" name="Picture 6" descr="Screen shot 2010-10-10 at 8.21.5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47" y="3667238"/>
            <a:ext cx="2057400" cy="1015921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9" name="Picture 8" descr="Screen shot 2010-10-10 at 8.22.34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947" y="5382866"/>
            <a:ext cx="6477000" cy="798972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6" name="Picture 5" descr="logo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947" y="4810238"/>
            <a:ext cx="2060575" cy="635159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0" name="Picture 9" descr="Screen shot 2010-10-10 at 8.51.57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1147" y="5496038"/>
            <a:ext cx="927100" cy="612959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4/29/14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2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151-4086-D64D-BE4C-E87AC001E3E1}" type="datetime1">
              <a:rPr lang="en-US"/>
              <a:pPr/>
              <a:t>12/5/14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074E0-73D0-894E-903E-C3DB3F0BEEED}" type="slidenum">
              <a:rPr lang="en-US"/>
              <a:pPr/>
              <a:t>2</a:t>
            </a:fld>
            <a:endParaRPr lang="en-US" b="0"/>
          </a:p>
        </p:txBody>
      </p:sp>
      <p:sp>
        <p:nvSpPr>
          <p:cNvPr id="72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620000" cy="762000"/>
          </a:xfrm>
          <a:ln/>
        </p:spPr>
        <p:txBody>
          <a:bodyPr/>
          <a:lstStyle/>
          <a:p>
            <a:r>
              <a:rPr lang="en-US"/>
              <a:t>1997 - The Internet of Every Computer</a:t>
            </a:r>
          </a:p>
        </p:txBody>
      </p:sp>
      <p:pic>
        <p:nvPicPr>
          <p:cNvPr id="722947" name="Picture 3" descr="isp-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169150" cy="52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948" name="Picture 4" descr="The image “http://img.dell.com/images/us/segments/dhs/prodviews/4700_fp_front_66x57.jpg” cannot be displayed, because it contains error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267200"/>
            <a:ext cx="9286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951" name="Picture 7" descr="The image “http://img.dell.com/images/us/segments/dhs/prodviews/4700_fp_front_66x57.jpg” cannot be displayed, because it contains error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809750"/>
            <a:ext cx="706438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lu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990850"/>
            <a:ext cx="14859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81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meter rollouts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11/7/2012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3010" y="6269868"/>
            <a:ext cx="7633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/>
              <a:t>http://www.edisonfoundation.net/iee/Documents/IEE_SmartMeterRollouts_0512.pdf</a:t>
            </a:r>
            <a:endParaRPr lang="en-US" sz="1400" b="0" dirty="0"/>
          </a:p>
        </p:txBody>
      </p:sp>
      <p:pic>
        <p:nvPicPr>
          <p:cNvPr id="9" name="Picture 8" descr="Screen shot 2012-11-04 at 8.11.0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09" y="1578301"/>
            <a:ext cx="7086600" cy="4356100"/>
          </a:xfrm>
          <a:prstGeom prst="rect">
            <a:avLst/>
          </a:prstGeom>
        </p:spPr>
      </p:pic>
      <p:pic>
        <p:nvPicPr>
          <p:cNvPr id="7" name="Picture 6" descr="Screen shot 2012-11-04 at 8.10.1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564" y="3954399"/>
            <a:ext cx="1915788" cy="2304550"/>
          </a:xfrm>
          <a:prstGeom prst="rect">
            <a:avLst/>
          </a:prstGeom>
        </p:spPr>
      </p:pic>
      <p:pic>
        <p:nvPicPr>
          <p:cNvPr id="10" name="Picture 9" descr="Screen shot 2012-11-04 at 8.13.1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401" y="1120690"/>
            <a:ext cx="3750620" cy="214941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909361" y="3771082"/>
            <a:ext cx="2562775" cy="1060616"/>
            <a:chOff x="909361" y="3771082"/>
            <a:chExt cx="2562775" cy="1060616"/>
          </a:xfrm>
        </p:grpSpPr>
        <p:sp>
          <p:nvSpPr>
            <p:cNvPr id="11" name="Rounded Rectangle 10"/>
            <p:cNvSpPr/>
            <p:nvPr/>
          </p:nvSpPr>
          <p:spPr>
            <a:xfrm>
              <a:off x="909361" y="3771082"/>
              <a:ext cx="1990174" cy="106061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  <a:alpha val="22000"/>
              </a:schemeClr>
            </a:solidFill>
            <a:ln>
              <a:solidFill>
                <a:schemeClr val="bg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71325" y="4317310"/>
              <a:ext cx="25008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>
                  <a:solidFill>
                    <a:schemeClr val="accent2">
                      <a:lumMod val="75000"/>
                    </a:schemeClr>
                  </a:solidFill>
                </a:rPr>
                <a:t>Proprietary / </a:t>
              </a:r>
              <a:r>
                <a:rPr lang="en-US" sz="1600" b="0" dirty="0" err="1" smtClean="0">
                  <a:solidFill>
                    <a:schemeClr val="accent2">
                      <a:lumMod val="75000"/>
                    </a:schemeClr>
                  </a:solidFill>
                </a:rPr>
                <a:t>Zigbee</a:t>
              </a:r>
              <a:endParaRPr lang="en-US" sz="1600" b="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84179" y="1427250"/>
            <a:ext cx="3278031" cy="2544973"/>
            <a:chOff x="2384179" y="1427250"/>
            <a:chExt cx="3278031" cy="2849770"/>
          </a:xfrm>
        </p:grpSpPr>
        <p:sp>
          <p:nvSpPr>
            <p:cNvPr id="13" name="Rounded Rectangle 12"/>
            <p:cNvSpPr/>
            <p:nvPr/>
          </p:nvSpPr>
          <p:spPr>
            <a:xfrm>
              <a:off x="2384179" y="1427250"/>
              <a:ext cx="3278031" cy="284977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  <a:alpha val="22000"/>
              </a:schemeClr>
            </a:solidFill>
            <a:ln>
              <a:solidFill>
                <a:schemeClr val="bg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36551" y="1684401"/>
              <a:ext cx="2500811" cy="448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 dirty="0" smtClean="0">
                  <a:solidFill>
                    <a:schemeClr val="accent2">
                      <a:lumMod val="75000"/>
                    </a:schemeClr>
                  </a:solidFill>
                </a:rPr>
                <a:t>Open IPv6, …</a:t>
              </a:r>
              <a:endParaRPr lang="en-US" sz="2000" b="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1524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L41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21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489469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00800"/>
            <a:ext cx="1758950" cy="457200"/>
          </a:xfrm>
          <a:noFill/>
        </p:spPr>
        <p:txBody>
          <a:bodyPr/>
          <a:lstStyle/>
          <a:p>
            <a:fld id="{5B976F58-D8E7-6546-A054-89BBA660245A}" type="slidenum">
              <a:rPr lang="en-US" smtClean="0"/>
              <a:pPr/>
              <a:t>22</a:t>
            </a:fld>
            <a:endParaRPr lang="en-US" dirty="0" smtClean="0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597775" cy="792163"/>
          </a:xfrm>
        </p:spPr>
        <p:txBody>
          <a:bodyPr/>
          <a:lstStyle/>
          <a:p>
            <a:pPr algn="l"/>
            <a:r>
              <a:rPr lang="en-US" dirty="0" smtClean="0">
                <a:ea typeface="ＭＳ Ｐゴシック" charset="-128"/>
                <a:cs typeface="ＭＳ Ｐゴシック" charset="-128"/>
              </a:rPr>
              <a:t>The Mote/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TinyOS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revolution…</a:t>
            </a:r>
          </a:p>
        </p:txBody>
      </p:sp>
      <p:sp>
        <p:nvSpPr>
          <p:cNvPr id="38917" name="Text Box 3"/>
          <p:cNvSpPr txBox="1">
            <a:spLocks noChangeArrowheads="1"/>
          </p:cNvSpPr>
          <p:nvPr/>
        </p:nvSpPr>
        <p:spPr bwMode="auto">
          <a:xfrm>
            <a:off x="304800" y="2946400"/>
            <a:ext cx="1003300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FF0000"/>
                </a:solidFill>
              </a:rPr>
              <a:t>SmartDust</a:t>
            </a:r>
          </a:p>
          <a:p>
            <a:pPr algn="ctr"/>
            <a:r>
              <a:rPr lang="en-US" sz="1200">
                <a:solidFill>
                  <a:srgbClr val="FF0000"/>
                </a:solidFill>
              </a:rPr>
              <a:t>WeC</a:t>
            </a:r>
          </a:p>
        </p:txBody>
      </p:sp>
      <p:sp>
        <p:nvSpPr>
          <p:cNvPr id="38918" name="Text Box 4"/>
          <p:cNvSpPr txBox="1">
            <a:spLocks noChangeArrowheads="1"/>
          </p:cNvSpPr>
          <p:nvPr/>
        </p:nvSpPr>
        <p:spPr bwMode="auto">
          <a:xfrm>
            <a:off x="1557338" y="3048000"/>
            <a:ext cx="804862" cy="3000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FF0000"/>
                </a:solidFill>
              </a:rPr>
              <a:t>Rene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8919" name="Text Box 5"/>
          <p:cNvSpPr txBox="1">
            <a:spLocks noChangeArrowheads="1"/>
          </p:cNvSpPr>
          <p:nvPr/>
        </p:nvSpPr>
        <p:spPr bwMode="auto">
          <a:xfrm>
            <a:off x="1733550" y="1547813"/>
            <a:ext cx="815975" cy="4778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Intel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200"/>
              <a:t>rene’</a:t>
            </a:r>
          </a:p>
        </p:txBody>
      </p:sp>
      <p:pic>
        <p:nvPicPr>
          <p:cNvPr id="38920" name="Picture 6" descr="we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" y="2617788"/>
            <a:ext cx="40798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7" descr="re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4488" y="2492375"/>
            <a:ext cx="509587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AutoShape 8"/>
          <p:cNvSpPr>
            <a:spLocks noChangeArrowheads="1"/>
          </p:cNvSpPr>
          <p:nvPr/>
        </p:nvSpPr>
        <p:spPr bwMode="auto">
          <a:xfrm>
            <a:off x="1258888" y="2722563"/>
            <a:ext cx="304800" cy="188912"/>
          </a:xfrm>
          <a:prstGeom prst="rightArrow">
            <a:avLst>
              <a:gd name="adj1" fmla="val 60417"/>
              <a:gd name="adj2" fmla="val 70573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3" name="AutoShape 9"/>
          <p:cNvSpPr>
            <a:spLocks noChangeArrowheads="1"/>
          </p:cNvSpPr>
          <p:nvPr/>
        </p:nvSpPr>
        <p:spPr bwMode="auto">
          <a:xfrm rot="1693615">
            <a:off x="1854200" y="3486150"/>
            <a:ext cx="306388" cy="188913"/>
          </a:xfrm>
          <a:prstGeom prst="rightArrow">
            <a:avLst>
              <a:gd name="adj1" fmla="val 60417"/>
              <a:gd name="adj2" fmla="val 70941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4" name="Line 10"/>
          <p:cNvSpPr>
            <a:spLocks noChangeShapeType="1"/>
          </p:cNvSpPr>
          <p:nvPr/>
        </p:nvSpPr>
        <p:spPr bwMode="auto">
          <a:xfrm flipV="1">
            <a:off x="2565400" y="1358900"/>
            <a:ext cx="46038" cy="39004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5" name="Line 11"/>
          <p:cNvSpPr>
            <a:spLocks noChangeShapeType="1"/>
          </p:cNvSpPr>
          <p:nvPr/>
        </p:nvSpPr>
        <p:spPr bwMode="auto">
          <a:xfrm>
            <a:off x="228600" y="5029200"/>
            <a:ext cx="861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6" name="Text Box 16"/>
          <p:cNvSpPr txBox="1">
            <a:spLocks noChangeArrowheads="1"/>
          </p:cNvSpPr>
          <p:nvPr/>
        </p:nvSpPr>
        <p:spPr bwMode="auto">
          <a:xfrm>
            <a:off x="838200" y="5065713"/>
            <a:ext cx="4048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99</a:t>
            </a:r>
          </a:p>
        </p:txBody>
      </p:sp>
      <p:sp>
        <p:nvSpPr>
          <p:cNvPr id="38927" name="Text Box 17"/>
          <p:cNvSpPr txBox="1">
            <a:spLocks noChangeArrowheads="1"/>
          </p:cNvSpPr>
          <p:nvPr/>
        </p:nvSpPr>
        <p:spPr bwMode="auto">
          <a:xfrm>
            <a:off x="304800" y="5065713"/>
            <a:ext cx="4048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98</a:t>
            </a:r>
          </a:p>
        </p:txBody>
      </p:sp>
      <p:sp>
        <p:nvSpPr>
          <p:cNvPr id="38928" name="Text Box 18"/>
          <p:cNvSpPr txBox="1">
            <a:spLocks noChangeArrowheads="1"/>
          </p:cNvSpPr>
          <p:nvPr/>
        </p:nvSpPr>
        <p:spPr bwMode="auto">
          <a:xfrm>
            <a:off x="1371600" y="5051425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00</a:t>
            </a:r>
          </a:p>
        </p:txBody>
      </p:sp>
      <p:sp>
        <p:nvSpPr>
          <p:cNvPr id="38929" name="Text Box 19"/>
          <p:cNvSpPr txBox="1">
            <a:spLocks noChangeArrowheads="1"/>
          </p:cNvSpPr>
          <p:nvPr/>
        </p:nvSpPr>
        <p:spPr bwMode="auto">
          <a:xfrm>
            <a:off x="2057400" y="5051425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01</a:t>
            </a:r>
          </a:p>
        </p:txBody>
      </p:sp>
      <p:sp>
        <p:nvSpPr>
          <p:cNvPr id="38930" name="Text Box 20"/>
          <p:cNvSpPr txBox="1">
            <a:spLocks noChangeArrowheads="1"/>
          </p:cNvSpPr>
          <p:nvPr/>
        </p:nvSpPr>
        <p:spPr bwMode="auto">
          <a:xfrm>
            <a:off x="4114800" y="5051425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03</a:t>
            </a:r>
          </a:p>
        </p:txBody>
      </p:sp>
      <p:sp>
        <p:nvSpPr>
          <p:cNvPr id="38931" name="Text Box 21"/>
          <p:cNvSpPr txBox="1">
            <a:spLocks noChangeArrowheads="1"/>
          </p:cNvSpPr>
          <p:nvPr/>
        </p:nvSpPr>
        <p:spPr bwMode="auto">
          <a:xfrm>
            <a:off x="3048000" y="5051425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02</a:t>
            </a:r>
          </a:p>
        </p:txBody>
      </p:sp>
      <p:sp>
        <p:nvSpPr>
          <p:cNvPr id="38932" name="Text Box 22"/>
          <p:cNvSpPr txBox="1">
            <a:spLocks noChangeArrowheads="1"/>
          </p:cNvSpPr>
          <p:nvPr/>
        </p:nvSpPr>
        <p:spPr bwMode="auto">
          <a:xfrm>
            <a:off x="5334000" y="5051425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04</a:t>
            </a:r>
          </a:p>
        </p:txBody>
      </p:sp>
      <p:sp>
        <p:nvSpPr>
          <p:cNvPr id="38933" name="Text Box 23"/>
          <p:cNvSpPr txBox="1">
            <a:spLocks noChangeArrowheads="1"/>
          </p:cNvSpPr>
          <p:nvPr/>
        </p:nvSpPr>
        <p:spPr bwMode="auto">
          <a:xfrm>
            <a:off x="7062788" y="5029200"/>
            <a:ext cx="4048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06</a:t>
            </a:r>
          </a:p>
        </p:txBody>
      </p:sp>
      <p:sp>
        <p:nvSpPr>
          <p:cNvPr id="38934" name="Text Box 24"/>
          <p:cNvSpPr txBox="1">
            <a:spLocks noChangeArrowheads="1"/>
          </p:cNvSpPr>
          <p:nvPr/>
        </p:nvSpPr>
        <p:spPr bwMode="auto">
          <a:xfrm>
            <a:off x="6400800" y="5051425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05</a:t>
            </a:r>
          </a:p>
        </p:txBody>
      </p:sp>
      <p:sp>
        <p:nvSpPr>
          <p:cNvPr id="38935" name="Text Box 25"/>
          <p:cNvSpPr txBox="1">
            <a:spLocks noChangeArrowheads="1"/>
          </p:cNvSpPr>
          <p:nvPr/>
        </p:nvSpPr>
        <p:spPr bwMode="auto">
          <a:xfrm>
            <a:off x="7620000" y="5029200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 dirty="0"/>
              <a:t>07</a:t>
            </a:r>
          </a:p>
        </p:txBody>
      </p:sp>
      <p:sp>
        <p:nvSpPr>
          <p:cNvPr id="38936" name="Text Box 27"/>
          <p:cNvSpPr txBox="1">
            <a:spLocks noChangeArrowheads="1"/>
          </p:cNvSpPr>
          <p:nvPr/>
        </p:nvSpPr>
        <p:spPr bwMode="auto">
          <a:xfrm rot="10800000">
            <a:off x="591801" y="5410200"/>
            <a:ext cx="43088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0" dirty="0">
                <a:solidFill>
                  <a:srgbClr val="3366FF"/>
                </a:solidFill>
              </a:rPr>
              <a:t>SENSIT</a:t>
            </a:r>
          </a:p>
        </p:txBody>
      </p:sp>
      <p:sp>
        <p:nvSpPr>
          <p:cNvPr id="38937" name="Text Box 29"/>
          <p:cNvSpPr txBox="1">
            <a:spLocks noChangeArrowheads="1"/>
          </p:cNvSpPr>
          <p:nvPr/>
        </p:nvSpPr>
        <p:spPr bwMode="auto">
          <a:xfrm rot="10800000">
            <a:off x="882313" y="5410200"/>
            <a:ext cx="4308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>
                <a:solidFill>
                  <a:srgbClr val="3366FF"/>
                </a:solidFill>
              </a:rPr>
              <a:t>Expedition</a:t>
            </a:r>
            <a:endParaRPr lang="en-US">
              <a:solidFill>
                <a:srgbClr val="3366FF"/>
              </a:solidFill>
            </a:endParaRPr>
          </a:p>
        </p:txBody>
      </p:sp>
      <p:sp>
        <p:nvSpPr>
          <p:cNvPr id="38938" name="Text Box 30"/>
          <p:cNvSpPr txBox="1">
            <a:spLocks noChangeArrowheads="1"/>
          </p:cNvSpPr>
          <p:nvPr/>
        </p:nvSpPr>
        <p:spPr bwMode="auto">
          <a:xfrm rot="10800000">
            <a:off x="2326957" y="5410200"/>
            <a:ext cx="49244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dirty="0">
                <a:solidFill>
                  <a:srgbClr val="3366FF"/>
                </a:solidFill>
              </a:rPr>
              <a:t>NEST</a:t>
            </a:r>
          </a:p>
        </p:txBody>
      </p:sp>
      <p:sp>
        <p:nvSpPr>
          <p:cNvPr id="38939" name="Text Box 31"/>
          <p:cNvSpPr txBox="1">
            <a:spLocks noChangeArrowheads="1"/>
          </p:cNvSpPr>
          <p:nvPr/>
        </p:nvSpPr>
        <p:spPr bwMode="auto">
          <a:xfrm rot="10800000">
            <a:off x="5943600" y="5410199"/>
            <a:ext cx="67710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</a:rPr>
              <a:t>NETS/ NOSS</a:t>
            </a:r>
          </a:p>
        </p:txBody>
      </p:sp>
      <p:sp>
        <p:nvSpPr>
          <p:cNvPr id="38940" name="Text Box 32"/>
          <p:cNvSpPr txBox="1">
            <a:spLocks noChangeArrowheads="1"/>
          </p:cNvSpPr>
          <p:nvPr/>
        </p:nvSpPr>
        <p:spPr bwMode="auto">
          <a:xfrm rot="10800000">
            <a:off x="4010403" y="5410200"/>
            <a:ext cx="67710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</a:rPr>
              <a:t>CENS STC</a:t>
            </a:r>
          </a:p>
        </p:txBody>
      </p:sp>
      <p:sp>
        <p:nvSpPr>
          <p:cNvPr id="38941" name="Rectangle 33"/>
          <p:cNvSpPr>
            <a:spLocks noChangeArrowheads="1"/>
          </p:cNvSpPr>
          <p:nvPr/>
        </p:nvSpPr>
        <p:spPr bwMode="auto">
          <a:xfrm rot="-5400000">
            <a:off x="3456781" y="5545931"/>
            <a:ext cx="641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 b="1" i="1" dirty="0">
                <a:solidFill>
                  <a:srgbClr val="FF0000"/>
                </a:solidFill>
              </a:rPr>
              <a:t>NSF</a:t>
            </a:r>
          </a:p>
        </p:txBody>
      </p:sp>
      <p:sp>
        <p:nvSpPr>
          <p:cNvPr id="38942" name="Text Box 34"/>
          <p:cNvSpPr txBox="1">
            <a:spLocks noChangeArrowheads="1"/>
          </p:cNvSpPr>
          <p:nvPr/>
        </p:nvSpPr>
        <p:spPr bwMode="auto">
          <a:xfrm rot="10800000">
            <a:off x="7323892" y="5410200"/>
            <a:ext cx="67710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</a:rPr>
              <a:t>Cyber-Physical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971675" y="1143000"/>
            <a:ext cx="5953125" cy="3733800"/>
            <a:chOff x="1386" y="720"/>
            <a:chExt cx="4374" cy="2352"/>
          </a:xfrm>
        </p:grpSpPr>
        <p:pic>
          <p:nvPicPr>
            <p:cNvPr id="38952" name="Picture 38" descr="The image “http://www.moteiv.com/images/2004/header-logo.gif” cannot be displayed, because it contains errors.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28" y="1807"/>
              <a:ext cx="368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53" name="Picture 39" descr="Telos Mot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46" y="1358"/>
              <a:ext cx="658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54" name="Text Box 40"/>
            <p:cNvSpPr txBox="1">
              <a:spLocks noChangeArrowheads="1"/>
            </p:cNvSpPr>
            <p:nvPr/>
          </p:nvSpPr>
          <p:spPr bwMode="auto">
            <a:xfrm>
              <a:off x="1850" y="1920"/>
              <a:ext cx="599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rgbClr val="FF0000"/>
                  </a:solidFill>
                </a:rPr>
                <a:t>Mica</a:t>
              </a:r>
            </a:p>
          </p:txBody>
        </p:sp>
        <p:sp>
          <p:nvSpPr>
            <p:cNvPr id="38955" name="Text Box 41"/>
            <p:cNvSpPr txBox="1">
              <a:spLocks noChangeArrowheads="1"/>
            </p:cNvSpPr>
            <p:nvPr/>
          </p:nvSpPr>
          <p:spPr bwMode="auto">
            <a:xfrm>
              <a:off x="1729" y="1029"/>
              <a:ext cx="548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Intel/UCB</a:t>
              </a:r>
            </a:p>
            <a:p>
              <a:pPr algn="ctr"/>
              <a:r>
                <a:rPr lang="en-US" sz="1200"/>
                <a:t>dot</a:t>
              </a:r>
            </a:p>
          </p:txBody>
        </p:sp>
        <p:sp>
          <p:nvSpPr>
            <p:cNvPr id="38956" name="Text Box 42"/>
            <p:cNvSpPr txBox="1">
              <a:spLocks noChangeArrowheads="1"/>
            </p:cNvSpPr>
            <p:nvPr/>
          </p:nvSpPr>
          <p:spPr bwMode="auto">
            <a:xfrm>
              <a:off x="3155" y="839"/>
              <a:ext cx="421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Intel</a:t>
              </a:r>
            </a:p>
            <a:p>
              <a:pPr algn="ctr"/>
              <a:r>
                <a:rPr lang="en-US" sz="1200"/>
                <a:t>iMOTE</a:t>
              </a:r>
            </a:p>
          </p:txBody>
        </p:sp>
        <p:sp>
          <p:nvSpPr>
            <p:cNvPr id="38957" name="Text Box 43"/>
            <p:cNvSpPr txBox="1">
              <a:spLocks noChangeArrowheads="1"/>
            </p:cNvSpPr>
            <p:nvPr/>
          </p:nvSpPr>
          <p:spPr bwMode="auto">
            <a:xfrm>
              <a:off x="2784" y="2160"/>
              <a:ext cx="41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XBOW</a:t>
              </a:r>
            </a:p>
            <a:p>
              <a:r>
                <a:rPr lang="en-US" sz="1200"/>
                <a:t>cc-dot</a:t>
              </a:r>
            </a:p>
          </p:txBody>
        </p:sp>
        <p:sp>
          <p:nvSpPr>
            <p:cNvPr id="38958" name="Text Box 44"/>
            <p:cNvSpPr txBox="1">
              <a:spLocks noChangeArrowheads="1"/>
            </p:cNvSpPr>
            <p:nvPr/>
          </p:nvSpPr>
          <p:spPr bwMode="auto">
            <a:xfrm>
              <a:off x="3368" y="2139"/>
              <a:ext cx="41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XBOW</a:t>
              </a:r>
            </a:p>
            <a:p>
              <a:r>
                <a:rPr lang="en-US" sz="1200"/>
                <a:t>mica2</a:t>
              </a:r>
            </a:p>
          </p:txBody>
        </p:sp>
        <p:sp>
          <p:nvSpPr>
            <p:cNvPr id="38959" name="Text Box 45"/>
            <p:cNvSpPr txBox="1">
              <a:spLocks noChangeArrowheads="1"/>
            </p:cNvSpPr>
            <p:nvPr/>
          </p:nvSpPr>
          <p:spPr bwMode="auto">
            <a:xfrm>
              <a:off x="1573" y="2177"/>
              <a:ext cx="41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XBOW</a:t>
              </a:r>
            </a:p>
            <a:p>
              <a:r>
                <a:rPr lang="en-US" sz="1200"/>
                <a:t>rene2</a:t>
              </a:r>
            </a:p>
          </p:txBody>
        </p:sp>
        <p:sp>
          <p:nvSpPr>
            <p:cNvPr id="38960" name="Text Box 46"/>
            <p:cNvSpPr txBox="1">
              <a:spLocks noChangeArrowheads="1"/>
            </p:cNvSpPr>
            <p:nvPr/>
          </p:nvSpPr>
          <p:spPr bwMode="auto">
            <a:xfrm>
              <a:off x="2496" y="1152"/>
              <a:ext cx="451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Intel</a:t>
              </a:r>
            </a:p>
            <a:p>
              <a:pPr algn="ctr"/>
              <a:r>
                <a:rPr lang="en-US" sz="1200"/>
                <a:t>cf-mica</a:t>
              </a:r>
            </a:p>
          </p:txBody>
        </p:sp>
        <p:sp>
          <p:nvSpPr>
            <p:cNvPr id="38961" name="Text Box 47"/>
            <p:cNvSpPr txBox="1">
              <a:spLocks noChangeArrowheads="1"/>
            </p:cNvSpPr>
            <p:nvPr/>
          </p:nvSpPr>
          <p:spPr bwMode="auto">
            <a:xfrm>
              <a:off x="2555" y="2574"/>
              <a:ext cx="472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Bosch</a:t>
              </a:r>
            </a:p>
            <a:p>
              <a:pPr algn="ctr"/>
              <a:r>
                <a:rPr lang="en-US" sz="1200"/>
                <a:t>cc-mica</a:t>
              </a:r>
            </a:p>
          </p:txBody>
        </p:sp>
        <p:sp>
          <p:nvSpPr>
            <p:cNvPr id="38962" name="Text Box 48"/>
            <p:cNvSpPr txBox="1">
              <a:spLocks noChangeArrowheads="1"/>
            </p:cNvSpPr>
            <p:nvPr/>
          </p:nvSpPr>
          <p:spPr bwMode="auto">
            <a:xfrm>
              <a:off x="3120" y="2784"/>
              <a:ext cx="56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Dust Inc</a:t>
              </a:r>
            </a:p>
            <a:p>
              <a:pPr algn="ctr"/>
              <a:r>
                <a:rPr lang="en-US" sz="1200"/>
                <a:t>blue cc-TI</a:t>
              </a:r>
            </a:p>
          </p:txBody>
        </p:sp>
        <p:pic>
          <p:nvPicPr>
            <p:cNvPr id="38963" name="Picture 49" descr="mic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09" y="1609"/>
              <a:ext cx="487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64" name="Picture 50" descr="dot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85" y="1292"/>
              <a:ext cx="262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65" name="AutoShape 51"/>
            <p:cNvSpPr>
              <a:spLocks noChangeArrowheads="1"/>
            </p:cNvSpPr>
            <p:nvPr/>
          </p:nvSpPr>
          <p:spPr bwMode="auto">
            <a:xfrm>
              <a:off x="1573" y="1689"/>
              <a:ext cx="336" cy="118"/>
            </a:xfrm>
            <a:prstGeom prst="rightArrow">
              <a:avLst>
                <a:gd name="adj1" fmla="val 60417"/>
                <a:gd name="adj2" fmla="val 10678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66" name="AutoShape 52"/>
            <p:cNvSpPr>
              <a:spLocks noChangeArrowheads="1"/>
            </p:cNvSpPr>
            <p:nvPr/>
          </p:nvSpPr>
          <p:spPr bwMode="auto">
            <a:xfrm rot="-3185904">
              <a:off x="1323" y="1355"/>
              <a:ext cx="238" cy="112"/>
            </a:xfrm>
            <a:prstGeom prst="rightArrow">
              <a:avLst>
                <a:gd name="adj1" fmla="val 60417"/>
                <a:gd name="adj2" fmla="val 7968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67" name="AutoShape 53"/>
            <p:cNvSpPr>
              <a:spLocks noChangeArrowheads="1"/>
            </p:cNvSpPr>
            <p:nvPr/>
          </p:nvSpPr>
          <p:spPr bwMode="auto">
            <a:xfrm rot="-1902748">
              <a:off x="1535" y="1490"/>
              <a:ext cx="225" cy="119"/>
            </a:xfrm>
            <a:prstGeom prst="rightArrow">
              <a:avLst>
                <a:gd name="adj1" fmla="val 60417"/>
                <a:gd name="adj2" fmla="val 70903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68" name="AutoShape 54"/>
            <p:cNvSpPr>
              <a:spLocks noChangeArrowheads="1"/>
            </p:cNvSpPr>
            <p:nvPr/>
          </p:nvSpPr>
          <p:spPr bwMode="auto">
            <a:xfrm rot="-1719267">
              <a:off x="2321" y="1411"/>
              <a:ext cx="337" cy="119"/>
            </a:xfrm>
            <a:prstGeom prst="rightArrow">
              <a:avLst>
                <a:gd name="adj1" fmla="val 60417"/>
                <a:gd name="adj2" fmla="val 10619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69" name="Text Box 55"/>
            <p:cNvSpPr txBox="1">
              <a:spLocks noChangeArrowheads="1"/>
            </p:cNvSpPr>
            <p:nvPr/>
          </p:nvSpPr>
          <p:spPr bwMode="auto">
            <a:xfrm>
              <a:off x="2995" y="2456"/>
              <a:ext cx="598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digital sun</a:t>
              </a:r>
            </a:p>
            <a:p>
              <a:pPr algn="ctr"/>
              <a:r>
                <a:rPr lang="en-US" sz="1200"/>
                <a:t>rain-mica</a:t>
              </a:r>
            </a:p>
          </p:txBody>
        </p:sp>
        <p:sp>
          <p:nvSpPr>
            <p:cNvPr id="38970" name="Text Box 56"/>
            <p:cNvSpPr txBox="1">
              <a:spLocks noChangeArrowheads="1"/>
            </p:cNvSpPr>
            <p:nvPr/>
          </p:nvSpPr>
          <p:spPr bwMode="auto">
            <a:xfrm>
              <a:off x="2321" y="2139"/>
              <a:ext cx="41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XBOW</a:t>
              </a:r>
            </a:p>
            <a:p>
              <a:r>
                <a:rPr lang="en-US" sz="1200"/>
                <a:t>mica</a:t>
              </a:r>
            </a:p>
          </p:txBody>
        </p:sp>
        <p:sp>
          <p:nvSpPr>
            <p:cNvPr id="38971" name="AutoShape 57"/>
            <p:cNvSpPr>
              <a:spLocks noChangeArrowheads="1"/>
            </p:cNvSpPr>
            <p:nvPr/>
          </p:nvSpPr>
          <p:spPr bwMode="auto">
            <a:xfrm rot="1693615">
              <a:off x="2021" y="2164"/>
              <a:ext cx="337" cy="119"/>
            </a:xfrm>
            <a:prstGeom prst="rightArrow">
              <a:avLst>
                <a:gd name="adj1" fmla="val 60417"/>
                <a:gd name="adj2" fmla="val 10619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72" name="AutoShape 58"/>
            <p:cNvSpPr>
              <a:spLocks noChangeArrowheads="1"/>
            </p:cNvSpPr>
            <p:nvPr/>
          </p:nvSpPr>
          <p:spPr bwMode="auto">
            <a:xfrm>
              <a:off x="2621" y="2243"/>
              <a:ext cx="224" cy="119"/>
            </a:xfrm>
            <a:prstGeom prst="rightArrow">
              <a:avLst>
                <a:gd name="adj1" fmla="val 60417"/>
                <a:gd name="adj2" fmla="val 7058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73" name="AutoShape 59"/>
            <p:cNvSpPr>
              <a:spLocks noChangeArrowheads="1"/>
            </p:cNvSpPr>
            <p:nvPr/>
          </p:nvSpPr>
          <p:spPr bwMode="auto">
            <a:xfrm>
              <a:off x="3144" y="2243"/>
              <a:ext cx="224" cy="119"/>
            </a:xfrm>
            <a:prstGeom prst="rightArrow">
              <a:avLst>
                <a:gd name="adj1" fmla="val 60417"/>
                <a:gd name="adj2" fmla="val 7058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74" name="Text Box 60"/>
            <p:cNvSpPr txBox="1">
              <a:spLocks noChangeArrowheads="1"/>
            </p:cNvSpPr>
            <p:nvPr/>
          </p:nvSpPr>
          <p:spPr bwMode="auto">
            <a:xfrm>
              <a:off x="2657" y="720"/>
              <a:ext cx="521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/>
                <a:t>zeevo BT</a:t>
              </a:r>
            </a:p>
          </p:txBody>
        </p:sp>
        <p:sp>
          <p:nvSpPr>
            <p:cNvPr id="38975" name="AutoShape 61"/>
            <p:cNvSpPr>
              <a:spLocks noChangeArrowheads="1"/>
            </p:cNvSpPr>
            <p:nvPr/>
          </p:nvSpPr>
          <p:spPr bwMode="auto">
            <a:xfrm rot="-1347779">
              <a:off x="2882" y="1134"/>
              <a:ext cx="318" cy="99"/>
            </a:xfrm>
            <a:prstGeom prst="rightArrow">
              <a:avLst>
                <a:gd name="adj1" fmla="val 60417"/>
                <a:gd name="adj2" fmla="val 12045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76" name="AutoShape 62"/>
            <p:cNvSpPr>
              <a:spLocks noChangeArrowheads="1"/>
            </p:cNvSpPr>
            <p:nvPr/>
          </p:nvSpPr>
          <p:spPr bwMode="auto">
            <a:xfrm>
              <a:off x="3556" y="896"/>
              <a:ext cx="560" cy="119"/>
            </a:xfrm>
            <a:prstGeom prst="rightArrow">
              <a:avLst>
                <a:gd name="adj1" fmla="val 60417"/>
                <a:gd name="adj2" fmla="val 176471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77" name="AutoShape 63"/>
            <p:cNvSpPr>
              <a:spLocks noChangeArrowheads="1"/>
            </p:cNvSpPr>
            <p:nvPr/>
          </p:nvSpPr>
          <p:spPr bwMode="auto">
            <a:xfrm rot="1693615">
              <a:off x="2470" y="2481"/>
              <a:ext cx="225" cy="119"/>
            </a:xfrm>
            <a:prstGeom prst="rightArrow">
              <a:avLst>
                <a:gd name="adj1" fmla="val 60417"/>
                <a:gd name="adj2" fmla="val 70903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78" name="AutoShape 64"/>
            <p:cNvSpPr>
              <a:spLocks noChangeArrowheads="1"/>
            </p:cNvSpPr>
            <p:nvPr/>
          </p:nvSpPr>
          <p:spPr bwMode="auto">
            <a:xfrm rot="1693615">
              <a:off x="2978" y="2807"/>
              <a:ext cx="225" cy="118"/>
            </a:xfrm>
            <a:prstGeom prst="rightArrow">
              <a:avLst>
                <a:gd name="adj1" fmla="val 60417"/>
                <a:gd name="adj2" fmla="val 71504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79" name="Line 65"/>
            <p:cNvSpPr>
              <a:spLocks noChangeShapeType="1"/>
            </p:cNvSpPr>
            <p:nvPr/>
          </p:nvSpPr>
          <p:spPr bwMode="auto">
            <a:xfrm>
              <a:off x="3069" y="825"/>
              <a:ext cx="150" cy="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80" name="Text Box 66"/>
            <p:cNvSpPr txBox="1">
              <a:spLocks noChangeArrowheads="1"/>
            </p:cNvSpPr>
            <p:nvPr/>
          </p:nvSpPr>
          <p:spPr bwMode="auto">
            <a:xfrm>
              <a:off x="3386" y="1920"/>
              <a:ext cx="599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rgbClr val="FF0000"/>
                  </a:solidFill>
                </a:rPr>
                <a:t>Telos</a:t>
              </a:r>
            </a:p>
          </p:txBody>
        </p:sp>
        <p:sp>
          <p:nvSpPr>
            <p:cNvPr id="38981" name="Text Box 67"/>
            <p:cNvSpPr txBox="1">
              <a:spLocks noChangeArrowheads="1"/>
            </p:cNvSpPr>
            <p:nvPr/>
          </p:nvSpPr>
          <p:spPr bwMode="auto">
            <a:xfrm>
              <a:off x="3893" y="2218"/>
              <a:ext cx="41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XBOW</a:t>
              </a:r>
            </a:p>
            <a:p>
              <a:r>
                <a:rPr lang="en-US" sz="1200"/>
                <a:t>micaZ</a:t>
              </a:r>
            </a:p>
          </p:txBody>
        </p:sp>
        <p:sp>
          <p:nvSpPr>
            <p:cNvPr id="38982" name="AutoShape 68"/>
            <p:cNvSpPr>
              <a:spLocks noChangeArrowheads="1"/>
            </p:cNvSpPr>
            <p:nvPr/>
          </p:nvSpPr>
          <p:spPr bwMode="auto">
            <a:xfrm>
              <a:off x="3705" y="2243"/>
              <a:ext cx="225" cy="119"/>
            </a:xfrm>
            <a:prstGeom prst="rightArrow">
              <a:avLst>
                <a:gd name="adj1" fmla="val 60417"/>
                <a:gd name="adj2" fmla="val 70903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83" name="AutoShape 69"/>
            <p:cNvSpPr>
              <a:spLocks noChangeArrowheads="1"/>
            </p:cNvSpPr>
            <p:nvPr/>
          </p:nvSpPr>
          <p:spPr bwMode="auto">
            <a:xfrm>
              <a:off x="3312" y="1776"/>
              <a:ext cx="337" cy="119"/>
            </a:xfrm>
            <a:prstGeom prst="rightArrow">
              <a:avLst>
                <a:gd name="adj1" fmla="val 60417"/>
                <a:gd name="adj2" fmla="val 10619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8984" name="Picture 70" descr="weather-bottom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96" y="1670"/>
              <a:ext cx="215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85" name="Picture 71" descr="burrow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695" y="1570"/>
              <a:ext cx="254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86" name="Picture 72" descr="stack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032" y="1332"/>
              <a:ext cx="221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87" name="Text Box 73"/>
            <p:cNvSpPr txBox="1">
              <a:spLocks noChangeArrowheads="1"/>
            </p:cNvSpPr>
            <p:nvPr/>
          </p:nvSpPr>
          <p:spPr bwMode="auto">
            <a:xfrm>
              <a:off x="4101" y="831"/>
              <a:ext cx="447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Intel</a:t>
              </a:r>
            </a:p>
            <a:p>
              <a:pPr algn="ctr"/>
              <a:r>
                <a:rPr lang="en-US" sz="1200"/>
                <a:t>MOTE2</a:t>
              </a:r>
            </a:p>
          </p:txBody>
        </p:sp>
        <p:sp>
          <p:nvSpPr>
            <p:cNvPr id="38988" name="Text Box 74"/>
            <p:cNvSpPr txBox="1">
              <a:spLocks noChangeArrowheads="1"/>
            </p:cNvSpPr>
            <p:nvPr/>
          </p:nvSpPr>
          <p:spPr bwMode="auto">
            <a:xfrm>
              <a:off x="3888" y="1104"/>
              <a:ext cx="3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>
                  <a:latin typeface="Arial Black" charset="0"/>
                </a:rPr>
                <a:t>Eyes</a:t>
              </a:r>
            </a:p>
          </p:txBody>
        </p:sp>
        <p:sp>
          <p:nvSpPr>
            <p:cNvPr id="38989" name="Text Box 75"/>
            <p:cNvSpPr txBox="1">
              <a:spLocks noChangeArrowheads="1"/>
            </p:cNvSpPr>
            <p:nvPr/>
          </p:nvSpPr>
          <p:spPr bwMode="auto">
            <a:xfrm>
              <a:off x="3504" y="1056"/>
              <a:ext cx="56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 b="0">
                  <a:latin typeface="Arial Black" charset="0"/>
                </a:rPr>
                <a:t>BTNode</a:t>
              </a:r>
            </a:p>
          </p:txBody>
        </p:sp>
        <p:grpSp>
          <p:nvGrpSpPr>
            <p:cNvPr id="3" name="Group 76"/>
            <p:cNvGrpSpPr>
              <a:grpSpLocks/>
            </p:cNvGrpSpPr>
            <p:nvPr/>
          </p:nvGrpSpPr>
          <p:grpSpPr bwMode="auto">
            <a:xfrm>
              <a:off x="4453" y="1428"/>
              <a:ext cx="375" cy="396"/>
              <a:chOff x="3120" y="816"/>
              <a:chExt cx="2496" cy="2496"/>
            </a:xfrm>
          </p:grpSpPr>
          <p:pic>
            <p:nvPicPr>
              <p:cNvPr id="39019" name="Picture 77" descr="battery-supercap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479" y="1776"/>
                <a:ext cx="1753" cy="1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20" name="Picture 78" descr="xsm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194878">
                <a:off x="3408" y="1056"/>
                <a:ext cx="1920" cy="1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21" name="Picture 79" descr="telos-revb-blue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3600" y="1229"/>
                <a:ext cx="1680" cy="1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05968" name="Rectangle 80"/>
              <p:cNvSpPr>
                <a:spLocks noChangeAspect="1" noChangeArrowheads="1"/>
              </p:cNvSpPr>
              <p:nvPr/>
            </p:nvSpPr>
            <p:spPr bwMode="auto">
              <a:xfrm>
                <a:off x="3120" y="816"/>
                <a:ext cx="2496" cy="2496"/>
              </a:xfrm>
              <a:prstGeom prst="rect">
                <a:avLst/>
              </a:prstGeom>
              <a:blipFill dpi="0" rotWithShape="1">
                <a:blip r:embed="rId15">
                  <a:alphaModFix amt="50000"/>
                </a:blip>
                <a:srcRect/>
                <a:stretch>
                  <a:fillRect b="-316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991" name="Text Box 81"/>
            <p:cNvSpPr txBox="1">
              <a:spLocks noChangeArrowheads="1"/>
            </p:cNvSpPr>
            <p:nvPr/>
          </p:nvSpPr>
          <p:spPr bwMode="auto">
            <a:xfrm>
              <a:off x="4408" y="1243"/>
              <a:ext cx="3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trio</a:t>
              </a:r>
            </a:p>
          </p:txBody>
        </p:sp>
        <p:sp>
          <p:nvSpPr>
            <p:cNvPr id="38992" name="AutoShape 82"/>
            <p:cNvSpPr>
              <a:spLocks noChangeArrowheads="1"/>
            </p:cNvSpPr>
            <p:nvPr/>
          </p:nvSpPr>
          <p:spPr bwMode="auto">
            <a:xfrm rot="-1251268">
              <a:off x="4116" y="1689"/>
              <a:ext cx="337" cy="118"/>
            </a:xfrm>
            <a:prstGeom prst="rightArrow">
              <a:avLst>
                <a:gd name="adj1" fmla="val 60417"/>
                <a:gd name="adj2" fmla="val 10709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93" name="AutoShape 83"/>
            <p:cNvSpPr>
              <a:spLocks noChangeArrowheads="1"/>
            </p:cNvSpPr>
            <p:nvPr/>
          </p:nvSpPr>
          <p:spPr bwMode="auto">
            <a:xfrm rot="3252657">
              <a:off x="2085" y="2619"/>
              <a:ext cx="357" cy="112"/>
            </a:xfrm>
            <a:prstGeom prst="rightArrow">
              <a:avLst>
                <a:gd name="adj1" fmla="val 60417"/>
                <a:gd name="adj2" fmla="val 119531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94" name="AutoShape 84"/>
            <p:cNvSpPr>
              <a:spLocks noChangeArrowheads="1"/>
            </p:cNvSpPr>
            <p:nvPr/>
          </p:nvSpPr>
          <p:spPr bwMode="auto">
            <a:xfrm>
              <a:off x="3668" y="2838"/>
              <a:ext cx="224" cy="119"/>
            </a:xfrm>
            <a:prstGeom prst="rightArrow">
              <a:avLst>
                <a:gd name="adj1" fmla="val 60417"/>
                <a:gd name="adj2" fmla="val 7058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95" name="AutoShape 85"/>
            <p:cNvSpPr>
              <a:spLocks noChangeArrowheads="1"/>
            </p:cNvSpPr>
            <p:nvPr/>
          </p:nvSpPr>
          <p:spPr bwMode="auto">
            <a:xfrm rot="1448732">
              <a:off x="4079" y="1966"/>
              <a:ext cx="337" cy="119"/>
            </a:xfrm>
            <a:prstGeom prst="rightArrow">
              <a:avLst>
                <a:gd name="adj1" fmla="val 60417"/>
                <a:gd name="adj2" fmla="val 10619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96" name="AutoShape 86"/>
            <p:cNvSpPr>
              <a:spLocks noChangeArrowheads="1"/>
            </p:cNvSpPr>
            <p:nvPr/>
          </p:nvSpPr>
          <p:spPr bwMode="auto">
            <a:xfrm rot="237584">
              <a:off x="4154" y="1847"/>
              <a:ext cx="337" cy="119"/>
            </a:xfrm>
            <a:prstGeom prst="rightArrow">
              <a:avLst>
                <a:gd name="adj1" fmla="val 60417"/>
                <a:gd name="adj2" fmla="val 10619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8997" name="Picture 87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464" y="2112"/>
              <a:ext cx="412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98" name="Picture 88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16" y="2304"/>
              <a:ext cx="394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99" name="Picture 89" descr="The image “http://www.keti.re.kr/ketimain/images/n_logo.gif” cannot be displayed, because it contains errors.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464" y="2448"/>
              <a:ext cx="537" cy="178"/>
            </a:xfrm>
            <a:prstGeom prst="rect">
              <a:avLst/>
            </a:prstGeom>
            <a:noFill/>
            <a:ln w="9525">
              <a:solidFill>
                <a:srgbClr val="11117F"/>
              </a:solidFill>
              <a:miter lim="800000"/>
              <a:headEnd/>
              <a:tailEnd/>
            </a:ln>
          </p:spPr>
        </p:pic>
        <p:pic>
          <p:nvPicPr>
            <p:cNvPr id="39000" name="Picture 90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4896" y="1180"/>
              <a:ext cx="528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01" name="Picture 91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2448" y="912"/>
              <a:ext cx="453" cy="292"/>
            </a:xfrm>
            <a:prstGeom prst="rect">
              <a:avLst/>
            </a:prstGeom>
            <a:noFill/>
            <a:ln w="9525">
              <a:solidFill>
                <a:srgbClr val="11117F"/>
              </a:solidFill>
              <a:miter lim="800000"/>
              <a:headEnd/>
              <a:tailEnd/>
            </a:ln>
          </p:spPr>
        </p:pic>
        <p:pic>
          <p:nvPicPr>
            <p:cNvPr id="39002" name="Picture 92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800" y="2688"/>
              <a:ext cx="29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03" name="Picture 93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5088" y="912"/>
              <a:ext cx="28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04" name="Picture 94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4704" y="816"/>
              <a:ext cx="458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05" name="Picture 95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4560" y="1008"/>
              <a:ext cx="312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06" name="Picture 96" descr="xbow-logo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2448" y="1968"/>
              <a:ext cx="480" cy="186"/>
            </a:xfrm>
            <a:prstGeom prst="rect">
              <a:avLst/>
            </a:prstGeom>
            <a:noFill/>
            <a:ln w="9525">
              <a:solidFill>
                <a:srgbClr val="11117F"/>
              </a:solidFill>
              <a:miter lim="800000"/>
              <a:headEnd/>
              <a:tailEnd/>
            </a:ln>
          </p:spPr>
        </p:pic>
        <p:pic>
          <p:nvPicPr>
            <p:cNvPr id="39007" name="Picture 97" descr="dust">
              <a:hlinkClick r:id="rId26"/>
            </p:cNvPr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3936" y="2784"/>
              <a:ext cx="624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rgbClr val="FFE94B"/>
              </a:solidFill>
              <a:miter lim="800000"/>
              <a:headEnd/>
              <a:tailEnd/>
            </a:ln>
          </p:spPr>
        </p:pic>
        <p:pic>
          <p:nvPicPr>
            <p:cNvPr id="39008" name="Picture 98" descr="LuxoftLabsLogo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4848" y="2219"/>
              <a:ext cx="624" cy="125"/>
            </a:xfrm>
            <a:prstGeom prst="rect">
              <a:avLst/>
            </a:prstGeom>
            <a:noFill/>
            <a:ln w="9525">
              <a:solidFill>
                <a:srgbClr val="11117F"/>
              </a:solidFill>
              <a:miter lim="800000"/>
              <a:headEnd/>
              <a:tailEnd/>
            </a:ln>
          </p:spPr>
        </p:pic>
        <p:pic>
          <p:nvPicPr>
            <p:cNvPr id="39009" name="Picture 99"/>
            <p:cNvPicPr>
              <a:picLocks noChangeAspect="1"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4944" y="1968"/>
              <a:ext cx="45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10" name="Picture 100"/>
            <p:cNvPicPr>
              <a:picLocks noChangeAspect="1"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4944" y="1728"/>
              <a:ext cx="48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11" name="Picture 101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136" y="2832"/>
              <a:ext cx="384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12" name="Picture 102" descr="archrock"/>
            <p:cNvPicPr>
              <a:picLocks noChangeAspect="1" noChangeArrowheads="1"/>
            </p:cNvPicPr>
            <p:nvPr/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4800" y="1392"/>
              <a:ext cx="672" cy="223"/>
            </a:xfrm>
            <a:prstGeom prst="rect">
              <a:avLst/>
            </a:prstGeom>
            <a:noFill/>
            <a:ln w="12700">
              <a:solidFill>
                <a:srgbClr val="FFE94B"/>
              </a:solidFill>
              <a:miter lim="800000"/>
              <a:headEnd/>
              <a:tailEnd/>
            </a:ln>
          </p:spPr>
        </p:pic>
        <p:pic>
          <p:nvPicPr>
            <p:cNvPr id="39013" name="Picture 103" descr="Sensicast Logo">
              <a:hlinkClick r:id="rId33"/>
            </p:cNvPr>
            <p:cNvPicPr>
              <a:picLocks noChangeAspect="1" noChangeArrowheads="1"/>
            </p:cNvPicPr>
            <p:nvPr/>
          </p:nvPicPr>
          <p:blipFill>
            <a:blip r:embed="rId34"/>
            <a:srcRect/>
            <a:stretch>
              <a:fillRect/>
            </a:stretch>
          </p:blipFill>
          <p:spPr bwMode="auto">
            <a:xfrm>
              <a:off x="2256" y="2832"/>
              <a:ext cx="528" cy="18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39014" name="Picture 104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3600" y="2544"/>
              <a:ext cx="533" cy="140"/>
            </a:xfrm>
            <a:prstGeom prst="rect">
              <a:avLst/>
            </a:prstGeom>
            <a:noFill/>
            <a:ln w="12700">
              <a:solidFill>
                <a:srgbClr val="FFE94B"/>
              </a:solidFill>
              <a:miter lim="800000"/>
              <a:headEnd/>
              <a:tailEnd/>
            </a:ln>
          </p:spPr>
        </p:pic>
        <p:pic>
          <p:nvPicPr>
            <p:cNvPr id="39015" name="Picture 105" descr="Sensinode Ltd.">
              <a:hlinkClick r:id="rId36"/>
            </p:cNvPr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5184" y="2496"/>
              <a:ext cx="576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16" name="Picture 106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264" y="1248"/>
              <a:ext cx="357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17" name="Picture 107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3696" y="1248"/>
              <a:ext cx="374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18" name="Picture 108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408" y="1536"/>
              <a:ext cx="240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44" name="Text Box 109"/>
          <p:cNvSpPr txBox="1">
            <a:spLocks noChangeArrowheads="1"/>
          </p:cNvSpPr>
          <p:nvPr/>
        </p:nvSpPr>
        <p:spPr bwMode="auto">
          <a:xfrm>
            <a:off x="1447800" y="5418137"/>
            <a:ext cx="982663" cy="5847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0"/>
              <a:t>8 kB rom</a:t>
            </a:r>
          </a:p>
          <a:p>
            <a:r>
              <a:rPr lang="en-US" sz="1600" b="0"/>
              <a:t>½ kB ram</a:t>
            </a:r>
          </a:p>
        </p:txBody>
      </p:sp>
      <p:sp>
        <p:nvSpPr>
          <p:cNvPr id="38945" name="Text Box 110"/>
          <p:cNvSpPr txBox="1">
            <a:spLocks noChangeArrowheads="1"/>
          </p:cNvSpPr>
          <p:nvPr/>
        </p:nvSpPr>
        <p:spPr bwMode="auto">
          <a:xfrm>
            <a:off x="5029200" y="5410200"/>
            <a:ext cx="1219200" cy="830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48 kB rom</a:t>
            </a:r>
          </a:p>
          <a:p>
            <a:r>
              <a:rPr lang="en-US" sz="1600" b="0"/>
              <a:t>10 kB ram</a:t>
            </a:r>
          </a:p>
          <a:p>
            <a:r>
              <a:rPr lang="en-US" sz="1600" b="0"/>
              <a:t>802.15.4</a:t>
            </a:r>
          </a:p>
        </p:txBody>
      </p:sp>
      <p:sp>
        <p:nvSpPr>
          <p:cNvPr id="113" name="10-Point Star 112"/>
          <p:cNvSpPr/>
          <p:nvPr/>
        </p:nvSpPr>
        <p:spPr bwMode="auto">
          <a:xfrm>
            <a:off x="7772400" y="1295400"/>
            <a:ext cx="914400" cy="3581400"/>
          </a:xfrm>
          <a:prstGeom prst="star10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7" name="TextBox 113"/>
          <p:cNvSpPr txBox="1">
            <a:spLocks noChangeArrowheads="1"/>
          </p:cNvSpPr>
          <p:nvPr/>
        </p:nvSpPr>
        <p:spPr bwMode="auto">
          <a:xfrm rot="-5400000">
            <a:off x="7409783" y="2856984"/>
            <a:ext cx="1642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3366FF"/>
                </a:solidFill>
              </a:rPr>
              <a:t>LoWPAN/IPv6</a:t>
            </a:r>
          </a:p>
        </p:txBody>
      </p:sp>
      <p:pic>
        <p:nvPicPr>
          <p:cNvPr id="115" name="Picture 4"/>
          <p:cNvPicPr>
            <a:picLocks noChangeAspect="1" noChangeArrowheads="1"/>
          </p:cNvPicPr>
          <p:nvPr/>
        </p:nvPicPr>
        <p:blipFill>
          <a:blip r:embed="rId41"/>
          <a:srcRect r="66684" b="16771"/>
          <a:stretch>
            <a:fillRect/>
          </a:stretch>
        </p:blipFill>
        <p:spPr bwMode="auto">
          <a:xfrm>
            <a:off x="7620000" y="2514600"/>
            <a:ext cx="4540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49" name="Text Box 4"/>
          <p:cNvSpPr txBox="1">
            <a:spLocks noChangeArrowheads="1"/>
          </p:cNvSpPr>
          <p:nvPr/>
        </p:nvSpPr>
        <p:spPr bwMode="auto">
          <a:xfrm>
            <a:off x="7391400" y="2946400"/>
            <a:ext cx="638175" cy="276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600">
                <a:solidFill>
                  <a:srgbClr val="FF0000"/>
                </a:solidFill>
              </a:rPr>
              <a:t>Epic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38950" name="Line 10"/>
          <p:cNvSpPr>
            <a:spLocks noChangeShapeType="1"/>
          </p:cNvSpPr>
          <p:nvPr/>
        </p:nvSpPr>
        <p:spPr bwMode="auto">
          <a:xfrm flipV="1">
            <a:off x="5943600" y="1281113"/>
            <a:ext cx="46038" cy="39004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51" name="Line 10"/>
          <p:cNvSpPr>
            <a:spLocks noChangeShapeType="1"/>
          </p:cNvSpPr>
          <p:nvPr/>
        </p:nvSpPr>
        <p:spPr bwMode="auto">
          <a:xfrm flipV="1">
            <a:off x="8001000" y="1371600"/>
            <a:ext cx="46038" cy="39004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Text Box 25"/>
          <p:cNvSpPr txBox="1">
            <a:spLocks noChangeArrowheads="1"/>
          </p:cNvSpPr>
          <p:nvPr/>
        </p:nvSpPr>
        <p:spPr bwMode="auto">
          <a:xfrm>
            <a:off x="8739187" y="5029200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11</a:t>
            </a:r>
            <a:endParaRPr lang="en-US" sz="1600" b="0" dirty="0"/>
          </a:p>
        </p:txBody>
      </p:sp>
      <p:sp>
        <p:nvSpPr>
          <p:cNvPr id="112" name="Text Box 30"/>
          <p:cNvSpPr txBox="1">
            <a:spLocks noChangeArrowheads="1"/>
          </p:cNvSpPr>
          <p:nvPr/>
        </p:nvSpPr>
        <p:spPr bwMode="auto">
          <a:xfrm rot="10800000">
            <a:off x="8575357" y="2286000"/>
            <a:ext cx="49244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3366FF"/>
                </a:solidFill>
              </a:rPr>
              <a:t>IETF RPL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114" name="Text Box 25"/>
          <p:cNvSpPr txBox="1">
            <a:spLocks noChangeArrowheads="1"/>
          </p:cNvSpPr>
          <p:nvPr/>
        </p:nvSpPr>
        <p:spPr bwMode="auto">
          <a:xfrm>
            <a:off x="8382000" y="5029200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10</a:t>
            </a:r>
            <a:endParaRPr lang="en-US" sz="1600" b="0" dirty="0"/>
          </a:p>
        </p:txBody>
      </p:sp>
      <p:sp>
        <p:nvSpPr>
          <p:cNvPr id="116" name="Date Placeholder 1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3/6/14</a:t>
            </a:r>
            <a:endParaRPr lang="en-US" dirty="0"/>
          </a:p>
        </p:txBody>
      </p:sp>
      <p:grpSp>
        <p:nvGrpSpPr>
          <p:cNvPr id="122" name="Group 121"/>
          <p:cNvGrpSpPr/>
          <p:nvPr/>
        </p:nvGrpSpPr>
        <p:grpSpPr>
          <a:xfrm>
            <a:off x="3286406" y="654701"/>
            <a:ext cx="4161946" cy="3117442"/>
            <a:chOff x="2867422" y="955864"/>
            <a:chExt cx="4161946" cy="3117442"/>
          </a:xfrm>
        </p:grpSpPr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2867422" y="955864"/>
              <a:ext cx="4161946" cy="3117442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4076997" y="2780968"/>
              <a:ext cx="1168400" cy="1168400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5448602" y="2361957"/>
              <a:ext cx="1168400" cy="1168400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3291403" y="1406094"/>
              <a:ext cx="1168400" cy="1168400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4993526" y="1039459"/>
              <a:ext cx="1168400" cy="1168400"/>
            </a:xfrm>
            <a:prstGeom prst="rect">
              <a:avLst/>
            </a:prstGeom>
          </p:spPr>
        </p:pic>
      </p:grpSp>
      <p:sp>
        <p:nvSpPr>
          <p:cNvPr id="123" name="Rounded Rectangular Callout 122"/>
          <p:cNvSpPr/>
          <p:nvPr/>
        </p:nvSpPr>
        <p:spPr>
          <a:xfrm>
            <a:off x="228600" y="990600"/>
            <a:ext cx="2809964" cy="1610022"/>
          </a:xfrm>
          <a:prstGeom prst="wedgeRoundRectCallout">
            <a:avLst>
              <a:gd name="adj1" fmla="val 120475"/>
              <a:gd name="adj2" fmla="val 6581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FF0000"/>
                </a:solidFill>
              </a:rPr>
              <a:t>Mote inside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uP</a:t>
            </a:r>
            <a:r>
              <a:rPr lang="en-US" sz="1600" dirty="0" smtClean="0">
                <a:solidFill>
                  <a:srgbClr val="FF0000"/>
                </a:solidFill>
              </a:rPr>
              <a:t> =&gt; Arm Cortex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 Radio =&gt; 802.15.4g narrow=band </a:t>
            </a:r>
            <a:r>
              <a:rPr lang="en-US" sz="1600" dirty="0" smtClean="0">
                <a:solidFill>
                  <a:srgbClr val="FF0000"/>
                </a:solidFill>
              </a:rPr>
              <a:t>freq. </a:t>
            </a:r>
            <a:r>
              <a:rPr lang="en-US" sz="1600" dirty="0" smtClean="0">
                <a:solidFill>
                  <a:srgbClr val="FF0000"/>
                </a:solidFill>
              </a:rPr>
              <a:t>hopper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TinyOS</a:t>
            </a:r>
            <a:r>
              <a:rPr lang="en-US" sz="1600" dirty="0" smtClean="0">
                <a:solidFill>
                  <a:srgbClr val="FF0000"/>
                </a:solidFill>
              </a:rPr>
              <a:t> too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 SOC from here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9113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B0AB-C3E1-2F44-B181-DA2B388583CF}" type="datetime1">
              <a:rPr lang="en-US"/>
              <a:pPr/>
              <a:t>12/5/14</a:t>
            </a:fld>
            <a:endParaRPr lang="en-US"/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2B61-F1C7-EA4E-8B59-D4DAF793BB62}" type="slidenum">
              <a:rPr lang="en-US"/>
              <a:pPr/>
              <a:t>23</a:t>
            </a:fld>
            <a:endParaRPr lang="en-US" b="0"/>
          </a:p>
        </p:txBody>
      </p:sp>
      <p:sp>
        <p:nvSpPr>
          <p:cNvPr id="91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2004 Mote: </a:t>
            </a:r>
            <a:r>
              <a:rPr lang="en-US" dirty="0" err="1"/>
              <a:t>TelosB</a:t>
            </a:r>
            <a:endParaRPr lang="en-US" dirty="0"/>
          </a:p>
        </p:txBody>
      </p:sp>
      <p:sp>
        <p:nvSpPr>
          <p:cNvPr id="91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257800"/>
            <a:ext cx="7620000" cy="1066800"/>
          </a:xfrm>
        </p:spPr>
        <p:txBody>
          <a:bodyPr/>
          <a:lstStyle/>
          <a:p>
            <a:endParaRPr lang="en-US"/>
          </a:p>
        </p:txBody>
      </p:sp>
      <p:grpSp>
        <p:nvGrpSpPr>
          <p:cNvPr id="917508" name="Group 4"/>
          <p:cNvGrpSpPr>
            <a:grpSpLocks/>
          </p:cNvGrpSpPr>
          <p:nvPr/>
        </p:nvGrpSpPr>
        <p:grpSpPr bwMode="auto">
          <a:xfrm>
            <a:off x="1276350" y="1143000"/>
            <a:ext cx="6807200" cy="4603750"/>
            <a:chOff x="804" y="720"/>
            <a:chExt cx="4288" cy="2900"/>
          </a:xfrm>
        </p:grpSpPr>
        <p:pic>
          <p:nvPicPr>
            <p:cNvPr id="917509" name="Picture 5" descr="telos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720"/>
              <a:ext cx="2880" cy="2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7510" name="Text Box 6"/>
            <p:cNvSpPr txBox="1">
              <a:spLocks noChangeArrowheads="1"/>
            </p:cNvSpPr>
            <p:nvPr/>
          </p:nvSpPr>
          <p:spPr bwMode="auto">
            <a:xfrm>
              <a:off x="1584" y="3216"/>
              <a:ext cx="1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/>
                <a:t>CC2420 </a:t>
              </a:r>
            </a:p>
            <a:p>
              <a:pPr eaLnBrk="1" hangingPunct="1"/>
              <a:r>
                <a:rPr lang="en-US"/>
                <a:t>IEEE 802.15.4 radio</a:t>
              </a:r>
            </a:p>
          </p:txBody>
        </p:sp>
        <p:sp>
          <p:nvSpPr>
            <p:cNvPr id="917511" name="Text Box 7"/>
            <p:cNvSpPr txBox="1">
              <a:spLocks noChangeArrowheads="1"/>
            </p:cNvSpPr>
            <p:nvPr/>
          </p:nvSpPr>
          <p:spPr bwMode="auto">
            <a:xfrm>
              <a:off x="4032" y="3024"/>
              <a:ext cx="10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/>
                <a:t>PIFA Antenna</a:t>
              </a:r>
            </a:p>
          </p:txBody>
        </p:sp>
        <p:sp>
          <p:nvSpPr>
            <p:cNvPr id="917512" name="Text Box 8"/>
            <p:cNvSpPr txBox="1">
              <a:spLocks noChangeArrowheads="1"/>
            </p:cNvSpPr>
            <p:nvPr/>
          </p:nvSpPr>
          <p:spPr bwMode="auto">
            <a:xfrm>
              <a:off x="804" y="1977"/>
              <a:ext cx="8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/>
                <a:t>USB-serial</a:t>
              </a:r>
            </a:p>
          </p:txBody>
        </p:sp>
        <p:sp>
          <p:nvSpPr>
            <p:cNvPr id="917513" name="Text Box 9"/>
            <p:cNvSpPr txBox="1">
              <a:spLocks noChangeArrowheads="1"/>
            </p:cNvSpPr>
            <p:nvPr/>
          </p:nvSpPr>
          <p:spPr bwMode="auto">
            <a:xfrm>
              <a:off x="3888" y="2064"/>
              <a:ext cx="1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/>
                <a:t>10 pin expansion</a:t>
              </a:r>
            </a:p>
          </p:txBody>
        </p:sp>
        <p:sp>
          <p:nvSpPr>
            <p:cNvPr id="917514" name="Text Box 10"/>
            <p:cNvSpPr txBox="1">
              <a:spLocks noChangeArrowheads="1"/>
            </p:cNvSpPr>
            <p:nvPr/>
          </p:nvSpPr>
          <p:spPr bwMode="auto">
            <a:xfrm>
              <a:off x="3648" y="1833"/>
              <a:ext cx="11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/>
                <a:t>6 pin expansion</a:t>
              </a:r>
            </a:p>
          </p:txBody>
        </p:sp>
        <p:sp>
          <p:nvSpPr>
            <p:cNvPr id="917515" name="Text Box 11"/>
            <p:cNvSpPr txBox="1">
              <a:spLocks noChangeArrowheads="1"/>
            </p:cNvSpPr>
            <p:nvPr/>
          </p:nvSpPr>
          <p:spPr bwMode="auto">
            <a:xfrm>
              <a:off x="3504" y="1680"/>
              <a:ext cx="15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/>
                <a:t>SHT11 humidity / temp</a:t>
              </a:r>
            </a:p>
          </p:txBody>
        </p:sp>
        <p:sp>
          <p:nvSpPr>
            <p:cNvPr id="917516" name="Text Box 12"/>
            <p:cNvSpPr txBox="1">
              <a:spLocks noChangeArrowheads="1"/>
            </p:cNvSpPr>
            <p:nvPr/>
          </p:nvSpPr>
          <p:spPr bwMode="auto">
            <a:xfrm>
              <a:off x="864" y="2544"/>
              <a:ext cx="12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/>
                <a:t>TI MSP430 F1611</a:t>
              </a:r>
            </a:p>
          </p:txBody>
        </p:sp>
        <p:sp>
          <p:nvSpPr>
            <p:cNvPr id="917517" name="Text Box 13"/>
            <p:cNvSpPr txBox="1">
              <a:spLocks noChangeArrowheads="1"/>
            </p:cNvSpPr>
            <p:nvPr/>
          </p:nvSpPr>
          <p:spPr bwMode="auto">
            <a:xfrm>
              <a:off x="2976" y="1152"/>
              <a:ext cx="8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/>
                <a:t>reset button</a:t>
              </a:r>
            </a:p>
          </p:txBody>
        </p:sp>
        <p:sp>
          <p:nvSpPr>
            <p:cNvPr id="917518" name="Text Box 14"/>
            <p:cNvSpPr txBox="1">
              <a:spLocks noChangeArrowheads="1"/>
            </p:cNvSpPr>
            <p:nvPr/>
          </p:nvSpPr>
          <p:spPr bwMode="auto">
            <a:xfrm>
              <a:off x="2812" y="960"/>
              <a:ext cx="8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/>
                <a:t>user button</a:t>
              </a:r>
            </a:p>
          </p:txBody>
        </p:sp>
        <p:sp>
          <p:nvSpPr>
            <p:cNvPr id="917519" name="Text Box 15"/>
            <p:cNvSpPr txBox="1">
              <a:spLocks noChangeArrowheads="1"/>
            </p:cNvSpPr>
            <p:nvPr/>
          </p:nvSpPr>
          <p:spPr bwMode="auto">
            <a:xfrm>
              <a:off x="3120" y="1319"/>
              <a:ext cx="1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/>
                <a:t>TSR photodiode</a:t>
              </a:r>
            </a:p>
          </p:txBody>
        </p:sp>
        <p:sp>
          <p:nvSpPr>
            <p:cNvPr id="917520" name="Text Box 16"/>
            <p:cNvSpPr txBox="1">
              <a:spLocks noChangeArrowheads="1"/>
            </p:cNvSpPr>
            <p:nvPr/>
          </p:nvSpPr>
          <p:spPr bwMode="auto">
            <a:xfrm>
              <a:off x="3312" y="1488"/>
              <a:ext cx="1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/>
                <a:t>PAR photodiode</a:t>
              </a:r>
            </a:p>
          </p:txBody>
        </p:sp>
        <p:sp>
          <p:nvSpPr>
            <p:cNvPr id="917521" name="Line 17"/>
            <p:cNvSpPr>
              <a:spLocks noChangeShapeType="1"/>
            </p:cNvSpPr>
            <p:nvPr/>
          </p:nvSpPr>
          <p:spPr bwMode="auto">
            <a:xfrm flipV="1">
              <a:off x="2688" y="1152"/>
              <a:ext cx="192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7522" name="Line 18"/>
            <p:cNvSpPr>
              <a:spLocks noChangeShapeType="1"/>
            </p:cNvSpPr>
            <p:nvPr/>
          </p:nvSpPr>
          <p:spPr bwMode="auto">
            <a:xfrm flipV="1">
              <a:off x="2784" y="1248"/>
              <a:ext cx="192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7523" name="Line 19"/>
            <p:cNvSpPr>
              <a:spLocks noChangeShapeType="1"/>
            </p:cNvSpPr>
            <p:nvPr/>
          </p:nvSpPr>
          <p:spPr bwMode="auto">
            <a:xfrm flipV="1">
              <a:off x="3024" y="1584"/>
              <a:ext cx="336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7524" name="Line 20"/>
            <p:cNvSpPr>
              <a:spLocks noChangeShapeType="1"/>
            </p:cNvSpPr>
            <p:nvPr/>
          </p:nvSpPr>
          <p:spPr bwMode="auto">
            <a:xfrm flipV="1">
              <a:off x="3120" y="1440"/>
              <a:ext cx="96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7525" name="Line 21"/>
            <p:cNvSpPr>
              <a:spLocks noChangeShapeType="1"/>
            </p:cNvSpPr>
            <p:nvPr/>
          </p:nvSpPr>
          <p:spPr bwMode="auto">
            <a:xfrm flipV="1">
              <a:off x="3360" y="1824"/>
              <a:ext cx="192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7526" name="Line 22"/>
            <p:cNvSpPr>
              <a:spLocks noChangeShapeType="1"/>
            </p:cNvSpPr>
            <p:nvPr/>
          </p:nvSpPr>
          <p:spPr bwMode="auto">
            <a:xfrm flipV="1">
              <a:off x="3504" y="1968"/>
              <a:ext cx="192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7527" name="Line 23"/>
            <p:cNvSpPr>
              <a:spLocks noChangeShapeType="1"/>
            </p:cNvSpPr>
            <p:nvPr/>
          </p:nvSpPr>
          <p:spPr bwMode="auto">
            <a:xfrm flipV="1">
              <a:off x="3744" y="2208"/>
              <a:ext cx="192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7528" name="Line 24"/>
            <p:cNvSpPr>
              <a:spLocks noChangeShapeType="1"/>
            </p:cNvSpPr>
            <p:nvPr/>
          </p:nvSpPr>
          <p:spPr bwMode="auto">
            <a:xfrm>
              <a:off x="3936" y="2928"/>
              <a:ext cx="240" cy="1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7529" name="Freeform 25"/>
            <p:cNvSpPr>
              <a:spLocks/>
            </p:cNvSpPr>
            <p:nvPr/>
          </p:nvSpPr>
          <p:spPr bwMode="auto">
            <a:xfrm>
              <a:off x="3168" y="2544"/>
              <a:ext cx="1056" cy="864"/>
            </a:xfrm>
            <a:custGeom>
              <a:avLst/>
              <a:gdLst>
                <a:gd name="T0" fmla="*/ 1056 w 1056"/>
                <a:gd name="T1" fmla="*/ 192 h 864"/>
                <a:gd name="T2" fmla="*/ 864 w 1056"/>
                <a:gd name="T3" fmla="*/ 0 h 864"/>
                <a:gd name="T4" fmla="*/ 0 w 1056"/>
                <a:gd name="T5" fmla="*/ 624 h 864"/>
                <a:gd name="T6" fmla="*/ 192 w 1056"/>
                <a:gd name="T7" fmla="*/ 864 h 864"/>
                <a:gd name="T8" fmla="*/ 1056 w 1056"/>
                <a:gd name="T9" fmla="*/ 192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64">
                  <a:moveTo>
                    <a:pt x="1056" y="192"/>
                  </a:moveTo>
                  <a:lnTo>
                    <a:pt x="864" y="0"/>
                  </a:lnTo>
                  <a:lnTo>
                    <a:pt x="0" y="624"/>
                  </a:lnTo>
                  <a:lnTo>
                    <a:pt x="192" y="864"/>
                  </a:lnTo>
                  <a:lnTo>
                    <a:pt x="1056" y="192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7530" name="Line 26"/>
            <p:cNvSpPr>
              <a:spLocks noChangeShapeType="1"/>
            </p:cNvSpPr>
            <p:nvPr/>
          </p:nvSpPr>
          <p:spPr bwMode="auto">
            <a:xfrm flipV="1">
              <a:off x="2400" y="2592"/>
              <a:ext cx="672" cy="72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7531" name="Line 27"/>
            <p:cNvSpPr>
              <a:spLocks noChangeShapeType="1"/>
            </p:cNvSpPr>
            <p:nvPr/>
          </p:nvSpPr>
          <p:spPr bwMode="auto">
            <a:xfrm flipV="1">
              <a:off x="2160" y="2496"/>
              <a:ext cx="192" cy="1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7532" name="Line 28"/>
            <p:cNvSpPr>
              <a:spLocks noChangeShapeType="1"/>
            </p:cNvSpPr>
            <p:nvPr/>
          </p:nvSpPr>
          <p:spPr bwMode="auto">
            <a:xfrm flipH="1">
              <a:off x="1584" y="1776"/>
              <a:ext cx="816" cy="2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7533" name="Text Box 29"/>
            <p:cNvSpPr txBox="1">
              <a:spLocks noChangeArrowheads="1"/>
            </p:cNvSpPr>
            <p:nvPr/>
          </p:nvSpPr>
          <p:spPr bwMode="auto">
            <a:xfrm>
              <a:off x="912" y="1584"/>
              <a:ext cx="4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/>
                <a:t>LEDs</a:t>
              </a:r>
            </a:p>
          </p:txBody>
        </p:sp>
        <p:sp>
          <p:nvSpPr>
            <p:cNvPr id="917534" name="Line 30"/>
            <p:cNvSpPr>
              <a:spLocks noChangeShapeType="1"/>
            </p:cNvSpPr>
            <p:nvPr/>
          </p:nvSpPr>
          <p:spPr bwMode="auto">
            <a:xfrm flipH="1" flipV="1">
              <a:off x="1344" y="1728"/>
              <a:ext cx="432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7535" name="Text Box 31"/>
            <p:cNvSpPr txBox="1">
              <a:spLocks noChangeArrowheads="1"/>
            </p:cNvSpPr>
            <p:nvPr/>
          </p:nvSpPr>
          <p:spPr bwMode="auto">
            <a:xfrm>
              <a:off x="1440" y="2352"/>
              <a:ext cx="6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solidFill>
                    <a:srgbClr val="FF0000"/>
                  </a:solidFill>
                </a:rPr>
                <a:t>(bottom)</a:t>
              </a:r>
            </a:p>
          </p:txBody>
        </p:sp>
        <p:sp>
          <p:nvSpPr>
            <p:cNvPr id="917536" name="Rectangle 32"/>
            <p:cNvSpPr>
              <a:spLocks noChangeArrowheads="1"/>
            </p:cNvSpPr>
            <p:nvPr/>
          </p:nvSpPr>
          <p:spPr bwMode="auto">
            <a:xfrm>
              <a:off x="1084" y="2745"/>
              <a:ext cx="1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/>
                <a:t>ST M25P80 flash</a:t>
              </a:r>
            </a:p>
          </p:txBody>
        </p:sp>
        <p:sp>
          <p:nvSpPr>
            <p:cNvPr id="917537" name="Text Box 33"/>
            <p:cNvSpPr txBox="1">
              <a:spLocks noChangeArrowheads="1"/>
            </p:cNvSpPr>
            <p:nvPr/>
          </p:nvSpPr>
          <p:spPr bwMode="auto">
            <a:xfrm>
              <a:off x="816" y="2169"/>
              <a:ext cx="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/>
                <a:t>reset support</a:t>
              </a:r>
            </a:p>
          </p:txBody>
        </p:sp>
        <p:sp>
          <p:nvSpPr>
            <p:cNvPr id="917538" name="Line 34"/>
            <p:cNvSpPr>
              <a:spLocks noChangeShapeType="1"/>
            </p:cNvSpPr>
            <p:nvPr/>
          </p:nvSpPr>
          <p:spPr bwMode="auto">
            <a:xfrm flipH="1" flipV="1">
              <a:off x="1776" y="2256"/>
              <a:ext cx="432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7539" name="Text Box 35"/>
            <p:cNvSpPr txBox="1">
              <a:spLocks noChangeArrowheads="1"/>
            </p:cNvSpPr>
            <p:nvPr/>
          </p:nvSpPr>
          <p:spPr bwMode="auto">
            <a:xfrm>
              <a:off x="2256" y="720"/>
              <a:ext cx="3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/>
                <a:t>jtag</a:t>
              </a:r>
            </a:p>
          </p:txBody>
        </p:sp>
        <p:sp>
          <p:nvSpPr>
            <p:cNvPr id="917540" name="Line 36"/>
            <p:cNvSpPr>
              <a:spLocks noChangeShapeType="1"/>
            </p:cNvSpPr>
            <p:nvPr/>
          </p:nvSpPr>
          <p:spPr bwMode="auto">
            <a:xfrm flipV="1">
              <a:off x="2208" y="960"/>
              <a:ext cx="144" cy="57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7541" name="Text Box 37"/>
            <p:cNvSpPr txBox="1">
              <a:spLocks noChangeArrowheads="1"/>
            </p:cNvSpPr>
            <p:nvPr/>
          </p:nvSpPr>
          <p:spPr bwMode="auto">
            <a:xfrm>
              <a:off x="1780" y="2928"/>
              <a:ext cx="6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/>
                <a:t>serial ID</a:t>
              </a:r>
            </a:p>
          </p:txBody>
        </p:sp>
        <p:sp>
          <p:nvSpPr>
            <p:cNvPr id="917542" name="Line 38"/>
            <p:cNvSpPr>
              <a:spLocks noChangeShapeType="1"/>
            </p:cNvSpPr>
            <p:nvPr/>
          </p:nvSpPr>
          <p:spPr bwMode="auto">
            <a:xfrm>
              <a:off x="2064" y="2544"/>
              <a:ext cx="384" cy="38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1692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2008</a:t>
            </a:r>
            <a:endParaRPr lang="en-US" sz="70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EECS194-5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12BA9-4A1A-B948-909A-F1615B6CCCF3}" type="slidenum">
              <a:rPr lang="en-US"/>
              <a:pPr/>
              <a:t>24</a:t>
            </a:fld>
            <a:endParaRPr lang="en-US"/>
          </a:p>
        </p:txBody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51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81075"/>
            <a:ext cx="84582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1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Microcontrollers</a:t>
            </a:r>
          </a:p>
        </p:txBody>
      </p:sp>
      <p:grpSp>
        <p:nvGrpSpPr>
          <p:cNvPr id="815116" name="Group 12"/>
          <p:cNvGrpSpPr>
            <a:grpSpLocks/>
          </p:cNvGrpSpPr>
          <p:nvPr/>
        </p:nvGrpSpPr>
        <p:grpSpPr bwMode="auto">
          <a:xfrm>
            <a:off x="1066800" y="1600200"/>
            <a:ext cx="7772400" cy="914400"/>
            <a:chOff x="672" y="1056"/>
            <a:chExt cx="4896" cy="576"/>
          </a:xfrm>
        </p:grpSpPr>
        <p:sp>
          <p:nvSpPr>
            <p:cNvPr id="815109" name="Rectangle 5"/>
            <p:cNvSpPr>
              <a:spLocks noChangeArrowheads="1"/>
            </p:cNvSpPr>
            <p:nvPr/>
          </p:nvSpPr>
          <p:spPr bwMode="auto">
            <a:xfrm>
              <a:off x="1872" y="1200"/>
              <a:ext cx="3696" cy="288"/>
            </a:xfrm>
            <a:prstGeom prst="rect">
              <a:avLst/>
            </a:prstGeom>
            <a:noFill/>
            <a:ln w="5715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5114" name="Rectangle 10"/>
            <p:cNvSpPr>
              <a:spLocks noChangeArrowheads="1"/>
            </p:cNvSpPr>
            <p:nvPr/>
          </p:nvSpPr>
          <p:spPr bwMode="auto">
            <a:xfrm>
              <a:off x="672" y="1056"/>
              <a:ext cx="1200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US" baseline="0">
                  <a:latin typeface="Arial" charset="0"/>
                </a:rPr>
                <a:t>48K ROM</a:t>
              </a:r>
            </a:p>
            <a:p>
              <a:pPr algn="ctr"/>
              <a:r>
                <a:rPr lang="en-US" baseline="0">
                  <a:latin typeface="Arial" charset="0"/>
                </a:rPr>
                <a:t>10K RAM</a:t>
              </a:r>
            </a:p>
          </p:txBody>
        </p:sp>
      </p:grpSp>
      <p:grpSp>
        <p:nvGrpSpPr>
          <p:cNvPr id="815117" name="Group 13"/>
          <p:cNvGrpSpPr>
            <a:grpSpLocks/>
          </p:cNvGrpSpPr>
          <p:nvPr/>
        </p:nvGrpSpPr>
        <p:grpSpPr bwMode="auto">
          <a:xfrm>
            <a:off x="1066800" y="4038600"/>
            <a:ext cx="7772400" cy="457200"/>
            <a:chOff x="672" y="2592"/>
            <a:chExt cx="4896" cy="288"/>
          </a:xfrm>
        </p:grpSpPr>
        <p:sp>
          <p:nvSpPr>
            <p:cNvPr id="815111" name="Rectangle 7"/>
            <p:cNvSpPr>
              <a:spLocks noChangeArrowheads="1"/>
            </p:cNvSpPr>
            <p:nvPr/>
          </p:nvSpPr>
          <p:spPr bwMode="auto">
            <a:xfrm>
              <a:off x="1872" y="2688"/>
              <a:ext cx="3696" cy="144"/>
            </a:xfrm>
            <a:prstGeom prst="rect">
              <a:avLst/>
            </a:prstGeom>
            <a:noFill/>
            <a:ln w="5715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5115" name="Rectangle 11"/>
            <p:cNvSpPr>
              <a:spLocks noChangeArrowheads="1"/>
            </p:cNvSpPr>
            <p:nvPr/>
          </p:nvSpPr>
          <p:spPr bwMode="auto">
            <a:xfrm>
              <a:off x="672" y="2592"/>
              <a:ext cx="1200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US" baseline="0">
                  <a:latin typeface="Arial" charset="0"/>
                </a:rPr>
                <a:t>250 kbps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4372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5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2008</a:t>
            </a:r>
            <a:endParaRPr lang="en-US" sz="7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EECS194-5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F72BE-47CC-644C-86D1-FF3BF97F8FEC}" type="slidenum">
              <a:rPr lang="en-US"/>
              <a:pPr/>
              <a:t>25</a:t>
            </a:fld>
            <a:endParaRPr lang="en-US"/>
          </a:p>
        </p:txBody>
      </p:sp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Mote Characteristics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Limited resources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RAM, ROM, Computation, Energy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/>
              <a:t>	</a:t>
            </a:r>
            <a:r>
              <a:rPr lang="en-US" sz="1800" b="1" i="1">
                <a:solidFill>
                  <a:srgbClr val="CC0000"/>
                </a:solidFill>
                <a:sym typeface="Wingdings" charset="0"/>
              </a:rPr>
              <a:t> Wakeup, do work as quickly as possible, sleep</a:t>
            </a:r>
            <a:endParaRPr lang="en-US" sz="1800"/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r>
              <a:rPr lang="en-US" sz="2000"/>
              <a:t>Hardware modules operate concurrently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No parallel execution of code (not Core 2 Duos!)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b="1" i="1">
                <a:solidFill>
                  <a:srgbClr val="CC0000"/>
                </a:solidFill>
              </a:rPr>
              <a:t>	</a:t>
            </a:r>
            <a:r>
              <a:rPr lang="en-US" sz="1800" b="1" i="1">
                <a:solidFill>
                  <a:srgbClr val="CC0000"/>
                </a:solidFill>
                <a:sym typeface="Wingdings" charset="0"/>
              </a:rPr>
              <a:t> Asynchronous operation is first class</a:t>
            </a:r>
            <a:endParaRPr lang="en-US" sz="1800" b="1" i="1">
              <a:solidFill>
                <a:srgbClr val="CC0000"/>
              </a:solidFill>
            </a:endParaRPr>
          </a:p>
          <a:p>
            <a:pPr lvl="1">
              <a:lnSpc>
                <a:spcPct val="90000"/>
              </a:lnSpc>
            </a:pPr>
            <a:endParaRPr lang="en-US" sz="1800" b="1" i="1">
              <a:solidFill>
                <a:srgbClr val="CC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/>
              <a:t>Diverse application requirements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b="1" i="1">
                <a:sym typeface="Wingdings" charset="0"/>
              </a:rPr>
              <a:t>	</a:t>
            </a:r>
            <a:r>
              <a:rPr lang="en-US" sz="1800" b="1" i="1">
                <a:solidFill>
                  <a:srgbClr val="CC0000"/>
                </a:solidFill>
                <a:sym typeface="Wingdings" charset="0"/>
              </a:rPr>
              <a:t> Efficient modularity</a:t>
            </a:r>
            <a:endParaRPr lang="en-US" sz="1800" b="1" i="1">
              <a:solidFill>
                <a:srgbClr val="CC0000"/>
              </a:solidFill>
            </a:endParaRPr>
          </a:p>
          <a:p>
            <a:pPr>
              <a:lnSpc>
                <a:spcPct val="90000"/>
              </a:lnSpc>
            </a:pPr>
            <a:endParaRPr lang="en-US" sz="2000" b="1">
              <a:solidFill>
                <a:srgbClr val="CC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/>
              <a:t>Robust operation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Numerous, unattended, critical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>
                <a:sym typeface="Wingdings" charset="0"/>
              </a:rPr>
              <a:t>	</a:t>
            </a:r>
            <a:r>
              <a:rPr lang="en-US" sz="1800" b="1" i="1">
                <a:solidFill>
                  <a:srgbClr val="CC0000"/>
                </a:solidFill>
                <a:sym typeface="Wingdings" charset="0"/>
              </a:rPr>
              <a:t> Predictable operation</a:t>
            </a:r>
            <a:endParaRPr lang="en-US" sz="1800" b="1" i="1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743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1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1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1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31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31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1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1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31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1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314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314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6A9F-6C1B-754F-B703-60C77BD94747}" type="datetime1">
              <a:rPr lang="en-US"/>
              <a:pPr/>
              <a:t>12/5/14</a:t>
            </a:fld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B241-D9A2-D849-BC41-B51064F4C3FB}" type="slidenum">
              <a:rPr lang="en-US"/>
              <a:pPr/>
              <a:t>26</a:t>
            </a:fld>
            <a:endParaRPr lang="en-US" b="0"/>
          </a:p>
        </p:txBody>
      </p:sp>
      <p:sp>
        <p:nvSpPr>
          <p:cNvPr id="92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90513" y="228600"/>
            <a:ext cx="8396287" cy="990600"/>
          </a:xfrm>
        </p:spPr>
        <p:txBody>
          <a:bodyPr/>
          <a:lstStyle/>
          <a:p>
            <a:r>
              <a:rPr lang="en-US"/>
              <a:t>What we mean by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Low Power</a:t>
            </a:r>
            <a:r>
              <a:rPr lang="ja-JP" altLang="en-US">
                <a:latin typeface="Arial"/>
              </a:rPr>
              <a:t>”</a:t>
            </a:r>
            <a:endParaRPr lang="en-US"/>
          </a:p>
        </p:txBody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7620000" cy="5257800"/>
          </a:xfrm>
        </p:spPr>
        <p:txBody>
          <a:bodyPr/>
          <a:lstStyle/>
          <a:p>
            <a:pPr marL="342900" indent="-342900">
              <a:tabLst>
                <a:tab pos="2797175" algn="l"/>
              </a:tabLst>
            </a:pPr>
            <a:r>
              <a:rPr lang="en-US" sz="2000"/>
              <a:t>2 AA =&gt; 1.5 amp hours (~4 watt hours)</a:t>
            </a:r>
          </a:p>
          <a:p>
            <a:pPr marL="342900" indent="-342900">
              <a:tabLst>
                <a:tab pos="2797175" algn="l"/>
              </a:tabLst>
            </a:pPr>
            <a:r>
              <a:rPr lang="en-US" sz="2000"/>
              <a:t>Cell  =&gt; 1 amp hour      (3.5 watt hours)</a:t>
            </a:r>
          </a:p>
          <a:p>
            <a:pPr marL="342900" indent="-342900">
              <a:tabLst>
                <a:tab pos="2797175" algn="l"/>
              </a:tabLst>
            </a:pPr>
            <a:endParaRPr lang="en-US" sz="2000"/>
          </a:p>
          <a:p>
            <a:pPr marL="342900" indent="-342900">
              <a:buFontTx/>
              <a:buNone/>
              <a:tabLst>
                <a:tab pos="2797175" algn="l"/>
              </a:tabLst>
            </a:pPr>
            <a:r>
              <a:rPr lang="en-US" sz="2000"/>
              <a:t>Cell: 500 -1000 mW 	=&gt; few hours active</a:t>
            </a:r>
          </a:p>
          <a:p>
            <a:pPr marL="342900" indent="-342900">
              <a:buFontTx/>
              <a:buNone/>
              <a:tabLst>
                <a:tab pos="2797175" algn="l"/>
              </a:tabLst>
            </a:pPr>
            <a:r>
              <a:rPr lang="en-US" sz="2000"/>
              <a:t>WiFi: 300 - 500 mW 	=&gt; several hours</a:t>
            </a:r>
          </a:p>
          <a:p>
            <a:pPr marL="342900" indent="-342900">
              <a:buFontTx/>
              <a:buNone/>
              <a:tabLst>
                <a:tab pos="2797175" algn="l"/>
              </a:tabLst>
            </a:pPr>
            <a:r>
              <a:rPr lang="en-US" sz="2000"/>
              <a:t>GPS: 50 – 100 mW	=&gt; couple days</a:t>
            </a:r>
          </a:p>
          <a:p>
            <a:pPr marL="342900" indent="-342900">
              <a:buFontTx/>
              <a:buNone/>
              <a:tabLst>
                <a:tab pos="2797175" algn="l"/>
              </a:tabLst>
            </a:pPr>
            <a:endParaRPr lang="en-US" sz="2000"/>
          </a:p>
          <a:p>
            <a:pPr marL="342900" indent="-342900">
              <a:buFontTx/>
              <a:buNone/>
              <a:tabLst>
                <a:tab pos="2797175" algn="l"/>
              </a:tabLst>
            </a:pPr>
            <a:r>
              <a:rPr lang="en-US" sz="2000"/>
              <a:t>WSN: 50 mW active, 20 uW passive</a:t>
            </a:r>
          </a:p>
          <a:p>
            <a:pPr marL="342900" indent="-342900">
              <a:buFontTx/>
              <a:buNone/>
              <a:tabLst>
                <a:tab pos="2797175" algn="l"/>
              </a:tabLst>
            </a:pPr>
            <a:r>
              <a:rPr lang="en-US" sz="2000"/>
              <a:t>	450 uW =&gt; one year</a:t>
            </a:r>
          </a:p>
          <a:p>
            <a:pPr marL="342900" indent="-342900">
              <a:buFontTx/>
              <a:buNone/>
              <a:tabLst>
                <a:tab pos="2797175" algn="l"/>
              </a:tabLst>
            </a:pPr>
            <a:r>
              <a:rPr lang="en-US" sz="2000"/>
              <a:t>	45 uW =&gt; ~10 years</a:t>
            </a:r>
          </a:p>
          <a:p>
            <a:pPr marL="342900" indent="-342900">
              <a:buFontTx/>
              <a:buNone/>
              <a:tabLst>
                <a:tab pos="2797175" algn="l"/>
              </a:tabLst>
            </a:pPr>
            <a:endParaRPr lang="en-US" sz="2000"/>
          </a:p>
          <a:p>
            <a:pPr marL="342900" indent="-342900">
              <a:buFontTx/>
              <a:buNone/>
              <a:tabLst>
                <a:tab pos="2797175" algn="l"/>
              </a:tabLst>
            </a:pPr>
            <a:r>
              <a:rPr lang="en-US"/>
              <a:t>Ave Power = </a:t>
            </a:r>
            <a:r>
              <a:rPr lang="en-US" b="0" i="1"/>
              <a:t>f</a:t>
            </a:r>
            <a:r>
              <a:rPr lang="en-US" baseline="-25000"/>
              <a:t>act</a:t>
            </a:r>
            <a:r>
              <a:rPr lang="en-US"/>
              <a:t> * P</a:t>
            </a:r>
            <a:r>
              <a:rPr lang="en-US" baseline="-25000"/>
              <a:t>act</a:t>
            </a:r>
            <a:r>
              <a:rPr lang="en-US"/>
              <a:t> + </a:t>
            </a:r>
            <a:r>
              <a:rPr lang="en-US" b="0" i="1"/>
              <a:t>f</a:t>
            </a:r>
            <a:r>
              <a:rPr lang="en-US" baseline="-25000"/>
              <a:t>sleep</a:t>
            </a:r>
            <a:r>
              <a:rPr lang="en-US"/>
              <a:t> * P</a:t>
            </a:r>
            <a:r>
              <a:rPr lang="en-US" baseline="-25000"/>
              <a:t>sleep</a:t>
            </a:r>
            <a:r>
              <a:rPr lang="en-US"/>
              <a:t> + </a:t>
            </a:r>
            <a:r>
              <a:rPr lang="en-US" b="0" i="1"/>
              <a:t>f</a:t>
            </a:r>
            <a:r>
              <a:rPr lang="en-US" baseline="-25000"/>
              <a:t>waking</a:t>
            </a:r>
            <a:r>
              <a:rPr lang="en-US"/>
              <a:t> * P</a:t>
            </a:r>
            <a:r>
              <a:rPr lang="en-US" baseline="-25000"/>
              <a:t>waking</a:t>
            </a:r>
          </a:p>
        </p:txBody>
      </p:sp>
      <p:grpSp>
        <p:nvGrpSpPr>
          <p:cNvPr id="927748" name="Group 4"/>
          <p:cNvGrpSpPr>
            <a:grpSpLocks/>
          </p:cNvGrpSpPr>
          <p:nvPr/>
        </p:nvGrpSpPr>
        <p:grpSpPr bwMode="auto">
          <a:xfrm>
            <a:off x="2590800" y="2286000"/>
            <a:ext cx="6208713" cy="3419475"/>
            <a:chOff x="1344" y="1694"/>
            <a:chExt cx="3911" cy="2154"/>
          </a:xfrm>
        </p:grpSpPr>
        <p:sp>
          <p:nvSpPr>
            <p:cNvPr id="927749" name="Rectangle 5"/>
            <p:cNvSpPr>
              <a:spLocks noChangeArrowheads="1"/>
            </p:cNvSpPr>
            <p:nvPr/>
          </p:nvSpPr>
          <p:spPr bwMode="auto">
            <a:xfrm>
              <a:off x="1344" y="3511"/>
              <a:ext cx="309" cy="33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7750" name="Rectangle 6"/>
            <p:cNvSpPr>
              <a:spLocks noChangeArrowheads="1"/>
            </p:cNvSpPr>
            <p:nvPr/>
          </p:nvSpPr>
          <p:spPr bwMode="auto">
            <a:xfrm>
              <a:off x="1790" y="3511"/>
              <a:ext cx="343" cy="33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7751" name="Text Box 7"/>
            <p:cNvSpPr txBox="1">
              <a:spLocks noChangeArrowheads="1"/>
            </p:cNvSpPr>
            <p:nvPr/>
          </p:nvSpPr>
          <p:spPr bwMode="auto">
            <a:xfrm>
              <a:off x="3983" y="1694"/>
              <a:ext cx="12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D1D6D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2000">
                  <a:solidFill>
                    <a:srgbClr val="FF0000"/>
                  </a:solidFill>
                </a:rPr>
                <a:t>* System design</a:t>
              </a:r>
            </a:p>
          </p:txBody>
        </p:sp>
        <p:sp>
          <p:nvSpPr>
            <p:cNvPr id="927752" name="Line 8"/>
            <p:cNvSpPr>
              <a:spLocks noChangeShapeType="1"/>
            </p:cNvSpPr>
            <p:nvPr/>
          </p:nvSpPr>
          <p:spPr bwMode="auto">
            <a:xfrm flipV="1">
              <a:off x="1721" y="1796"/>
              <a:ext cx="2346" cy="170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7753" name="Group 9"/>
          <p:cNvGrpSpPr>
            <a:grpSpLocks/>
          </p:cNvGrpSpPr>
          <p:nvPr/>
        </p:nvGrpSpPr>
        <p:grpSpPr bwMode="auto">
          <a:xfrm>
            <a:off x="4986338" y="3060700"/>
            <a:ext cx="4073525" cy="2655888"/>
            <a:chOff x="2853" y="2182"/>
            <a:chExt cx="2566" cy="1673"/>
          </a:xfrm>
        </p:grpSpPr>
        <p:sp>
          <p:nvSpPr>
            <p:cNvPr id="927754" name="Text Box 10"/>
            <p:cNvSpPr txBox="1">
              <a:spLocks noChangeArrowheads="1"/>
            </p:cNvSpPr>
            <p:nvPr/>
          </p:nvSpPr>
          <p:spPr bwMode="auto">
            <a:xfrm>
              <a:off x="3982" y="2182"/>
              <a:ext cx="143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D1D6D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2000">
                  <a:solidFill>
                    <a:srgbClr val="FF0000"/>
                  </a:solidFill>
                </a:rPr>
                <a:t>* Leakage (~RAM)</a:t>
              </a:r>
            </a:p>
          </p:txBody>
        </p:sp>
        <p:sp>
          <p:nvSpPr>
            <p:cNvPr id="927755" name="Rectangle 11"/>
            <p:cNvSpPr>
              <a:spLocks noChangeArrowheads="1"/>
            </p:cNvSpPr>
            <p:nvPr/>
          </p:nvSpPr>
          <p:spPr bwMode="auto">
            <a:xfrm>
              <a:off x="2853" y="3518"/>
              <a:ext cx="487" cy="33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7756" name="Line 12"/>
            <p:cNvSpPr>
              <a:spLocks noChangeShapeType="1"/>
            </p:cNvSpPr>
            <p:nvPr/>
          </p:nvSpPr>
          <p:spPr bwMode="auto">
            <a:xfrm flipV="1">
              <a:off x="3127" y="2283"/>
              <a:ext cx="932" cy="122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7757" name="Group 13"/>
          <p:cNvGrpSpPr>
            <a:grpSpLocks/>
          </p:cNvGrpSpPr>
          <p:nvPr/>
        </p:nvGrpSpPr>
        <p:grpSpPr bwMode="auto">
          <a:xfrm>
            <a:off x="5986463" y="4029075"/>
            <a:ext cx="3276600" cy="1665288"/>
            <a:chOff x="3483" y="2792"/>
            <a:chExt cx="2064" cy="1049"/>
          </a:xfrm>
        </p:grpSpPr>
        <p:sp>
          <p:nvSpPr>
            <p:cNvPr id="927758" name="Rectangle 14"/>
            <p:cNvSpPr>
              <a:spLocks noChangeArrowheads="1"/>
            </p:cNvSpPr>
            <p:nvPr/>
          </p:nvSpPr>
          <p:spPr bwMode="auto">
            <a:xfrm>
              <a:off x="3483" y="3504"/>
              <a:ext cx="535" cy="33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7759" name="Text Box 15"/>
            <p:cNvSpPr txBox="1">
              <a:spLocks noChangeArrowheads="1"/>
            </p:cNvSpPr>
            <p:nvPr/>
          </p:nvSpPr>
          <p:spPr bwMode="auto">
            <a:xfrm>
              <a:off x="3983" y="2792"/>
              <a:ext cx="156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D1D6D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* Nobody fools mother nature</a:t>
              </a:r>
            </a:p>
          </p:txBody>
        </p:sp>
        <p:sp>
          <p:nvSpPr>
            <p:cNvPr id="927760" name="Line 16"/>
            <p:cNvSpPr>
              <a:spLocks noChangeShapeType="1"/>
            </p:cNvSpPr>
            <p:nvPr/>
          </p:nvSpPr>
          <p:spPr bwMode="auto">
            <a:xfrm flipV="1">
              <a:off x="3614" y="2879"/>
              <a:ext cx="472" cy="6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036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Storm 2014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L41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27</a:t>
            </a:fld>
            <a:endParaRPr lang="en-US" b="0"/>
          </a:p>
        </p:txBody>
      </p:sp>
      <p:pic>
        <p:nvPicPr>
          <p:cNvPr id="7" name="Picture 6" descr="storm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371600"/>
            <a:ext cx="2880691" cy="3581400"/>
          </a:xfrm>
          <a:prstGeom prst="rect">
            <a:avLst/>
          </a:prstGeom>
        </p:spPr>
      </p:pic>
      <p:pic>
        <p:nvPicPr>
          <p:cNvPr id="8" name="Picture 7" descr="Screen Shot 2014-12-04 at 9.50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181600"/>
            <a:ext cx="6261100" cy="139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66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7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7E96-0D67-0E47-83A8-461459349F98}" type="slidenum">
              <a:rPr lang="en-US"/>
              <a:pPr/>
              <a:t>28</a:t>
            </a:fld>
            <a:endParaRPr lang="en-US" b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24200" y="4648200"/>
            <a:ext cx="1524000" cy="533400"/>
            <a:chOff x="3168" y="3072"/>
            <a:chExt cx="960" cy="336"/>
          </a:xfrm>
        </p:grpSpPr>
        <p:sp>
          <p:nvSpPr>
            <p:cNvPr id="737283" name="AutoShape 3"/>
            <p:cNvSpPr>
              <a:spLocks noChangeArrowheads="1"/>
            </p:cNvSpPr>
            <p:nvPr/>
          </p:nvSpPr>
          <p:spPr bwMode="auto">
            <a:xfrm>
              <a:off x="3168" y="3072"/>
              <a:ext cx="960" cy="336"/>
            </a:xfrm>
            <a:prstGeom prst="can">
              <a:avLst>
                <a:gd name="adj" fmla="val 25000"/>
              </a:avLst>
            </a:prstGeom>
            <a:solidFill>
              <a:srgbClr val="CBD3D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284" name="Text Box 4"/>
            <p:cNvSpPr txBox="1">
              <a:spLocks noChangeArrowheads="1"/>
            </p:cNvSpPr>
            <p:nvPr/>
          </p:nvSpPr>
          <p:spPr bwMode="auto">
            <a:xfrm>
              <a:off x="3216" y="3120"/>
              <a:ext cx="7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11117F"/>
                  </a:solidFill>
                  <a:ea typeface="ＭＳ Ｐゴシック" charset="-128"/>
                  <a:cs typeface="ＭＳ Ｐゴシック" charset="-128"/>
                </a:rPr>
                <a:t>Storage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724400" y="4648200"/>
            <a:ext cx="1693863" cy="609600"/>
            <a:chOff x="2016" y="2976"/>
            <a:chExt cx="1067" cy="384"/>
          </a:xfrm>
        </p:grpSpPr>
        <p:sp>
          <p:nvSpPr>
            <p:cNvPr id="737286" name="AutoShape 6"/>
            <p:cNvSpPr>
              <a:spLocks noChangeArrowheads="1"/>
            </p:cNvSpPr>
            <p:nvPr/>
          </p:nvSpPr>
          <p:spPr bwMode="auto">
            <a:xfrm>
              <a:off x="2016" y="2976"/>
              <a:ext cx="1056" cy="384"/>
            </a:xfrm>
            <a:prstGeom prst="can">
              <a:avLst>
                <a:gd name="adj" fmla="val 25000"/>
              </a:avLst>
            </a:prstGeom>
            <a:solidFill>
              <a:srgbClr val="CBD3D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287" name="Text Box 7"/>
            <p:cNvSpPr txBox="1">
              <a:spLocks noChangeArrowheads="1"/>
            </p:cNvSpPr>
            <p:nvPr/>
          </p:nvSpPr>
          <p:spPr bwMode="auto">
            <a:xfrm>
              <a:off x="2016" y="3072"/>
              <a:ext cx="106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11117F"/>
                  </a:solidFill>
                  <a:ea typeface="ＭＳ Ｐゴシック" charset="-128"/>
                  <a:cs typeface="ＭＳ Ｐゴシック" charset="-128"/>
                </a:rPr>
                <a:t>Processing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430338" y="4648200"/>
            <a:ext cx="1600200" cy="609600"/>
            <a:chOff x="901" y="2928"/>
            <a:chExt cx="1008" cy="384"/>
          </a:xfrm>
        </p:grpSpPr>
        <p:sp>
          <p:nvSpPr>
            <p:cNvPr id="737289" name="AutoShape 9"/>
            <p:cNvSpPr>
              <a:spLocks noChangeArrowheads="1"/>
            </p:cNvSpPr>
            <p:nvPr/>
          </p:nvSpPr>
          <p:spPr bwMode="auto">
            <a:xfrm>
              <a:off x="901" y="2928"/>
              <a:ext cx="1008" cy="384"/>
            </a:xfrm>
            <a:prstGeom prst="can">
              <a:avLst>
                <a:gd name="adj" fmla="val 25000"/>
              </a:avLst>
            </a:prstGeom>
            <a:solidFill>
              <a:srgbClr val="CBD3D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290" name="Text Box 10"/>
            <p:cNvSpPr txBox="1">
              <a:spLocks noChangeArrowheads="1"/>
            </p:cNvSpPr>
            <p:nvPr/>
          </p:nvSpPr>
          <p:spPr bwMode="auto">
            <a:xfrm>
              <a:off x="960" y="3024"/>
              <a:ext cx="8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11117F"/>
                  </a:solidFill>
                  <a:ea typeface="ＭＳ Ｐゴシック" charset="-128"/>
                  <a:cs typeface="ＭＳ Ｐゴシック" charset="-128"/>
                </a:rPr>
                <a:t>Wireless</a:t>
              </a: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6629400" y="4648200"/>
            <a:ext cx="1524000" cy="533400"/>
            <a:chOff x="4176" y="2928"/>
            <a:chExt cx="960" cy="336"/>
          </a:xfrm>
        </p:grpSpPr>
        <p:sp>
          <p:nvSpPr>
            <p:cNvPr id="737292" name="AutoShape 12"/>
            <p:cNvSpPr>
              <a:spLocks noChangeArrowheads="1"/>
            </p:cNvSpPr>
            <p:nvPr/>
          </p:nvSpPr>
          <p:spPr bwMode="auto">
            <a:xfrm>
              <a:off x="4176" y="2928"/>
              <a:ext cx="960" cy="336"/>
            </a:xfrm>
            <a:prstGeom prst="can">
              <a:avLst>
                <a:gd name="adj" fmla="val 25000"/>
              </a:avLst>
            </a:prstGeom>
            <a:solidFill>
              <a:srgbClr val="CBD3D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293" name="Text Box 13"/>
            <p:cNvSpPr txBox="1">
              <a:spLocks noChangeArrowheads="1"/>
            </p:cNvSpPr>
            <p:nvPr/>
          </p:nvSpPr>
          <p:spPr bwMode="auto">
            <a:xfrm>
              <a:off x="4176" y="2976"/>
              <a:ext cx="8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11117F"/>
                  </a:solidFill>
                  <a:ea typeface="ＭＳ Ｐゴシック" charset="-128"/>
                  <a:cs typeface="ＭＳ Ｐゴシック" charset="-128"/>
                </a:rPr>
                <a:t>Sensors</a:t>
              </a:r>
            </a:p>
          </p:txBody>
        </p:sp>
      </p:grpSp>
      <p:sp>
        <p:nvSpPr>
          <p:cNvPr id="737294" name="AutoShape 14"/>
          <p:cNvSpPr>
            <a:spLocks noChangeArrowheads="1"/>
          </p:cNvSpPr>
          <p:nvPr/>
        </p:nvSpPr>
        <p:spPr bwMode="auto">
          <a:xfrm>
            <a:off x="1381125" y="3902075"/>
            <a:ext cx="7391400" cy="898525"/>
          </a:xfrm>
          <a:prstGeom prst="cube">
            <a:avLst>
              <a:gd name="adj" fmla="val 70662"/>
            </a:avLst>
          </a:prstGeom>
          <a:solidFill>
            <a:srgbClr val="B0EEB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37295" name="AutoShape 15" descr="ucb_logo"/>
          <p:cNvSpPr>
            <a:spLocks noChangeArrowheads="1"/>
          </p:cNvSpPr>
          <p:nvPr/>
        </p:nvSpPr>
        <p:spPr bwMode="auto">
          <a:xfrm>
            <a:off x="1371600" y="3810000"/>
            <a:ext cx="7467600" cy="749300"/>
          </a:xfrm>
          <a:prstGeom prst="parallelogram">
            <a:avLst>
              <a:gd name="adj" fmla="val 9910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37296" name="Text Box 16"/>
          <p:cNvSpPr txBox="1">
            <a:spLocks noChangeArrowheads="1"/>
          </p:cNvSpPr>
          <p:nvPr/>
        </p:nvSpPr>
        <p:spPr bwMode="auto">
          <a:xfrm>
            <a:off x="3200401" y="4468813"/>
            <a:ext cx="373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Dotum" pitchFamily="34" charset="-127"/>
                <a:ea typeface="ＭＳ Ｐゴシック" charset="-128"/>
                <a:cs typeface="ＭＳ Ｐゴシック" charset="-128"/>
              </a:rPr>
              <a:t>WSN mote platform</a:t>
            </a:r>
          </a:p>
        </p:txBody>
      </p:sp>
      <p:pic>
        <p:nvPicPr>
          <p:cNvPr id="737297" name="Picture 17" descr="The image “http://www.tinyos.net/scoop/images/tos-jwall.jpg” cannot be displayed, because it contains error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1500188"/>
            <a:ext cx="7010400" cy="29210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737298" name="Rectangle 18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305800" cy="762000"/>
          </a:xfrm>
          <a:ln/>
        </p:spPr>
        <p:txBody>
          <a:bodyPr>
            <a:normAutofit/>
          </a:bodyPr>
          <a:lstStyle/>
          <a:p>
            <a:r>
              <a:rPr lang="en-US" dirty="0" err="1" smtClean="0"/>
              <a:t>TinyOS</a:t>
            </a:r>
            <a:r>
              <a:rPr lang="en-US" dirty="0" smtClean="0"/>
              <a:t> – Framework for Innovation</a:t>
            </a:r>
            <a:endParaRPr lang="en-US" dirty="0"/>
          </a:p>
        </p:txBody>
      </p:sp>
      <p:pic>
        <p:nvPicPr>
          <p:cNvPr id="737299" name="Picture 19" descr="Fiber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5257800"/>
            <a:ext cx="152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1524000" y="1600200"/>
            <a:ext cx="6629400" cy="2835275"/>
            <a:chOff x="960" y="1008"/>
            <a:chExt cx="4176" cy="1786"/>
          </a:xfrm>
        </p:grpSpPr>
        <p:sp>
          <p:nvSpPr>
            <p:cNvPr id="737301" name="Rectangle 21"/>
            <p:cNvSpPr>
              <a:spLocks noChangeArrowheads="1"/>
            </p:cNvSpPr>
            <p:nvPr/>
          </p:nvSpPr>
          <p:spPr bwMode="auto">
            <a:xfrm>
              <a:off x="960" y="1008"/>
              <a:ext cx="4176" cy="528"/>
            </a:xfrm>
            <a:prstGeom prst="rect">
              <a:avLst/>
            </a:prstGeom>
            <a:solidFill>
              <a:srgbClr val="7ABCD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>
                <a:solidFill>
                  <a:schemeClr val="bg1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7302" name="AutoShape 22" descr="The image “http://www.sensirion.com/images/favicon.ico” cannot be displayed, because it contains errors."/>
            <p:cNvSpPr>
              <a:spLocks noChangeAspect="1" noChangeArrowheads="1"/>
            </p:cNvSpPr>
            <p:nvPr/>
          </p:nvSpPr>
          <p:spPr bwMode="auto">
            <a:xfrm>
              <a:off x="4237" y="2390"/>
              <a:ext cx="192" cy="192"/>
            </a:xfrm>
            <a:prstGeom prst="rect">
              <a:avLst/>
            </a:prstGeom>
            <a:noFill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7" name="Group 23"/>
            <p:cNvGrpSpPr>
              <a:grpSpLocks/>
            </p:cNvGrpSpPr>
            <p:nvPr/>
          </p:nvGrpSpPr>
          <p:grpSpPr bwMode="auto">
            <a:xfrm>
              <a:off x="960" y="2352"/>
              <a:ext cx="960" cy="432"/>
              <a:chOff x="960" y="2352"/>
              <a:chExt cx="960" cy="432"/>
            </a:xfrm>
          </p:grpSpPr>
          <p:sp>
            <p:nvSpPr>
              <p:cNvPr id="737304" name="Rectangle 24"/>
              <p:cNvSpPr>
                <a:spLocks noChangeArrowheads="1"/>
              </p:cNvSpPr>
              <p:nvPr/>
            </p:nvSpPr>
            <p:spPr bwMode="auto">
              <a:xfrm>
                <a:off x="960" y="2352"/>
                <a:ext cx="960" cy="432"/>
              </a:xfrm>
              <a:prstGeom prst="rect">
                <a:avLst/>
              </a:prstGeom>
              <a:solidFill>
                <a:srgbClr val="B1C8E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37305" name="Text Box 25"/>
              <p:cNvSpPr txBox="1">
                <a:spLocks noChangeArrowheads="1"/>
              </p:cNvSpPr>
              <p:nvPr/>
            </p:nvSpPr>
            <p:spPr bwMode="auto">
              <a:xfrm>
                <a:off x="1008" y="2352"/>
                <a:ext cx="912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000">
                    <a:solidFill>
                      <a:schemeClr val="bg1"/>
                    </a:solidFill>
                    <a:ea typeface="ＭＳ Ｐゴシック" charset="-128"/>
                    <a:cs typeface="ＭＳ Ｐゴシック" charset="-128"/>
                  </a:rPr>
                  <a:t>Radio Serial</a:t>
                </a:r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1968" y="2352"/>
              <a:ext cx="960" cy="432"/>
              <a:chOff x="1968" y="2352"/>
              <a:chExt cx="960" cy="432"/>
            </a:xfrm>
          </p:grpSpPr>
          <p:sp>
            <p:nvSpPr>
              <p:cNvPr id="737307" name="Rectangle 27"/>
              <p:cNvSpPr>
                <a:spLocks noChangeArrowheads="1"/>
              </p:cNvSpPr>
              <p:nvPr/>
            </p:nvSpPr>
            <p:spPr bwMode="auto">
              <a:xfrm>
                <a:off x="1968" y="2352"/>
                <a:ext cx="960" cy="432"/>
              </a:xfrm>
              <a:prstGeom prst="rect">
                <a:avLst/>
              </a:prstGeom>
              <a:solidFill>
                <a:srgbClr val="B1C8E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37308" name="Text Box 28"/>
              <p:cNvSpPr txBox="1">
                <a:spLocks noChangeArrowheads="1"/>
              </p:cNvSpPr>
              <p:nvPr/>
            </p:nvSpPr>
            <p:spPr bwMode="auto">
              <a:xfrm>
                <a:off x="1968" y="2352"/>
                <a:ext cx="96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000">
                    <a:solidFill>
                      <a:schemeClr val="bg1"/>
                    </a:solidFill>
                    <a:ea typeface="ＭＳ Ｐゴシック" charset="-128"/>
                    <a:cs typeface="ＭＳ Ｐゴシック" charset="-128"/>
                  </a:rPr>
                  <a:t>Flash</a:t>
                </a:r>
              </a:p>
            </p:txBody>
          </p:sp>
        </p:grpSp>
        <p:sp>
          <p:nvSpPr>
            <p:cNvPr id="737309" name="Rectangle 29"/>
            <p:cNvSpPr>
              <a:spLocks noChangeArrowheads="1"/>
            </p:cNvSpPr>
            <p:nvPr/>
          </p:nvSpPr>
          <p:spPr bwMode="auto">
            <a:xfrm>
              <a:off x="4176" y="2352"/>
              <a:ext cx="960" cy="432"/>
            </a:xfrm>
            <a:prstGeom prst="rect">
              <a:avLst/>
            </a:prstGeom>
            <a:solidFill>
              <a:srgbClr val="B1C8E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37310" name="Text Box 30"/>
            <p:cNvSpPr txBox="1">
              <a:spLocks noChangeArrowheads="1"/>
            </p:cNvSpPr>
            <p:nvPr/>
          </p:nvSpPr>
          <p:spPr bwMode="auto">
            <a:xfrm>
              <a:off x="4176" y="2352"/>
              <a:ext cx="91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ADC, Sensor I/F</a:t>
              </a:r>
            </a:p>
          </p:txBody>
        </p:sp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3024" y="2352"/>
              <a:ext cx="1104" cy="442"/>
              <a:chOff x="2016" y="2352"/>
              <a:chExt cx="1104" cy="442"/>
            </a:xfrm>
          </p:grpSpPr>
          <p:sp>
            <p:nvSpPr>
              <p:cNvPr id="737312" name="Rectangle 32"/>
              <p:cNvSpPr>
                <a:spLocks noChangeArrowheads="1"/>
              </p:cNvSpPr>
              <p:nvPr/>
            </p:nvSpPr>
            <p:spPr bwMode="auto">
              <a:xfrm>
                <a:off x="2016" y="2352"/>
                <a:ext cx="1056" cy="432"/>
              </a:xfrm>
              <a:prstGeom prst="rect">
                <a:avLst/>
              </a:prstGeom>
              <a:solidFill>
                <a:srgbClr val="B1C8E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37313" name="Text Box 33"/>
              <p:cNvSpPr txBox="1">
                <a:spLocks noChangeArrowheads="1"/>
              </p:cNvSpPr>
              <p:nvPr/>
            </p:nvSpPr>
            <p:spPr bwMode="auto">
              <a:xfrm>
                <a:off x="2016" y="2352"/>
                <a:ext cx="1104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000">
                    <a:solidFill>
                      <a:schemeClr val="bg1"/>
                    </a:solidFill>
                    <a:ea typeface="ＭＳ Ｐゴシック" charset="-128"/>
                    <a:cs typeface="ＭＳ Ｐゴシック" charset="-128"/>
                  </a:rPr>
                  <a:t>MCU, Timers, Bus,…</a:t>
                </a:r>
              </a:p>
            </p:txBody>
          </p:sp>
        </p:grpSp>
        <p:sp>
          <p:nvSpPr>
            <p:cNvPr id="737314" name="Rectangle 34"/>
            <p:cNvSpPr>
              <a:spLocks noChangeArrowheads="1"/>
            </p:cNvSpPr>
            <p:nvPr/>
          </p:nvSpPr>
          <p:spPr bwMode="auto">
            <a:xfrm>
              <a:off x="960" y="2112"/>
              <a:ext cx="960" cy="240"/>
            </a:xfrm>
            <a:prstGeom prst="rect">
              <a:avLst/>
            </a:prstGeom>
            <a:solidFill>
              <a:srgbClr val="B1C8E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37315" name="Text Box 35"/>
            <p:cNvSpPr txBox="1">
              <a:spLocks noChangeArrowheads="1"/>
            </p:cNvSpPr>
            <p:nvPr/>
          </p:nvSpPr>
          <p:spPr bwMode="auto">
            <a:xfrm>
              <a:off x="960" y="2064"/>
              <a:ext cx="92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Link</a:t>
              </a:r>
            </a:p>
          </p:txBody>
        </p:sp>
        <p:sp>
          <p:nvSpPr>
            <p:cNvPr id="737316" name="Rectangle 36"/>
            <p:cNvSpPr>
              <a:spLocks noChangeArrowheads="1"/>
            </p:cNvSpPr>
            <p:nvPr/>
          </p:nvSpPr>
          <p:spPr bwMode="auto">
            <a:xfrm>
              <a:off x="960" y="1536"/>
              <a:ext cx="960" cy="576"/>
            </a:xfrm>
            <a:prstGeom prst="rect">
              <a:avLst/>
            </a:prstGeom>
            <a:solidFill>
              <a:srgbClr val="B1C8E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37317" name="Text Box 37"/>
            <p:cNvSpPr txBox="1">
              <a:spLocks noChangeArrowheads="1"/>
            </p:cNvSpPr>
            <p:nvPr/>
          </p:nvSpPr>
          <p:spPr bwMode="auto">
            <a:xfrm>
              <a:off x="993" y="1536"/>
              <a:ext cx="851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Network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Protocols</a:t>
              </a:r>
            </a:p>
          </p:txBody>
        </p:sp>
        <p:sp>
          <p:nvSpPr>
            <p:cNvPr id="737318" name="Rectangle 38"/>
            <p:cNvSpPr>
              <a:spLocks noChangeArrowheads="1"/>
            </p:cNvSpPr>
            <p:nvPr/>
          </p:nvSpPr>
          <p:spPr bwMode="auto">
            <a:xfrm>
              <a:off x="1968" y="1536"/>
              <a:ext cx="960" cy="816"/>
            </a:xfrm>
            <a:prstGeom prst="rect">
              <a:avLst/>
            </a:prstGeom>
            <a:solidFill>
              <a:srgbClr val="B1C8E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37319" name="Text Box 39"/>
            <p:cNvSpPr txBox="1">
              <a:spLocks noChangeArrowheads="1"/>
            </p:cNvSpPr>
            <p:nvPr/>
          </p:nvSpPr>
          <p:spPr bwMode="auto">
            <a:xfrm>
              <a:off x="1958" y="1776"/>
              <a:ext cx="92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Blocks, Logs, Files</a:t>
              </a:r>
            </a:p>
          </p:txBody>
        </p:sp>
        <p:sp>
          <p:nvSpPr>
            <p:cNvPr id="737320" name="Rectangle 40"/>
            <p:cNvSpPr>
              <a:spLocks noChangeArrowheads="1"/>
            </p:cNvSpPr>
            <p:nvPr/>
          </p:nvSpPr>
          <p:spPr bwMode="auto">
            <a:xfrm>
              <a:off x="3024" y="1536"/>
              <a:ext cx="1056" cy="816"/>
            </a:xfrm>
            <a:prstGeom prst="rect">
              <a:avLst/>
            </a:prstGeom>
            <a:solidFill>
              <a:srgbClr val="B1C8E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37321" name="Text Box 41"/>
            <p:cNvSpPr txBox="1">
              <a:spLocks noChangeArrowheads="1"/>
            </p:cNvSpPr>
            <p:nvPr/>
          </p:nvSpPr>
          <p:spPr bwMode="auto">
            <a:xfrm>
              <a:off x="3024" y="1795"/>
              <a:ext cx="97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Scheduling, Management</a:t>
              </a:r>
            </a:p>
          </p:txBody>
        </p:sp>
        <p:sp>
          <p:nvSpPr>
            <p:cNvPr id="737322" name="Rectangle 42"/>
            <p:cNvSpPr>
              <a:spLocks noChangeArrowheads="1"/>
            </p:cNvSpPr>
            <p:nvPr/>
          </p:nvSpPr>
          <p:spPr bwMode="auto">
            <a:xfrm>
              <a:off x="4176" y="1536"/>
              <a:ext cx="960" cy="816"/>
            </a:xfrm>
            <a:prstGeom prst="rect">
              <a:avLst/>
            </a:prstGeom>
            <a:solidFill>
              <a:srgbClr val="B1C8E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37323" name="Text Box 43"/>
            <p:cNvSpPr txBox="1">
              <a:spLocks noChangeArrowheads="1"/>
            </p:cNvSpPr>
            <p:nvPr/>
          </p:nvSpPr>
          <p:spPr bwMode="auto">
            <a:xfrm>
              <a:off x="4176" y="1776"/>
              <a:ext cx="92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Streaming drivers</a:t>
              </a:r>
            </a:p>
          </p:txBody>
        </p:sp>
        <p:sp>
          <p:nvSpPr>
            <p:cNvPr id="737324" name="Text Box 44"/>
            <p:cNvSpPr txBox="1">
              <a:spLocks noChangeArrowheads="1"/>
            </p:cNvSpPr>
            <p:nvPr/>
          </p:nvSpPr>
          <p:spPr bwMode="auto">
            <a:xfrm>
              <a:off x="1525" y="1200"/>
              <a:ext cx="913" cy="407"/>
            </a:xfrm>
            <a:prstGeom prst="rect">
              <a:avLst/>
            </a:prstGeom>
            <a:solidFill>
              <a:srgbClr val="B1C8ED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Over-the-air 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Programming</a:t>
              </a:r>
            </a:p>
          </p:txBody>
        </p:sp>
        <p:sp>
          <p:nvSpPr>
            <p:cNvPr id="737325" name="Text Box 45"/>
            <p:cNvSpPr txBox="1">
              <a:spLocks noChangeArrowheads="1"/>
            </p:cNvSpPr>
            <p:nvPr/>
          </p:nvSpPr>
          <p:spPr bwMode="auto">
            <a:xfrm>
              <a:off x="2496" y="1056"/>
              <a:ext cx="210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Applications and Services</a:t>
              </a:r>
            </a:p>
          </p:txBody>
        </p:sp>
      </p:grpSp>
      <p:grpSp>
        <p:nvGrpSpPr>
          <p:cNvPr id="10" name="Group 46"/>
          <p:cNvGrpSpPr>
            <a:grpSpLocks/>
          </p:cNvGrpSpPr>
          <p:nvPr/>
        </p:nvGrpSpPr>
        <p:grpSpPr bwMode="auto">
          <a:xfrm>
            <a:off x="6019800" y="2133600"/>
            <a:ext cx="1219200" cy="3276600"/>
            <a:chOff x="3792" y="1344"/>
            <a:chExt cx="768" cy="2064"/>
          </a:xfrm>
        </p:grpSpPr>
        <p:sp>
          <p:nvSpPr>
            <p:cNvPr id="737327" name="Arc 47"/>
            <p:cNvSpPr>
              <a:spLocks/>
            </p:cNvSpPr>
            <p:nvPr/>
          </p:nvSpPr>
          <p:spPr bwMode="auto">
            <a:xfrm>
              <a:off x="4176" y="1344"/>
              <a:ext cx="384" cy="38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C1C1C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328" name="Arc 48"/>
            <p:cNvSpPr>
              <a:spLocks/>
            </p:cNvSpPr>
            <p:nvPr/>
          </p:nvSpPr>
          <p:spPr bwMode="auto">
            <a:xfrm rot="-5400000">
              <a:off x="3792" y="1344"/>
              <a:ext cx="384" cy="38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C1C1C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329" name="Line 49"/>
            <p:cNvSpPr>
              <a:spLocks noChangeShapeType="1"/>
            </p:cNvSpPr>
            <p:nvPr/>
          </p:nvSpPr>
          <p:spPr bwMode="auto">
            <a:xfrm>
              <a:off x="4560" y="1728"/>
              <a:ext cx="0" cy="1680"/>
            </a:xfrm>
            <a:prstGeom prst="line">
              <a:avLst/>
            </a:prstGeom>
            <a:noFill/>
            <a:ln w="57150">
              <a:solidFill>
                <a:srgbClr val="FC1C1C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 flipV="1">
            <a:off x="5029200" y="2819400"/>
            <a:ext cx="914400" cy="495300"/>
            <a:chOff x="3216" y="1872"/>
            <a:chExt cx="768" cy="384"/>
          </a:xfrm>
        </p:grpSpPr>
        <p:sp>
          <p:nvSpPr>
            <p:cNvPr id="737331" name="Arc 51"/>
            <p:cNvSpPr>
              <a:spLocks/>
            </p:cNvSpPr>
            <p:nvPr/>
          </p:nvSpPr>
          <p:spPr bwMode="auto">
            <a:xfrm>
              <a:off x="3600" y="1872"/>
              <a:ext cx="384" cy="38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C1C1C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37332" name="Arc 52"/>
            <p:cNvSpPr>
              <a:spLocks/>
            </p:cNvSpPr>
            <p:nvPr/>
          </p:nvSpPr>
          <p:spPr bwMode="auto">
            <a:xfrm rot="-5400000">
              <a:off x="3216" y="1872"/>
              <a:ext cx="384" cy="38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C1C1C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737333" name="Rectangle 53" descr="Light horizontal"/>
          <p:cNvSpPr>
            <a:spLocks noChangeArrowheads="1"/>
          </p:cNvSpPr>
          <p:nvPr/>
        </p:nvSpPr>
        <p:spPr bwMode="auto">
          <a:xfrm>
            <a:off x="7010400" y="5181600"/>
            <a:ext cx="381000" cy="228600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34" name="Rectangle 54"/>
          <p:cNvSpPr>
            <a:spLocks noChangeArrowheads="1"/>
          </p:cNvSpPr>
          <p:nvPr/>
        </p:nvSpPr>
        <p:spPr bwMode="auto">
          <a:xfrm>
            <a:off x="5715000" y="2667000"/>
            <a:ext cx="381000" cy="228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2" name="Group 55"/>
          <p:cNvGrpSpPr>
            <a:grpSpLocks/>
          </p:cNvGrpSpPr>
          <p:nvPr/>
        </p:nvGrpSpPr>
        <p:grpSpPr bwMode="auto">
          <a:xfrm>
            <a:off x="4038600" y="2286000"/>
            <a:ext cx="914400" cy="1676400"/>
            <a:chOff x="2544" y="1536"/>
            <a:chExt cx="576" cy="1056"/>
          </a:xfrm>
        </p:grpSpPr>
        <p:grpSp>
          <p:nvGrpSpPr>
            <p:cNvPr id="13" name="Group 56"/>
            <p:cNvGrpSpPr>
              <a:grpSpLocks/>
            </p:cNvGrpSpPr>
            <p:nvPr/>
          </p:nvGrpSpPr>
          <p:grpSpPr bwMode="auto">
            <a:xfrm>
              <a:off x="2688" y="1536"/>
              <a:ext cx="432" cy="240"/>
              <a:chOff x="2400" y="1392"/>
              <a:chExt cx="720" cy="384"/>
            </a:xfrm>
          </p:grpSpPr>
          <p:sp>
            <p:nvSpPr>
              <p:cNvPr id="737337" name="Arc 57"/>
              <p:cNvSpPr>
                <a:spLocks/>
              </p:cNvSpPr>
              <p:nvPr/>
            </p:nvSpPr>
            <p:spPr bwMode="auto">
              <a:xfrm>
                <a:off x="2736" y="1392"/>
                <a:ext cx="384" cy="38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FC1C1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37338" name="Arc 58"/>
              <p:cNvSpPr>
                <a:spLocks/>
              </p:cNvSpPr>
              <p:nvPr/>
            </p:nvSpPr>
            <p:spPr bwMode="auto">
              <a:xfrm rot="-5400000">
                <a:off x="2400" y="1392"/>
                <a:ext cx="384" cy="38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FC1C1C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37339" name="Rectangle 59"/>
            <p:cNvSpPr>
              <a:spLocks noChangeArrowheads="1"/>
            </p:cNvSpPr>
            <p:nvPr/>
          </p:nvSpPr>
          <p:spPr bwMode="auto">
            <a:xfrm>
              <a:off x="2544" y="1776"/>
              <a:ext cx="336" cy="816"/>
            </a:xfrm>
            <a:prstGeom prst="rect">
              <a:avLst/>
            </a:prstGeom>
            <a:noFill/>
            <a:ln w="9525">
              <a:solidFill>
                <a:srgbClr val="FC1C1C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737340" name="Rectangle 60"/>
          <p:cNvSpPr>
            <a:spLocks noChangeArrowheads="1"/>
          </p:cNvSpPr>
          <p:nvPr/>
        </p:nvSpPr>
        <p:spPr bwMode="auto">
          <a:xfrm>
            <a:off x="4038600" y="3048000"/>
            <a:ext cx="533400" cy="1066800"/>
          </a:xfrm>
          <a:prstGeom prst="rect">
            <a:avLst/>
          </a:prstGeom>
          <a:gradFill rotWithShape="1">
            <a:gsLst>
              <a:gs pos="0">
                <a:schemeClr val="accent2">
                  <a:alpha val="83000"/>
                </a:schemeClr>
              </a:gs>
              <a:gs pos="100000">
                <a:schemeClr val="accent2">
                  <a:gamma/>
                  <a:tint val="31765"/>
                  <a:invGamma/>
                  <a:alpha val="3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4" name="Group 61"/>
          <p:cNvGrpSpPr>
            <a:grpSpLocks/>
          </p:cNvGrpSpPr>
          <p:nvPr/>
        </p:nvGrpSpPr>
        <p:grpSpPr bwMode="auto">
          <a:xfrm>
            <a:off x="2286000" y="1676400"/>
            <a:ext cx="2667000" cy="838200"/>
            <a:chOff x="1440" y="1056"/>
            <a:chExt cx="1680" cy="528"/>
          </a:xfrm>
        </p:grpSpPr>
        <p:sp>
          <p:nvSpPr>
            <p:cNvPr id="737342" name="Arc 62"/>
            <p:cNvSpPr>
              <a:spLocks/>
            </p:cNvSpPr>
            <p:nvPr/>
          </p:nvSpPr>
          <p:spPr bwMode="auto">
            <a:xfrm>
              <a:off x="2224" y="1056"/>
              <a:ext cx="896" cy="5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C1C1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37343" name="Arc 63"/>
            <p:cNvSpPr>
              <a:spLocks/>
            </p:cNvSpPr>
            <p:nvPr/>
          </p:nvSpPr>
          <p:spPr bwMode="auto">
            <a:xfrm rot="-5400000">
              <a:off x="1624" y="872"/>
              <a:ext cx="528" cy="8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C1C1C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737344" name="Arc 64"/>
          <p:cNvSpPr>
            <a:spLocks/>
          </p:cNvSpPr>
          <p:nvPr/>
        </p:nvSpPr>
        <p:spPr bwMode="auto">
          <a:xfrm flipV="1">
            <a:off x="914400" y="2743200"/>
            <a:ext cx="1295400" cy="2667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C1C1C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45" name="Arc 65"/>
          <p:cNvSpPr>
            <a:spLocks/>
          </p:cNvSpPr>
          <p:nvPr/>
        </p:nvSpPr>
        <p:spPr bwMode="auto">
          <a:xfrm flipH="1" flipV="1">
            <a:off x="2362200" y="2819400"/>
            <a:ext cx="1066800" cy="29718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C1C1C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46" name="Rectangle 66"/>
          <p:cNvSpPr>
            <a:spLocks noChangeArrowheads="1"/>
          </p:cNvSpPr>
          <p:nvPr/>
        </p:nvSpPr>
        <p:spPr bwMode="auto">
          <a:xfrm>
            <a:off x="4800600" y="2514600"/>
            <a:ext cx="381000" cy="228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37347" name="AutoShape 67"/>
          <p:cNvSpPr>
            <a:spLocks noChangeArrowheads="1"/>
          </p:cNvSpPr>
          <p:nvPr/>
        </p:nvSpPr>
        <p:spPr bwMode="auto">
          <a:xfrm>
            <a:off x="3352800" y="5715000"/>
            <a:ext cx="381000" cy="228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hlink">
                  <a:alpha val="78999"/>
                </a:schemeClr>
              </a:gs>
              <a:gs pos="100000">
                <a:schemeClr val="hlink">
                  <a:gamma/>
                  <a:tint val="38039"/>
                  <a:invGamma/>
                  <a:alpha val="37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48" name="Text Box 68"/>
          <p:cNvSpPr txBox="1">
            <a:spLocks noChangeArrowheads="1"/>
          </p:cNvSpPr>
          <p:nvPr/>
        </p:nvSpPr>
        <p:spPr bwMode="auto">
          <a:xfrm>
            <a:off x="2362200" y="5661025"/>
            <a:ext cx="3783013" cy="1196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i="1">
                <a:ea typeface="ＭＳ Ｐゴシック" charset="-128"/>
                <a:cs typeface="ＭＳ Ｐゴシック" charset="-128"/>
              </a:rPr>
              <a:t>Communication Centric</a:t>
            </a:r>
          </a:p>
          <a:p>
            <a:r>
              <a:rPr lang="en-US" sz="2400" b="1" i="1">
                <a:ea typeface="ＭＳ Ｐゴシック" charset="-128"/>
                <a:cs typeface="ＭＳ Ｐゴシック" charset="-128"/>
              </a:rPr>
              <a:t>Resource-Constrained</a:t>
            </a:r>
          </a:p>
          <a:p>
            <a:r>
              <a:rPr lang="en-US" sz="2400" b="1" i="1">
                <a:ea typeface="ＭＳ Ｐゴシック" charset="-128"/>
                <a:cs typeface="ＭＳ Ｐゴシック" charset="-128"/>
              </a:rPr>
              <a:t>Event-driven Execution</a:t>
            </a:r>
          </a:p>
        </p:txBody>
      </p:sp>
    </p:spTree>
    <p:extLst>
      <p:ext uri="{BB962C8B-B14F-4D97-AF65-F5344CB8AC3E}">
        <p14:creationId xmlns:p14="http://schemas.microsoft.com/office/powerpoint/2010/main" val="4115161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07495E-6 L 0.00243 -0.3752 L -0.0092 -0.42424 L -0.04253 -0.4564 L -0.06666 -0.46102 L -0.1033 -0.44553 L -0.12639 -0.418 L -0.13663 -0.37659 " pathEditMode="relative" ptsTypes="AAAAAAAA">
                                      <p:cBhvr>
                                        <p:cTn id="19" dur="2000" fill="hold"/>
                                        <p:tgtEl>
                                          <p:spTgt spid="737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37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86838E-6 L -0.01042 0.05066 L -0.04705 0.07865 L -0.0816 0.06361 L -0.09879 0.01897 L -0.1 -0.02059 " pathEditMode="relative" rAng="0" ptsTypes="AAAAAA">
                                      <p:cBhvr>
                                        <p:cTn id="31" dur="2000" fill="hold"/>
                                        <p:tgtEl>
                                          <p:spTgt spid="737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0"/>
                                        <p:tgtEl>
                                          <p:spTgt spid="737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37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3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0" presetClass="path" presetSubtype="0" repeatCount="indefinite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-2.26232E-6 L -0.00677 -0.03817 L -0.06424 -0.11173 L -0.13785 -0.13926 L -0.23559 -0.11335 L -0.29184 -0.03215 L -0.30573 0.10571 L -0.33906 0.30025 L -0.40677 0.40296 L -0.49306 0.41661 " pathEditMode="relative" ptsTypes="AAAAAAAAAA">
                                      <p:cBhvr>
                                        <p:cTn id="57" dur="2000" fill="hold"/>
                                        <p:tgtEl>
                                          <p:spTgt spid="737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37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8758E-6 L -0.04948 -0.02591 L -0.08628 -0.09947 L -0.12413 -0.30927 L -0.13333 -0.39209 L -0.12639 -0.45639 L -0.11389 -0.46865 " pathEditMode="relative" ptsTypes="AAAAAAA">
                                      <p:cBhvr>
                                        <p:cTn id="66" dur="2000" fill="hold"/>
                                        <p:tgtEl>
                                          <p:spTgt spid="737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33" grpId="0" animBg="1"/>
      <p:bldP spid="737333" grpId="1" animBg="1"/>
      <p:bldP spid="737334" grpId="0" animBg="1"/>
      <p:bldP spid="737334" grpId="1" animBg="1"/>
      <p:bldP spid="737340" grpId="0" animBg="1"/>
      <p:bldP spid="737344" grpId="0" animBg="1"/>
      <p:bldP spid="737345" grpId="0" animBg="1"/>
      <p:bldP spid="737346" grpId="0" animBg="1"/>
      <p:bldP spid="737346" grpId="1" animBg="1"/>
      <p:bldP spid="737347" grpId="0" animBg="1"/>
      <p:bldP spid="737347" grpId="1" animBg="1"/>
      <p:bldP spid="73734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2825-2152-2A4D-BDF2-C80CC7DFFFF7}" type="datetime1">
              <a:rPr lang="en-US"/>
              <a:pPr/>
              <a:t>12/5/14</a:t>
            </a:fld>
            <a:endParaRPr lang="en-US"/>
          </a:p>
        </p:txBody>
      </p:sp>
      <p:sp>
        <p:nvSpPr>
          <p:cNvPr id="8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170FC-5004-B444-A5F0-C20E0C99A145}" type="slidenum">
              <a:rPr lang="en-US"/>
              <a:pPr/>
              <a:t>29</a:t>
            </a:fld>
            <a:endParaRPr lang="en-US" b="0"/>
          </a:p>
        </p:txBody>
      </p:sp>
      <p:sp>
        <p:nvSpPr>
          <p:cNvPr id="73933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UCB =</a:t>
            </a:r>
            <a:r>
              <a:rPr lang="en-US">
                <a:sym typeface="Wingdings" charset="0"/>
              </a:rPr>
              <a:t>&gt; </a:t>
            </a:r>
            <a:r>
              <a:rPr lang="en-US"/>
              <a:t>A worldwide community</a:t>
            </a:r>
          </a:p>
        </p:txBody>
      </p:sp>
      <p:grpSp>
        <p:nvGrpSpPr>
          <p:cNvPr id="739331" name="Group 3"/>
          <p:cNvGrpSpPr>
            <a:grpSpLocks/>
          </p:cNvGrpSpPr>
          <p:nvPr/>
        </p:nvGrpSpPr>
        <p:grpSpPr bwMode="auto">
          <a:xfrm>
            <a:off x="3352800" y="5105400"/>
            <a:ext cx="838200" cy="715963"/>
            <a:chOff x="2064" y="2688"/>
            <a:chExt cx="576" cy="547"/>
          </a:xfrm>
        </p:grpSpPr>
        <p:sp>
          <p:nvSpPr>
            <p:cNvPr id="739332" name="AutoShape 4"/>
            <p:cNvSpPr>
              <a:spLocks noChangeArrowheads="1"/>
            </p:cNvSpPr>
            <p:nvPr/>
          </p:nvSpPr>
          <p:spPr bwMode="auto">
            <a:xfrm>
              <a:off x="2064" y="2688"/>
              <a:ext cx="576" cy="547"/>
            </a:xfrm>
            <a:prstGeom prst="can">
              <a:avLst>
                <a:gd name="adj" fmla="val 25000"/>
              </a:avLst>
            </a:prstGeom>
            <a:solidFill>
              <a:srgbClr val="CBD3D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39333" name="Picture 5" descr="The image “http://www.sst.com/images/header_left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" y="2870"/>
              <a:ext cx="192" cy="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9334" name="Picture 6" descr="intel-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" y="2939"/>
              <a:ext cx="230" cy="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933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4" y="2833"/>
              <a:ext cx="231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9336" name="Picture 8" descr="The image “http://www.atmel.com/images/homepage/logo_atmel.gif” cannot be displayed, because it contains errors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9" y="3029"/>
              <a:ext cx="288" cy="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9337" name="Group 9"/>
          <p:cNvGrpSpPr>
            <a:grpSpLocks/>
          </p:cNvGrpSpPr>
          <p:nvPr/>
        </p:nvGrpSpPr>
        <p:grpSpPr bwMode="auto">
          <a:xfrm>
            <a:off x="2057400" y="5105400"/>
            <a:ext cx="4876800" cy="1463675"/>
            <a:chOff x="1296" y="3216"/>
            <a:chExt cx="3072" cy="922"/>
          </a:xfrm>
        </p:grpSpPr>
        <p:sp>
          <p:nvSpPr>
            <p:cNvPr id="739338" name="Text Box 10"/>
            <p:cNvSpPr txBox="1">
              <a:spLocks noChangeArrowheads="1"/>
            </p:cNvSpPr>
            <p:nvPr/>
          </p:nvSpPr>
          <p:spPr bwMode="auto">
            <a:xfrm>
              <a:off x="2064" y="3696"/>
              <a:ext cx="7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cs typeface="ＭＳ Ｐゴシック" charset="0"/>
                </a:rPr>
                <a:t>Storage</a:t>
              </a:r>
            </a:p>
          </p:txBody>
        </p:sp>
        <p:sp>
          <p:nvSpPr>
            <p:cNvPr id="739339" name="Text Box 11"/>
            <p:cNvSpPr txBox="1">
              <a:spLocks noChangeArrowheads="1"/>
            </p:cNvSpPr>
            <p:nvPr/>
          </p:nvSpPr>
          <p:spPr bwMode="auto">
            <a:xfrm>
              <a:off x="1296" y="3840"/>
              <a:ext cx="72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cs typeface="ＭＳ Ｐゴシック" charset="0"/>
                </a:rPr>
                <a:t>Wireless</a:t>
              </a:r>
            </a:p>
          </p:txBody>
        </p:sp>
        <p:grpSp>
          <p:nvGrpSpPr>
            <p:cNvPr id="739340" name="Group 12"/>
            <p:cNvGrpSpPr>
              <a:grpSpLocks/>
            </p:cNvGrpSpPr>
            <p:nvPr/>
          </p:nvGrpSpPr>
          <p:grpSpPr bwMode="auto">
            <a:xfrm>
              <a:off x="1440" y="3360"/>
              <a:ext cx="550" cy="469"/>
              <a:chOff x="1248" y="2688"/>
              <a:chExt cx="550" cy="469"/>
            </a:xfrm>
          </p:grpSpPr>
          <p:sp>
            <p:nvSpPr>
              <p:cNvPr id="739341" name="AutoShape 13"/>
              <p:cNvSpPr>
                <a:spLocks noChangeArrowheads="1"/>
              </p:cNvSpPr>
              <p:nvPr/>
            </p:nvSpPr>
            <p:spPr bwMode="auto">
              <a:xfrm>
                <a:off x="1248" y="2688"/>
                <a:ext cx="550" cy="469"/>
              </a:xfrm>
              <a:prstGeom prst="can">
                <a:avLst>
                  <a:gd name="adj" fmla="val 25000"/>
                </a:avLst>
              </a:prstGeom>
              <a:solidFill>
                <a:srgbClr val="CBD3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39342" name="Picture 14" descr="The image “http://www.ember.com/images/logo1.gif” cannot be displayed, because it contains errors.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2832"/>
                <a:ext cx="289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9343" name="Picture 1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0" y="2951"/>
                <a:ext cx="259" cy="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344" name="Picture 16" descr="IFX-logo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2853"/>
                <a:ext cx="241" cy="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345" name="Picture 17" descr="chipcon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0" y="3021"/>
                <a:ext cx="420" cy="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346" name="Picture 18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4" y="2912"/>
                <a:ext cx="305" cy="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9347" name="Text Box 19"/>
            <p:cNvSpPr txBox="1">
              <a:spLocks noChangeArrowheads="1"/>
            </p:cNvSpPr>
            <p:nvPr/>
          </p:nvSpPr>
          <p:spPr bwMode="auto">
            <a:xfrm>
              <a:off x="2640" y="3888"/>
              <a:ext cx="91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cs typeface="ＭＳ Ｐゴシック" charset="0"/>
                </a:rPr>
                <a:t>Processing</a:t>
              </a:r>
            </a:p>
          </p:txBody>
        </p:sp>
        <p:grpSp>
          <p:nvGrpSpPr>
            <p:cNvPr id="739348" name="Group 20"/>
            <p:cNvGrpSpPr>
              <a:grpSpLocks/>
            </p:cNvGrpSpPr>
            <p:nvPr/>
          </p:nvGrpSpPr>
          <p:grpSpPr bwMode="auto">
            <a:xfrm>
              <a:off x="2784" y="3408"/>
              <a:ext cx="544" cy="480"/>
              <a:chOff x="2714" y="3216"/>
              <a:chExt cx="544" cy="432"/>
            </a:xfrm>
          </p:grpSpPr>
          <p:sp>
            <p:nvSpPr>
              <p:cNvPr id="739349" name="AutoShape 21"/>
              <p:cNvSpPr>
                <a:spLocks noChangeArrowheads="1"/>
              </p:cNvSpPr>
              <p:nvPr/>
            </p:nvSpPr>
            <p:spPr bwMode="auto">
              <a:xfrm>
                <a:off x="2714" y="3216"/>
                <a:ext cx="544" cy="432"/>
              </a:xfrm>
              <a:prstGeom prst="can">
                <a:avLst>
                  <a:gd name="adj" fmla="val 25000"/>
                </a:avLst>
              </a:prstGeom>
              <a:solidFill>
                <a:srgbClr val="CBD3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39350" name="Picture 22" descr="The image “http://www.atmel.com/images/homepage/logo_atmel.gif” cannot be displayed, because it contains errors.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0" y="3342"/>
                <a:ext cx="321" cy="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351" name="Picture 23" descr="intel-logo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1" y="3414"/>
                <a:ext cx="208" cy="1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352" name="Picture 24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" y="3312"/>
                <a:ext cx="118" cy="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9353" name="Text Box 25"/>
            <p:cNvSpPr txBox="1">
              <a:spLocks noChangeArrowheads="1"/>
            </p:cNvSpPr>
            <p:nvPr/>
          </p:nvSpPr>
          <p:spPr bwMode="auto">
            <a:xfrm>
              <a:off x="3456" y="3648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cs typeface="ＭＳ Ｐゴシック" charset="0"/>
                </a:rPr>
                <a:t>Sensors</a:t>
              </a:r>
            </a:p>
          </p:txBody>
        </p:sp>
        <p:grpSp>
          <p:nvGrpSpPr>
            <p:cNvPr id="739354" name="Group 26"/>
            <p:cNvGrpSpPr>
              <a:grpSpLocks/>
            </p:cNvGrpSpPr>
            <p:nvPr/>
          </p:nvGrpSpPr>
          <p:grpSpPr bwMode="auto">
            <a:xfrm>
              <a:off x="3504" y="3216"/>
              <a:ext cx="480" cy="480"/>
              <a:chOff x="3600" y="2736"/>
              <a:chExt cx="480" cy="528"/>
            </a:xfrm>
          </p:grpSpPr>
          <p:sp>
            <p:nvSpPr>
              <p:cNvPr id="739355" name="AutoShape 27"/>
              <p:cNvSpPr>
                <a:spLocks noChangeArrowheads="1"/>
              </p:cNvSpPr>
              <p:nvPr/>
            </p:nvSpPr>
            <p:spPr bwMode="auto">
              <a:xfrm>
                <a:off x="3600" y="2736"/>
                <a:ext cx="480" cy="528"/>
              </a:xfrm>
              <a:prstGeom prst="can">
                <a:avLst>
                  <a:gd name="adj" fmla="val 27500"/>
                </a:avLst>
              </a:prstGeom>
              <a:solidFill>
                <a:srgbClr val="CBD3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39356" name="Picture 28" descr="The image “http://www.usa.hamamatsu.com/assets/img/hama_icon.ico” cannot be displayed, because it contains errors.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2" y="3088"/>
                <a:ext cx="48" cy="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39357" name="AutoShape 29" descr="The image “http://www.sensirion.com/images/favicon.ico” cannot be displayed, because it contains errors."/>
              <p:cNvSpPr>
                <a:spLocks noChangeAspect="1" noChangeArrowheads="1"/>
              </p:cNvSpPr>
              <p:nvPr/>
            </p:nvSpPr>
            <p:spPr bwMode="auto">
              <a:xfrm>
                <a:off x="3936" y="3066"/>
                <a:ext cx="96" cy="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358" name="AutoShape 30" descr="The image “http://www.sensirion.com/images/favicon.ico” cannot be displayed, because it contains errors."/>
              <p:cNvSpPr>
                <a:spLocks noChangeAspect="1" noChangeArrowheads="1"/>
              </p:cNvSpPr>
              <p:nvPr/>
            </p:nvSpPr>
            <p:spPr bwMode="auto">
              <a:xfrm>
                <a:off x="3631" y="2863"/>
                <a:ext cx="96" cy="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739359" name="Picture 31" descr="logo_honeywell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976"/>
                <a:ext cx="384" cy="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360" name="Picture 3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4" y="2868"/>
                <a:ext cx="288" cy="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361" name="Picture 33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3066"/>
                <a:ext cx="216" cy="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739362" name="Oval 34" descr="chip2"/>
          <p:cNvSpPr>
            <a:spLocks noChangeArrowheads="1"/>
          </p:cNvSpPr>
          <p:nvPr/>
        </p:nvSpPr>
        <p:spPr bwMode="auto">
          <a:xfrm>
            <a:off x="1905000" y="4800600"/>
            <a:ext cx="5257800" cy="838200"/>
          </a:xfrm>
          <a:prstGeom prst="ellipse">
            <a:avLst/>
          </a:prstGeom>
          <a:blipFill dpi="0" rotWithShape="1">
            <a:blip r:embed="rId17">
              <a:alphaModFix amt="49000"/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cs typeface="ＭＳ Ｐゴシック" charset="0"/>
            </a:endParaRPr>
          </a:p>
        </p:txBody>
      </p:sp>
      <p:grpSp>
        <p:nvGrpSpPr>
          <p:cNvPr id="739363" name="Group 35"/>
          <p:cNvGrpSpPr>
            <a:grpSpLocks/>
          </p:cNvGrpSpPr>
          <p:nvPr/>
        </p:nvGrpSpPr>
        <p:grpSpPr bwMode="auto">
          <a:xfrm>
            <a:off x="2438400" y="4495800"/>
            <a:ext cx="914400" cy="773113"/>
            <a:chOff x="1344" y="1872"/>
            <a:chExt cx="576" cy="487"/>
          </a:xfrm>
        </p:grpSpPr>
        <p:sp>
          <p:nvSpPr>
            <p:cNvPr id="739364" name="AutoShape 36"/>
            <p:cNvSpPr>
              <a:spLocks noChangeArrowheads="1"/>
            </p:cNvSpPr>
            <p:nvPr/>
          </p:nvSpPr>
          <p:spPr bwMode="auto">
            <a:xfrm>
              <a:off x="1344" y="1872"/>
              <a:ext cx="576" cy="487"/>
            </a:xfrm>
            <a:prstGeom prst="can">
              <a:avLst>
                <a:gd name="adj" fmla="val 25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cs typeface="ＭＳ Ｐゴシック" charset="0"/>
              </a:endParaRPr>
            </a:p>
          </p:txBody>
        </p:sp>
        <p:pic>
          <p:nvPicPr>
            <p:cNvPr id="739365" name="Picture 37" descr="plain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016"/>
              <a:ext cx="446" cy="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9366" name="Group 38"/>
          <p:cNvGrpSpPr>
            <a:grpSpLocks/>
          </p:cNvGrpSpPr>
          <p:nvPr/>
        </p:nvGrpSpPr>
        <p:grpSpPr bwMode="auto">
          <a:xfrm>
            <a:off x="4343400" y="4419600"/>
            <a:ext cx="920750" cy="773113"/>
            <a:chOff x="2496" y="1968"/>
            <a:chExt cx="580" cy="487"/>
          </a:xfrm>
        </p:grpSpPr>
        <p:sp>
          <p:nvSpPr>
            <p:cNvPr id="739367" name="AutoShape 39"/>
            <p:cNvSpPr>
              <a:spLocks noChangeArrowheads="1"/>
            </p:cNvSpPr>
            <p:nvPr/>
          </p:nvSpPr>
          <p:spPr bwMode="auto">
            <a:xfrm>
              <a:off x="2496" y="1968"/>
              <a:ext cx="576" cy="487"/>
            </a:xfrm>
            <a:prstGeom prst="can">
              <a:avLst>
                <a:gd name="adj" fmla="val 25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cs typeface="ＭＳ Ｐゴシック" charset="0"/>
              </a:endParaRPr>
            </a:p>
          </p:txBody>
        </p:sp>
        <p:sp>
          <p:nvSpPr>
            <p:cNvPr id="739368" name="Text Box 40"/>
            <p:cNvSpPr txBox="1">
              <a:spLocks noChangeArrowheads="1"/>
            </p:cNvSpPr>
            <p:nvPr/>
          </p:nvSpPr>
          <p:spPr bwMode="auto">
            <a:xfrm>
              <a:off x="2496" y="2160"/>
              <a:ext cx="58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Arial Narrow" charset="0"/>
                  <a:cs typeface="ＭＳ Ｐゴシック" charset="0"/>
                </a:rPr>
                <a:t>SmartDust</a:t>
              </a:r>
            </a:p>
          </p:txBody>
        </p:sp>
      </p:grpSp>
      <p:grpSp>
        <p:nvGrpSpPr>
          <p:cNvPr id="739369" name="Group 41"/>
          <p:cNvGrpSpPr>
            <a:grpSpLocks/>
          </p:cNvGrpSpPr>
          <p:nvPr/>
        </p:nvGrpSpPr>
        <p:grpSpPr bwMode="auto">
          <a:xfrm>
            <a:off x="3276600" y="4724400"/>
            <a:ext cx="1143000" cy="838200"/>
            <a:chOff x="2640" y="2112"/>
            <a:chExt cx="720" cy="528"/>
          </a:xfrm>
        </p:grpSpPr>
        <p:sp>
          <p:nvSpPr>
            <p:cNvPr id="739370" name="AutoShape 42"/>
            <p:cNvSpPr>
              <a:spLocks noChangeArrowheads="1"/>
            </p:cNvSpPr>
            <p:nvPr/>
          </p:nvSpPr>
          <p:spPr bwMode="auto">
            <a:xfrm>
              <a:off x="2640" y="2112"/>
              <a:ext cx="720" cy="528"/>
            </a:xfrm>
            <a:prstGeom prst="can">
              <a:avLst>
                <a:gd name="adj" fmla="val 25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cs typeface="ＭＳ Ｐゴシック" charset="0"/>
              </a:endParaRPr>
            </a:p>
          </p:txBody>
        </p:sp>
        <p:pic>
          <p:nvPicPr>
            <p:cNvPr id="739371" name="Picture 43" descr="The image “http://www.tinyos.net/scoop/images/tos-jwall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304"/>
              <a:ext cx="624" cy="238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9372" name="Group 44"/>
          <p:cNvGrpSpPr>
            <a:grpSpLocks/>
          </p:cNvGrpSpPr>
          <p:nvPr/>
        </p:nvGrpSpPr>
        <p:grpSpPr bwMode="auto">
          <a:xfrm>
            <a:off x="6019800" y="4495800"/>
            <a:ext cx="914400" cy="773113"/>
            <a:chOff x="4176" y="1968"/>
            <a:chExt cx="576" cy="487"/>
          </a:xfrm>
        </p:grpSpPr>
        <p:sp>
          <p:nvSpPr>
            <p:cNvPr id="739373" name="AutoShape 45"/>
            <p:cNvSpPr>
              <a:spLocks noChangeArrowheads="1"/>
            </p:cNvSpPr>
            <p:nvPr/>
          </p:nvSpPr>
          <p:spPr bwMode="auto">
            <a:xfrm>
              <a:off x="4176" y="1968"/>
              <a:ext cx="576" cy="487"/>
            </a:xfrm>
            <a:prstGeom prst="can">
              <a:avLst>
                <a:gd name="adj" fmla="val 25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cs typeface="ＭＳ Ｐゴシック" charset="0"/>
              </a:endParaRPr>
            </a:p>
          </p:txBody>
        </p:sp>
        <p:pic>
          <p:nvPicPr>
            <p:cNvPr id="739374" name="Picture 46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229"/>
              <a:ext cx="516" cy="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9375" name="Group 47"/>
          <p:cNvGrpSpPr>
            <a:grpSpLocks/>
          </p:cNvGrpSpPr>
          <p:nvPr/>
        </p:nvGrpSpPr>
        <p:grpSpPr bwMode="auto">
          <a:xfrm>
            <a:off x="5181600" y="4648200"/>
            <a:ext cx="914400" cy="773113"/>
            <a:chOff x="3312" y="1968"/>
            <a:chExt cx="576" cy="487"/>
          </a:xfrm>
        </p:grpSpPr>
        <p:sp>
          <p:nvSpPr>
            <p:cNvPr id="739376" name="AutoShape 48"/>
            <p:cNvSpPr>
              <a:spLocks noChangeArrowheads="1"/>
            </p:cNvSpPr>
            <p:nvPr/>
          </p:nvSpPr>
          <p:spPr bwMode="auto">
            <a:xfrm>
              <a:off x="3312" y="1968"/>
              <a:ext cx="576" cy="487"/>
            </a:xfrm>
            <a:prstGeom prst="can">
              <a:avLst>
                <a:gd name="adj" fmla="val 25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cs typeface="ＭＳ Ｐゴシック" charset="0"/>
              </a:endParaRPr>
            </a:p>
          </p:txBody>
        </p:sp>
        <p:sp>
          <p:nvSpPr>
            <p:cNvPr id="739377" name="Text Box 49"/>
            <p:cNvSpPr txBox="1">
              <a:spLocks noChangeArrowheads="1"/>
            </p:cNvSpPr>
            <p:nvPr/>
          </p:nvSpPr>
          <p:spPr bwMode="auto">
            <a:xfrm>
              <a:off x="3408" y="2128"/>
              <a:ext cx="4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latin typeface="Arial Narrow" charset="0"/>
                  <a:cs typeface="ＭＳ Ｐゴシック" charset="0"/>
                </a:rPr>
                <a:t>NEST</a:t>
              </a:r>
            </a:p>
          </p:txBody>
        </p:sp>
      </p:grpSp>
      <p:grpSp>
        <p:nvGrpSpPr>
          <p:cNvPr id="739378" name="Group 50"/>
          <p:cNvGrpSpPr>
            <a:grpSpLocks/>
          </p:cNvGrpSpPr>
          <p:nvPr/>
        </p:nvGrpSpPr>
        <p:grpSpPr bwMode="auto">
          <a:xfrm>
            <a:off x="1676400" y="3862388"/>
            <a:ext cx="5715000" cy="1090612"/>
            <a:chOff x="1056" y="2496"/>
            <a:chExt cx="3600" cy="624"/>
          </a:xfrm>
        </p:grpSpPr>
        <p:sp>
          <p:nvSpPr>
            <p:cNvPr id="739379" name="AutoShape 51"/>
            <p:cNvSpPr>
              <a:spLocks noChangeArrowheads="1"/>
            </p:cNvSpPr>
            <p:nvPr/>
          </p:nvSpPr>
          <p:spPr bwMode="auto">
            <a:xfrm>
              <a:off x="1056" y="2496"/>
              <a:ext cx="3600" cy="624"/>
            </a:xfrm>
            <a:prstGeom prst="can">
              <a:avLst>
                <a:gd name="adj" fmla="val 43231"/>
              </a:avLst>
            </a:prstGeom>
            <a:solidFill>
              <a:schemeClr val="accent1">
                <a:alpha val="84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380" name="Text Box 52"/>
            <p:cNvSpPr txBox="1">
              <a:spLocks noChangeArrowheads="1"/>
            </p:cNvSpPr>
            <p:nvPr/>
          </p:nvSpPr>
          <p:spPr bwMode="auto">
            <a:xfrm>
              <a:off x="1584" y="2784"/>
              <a:ext cx="2367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cs typeface="ＭＳ Ｐゴシック" charset="0"/>
                </a:rPr>
                <a:t>Wireless Sensor Networks</a:t>
              </a:r>
            </a:p>
          </p:txBody>
        </p:sp>
      </p:grpSp>
      <p:pic>
        <p:nvPicPr>
          <p:cNvPr id="739381" name="Picture 53" descr="Ember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13" y="3883025"/>
            <a:ext cx="9144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739382" name="Picture 54" descr="dust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3527425"/>
            <a:ext cx="1335087" cy="307975"/>
          </a:xfrm>
          <a:prstGeom prst="rect">
            <a:avLst/>
          </a:prstGeom>
          <a:solidFill>
            <a:schemeClr val="accent2"/>
          </a:solidFill>
          <a:ln w="12700">
            <a:solidFill>
              <a:srgbClr val="FFE94B"/>
            </a:solidFill>
            <a:miter lim="800000"/>
            <a:headEnd/>
            <a:tailEnd/>
          </a:ln>
        </p:spPr>
      </p:pic>
      <p:pic>
        <p:nvPicPr>
          <p:cNvPr id="739383" name="Picture 55" descr="Millennial Net - Wireless Sensor Networking Anywhere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05200"/>
            <a:ext cx="914400" cy="2809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739384" name="Picture 56" descr="Sensicast Logo">
            <a:hlinkClick r:id="rId27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657600"/>
            <a:ext cx="838200" cy="2968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739385" name="Picture 57" descr="The image “http://www.moteiv.com/images/2004/header-logo.gif” cannot be displayed, because it contains errors.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3630613"/>
            <a:ext cx="595312" cy="466725"/>
          </a:xfrm>
          <a:prstGeom prst="rect">
            <a:avLst/>
          </a:prstGeom>
          <a:noFill/>
          <a:ln w="12700">
            <a:solidFill>
              <a:srgbClr val="FFE94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9386" name="Picture 58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3309938"/>
            <a:ext cx="639762" cy="449262"/>
          </a:xfrm>
          <a:prstGeom prst="rect">
            <a:avLst/>
          </a:prstGeom>
          <a:noFill/>
          <a:ln w="12700">
            <a:solidFill>
              <a:srgbClr val="FFE94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9387" name="Picture 59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3289300"/>
            <a:ext cx="561975" cy="469900"/>
          </a:xfrm>
          <a:prstGeom prst="rect">
            <a:avLst/>
          </a:prstGeom>
          <a:noFill/>
          <a:ln w="12700">
            <a:solidFill>
              <a:srgbClr val="FFE94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9388" name="Picture 60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63" y="3770313"/>
            <a:ext cx="1235075" cy="323850"/>
          </a:xfrm>
          <a:prstGeom prst="rect">
            <a:avLst/>
          </a:prstGeom>
          <a:noFill/>
          <a:ln w="12700">
            <a:solidFill>
              <a:srgbClr val="FFE94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9389" name="Picture 61" descr="archrock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3770313"/>
            <a:ext cx="1339850" cy="444500"/>
          </a:xfrm>
          <a:prstGeom prst="rect">
            <a:avLst/>
          </a:prstGeom>
          <a:noFill/>
          <a:ln w="12700">
            <a:solidFill>
              <a:srgbClr val="FFE94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9390" name="Picture 6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3917950"/>
            <a:ext cx="1830387" cy="255588"/>
          </a:xfrm>
          <a:prstGeom prst="rect">
            <a:avLst/>
          </a:prstGeom>
          <a:noFill/>
          <a:ln w="12700">
            <a:solidFill>
              <a:srgbClr val="FFE94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9391" name="Picture 63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3524250"/>
            <a:ext cx="1020762" cy="193675"/>
          </a:xfrm>
          <a:prstGeom prst="rect">
            <a:avLst/>
          </a:prstGeom>
          <a:noFill/>
          <a:ln w="12700">
            <a:solidFill>
              <a:srgbClr val="FFE94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9392" name="Group 64"/>
          <p:cNvGrpSpPr>
            <a:grpSpLocks/>
          </p:cNvGrpSpPr>
          <p:nvPr/>
        </p:nvGrpSpPr>
        <p:grpSpPr bwMode="auto">
          <a:xfrm>
            <a:off x="149225" y="2881313"/>
            <a:ext cx="2725738" cy="1535112"/>
            <a:chOff x="94" y="1815"/>
            <a:chExt cx="1717" cy="967"/>
          </a:xfrm>
        </p:grpSpPr>
        <p:pic>
          <p:nvPicPr>
            <p:cNvPr id="739393" name="Picture 65" descr="The image “http://www.keti.re.kr/ketimain/images/n_logo.gif” cannot be displayed, because it contains errors.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" y="2093"/>
              <a:ext cx="537" cy="178"/>
            </a:xfrm>
            <a:prstGeom prst="rect">
              <a:avLst/>
            </a:prstGeom>
            <a:noFill/>
            <a:ln w="9525">
              <a:solidFill>
                <a:srgbClr val="1111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9394" name="Picture 66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" y="2593"/>
              <a:ext cx="618" cy="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9395" name="Picture 67" descr="LuxoftLabsLogo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968"/>
              <a:ext cx="677" cy="136"/>
            </a:xfrm>
            <a:prstGeom prst="rect">
              <a:avLst/>
            </a:prstGeom>
            <a:noFill/>
            <a:ln w="9525">
              <a:solidFill>
                <a:srgbClr val="1111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9396" name="Picture 68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" y="2287"/>
              <a:ext cx="496" cy="216"/>
            </a:xfrm>
            <a:prstGeom prst="rect">
              <a:avLst/>
            </a:prstGeom>
            <a:noFill/>
            <a:ln w="9525">
              <a:solidFill>
                <a:srgbClr val="1111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9397" name="Picture 69" descr="xbow-logo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" y="2056"/>
              <a:ext cx="517" cy="200"/>
            </a:xfrm>
            <a:prstGeom prst="rect">
              <a:avLst/>
            </a:prstGeom>
            <a:noFill/>
            <a:ln w="9525">
              <a:solidFill>
                <a:srgbClr val="1111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9398" name="Picture 70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" y="2268"/>
              <a:ext cx="453" cy="292"/>
            </a:xfrm>
            <a:prstGeom prst="rect">
              <a:avLst/>
            </a:prstGeom>
            <a:noFill/>
            <a:ln w="9525">
              <a:solidFill>
                <a:srgbClr val="11117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39399" name="Picture 71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824"/>
              <a:ext cx="450" cy="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9400" name="Picture 72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932"/>
              <a:ext cx="528" cy="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9401" name="Picture 73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" y="1815"/>
              <a:ext cx="528" cy="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9402" name="Picture 74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" y="2025"/>
              <a:ext cx="294" cy="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9403" name="Picture 75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" y="2459"/>
              <a:ext cx="444" cy="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9404" name="Group 76"/>
          <p:cNvGrpSpPr>
            <a:grpSpLocks/>
          </p:cNvGrpSpPr>
          <p:nvPr/>
        </p:nvGrpSpPr>
        <p:grpSpPr bwMode="auto">
          <a:xfrm>
            <a:off x="276225" y="4000500"/>
            <a:ext cx="1816100" cy="695325"/>
            <a:chOff x="174" y="2520"/>
            <a:chExt cx="1144" cy="438"/>
          </a:xfrm>
        </p:grpSpPr>
        <p:pic>
          <p:nvPicPr>
            <p:cNvPr id="739405" name="Picture 77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" y="2520"/>
              <a:ext cx="280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39406" name="Picture 78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" y="2792"/>
              <a:ext cx="458" cy="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9407" name="Picture 79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" y="2685"/>
              <a:ext cx="312" cy="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39408" name="Picture 80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1154113"/>
            <a:ext cx="2847975" cy="243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9409" name="Picture 81" descr="The image “http://www.tinyos.net/scoop/images/tos-jwall.jpg” cannot be displayed, because it contains errors.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77975"/>
            <a:ext cx="2736850" cy="10477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9410" name="Picture 82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953000"/>
            <a:ext cx="6000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9411" name="Picture 83" descr="The image “http://www.cs.berkeley.edu/~kwright/stats/20060601-countries.png” cannot be displayed, because it contains errors.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19600"/>
            <a:ext cx="4237038" cy="18208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87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39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39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39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9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9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39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39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39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39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739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739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39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39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39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99F2-9AEE-FB4D-91A8-861DE3FED30A}" type="datetime1">
              <a:rPr lang="en-US"/>
              <a:pPr/>
              <a:t>12/5/14</a:t>
            </a:fld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B972B-53C4-404D-881B-010CD424DF6E}" type="slidenum">
              <a:rPr lang="en-US"/>
              <a:pPr/>
              <a:t>3</a:t>
            </a:fld>
            <a:endParaRPr lang="en-US" b="0"/>
          </a:p>
        </p:txBody>
      </p:sp>
      <p:sp>
        <p:nvSpPr>
          <p:cNvPr id="89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620000" cy="762000"/>
          </a:xfrm>
          <a:ln/>
        </p:spPr>
        <p:txBody>
          <a:bodyPr/>
          <a:lstStyle/>
          <a:p>
            <a:r>
              <a:rPr lang="en-US" sz="3600"/>
              <a:t>2007 - The Internet of Every Body</a:t>
            </a:r>
            <a:endParaRPr lang="en-US" sz="6600"/>
          </a:p>
        </p:txBody>
      </p:sp>
      <p:pic>
        <p:nvPicPr>
          <p:cNvPr id="891907" name="Picture 3" descr="isp-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169150" cy="52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908" name="Picture 4" descr="The image “http://img.dell.com/images/us/segments/dhs/prodviews/4700_fp_front_66x57.jpg” cannot be displayed, because it contains error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267200"/>
            <a:ext cx="9286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909" name="Picture 5" descr="clu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990850"/>
            <a:ext cx="14859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910" name="Picture 6" descr="cell-phone-nokia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76400"/>
            <a:ext cx="381000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911" name="Picture 7" descr="The image “http://img.dell.com/images/us/segments/dhs/prodviews/4700_fp_front_66x57.jpg” cannot be displayed, because it contains error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809750"/>
            <a:ext cx="706438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912" name="Picture 8" descr="cell-phone-nokia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1909763"/>
            <a:ext cx="381000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913" name="Picture 9" descr="cell-phone-nokia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971675"/>
            <a:ext cx="381000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1914" name="AutoShape 10"/>
          <p:cNvSpPr>
            <a:spLocks noChangeArrowheads="1"/>
          </p:cNvSpPr>
          <p:nvPr/>
        </p:nvSpPr>
        <p:spPr bwMode="auto">
          <a:xfrm>
            <a:off x="533400" y="990600"/>
            <a:ext cx="7620000" cy="5715000"/>
          </a:xfrm>
          <a:custGeom>
            <a:avLst/>
            <a:gdLst>
              <a:gd name="G0" fmla="+- 2223 0 0"/>
              <a:gd name="G1" fmla="+- 21600 0 2223"/>
              <a:gd name="G2" fmla="+- 21600 0 2223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223" y="10800"/>
                </a:moveTo>
                <a:cubicBezTo>
                  <a:pt x="2223" y="15537"/>
                  <a:pt x="6063" y="19377"/>
                  <a:pt x="10800" y="19377"/>
                </a:cubicBezTo>
                <a:cubicBezTo>
                  <a:pt x="15537" y="19377"/>
                  <a:pt x="19377" y="15537"/>
                  <a:pt x="19377" y="10800"/>
                </a:cubicBezTo>
                <a:cubicBezTo>
                  <a:pt x="19377" y="6063"/>
                  <a:pt x="15537" y="2223"/>
                  <a:pt x="10800" y="2223"/>
                </a:cubicBezTo>
                <a:cubicBezTo>
                  <a:pt x="6063" y="2223"/>
                  <a:pt x="2223" y="6063"/>
                  <a:pt x="2223" y="10800"/>
                </a:cubicBezTo>
                <a:close/>
              </a:path>
            </a:pathLst>
          </a:custGeom>
          <a:solidFill>
            <a:schemeClr val="accent1">
              <a:alpha val="46001"/>
            </a:schemeClr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91915" name="Picture 11" descr="The image “http://images.apple.com/iphone/images/2007/06/iphone_hero_20070621.jpg” cannot be displayed, because it contains errors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562600"/>
            <a:ext cx="1397000" cy="91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916" name="Picture 12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14287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189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919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8919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8919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9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9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9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9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3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64F7F-F345-0D4C-BEC1-754DB4CE1CBD}" type="slidenum">
              <a:rPr lang="en-US"/>
              <a:pPr/>
              <a:t>30</a:t>
            </a:fld>
            <a:endParaRPr lang="en-US" b="0"/>
          </a:p>
        </p:txBody>
      </p:sp>
      <p:sp>
        <p:nvSpPr>
          <p:cNvPr id="81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3200" dirty="0"/>
              <a:t>Low Power Networking in the Real World</a:t>
            </a:r>
          </a:p>
        </p:txBody>
      </p:sp>
      <p:sp>
        <p:nvSpPr>
          <p:cNvPr id="815107" name="Text Box 3"/>
          <p:cNvSpPr txBox="1">
            <a:spLocks noChangeArrowheads="1"/>
          </p:cNvSpPr>
          <p:nvPr/>
        </p:nvSpPr>
        <p:spPr bwMode="auto">
          <a:xfrm>
            <a:off x="6934200" y="1295400"/>
            <a:ext cx="20113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accent2"/>
                </a:solidFill>
                <a:ea typeface="ＭＳ Ｐゴシック" charset="-128"/>
                <a:cs typeface="Arial" charset="0"/>
              </a:rPr>
              <a:t>Applications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086600" y="3886200"/>
            <a:ext cx="1536700" cy="431800"/>
            <a:chOff x="3536" y="2480"/>
            <a:chExt cx="968" cy="272"/>
          </a:xfrm>
        </p:grpSpPr>
        <p:sp>
          <p:nvSpPr>
            <p:cNvPr id="815109" name="Text Box 5"/>
            <p:cNvSpPr txBox="1">
              <a:spLocks noChangeArrowheads="1"/>
            </p:cNvSpPr>
            <p:nvPr/>
          </p:nvSpPr>
          <p:spPr bwMode="auto">
            <a:xfrm>
              <a:off x="3748" y="2486"/>
              <a:ext cx="557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hlink"/>
                  </a:solidFill>
                  <a:ea typeface="ＭＳ Ｐゴシック" charset="-128"/>
                  <a:cs typeface="Arial" charset="0"/>
                </a:rPr>
                <a:t>system</a:t>
              </a:r>
            </a:p>
          </p:txBody>
        </p:sp>
        <p:sp>
          <p:nvSpPr>
            <p:cNvPr id="815110" name="Rectangle 6"/>
            <p:cNvSpPr>
              <a:spLocks noChangeArrowheads="1"/>
            </p:cNvSpPr>
            <p:nvPr/>
          </p:nvSpPr>
          <p:spPr bwMode="auto">
            <a:xfrm>
              <a:off x="3536" y="2480"/>
              <a:ext cx="968" cy="27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815111" name="Oval 7" descr="chip2"/>
          <p:cNvSpPr>
            <a:spLocks noChangeArrowheads="1"/>
          </p:cNvSpPr>
          <p:nvPr/>
        </p:nvSpPr>
        <p:spPr bwMode="auto">
          <a:xfrm>
            <a:off x="454025" y="5180013"/>
            <a:ext cx="6477000" cy="871537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509838" y="5253038"/>
            <a:ext cx="1244600" cy="514350"/>
            <a:chOff x="3168" y="3072"/>
            <a:chExt cx="960" cy="340"/>
          </a:xfrm>
        </p:grpSpPr>
        <p:sp>
          <p:nvSpPr>
            <p:cNvPr id="815113" name="AutoShape 9"/>
            <p:cNvSpPr>
              <a:spLocks noChangeArrowheads="1"/>
            </p:cNvSpPr>
            <p:nvPr/>
          </p:nvSpPr>
          <p:spPr bwMode="auto">
            <a:xfrm>
              <a:off x="3168" y="3072"/>
              <a:ext cx="960" cy="336"/>
            </a:xfrm>
            <a:prstGeom prst="can">
              <a:avLst>
                <a:gd name="adj" fmla="val 25000"/>
              </a:avLst>
            </a:prstGeom>
            <a:solidFill>
              <a:srgbClr val="CBD3D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114" name="Text Box 10"/>
            <p:cNvSpPr txBox="1">
              <a:spLocks noChangeArrowheads="1"/>
            </p:cNvSpPr>
            <p:nvPr/>
          </p:nvSpPr>
          <p:spPr bwMode="auto">
            <a:xfrm>
              <a:off x="3216" y="3150"/>
              <a:ext cx="828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11117F"/>
                  </a:solidFill>
                  <a:ea typeface="ＭＳ Ｐゴシック" charset="-128"/>
                  <a:cs typeface="ＭＳ Ｐゴシック" charset="-128"/>
                </a:rPr>
                <a:t>Storage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810000" y="5257800"/>
            <a:ext cx="1462088" cy="581025"/>
            <a:chOff x="2016" y="2976"/>
            <a:chExt cx="1067" cy="384"/>
          </a:xfrm>
        </p:grpSpPr>
        <p:sp>
          <p:nvSpPr>
            <p:cNvPr id="815116" name="AutoShape 12"/>
            <p:cNvSpPr>
              <a:spLocks noChangeArrowheads="1"/>
            </p:cNvSpPr>
            <p:nvPr/>
          </p:nvSpPr>
          <p:spPr bwMode="auto">
            <a:xfrm>
              <a:off x="2016" y="2976"/>
              <a:ext cx="1056" cy="384"/>
            </a:xfrm>
            <a:prstGeom prst="can">
              <a:avLst>
                <a:gd name="adj" fmla="val 25000"/>
              </a:avLst>
            </a:prstGeom>
            <a:solidFill>
              <a:srgbClr val="CBD3D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117" name="Text Box 13"/>
            <p:cNvSpPr txBox="1">
              <a:spLocks noChangeArrowheads="1"/>
            </p:cNvSpPr>
            <p:nvPr/>
          </p:nvSpPr>
          <p:spPr bwMode="auto">
            <a:xfrm>
              <a:off x="2016" y="3072"/>
              <a:ext cx="1067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11117F"/>
                  </a:solidFill>
                  <a:ea typeface="ＭＳ Ｐゴシック" charset="-128"/>
                  <a:cs typeface="ＭＳ Ｐゴシック" charset="-128"/>
                </a:rPr>
                <a:t>Processing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125538" y="5253038"/>
            <a:ext cx="1306512" cy="587375"/>
            <a:chOff x="901" y="2928"/>
            <a:chExt cx="1008" cy="388"/>
          </a:xfrm>
        </p:grpSpPr>
        <p:sp>
          <p:nvSpPr>
            <p:cNvPr id="815119" name="AutoShape 15"/>
            <p:cNvSpPr>
              <a:spLocks noChangeArrowheads="1"/>
            </p:cNvSpPr>
            <p:nvPr/>
          </p:nvSpPr>
          <p:spPr bwMode="auto">
            <a:xfrm>
              <a:off x="901" y="2928"/>
              <a:ext cx="1008" cy="384"/>
            </a:xfrm>
            <a:prstGeom prst="can">
              <a:avLst>
                <a:gd name="adj" fmla="val 25000"/>
              </a:avLst>
            </a:prstGeom>
            <a:solidFill>
              <a:srgbClr val="CBD3D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120" name="Text Box 16"/>
            <p:cNvSpPr txBox="1">
              <a:spLocks noChangeArrowheads="1"/>
            </p:cNvSpPr>
            <p:nvPr/>
          </p:nvSpPr>
          <p:spPr bwMode="auto">
            <a:xfrm>
              <a:off x="960" y="3054"/>
              <a:ext cx="894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11117F"/>
                  </a:solidFill>
                  <a:ea typeface="ＭＳ Ｐゴシック" charset="-128"/>
                  <a:cs typeface="ＭＳ Ｐゴシック" charset="-128"/>
                </a:rPr>
                <a:t>Wireless</a:t>
              </a: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5373688" y="5253038"/>
            <a:ext cx="1246187" cy="514350"/>
            <a:chOff x="4176" y="2928"/>
            <a:chExt cx="960" cy="340"/>
          </a:xfrm>
        </p:grpSpPr>
        <p:sp>
          <p:nvSpPr>
            <p:cNvPr id="815122" name="AutoShape 18"/>
            <p:cNvSpPr>
              <a:spLocks noChangeArrowheads="1"/>
            </p:cNvSpPr>
            <p:nvPr/>
          </p:nvSpPr>
          <p:spPr bwMode="auto">
            <a:xfrm>
              <a:off x="4176" y="2928"/>
              <a:ext cx="960" cy="336"/>
            </a:xfrm>
            <a:prstGeom prst="can">
              <a:avLst>
                <a:gd name="adj" fmla="val 25000"/>
              </a:avLst>
            </a:prstGeom>
            <a:solidFill>
              <a:srgbClr val="CBD3D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123" name="Text Box 19"/>
            <p:cNvSpPr txBox="1">
              <a:spLocks noChangeArrowheads="1"/>
            </p:cNvSpPr>
            <p:nvPr/>
          </p:nvSpPr>
          <p:spPr bwMode="auto">
            <a:xfrm>
              <a:off x="4176" y="3006"/>
              <a:ext cx="860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11117F"/>
                  </a:solidFill>
                  <a:ea typeface="ＭＳ Ｐゴシック" charset="-128"/>
                  <a:cs typeface="ＭＳ Ｐゴシック" charset="-128"/>
                </a:rPr>
                <a:t>Sensors</a:t>
              </a:r>
            </a:p>
          </p:txBody>
        </p:sp>
      </p:grpSp>
      <p:sp>
        <p:nvSpPr>
          <p:cNvPr id="815124" name="Text Box 20"/>
          <p:cNvSpPr txBox="1">
            <a:spLocks noChangeArrowheads="1"/>
          </p:cNvSpPr>
          <p:nvPr/>
        </p:nvSpPr>
        <p:spPr bwMode="auto">
          <a:xfrm>
            <a:off x="7091363" y="5019675"/>
            <a:ext cx="18923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accent2"/>
                </a:solidFill>
                <a:ea typeface="ＭＳ Ｐゴシック" charset="-128"/>
                <a:cs typeface="Arial" charset="0"/>
              </a:rPr>
              <a:t>Technology</a:t>
            </a:r>
          </a:p>
        </p:txBody>
      </p:sp>
      <p:sp>
        <p:nvSpPr>
          <p:cNvPr id="815125" name="AutoShape 21"/>
          <p:cNvSpPr>
            <a:spLocks noChangeArrowheads="1"/>
          </p:cNvSpPr>
          <p:nvPr/>
        </p:nvSpPr>
        <p:spPr bwMode="auto">
          <a:xfrm>
            <a:off x="7620000" y="1752600"/>
            <a:ext cx="457200" cy="1524000"/>
          </a:xfrm>
          <a:prstGeom prst="upDownArrow">
            <a:avLst>
              <a:gd name="adj1" fmla="val 53472"/>
              <a:gd name="adj2" fmla="val 42994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588963" y="4510088"/>
            <a:ext cx="6394450" cy="896937"/>
            <a:chOff x="939" y="2517"/>
            <a:chExt cx="4690" cy="593"/>
          </a:xfrm>
        </p:grpSpPr>
        <p:sp>
          <p:nvSpPr>
            <p:cNvPr id="815127" name="AutoShape 23"/>
            <p:cNvSpPr>
              <a:spLocks noChangeArrowheads="1"/>
            </p:cNvSpPr>
            <p:nvPr/>
          </p:nvSpPr>
          <p:spPr bwMode="auto">
            <a:xfrm>
              <a:off x="960" y="2544"/>
              <a:ext cx="4656" cy="566"/>
            </a:xfrm>
            <a:prstGeom prst="cube">
              <a:avLst>
                <a:gd name="adj" fmla="val 70662"/>
              </a:avLst>
            </a:prstGeom>
            <a:solidFill>
              <a:srgbClr val="B0EEB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128" name="AutoShape 24" descr="ucb_logo"/>
            <p:cNvSpPr>
              <a:spLocks noChangeArrowheads="1"/>
            </p:cNvSpPr>
            <p:nvPr/>
          </p:nvSpPr>
          <p:spPr bwMode="auto">
            <a:xfrm>
              <a:off x="939" y="2517"/>
              <a:ext cx="4690" cy="451"/>
            </a:xfrm>
            <a:prstGeom prst="parallelogram">
              <a:avLst>
                <a:gd name="adj" fmla="val 96914"/>
              </a:avLst>
            </a:prstGeom>
            <a:blipFill dpi="0" rotWithShape="1">
              <a:blip r:embed="rId5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15129" name="Text Box 25"/>
          <p:cNvSpPr txBox="1">
            <a:spLocks noChangeArrowheads="1"/>
          </p:cNvSpPr>
          <p:nvPr/>
        </p:nvSpPr>
        <p:spPr bwMode="auto">
          <a:xfrm>
            <a:off x="7208838" y="4441825"/>
            <a:ext cx="13477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hlink"/>
                </a:solidFill>
                <a:ea typeface="ＭＳ Ｐゴシック" charset="-128"/>
                <a:cs typeface="Arial" charset="0"/>
              </a:rPr>
              <a:t>architecture</a:t>
            </a:r>
          </a:p>
        </p:txBody>
      </p:sp>
      <p:sp>
        <p:nvSpPr>
          <p:cNvPr id="815130" name="Rectangle 26"/>
          <p:cNvSpPr>
            <a:spLocks noChangeArrowheads="1"/>
          </p:cNvSpPr>
          <p:nvPr/>
        </p:nvSpPr>
        <p:spPr bwMode="auto">
          <a:xfrm>
            <a:off x="7043738" y="4432300"/>
            <a:ext cx="1651000" cy="4778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15131" name="Picture 27" descr="Elizabeth_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1400" y="1828800"/>
            <a:ext cx="1268413" cy="714375"/>
          </a:xfrm>
          <a:prstGeom prst="rect">
            <a:avLst/>
          </a:prstGeom>
          <a:noFill/>
        </p:spPr>
      </p:pic>
      <p:pic>
        <p:nvPicPr>
          <p:cNvPr id="815132" name="Picture 28" descr="manufacturi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0600" y="1524000"/>
            <a:ext cx="1066800" cy="896938"/>
          </a:xfrm>
          <a:prstGeom prst="rect">
            <a:avLst/>
          </a:prstGeom>
          <a:noFill/>
        </p:spPr>
      </p:pic>
      <p:graphicFrame>
        <p:nvGraphicFramePr>
          <p:cNvPr id="815133" name="Object 29"/>
          <p:cNvGraphicFramePr>
            <a:graphicFrameLocks noChangeAspect="1"/>
          </p:cNvGraphicFramePr>
          <p:nvPr/>
        </p:nvGraphicFramePr>
        <p:xfrm>
          <a:off x="1905000" y="1600200"/>
          <a:ext cx="990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7" name="Bitmap Image" r:id="rId8" imgW="1238423" imgH="1238423" progId="">
                  <p:embed/>
                </p:oleObj>
              </mc:Choice>
              <mc:Fallback>
                <p:oleObj name="Bitmap Image" r:id="rId8" imgW="1238423" imgH="123842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600200"/>
                        <a:ext cx="9906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5134" name="Picture 30" descr="Figure 1. A boy pumps water from a tube well . . .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95600" y="1447800"/>
            <a:ext cx="846138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815135" name="Picture 31" descr="open%20office%20east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8600" y="1371600"/>
            <a:ext cx="12192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815136" name="Picture 32" descr="chet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19200" y="1752600"/>
            <a:ext cx="7683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7010400" y="3378200"/>
            <a:ext cx="1676400" cy="431800"/>
            <a:chOff x="4416" y="2128"/>
            <a:chExt cx="1056" cy="272"/>
          </a:xfrm>
        </p:grpSpPr>
        <p:sp>
          <p:nvSpPr>
            <p:cNvPr id="815138" name="Text Box 34"/>
            <p:cNvSpPr txBox="1">
              <a:spLocks noChangeArrowheads="1"/>
            </p:cNvSpPr>
            <p:nvPr/>
          </p:nvSpPr>
          <p:spPr bwMode="auto">
            <a:xfrm>
              <a:off x="4628" y="2134"/>
              <a:ext cx="62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hlink"/>
                  </a:solidFill>
                  <a:ea typeface="ＭＳ Ｐゴシック" charset="-128"/>
                  <a:cs typeface="Arial" charset="0"/>
                </a:rPr>
                <a:t>Network</a:t>
              </a:r>
            </a:p>
          </p:txBody>
        </p:sp>
        <p:sp>
          <p:nvSpPr>
            <p:cNvPr id="815139" name="Rectangle 35"/>
            <p:cNvSpPr>
              <a:spLocks noChangeArrowheads="1"/>
            </p:cNvSpPr>
            <p:nvPr/>
          </p:nvSpPr>
          <p:spPr bwMode="auto">
            <a:xfrm>
              <a:off x="4416" y="2128"/>
              <a:ext cx="1056" cy="27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181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 dirty="0"/>
          </a:p>
        </p:txBody>
      </p:sp>
      <p:sp>
        <p:nvSpPr>
          <p:cNvPr id="14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CD8AC6-1D72-6B46-B00C-B1147E3ED0A0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363" y="169863"/>
            <a:ext cx="6435725" cy="847725"/>
          </a:xfrm>
          <a:noFill/>
          <a:ln/>
        </p:spPr>
        <p:txBody>
          <a:bodyPr rIns="35717"/>
          <a:lstStyle/>
          <a:p>
            <a:r>
              <a:rPr lang="en-US"/>
              <a:t>A Low-Power Standard Link</a:t>
            </a:r>
            <a:endParaRPr lang="en-US" sz="1000"/>
          </a:p>
        </p:txBody>
      </p:sp>
      <p:graphicFrame>
        <p:nvGraphicFramePr>
          <p:cNvPr id="412820" name="Group 148"/>
          <p:cNvGraphicFramePr>
            <a:graphicFrameLocks noGrp="1"/>
          </p:cNvGraphicFramePr>
          <p:nvPr/>
        </p:nvGraphicFramePr>
        <p:xfrm>
          <a:off x="533402" y="1447800"/>
          <a:ext cx="8013696" cy="3503613"/>
        </p:xfrm>
        <a:graphic>
          <a:graphicData uri="http://schemas.openxmlformats.org/drawingml/2006/table">
            <a:tbl>
              <a:tblPr/>
              <a:tblGrid>
                <a:gridCol w="1600198"/>
                <a:gridCol w="1219200"/>
                <a:gridCol w="1187450"/>
                <a:gridCol w="1336194"/>
                <a:gridCol w="1334461"/>
                <a:gridCol w="1336193"/>
              </a:tblGrid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387D"/>
                        </a:solidFill>
                        <a:effectLst/>
                        <a:latin typeface="Arial" charset="0"/>
                      </a:endParaRP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802.15.4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802.15.1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802.15.3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802.11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802.3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Class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WPAN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WPAN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WPAN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WLAN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LAN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Lifetime (days)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100-1000+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1-7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Powered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0.1-5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Powered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Net Size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65535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243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1024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BW (kbps)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20-250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720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11,000+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11,000+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100,000+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Range (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1-75+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1-10+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1-100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185 (wired)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839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Goals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Low Power, Large Scale, Low Cost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Cable Replacement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Cable Replacement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Throughput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Throughput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</a:tbl>
          </a:graphicData>
        </a:graphic>
      </p:graphicFrame>
      <p:pic>
        <p:nvPicPr>
          <p:cNvPr id="412815" name="Picture 14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1313" y="508000"/>
            <a:ext cx="2114550" cy="66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412817" name="AutoShape 145"/>
          <p:cNvSpPr>
            <a:spLocks/>
          </p:cNvSpPr>
          <p:nvPr/>
        </p:nvSpPr>
        <p:spPr bwMode="auto">
          <a:xfrm rot="5400000">
            <a:off x="2423319" y="1124744"/>
            <a:ext cx="446087" cy="447675"/>
          </a:xfrm>
          <a:prstGeom prst="rightArrow">
            <a:avLst>
              <a:gd name="adj1" fmla="val 60000"/>
              <a:gd name="adj2" fmla="val 56000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254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821" name="Rectangle 149"/>
          <p:cNvSpPr>
            <a:spLocks noGrp="1" noChangeArrowheads="1"/>
          </p:cNvSpPr>
          <p:nvPr>
            <p:ph type="body" idx="1"/>
          </p:nvPr>
        </p:nvSpPr>
        <p:spPr>
          <a:xfrm>
            <a:off x="395288" y="5086350"/>
            <a:ext cx="8439150" cy="1309688"/>
          </a:xfrm>
        </p:spPr>
        <p:txBody>
          <a:bodyPr/>
          <a:lstStyle/>
          <a:p>
            <a:r>
              <a:rPr lang="en-US" dirty="0"/>
              <a:t>Low Transmit power, Low </a:t>
            </a:r>
            <a:r>
              <a:rPr lang="en-US" dirty="0" smtClean="0"/>
              <a:t>Signal-to-noise Ratio (SNR), </a:t>
            </a:r>
            <a:r>
              <a:rPr lang="en-US" dirty="0"/>
              <a:t>modest BW, Little Frames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57600" y="6096000"/>
            <a:ext cx="854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366FF"/>
                </a:solidFill>
              </a:rPr>
              <a:t>BTLE</a:t>
            </a:r>
            <a:endParaRPr lang="en-US" sz="2000" b="1" dirty="0">
              <a:solidFill>
                <a:srgbClr val="3366FF"/>
              </a:solidFill>
            </a:endParaRPr>
          </a:p>
        </p:txBody>
      </p:sp>
      <p:sp>
        <p:nvSpPr>
          <p:cNvPr id="3" name="Up Arrow 2"/>
          <p:cNvSpPr/>
          <p:nvPr/>
        </p:nvSpPr>
        <p:spPr bwMode="auto">
          <a:xfrm>
            <a:off x="3886200" y="5791200"/>
            <a:ext cx="381000" cy="304800"/>
          </a:xfrm>
          <a:prstGeom prst="up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8981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429000" y="6492875"/>
            <a:ext cx="2133600" cy="365125"/>
          </a:xfrm>
        </p:spPr>
        <p:txBody>
          <a:bodyPr/>
          <a:lstStyle/>
          <a:p>
            <a:pPr algn="ctr"/>
            <a:r>
              <a:rPr lang="en-US" dirty="0" smtClean="0"/>
              <a:t>CWSN'11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 algn="r"/>
            <a:fld id="{14613E47-02DF-D348-9D6C-D11CAC77DF75}" type="slidenum">
              <a:rPr lang="en-US"/>
              <a:pPr algn="r"/>
              <a:t>32</a:t>
            </a:fld>
            <a:endParaRPr lang="en-US" dirty="0"/>
          </a:p>
        </p:txBody>
      </p:sp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363" y="169863"/>
            <a:ext cx="6435725" cy="811212"/>
          </a:xfrm>
        </p:spPr>
        <p:txBody>
          <a:bodyPr>
            <a:normAutofit/>
          </a:bodyPr>
          <a:lstStyle/>
          <a:p>
            <a:r>
              <a:rPr lang="en-US"/>
              <a:t>The “Idle Listening” Problem</a:t>
            </a:r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439150" cy="5486400"/>
          </a:xfrm>
        </p:spPr>
        <p:txBody>
          <a:bodyPr>
            <a:normAutofit/>
          </a:bodyPr>
          <a:lstStyle/>
          <a:p>
            <a:r>
              <a:rPr lang="en-US" dirty="0"/>
              <a:t>The power consumption of “short range” (i.e., low-power) wireless </a:t>
            </a:r>
            <a:r>
              <a:rPr lang="en-US" dirty="0" smtClean="0"/>
              <a:t>communications </a:t>
            </a:r>
            <a:r>
              <a:rPr lang="en-US" dirty="0"/>
              <a:t>is roughly the same</a:t>
            </a:r>
            <a:r>
              <a:rPr lang="en-US" dirty="0" smtClean="0"/>
              <a:t> when</a:t>
            </a:r>
          </a:p>
          <a:p>
            <a:pPr lvl="1"/>
            <a:r>
              <a:rPr lang="en-US" dirty="0" smtClean="0"/>
              <a:t>transmitting</a:t>
            </a:r>
            <a:r>
              <a:rPr lang="en-US" dirty="0"/>
              <a:t>,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receiving</a:t>
            </a:r>
            <a:r>
              <a:rPr lang="en-US" dirty="0"/>
              <a:t>,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or </a:t>
            </a:r>
            <a:r>
              <a:rPr lang="en-US" dirty="0"/>
              <a:t>simply ON, “listening” for potential </a:t>
            </a:r>
            <a:r>
              <a:rPr lang="en-US" dirty="0" smtClean="0"/>
              <a:t>reception.</a:t>
            </a:r>
          </a:p>
          <a:p>
            <a:pPr lvl="1"/>
            <a:r>
              <a:rPr lang="en-US" dirty="0" smtClean="0"/>
              <a:t>IEEE </a:t>
            </a:r>
            <a:r>
              <a:rPr lang="en-US" dirty="0"/>
              <a:t>802.15.4, </a:t>
            </a:r>
            <a:r>
              <a:rPr lang="en-US" dirty="0" err="1"/>
              <a:t>Zwave</a:t>
            </a:r>
            <a:r>
              <a:rPr lang="en-US" dirty="0"/>
              <a:t>, Bluetooth,</a:t>
            </a:r>
            <a:r>
              <a:rPr lang="en-US" dirty="0" smtClean="0"/>
              <a:t> …, </a:t>
            </a:r>
            <a:r>
              <a:rPr lang="en-US" dirty="0" err="1" smtClean="0"/>
              <a:t>WiFi</a:t>
            </a:r>
            <a:endParaRPr lang="en-US" dirty="0" smtClean="0"/>
          </a:p>
          <a:p>
            <a:r>
              <a:rPr lang="en-US" dirty="0" smtClean="0"/>
              <a:t>Radio </a:t>
            </a:r>
            <a:r>
              <a:rPr lang="en-US" dirty="0"/>
              <a:t>must be ON (listening) in order receive anything.</a:t>
            </a:r>
          </a:p>
          <a:p>
            <a:pPr lvl="1"/>
            <a:r>
              <a:rPr lang="en-US" dirty="0"/>
              <a:t>Transmission is</a:t>
            </a:r>
            <a:r>
              <a:rPr lang="en-US" dirty="0" smtClean="0"/>
              <a:t> rare  </a:t>
            </a:r>
            <a:endParaRPr lang="en-US" dirty="0" smtClean="0">
              <a:ea typeface="Arial" charset="0"/>
              <a:cs typeface="Arial" charset="0"/>
            </a:endParaRPr>
          </a:p>
          <a:p>
            <a:pPr lvl="1"/>
            <a:r>
              <a:rPr lang="en-US" dirty="0" smtClean="0">
                <a:ea typeface="Arial" charset="0"/>
                <a:cs typeface="Arial" charset="0"/>
              </a:rPr>
              <a:t>Listening </a:t>
            </a:r>
            <a:r>
              <a:rPr lang="en-US" dirty="0">
                <a:ea typeface="Arial" charset="0"/>
                <a:cs typeface="Arial" charset="0"/>
              </a:rPr>
              <a:t>happens all the time</a:t>
            </a:r>
            <a:endParaRPr lang="el-GR" dirty="0" smtClean="0">
              <a:ea typeface="Arial" charset="0"/>
              <a:cs typeface="Arial" charset="0"/>
            </a:endParaRPr>
          </a:p>
          <a:p>
            <a:pPr>
              <a:buFont typeface="Symbol" charset="2"/>
              <a:buChar char="Þ"/>
            </a:pPr>
            <a:r>
              <a:rPr lang="en-US" dirty="0" smtClean="0"/>
              <a:t>Energy </a:t>
            </a:r>
            <a:r>
              <a:rPr lang="en-US" dirty="0"/>
              <a:t>consumption dominated by </a:t>
            </a:r>
            <a:r>
              <a:rPr lang="en-US" i="1" dirty="0">
                <a:solidFill>
                  <a:srgbClr val="FF0000"/>
                </a:solidFill>
              </a:rPr>
              <a:t>idle </a:t>
            </a:r>
            <a:r>
              <a:rPr lang="en-US" i="1" dirty="0" smtClean="0">
                <a:solidFill>
                  <a:srgbClr val="FF0000"/>
                </a:solidFill>
              </a:rPr>
              <a:t>listening</a:t>
            </a:r>
          </a:p>
          <a:p>
            <a:pPr>
              <a:buFont typeface="Symbol" charset="2"/>
              <a:buChar char="Þ"/>
            </a:pPr>
            <a:r>
              <a:rPr lang="en-US" i="1" dirty="0" smtClean="0">
                <a:solidFill>
                  <a:srgbClr val="FFFFFF"/>
                </a:solidFill>
              </a:rPr>
              <a:t>Do Nothing Well</a:t>
            </a:r>
          </a:p>
          <a:p>
            <a:pPr lvl="1">
              <a:buFont typeface="Symbol" charset="2"/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dirty="0" smtClean="0"/>
              <a:t>9/26/2011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956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7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81400" y="6492875"/>
            <a:ext cx="2133600" cy="365125"/>
          </a:xfrm>
        </p:spPr>
        <p:txBody>
          <a:bodyPr/>
          <a:lstStyle/>
          <a:p>
            <a:pPr algn="ctr"/>
            <a:r>
              <a:rPr lang="en-US" smtClean="0"/>
              <a:t>CWSN'11</a:t>
            </a:r>
            <a:endParaRPr lang="en-US"/>
          </a:p>
        </p:txBody>
      </p:sp>
      <p:sp>
        <p:nvSpPr>
          <p:cNvPr id="53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 algn="r"/>
            <a:fld id="{55FD67A0-0FAA-A14C-A959-C97632D5BE0F}" type="slidenum">
              <a:rPr lang="en-US" smtClean="0"/>
              <a:pPr algn="r"/>
              <a:t>33</a:t>
            </a:fld>
            <a:endParaRPr lang="en-US" dirty="0"/>
          </a:p>
        </p:txBody>
      </p:sp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4" y="228600"/>
            <a:ext cx="7896225" cy="800100"/>
          </a:xfrm>
        </p:spPr>
        <p:txBody>
          <a:bodyPr>
            <a:noAutofit/>
          </a:bodyPr>
          <a:lstStyle/>
          <a:p>
            <a:pPr algn="l"/>
            <a:r>
              <a:rPr lang="en-US" sz="3600" smtClean="0"/>
              <a:t>Communication Power </a:t>
            </a:r>
            <a:r>
              <a:rPr lang="en-US" sz="3200" smtClean="0"/>
              <a:t>– Passive Vigilance</a:t>
            </a:r>
            <a:endParaRPr lang="en-US" sz="3600" dirty="0"/>
          </a:p>
        </p:txBody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410200"/>
            <a:ext cx="8229600" cy="833438"/>
          </a:xfrm>
        </p:spPr>
        <p:txBody>
          <a:bodyPr/>
          <a:lstStyle/>
          <a:p>
            <a:r>
              <a:rPr lang="en-US" smtClean="0"/>
              <a:t>Listen just when there is something to hear …</a:t>
            </a:r>
            <a:endParaRPr lang="en-US" dirty="0"/>
          </a:p>
        </p:txBody>
      </p:sp>
      <p:sp>
        <p:nvSpPr>
          <p:cNvPr id="568324" name="Line 4"/>
          <p:cNvSpPr>
            <a:spLocks noChangeShapeType="1"/>
          </p:cNvSpPr>
          <p:nvPr/>
        </p:nvSpPr>
        <p:spPr bwMode="auto">
          <a:xfrm flipV="1">
            <a:off x="809625" y="2379663"/>
            <a:ext cx="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8326" name="Text Box 6"/>
          <p:cNvSpPr txBox="1">
            <a:spLocks noChangeArrowheads="1"/>
          </p:cNvSpPr>
          <p:nvPr/>
        </p:nvSpPr>
        <p:spPr bwMode="auto">
          <a:xfrm>
            <a:off x="1057775" y="1416050"/>
            <a:ext cx="9234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>
                <a:ln>
                  <a:solidFill>
                    <a:schemeClr val="tx2"/>
                  </a:solidFill>
                </a:ln>
                <a:solidFill>
                  <a:srgbClr val="FFFF00"/>
                </a:solidFill>
              </a:rPr>
              <a:t>Sleep</a:t>
            </a:r>
          </a:p>
          <a:p>
            <a:pPr algn="r"/>
            <a:r>
              <a:rPr lang="en-US" sz="2000" b="1" dirty="0">
                <a:ln>
                  <a:solidFill>
                    <a:schemeClr val="tx2"/>
                  </a:solidFill>
                </a:ln>
                <a:solidFill>
                  <a:srgbClr val="FFFF00"/>
                </a:solidFill>
              </a:rPr>
              <a:t>~10 </a:t>
            </a:r>
            <a:r>
              <a:rPr lang="en-US" sz="2000" b="1" dirty="0" err="1">
                <a:ln>
                  <a:solidFill>
                    <a:schemeClr val="tx2"/>
                  </a:solidFill>
                </a:ln>
                <a:solidFill>
                  <a:srgbClr val="FFFF00"/>
                </a:solidFill>
              </a:rPr>
              <a:t>uA</a:t>
            </a:r>
            <a:endParaRPr lang="en-US" sz="2000" b="1" dirty="0">
              <a:ln>
                <a:solidFill>
                  <a:schemeClr val="tx2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68331" name="Line 11"/>
          <p:cNvSpPr>
            <a:spLocks noChangeShapeType="1"/>
          </p:cNvSpPr>
          <p:nvPr/>
        </p:nvSpPr>
        <p:spPr bwMode="auto">
          <a:xfrm flipV="1">
            <a:off x="819150" y="3625850"/>
            <a:ext cx="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819150" y="3060700"/>
            <a:ext cx="1314450" cy="1249363"/>
            <a:chOff x="819150" y="3060700"/>
            <a:chExt cx="1314450" cy="1249363"/>
          </a:xfrm>
        </p:grpSpPr>
        <p:sp>
          <p:nvSpPr>
            <p:cNvPr id="568325" name="Rectangle 5"/>
            <p:cNvSpPr>
              <a:spLocks noChangeArrowheads="1"/>
            </p:cNvSpPr>
            <p:nvPr/>
          </p:nvSpPr>
          <p:spPr bwMode="auto">
            <a:xfrm>
              <a:off x="819150" y="3060700"/>
              <a:ext cx="1285875" cy="42863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D1D6D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8333" name="Rectangle 13"/>
            <p:cNvSpPr>
              <a:spLocks noChangeArrowheads="1"/>
            </p:cNvSpPr>
            <p:nvPr/>
          </p:nvSpPr>
          <p:spPr bwMode="auto">
            <a:xfrm>
              <a:off x="838200" y="4235450"/>
              <a:ext cx="1295400" cy="74613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D1D6D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981200" y="1371600"/>
            <a:ext cx="1941557" cy="3016250"/>
            <a:chOff x="1981200" y="1371600"/>
            <a:chExt cx="1941557" cy="3016250"/>
          </a:xfrm>
        </p:grpSpPr>
        <p:grpSp>
          <p:nvGrpSpPr>
            <p:cNvPr id="57" name="Group 56"/>
            <p:cNvGrpSpPr/>
            <p:nvPr/>
          </p:nvGrpSpPr>
          <p:grpSpPr>
            <a:xfrm>
              <a:off x="1981200" y="1371600"/>
              <a:ext cx="1941557" cy="3016250"/>
              <a:chOff x="1981200" y="1371600"/>
              <a:chExt cx="1941557" cy="3016250"/>
            </a:xfrm>
          </p:grpSpPr>
          <p:sp>
            <p:nvSpPr>
              <p:cNvPr id="568327" name="Text Box 7"/>
              <p:cNvSpPr txBox="1">
                <a:spLocks noChangeArrowheads="1"/>
              </p:cNvSpPr>
              <p:nvPr/>
            </p:nvSpPr>
            <p:spPr bwMode="auto">
              <a:xfrm>
                <a:off x="1981200" y="1371600"/>
                <a:ext cx="1941557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b="1" dirty="0">
                    <a:solidFill>
                      <a:srgbClr val="33FF00"/>
                    </a:solidFill>
                  </a:rPr>
                  <a:t>Transmit</a:t>
                </a:r>
              </a:p>
              <a:p>
                <a:r>
                  <a:rPr lang="en-US" sz="2000" b="1" dirty="0">
                    <a:solidFill>
                      <a:srgbClr val="33FF00"/>
                    </a:solidFill>
                  </a:rPr>
                  <a:t>~20 </a:t>
                </a:r>
                <a:r>
                  <a:rPr lang="en-US" sz="2000" b="1" dirty="0" err="1">
                    <a:solidFill>
                      <a:srgbClr val="33FF00"/>
                    </a:solidFill>
                  </a:rPr>
                  <a:t>mA</a:t>
                </a:r>
                <a:r>
                  <a:rPr lang="en-US" sz="2000" b="1" dirty="0">
                    <a:solidFill>
                      <a:srgbClr val="33FF0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33FF00"/>
                    </a:solidFill>
                  </a:rPr>
                  <a:t>x</a:t>
                </a:r>
                <a:r>
                  <a:rPr lang="en-US" sz="2000" b="1" dirty="0">
                    <a:solidFill>
                      <a:srgbClr val="33FF00"/>
                    </a:solidFill>
                  </a:rPr>
                  <a:t> 1-5 ms</a:t>
                </a:r>
              </a:p>
              <a:p>
                <a:r>
                  <a:rPr lang="en-US" sz="2000" b="1" dirty="0">
                    <a:solidFill>
                      <a:srgbClr val="33FF00"/>
                    </a:solidFill>
                    <a:ea typeface="Arial" charset="0"/>
                    <a:cs typeface="Arial" charset="0"/>
                  </a:rPr>
                  <a:t>[20 -</a:t>
                </a:r>
                <a:r>
                  <a:rPr lang="en-US" sz="2000" b="1" dirty="0">
                    <a:solidFill>
                      <a:srgbClr val="33FF00"/>
                    </a:solidFill>
                  </a:rPr>
                  <a:t> 100 </a:t>
                </a:r>
                <a:r>
                  <a:rPr lang="en-US" sz="2000" b="1" dirty="0" err="1">
                    <a:solidFill>
                      <a:srgbClr val="33FF00"/>
                    </a:solidFill>
                  </a:rPr>
                  <a:t>uAs</a:t>
                </a:r>
                <a:r>
                  <a:rPr lang="en-US" sz="2000" b="1" dirty="0">
                    <a:solidFill>
                      <a:srgbClr val="33FF00"/>
                    </a:solidFill>
                  </a:rPr>
                  <a:t>]</a:t>
                </a:r>
              </a:p>
            </p:txBody>
          </p:sp>
          <p:grpSp>
            <p:nvGrpSpPr>
              <p:cNvPr id="2" name="Group 8"/>
              <p:cNvGrpSpPr>
                <a:grpSpLocks/>
              </p:cNvGrpSpPr>
              <p:nvPr/>
            </p:nvGrpSpPr>
            <p:grpSpPr bwMode="auto">
              <a:xfrm>
                <a:off x="2066925" y="2424113"/>
                <a:ext cx="752475" cy="679450"/>
                <a:chOff x="1302" y="1300"/>
                <a:chExt cx="474" cy="428"/>
              </a:xfrm>
            </p:grpSpPr>
            <p:sp>
              <p:nvSpPr>
                <p:cNvPr id="568329" name="Rectangle 9"/>
                <p:cNvSpPr>
                  <a:spLocks noChangeArrowheads="1"/>
                </p:cNvSpPr>
                <p:nvPr/>
              </p:nvSpPr>
              <p:spPr bwMode="auto">
                <a:xfrm>
                  <a:off x="1416" y="1701"/>
                  <a:ext cx="360" cy="27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D1D6D9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8330" name="Rectangle 10"/>
                <p:cNvSpPr>
                  <a:spLocks noChangeArrowheads="1"/>
                </p:cNvSpPr>
                <p:nvPr/>
              </p:nvSpPr>
              <p:spPr bwMode="auto">
                <a:xfrm>
                  <a:off x="1302" y="1300"/>
                  <a:ext cx="138" cy="428"/>
                </a:xfrm>
                <a:prstGeom prst="rect">
                  <a:avLst/>
                </a:prstGeom>
                <a:solidFill>
                  <a:srgbClr val="008000"/>
                </a:solidFill>
                <a:ln w="9525">
                  <a:solidFill>
                    <a:srgbClr val="D1D6D9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68332" name="Rectangle 12"/>
              <p:cNvSpPr>
                <a:spLocks noChangeArrowheads="1"/>
              </p:cNvSpPr>
              <p:nvPr/>
            </p:nvSpPr>
            <p:spPr bwMode="auto">
              <a:xfrm>
                <a:off x="2133600" y="4235450"/>
                <a:ext cx="762000" cy="74613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D1D6D9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334" name="Line 14"/>
              <p:cNvSpPr>
                <a:spLocks noChangeShapeType="1"/>
              </p:cNvSpPr>
              <p:nvPr/>
            </p:nvSpPr>
            <p:spPr bwMode="auto">
              <a:xfrm>
                <a:off x="2133600" y="3179763"/>
                <a:ext cx="0" cy="83820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dash"/>
                <a:round/>
                <a:headEnd/>
                <a:tailEnd type="arrow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" name="Group 15"/>
              <p:cNvGrpSpPr>
                <a:grpSpLocks/>
              </p:cNvGrpSpPr>
              <p:nvPr/>
            </p:nvGrpSpPr>
            <p:grpSpPr bwMode="auto">
              <a:xfrm>
                <a:off x="2057400" y="4006850"/>
                <a:ext cx="228600" cy="381000"/>
                <a:chOff x="1296" y="2304"/>
                <a:chExt cx="144" cy="240"/>
              </a:xfrm>
            </p:grpSpPr>
            <p:sp>
              <p:nvSpPr>
                <p:cNvPr id="568336" name="Line 16"/>
                <p:cNvSpPr>
                  <a:spLocks noChangeShapeType="1"/>
                </p:cNvSpPr>
                <p:nvPr/>
              </p:nvSpPr>
              <p:spPr bwMode="auto">
                <a:xfrm>
                  <a:off x="1296" y="2304"/>
                  <a:ext cx="144" cy="24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8337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1296" y="2304"/>
                  <a:ext cx="144" cy="24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568341" name="Rectangle 21"/>
            <p:cNvSpPr>
              <a:spLocks noChangeArrowheads="1"/>
            </p:cNvSpPr>
            <p:nvPr/>
          </p:nvSpPr>
          <p:spPr bwMode="auto">
            <a:xfrm>
              <a:off x="2857500" y="4235450"/>
              <a:ext cx="723900" cy="74613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D1D6D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819400" y="2424113"/>
            <a:ext cx="762000" cy="1963737"/>
            <a:chOff x="2819400" y="2424113"/>
            <a:chExt cx="762000" cy="1963737"/>
          </a:xfrm>
        </p:grpSpPr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2828925" y="2424113"/>
              <a:ext cx="752475" cy="679450"/>
              <a:chOff x="1302" y="1300"/>
              <a:chExt cx="474" cy="428"/>
            </a:xfrm>
          </p:grpSpPr>
          <p:sp>
            <p:nvSpPr>
              <p:cNvPr id="568339" name="Rectangle 19"/>
              <p:cNvSpPr>
                <a:spLocks noChangeArrowheads="1"/>
              </p:cNvSpPr>
              <p:nvPr/>
            </p:nvSpPr>
            <p:spPr bwMode="auto">
              <a:xfrm>
                <a:off x="1416" y="1701"/>
                <a:ext cx="360" cy="27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D1D6D9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340" name="Rectangle 20"/>
              <p:cNvSpPr>
                <a:spLocks noChangeArrowheads="1"/>
              </p:cNvSpPr>
              <p:nvPr/>
            </p:nvSpPr>
            <p:spPr bwMode="auto">
              <a:xfrm>
                <a:off x="1302" y="1300"/>
                <a:ext cx="138" cy="428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rgbClr val="D1D6D9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68342" name="Line 22"/>
            <p:cNvSpPr>
              <a:spLocks noChangeShapeType="1"/>
            </p:cNvSpPr>
            <p:nvPr/>
          </p:nvSpPr>
          <p:spPr bwMode="auto">
            <a:xfrm>
              <a:off x="2895600" y="3179763"/>
              <a:ext cx="0" cy="8382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2819400" y="4006850"/>
              <a:ext cx="228600" cy="381000"/>
              <a:chOff x="1296" y="2304"/>
              <a:chExt cx="144" cy="240"/>
            </a:xfrm>
          </p:grpSpPr>
          <p:sp>
            <p:nvSpPr>
              <p:cNvPr id="568344" name="Line 24"/>
              <p:cNvSpPr>
                <a:spLocks noChangeShapeType="1"/>
              </p:cNvSpPr>
              <p:nvPr/>
            </p:nvSpPr>
            <p:spPr bwMode="auto">
              <a:xfrm>
                <a:off x="1296" y="2304"/>
                <a:ext cx="144" cy="24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345" name="Line 25"/>
              <p:cNvSpPr>
                <a:spLocks noChangeShapeType="1"/>
              </p:cNvSpPr>
              <p:nvPr/>
            </p:nvSpPr>
            <p:spPr bwMode="auto">
              <a:xfrm flipH="1">
                <a:off x="1296" y="2304"/>
                <a:ext cx="144" cy="24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68355" name="Text Box 35"/>
          <p:cNvSpPr txBox="1">
            <a:spLocks noChangeArrowheads="1"/>
          </p:cNvSpPr>
          <p:nvPr/>
        </p:nvSpPr>
        <p:spPr bwMode="auto">
          <a:xfrm>
            <a:off x="409575" y="229076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I</a:t>
            </a:r>
          </a:p>
        </p:txBody>
      </p:sp>
      <p:sp>
        <p:nvSpPr>
          <p:cNvPr id="568356" name="Text Box 36"/>
          <p:cNvSpPr txBox="1">
            <a:spLocks noChangeArrowheads="1"/>
          </p:cNvSpPr>
          <p:nvPr/>
        </p:nvSpPr>
        <p:spPr bwMode="auto">
          <a:xfrm>
            <a:off x="381000" y="352425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I</a:t>
            </a:r>
          </a:p>
        </p:txBody>
      </p:sp>
      <p:sp>
        <p:nvSpPr>
          <p:cNvPr id="568357" name="Text Box 37"/>
          <p:cNvSpPr txBox="1">
            <a:spLocks noChangeArrowheads="1"/>
          </p:cNvSpPr>
          <p:nvPr/>
        </p:nvSpPr>
        <p:spPr bwMode="auto">
          <a:xfrm>
            <a:off x="7766050" y="2863850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Time</a:t>
            </a:r>
          </a:p>
        </p:txBody>
      </p:sp>
      <p:sp>
        <p:nvSpPr>
          <p:cNvPr id="568358" name="Text Box 38"/>
          <p:cNvSpPr txBox="1">
            <a:spLocks noChangeArrowheads="1"/>
          </p:cNvSpPr>
          <p:nvPr/>
        </p:nvSpPr>
        <p:spPr bwMode="auto">
          <a:xfrm>
            <a:off x="7737475" y="4097338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Time</a:t>
            </a:r>
          </a:p>
        </p:txBody>
      </p:sp>
      <p:sp>
        <p:nvSpPr>
          <p:cNvPr id="568360" name="Rectangle 40"/>
          <p:cNvSpPr>
            <a:spLocks noChangeArrowheads="1"/>
          </p:cNvSpPr>
          <p:nvPr/>
        </p:nvSpPr>
        <p:spPr bwMode="auto">
          <a:xfrm flipV="1">
            <a:off x="5029200" y="3044825"/>
            <a:ext cx="1371600" cy="47625"/>
          </a:xfrm>
          <a:prstGeom prst="rect">
            <a:avLst/>
          </a:prstGeom>
          <a:solidFill>
            <a:srgbClr val="00FF00"/>
          </a:solidFill>
          <a:ln w="9525">
            <a:solidFill>
              <a:srgbClr val="D1D6D9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8361" name="Rectangle 41"/>
          <p:cNvSpPr>
            <a:spLocks noChangeArrowheads="1"/>
          </p:cNvSpPr>
          <p:nvPr/>
        </p:nvSpPr>
        <p:spPr bwMode="auto">
          <a:xfrm>
            <a:off x="6248400" y="3778250"/>
            <a:ext cx="152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D1D6D9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6400800" y="2417763"/>
            <a:ext cx="752475" cy="679450"/>
            <a:chOff x="1302" y="1300"/>
            <a:chExt cx="474" cy="428"/>
          </a:xfrm>
        </p:grpSpPr>
        <p:sp>
          <p:nvSpPr>
            <p:cNvPr id="568363" name="Rectangle 43"/>
            <p:cNvSpPr>
              <a:spLocks noChangeArrowheads="1"/>
            </p:cNvSpPr>
            <p:nvPr/>
          </p:nvSpPr>
          <p:spPr bwMode="auto">
            <a:xfrm>
              <a:off x="1416" y="1701"/>
              <a:ext cx="360" cy="27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D1D6D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8364" name="Rectangle 44"/>
            <p:cNvSpPr>
              <a:spLocks noChangeArrowheads="1"/>
            </p:cNvSpPr>
            <p:nvPr/>
          </p:nvSpPr>
          <p:spPr bwMode="auto">
            <a:xfrm>
              <a:off x="1302" y="1300"/>
              <a:ext cx="138" cy="42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D1D6D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8365" name="Line 45"/>
          <p:cNvSpPr>
            <a:spLocks noChangeShapeType="1"/>
          </p:cNvSpPr>
          <p:nvPr/>
        </p:nvSpPr>
        <p:spPr bwMode="auto">
          <a:xfrm>
            <a:off x="6477000" y="3103563"/>
            <a:ext cx="0" cy="45720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arrow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6400800" y="3581400"/>
            <a:ext cx="381000" cy="717550"/>
            <a:chOff x="4032" y="2256"/>
            <a:chExt cx="240" cy="452"/>
          </a:xfrm>
        </p:grpSpPr>
        <p:sp>
          <p:nvSpPr>
            <p:cNvPr id="568367" name="Rectangle 47"/>
            <p:cNvSpPr>
              <a:spLocks noChangeArrowheads="1"/>
            </p:cNvSpPr>
            <p:nvPr/>
          </p:nvSpPr>
          <p:spPr bwMode="auto">
            <a:xfrm>
              <a:off x="4032" y="2256"/>
              <a:ext cx="173" cy="45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D1D6D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8368" name="Rectangle 48"/>
            <p:cNvSpPr>
              <a:spLocks noChangeArrowheads="1"/>
            </p:cNvSpPr>
            <p:nvPr/>
          </p:nvSpPr>
          <p:spPr bwMode="auto">
            <a:xfrm>
              <a:off x="4205" y="2356"/>
              <a:ext cx="67" cy="3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D1D6D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276600" y="2449513"/>
            <a:ext cx="1743075" cy="1893887"/>
            <a:chOff x="3276600" y="2417763"/>
            <a:chExt cx="1743075" cy="1893887"/>
          </a:xfrm>
        </p:grpSpPr>
        <p:sp>
          <p:nvSpPr>
            <p:cNvPr id="568346" name="Rectangle 26"/>
            <p:cNvSpPr>
              <a:spLocks noChangeArrowheads="1"/>
            </p:cNvSpPr>
            <p:nvPr/>
          </p:nvSpPr>
          <p:spPr bwMode="auto">
            <a:xfrm>
              <a:off x="3581400" y="3060700"/>
              <a:ext cx="685800" cy="42863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D1D6D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8347" name="Rectangle 27"/>
            <p:cNvSpPr>
              <a:spLocks noChangeArrowheads="1"/>
            </p:cNvSpPr>
            <p:nvPr/>
          </p:nvSpPr>
          <p:spPr bwMode="auto">
            <a:xfrm>
              <a:off x="3276600" y="3778250"/>
              <a:ext cx="990600" cy="533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D1D6D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28"/>
            <p:cNvGrpSpPr>
              <a:grpSpLocks/>
            </p:cNvGrpSpPr>
            <p:nvPr/>
          </p:nvGrpSpPr>
          <p:grpSpPr bwMode="auto">
            <a:xfrm>
              <a:off x="4267200" y="2417763"/>
              <a:ext cx="752475" cy="679450"/>
              <a:chOff x="1302" y="1300"/>
              <a:chExt cx="474" cy="428"/>
            </a:xfrm>
          </p:grpSpPr>
          <p:sp>
            <p:nvSpPr>
              <p:cNvPr id="568349" name="Rectangle 29"/>
              <p:cNvSpPr>
                <a:spLocks noChangeArrowheads="1"/>
              </p:cNvSpPr>
              <p:nvPr/>
            </p:nvSpPr>
            <p:spPr bwMode="auto">
              <a:xfrm>
                <a:off x="1416" y="1701"/>
                <a:ext cx="360" cy="27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D1D6D9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350" name="Rectangle 30"/>
              <p:cNvSpPr>
                <a:spLocks noChangeArrowheads="1"/>
              </p:cNvSpPr>
              <p:nvPr/>
            </p:nvSpPr>
            <p:spPr bwMode="auto">
              <a:xfrm>
                <a:off x="1302" y="1300"/>
                <a:ext cx="138" cy="428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rgbClr val="D1D6D9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68351" name="Line 31"/>
            <p:cNvSpPr>
              <a:spLocks noChangeShapeType="1"/>
            </p:cNvSpPr>
            <p:nvPr/>
          </p:nvSpPr>
          <p:spPr bwMode="auto">
            <a:xfrm>
              <a:off x="4343400" y="3103563"/>
              <a:ext cx="0" cy="4572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4267200" y="3625850"/>
              <a:ext cx="685800" cy="685800"/>
              <a:chOff x="2688" y="2016"/>
              <a:chExt cx="480" cy="432"/>
            </a:xfrm>
          </p:grpSpPr>
          <p:sp>
            <p:nvSpPr>
              <p:cNvPr id="568353" name="Rectangle 33"/>
              <p:cNvSpPr>
                <a:spLocks noChangeArrowheads="1"/>
              </p:cNvSpPr>
              <p:nvPr/>
            </p:nvSpPr>
            <p:spPr bwMode="auto">
              <a:xfrm>
                <a:off x="2688" y="2016"/>
                <a:ext cx="192" cy="43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D1D6D9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354" name="Rectangle 34"/>
              <p:cNvSpPr>
                <a:spLocks noChangeArrowheads="1"/>
              </p:cNvSpPr>
              <p:nvPr/>
            </p:nvSpPr>
            <p:spPr bwMode="auto">
              <a:xfrm>
                <a:off x="2880" y="2112"/>
                <a:ext cx="288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D1D6D9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68359" name="Text Box 39"/>
          <p:cNvSpPr txBox="1">
            <a:spLocks noChangeArrowheads="1"/>
          </p:cNvSpPr>
          <p:nvPr/>
        </p:nvSpPr>
        <p:spPr bwMode="auto">
          <a:xfrm>
            <a:off x="2181333" y="4343400"/>
            <a:ext cx="19334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>
                <a:solidFill>
                  <a:srgbClr val="3366FF"/>
                </a:solidFill>
              </a:rPr>
              <a:t>Listen</a:t>
            </a:r>
          </a:p>
          <a:p>
            <a:pPr algn="r"/>
            <a:r>
              <a:rPr lang="en-US" sz="2000" dirty="0">
                <a:solidFill>
                  <a:srgbClr val="3366FF"/>
                </a:solidFill>
              </a:rPr>
              <a:t>~20 </a:t>
            </a:r>
            <a:r>
              <a:rPr lang="en-US" sz="2000" dirty="0" err="1" smtClean="0">
                <a:solidFill>
                  <a:srgbClr val="3366FF"/>
                </a:solidFill>
              </a:rPr>
              <a:t>mA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</a:rPr>
              <a:t>x</a:t>
            </a:r>
            <a:r>
              <a:rPr lang="en-US" sz="2000" dirty="0" smtClean="0">
                <a:solidFill>
                  <a:srgbClr val="3366FF"/>
                </a:solidFill>
              </a:rPr>
              <a:t> * ???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568369" name="Text Box 49"/>
          <p:cNvSpPr txBox="1">
            <a:spLocks noChangeArrowheads="1"/>
          </p:cNvSpPr>
          <p:nvPr/>
        </p:nvSpPr>
        <p:spPr bwMode="auto">
          <a:xfrm>
            <a:off x="4267200" y="4343400"/>
            <a:ext cx="19415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Receive</a:t>
            </a:r>
          </a:p>
          <a:p>
            <a:r>
              <a:rPr lang="en-US" sz="20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~20 </a:t>
            </a:r>
            <a:r>
              <a:rPr lang="en-US" sz="2000" b="1" dirty="0" err="1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mA</a:t>
            </a:r>
            <a:r>
              <a:rPr lang="en-US" sz="20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x</a:t>
            </a:r>
            <a:r>
              <a:rPr lang="en-US" sz="20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 2-6 ms</a:t>
            </a:r>
          </a:p>
        </p:txBody>
      </p:sp>
      <p:sp>
        <p:nvSpPr>
          <p:cNvPr id="568370" name="Line 50"/>
          <p:cNvSpPr>
            <a:spLocks noChangeShapeType="1"/>
          </p:cNvSpPr>
          <p:nvPr/>
        </p:nvSpPr>
        <p:spPr bwMode="auto">
          <a:xfrm>
            <a:off x="809625" y="3103563"/>
            <a:ext cx="69532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8371" name="Line 51"/>
          <p:cNvSpPr>
            <a:spLocks noChangeShapeType="1"/>
          </p:cNvSpPr>
          <p:nvPr/>
        </p:nvSpPr>
        <p:spPr bwMode="auto">
          <a:xfrm>
            <a:off x="819150" y="4311650"/>
            <a:ext cx="69532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Date Placeholder 6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dirty="0" smtClean="0"/>
              <a:t>9/26/2011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056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300"/>
                                        <p:tgtEl>
                                          <p:spTgt spid="56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8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68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60" grpId="0" animBg="1"/>
      <p:bldP spid="568361" grpId="0" animBg="1"/>
      <p:bldP spid="56836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276600" y="6477000"/>
            <a:ext cx="2133600" cy="365125"/>
          </a:xfrm>
        </p:spPr>
        <p:txBody>
          <a:bodyPr/>
          <a:lstStyle/>
          <a:p>
            <a:pPr algn="ctr"/>
            <a:r>
              <a:rPr lang="en-US" smtClean="0"/>
              <a:t>CWSN'11</a:t>
            </a:r>
            <a:endParaRPr lang="en-US" dirty="0"/>
          </a:p>
        </p:txBody>
      </p:sp>
      <p:sp>
        <p:nvSpPr>
          <p:cNvPr id="9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 algn="r"/>
            <a:fld id="{C73B88B6-F4D1-C341-A13E-2C0AE25D883D}" type="slidenum">
              <a:rPr lang="en-US"/>
              <a:pPr algn="r"/>
              <a:t>34</a:t>
            </a:fld>
            <a:endParaRPr lang="en-US" dirty="0"/>
          </a:p>
        </p:txBody>
      </p:sp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363" y="169863"/>
            <a:ext cx="6435725" cy="827087"/>
          </a:xfrm>
        </p:spPr>
        <p:txBody>
          <a:bodyPr/>
          <a:lstStyle/>
          <a:p>
            <a:r>
              <a:rPr lang="en-US"/>
              <a:t>3 Basic Solution Techniques</a:t>
            </a:r>
          </a:p>
        </p:txBody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6225" y="1066800"/>
            <a:ext cx="6353175" cy="54864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Scheduled Listening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Arrange a schedule of communication</a:t>
            </a:r>
            <a:r>
              <a:rPr lang="en-US" sz="1800" dirty="0" smtClean="0"/>
              <a:t> Time Slots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Maintain coordinated clocks and schedule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Listen during specific “slots”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Many variants: 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Aloha, Token-Ring, TDMA, Beacons, Bluetooth </a:t>
            </a:r>
            <a:r>
              <a:rPr lang="en-US" sz="1600" dirty="0" err="1"/>
              <a:t>piconets</a:t>
            </a:r>
            <a:r>
              <a:rPr lang="en-US" sz="1600" dirty="0"/>
              <a:t>, …</a:t>
            </a:r>
          </a:p>
          <a:p>
            <a:pPr lvl="2">
              <a:lnSpc>
                <a:spcPct val="80000"/>
              </a:lnSpc>
            </a:pPr>
            <a:r>
              <a:rPr lang="en-US" sz="1600" dirty="0">
                <a:solidFill>
                  <a:srgbClr val="000000"/>
                </a:solidFill>
                <a:sym typeface="Gill Sans" charset="0"/>
              </a:rPr>
              <a:t>S-MAC, T-MAC, PEDAMACS, TSMP, FPS, …</a:t>
            </a: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Sampled Listening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Listen for very short intervals to detect eminent transmissions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On detection, listen actively to receive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DARPA packet radio, LPL, BMAC, XMAC, …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Maintain “always on” illusion, Robust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Listen after send </a:t>
            </a:r>
            <a:r>
              <a:rPr lang="en-US" sz="2000" dirty="0"/>
              <a:t>(with powered infrastructure</a:t>
            </a:r>
            <a:r>
              <a:rPr lang="en-US" sz="2000" dirty="0" smtClean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After transmit </a:t>
            </a:r>
            <a:r>
              <a:rPr lang="en-US" sz="1800" dirty="0"/>
              <a:t>to a receptive device</a:t>
            </a:r>
            <a:r>
              <a:rPr lang="en-US" sz="1800" dirty="0" smtClean="0"/>
              <a:t>, listen </a:t>
            </a:r>
            <a:r>
              <a:rPr lang="en-US" sz="1800" dirty="0"/>
              <a:t>for </a:t>
            </a:r>
            <a:r>
              <a:rPr lang="en-US" sz="1800" dirty="0" smtClean="0"/>
              <a:t>a short time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Many variants: 802.11 AMAT, Key fobs, remote modems, …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Many </a:t>
            </a:r>
            <a:r>
              <a:rPr lang="en-US" sz="2000" dirty="0" smtClean="0"/>
              <a:t>hybrids </a:t>
            </a:r>
            <a:r>
              <a:rPr lang="en-US" sz="2000" dirty="0"/>
              <a:t>possible</a:t>
            </a:r>
          </a:p>
        </p:txBody>
      </p:sp>
      <p:grpSp>
        <p:nvGrpSpPr>
          <p:cNvPr id="2" name="Group 93"/>
          <p:cNvGrpSpPr>
            <a:grpSpLocks/>
          </p:cNvGrpSpPr>
          <p:nvPr/>
        </p:nvGrpSpPr>
        <p:grpSpPr bwMode="auto">
          <a:xfrm>
            <a:off x="6608763" y="2895600"/>
            <a:ext cx="2387600" cy="863600"/>
            <a:chOff x="1875" y="3467"/>
            <a:chExt cx="1504" cy="544"/>
          </a:xfrm>
        </p:grpSpPr>
        <p:grpSp>
          <p:nvGrpSpPr>
            <p:cNvPr id="3" name="Group 92"/>
            <p:cNvGrpSpPr>
              <a:grpSpLocks/>
            </p:cNvGrpSpPr>
            <p:nvPr/>
          </p:nvGrpSpPr>
          <p:grpSpPr bwMode="auto">
            <a:xfrm>
              <a:off x="1887" y="3467"/>
              <a:ext cx="1492" cy="542"/>
              <a:chOff x="3969" y="791"/>
              <a:chExt cx="1492" cy="542"/>
            </a:xfrm>
          </p:grpSpPr>
          <p:sp>
            <p:nvSpPr>
              <p:cNvPr id="566277" name="Rectangle 5"/>
              <p:cNvSpPr>
                <a:spLocks/>
              </p:cNvSpPr>
              <p:nvPr/>
            </p:nvSpPr>
            <p:spPr bwMode="auto">
              <a:xfrm>
                <a:off x="4715" y="1116"/>
                <a:ext cx="25" cy="217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278" name="Rectangle 6"/>
              <p:cNvSpPr>
                <a:spLocks/>
              </p:cNvSpPr>
              <p:nvPr/>
            </p:nvSpPr>
            <p:spPr bwMode="auto">
              <a:xfrm>
                <a:off x="4342" y="1116"/>
                <a:ext cx="25" cy="217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279" name="Rectangle 7"/>
              <p:cNvSpPr>
                <a:spLocks/>
              </p:cNvSpPr>
              <p:nvPr/>
            </p:nvSpPr>
            <p:spPr bwMode="auto">
              <a:xfrm>
                <a:off x="5088" y="1116"/>
                <a:ext cx="25" cy="217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280" name="Rectangle 8"/>
              <p:cNvSpPr>
                <a:spLocks/>
              </p:cNvSpPr>
              <p:nvPr/>
            </p:nvSpPr>
            <p:spPr bwMode="auto">
              <a:xfrm>
                <a:off x="4152" y="1116"/>
                <a:ext cx="26" cy="217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281" name="Rectangle 9"/>
              <p:cNvSpPr>
                <a:spLocks/>
              </p:cNvSpPr>
              <p:nvPr/>
            </p:nvSpPr>
            <p:spPr bwMode="auto">
              <a:xfrm>
                <a:off x="4526" y="1116"/>
                <a:ext cx="25" cy="217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282" name="Rectangle 10"/>
              <p:cNvSpPr>
                <a:spLocks/>
              </p:cNvSpPr>
              <p:nvPr/>
            </p:nvSpPr>
            <p:spPr bwMode="auto">
              <a:xfrm>
                <a:off x="4899" y="1116"/>
                <a:ext cx="25" cy="217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283" name="Rectangle 11"/>
              <p:cNvSpPr>
                <a:spLocks/>
              </p:cNvSpPr>
              <p:nvPr/>
            </p:nvSpPr>
            <p:spPr bwMode="auto">
              <a:xfrm>
                <a:off x="5272" y="1116"/>
                <a:ext cx="25" cy="217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284" name="Rectangle 12"/>
              <p:cNvSpPr>
                <a:spLocks/>
              </p:cNvSpPr>
              <p:nvPr/>
            </p:nvSpPr>
            <p:spPr bwMode="auto">
              <a:xfrm>
                <a:off x="4039" y="791"/>
                <a:ext cx="183" cy="216"/>
              </a:xfrm>
              <a:prstGeom prst="rect">
                <a:avLst/>
              </a:prstGeom>
              <a:solidFill>
                <a:srgbClr val="FF6666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285" name="Rectangle 13"/>
              <p:cNvSpPr>
                <a:spLocks/>
              </p:cNvSpPr>
              <p:nvPr/>
            </p:nvSpPr>
            <p:spPr bwMode="auto">
              <a:xfrm>
                <a:off x="4830" y="791"/>
                <a:ext cx="184" cy="216"/>
              </a:xfrm>
              <a:prstGeom prst="rect">
                <a:avLst/>
              </a:prstGeom>
              <a:solidFill>
                <a:srgbClr val="FF6666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286" name="Line 14"/>
              <p:cNvSpPr>
                <a:spLocks noChangeShapeType="1"/>
              </p:cNvSpPr>
              <p:nvPr/>
            </p:nvSpPr>
            <p:spPr bwMode="auto">
              <a:xfrm flipH="1">
                <a:off x="3969" y="1007"/>
                <a:ext cx="149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stealth" w="med" len="med"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66287" name="Line 15"/>
            <p:cNvSpPr>
              <a:spLocks noChangeShapeType="1"/>
            </p:cNvSpPr>
            <p:nvPr/>
          </p:nvSpPr>
          <p:spPr bwMode="auto">
            <a:xfrm flipH="1">
              <a:off x="1875" y="4011"/>
              <a:ext cx="14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6604000" y="1084263"/>
            <a:ext cx="2392363" cy="858837"/>
            <a:chOff x="0" y="0"/>
            <a:chExt cx="1331" cy="557"/>
          </a:xfrm>
        </p:grpSpPr>
        <p:sp>
          <p:nvSpPr>
            <p:cNvPr id="566289" name="Rectangle 17"/>
            <p:cNvSpPr>
              <a:spLocks/>
            </p:cNvSpPr>
            <p:nvPr/>
          </p:nvSpPr>
          <p:spPr bwMode="auto">
            <a:xfrm>
              <a:off x="0" y="336"/>
              <a:ext cx="66" cy="220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290" name="Rectangle 18"/>
            <p:cNvSpPr>
              <a:spLocks/>
            </p:cNvSpPr>
            <p:nvPr/>
          </p:nvSpPr>
          <p:spPr bwMode="auto">
            <a:xfrm>
              <a:off x="65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291" name="Rectangle 19"/>
            <p:cNvSpPr>
              <a:spLocks/>
            </p:cNvSpPr>
            <p:nvPr/>
          </p:nvSpPr>
          <p:spPr bwMode="auto">
            <a:xfrm>
              <a:off x="128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292" name="Rectangle 20"/>
            <p:cNvSpPr>
              <a:spLocks/>
            </p:cNvSpPr>
            <p:nvPr/>
          </p:nvSpPr>
          <p:spPr bwMode="auto">
            <a:xfrm>
              <a:off x="193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293" name="Rectangle 21"/>
            <p:cNvSpPr>
              <a:spLocks/>
            </p:cNvSpPr>
            <p:nvPr/>
          </p:nvSpPr>
          <p:spPr bwMode="auto">
            <a:xfrm>
              <a:off x="256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294" name="Rectangle 22"/>
            <p:cNvSpPr>
              <a:spLocks/>
            </p:cNvSpPr>
            <p:nvPr/>
          </p:nvSpPr>
          <p:spPr bwMode="auto">
            <a:xfrm>
              <a:off x="321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295" name="Rectangle 23"/>
            <p:cNvSpPr>
              <a:spLocks/>
            </p:cNvSpPr>
            <p:nvPr/>
          </p:nvSpPr>
          <p:spPr bwMode="auto">
            <a:xfrm>
              <a:off x="384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296" name="Rectangle 24"/>
            <p:cNvSpPr>
              <a:spLocks/>
            </p:cNvSpPr>
            <p:nvPr/>
          </p:nvSpPr>
          <p:spPr bwMode="auto">
            <a:xfrm>
              <a:off x="449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297" name="Rectangle 25"/>
            <p:cNvSpPr>
              <a:spLocks/>
            </p:cNvSpPr>
            <p:nvPr/>
          </p:nvSpPr>
          <p:spPr bwMode="auto">
            <a:xfrm>
              <a:off x="512" y="336"/>
              <a:ext cx="66" cy="220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298" name="Rectangle 26"/>
            <p:cNvSpPr>
              <a:spLocks/>
            </p:cNvSpPr>
            <p:nvPr/>
          </p:nvSpPr>
          <p:spPr bwMode="auto">
            <a:xfrm>
              <a:off x="577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299" name="Rectangle 27"/>
            <p:cNvSpPr>
              <a:spLocks/>
            </p:cNvSpPr>
            <p:nvPr/>
          </p:nvSpPr>
          <p:spPr bwMode="auto">
            <a:xfrm>
              <a:off x="640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00" name="Rectangle 28"/>
            <p:cNvSpPr>
              <a:spLocks/>
            </p:cNvSpPr>
            <p:nvPr/>
          </p:nvSpPr>
          <p:spPr bwMode="auto">
            <a:xfrm>
              <a:off x="705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01" name="Rectangle 29"/>
            <p:cNvSpPr>
              <a:spLocks/>
            </p:cNvSpPr>
            <p:nvPr/>
          </p:nvSpPr>
          <p:spPr bwMode="auto">
            <a:xfrm>
              <a:off x="768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02" name="Rectangle 30"/>
            <p:cNvSpPr>
              <a:spLocks/>
            </p:cNvSpPr>
            <p:nvPr/>
          </p:nvSpPr>
          <p:spPr bwMode="auto">
            <a:xfrm>
              <a:off x="833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03" name="Rectangle 31"/>
            <p:cNvSpPr>
              <a:spLocks/>
            </p:cNvSpPr>
            <p:nvPr/>
          </p:nvSpPr>
          <p:spPr bwMode="auto">
            <a:xfrm>
              <a:off x="896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04" name="Rectangle 32"/>
            <p:cNvSpPr>
              <a:spLocks/>
            </p:cNvSpPr>
            <p:nvPr/>
          </p:nvSpPr>
          <p:spPr bwMode="auto">
            <a:xfrm>
              <a:off x="961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05" name="Rectangle 33"/>
            <p:cNvSpPr>
              <a:spLocks/>
            </p:cNvSpPr>
            <p:nvPr/>
          </p:nvSpPr>
          <p:spPr bwMode="auto">
            <a:xfrm>
              <a:off x="1024" y="336"/>
              <a:ext cx="66" cy="220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06" name="Rectangle 34"/>
            <p:cNvSpPr>
              <a:spLocks/>
            </p:cNvSpPr>
            <p:nvPr/>
          </p:nvSpPr>
          <p:spPr bwMode="auto">
            <a:xfrm>
              <a:off x="1089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07" name="Rectangle 35"/>
            <p:cNvSpPr>
              <a:spLocks/>
            </p:cNvSpPr>
            <p:nvPr/>
          </p:nvSpPr>
          <p:spPr bwMode="auto">
            <a:xfrm>
              <a:off x="1152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08" name="Rectangle 36"/>
            <p:cNvSpPr>
              <a:spLocks/>
            </p:cNvSpPr>
            <p:nvPr/>
          </p:nvSpPr>
          <p:spPr bwMode="auto">
            <a:xfrm>
              <a:off x="1217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09" name="Rectangle 37"/>
            <p:cNvSpPr>
              <a:spLocks/>
            </p:cNvSpPr>
            <p:nvPr/>
          </p:nvSpPr>
          <p:spPr bwMode="auto">
            <a:xfrm>
              <a:off x="0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10" name="Rectangle 38"/>
            <p:cNvSpPr>
              <a:spLocks/>
            </p:cNvSpPr>
            <p:nvPr/>
          </p:nvSpPr>
          <p:spPr bwMode="auto">
            <a:xfrm>
              <a:off x="65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11" name="Rectangle 39"/>
            <p:cNvSpPr>
              <a:spLocks/>
            </p:cNvSpPr>
            <p:nvPr/>
          </p:nvSpPr>
          <p:spPr bwMode="auto">
            <a:xfrm>
              <a:off x="128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12" name="Rectangle 40"/>
            <p:cNvSpPr>
              <a:spLocks/>
            </p:cNvSpPr>
            <p:nvPr/>
          </p:nvSpPr>
          <p:spPr bwMode="auto">
            <a:xfrm>
              <a:off x="193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13" name="Rectangle 41"/>
            <p:cNvSpPr>
              <a:spLocks/>
            </p:cNvSpPr>
            <p:nvPr/>
          </p:nvSpPr>
          <p:spPr bwMode="auto">
            <a:xfrm>
              <a:off x="256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14" name="Rectangle 42"/>
            <p:cNvSpPr>
              <a:spLocks/>
            </p:cNvSpPr>
            <p:nvPr/>
          </p:nvSpPr>
          <p:spPr bwMode="auto">
            <a:xfrm>
              <a:off x="321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15" name="Rectangle 43"/>
            <p:cNvSpPr>
              <a:spLocks/>
            </p:cNvSpPr>
            <p:nvPr/>
          </p:nvSpPr>
          <p:spPr bwMode="auto">
            <a:xfrm>
              <a:off x="384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16" name="Rectangle 44"/>
            <p:cNvSpPr>
              <a:spLocks/>
            </p:cNvSpPr>
            <p:nvPr/>
          </p:nvSpPr>
          <p:spPr bwMode="auto">
            <a:xfrm>
              <a:off x="449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17" name="Rectangle 45"/>
            <p:cNvSpPr>
              <a:spLocks/>
            </p:cNvSpPr>
            <p:nvPr/>
          </p:nvSpPr>
          <p:spPr bwMode="auto">
            <a:xfrm>
              <a:off x="512" y="0"/>
              <a:ext cx="66" cy="220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18" name="Rectangle 46"/>
            <p:cNvSpPr>
              <a:spLocks/>
            </p:cNvSpPr>
            <p:nvPr/>
          </p:nvSpPr>
          <p:spPr bwMode="auto">
            <a:xfrm>
              <a:off x="577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19" name="Rectangle 47"/>
            <p:cNvSpPr>
              <a:spLocks/>
            </p:cNvSpPr>
            <p:nvPr/>
          </p:nvSpPr>
          <p:spPr bwMode="auto">
            <a:xfrm>
              <a:off x="640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20" name="Rectangle 48"/>
            <p:cNvSpPr>
              <a:spLocks/>
            </p:cNvSpPr>
            <p:nvPr/>
          </p:nvSpPr>
          <p:spPr bwMode="auto">
            <a:xfrm>
              <a:off x="705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21" name="Rectangle 49"/>
            <p:cNvSpPr>
              <a:spLocks/>
            </p:cNvSpPr>
            <p:nvPr/>
          </p:nvSpPr>
          <p:spPr bwMode="auto">
            <a:xfrm>
              <a:off x="768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22" name="Rectangle 50"/>
            <p:cNvSpPr>
              <a:spLocks/>
            </p:cNvSpPr>
            <p:nvPr/>
          </p:nvSpPr>
          <p:spPr bwMode="auto">
            <a:xfrm>
              <a:off x="833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23" name="Rectangle 51"/>
            <p:cNvSpPr>
              <a:spLocks/>
            </p:cNvSpPr>
            <p:nvPr/>
          </p:nvSpPr>
          <p:spPr bwMode="auto">
            <a:xfrm>
              <a:off x="896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24" name="Rectangle 52"/>
            <p:cNvSpPr>
              <a:spLocks/>
            </p:cNvSpPr>
            <p:nvPr/>
          </p:nvSpPr>
          <p:spPr bwMode="auto">
            <a:xfrm>
              <a:off x="961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25" name="Rectangle 53"/>
            <p:cNvSpPr>
              <a:spLocks/>
            </p:cNvSpPr>
            <p:nvPr/>
          </p:nvSpPr>
          <p:spPr bwMode="auto">
            <a:xfrm>
              <a:off x="1024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26" name="Rectangle 54"/>
            <p:cNvSpPr>
              <a:spLocks/>
            </p:cNvSpPr>
            <p:nvPr/>
          </p:nvSpPr>
          <p:spPr bwMode="auto">
            <a:xfrm>
              <a:off x="1089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27" name="Rectangle 55"/>
            <p:cNvSpPr>
              <a:spLocks/>
            </p:cNvSpPr>
            <p:nvPr/>
          </p:nvSpPr>
          <p:spPr bwMode="auto">
            <a:xfrm>
              <a:off x="1152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28" name="Rectangle 56"/>
            <p:cNvSpPr>
              <a:spLocks/>
            </p:cNvSpPr>
            <p:nvPr/>
          </p:nvSpPr>
          <p:spPr bwMode="auto">
            <a:xfrm>
              <a:off x="1217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29" name="Line 57"/>
            <p:cNvSpPr>
              <a:spLocks noChangeShapeType="1"/>
            </p:cNvSpPr>
            <p:nvPr/>
          </p:nvSpPr>
          <p:spPr bwMode="auto">
            <a:xfrm flipH="1">
              <a:off x="0" y="217"/>
              <a:ext cx="133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30" name="Line 58"/>
            <p:cNvSpPr>
              <a:spLocks noChangeShapeType="1"/>
            </p:cNvSpPr>
            <p:nvPr/>
          </p:nvSpPr>
          <p:spPr bwMode="auto">
            <a:xfrm flipH="1">
              <a:off x="0" y="557"/>
              <a:ext cx="133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6629400" y="5486400"/>
            <a:ext cx="2286000" cy="844550"/>
            <a:chOff x="0" y="0"/>
            <a:chExt cx="1322" cy="560"/>
          </a:xfrm>
        </p:grpSpPr>
        <p:sp>
          <p:nvSpPr>
            <p:cNvPr id="566332" name="Rectangle 60"/>
            <p:cNvSpPr>
              <a:spLocks/>
            </p:cNvSpPr>
            <p:nvPr/>
          </p:nvSpPr>
          <p:spPr bwMode="auto">
            <a:xfrm>
              <a:off x="0" y="330"/>
              <a:ext cx="22" cy="221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33" name="Rectangle 61"/>
            <p:cNvSpPr>
              <a:spLocks/>
            </p:cNvSpPr>
            <p:nvPr/>
          </p:nvSpPr>
          <p:spPr bwMode="auto">
            <a:xfrm>
              <a:off x="661" y="330"/>
              <a:ext cx="22" cy="221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34" name="Rectangle 62"/>
            <p:cNvSpPr>
              <a:spLocks/>
            </p:cNvSpPr>
            <p:nvPr/>
          </p:nvSpPr>
          <p:spPr bwMode="auto">
            <a:xfrm>
              <a:off x="330" y="330"/>
              <a:ext cx="22" cy="221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35" name="Rectangle 63"/>
            <p:cNvSpPr>
              <a:spLocks/>
            </p:cNvSpPr>
            <p:nvPr/>
          </p:nvSpPr>
          <p:spPr bwMode="auto">
            <a:xfrm>
              <a:off x="992" y="330"/>
              <a:ext cx="22" cy="221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36" name="Rectangle 64"/>
            <p:cNvSpPr>
              <a:spLocks/>
            </p:cNvSpPr>
            <p:nvPr/>
          </p:nvSpPr>
          <p:spPr bwMode="auto">
            <a:xfrm>
              <a:off x="163" y="330"/>
              <a:ext cx="22" cy="221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37" name="Rectangle 65"/>
            <p:cNvSpPr>
              <a:spLocks/>
            </p:cNvSpPr>
            <p:nvPr/>
          </p:nvSpPr>
          <p:spPr bwMode="auto">
            <a:xfrm>
              <a:off x="493" y="330"/>
              <a:ext cx="22" cy="221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38" name="Rectangle 66"/>
            <p:cNvSpPr>
              <a:spLocks/>
            </p:cNvSpPr>
            <p:nvPr/>
          </p:nvSpPr>
          <p:spPr bwMode="auto">
            <a:xfrm>
              <a:off x="824" y="330"/>
              <a:ext cx="22" cy="221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39" name="Rectangle 67"/>
            <p:cNvSpPr>
              <a:spLocks/>
            </p:cNvSpPr>
            <p:nvPr/>
          </p:nvSpPr>
          <p:spPr bwMode="auto">
            <a:xfrm>
              <a:off x="1155" y="330"/>
              <a:ext cx="22" cy="221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40" name="Rectangle 68"/>
            <p:cNvSpPr>
              <a:spLocks/>
            </p:cNvSpPr>
            <p:nvPr/>
          </p:nvSpPr>
          <p:spPr bwMode="auto">
            <a:xfrm>
              <a:off x="330" y="0"/>
              <a:ext cx="22" cy="220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41" name="Rectangle 69"/>
            <p:cNvSpPr>
              <a:spLocks/>
            </p:cNvSpPr>
            <p:nvPr/>
          </p:nvSpPr>
          <p:spPr bwMode="auto">
            <a:xfrm>
              <a:off x="824" y="0"/>
              <a:ext cx="22" cy="220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42" name="Line 70"/>
            <p:cNvSpPr>
              <a:spLocks noChangeShapeType="1"/>
            </p:cNvSpPr>
            <p:nvPr/>
          </p:nvSpPr>
          <p:spPr bwMode="auto">
            <a:xfrm flipH="1">
              <a:off x="0" y="220"/>
              <a:ext cx="132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43" name="Line 71"/>
            <p:cNvSpPr>
              <a:spLocks noChangeShapeType="1"/>
            </p:cNvSpPr>
            <p:nvPr/>
          </p:nvSpPr>
          <p:spPr bwMode="auto">
            <a:xfrm flipH="1">
              <a:off x="0" y="559"/>
              <a:ext cx="132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72"/>
          <p:cNvGrpSpPr>
            <a:grpSpLocks/>
          </p:cNvGrpSpPr>
          <p:nvPr/>
        </p:nvGrpSpPr>
        <p:grpSpPr bwMode="auto">
          <a:xfrm>
            <a:off x="6594475" y="4268788"/>
            <a:ext cx="2401888" cy="862012"/>
            <a:chOff x="0" y="0"/>
            <a:chExt cx="2400" cy="712"/>
          </a:xfrm>
        </p:grpSpPr>
        <p:sp>
          <p:nvSpPr>
            <p:cNvPr id="566345" name="Rectangle 73"/>
            <p:cNvSpPr>
              <a:spLocks/>
            </p:cNvSpPr>
            <p:nvPr/>
          </p:nvSpPr>
          <p:spPr bwMode="auto">
            <a:xfrm>
              <a:off x="0" y="422"/>
              <a:ext cx="40" cy="278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46" name="Rectangle 74"/>
            <p:cNvSpPr>
              <a:spLocks/>
            </p:cNvSpPr>
            <p:nvPr/>
          </p:nvSpPr>
          <p:spPr bwMode="auto">
            <a:xfrm>
              <a:off x="1200" y="422"/>
              <a:ext cx="40" cy="278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47" name="Rectangle 75"/>
            <p:cNvSpPr>
              <a:spLocks/>
            </p:cNvSpPr>
            <p:nvPr/>
          </p:nvSpPr>
          <p:spPr bwMode="auto">
            <a:xfrm>
              <a:off x="600" y="422"/>
              <a:ext cx="40" cy="278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48" name="Rectangle 76"/>
            <p:cNvSpPr>
              <a:spLocks/>
            </p:cNvSpPr>
            <p:nvPr/>
          </p:nvSpPr>
          <p:spPr bwMode="auto">
            <a:xfrm>
              <a:off x="1800" y="422"/>
              <a:ext cx="40" cy="278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49" name="Rectangle 77"/>
            <p:cNvSpPr>
              <a:spLocks/>
            </p:cNvSpPr>
            <p:nvPr/>
          </p:nvSpPr>
          <p:spPr bwMode="auto">
            <a:xfrm>
              <a:off x="296" y="422"/>
              <a:ext cx="40" cy="278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50" name="Rectangle 78"/>
            <p:cNvSpPr>
              <a:spLocks/>
            </p:cNvSpPr>
            <p:nvPr/>
          </p:nvSpPr>
          <p:spPr bwMode="auto">
            <a:xfrm>
              <a:off x="896" y="422"/>
              <a:ext cx="40" cy="278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51" name="Rectangle 79"/>
            <p:cNvSpPr>
              <a:spLocks/>
            </p:cNvSpPr>
            <p:nvPr/>
          </p:nvSpPr>
          <p:spPr bwMode="auto">
            <a:xfrm>
              <a:off x="1496" y="422"/>
              <a:ext cx="40" cy="278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52" name="Rectangle 80"/>
            <p:cNvSpPr>
              <a:spLocks/>
            </p:cNvSpPr>
            <p:nvPr/>
          </p:nvSpPr>
          <p:spPr bwMode="auto">
            <a:xfrm>
              <a:off x="2096" y="422"/>
              <a:ext cx="40" cy="278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53" name="Rectangle 81"/>
            <p:cNvSpPr>
              <a:spLocks/>
            </p:cNvSpPr>
            <p:nvPr/>
          </p:nvSpPr>
          <p:spPr bwMode="auto">
            <a:xfrm>
              <a:off x="1800" y="0"/>
              <a:ext cx="40" cy="278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54" name="Rectangle 82"/>
            <p:cNvSpPr>
              <a:spLocks/>
            </p:cNvSpPr>
            <p:nvPr/>
          </p:nvSpPr>
          <p:spPr bwMode="auto">
            <a:xfrm>
              <a:off x="1840" y="0"/>
              <a:ext cx="40" cy="278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55" name="Line 83"/>
            <p:cNvSpPr>
              <a:spLocks noChangeShapeType="1"/>
            </p:cNvSpPr>
            <p:nvPr/>
          </p:nvSpPr>
          <p:spPr bwMode="auto">
            <a:xfrm flipH="1">
              <a:off x="0" y="711"/>
              <a:ext cx="2400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56" name="Rectangle 84"/>
            <p:cNvSpPr>
              <a:spLocks/>
            </p:cNvSpPr>
            <p:nvPr/>
          </p:nvSpPr>
          <p:spPr bwMode="auto">
            <a:xfrm>
              <a:off x="1880" y="0"/>
              <a:ext cx="40" cy="278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57" name="Rectangle 85"/>
            <p:cNvSpPr>
              <a:spLocks/>
            </p:cNvSpPr>
            <p:nvPr/>
          </p:nvSpPr>
          <p:spPr bwMode="auto">
            <a:xfrm>
              <a:off x="1920" y="0"/>
              <a:ext cx="40" cy="278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58" name="Rectangle 86"/>
            <p:cNvSpPr>
              <a:spLocks/>
            </p:cNvSpPr>
            <p:nvPr/>
          </p:nvSpPr>
          <p:spPr bwMode="auto">
            <a:xfrm>
              <a:off x="1960" y="0"/>
              <a:ext cx="40" cy="278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59" name="Rectangle 87"/>
            <p:cNvSpPr>
              <a:spLocks/>
            </p:cNvSpPr>
            <p:nvPr/>
          </p:nvSpPr>
          <p:spPr bwMode="auto">
            <a:xfrm>
              <a:off x="448" y="0"/>
              <a:ext cx="296" cy="278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60" name="Rectangle 88"/>
            <p:cNvSpPr>
              <a:spLocks/>
            </p:cNvSpPr>
            <p:nvPr/>
          </p:nvSpPr>
          <p:spPr bwMode="auto">
            <a:xfrm>
              <a:off x="744" y="0"/>
              <a:ext cx="40" cy="278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61" name="Rectangle 89"/>
            <p:cNvSpPr>
              <a:spLocks/>
            </p:cNvSpPr>
            <p:nvPr/>
          </p:nvSpPr>
          <p:spPr bwMode="auto">
            <a:xfrm>
              <a:off x="784" y="0"/>
              <a:ext cx="40" cy="278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62" name="Rectangle 90"/>
            <p:cNvSpPr>
              <a:spLocks/>
            </p:cNvSpPr>
            <p:nvPr/>
          </p:nvSpPr>
          <p:spPr bwMode="auto">
            <a:xfrm>
              <a:off x="824" y="0"/>
              <a:ext cx="40" cy="278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63" name="Line 91"/>
            <p:cNvSpPr>
              <a:spLocks noChangeShapeType="1"/>
            </p:cNvSpPr>
            <p:nvPr/>
          </p:nvSpPr>
          <p:spPr bwMode="auto">
            <a:xfrm flipH="1">
              <a:off x="0" y="283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5" name="Picture 13"/>
          <p:cNvPicPr>
            <a:picLocks noChangeArrowheads="1"/>
          </p:cNvPicPr>
          <p:nvPr/>
        </p:nvPicPr>
        <p:blipFill>
          <a:blip r:embed="rId3">
            <a:alphaModFix amt="75000"/>
          </a:blip>
          <a:srcRect/>
          <a:stretch>
            <a:fillRect/>
          </a:stretch>
        </p:blipFill>
        <p:spPr bwMode="auto">
          <a:xfrm rot="18988743">
            <a:off x="3597924" y="2311419"/>
            <a:ext cx="27432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96" name="TextBox 95"/>
          <p:cNvSpPr txBox="1"/>
          <p:nvPr/>
        </p:nvSpPr>
        <p:spPr>
          <a:xfrm rot="18813712">
            <a:off x="4573462" y="3472808"/>
            <a:ext cx="1843974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802.15.4e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7" name="Date Placeholder 96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dirty="0" smtClean="0"/>
              <a:t>9/26/2011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957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10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9AA454-4F18-F74B-A91B-1F36DD1D7C0C}" type="slidenum">
              <a:rPr lang="en-US"/>
              <a:pPr/>
              <a:t>35</a:t>
            </a:fld>
            <a:endParaRPr lang="en-US"/>
          </a:p>
        </p:txBody>
      </p:sp>
      <p:sp>
        <p:nvSpPr>
          <p:cNvPr id="508930" name="Oval 2"/>
          <p:cNvSpPr>
            <a:spLocks noChangeArrowheads="1"/>
          </p:cNvSpPr>
          <p:nvPr/>
        </p:nvSpPr>
        <p:spPr bwMode="auto">
          <a:xfrm>
            <a:off x="685800" y="1219200"/>
            <a:ext cx="2362200" cy="19050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0" y="990600"/>
            <a:ext cx="3048000" cy="2667000"/>
            <a:chOff x="960" y="624"/>
            <a:chExt cx="1920" cy="1680"/>
          </a:xfrm>
        </p:grpSpPr>
        <p:sp>
          <p:nvSpPr>
            <p:cNvPr id="508932" name="Oval 4"/>
            <p:cNvSpPr>
              <a:spLocks noChangeArrowheads="1"/>
            </p:cNvSpPr>
            <p:nvPr/>
          </p:nvSpPr>
          <p:spPr bwMode="auto">
            <a:xfrm>
              <a:off x="960" y="1104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33" name="Oval 5"/>
            <p:cNvSpPr>
              <a:spLocks noChangeArrowheads="1"/>
            </p:cNvSpPr>
            <p:nvPr/>
          </p:nvSpPr>
          <p:spPr bwMode="auto">
            <a:xfrm>
              <a:off x="1056" y="624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819400" y="990600"/>
            <a:ext cx="4038600" cy="2209800"/>
            <a:chOff x="1776" y="624"/>
            <a:chExt cx="2544" cy="1392"/>
          </a:xfrm>
        </p:grpSpPr>
        <p:sp>
          <p:nvSpPr>
            <p:cNvPr id="508935" name="Oval 7"/>
            <p:cNvSpPr>
              <a:spLocks noChangeArrowheads="1"/>
            </p:cNvSpPr>
            <p:nvPr/>
          </p:nvSpPr>
          <p:spPr bwMode="auto">
            <a:xfrm>
              <a:off x="2496" y="624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36" name="Oval 8"/>
            <p:cNvSpPr>
              <a:spLocks noChangeArrowheads="1"/>
            </p:cNvSpPr>
            <p:nvPr/>
          </p:nvSpPr>
          <p:spPr bwMode="auto">
            <a:xfrm>
              <a:off x="1776" y="816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495675" y="1533525"/>
            <a:ext cx="4800600" cy="2438400"/>
            <a:chOff x="2208" y="960"/>
            <a:chExt cx="3024" cy="1536"/>
          </a:xfrm>
        </p:grpSpPr>
        <p:sp>
          <p:nvSpPr>
            <p:cNvPr id="508938" name="Oval 10"/>
            <p:cNvSpPr>
              <a:spLocks noChangeArrowheads="1"/>
            </p:cNvSpPr>
            <p:nvPr/>
          </p:nvSpPr>
          <p:spPr bwMode="auto">
            <a:xfrm>
              <a:off x="2208" y="1296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39" name="Oval 11"/>
            <p:cNvSpPr>
              <a:spLocks noChangeArrowheads="1"/>
            </p:cNvSpPr>
            <p:nvPr/>
          </p:nvSpPr>
          <p:spPr bwMode="auto">
            <a:xfrm>
              <a:off x="3408" y="960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5181600" y="2286000"/>
            <a:ext cx="3962400" cy="2057400"/>
            <a:chOff x="3264" y="1440"/>
            <a:chExt cx="2496" cy="1296"/>
          </a:xfrm>
        </p:grpSpPr>
        <p:sp>
          <p:nvSpPr>
            <p:cNvPr id="508941" name="Oval 13"/>
            <p:cNvSpPr>
              <a:spLocks noChangeArrowheads="1"/>
            </p:cNvSpPr>
            <p:nvPr/>
          </p:nvSpPr>
          <p:spPr bwMode="auto">
            <a:xfrm>
              <a:off x="3264" y="1440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42" name="Oval 14"/>
            <p:cNvSpPr>
              <a:spLocks noChangeArrowheads="1"/>
            </p:cNvSpPr>
            <p:nvPr/>
          </p:nvSpPr>
          <p:spPr bwMode="auto">
            <a:xfrm>
              <a:off x="3936" y="1536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0" y="2895600"/>
            <a:ext cx="8458200" cy="2362200"/>
            <a:chOff x="0" y="1824"/>
            <a:chExt cx="5328" cy="1488"/>
          </a:xfrm>
        </p:grpSpPr>
        <p:sp>
          <p:nvSpPr>
            <p:cNvPr id="508944" name="Oval 16"/>
            <p:cNvSpPr>
              <a:spLocks noChangeArrowheads="1"/>
            </p:cNvSpPr>
            <p:nvPr/>
          </p:nvSpPr>
          <p:spPr bwMode="auto">
            <a:xfrm>
              <a:off x="0" y="2112"/>
              <a:ext cx="1680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45" name="Oval 17"/>
            <p:cNvSpPr>
              <a:spLocks noChangeArrowheads="1"/>
            </p:cNvSpPr>
            <p:nvPr/>
          </p:nvSpPr>
          <p:spPr bwMode="auto">
            <a:xfrm>
              <a:off x="480" y="1824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46" name="Oval 18"/>
            <p:cNvSpPr>
              <a:spLocks noChangeArrowheads="1"/>
            </p:cNvSpPr>
            <p:nvPr/>
          </p:nvSpPr>
          <p:spPr bwMode="auto">
            <a:xfrm>
              <a:off x="3504" y="1968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04800" y="3657600"/>
            <a:ext cx="8305800" cy="2895600"/>
            <a:chOff x="192" y="2304"/>
            <a:chExt cx="5232" cy="1824"/>
          </a:xfrm>
        </p:grpSpPr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192" y="2304"/>
              <a:ext cx="5232" cy="1824"/>
              <a:chOff x="192" y="2304"/>
              <a:chExt cx="5232" cy="1824"/>
            </a:xfrm>
          </p:grpSpPr>
          <p:sp>
            <p:nvSpPr>
              <p:cNvPr id="508949" name="Oval 21"/>
              <p:cNvSpPr>
                <a:spLocks noChangeArrowheads="1"/>
              </p:cNvSpPr>
              <p:nvPr/>
            </p:nvSpPr>
            <p:spPr bwMode="auto">
              <a:xfrm>
                <a:off x="3600" y="2736"/>
                <a:ext cx="1824" cy="1200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950" name="Oval 22"/>
              <p:cNvSpPr>
                <a:spLocks noChangeArrowheads="1"/>
              </p:cNvSpPr>
              <p:nvPr/>
            </p:nvSpPr>
            <p:spPr bwMode="auto">
              <a:xfrm>
                <a:off x="2736" y="2304"/>
                <a:ext cx="1824" cy="1200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951" name="Oval 23"/>
              <p:cNvSpPr>
                <a:spLocks noChangeArrowheads="1"/>
              </p:cNvSpPr>
              <p:nvPr/>
            </p:nvSpPr>
            <p:spPr bwMode="auto">
              <a:xfrm>
                <a:off x="672" y="2400"/>
                <a:ext cx="1824" cy="1200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952" name="Oval 24"/>
              <p:cNvSpPr>
                <a:spLocks noChangeArrowheads="1"/>
              </p:cNvSpPr>
              <p:nvPr/>
            </p:nvSpPr>
            <p:spPr bwMode="auto">
              <a:xfrm>
                <a:off x="192" y="2928"/>
                <a:ext cx="1824" cy="1200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08953" name="Oval 25"/>
            <p:cNvSpPr>
              <a:spLocks noChangeArrowheads="1"/>
            </p:cNvSpPr>
            <p:nvPr/>
          </p:nvSpPr>
          <p:spPr bwMode="auto">
            <a:xfrm>
              <a:off x="1824" y="2304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1600200" y="4343400"/>
            <a:ext cx="5638800" cy="2209800"/>
            <a:chOff x="1056" y="2736"/>
            <a:chExt cx="3552" cy="1392"/>
          </a:xfrm>
        </p:grpSpPr>
        <p:sp>
          <p:nvSpPr>
            <p:cNvPr id="508955" name="Oval 27"/>
            <p:cNvSpPr>
              <a:spLocks noChangeArrowheads="1"/>
            </p:cNvSpPr>
            <p:nvPr/>
          </p:nvSpPr>
          <p:spPr bwMode="auto">
            <a:xfrm>
              <a:off x="2784" y="2928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56" name="Oval 28"/>
            <p:cNvSpPr>
              <a:spLocks noChangeArrowheads="1"/>
            </p:cNvSpPr>
            <p:nvPr/>
          </p:nvSpPr>
          <p:spPr bwMode="auto">
            <a:xfrm>
              <a:off x="1056" y="2736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8957" name="Rectangle 2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534400" cy="720725"/>
          </a:xfrm>
        </p:spPr>
        <p:txBody>
          <a:bodyPr/>
          <a:lstStyle/>
          <a:p>
            <a:r>
              <a:rPr lang="en-US" sz="3600" dirty="0"/>
              <a:t>Self-Organized Routing - nutshell</a:t>
            </a:r>
          </a:p>
        </p:txBody>
      </p:sp>
      <p:sp>
        <p:nvSpPr>
          <p:cNvPr id="508958" name="AutoShape 30"/>
          <p:cNvSpPr>
            <a:spLocks noChangeArrowheads="1"/>
          </p:cNvSpPr>
          <p:nvPr/>
        </p:nvSpPr>
        <p:spPr bwMode="auto">
          <a:xfrm>
            <a:off x="2971800" y="51816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59" name="AutoShape 31"/>
          <p:cNvSpPr>
            <a:spLocks noChangeArrowheads="1"/>
          </p:cNvSpPr>
          <p:nvPr/>
        </p:nvSpPr>
        <p:spPr bwMode="auto">
          <a:xfrm>
            <a:off x="5410200" y="54102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60" name="AutoShape 32"/>
          <p:cNvSpPr>
            <a:spLocks noChangeArrowheads="1"/>
          </p:cNvSpPr>
          <p:nvPr/>
        </p:nvSpPr>
        <p:spPr bwMode="auto">
          <a:xfrm>
            <a:off x="2133600" y="47244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61" name="AutoShape 33"/>
          <p:cNvSpPr>
            <a:spLocks noChangeArrowheads="1"/>
          </p:cNvSpPr>
          <p:nvPr/>
        </p:nvSpPr>
        <p:spPr bwMode="auto">
          <a:xfrm>
            <a:off x="1371600" y="55626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62" name="AutoShape 34"/>
          <p:cNvSpPr>
            <a:spLocks noChangeArrowheads="1"/>
          </p:cNvSpPr>
          <p:nvPr/>
        </p:nvSpPr>
        <p:spPr bwMode="auto">
          <a:xfrm>
            <a:off x="6934200" y="51054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63" name="AutoShape 35"/>
          <p:cNvSpPr>
            <a:spLocks noChangeArrowheads="1"/>
          </p:cNvSpPr>
          <p:nvPr/>
        </p:nvSpPr>
        <p:spPr bwMode="auto">
          <a:xfrm>
            <a:off x="6705600" y="38100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64" name="AutoShape 36"/>
          <p:cNvSpPr>
            <a:spLocks noChangeArrowheads="1"/>
          </p:cNvSpPr>
          <p:nvPr/>
        </p:nvSpPr>
        <p:spPr bwMode="auto">
          <a:xfrm>
            <a:off x="1828800" y="36576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65" name="AutoShape 37"/>
          <p:cNvSpPr>
            <a:spLocks noChangeArrowheads="1"/>
          </p:cNvSpPr>
          <p:nvPr/>
        </p:nvSpPr>
        <p:spPr bwMode="auto">
          <a:xfrm>
            <a:off x="838200" y="41148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66" name="AutoShape 38"/>
          <p:cNvSpPr>
            <a:spLocks noChangeArrowheads="1"/>
          </p:cNvSpPr>
          <p:nvPr/>
        </p:nvSpPr>
        <p:spPr bwMode="auto">
          <a:xfrm>
            <a:off x="1447800" y="19050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140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08967" name="AutoShape 39"/>
          <p:cNvSpPr>
            <a:spLocks noChangeArrowheads="1"/>
          </p:cNvSpPr>
          <p:nvPr/>
        </p:nvSpPr>
        <p:spPr bwMode="auto">
          <a:xfrm>
            <a:off x="6324600" y="31242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68" name="AutoShape 40"/>
          <p:cNvSpPr>
            <a:spLocks noChangeArrowheads="1"/>
          </p:cNvSpPr>
          <p:nvPr/>
        </p:nvSpPr>
        <p:spPr bwMode="auto">
          <a:xfrm>
            <a:off x="4800600" y="27432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69" name="AutoShape 41"/>
          <p:cNvSpPr>
            <a:spLocks noChangeArrowheads="1"/>
          </p:cNvSpPr>
          <p:nvPr/>
        </p:nvSpPr>
        <p:spPr bwMode="auto">
          <a:xfrm>
            <a:off x="6629400" y="22860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70" name="AutoShape 42"/>
          <p:cNvSpPr>
            <a:spLocks noChangeArrowheads="1"/>
          </p:cNvSpPr>
          <p:nvPr/>
        </p:nvSpPr>
        <p:spPr bwMode="auto">
          <a:xfrm>
            <a:off x="7543800" y="31242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71" name="AutoShape 43"/>
          <p:cNvSpPr>
            <a:spLocks noChangeArrowheads="1"/>
          </p:cNvSpPr>
          <p:nvPr/>
        </p:nvSpPr>
        <p:spPr bwMode="auto">
          <a:xfrm>
            <a:off x="2743200" y="24384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72" name="AutoShape 44"/>
          <p:cNvSpPr>
            <a:spLocks noChangeArrowheads="1"/>
          </p:cNvSpPr>
          <p:nvPr/>
        </p:nvSpPr>
        <p:spPr bwMode="auto">
          <a:xfrm>
            <a:off x="2819400" y="15240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73" name="AutoShape 45"/>
          <p:cNvSpPr>
            <a:spLocks noChangeArrowheads="1"/>
          </p:cNvSpPr>
          <p:nvPr/>
        </p:nvSpPr>
        <p:spPr bwMode="auto">
          <a:xfrm>
            <a:off x="4038600" y="21336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74" name="AutoShape 46"/>
          <p:cNvSpPr>
            <a:spLocks noChangeArrowheads="1"/>
          </p:cNvSpPr>
          <p:nvPr/>
        </p:nvSpPr>
        <p:spPr bwMode="auto">
          <a:xfrm>
            <a:off x="5181600" y="17526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75" name="Oval 47"/>
          <p:cNvSpPr>
            <a:spLocks noChangeArrowheads="1"/>
          </p:cNvSpPr>
          <p:nvPr/>
        </p:nvSpPr>
        <p:spPr bwMode="auto">
          <a:xfrm>
            <a:off x="2895600" y="4953000"/>
            <a:ext cx="2895600" cy="19050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1400" b="1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08976" name="AutoShape 48" descr="Horizontal brick"/>
          <p:cNvSpPr>
            <a:spLocks noChangeArrowheads="1"/>
          </p:cNvSpPr>
          <p:nvPr/>
        </p:nvSpPr>
        <p:spPr bwMode="auto">
          <a:xfrm>
            <a:off x="2667000" y="3276600"/>
            <a:ext cx="3048000" cy="914400"/>
          </a:xfrm>
          <a:prstGeom prst="cube">
            <a:avLst>
              <a:gd name="adj" fmla="val 18579"/>
            </a:avLst>
          </a:prstGeom>
          <a:pattFill prst="horzBrick">
            <a:fgClr>
              <a:srgbClr val="7D1F01"/>
            </a:fgClr>
            <a:bgClr>
              <a:schemeClr val="bg1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77" name="AutoShape 49"/>
          <p:cNvSpPr>
            <a:spLocks noChangeArrowheads="1"/>
          </p:cNvSpPr>
          <p:nvPr/>
        </p:nvSpPr>
        <p:spPr bwMode="auto">
          <a:xfrm>
            <a:off x="4114800" y="58674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b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0</a:t>
            </a:r>
          </a:p>
        </p:txBody>
      </p: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3200400" y="5257800"/>
            <a:ext cx="2514600" cy="685800"/>
            <a:chOff x="2016" y="3312"/>
            <a:chExt cx="1584" cy="432"/>
          </a:xfrm>
        </p:grpSpPr>
        <p:sp>
          <p:nvSpPr>
            <p:cNvPr id="508979" name="Line 51"/>
            <p:cNvSpPr>
              <a:spLocks noChangeShapeType="1"/>
            </p:cNvSpPr>
            <p:nvPr/>
          </p:nvSpPr>
          <p:spPr bwMode="auto">
            <a:xfrm flipV="1">
              <a:off x="2736" y="3456"/>
              <a:ext cx="864" cy="28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80" name="Line 52"/>
            <p:cNvSpPr>
              <a:spLocks noChangeShapeType="1"/>
            </p:cNvSpPr>
            <p:nvPr/>
          </p:nvSpPr>
          <p:spPr bwMode="auto">
            <a:xfrm flipH="1" flipV="1">
              <a:off x="2016" y="3312"/>
              <a:ext cx="720" cy="43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53"/>
          <p:cNvGrpSpPr>
            <a:grpSpLocks/>
          </p:cNvGrpSpPr>
          <p:nvPr/>
        </p:nvGrpSpPr>
        <p:grpSpPr bwMode="auto">
          <a:xfrm>
            <a:off x="1143000" y="3886200"/>
            <a:ext cx="5791200" cy="914400"/>
            <a:chOff x="720" y="2448"/>
            <a:chExt cx="3648" cy="576"/>
          </a:xfrm>
        </p:grpSpPr>
        <p:grpSp>
          <p:nvGrpSpPr>
            <p:cNvPr id="12" name="Group 54"/>
            <p:cNvGrpSpPr>
              <a:grpSpLocks/>
            </p:cNvGrpSpPr>
            <p:nvPr/>
          </p:nvGrpSpPr>
          <p:grpSpPr bwMode="auto">
            <a:xfrm>
              <a:off x="720" y="2448"/>
              <a:ext cx="816" cy="576"/>
              <a:chOff x="720" y="2448"/>
              <a:chExt cx="816" cy="576"/>
            </a:xfrm>
          </p:grpSpPr>
          <p:sp>
            <p:nvSpPr>
              <p:cNvPr id="508983" name="Line 55"/>
              <p:cNvSpPr>
                <a:spLocks noChangeShapeType="1"/>
              </p:cNvSpPr>
              <p:nvPr/>
            </p:nvSpPr>
            <p:spPr bwMode="auto">
              <a:xfrm flipH="1" flipV="1">
                <a:off x="1344" y="2448"/>
                <a:ext cx="192" cy="576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984" name="Line 56"/>
              <p:cNvSpPr>
                <a:spLocks noChangeShapeType="1"/>
              </p:cNvSpPr>
              <p:nvPr/>
            </p:nvSpPr>
            <p:spPr bwMode="auto">
              <a:xfrm flipH="1" flipV="1">
                <a:off x="720" y="2688"/>
                <a:ext cx="720" cy="336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08985" name="Line 57"/>
            <p:cNvSpPr>
              <a:spLocks noChangeShapeType="1"/>
            </p:cNvSpPr>
            <p:nvPr/>
          </p:nvSpPr>
          <p:spPr bwMode="auto">
            <a:xfrm flipV="1">
              <a:off x="3840" y="2496"/>
              <a:ext cx="528" cy="43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Group 58"/>
          <p:cNvGrpSpPr>
            <a:grpSpLocks/>
          </p:cNvGrpSpPr>
          <p:nvPr/>
        </p:nvGrpSpPr>
        <p:grpSpPr bwMode="auto">
          <a:xfrm>
            <a:off x="1600200" y="4495800"/>
            <a:ext cx="5562600" cy="1219200"/>
            <a:chOff x="1008" y="2832"/>
            <a:chExt cx="3504" cy="768"/>
          </a:xfrm>
        </p:grpSpPr>
        <p:grpSp>
          <p:nvGrpSpPr>
            <p:cNvPr id="14" name="Group 59"/>
            <p:cNvGrpSpPr>
              <a:grpSpLocks/>
            </p:cNvGrpSpPr>
            <p:nvPr/>
          </p:nvGrpSpPr>
          <p:grpSpPr bwMode="auto">
            <a:xfrm>
              <a:off x="1104" y="2832"/>
              <a:ext cx="3360" cy="768"/>
              <a:chOff x="1104" y="2832"/>
              <a:chExt cx="3360" cy="768"/>
            </a:xfrm>
          </p:grpSpPr>
          <p:sp>
            <p:nvSpPr>
              <p:cNvPr id="508988" name="Line 60"/>
              <p:cNvSpPr>
                <a:spLocks noChangeShapeType="1"/>
              </p:cNvSpPr>
              <p:nvPr/>
            </p:nvSpPr>
            <p:spPr bwMode="auto">
              <a:xfrm flipH="1">
                <a:off x="1104" y="3312"/>
                <a:ext cx="864" cy="288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989" name="Line 61"/>
              <p:cNvSpPr>
                <a:spLocks noChangeShapeType="1"/>
              </p:cNvSpPr>
              <p:nvPr/>
            </p:nvSpPr>
            <p:spPr bwMode="auto">
              <a:xfrm>
                <a:off x="1632" y="3120"/>
                <a:ext cx="288" cy="144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990" name="Line 62"/>
              <p:cNvSpPr>
                <a:spLocks noChangeShapeType="1"/>
              </p:cNvSpPr>
              <p:nvPr/>
            </p:nvSpPr>
            <p:spPr bwMode="auto">
              <a:xfrm flipV="1">
                <a:off x="1968" y="2832"/>
                <a:ext cx="720" cy="48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991" name="Line 63"/>
              <p:cNvSpPr>
                <a:spLocks noChangeShapeType="1"/>
              </p:cNvSpPr>
              <p:nvPr/>
            </p:nvSpPr>
            <p:spPr bwMode="auto">
              <a:xfrm flipH="1">
                <a:off x="3552" y="3264"/>
                <a:ext cx="912" cy="192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992" name="Line 64"/>
              <p:cNvSpPr>
                <a:spLocks noChangeShapeType="1"/>
              </p:cNvSpPr>
              <p:nvPr/>
            </p:nvSpPr>
            <p:spPr bwMode="auto">
              <a:xfrm flipH="1">
                <a:off x="3648" y="2976"/>
                <a:ext cx="96" cy="48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08993" name="Line 65"/>
            <p:cNvSpPr>
              <a:spLocks noChangeShapeType="1"/>
            </p:cNvSpPr>
            <p:nvPr/>
          </p:nvSpPr>
          <p:spPr bwMode="auto">
            <a:xfrm flipH="1">
              <a:off x="1008" y="3120"/>
              <a:ext cx="480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94" name="Line 66"/>
            <p:cNvSpPr>
              <a:spLocks noChangeShapeType="1"/>
            </p:cNvSpPr>
            <p:nvPr/>
          </p:nvSpPr>
          <p:spPr bwMode="auto">
            <a:xfrm flipV="1">
              <a:off x="1584" y="2832"/>
              <a:ext cx="1056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95" name="Line 67"/>
            <p:cNvSpPr>
              <a:spLocks noChangeShapeType="1"/>
            </p:cNvSpPr>
            <p:nvPr/>
          </p:nvSpPr>
          <p:spPr bwMode="auto">
            <a:xfrm>
              <a:off x="2736" y="2832"/>
              <a:ext cx="100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96" name="Line 68"/>
            <p:cNvSpPr>
              <a:spLocks noChangeShapeType="1"/>
            </p:cNvSpPr>
            <p:nvPr/>
          </p:nvSpPr>
          <p:spPr bwMode="auto">
            <a:xfrm>
              <a:off x="3792" y="2928"/>
              <a:ext cx="72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" name="Group 69"/>
          <p:cNvGrpSpPr>
            <a:grpSpLocks/>
          </p:cNvGrpSpPr>
          <p:nvPr/>
        </p:nvGrpSpPr>
        <p:grpSpPr bwMode="auto">
          <a:xfrm>
            <a:off x="6629400" y="3352800"/>
            <a:ext cx="1066800" cy="533400"/>
            <a:chOff x="4176" y="2112"/>
            <a:chExt cx="672" cy="336"/>
          </a:xfrm>
        </p:grpSpPr>
        <p:sp>
          <p:nvSpPr>
            <p:cNvPr id="508998" name="Line 70"/>
            <p:cNvSpPr>
              <a:spLocks noChangeShapeType="1"/>
            </p:cNvSpPr>
            <p:nvPr/>
          </p:nvSpPr>
          <p:spPr bwMode="auto">
            <a:xfrm flipH="1" flipV="1">
              <a:off x="4176" y="2112"/>
              <a:ext cx="144" cy="33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99" name="Line 71"/>
            <p:cNvSpPr>
              <a:spLocks noChangeShapeType="1"/>
            </p:cNvSpPr>
            <p:nvPr/>
          </p:nvSpPr>
          <p:spPr bwMode="auto">
            <a:xfrm flipV="1">
              <a:off x="446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72"/>
          <p:cNvGrpSpPr>
            <a:grpSpLocks/>
          </p:cNvGrpSpPr>
          <p:nvPr/>
        </p:nvGrpSpPr>
        <p:grpSpPr bwMode="auto">
          <a:xfrm>
            <a:off x="5105400" y="2438400"/>
            <a:ext cx="2590800" cy="838200"/>
            <a:chOff x="3216" y="1536"/>
            <a:chExt cx="1632" cy="528"/>
          </a:xfrm>
        </p:grpSpPr>
        <p:sp>
          <p:nvSpPr>
            <p:cNvPr id="509001" name="Line 73"/>
            <p:cNvSpPr>
              <a:spLocks noChangeShapeType="1"/>
            </p:cNvSpPr>
            <p:nvPr/>
          </p:nvSpPr>
          <p:spPr bwMode="auto">
            <a:xfrm flipH="1" flipV="1">
              <a:off x="3216" y="1824"/>
              <a:ext cx="960" cy="2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002" name="Line 74"/>
            <p:cNvSpPr>
              <a:spLocks noChangeShapeType="1"/>
            </p:cNvSpPr>
            <p:nvPr/>
          </p:nvSpPr>
          <p:spPr bwMode="auto">
            <a:xfrm flipV="1">
              <a:off x="4176" y="1536"/>
              <a:ext cx="192" cy="5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003" name="Line 75"/>
            <p:cNvSpPr>
              <a:spLocks noChangeShapeType="1"/>
            </p:cNvSpPr>
            <p:nvPr/>
          </p:nvSpPr>
          <p:spPr bwMode="auto">
            <a:xfrm flipH="1" flipV="1">
              <a:off x="4416" y="1584"/>
              <a:ext cx="432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oup 76"/>
          <p:cNvGrpSpPr>
            <a:grpSpLocks/>
          </p:cNvGrpSpPr>
          <p:nvPr/>
        </p:nvGrpSpPr>
        <p:grpSpPr bwMode="auto">
          <a:xfrm>
            <a:off x="4419600" y="1905000"/>
            <a:ext cx="2438400" cy="990600"/>
            <a:chOff x="2784" y="1200"/>
            <a:chExt cx="1536" cy="624"/>
          </a:xfrm>
        </p:grpSpPr>
        <p:sp>
          <p:nvSpPr>
            <p:cNvPr id="509005" name="Line 77"/>
            <p:cNvSpPr>
              <a:spLocks noChangeShapeType="1"/>
            </p:cNvSpPr>
            <p:nvPr/>
          </p:nvSpPr>
          <p:spPr bwMode="auto">
            <a:xfrm flipH="1" flipV="1">
              <a:off x="2784" y="1488"/>
              <a:ext cx="432" cy="33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006" name="Line 78"/>
            <p:cNvSpPr>
              <a:spLocks noChangeShapeType="1"/>
            </p:cNvSpPr>
            <p:nvPr/>
          </p:nvSpPr>
          <p:spPr bwMode="auto">
            <a:xfrm flipV="1">
              <a:off x="3216" y="1248"/>
              <a:ext cx="144" cy="5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007" name="Line 79"/>
            <p:cNvSpPr>
              <a:spLocks noChangeShapeType="1"/>
            </p:cNvSpPr>
            <p:nvPr/>
          </p:nvSpPr>
          <p:spPr bwMode="auto">
            <a:xfrm flipH="1" flipV="1">
              <a:off x="3456" y="1200"/>
              <a:ext cx="864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80"/>
          <p:cNvGrpSpPr>
            <a:grpSpLocks/>
          </p:cNvGrpSpPr>
          <p:nvPr/>
        </p:nvGrpSpPr>
        <p:grpSpPr bwMode="auto">
          <a:xfrm>
            <a:off x="2971800" y="1676400"/>
            <a:ext cx="2362200" cy="990600"/>
            <a:chOff x="1872" y="1056"/>
            <a:chExt cx="1488" cy="624"/>
          </a:xfrm>
        </p:grpSpPr>
        <p:sp>
          <p:nvSpPr>
            <p:cNvPr id="509009" name="Line 81"/>
            <p:cNvSpPr>
              <a:spLocks noChangeShapeType="1"/>
            </p:cNvSpPr>
            <p:nvPr/>
          </p:nvSpPr>
          <p:spPr bwMode="auto">
            <a:xfrm flipH="1">
              <a:off x="2736" y="1200"/>
              <a:ext cx="624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010" name="Line 82"/>
            <p:cNvSpPr>
              <a:spLocks noChangeShapeType="1"/>
            </p:cNvSpPr>
            <p:nvPr/>
          </p:nvSpPr>
          <p:spPr bwMode="auto">
            <a:xfrm flipH="1" flipV="1">
              <a:off x="1968" y="1056"/>
              <a:ext cx="672" cy="38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011" name="Line 83"/>
            <p:cNvSpPr>
              <a:spLocks noChangeShapeType="1"/>
            </p:cNvSpPr>
            <p:nvPr/>
          </p:nvSpPr>
          <p:spPr bwMode="auto">
            <a:xfrm flipH="1">
              <a:off x="1872" y="1488"/>
              <a:ext cx="768" cy="19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Group 84"/>
          <p:cNvGrpSpPr>
            <a:grpSpLocks/>
          </p:cNvGrpSpPr>
          <p:nvPr/>
        </p:nvGrpSpPr>
        <p:grpSpPr bwMode="auto">
          <a:xfrm>
            <a:off x="1752600" y="1676400"/>
            <a:ext cx="1295400" cy="914400"/>
            <a:chOff x="1104" y="1056"/>
            <a:chExt cx="816" cy="576"/>
          </a:xfrm>
        </p:grpSpPr>
        <p:sp>
          <p:nvSpPr>
            <p:cNvPr id="509013" name="Line 85"/>
            <p:cNvSpPr>
              <a:spLocks noChangeShapeType="1"/>
            </p:cNvSpPr>
            <p:nvPr/>
          </p:nvSpPr>
          <p:spPr bwMode="auto">
            <a:xfrm flipH="1">
              <a:off x="1152" y="1056"/>
              <a:ext cx="768" cy="2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014" name="Line 86"/>
            <p:cNvSpPr>
              <a:spLocks noChangeShapeType="1"/>
            </p:cNvSpPr>
            <p:nvPr/>
          </p:nvSpPr>
          <p:spPr bwMode="auto">
            <a:xfrm flipH="1" flipV="1">
              <a:off x="1104" y="1344"/>
              <a:ext cx="672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87"/>
          <p:cNvGrpSpPr>
            <a:grpSpLocks/>
          </p:cNvGrpSpPr>
          <p:nvPr/>
        </p:nvGrpSpPr>
        <p:grpSpPr bwMode="auto">
          <a:xfrm>
            <a:off x="2971800" y="5257800"/>
            <a:ext cx="2949575" cy="533400"/>
            <a:chOff x="1872" y="3312"/>
            <a:chExt cx="1858" cy="336"/>
          </a:xfrm>
        </p:grpSpPr>
        <p:sp>
          <p:nvSpPr>
            <p:cNvPr id="509016" name="Text Box 88"/>
            <p:cNvSpPr txBox="1">
              <a:spLocks noChangeArrowheads="1"/>
            </p:cNvSpPr>
            <p:nvPr/>
          </p:nvSpPr>
          <p:spPr bwMode="auto">
            <a:xfrm>
              <a:off x="1872" y="3312"/>
              <a:ext cx="178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509017" name="Text Box 89"/>
            <p:cNvSpPr txBox="1">
              <a:spLocks noChangeArrowheads="1"/>
            </p:cNvSpPr>
            <p:nvPr/>
          </p:nvSpPr>
          <p:spPr bwMode="auto">
            <a:xfrm>
              <a:off x="3552" y="3456"/>
              <a:ext cx="178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</p:grpSp>
      <p:sp>
        <p:nvSpPr>
          <p:cNvPr id="509018" name="AutoShape 90"/>
          <p:cNvSpPr>
            <a:spLocks noChangeArrowheads="1"/>
          </p:cNvSpPr>
          <p:nvPr/>
        </p:nvSpPr>
        <p:spPr bwMode="auto">
          <a:xfrm>
            <a:off x="3962400" y="44196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9019" name="AutoShape 91"/>
          <p:cNvSpPr>
            <a:spLocks noChangeArrowheads="1"/>
          </p:cNvSpPr>
          <p:nvPr/>
        </p:nvSpPr>
        <p:spPr bwMode="auto">
          <a:xfrm>
            <a:off x="5715000" y="45720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" name="Group 92"/>
          <p:cNvGrpSpPr>
            <a:grpSpLocks/>
          </p:cNvGrpSpPr>
          <p:nvPr/>
        </p:nvGrpSpPr>
        <p:grpSpPr bwMode="auto">
          <a:xfrm>
            <a:off x="1524000" y="4419600"/>
            <a:ext cx="5845175" cy="1447800"/>
            <a:chOff x="960" y="2784"/>
            <a:chExt cx="3682" cy="912"/>
          </a:xfrm>
        </p:grpSpPr>
        <p:sp>
          <p:nvSpPr>
            <p:cNvPr id="509021" name="Text Box 93"/>
            <p:cNvSpPr txBox="1">
              <a:spLocks noChangeArrowheads="1"/>
            </p:cNvSpPr>
            <p:nvPr/>
          </p:nvSpPr>
          <p:spPr bwMode="auto">
            <a:xfrm>
              <a:off x="960" y="3504"/>
              <a:ext cx="178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2</a:t>
              </a:r>
            </a:p>
          </p:txBody>
        </p:sp>
        <p:sp>
          <p:nvSpPr>
            <p:cNvPr id="509022" name="Text Box 94"/>
            <p:cNvSpPr txBox="1">
              <a:spLocks noChangeArrowheads="1"/>
            </p:cNvSpPr>
            <p:nvPr/>
          </p:nvSpPr>
          <p:spPr bwMode="auto">
            <a:xfrm>
              <a:off x="1392" y="2976"/>
              <a:ext cx="178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2</a:t>
              </a:r>
            </a:p>
          </p:txBody>
        </p:sp>
        <p:sp>
          <p:nvSpPr>
            <p:cNvPr id="509023" name="Text Box 95"/>
            <p:cNvSpPr txBox="1">
              <a:spLocks noChangeArrowheads="1"/>
            </p:cNvSpPr>
            <p:nvPr/>
          </p:nvSpPr>
          <p:spPr bwMode="auto">
            <a:xfrm>
              <a:off x="4464" y="3216"/>
              <a:ext cx="178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2</a:t>
              </a:r>
            </a:p>
          </p:txBody>
        </p:sp>
        <p:sp>
          <p:nvSpPr>
            <p:cNvPr id="509024" name="Text Box 96"/>
            <p:cNvSpPr txBox="1">
              <a:spLocks noChangeArrowheads="1"/>
            </p:cNvSpPr>
            <p:nvPr/>
          </p:nvSpPr>
          <p:spPr bwMode="auto">
            <a:xfrm>
              <a:off x="3696" y="2880"/>
              <a:ext cx="178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2</a:t>
              </a:r>
            </a:p>
          </p:txBody>
        </p:sp>
        <p:sp>
          <p:nvSpPr>
            <p:cNvPr id="509025" name="Text Box 97"/>
            <p:cNvSpPr txBox="1">
              <a:spLocks noChangeArrowheads="1"/>
            </p:cNvSpPr>
            <p:nvPr/>
          </p:nvSpPr>
          <p:spPr bwMode="auto">
            <a:xfrm>
              <a:off x="2592" y="2784"/>
              <a:ext cx="178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2</a:t>
              </a:r>
            </a:p>
          </p:txBody>
        </p:sp>
      </p:grpSp>
      <p:sp>
        <p:nvSpPr>
          <p:cNvPr id="509026" name="Rectangle 98"/>
          <p:cNvSpPr>
            <a:spLocks noChangeArrowheads="1"/>
          </p:cNvSpPr>
          <p:nvPr/>
        </p:nvSpPr>
        <p:spPr bwMode="auto">
          <a:xfrm>
            <a:off x="5410200" y="1524000"/>
            <a:ext cx="381000" cy="3810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9027" name="AutoShape 99"/>
          <p:cNvSpPr>
            <a:spLocks noChangeArrowheads="1"/>
          </p:cNvSpPr>
          <p:nvPr/>
        </p:nvSpPr>
        <p:spPr bwMode="auto">
          <a:xfrm rot="-917472">
            <a:off x="5075238" y="2362200"/>
            <a:ext cx="1627187" cy="414338"/>
          </a:xfrm>
          <a:prstGeom prst="curvedUpArrow">
            <a:avLst>
              <a:gd name="adj1" fmla="val 78544"/>
              <a:gd name="adj2" fmla="val 157088"/>
              <a:gd name="adj3" fmla="val 59690"/>
            </a:avLst>
          </a:prstGeom>
          <a:solidFill>
            <a:schemeClr val="bg1"/>
          </a:solidFill>
          <a:ln w="2857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9028" name="Line 100"/>
          <p:cNvSpPr>
            <a:spLocks noChangeShapeType="1"/>
          </p:cNvSpPr>
          <p:nvPr/>
        </p:nvSpPr>
        <p:spPr bwMode="auto">
          <a:xfrm>
            <a:off x="5495925" y="1924050"/>
            <a:ext cx="1285875" cy="495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9029" name="Text Box 101"/>
          <p:cNvSpPr txBox="1">
            <a:spLocks noChangeArrowheads="1"/>
          </p:cNvSpPr>
          <p:nvPr/>
        </p:nvSpPr>
        <p:spPr bwMode="auto">
          <a:xfrm>
            <a:off x="6451600" y="1289050"/>
            <a:ext cx="2082800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/>
              <a:t>Receiver diversity through dynamic rerouting</a:t>
            </a:r>
          </a:p>
        </p:txBody>
      </p:sp>
      <p:sp>
        <p:nvSpPr>
          <p:cNvPr id="509037" name="Oval 109"/>
          <p:cNvSpPr>
            <a:spLocks noChangeArrowheads="1"/>
          </p:cNvSpPr>
          <p:nvPr/>
        </p:nvSpPr>
        <p:spPr bwMode="auto">
          <a:xfrm>
            <a:off x="4429125" y="3952875"/>
            <a:ext cx="3038475" cy="1514475"/>
          </a:xfrm>
          <a:prstGeom prst="ellips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9038" name="Text Box 110"/>
          <p:cNvSpPr txBox="1">
            <a:spLocks noChangeArrowheads="1"/>
          </p:cNvSpPr>
          <p:nvPr/>
        </p:nvSpPr>
        <p:spPr bwMode="auto">
          <a:xfrm>
            <a:off x="6019800" y="5108575"/>
            <a:ext cx="2895600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Retrans</a:t>
            </a:r>
            <a:r>
              <a:rPr lang="en-US" dirty="0"/>
              <a:t>. rate &lt; 1/density</a:t>
            </a:r>
          </a:p>
          <a:p>
            <a:r>
              <a:rPr lang="en-US" dirty="0"/>
              <a:t>Neighbor table exceeds RAM</a:t>
            </a:r>
          </a:p>
          <a:p>
            <a:r>
              <a:rPr lang="en-US" dirty="0" err="1"/>
              <a:t>Dissem</a:t>
            </a:r>
            <a:r>
              <a:rPr lang="en-US" dirty="0"/>
              <a:t>. rate &lt; change</a:t>
            </a:r>
          </a:p>
        </p:txBody>
      </p:sp>
      <p:sp>
        <p:nvSpPr>
          <p:cNvPr id="106" name="Date Placeholder 10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985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089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0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5089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50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repeatCount="indefinite" accel="50000" decel="50000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3021 0.03863 C -0.03194 0.0458 -0.03437 0.05042 -0.03611 0.05736 C -0.03646 0.06777 -0.03628 0.07841 -0.03715 0.08882 C -0.0375 0.09206 -0.03872 0.09507 -0.03958 0.09808 C -0.04201 0.10733 -0.04306 0.11704 -0.04549 0.1263 C -0.04687 0.13139 -0.04705 0.1374 -0.04896 0.14203 C -0.05087 0.14712 -0.05347 0.15059 -0.05486 0.15614 C -0.05451 0.16354 -0.05677 0.1721 -0.05365 0.17811 C -0.05174 0.18205 -0.04635 0.17811 -0.04306 0.17973 C -0.04045 0.18089 -0.03854 0.18413 -0.03611 0.18598 C -0.03073 0.19037 -0.02448 0.19569 -0.0184 0.19847 C -0.01233 0.20448 -0.00538 0.20865 0.00156 0.21258 C 0.00712 0.21582 0.00503 0.21258 0.0099 0.21582 C 0.01476 0.21906 0.02083 0.22253 0.02639 0.22345 C 0.03507 0.22484 0.04358 0.2253 0.05226 0.22669 C 0.06024 0.23039 0.05278 0.22738 0.06875 0.22993 C 0.07604 0.23109 0.08247 0.23525 0.08993 0.23618 C 0.10503 0.23803 0.09774 0.23687 0.11215 0.23918 C 0.11389 0.25098 0.11719 0.26463 0.1217 0.27527 C 0.12257 0.27758 0.12431 0.2792 0.12517 0.28151 C 0.13073 0.29655 0.13264 0.3139 0.13802 0.3287 C 0.14358 0.34374 0.13785 0.32361 0.14167 0.33796 C 0.13403 0.34143 0.12813 0.34744 0.12049 0.35045 C 0.11667 0.35392 0.11493 0.35808 0.11111 0.36155 C 0.1026 0.37797 0.09965 0.39347 0.08403 0.40064 C 0.08056 0.40527 0.07656 0.40828 0.07344 0.41314 C 0.07257 0.41452 0.07222 0.41684 0.07101 0.41799 C 0.06997 0.41892 0.06111 0.42077 0.06042 0.421 C 0.05434 0.43395 0.06233 0.41846 0.05451 0.42887 C 0.05104 0.43349 0.04427 0.44737 0.04167 0.45246 C 0.04097 0.45385 0.03924 0.45339 0.03802 0.45408 C 0.03681 0.45477 0.03576 0.45616 0.03455 0.45709 C 0.03247 0.46541 0.03038 0.47374 0.02865 0.4823 C 0.02847 0.48346 0.02708 0.49271 0.02639 0.49479 C 0.02257 0.5052 0.01753 0.51515 0.01458 0.52602 C 0.01476 0.52648 0.01684 0.53481 0.01684 0.5355 C 0.01684 0.54638 0.0092 0.55933 0.00278 0.56534 C -0.00156 0.56951 -0.01111 0.57067 -0.01597 0.57159 C -0.0224 0.57437 -0.02743 0.58084 -0.03368 0.58408 C -0.04115 0.58801 -0.04931 0.58894 -0.05729 0.59033 C -0.06753 0.59519 -0.07934 0.59519 -0.0901 0.59657 C -0.0974 0.59912 -0.10503 0.60143 -0.1125 0.60282 C -0.11944 0.60606 -0.12656 0.60791 -0.13368 0.61068 C -0.13854 0.61508 -0.13924 0.62179 -0.14427 0.62641 C -0.14635 0.63428 -0.14861 0.64168 -0.15243 0.64839 C -0.15556 0.66019 -0.1566 0.67268 -0.15955 0.68447 C -0.16111 0.69789 -0.16076 0.69165 -0.16076 0.70321 " pathEditMode="relative" ptsTypes="ffffffffffffffffffffffffffffffffffffffffffffffA">
                                      <p:cBhvr>
                                        <p:cTn id="80" dur="2000" fill="hold"/>
                                        <p:tgtEl>
                                          <p:spTgt spid="509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09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930" grpId="0" animBg="1"/>
      <p:bldP spid="508975" grpId="0" animBg="1" autoUpdateAnimBg="0"/>
      <p:bldP spid="509026" grpId="0" animBg="1"/>
      <p:bldP spid="509026" grpId="1" animBg="1"/>
      <p:bldP spid="509027" grpId="0" animBg="1"/>
      <p:bldP spid="509028" grpId="0" animBg="1"/>
      <p:bldP spid="509029" grpId="0" animBg="1"/>
      <p:bldP spid="509037" grpId="0" animBg="1"/>
      <p:bldP spid="50903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C63FE2-7002-DC43-8D6B-27352A228EA1}" type="slidenum">
              <a:rPr lang="en-US"/>
              <a:pPr/>
              <a:t>36</a:t>
            </a:fld>
            <a:endParaRPr lang="en-US"/>
          </a:p>
        </p:txBody>
      </p:sp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233363" y="169863"/>
            <a:ext cx="6435725" cy="914400"/>
          </a:xfrm>
        </p:spPr>
        <p:txBody>
          <a:bodyPr/>
          <a:lstStyle/>
          <a:p>
            <a:r>
              <a:rPr lang="en-US"/>
              <a:t>Key IPv6 Contributions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363" y="1095375"/>
            <a:ext cx="8229600" cy="46434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Large simple address</a:t>
            </a:r>
          </a:p>
          <a:p>
            <a:pPr lvl="1">
              <a:lnSpc>
                <a:spcPct val="90000"/>
              </a:lnSpc>
            </a:pPr>
            <a:r>
              <a:rPr lang="en-US"/>
              <a:t>Network ID + Interface ID</a:t>
            </a:r>
          </a:p>
          <a:p>
            <a:pPr lvl="1">
              <a:lnSpc>
                <a:spcPct val="90000"/>
              </a:lnSpc>
            </a:pPr>
            <a:r>
              <a:rPr lang="en-US"/>
              <a:t>Plenty of addresses, easy to allocate and manage</a:t>
            </a:r>
          </a:p>
          <a:p>
            <a:pPr>
              <a:lnSpc>
                <a:spcPct val="90000"/>
              </a:lnSpc>
            </a:pPr>
            <a:r>
              <a:rPr lang="en-US"/>
              <a:t>Autoconfiguration and Management</a:t>
            </a:r>
          </a:p>
          <a:p>
            <a:pPr lvl="1">
              <a:lnSpc>
                <a:spcPct val="90000"/>
              </a:lnSpc>
            </a:pPr>
            <a:r>
              <a:rPr lang="en-US"/>
              <a:t>ICMPv6</a:t>
            </a:r>
          </a:p>
          <a:p>
            <a:pPr>
              <a:lnSpc>
                <a:spcPct val="90000"/>
              </a:lnSpc>
            </a:pPr>
            <a:r>
              <a:rPr lang="en-US"/>
              <a:t>Integrated bootstrap and discovery</a:t>
            </a:r>
          </a:p>
          <a:p>
            <a:pPr lvl="1">
              <a:lnSpc>
                <a:spcPct val="90000"/>
              </a:lnSpc>
            </a:pPr>
            <a:r>
              <a:rPr lang="en-US"/>
              <a:t>Neighbors, routers, DHCP</a:t>
            </a:r>
          </a:p>
          <a:p>
            <a:pPr>
              <a:lnSpc>
                <a:spcPct val="90000"/>
              </a:lnSpc>
            </a:pPr>
            <a:r>
              <a:rPr lang="en-US"/>
              <a:t>Protocol options framework</a:t>
            </a:r>
          </a:p>
          <a:p>
            <a:pPr lvl="1">
              <a:lnSpc>
                <a:spcPct val="90000"/>
              </a:lnSpc>
            </a:pPr>
            <a:r>
              <a:rPr lang="en-US"/>
              <a:t>Plan for extensibility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808080"/>
                </a:solidFill>
              </a:rPr>
              <a:t>Simplify for speed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808080"/>
                </a:solidFill>
              </a:rPr>
              <a:t>MTU discovery with min</a:t>
            </a:r>
          </a:p>
          <a:p>
            <a:pPr>
              <a:lnSpc>
                <a:spcPct val="90000"/>
              </a:lnSpc>
            </a:pPr>
            <a:r>
              <a:rPr lang="en-US"/>
              <a:t>6-to-4 translation for compatibility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385028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96113" y="498475"/>
            <a:ext cx="1704975" cy="860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153025" y="3817938"/>
            <a:ext cx="3689350" cy="2201862"/>
            <a:chOff x="0" y="27"/>
            <a:chExt cx="3032" cy="1973"/>
          </a:xfrm>
        </p:grpSpPr>
        <p:sp>
          <p:nvSpPr>
            <p:cNvPr id="385030" name="Rectangle 6"/>
            <p:cNvSpPr>
              <a:spLocks/>
            </p:cNvSpPr>
            <p:nvPr/>
          </p:nvSpPr>
          <p:spPr bwMode="auto">
            <a:xfrm>
              <a:off x="232" y="200"/>
              <a:ext cx="1280" cy="2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191919"/>
                </a:gs>
              </a:gsLst>
              <a:lin ang="540000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700"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Prefix</a:t>
              </a:r>
            </a:p>
          </p:txBody>
        </p:sp>
        <p:sp>
          <p:nvSpPr>
            <p:cNvPr id="385031" name="Rectangle 7"/>
            <p:cNvSpPr>
              <a:spLocks/>
            </p:cNvSpPr>
            <p:nvPr/>
          </p:nvSpPr>
          <p:spPr bwMode="auto">
            <a:xfrm>
              <a:off x="1520" y="200"/>
              <a:ext cx="1280" cy="2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191919"/>
                </a:gs>
              </a:gsLst>
              <a:lin ang="540000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700"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IID</a:t>
              </a:r>
            </a:p>
          </p:txBody>
        </p:sp>
        <p:sp>
          <p:nvSpPr>
            <p:cNvPr id="385032" name="AutoShape 8"/>
            <p:cNvSpPr>
              <a:spLocks/>
            </p:cNvSpPr>
            <p:nvPr/>
          </p:nvSpPr>
          <p:spPr bwMode="auto">
            <a:xfrm>
              <a:off x="1016" y="584"/>
              <a:ext cx="1000" cy="1000"/>
            </a:xfrm>
            <a:prstGeom prst="roundRect">
              <a:avLst>
                <a:gd name="adj" fmla="val 12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191919"/>
                </a:gs>
              </a:gsLst>
              <a:lin ang="5400000" scaled="1"/>
            </a:gra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700"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ICMPv6</a:t>
              </a:r>
            </a:p>
          </p:txBody>
        </p:sp>
        <p:sp>
          <p:nvSpPr>
            <p:cNvPr id="385033" name="Rectangle 9"/>
            <p:cNvSpPr>
              <a:spLocks/>
            </p:cNvSpPr>
            <p:nvPr/>
          </p:nvSpPr>
          <p:spPr bwMode="auto">
            <a:xfrm>
              <a:off x="0" y="1760"/>
              <a:ext cx="600" cy="2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191919"/>
                </a:gs>
              </a:gsLst>
              <a:lin ang="540000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300" b="1">
                  <a:solidFill>
                    <a:srgbClr val="19191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IPv6 Base</a:t>
              </a:r>
            </a:p>
          </p:txBody>
        </p:sp>
        <p:sp>
          <p:nvSpPr>
            <p:cNvPr id="385034" name="Rectangle 10"/>
            <p:cNvSpPr>
              <a:spLocks/>
            </p:cNvSpPr>
            <p:nvPr/>
          </p:nvSpPr>
          <p:spPr bwMode="auto">
            <a:xfrm>
              <a:off x="608" y="1760"/>
              <a:ext cx="600" cy="2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300">
                  <a:solidFill>
                    <a:srgbClr val="19191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HbH Opt</a:t>
              </a:r>
            </a:p>
          </p:txBody>
        </p:sp>
        <p:sp>
          <p:nvSpPr>
            <p:cNvPr id="385035" name="Rectangle 11"/>
            <p:cNvSpPr>
              <a:spLocks/>
            </p:cNvSpPr>
            <p:nvPr/>
          </p:nvSpPr>
          <p:spPr bwMode="auto">
            <a:xfrm>
              <a:off x="1216" y="1760"/>
              <a:ext cx="600" cy="2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300">
                  <a:solidFill>
                    <a:srgbClr val="19191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Routing</a:t>
              </a:r>
            </a:p>
          </p:txBody>
        </p:sp>
        <p:sp>
          <p:nvSpPr>
            <p:cNvPr id="385036" name="Rectangle 12"/>
            <p:cNvSpPr>
              <a:spLocks/>
            </p:cNvSpPr>
            <p:nvPr/>
          </p:nvSpPr>
          <p:spPr bwMode="auto">
            <a:xfrm>
              <a:off x="1824" y="1760"/>
              <a:ext cx="600" cy="2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300">
                  <a:solidFill>
                    <a:srgbClr val="19191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Fragment</a:t>
              </a:r>
            </a:p>
          </p:txBody>
        </p:sp>
        <p:sp>
          <p:nvSpPr>
            <p:cNvPr id="385037" name="Rectangle 13"/>
            <p:cNvSpPr>
              <a:spLocks/>
            </p:cNvSpPr>
            <p:nvPr/>
          </p:nvSpPr>
          <p:spPr bwMode="auto">
            <a:xfrm>
              <a:off x="2432" y="1760"/>
              <a:ext cx="600" cy="2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300">
                  <a:solidFill>
                    <a:srgbClr val="19191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Dst Opt</a:t>
              </a:r>
            </a:p>
          </p:txBody>
        </p:sp>
        <p:sp>
          <p:nvSpPr>
            <p:cNvPr id="385038" name="Rectangle 14"/>
            <p:cNvSpPr>
              <a:spLocks/>
            </p:cNvSpPr>
            <p:nvPr/>
          </p:nvSpPr>
          <p:spPr bwMode="auto">
            <a:xfrm>
              <a:off x="1277" y="27"/>
              <a:ext cx="476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300">
                  <a:latin typeface="Gill Sans" charset="0"/>
                  <a:sym typeface="Gill Sans" charset="0"/>
                </a:rPr>
                <a:t>128 bits</a:t>
              </a:r>
            </a:p>
          </p:txBody>
        </p:sp>
        <p:sp>
          <p:nvSpPr>
            <p:cNvPr id="385039" name="Line 15"/>
            <p:cNvSpPr>
              <a:spLocks noChangeShapeType="1"/>
            </p:cNvSpPr>
            <p:nvPr/>
          </p:nvSpPr>
          <p:spPr bwMode="auto">
            <a:xfrm>
              <a:off x="1792" y="128"/>
              <a:ext cx="101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040" name="Line 16"/>
            <p:cNvSpPr>
              <a:spLocks noChangeShapeType="1"/>
            </p:cNvSpPr>
            <p:nvPr/>
          </p:nvSpPr>
          <p:spPr bwMode="auto">
            <a:xfrm>
              <a:off x="232" y="128"/>
              <a:ext cx="101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3" name="Action Button: Custom 2">
            <a:hlinkClick r:id="rId4" action="ppaction://hlinksldjump" highlightClick="1"/>
          </p:cNvPr>
          <p:cNvSpPr/>
          <p:nvPr/>
        </p:nvSpPr>
        <p:spPr bwMode="auto">
          <a:xfrm>
            <a:off x="7391400" y="1905000"/>
            <a:ext cx="762000" cy="609600"/>
          </a:xfrm>
          <a:prstGeom prst="actionButtonBlank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457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5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94DE0A-624B-A24D-BD74-C77B9E6EBA8D}" type="slidenum">
              <a:rPr lang="en-US"/>
              <a:pPr/>
              <a:t>37</a:t>
            </a:fld>
            <a:endParaRPr lang="en-US" dirty="0"/>
          </a:p>
        </p:txBody>
      </p:sp>
      <p:sp>
        <p:nvSpPr>
          <p:cNvPr id="387128" name="Rectangle 56"/>
          <p:cNvSpPr>
            <a:spLocks noChangeArrowheads="1"/>
          </p:cNvSpPr>
          <p:nvPr/>
        </p:nvSpPr>
        <p:spPr bwMode="auto">
          <a:xfrm>
            <a:off x="1323975" y="2809875"/>
            <a:ext cx="7334250" cy="257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127" name="Rectangle 55"/>
          <p:cNvSpPr>
            <a:spLocks noChangeArrowheads="1"/>
          </p:cNvSpPr>
          <p:nvPr/>
        </p:nvSpPr>
        <p:spPr bwMode="auto">
          <a:xfrm>
            <a:off x="1257300" y="2876550"/>
            <a:ext cx="7334250" cy="257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363" y="169863"/>
            <a:ext cx="7539037" cy="628650"/>
          </a:xfrm>
        </p:spPr>
        <p:txBody>
          <a:bodyPr>
            <a:normAutofit/>
          </a:bodyPr>
          <a:lstStyle/>
          <a:p>
            <a:r>
              <a:rPr lang="en-US" dirty="0"/>
              <a:t>6LoWPAN – IPv6 over 802.15.4</a:t>
            </a:r>
          </a:p>
        </p:txBody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0038" y="4886325"/>
            <a:ext cx="8615362" cy="11096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tabLst>
                <a:tab pos="3429000" algn="l"/>
              </a:tabLst>
            </a:pPr>
            <a:r>
              <a:rPr lang="en-US" sz="2400" dirty="0">
                <a:sym typeface="Wingdings" charset="2"/>
              </a:rPr>
              <a:t>Large IP Address &amp; </a:t>
            </a:r>
            <a:r>
              <a:rPr lang="en-US" sz="2400" dirty="0" smtClean="0">
                <a:sym typeface="Wingdings" charset="2"/>
              </a:rPr>
              <a:t>Header =</a:t>
            </a:r>
            <a:r>
              <a:rPr lang="en-US" sz="2400" dirty="0">
                <a:sym typeface="Wingdings" charset="2"/>
              </a:rPr>
              <a:t>&gt; 16 bit short address / 64 bit EUID</a:t>
            </a:r>
          </a:p>
          <a:p>
            <a:pPr>
              <a:lnSpc>
                <a:spcPct val="90000"/>
              </a:lnSpc>
              <a:tabLst>
                <a:tab pos="3429000" algn="l"/>
              </a:tabLst>
            </a:pPr>
            <a:r>
              <a:rPr lang="en-US" sz="2400" dirty="0">
                <a:sym typeface="Wingdings" charset="2"/>
              </a:rPr>
              <a:t>Minimum Transfer Unit</a:t>
            </a:r>
            <a:r>
              <a:rPr lang="en-US" sz="2400" dirty="0" smtClean="0">
                <a:sym typeface="Wingdings" charset="2"/>
              </a:rPr>
              <a:t>	     =</a:t>
            </a:r>
            <a:r>
              <a:rPr lang="en-US" sz="2400" dirty="0">
                <a:sym typeface="Wingdings" charset="2"/>
              </a:rPr>
              <a:t>&gt; Fragmentation</a:t>
            </a:r>
          </a:p>
          <a:p>
            <a:pPr>
              <a:lnSpc>
                <a:spcPct val="90000"/>
              </a:lnSpc>
              <a:tabLst>
                <a:tab pos="3429000" algn="l"/>
              </a:tabLst>
            </a:pPr>
            <a:r>
              <a:rPr lang="en-US" sz="2400" dirty="0">
                <a:sym typeface="Wingdings" charset="2"/>
              </a:rPr>
              <a:t>Short range &amp; Embedded</a:t>
            </a:r>
            <a:r>
              <a:rPr lang="en-US" sz="2400" dirty="0" smtClean="0">
                <a:sym typeface="Wingdings" charset="2"/>
              </a:rPr>
              <a:t>   =</a:t>
            </a:r>
            <a:r>
              <a:rPr lang="en-US" sz="2400" dirty="0">
                <a:sym typeface="Wingdings" charset="2"/>
              </a:rPr>
              <a:t>&gt; Multiple Hops</a:t>
            </a:r>
            <a:endParaRPr lang="en-US" sz="2400" dirty="0"/>
          </a:p>
          <a:p>
            <a:pPr>
              <a:lnSpc>
                <a:spcPct val="90000"/>
              </a:lnSpc>
              <a:tabLst>
                <a:tab pos="3429000" algn="l"/>
              </a:tabLst>
            </a:pPr>
            <a:endParaRPr lang="en-US" sz="2400" dirty="0"/>
          </a:p>
        </p:txBody>
      </p:sp>
      <p:sp>
        <p:nvSpPr>
          <p:cNvPr id="387076" name="Text Box 4"/>
          <p:cNvSpPr txBox="1">
            <a:spLocks noChangeArrowheads="1"/>
          </p:cNvSpPr>
          <p:nvPr/>
        </p:nvSpPr>
        <p:spPr bwMode="auto">
          <a:xfrm>
            <a:off x="346075" y="3598863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Link frame</a:t>
            </a:r>
          </a:p>
        </p:txBody>
      </p:sp>
      <p:sp>
        <p:nvSpPr>
          <p:cNvPr id="387077" name="Rectangle 5"/>
          <p:cNvSpPr>
            <a:spLocks noChangeArrowheads="1"/>
          </p:cNvSpPr>
          <p:nvPr/>
        </p:nvSpPr>
        <p:spPr bwMode="auto">
          <a:xfrm>
            <a:off x="771525" y="4029075"/>
            <a:ext cx="7886700" cy="257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079" name="Text Box 7"/>
          <p:cNvSpPr txBox="1">
            <a:spLocks noChangeArrowheads="1"/>
          </p:cNvSpPr>
          <p:nvPr/>
        </p:nvSpPr>
        <p:spPr bwMode="auto">
          <a:xfrm>
            <a:off x="765175" y="3994150"/>
            <a:ext cx="455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ctrl</a:t>
            </a:r>
          </a:p>
        </p:txBody>
      </p:sp>
      <p:sp>
        <p:nvSpPr>
          <p:cNvPr id="387080" name="Text Box 8"/>
          <p:cNvSpPr txBox="1">
            <a:spLocks noChangeArrowheads="1"/>
          </p:cNvSpPr>
          <p:nvPr/>
        </p:nvSpPr>
        <p:spPr bwMode="auto">
          <a:xfrm>
            <a:off x="1517650" y="3984625"/>
            <a:ext cx="862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src UID</a:t>
            </a:r>
          </a:p>
        </p:txBody>
      </p:sp>
      <p:sp>
        <p:nvSpPr>
          <p:cNvPr id="387082" name="Text Box 10"/>
          <p:cNvSpPr txBox="1">
            <a:spLocks noChangeArrowheads="1"/>
          </p:cNvSpPr>
          <p:nvPr/>
        </p:nvSpPr>
        <p:spPr bwMode="auto">
          <a:xfrm>
            <a:off x="1136650" y="3975100"/>
            <a:ext cx="454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len</a:t>
            </a:r>
          </a:p>
        </p:txBody>
      </p:sp>
      <p:sp>
        <p:nvSpPr>
          <p:cNvPr id="387083" name="Text Box 11"/>
          <p:cNvSpPr txBox="1">
            <a:spLocks noChangeArrowheads="1"/>
          </p:cNvSpPr>
          <p:nvPr/>
        </p:nvSpPr>
        <p:spPr bwMode="auto">
          <a:xfrm>
            <a:off x="8175625" y="3994150"/>
            <a:ext cx="500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chk</a:t>
            </a:r>
          </a:p>
        </p:txBody>
      </p:sp>
      <p:sp>
        <p:nvSpPr>
          <p:cNvPr id="387084" name="Line 12"/>
          <p:cNvSpPr>
            <a:spLocks noChangeShapeType="1"/>
          </p:cNvSpPr>
          <p:nvPr/>
        </p:nvSpPr>
        <p:spPr bwMode="auto">
          <a:xfrm>
            <a:off x="1181100" y="4038600"/>
            <a:ext cx="0" cy="2476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085" name="Line 13"/>
          <p:cNvSpPr>
            <a:spLocks noChangeShapeType="1"/>
          </p:cNvSpPr>
          <p:nvPr/>
        </p:nvSpPr>
        <p:spPr bwMode="auto">
          <a:xfrm>
            <a:off x="1543050" y="4038600"/>
            <a:ext cx="0" cy="2476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087" name="Line 15"/>
          <p:cNvSpPr>
            <a:spLocks noChangeShapeType="1"/>
          </p:cNvSpPr>
          <p:nvPr/>
        </p:nvSpPr>
        <p:spPr bwMode="auto">
          <a:xfrm>
            <a:off x="8201025" y="4010025"/>
            <a:ext cx="0" cy="2476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088" name="Line 16"/>
          <p:cNvSpPr>
            <a:spLocks noChangeShapeType="1"/>
          </p:cNvSpPr>
          <p:nvPr/>
        </p:nvSpPr>
        <p:spPr bwMode="auto">
          <a:xfrm>
            <a:off x="2352675" y="4019550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089" name="Rectangle 17"/>
          <p:cNvSpPr>
            <a:spLocks noChangeArrowheads="1"/>
          </p:cNvSpPr>
          <p:nvPr/>
        </p:nvSpPr>
        <p:spPr bwMode="auto">
          <a:xfrm>
            <a:off x="771525" y="4019550"/>
            <a:ext cx="2333625" cy="257175"/>
          </a:xfrm>
          <a:prstGeom prst="rect">
            <a:avLst/>
          </a:prstGeom>
          <a:noFill/>
          <a:ln w="9525">
            <a:solidFill>
              <a:srgbClr val="011706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090" name="Rectangle 18"/>
          <p:cNvSpPr>
            <a:spLocks noChangeArrowheads="1"/>
          </p:cNvSpPr>
          <p:nvPr/>
        </p:nvSpPr>
        <p:spPr bwMode="auto">
          <a:xfrm>
            <a:off x="1190625" y="2943225"/>
            <a:ext cx="7334250" cy="257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092" name="Text Box 20"/>
          <p:cNvSpPr txBox="1">
            <a:spLocks noChangeArrowheads="1"/>
          </p:cNvSpPr>
          <p:nvPr/>
        </p:nvSpPr>
        <p:spPr bwMode="auto">
          <a:xfrm>
            <a:off x="2317750" y="3994150"/>
            <a:ext cx="862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dst UID</a:t>
            </a:r>
          </a:p>
        </p:txBody>
      </p:sp>
      <p:sp>
        <p:nvSpPr>
          <p:cNvPr id="387093" name="Text Box 21"/>
          <p:cNvSpPr txBox="1">
            <a:spLocks noChangeArrowheads="1"/>
          </p:cNvSpPr>
          <p:nvPr/>
        </p:nvSpPr>
        <p:spPr bwMode="auto">
          <a:xfrm>
            <a:off x="4965700" y="3956050"/>
            <a:ext cx="125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link payload</a:t>
            </a:r>
          </a:p>
        </p:txBody>
      </p:sp>
      <p:sp>
        <p:nvSpPr>
          <p:cNvPr id="387094" name="Text Box 22"/>
          <p:cNvSpPr txBox="1">
            <a:spLocks noChangeArrowheads="1"/>
          </p:cNvSpPr>
          <p:nvPr/>
        </p:nvSpPr>
        <p:spPr bwMode="auto">
          <a:xfrm>
            <a:off x="1155700" y="2917825"/>
            <a:ext cx="43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cls</a:t>
            </a:r>
          </a:p>
        </p:txBody>
      </p:sp>
      <p:sp>
        <p:nvSpPr>
          <p:cNvPr id="387095" name="Text Box 23"/>
          <p:cNvSpPr txBox="1">
            <a:spLocks noChangeArrowheads="1"/>
          </p:cNvSpPr>
          <p:nvPr/>
        </p:nvSpPr>
        <p:spPr bwMode="auto">
          <a:xfrm>
            <a:off x="1460500" y="2917825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flow</a:t>
            </a:r>
          </a:p>
        </p:txBody>
      </p:sp>
      <p:sp>
        <p:nvSpPr>
          <p:cNvPr id="387096" name="Text Box 24"/>
          <p:cNvSpPr txBox="1">
            <a:spLocks noChangeArrowheads="1"/>
          </p:cNvSpPr>
          <p:nvPr/>
        </p:nvSpPr>
        <p:spPr bwMode="auto">
          <a:xfrm>
            <a:off x="1870075" y="2917825"/>
            <a:ext cx="454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len</a:t>
            </a:r>
          </a:p>
        </p:txBody>
      </p:sp>
      <p:sp>
        <p:nvSpPr>
          <p:cNvPr id="387097" name="Text Box 25"/>
          <p:cNvSpPr txBox="1">
            <a:spLocks noChangeArrowheads="1"/>
          </p:cNvSpPr>
          <p:nvPr/>
        </p:nvSpPr>
        <p:spPr bwMode="auto">
          <a:xfrm>
            <a:off x="2193925" y="2917825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hops</a:t>
            </a:r>
          </a:p>
        </p:txBody>
      </p:sp>
      <p:sp>
        <p:nvSpPr>
          <p:cNvPr id="387098" name="Text Box 26"/>
          <p:cNvSpPr txBox="1">
            <a:spLocks noChangeArrowheads="1"/>
          </p:cNvSpPr>
          <p:nvPr/>
        </p:nvSpPr>
        <p:spPr bwMode="auto">
          <a:xfrm>
            <a:off x="3175000" y="2917825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src IP</a:t>
            </a:r>
          </a:p>
        </p:txBody>
      </p:sp>
      <p:sp>
        <p:nvSpPr>
          <p:cNvPr id="387099" name="Text Box 27"/>
          <p:cNvSpPr txBox="1">
            <a:spLocks noChangeArrowheads="1"/>
          </p:cNvSpPr>
          <p:nvPr/>
        </p:nvSpPr>
        <p:spPr bwMode="auto">
          <a:xfrm>
            <a:off x="3917950" y="2917825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dst IP</a:t>
            </a:r>
          </a:p>
        </p:txBody>
      </p:sp>
      <p:sp>
        <p:nvSpPr>
          <p:cNvPr id="387102" name="Text Box 30"/>
          <p:cNvSpPr txBox="1">
            <a:spLocks noChangeArrowheads="1"/>
          </p:cNvSpPr>
          <p:nvPr/>
        </p:nvSpPr>
        <p:spPr bwMode="auto">
          <a:xfrm>
            <a:off x="5384800" y="2908300"/>
            <a:ext cx="1233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990099"/>
                </a:solidFill>
              </a:rPr>
              <a:t>net payload</a:t>
            </a:r>
          </a:p>
        </p:txBody>
      </p:sp>
      <p:sp>
        <p:nvSpPr>
          <p:cNvPr id="387103" name="Rectangle 31"/>
          <p:cNvSpPr>
            <a:spLocks noChangeArrowheads="1"/>
          </p:cNvSpPr>
          <p:nvPr/>
        </p:nvSpPr>
        <p:spPr bwMode="auto">
          <a:xfrm>
            <a:off x="1181100" y="2943225"/>
            <a:ext cx="3390900" cy="257175"/>
          </a:xfrm>
          <a:prstGeom prst="rect">
            <a:avLst/>
          </a:prstGeom>
          <a:noFill/>
          <a:ln w="19050">
            <a:solidFill>
              <a:srgbClr val="011706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105" name="Line 33"/>
          <p:cNvSpPr>
            <a:spLocks noChangeShapeType="1"/>
          </p:cNvSpPr>
          <p:nvPr/>
        </p:nvSpPr>
        <p:spPr bwMode="auto">
          <a:xfrm>
            <a:off x="1162050" y="3200400"/>
            <a:ext cx="1943100" cy="809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106" name="Line 34"/>
          <p:cNvSpPr>
            <a:spLocks noChangeShapeType="1"/>
          </p:cNvSpPr>
          <p:nvPr/>
        </p:nvSpPr>
        <p:spPr bwMode="auto">
          <a:xfrm flipH="1">
            <a:off x="8210550" y="3209925"/>
            <a:ext cx="304800" cy="809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107" name="Text Box 35"/>
          <p:cNvSpPr txBox="1">
            <a:spLocks noChangeArrowheads="1"/>
          </p:cNvSpPr>
          <p:nvPr/>
        </p:nvSpPr>
        <p:spPr bwMode="auto">
          <a:xfrm>
            <a:off x="346075" y="2303463"/>
            <a:ext cx="175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Network packet</a:t>
            </a:r>
          </a:p>
        </p:txBody>
      </p:sp>
      <p:sp>
        <p:nvSpPr>
          <p:cNvPr id="387108" name="Rectangle 36"/>
          <p:cNvSpPr>
            <a:spLocks noChangeArrowheads="1"/>
          </p:cNvSpPr>
          <p:nvPr/>
        </p:nvSpPr>
        <p:spPr bwMode="auto">
          <a:xfrm>
            <a:off x="1628775" y="1828800"/>
            <a:ext cx="7172325" cy="257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109" name="Text Box 37"/>
          <p:cNvSpPr txBox="1">
            <a:spLocks noChangeArrowheads="1"/>
          </p:cNvSpPr>
          <p:nvPr/>
        </p:nvSpPr>
        <p:spPr bwMode="auto">
          <a:xfrm>
            <a:off x="355600" y="1131888"/>
            <a:ext cx="2343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UDP datagram or </a:t>
            </a:r>
          </a:p>
          <a:p>
            <a:r>
              <a:rPr lang="en-US" sz="1800"/>
              <a:t>TCP stream segment</a:t>
            </a:r>
          </a:p>
        </p:txBody>
      </p:sp>
      <p:sp>
        <p:nvSpPr>
          <p:cNvPr id="387110" name="Text Box 38"/>
          <p:cNvSpPr txBox="1">
            <a:spLocks noChangeArrowheads="1"/>
          </p:cNvSpPr>
          <p:nvPr/>
        </p:nvSpPr>
        <p:spPr bwMode="auto">
          <a:xfrm>
            <a:off x="1612900" y="1784350"/>
            <a:ext cx="167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transport header</a:t>
            </a:r>
          </a:p>
        </p:txBody>
      </p:sp>
      <p:sp>
        <p:nvSpPr>
          <p:cNvPr id="387111" name="Rectangle 39"/>
          <p:cNvSpPr>
            <a:spLocks noChangeArrowheads="1"/>
          </p:cNvSpPr>
          <p:nvPr/>
        </p:nvSpPr>
        <p:spPr bwMode="auto">
          <a:xfrm>
            <a:off x="1638300" y="1828800"/>
            <a:ext cx="1590675" cy="257175"/>
          </a:xfrm>
          <a:prstGeom prst="rect">
            <a:avLst/>
          </a:prstGeom>
          <a:noFill/>
          <a:ln w="19050">
            <a:solidFill>
              <a:srgbClr val="011706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112" name="Line 40"/>
          <p:cNvSpPr>
            <a:spLocks noChangeShapeType="1"/>
          </p:cNvSpPr>
          <p:nvPr/>
        </p:nvSpPr>
        <p:spPr bwMode="auto">
          <a:xfrm>
            <a:off x="1619250" y="2105025"/>
            <a:ext cx="2647950" cy="581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113" name="Line 41"/>
          <p:cNvSpPr>
            <a:spLocks noChangeShapeType="1"/>
          </p:cNvSpPr>
          <p:nvPr/>
        </p:nvSpPr>
        <p:spPr bwMode="auto">
          <a:xfrm flipH="1">
            <a:off x="8629650" y="2085975"/>
            <a:ext cx="171450" cy="6191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114" name="Text Box 42"/>
          <p:cNvSpPr txBox="1">
            <a:spLocks noChangeArrowheads="1"/>
          </p:cNvSpPr>
          <p:nvPr/>
        </p:nvSpPr>
        <p:spPr bwMode="auto">
          <a:xfrm>
            <a:off x="5641975" y="1784350"/>
            <a:ext cx="1919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application payload</a:t>
            </a:r>
          </a:p>
        </p:txBody>
      </p:sp>
      <p:sp>
        <p:nvSpPr>
          <p:cNvPr id="387115" name="Text Box 43"/>
          <p:cNvSpPr txBox="1">
            <a:spLocks noChangeArrowheads="1"/>
          </p:cNvSpPr>
          <p:nvPr/>
        </p:nvSpPr>
        <p:spPr bwMode="auto">
          <a:xfrm>
            <a:off x="3441700" y="1384300"/>
            <a:ext cx="4729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…, modbus, BacNET/IP, … , HTML, XML, …, ZCL</a:t>
            </a:r>
          </a:p>
        </p:txBody>
      </p:sp>
      <p:sp>
        <p:nvSpPr>
          <p:cNvPr id="387117" name="Line 45"/>
          <p:cNvSpPr>
            <a:spLocks noChangeShapeType="1"/>
          </p:cNvSpPr>
          <p:nvPr/>
        </p:nvSpPr>
        <p:spPr bwMode="auto">
          <a:xfrm>
            <a:off x="3895725" y="2952750"/>
            <a:ext cx="0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118" name="Line 46"/>
          <p:cNvSpPr>
            <a:spLocks noChangeShapeType="1"/>
          </p:cNvSpPr>
          <p:nvPr/>
        </p:nvSpPr>
        <p:spPr bwMode="auto">
          <a:xfrm>
            <a:off x="3190875" y="2943225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119" name="Text Box 47"/>
          <p:cNvSpPr txBox="1">
            <a:spLocks noChangeArrowheads="1"/>
          </p:cNvSpPr>
          <p:nvPr/>
        </p:nvSpPr>
        <p:spPr bwMode="auto">
          <a:xfrm>
            <a:off x="3956050" y="3165475"/>
            <a:ext cx="601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16 B</a:t>
            </a: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771525" y="4313238"/>
            <a:ext cx="7905750" cy="366712"/>
            <a:chOff x="528" y="2843"/>
            <a:chExt cx="4980" cy="231"/>
          </a:xfrm>
        </p:grpSpPr>
        <p:sp>
          <p:nvSpPr>
            <p:cNvPr id="387121" name="Line 49"/>
            <p:cNvSpPr>
              <a:spLocks noChangeShapeType="1"/>
            </p:cNvSpPr>
            <p:nvPr/>
          </p:nvSpPr>
          <p:spPr bwMode="auto">
            <a:xfrm>
              <a:off x="528" y="2970"/>
              <a:ext cx="498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87120" name="Text Box 48"/>
            <p:cNvSpPr txBox="1">
              <a:spLocks noChangeArrowheads="1"/>
            </p:cNvSpPr>
            <p:nvPr/>
          </p:nvSpPr>
          <p:spPr bwMode="auto">
            <a:xfrm>
              <a:off x="2636" y="2843"/>
              <a:ext cx="1148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>
                  <a:solidFill>
                    <a:srgbClr val="FF0000"/>
                  </a:solidFill>
                </a:rPr>
                <a:t>128 Bytes MAX</a:t>
              </a:r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3105150" y="3651250"/>
            <a:ext cx="5057775" cy="336550"/>
            <a:chOff x="1998" y="2426"/>
            <a:chExt cx="3186" cy="212"/>
          </a:xfrm>
        </p:grpSpPr>
        <p:sp>
          <p:nvSpPr>
            <p:cNvPr id="387122" name="Line 50"/>
            <p:cNvSpPr>
              <a:spLocks noChangeShapeType="1"/>
            </p:cNvSpPr>
            <p:nvPr/>
          </p:nvSpPr>
          <p:spPr bwMode="auto">
            <a:xfrm>
              <a:off x="1998" y="2526"/>
              <a:ext cx="318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87123" name="Text Box 51"/>
            <p:cNvSpPr txBox="1">
              <a:spLocks noChangeArrowheads="1"/>
            </p:cNvSpPr>
            <p:nvPr/>
          </p:nvSpPr>
          <p:spPr bwMode="auto">
            <a:xfrm>
              <a:off x="2864" y="2426"/>
              <a:ext cx="1094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1280 Bytes MIN</a:t>
              </a:r>
            </a:p>
          </p:txBody>
        </p:sp>
      </p:grpSp>
      <p:sp>
        <p:nvSpPr>
          <p:cNvPr id="387124" name="Text Box 52"/>
          <p:cNvSpPr txBox="1">
            <a:spLocks noChangeArrowheads="1"/>
          </p:cNvSpPr>
          <p:nvPr/>
        </p:nvSpPr>
        <p:spPr bwMode="auto">
          <a:xfrm>
            <a:off x="3213100" y="3165475"/>
            <a:ext cx="601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16 B</a:t>
            </a:r>
          </a:p>
        </p:txBody>
      </p: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1181100" y="2593975"/>
            <a:ext cx="3838575" cy="336550"/>
            <a:chOff x="798" y="2300"/>
            <a:chExt cx="2418" cy="212"/>
          </a:xfrm>
        </p:grpSpPr>
        <p:sp>
          <p:nvSpPr>
            <p:cNvPr id="387125" name="Line 53"/>
            <p:cNvSpPr>
              <a:spLocks noChangeShapeType="1"/>
            </p:cNvSpPr>
            <p:nvPr/>
          </p:nvSpPr>
          <p:spPr bwMode="auto">
            <a:xfrm>
              <a:off x="798" y="2412"/>
              <a:ext cx="241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87126" name="Text Box 54"/>
            <p:cNvSpPr txBox="1">
              <a:spLocks noChangeArrowheads="1"/>
            </p:cNvSpPr>
            <p:nvPr/>
          </p:nvSpPr>
          <p:spPr bwMode="auto">
            <a:xfrm>
              <a:off x="1256" y="2300"/>
              <a:ext cx="968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40 B + options</a:t>
              </a:r>
            </a:p>
          </p:txBody>
        </p:sp>
      </p:grpSp>
      <p:sp>
        <p:nvSpPr>
          <p:cNvPr id="387130" name="Text Box 58"/>
          <p:cNvSpPr txBox="1">
            <a:spLocks noChangeArrowheads="1"/>
          </p:cNvSpPr>
          <p:nvPr/>
        </p:nvSpPr>
        <p:spPr bwMode="auto">
          <a:xfrm>
            <a:off x="2717800" y="2917825"/>
            <a:ext cx="476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NH</a:t>
            </a:r>
          </a:p>
        </p:txBody>
      </p:sp>
      <p:sp>
        <p:nvSpPr>
          <p:cNvPr id="387133" name="WordArt 61"/>
          <p:cNvSpPr>
            <a:spLocks noChangeArrowheads="1" noChangeShapeType="1" noTextEdit="1"/>
          </p:cNvSpPr>
          <p:nvPr/>
        </p:nvSpPr>
        <p:spPr bwMode="auto">
          <a:xfrm>
            <a:off x="6796088" y="3543300"/>
            <a:ext cx="542925" cy="9318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?</a:t>
            </a:r>
          </a:p>
        </p:txBody>
      </p:sp>
      <p:sp>
        <p:nvSpPr>
          <p:cNvPr id="56" name="Date Placeholder 5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3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75" grpId="0" build="p"/>
      <p:bldP spid="38713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3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D9C7E1-9C1F-3340-A2A1-8092F676FDC8}" type="slidenum">
              <a:rPr lang="en-US"/>
              <a:pPr/>
              <a:t>38</a:t>
            </a:fld>
            <a:endParaRPr lang="en-US"/>
          </a:p>
        </p:txBody>
      </p:sp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4559300" y="3860800"/>
            <a:ext cx="1230313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802.5</a:t>
            </a:r>
          </a:p>
          <a:p>
            <a:pPr algn="ctr"/>
            <a:r>
              <a:rPr lang="en-US"/>
              <a:t>Token Ring</a:t>
            </a:r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title"/>
          </p:nvPr>
        </p:nvSpPr>
        <p:spPr>
          <a:xfrm>
            <a:off x="233363" y="169863"/>
            <a:ext cx="7615237" cy="820737"/>
          </a:xfrm>
        </p:spPr>
        <p:txBody>
          <a:bodyPr>
            <a:normAutofit/>
          </a:bodyPr>
          <a:lstStyle/>
          <a:p>
            <a:r>
              <a:rPr lang="en-US" dirty="0"/>
              <a:t>6LoWPAN </a:t>
            </a:r>
            <a:r>
              <a:rPr lang="en-US" dirty="0" smtClean="0"/>
              <a:t>adaptation layer</a:t>
            </a:r>
            <a:endParaRPr lang="en-US" dirty="0"/>
          </a:p>
        </p:txBody>
      </p:sp>
      <p:sp>
        <p:nvSpPr>
          <p:cNvPr id="4106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9563" y="5553075"/>
            <a:ext cx="8534400" cy="67151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1400"/>
          </a:p>
          <a:p>
            <a:pPr lvl="1">
              <a:lnSpc>
                <a:spcPct val="80000"/>
              </a:lnSpc>
            </a:pPr>
            <a:endParaRPr lang="en-US" sz="1200"/>
          </a:p>
          <a:p>
            <a:pPr>
              <a:lnSpc>
                <a:spcPct val="80000"/>
              </a:lnSpc>
            </a:pPr>
            <a:endParaRPr lang="en-US" sz="1400"/>
          </a:p>
        </p:txBody>
      </p:sp>
      <p:sp>
        <p:nvSpPr>
          <p:cNvPr id="410629" name="Text Box 5"/>
          <p:cNvSpPr txBox="1">
            <a:spLocks noChangeArrowheads="1"/>
          </p:cNvSpPr>
          <p:nvPr/>
        </p:nvSpPr>
        <p:spPr bwMode="auto">
          <a:xfrm>
            <a:off x="3529013" y="3851275"/>
            <a:ext cx="962025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802.3</a:t>
            </a:r>
          </a:p>
          <a:p>
            <a:pPr algn="ctr"/>
            <a:r>
              <a:rPr lang="en-US"/>
              <a:t>Ethernet</a:t>
            </a:r>
          </a:p>
        </p:txBody>
      </p:sp>
      <p:sp>
        <p:nvSpPr>
          <p:cNvPr id="410630" name="Text Box 6"/>
          <p:cNvSpPr txBox="1">
            <a:spLocks noChangeArrowheads="1"/>
          </p:cNvSpPr>
          <p:nvPr/>
        </p:nvSpPr>
        <p:spPr bwMode="auto">
          <a:xfrm>
            <a:off x="5843588" y="3860800"/>
            <a:ext cx="814387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802.11</a:t>
            </a:r>
          </a:p>
          <a:p>
            <a:pPr algn="ctr"/>
            <a:r>
              <a:rPr lang="en-US"/>
              <a:t>WiFi</a:t>
            </a:r>
          </a:p>
        </p:txBody>
      </p:sp>
      <p:sp>
        <p:nvSpPr>
          <p:cNvPr id="410631" name="Text Box 7"/>
          <p:cNvSpPr txBox="1">
            <a:spLocks noChangeArrowheads="1"/>
          </p:cNvSpPr>
          <p:nvPr/>
        </p:nvSpPr>
        <p:spPr bwMode="auto">
          <a:xfrm>
            <a:off x="3702050" y="4060825"/>
            <a:ext cx="962025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802.3a</a:t>
            </a:r>
            <a:endParaRPr lang="en-US" sz="1400"/>
          </a:p>
          <a:p>
            <a:pPr algn="ctr"/>
            <a:r>
              <a:rPr lang="en-US"/>
              <a:t>Ethernet</a:t>
            </a:r>
          </a:p>
          <a:p>
            <a:pPr algn="ctr"/>
            <a:r>
              <a:rPr lang="en-US"/>
              <a:t>10b2</a:t>
            </a:r>
          </a:p>
        </p:txBody>
      </p:sp>
      <p:sp>
        <p:nvSpPr>
          <p:cNvPr id="410632" name="Text Box 8"/>
          <p:cNvSpPr txBox="1">
            <a:spLocks noChangeArrowheads="1"/>
          </p:cNvSpPr>
          <p:nvPr/>
        </p:nvSpPr>
        <p:spPr bwMode="auto">
          <a:xfrm>
            <a:off x="3825875" y="4260850"/>
            <a:ext cx="962025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802.3i</a:t>
            </a:r>
            <a:endParaRPr lang="en-US" sz="1400"/>
          </a:p>
          <a:p>
            <a:pPr algn="ctr"/>
            <a:r>
              <a:rPr lang="en-US"/>
              <a:t>Ethernet</a:t>
            </a:r>
          </a:p>
          <a:p>
            <a:pPr algn="ctr"/>
            <a:r>
              <a:rPr lang="en-US"/>
              <a:t>10bT</a:t>
            </a:r>
          </a:p>
        </p:txBody>
      </p:sp>
      <p:sp>
        <p:nvSpPr>
          <p:cNvPr id="410633" name="Text Box 9"/>
          <p:cNvSpPr txBox="1">
            <a:spLocks noChangeArrowheads="1"/>
          </p:cNvSpPr>
          <p:nvPr/>
        </p:nvSpPr>
        <p:spPr bwMode="auto">
          <a:xfrm>
            <a:off x="3921125" y="4451350"/>
            <a:ext cx="962025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802.3y</a:t>
            </a:r>
            <a:endParaRPr lang="en-US" sz="1400"/>
          </a:p>
          <a:p>
            <a:pPr algn="ctr"/>
            <a:r>
              <a:rPr lang="en-US"/>
              <a:t>Ethernet</a:t>
            </a:r>
          </a:p>
          <a:p>
            <a:pPr algn="ctr"/>
            <a:r>
              <a:rPr lang="en-US"/>
              <a:t>100bT</a:t>
            </a:r>
          </a:p>
        </p:txBody>
      </p:sp>
      <p:sp>
        <p:nvSpPr>
          <p:cNvPr id="410634" name="Text Box 10"/>
          <p:cNvSpPr txBox="1">
            <a:spLocks noChangeArrowheads="1"/>
          </p:cNvSpPr>
          <p:nvPr/>
        </p:nvSpPr>
        <p:spPr bwMode="auto">
          <a:xfrm>
            <a:off x="4083050" y="4613275"/>
            <a:ext cx="962025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802.3ab</a:t>
            </a:r>
            <a:endParaRPr lang="en-US" sz="1400"/>
          </a:p>
          <a:p>
            <a:pPr algn="ctr"/>
            <a:r>
              <a:rPr lang="en-US"/>
              <a:t>Ethernet</a:t>
            </a:r>
          </a:p>
          <a:p>
            <a:pPr algn="ctr"/>
            <a:r>
              <a:rPr lang="en-US"/>
              <a:t>1000bT</a:t>
            </a:r>
          </a:p>
        </p:txBody>
      </p:sp>
      <p:sp>
        <p:nvSpPr>
          <p:cNvPr id="410635" name="Text Box 11"/>
          <p:cNvSpPr txBox="1">
            <a:spLocks noChangeArrowheads="1"/>
          </p:cNvSpPr>
          <p:nvPr/>
        </p:nvSpPr>
        <p:spPr bwMode="auto">
          <a:xfrm>
            <a:off x="4206875" y="4784725"/>
            <a:ext cx="962025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802.3an</a:t>
            </a:r>
            <a:endParaRPr lang="en-US" sz="1400"/>
          </a:p>
          <a:p>
            <a:pPr algn="ctr"/>
            <a:r>
              <a:rPr lang="en-US"/>
              <a:t>Ethernet</a:t>
            </a:r>
          </a:p>
          <a:p>
            <a:pPr algn="ctr"/>
            <a:r>
              <a:rPr lang="en-US"/>
              <a:t>1G bT</a:t>
            </a:r>
          </a:p>
        </p:txBody>
      </p:sp>
      <p:sp>
        <p:nvSpPr>
          <p:cNvPr id="410636" name="Text Box 12"/>
          <p:cNvSpPr txBox="1">
            <a:spLocks noChangeArrowheads="1"/>
          </p:cNvSpPr>
          <p:nvPr/>
        </p:nvSpPr>
        <p:spPr bwMode="auto">
          <a:xfrm>
            <a:off x="5969000" y="4013200"/>
            <a:ext cx="927100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802.11a</a:t>
            </a:r>
          </a:p>
          <a:p>
            <a:pPr algn="ctr"/>
            <a:r>
              <a:rPr lang="en-US"/>
              <a:t>WiFi</a:t>
            </a:r>
          </a:p>
        </p:txBody>
      </p:sp>
      <p:sp>
        <p:nvSpPr>
          <p:cNvPr id="410637" name="Text Box 13"/>
          <p:cNvSpPr txBox="1">
            <a:spLocks noChangeArrowheads="1"/>
          </p:cNvSpPr>
          <p:nvPr/>
        </p:nvSpPr>
        <p:spPr bwMode="auto">
          <a:xfrm>
            <a:off x="6140450" y="4184650"/>
            <a:ext cx="927100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802.11b</a:t>
            </a:r>
          </a:p>
          <a:p>
            <a:pPr algn="ctr"/>
            <a:r>
              <a:rPr lang="en-US"/>
              <a:t>WiFi</a:t>
            </a:r>
          </a:p>
        </p:txBody>
      </p:sp>
      <p:sp>
        <p:nvSpPr>
          <p:cNvPr id="410638" name="Text Box 14"/>
          <p:cNvSpPr txBox="1">
            <a:spLocks noChangeArrowheads="1"/>
          </p:cNvSpPr>
          <p:nvPr/>
        </p:nvSpPr>
        <p:spPr bwMode="auto">
          <a:xfrm>
            <a:off x="6302375" y="4346575"/>
            <a:ext cx="927100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802.11g</a:t>
            </a:r>
          </a:p>
          <a:p>
            <a:pPr algn="ctr"/>
            <a:r>
              <a:rPr lang="en-US"/>
              <a:t>WiFi</a:t>
            </a:r>
          </a:p>
        </p:txBody>
      </p:sp>
      <p:sp>
        <p:nvSpPr>
          <p:cNvPr id="410639" name="Text Box 15"/>
          <p:cNvSpPr txBox="1">
            <a:spLocks noChangeArrowheads="1"/>
          </p:cNvSpPr>
          <p:nvPr/>
        </p:nvSpPr>
        <p:spPr bwMode="auto">
          <a:xfrm>
            <a:off x="6454775" y="4498975"/>
            <a:ext cx="927100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802.11n</a:t>
            </a:r>
          </a:p>
          <a:p>
            <a:pPr algn="ctr"/>
            <a:r>
              <a:rPr lang="en-US"/>
              <a:t>WiFi</a:t>
            </a:r>
          </a:p>
        </p:txBody>
      </p:sp>
      <p:sp>
        <p:nvSpPr>
          <p:cNvPr id="410640" name="Text Box 16"/>
          <p:cNvSpPr txBox="1">
            <a:spLocks noChangeArrowheads="1"/>
          </p:cNvSpPr>
          <p:nvPr/>
        </p:nvSpPr>
        <p:spPr bwMode="auto">
          <a:xfrm>
            <a:off x="2617788" y="3841750"/>
            <a:ext cx="847725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X3T9.5</a:t>
            </a:r>
          </a:p>
          <a:p>
            <a:pPr algn="ctr"/>
            <a:r>
              <a:rPr lang="en-US"/>
              <a:t>FDDI</a:t>
            </a:r>
          </a:p>
        </p:txBody>
      </p:sp>
      <p:sp>
        <p:nvSpPr>
          <p:cNvPr id="410641" name="Text Box 17"/>
          <p:cNvSpPr txBox="1">
            <a:spLocks noChangeArrowheads="1"/>
          </p:cNvSpPr>
          <p:nvPr/>
        </p:nvSpPr>
        <p:spPr bwMode="auto">
          <a:xfrm>
            <a:off x="1693863" y="3832225"/>
            <a:ext cx="871537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Serial</a:t>
            </a:r>
          </a:p>
          <a:p>
            <a:pPr algn="ctr"/>
            <a:r>
              <a:rPr lang="en-US"/>
              <a:t>Modem</a:t>
            </a:r>
          </a:p>
        </p:txBody>
      </p:sp>
      <p:sp>
        <p:nvSpPr>
          <p:cNvPr id="410642" name="Text Box 18"/>
          <p:cNvSpPr txBox="1">
            <a:spLocks noChangeArrowheads="1"/>
          </p:cNvSpPr>
          <p:nvPr/>
        </p:nvSpPr>
        <p:spPr bwMode="auto">
          <a:xfrm>
            <a:off x="2012950" y="4727575"/>
            <a:ext cx="76835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GPRS</a:t>
            </a:r>
          </a:p>
        </p:txBody>
      </p:sp>
      <p:sp>
        <p:nvSpPr>
          <p:cNvPr id="410643" name="Text Box 19"/>
          <p:cNvSpPr txBox="1">
            <a:spLocks noChangeArrowheads="1"/>
          </p:cNvSpPr>
          <p:nvPr/>
        </p:nvSpPr>
        <p:spPr bwMode="auto">
          <a:xfrm>
            <a:off x="2009775" y="4346575"/>
            <a:ext cx="677863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ISDN</a:t>
            </a:r>
          </a:p>
        </p:txBody>
      </p:sp>
      <p:sp>
        <p:nvSpPr>
          <p:cNvPr id="410644" name="Text Box 20"/>
          <p:cNvSpPr txBox="1">
            <a:spLocks noChangeArrowheads="1"/>
          </p:cNvSpPr>
          <p:nvPr/>
        </p:nvSpPr>
        <p:spPr bwMode="auto">
          <a:xfrm>
            <a:off x="1493838" y="4556125"/>
            <a:ext cx="587375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DSL</a:t>
            </a:r>
          </a:p>
        </p:txBody>
      </p:sp>
      <p:sp>
        <p:nvSpPr>
          <p:cNvPr id="410645" name="Text Box 21"/>
          <p:cNvSpPr txBox="1">
            <a:spLocks noChangeArrowheads="1"/>
          </p:cNvSpPr>
          <p:nvPr/>
        </p:nvSpPr>
        <p:spPr bwMode="auto">
          <a:xfrm>
            <a:off x="2770188" y="4384675"/>
            <a:ext cx="72390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Sonet</a:t>
            </a:r>
          </a:p>
        </p:txBody>
      </p:sp>
      <p:sp>
        <p:nvSpPr>
          <p:cNvPr id="410648" name="Rectangle 24"/>
          <p:cNvSpPr>
            <a:spLocks noChangeArrowheads="1"/>
          </p:cNvSpPr>
          <p:nvPr/>
        </p:nvSpPr>
        <p:spPr bwMode="auto">
          <a:xfrm>
            <a:off x="2886075" y="2524125"/>
            <a:ext cx="3419475" cy="361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Transport (UDP/IP, TCP/IP)</a:t>
            </a:r>
          </a:p>
        </p:txBody>
      </p:sp>
      <p:sp>
        <p:nvSpPr>
          <p:cNvPr id="410649" name="Rectangle 25"/>
          <p:cNvSpPr>
            <a:spLocks noChangeArrowheads="1"/>
          </p:cNvSpPr>
          <p:nvPr/>
        </p:nvSpPr>
        <p:spPr bwMode="auto">
          <a:xfrm>
            <a:off x="1866900" y="2105025"/>
            <a:ext cx="5381625" cy="361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Application (Telnet, FTP, SMTP, SNMP, HTTP)</a:t>
            </a:r>
          </a:p>
        </p:txBody>
      </p:sp>
      <p:sp>
        <p:nvSpPr>
          <p:cNvPr id="410650" name="Rectangle 26"/>
          <p:cNvSpPr>
            <a:spLocks noChangeArrowheads="1"/>
          </p:cNvSpPr>
          <p:nvPr/>
        </p:nvSpPr>
        <p:spPr bwMode="auto">
          <a:xfrm>
            <a:off x="1162050" y="1571625"/>
            <a:ext cx="7162800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Diverse Object and Data Models (HTML, XML, …, BacNet, …)</a:t>
            </a:r>
          </a:p>
        </p:txBody>
      </p:sp>
      <p:sp>
        <p:nvSpPr>
          <p:cNvPr id="410651" name="Text Box 27"/>
          <p:cNvSpPr txBox="1">
            <a:spLocks noChangeArrowheads="1"/>
          </p:cNvSpPr>
          <p:nvPr/>
        </p:nvSpPr>
        <p:spPr bwMode="auto">
          <a:xfrm>
            <a:off x="7481888" y="3870325"/>
            <a:ext cx="1089025" cy="6191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802.15.4</a:t>
            </a:r>
          </a:p>
          <a:p>
            <a:pPr algn="ctr"/>
            <a:r>
              <a:rPr lang="en-US" b="1"/>
              <a:t>LoWPAN</a:t>
            </a:r>
          </a:p>
        </p:txBody>
      </p:sp>
      <p:sp>
        <p:nvSpPr>
          <p:cNvPr id="410652" name="Rectangle 28"/>
          <p:cNvSpPr>
            <a:spLocks noChangeArrowheads="1"/>
          </p:cNvSpPr>
          <p:nvPr/>
        </p:nvSpPr>
        <p:spPr bwMode="auto">
          <a:xfrm>
            <a:off x="3519488" y="2962275"/>
            <a:ext cx="2171700" cy="361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Network (IP)</a:t>
            </a:r>
          </a:p>
        </p:txBody>
      </p:sp>
      <p:sp>
        <p:nvSpPr>
          <p:cNvPr id="410653" name="Rectangle 29"/>
          <p:cNvSpPr>
            <a:spLocks noChangeArrowheads="1"/>
          </p:cNvSpPr>
          <p:nvPr/>
        </p:nvSpPr>
        <p:spPr bwMode="auto">
          <a:xfrm>
            <a:off x="2109788" y="3390900"/>
            <a:ext cx="5686425" cy="4191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Link</a:t>
            </a:r>
          </a:p>
        </p:txBody>
      </p:sp>
      <p:sp>
        <p:nvSpPr>
          <p:cNvPr id="410654" name="Text Box 30"/>
          <p:cNvSpPr txBox="1">
            <a:spLocks noChangeArrowheads="1"/>
          </p:cNvSpPr>
          <p:nvPr/>
        </p:nvSpPr>
        <p:spPr bwMode="auto">
          <a:xfrm>
            <a:off x="460375" y="3422650"/>
            <a:ext cx="714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2: link</a:t>
            </a:r>
          </a:p>
        </p:txBody>
      </p:sp>
      <p:sp>
        <p:nvSpPr>
          <p:cNvPr id="410655" name="Text Box 31"/>
          <p:cNvSpPr txBox="1">
            <a:spLocks noChangeArrowheads="1"/>
          </p:cNvSpPr>
          <p:nvPr/>
        </p:nvSpPr>
        <p:spPr bwMode="auto">
          <a:xfrm>
            <a:off x="460375" y="2965450"/>
            <a:ext cx="693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3: net</a:t>
            </a:r>
          </a:p>
        </p:txBody>
      </p:sp>
      <p:sp>
        <p:nvSpPr>
          <p:cNvPr id="410656" name="Text Box 32"/>
          <p:cNvSpPr txBox="1">
            <a:spLocks noChangeArrowheads="1"/>
          </p:cNvSpPr>
          <p:nvPr/>
        </p:nvSpPr>
        <p:spPr bwMode="auto">
          <a:xfrm>
            <a:off x="460375" y="2527300"/>
            <a:ext cx="86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4: xport</a:t>
            </a:r>
          </a:p>
        </p:txBody>
      </p:sp>
      <p:sp>
        <p:nvSpPr>
          <p:cNvPr id="410657" name="Text Box 33"/>
          <p:cNvSpPr txBox="1">
            <a:spLocks noChangeArrowheads="1"/>
          </p:cNvSpPr>
          <p:nvPr/>
        </p:nvSpPr>
        <p:spPr bwMode="auto">
          <a:xfrm>
            <a:off x="460375" y="1936750"/>
            <a:ext cx="749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7: app</a:t>
            </a:r>
          </a:p>
        </p:txBody>
      </p:sp>
      <p:sp>
        <p:nvSpPr>
          <p:cNvPr id="410659" name="Text Box 35"/>
          <p:cNvSpPr txBox="1">
            <a:spLocks noChangeArrowheads="1"/>
          </p:cNvSpPr>
          <p:nvPr/>
        </p:nvSpPr>
        <p:spPr bwMode="auto">
          <a:xfrm>
            <a:off x="460375" y="5080000"/>
            <a:ext cx="738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1: phy</a:t>
            </a:r>
          </a:p>
        </p:txBody>
      </p:sp>
      <p:sp>
        <p:nvSpPr>
          <p:cNvPr id="410660" name="Text Box 36"/>
          <p:cNvSpPr txBox="1">
            <a:spLocks noChangeArrowheads="1"/>
          </p:cNvSpPr>
          <p:nvPr/>
        </p:nvSpPr>
        <p:spPr bwMode="auto">
          <a:xfrm>
            <a:off x="6470650" y="3270250"/>
            <a:ext cx="1149350" cy="355600"/>
          </a:xfrm>
          <a:prstGeom prst="rect">
            <a:avLst/>
          </a:prstGeom>
          <a:solidFill>
            <a:schemeClr val="folHlink"/>
          </a:solidFill>
          <a:ln w="19050">
            <a:solidFill>
              <a:srgbClr val="011706"/>
            </a:solidFill>
            <a:prstDash val="dash"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6LoWPAN</a:t>
            </a:r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61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0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39" grpId="0" animBg="1"/>
      <p:bldP spid="410651" grpId="0" animBg="1"/>
      <p:bldP spid="41066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 dirty="0"/>
          </a:p>
        </p:txBody>
      </p:sp>
      <p:sp>
        <p:nvSpPr>
          <p:cNvPr id="4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080FB4-D628-EB40-961E-94244470299A}" type="slidenum">
              <a:rPr lang="en-US"/>
              <a:pPr/>
              <a:t>39</a:t>
            </a:fld>
            <a:endParaRPr lang="en-US" dirty="0"/>
          </a:p>
        </p:txBody>
      </p:sp>
      <p:sp>
        <p:nvSpPr>
          <p:cNvPr id="414724" name="Rectangle 4"/>
          <p:cNvSpPr>
            <a:spLocks noGrp="1" noChangeArrowheads="1"/>
          </p:cNvSpPr>
          <p:nvPr>
            <p:ph type="title"/>
          </p:nvPr>
        </p:nvSpPr>
        <p:spPr>
          <a:xfrm>
            <a:off x="233363" y="169863"/>
            <a:ext cx="6435725" cy="847725"/>
          </a:xfrm>
        </p:spPr>
        <p:txBody>
          <a:bodyPr/>
          <a:lstStyle/>
          <a:p>
            <a:r>
              <a:rPr lang="en-US" sz="3000"/>
              <a:t>6LoWPAN – IP Header Optimization</a:t>
            </a:r>
          </a:p>
        </p:txBody>
      </p:sp>
      <p:sp>
        <p:nvSpPr>
          <p:cNvPr id="4147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3733800"/>
            <a:ext cx="8586788" cy="2514600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3429000" algn="l"/>
              </a:tabLst>
            </a:pPr>
            <a:r>
              <a:rPr lang="en-US" sz="2000" dirty="0"/>
              <a:t>Eliminate all fields in the IPv6 header that can be derived from the 802.15.4 header in the common case</a:t>
            </a:r>
          </a:p>
          <a:p>
            <a:pPr lvl="1">
              <a:lnSpc>
                <a:spcPct val="90000"/>
              </a:lnSpc>
              <a:tabLst>
                <a:tab pos="3429000" algn="l"/>
              </a:tabLst>
            </a:pPr>
            <a:r>
              <a:rPr lang="en-US" sz="1800" dirty="0">
                <a:solidFill>
                  <a:schemeClr val="tx1"/>
                </a:solidFill>
              </a:rPr>
              <a:t>Source address 	: derived from link </a:t>
            </a:r>
            <a:r>
              <a:rPr lang="en-US" sz="1800" dirty="0" smtClean="0">
                <a:solidFill>
                  <a:schemeClr val="tx1"/>
                </a:solidFill>
              </a:rPr>
              <a:t>address</a:t>
            </a:r>
          </a:p>
          <a:p>
            <a:pPr lvl="1">
              <a:lnSpc>
                <a:spcPct val="90000"/>
              </a:lnSpc>
              <a:tabLst>
                <a:tab pos="3429000" algn="l"/>
              </a:tabLst>
            </a:pPr>
            <a:r>
              <a:rPr lang="en-US" sz="1800" dirty="0">
                <a:solidFill>
                  <a:schemeClr val="tx1"/>
                </a:solidFill>
              </a:rPr>
              <a:t>Destination address 	: derived from link </a:t>
            </a:r>
            <a:r>
              <a:rPr lang="en-US" sz="1800" dirty="0" smtClean="0">
                <a:solidFill>
                  <a:schemeClr val="tx1"/>
                </a:solidFill>
              </a:rPr>
              <a:t>address</a:t>
            </a:r>
          </a:p>
          <a:p>
            <a:pPr lvl="1">
              <a:lnSpc>
                <a:spcPct val="90000"/>
              </a:lnSpc>
              <a:tabLst>
                <a:tab pos="3429000" algn="l"/>
              </a:tabLst>
            </a:pPr>
            <a:r>
              <a:rPr lang="en-US" sz="1800" dirty="0">
                <a:solidFill>
                  <a:schemeClr val="tx1"/>
                </a:solidFill>
              </a:rPr>
              <a:t>Length	: derived from link frame </a:t>
            </a:r>
            <a:r>
              <a:rPr lang="en-US" sz="1800" dirty="0" smtClean="0">
                <a:solidFill>
                  <a:schemeClr val="tx1"/>
                </a:solidFill>
              </a:rPr>
              <a:t>length</a:t>
            </a:r>
          </a:p>
          <a:p>
            <a:pPr lvl="1">
              <a:lnSpc>
                <a:spcPct val="90000"/>
              </a:lnSpc>
              <a:tabLst>
                <a:tab pos="3429000" algn="l"/>
              </a:tabLst>
            </a:pPr>
            <a:r>
              <a:rPr lang="en-US" sz="1800" dirty="0">
                <a:solidFill>
                  <a:schemeClr val="tx1"/>
                </a:solidFill>
              </a:rPr>
              <a:t>Traffic Class &amp; Flow Label 	: zero</a:t>
            </a:r>
          </a:p>
          <a:p>
            <a:pPr lvl="1">
              <a:lnSpc>
                <a:spcPct val="90000"/>
              </a:lnSpc>
              <a:tabLst>
                <a:tab pos="3429000" algn="l"/>
              </a:tabLst>
            </a:pPr>
            <a:r>
              <a:rPr lang="en-US" sz="1800" dirty="0">
                <a:solidFill>
                  <a:schemeClr val="tx1"/>
                </a:solidFill>
              </a:rPr>
              <a:t>Next header	: UDP, TCP, or ICMP</a:t>
            </a:r>
          </a:p>
          <a:p>
            <a:pPr>
              <a:lnSpc>
                <a:spcPct val="90000"/>
              </a:lnSpc>
              <a:tabLst>
                <a:tab pos="3429000" algn="l"/>
              </a:tabLst>
            </a:pPr>
            <a:r>
              <a:rPr lang="en-US" sz="2000" dirty="0">
                <a:solidFill>
                  <a:schemeClr val="tx1"/>
                </a:solidFill>
              </a:rPr>
              <a:t>Additional IPv6 options follow as options</a:t>
            </a:r>
          </a:p>
          <a:p>
            <a:pPr>
              <a:lnSpc>
                <a:spcPct val="90000"/>
              </a:lnSpc>
              <a:tabLst>
                <a:tab pos="3429000" algn="l"/>
              </a:tabLst>
            </a:pPr>
            <a:endParaRPr lang="en-US" sz="1800" dirty="0"/>
          </a:p>
        </p:txBody>
      </p:sp>
      <p:sp>
        <p:nvSpPr>
          <p:cNvPr id="414726" name="Text Box 6"/>
          <p:cNvSpPr txBox="1">
            <a:spLocks noChangeArrowheads="1"/>
          </p:cNvSpPr>
          <p:nvPr/>
        </p:nvSpPr>
        <p:spPr bwMode="auto">
          <a:xfrm>
            <a:off x="422275" y="2417763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Link frame</a:t>
            </a:r>
          </a:p>
        </p:txBody>
      </p:sp>
      <p:sp>
        <p:nvSpPr>
          <p:cNvPr id="414727" name="Rectangle 7"/>
          <p:cNvSpPr>
            <a:spLocks noChangeArrowheads="1"/>
          </p:cNvSpPr>
          <p:nvPr/>
        </p:nvSpPr>
        <p:spPr bwMode="auto">
          <a:xfrm>
            <a:off x="847725" y="2847975"/>
            <a:ext cx="7886700" cy="257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28" name="Text Box 8"/>
          <p:cNvSpPr txBox="1">
            <a:spLocks noChangeArrowheads="1"/>
          </p:cNvSpPr>
          <p:nvPr/>
        </p:nvSpPr>
        <p:spPr bwMode="auto">
          <a:xfrm>
            <a:off x="841375" y="2813050"/>
            <a:ext cx="455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ctrl</a:t>
            </a:r>
          </a:p>
        </p:txBody>
      </p:sp>
      <p:sp>
        <p:nvSpPr>
          <p:cNvPr id="414729" name="Text Box 9"/>
          <p:cNvSpPr txBox="1">
            <a:spLocks noChangeArrowheads="1"/>
          </p:cNvSpPr>
          <p:nvPr/>
        </p:nvSpPr>
        <p:spPr bwMode="auto">
          <a:xfrm>
            <a:off x="1593850" y="2803525"/>
            <a:ext cx="862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src UID</a:t>
            </a:r>
          </a:p>
        </p:txBody>
      </p:sp>
      <p:sp>
        <p:nvSpPr>
          <p:cNvPr id="414730" name="Text Box 10"/>
          <p:cNvSpPr txBox="1">
            <a:spLocks noChangeArrowheads="1"/>
          </p:cNvSpPr>
          <p:nvPr/>
        </p:nvSpPr>
        <p:spPr bwMode="auto">
          <a:xfrm>
            <a:off x="1212850" y="2794000"/>
            <a:ext cx="454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len</a:t>
            </a:r>
          </a:p>
        </p:txBody>
      </p:sp>
      <p:sp>
        <p:nvSpPr>
          <p:cNvPr id="414731" name="Text Box 11"/>
          <p:cNvSpPr txBox="1">
            <a:spLocks noChangeArrowheads="1"/>
          </p:cNvSpPr>
          <p:nvPr/>
        </p:nvSpPr>
        <p:spPr bwMode="auto">
          <a:xfrm>
            <a:off x="8251825" y="2813050"/>
            <a:ext cx="500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chk</a:t>
            </a:r>
          </a:p>
        </p:txBody>
      </p:sp>
      <p:sp>
        <p:nvSpPr>
          <p:cNvPr id="414732" name="Line 12"/>
          <p:cNvSpPr>
            <a:spLocks noChangeShapeType="1"/>
          </p:cNvSpPr>
          <p:nvPr/>
        </p:nvSpPr>
        <p:spPr bwMode="auto">
          <a:xfrm>
            <a:off x="1257300" y="2857500"/>
            <a:ext cx="0" cy="2476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33" name="Line 13"/>
          <p:cNvSpPr>
            <a:spLocks noChangeShapeType="1"/>
          </p:cNvSpPr>
          <p:nvPr/>
        </p:nvSpPr>
        <p:spPr bwMode="auto">
          <a:xfrm>
            <a:off x="1619250" y="2857500"/>
            <a:ext cx="0" cy="2476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34" name="Line 14"/>
          <p:cNvSpPr>
            <a:spLocks noChangeShapeType="1"/>
          </p:cNvSpPr>
          <p:nvPr/>
        </p:nvSpPr>
        <p:spPr bwMode="auto">
          <a:xfrm>
            <a:off x="8277225" y="2828925"/>
            <a:ext cx="0" cy="2476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35" name="Line 15"/>
          <p:cNvSpPr>
            <a:spLocks noChangeShapeType="1"/>
          </p:cNvSpPr>
          <p:nvPr/>
        </p:nvSpPr>
        <p:spPr bwMode="auto">
          <a:xfrm>
            <a:off x="2428875" y="2838450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36" name="Rectangle 16"/>
          <p:cNvSpPr>
            <a:spLocks noChangeArrowheads="1"/>
          </p:cNvSpPr>
          <p:nvPr/>
        </p:nvSpPr>
        <p:spPr bwMode="auto">
          <a:xfrm>
            <a:off x="847725" y="2838450"/>
            <a:ext cx="2333625" cy="257175"/>
          </a:xfrm>
          <a:prstGeom prst="rect">
            <a:avLst/>
          </a:prstGeom>
          <a:noFill/>
          <a:ln w="9525">
            <a:solidFill>
              <a:srgbClr val="011706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38" name="Text Box 18"/>
          <p:cNvSpPr txBox="1">
            <a:spLocks noChangeArrowheads="1"/>
          </p:cNvSpPr>
          <p:nvPr/>
        </p:nvSpPr>
        <p:spPr bwMode="auto">
          <a:xfrm>
            <a:off x="2393950" y="2813050"/>
            <a:ext cx="862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dst UID</a:t>
            </a:r>
          </a:p>
        </p:txBody>
      </p:sp>
      <p:sp>
        <p:nvSpPr>
          <p:cNvPr id="414749" name="Line 29"/>
          <p:cNvSpPr>
            <a:spLocks noChangeShapeType="1"/>
          </p:cNvSpPr>
          <p:nvPr/>
        </p:nvSpPr>
        <p:spPr bwMode="auto">
          <a:xfrm flipH="1">
            <a:off x="8286750" y="2028825"/>
            <a:ext cx="304800" cy="809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50" name="Text Box 30"/>
          <p:cNvSpPr txBox="1">
            <a:spLocks noChangeArrowheads="1"/>
          </p:cNvSpPr>
          <p:nvPr/>
        </p:nvSpPr>
        <p:spPr bwMode="auto">
          <a:xfrm>
            <a:off x="422275" y="1122363"/>
            <a:ext cx="175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Network packet</a:t>
            </a:r>
          </a:p>
        </p:txBody>
      </p:sp>
      <p:sp>
        <p:nvSpPr>
          <p:cNvPr id="414768" name="Line 48"/>
          <p:cNvSpPr>
            <a:spLocks noChangeShapeType="1"/>
          </p:cNvSpPr>
          <p:nvPr/>
        </p:nvSpPr>
        <p:spPr bwMode="auto">
          <a:xfrm>
            <a:off x="1257300" y="1590675"/>
            <a:ext cx="33813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69" name="Text Box 49"/>
          <p:cNvSpPr txBox="1">
            <a:spLocks noChangeArrowheads="1"/>
          </p:cNvSpPr>
          <p:nvPr/>
        </p:nvSpPr>
        <p:spPr bwMode="auto">
          <a:xfrm>
            <a:off x="2435225" y="1412875"/>
            <a:ext cx="6540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40 B</a:t>
            </a:r>
          </a:p>
        </p:txBody>
      </p:sp>
      <p:sp>
        <p:nvSpPr>
          <p:cNvPr id="414770" name="Rectangle 50"/>
          <p:cNvSpPr>
            <a:spLocks noChangeArrowheads="1"/>
          </p:cNvSpPr>
          <p:nvPr/>
        </p:nvSpPr>
        <p:spPr bwMode="auto">
          <a:xfrm>
            <a:off x="3181350" y="2847975"/>
            <a:ext cx="466725" cy="247650"/>
          </a:xfrm>
          <a:prstGeom prst="rect">
            <a:avLst/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71" name="Text Box 51"/>
          <p:cNvSpPr txBox="1">
            <a:spLocks noChangeArrowheads="1"/>
          </p:cNvSpPr>
          <p:nvPr/>
        </p:nvSpPr>
        <p:spPr bwMode="auto">
          <a:xfrm>
            <a:off x="3565525" y="3175000"/>
            <a:ext cx="35060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3366FF"/>
                </a:solidFill>
              </a:rPr>
              <a:t>6LoWPAN adaptation header</a:t>
            </a:r>
          </a:p>
        </p:txBody>
      </p:sp>
      <p:sp>
        <p:nvSpPr>
          <p:cNvPr id="414772" name="Text Box 52"/>
          <p:cNvSpPr txBox="1">
            <a:spLocks noChangeArrowheads="1"/>
          </p:cNvSpPr>
          <p:nvPr/>
        </p:nvSpPr>
        <p:spPr bwMode="auto">
          <a:xfrm>
            <a:off x="3622675" y="2794000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hops</a:t>
            </a:r>
          </a:p>
        </p:txBody>
      </p:sp>
      <p:sp>
        <p:nvSpPr>
          <p:cNvPr id="414773" name="Line 53"/>
          <p:cNvSpPr>
            <a:spLocks noChangeShapeType="1"/>
          </p:cNvSpPr>
          <p:nvPr/>
        </p:nvSpPr>
        <p:spPr bwMode="auto">
          <a:xfrm>
            <a:off x="3362325" y="3019425"/>
            <a:ext cx="219075" cy="276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74" name="Line 54"/>
          <p:cNvSpPr>
            <a:spLocks noChangeShapeType="1"/>
          </p:cNvSpPr>
          <p:nvPr/>
        </p:nvSpPr>
        <p:spPr bwMode="auto">
          <a:xfrm>
            <a:off x="4162425" y="2857500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1266825" y="2066925"/>
            <a:ext cx="3371850" cy="771525"/>
            <a:chOff x="1266825" y="2066925"/>
            <a:chExt cx="3371850" cy="771525"/>
          </a:xfrm>
        </p:grpSpPr>
        <p:sp>
          <p:nvSpPr>
            <p:cNvPr id="414775" name="Line 55"/>
            <p:cNvSpPr>
              <a:spLocks noChangeShapeType="1"/>
            </p:cNvSpPr>
            <p:nvPr/>
          </p:nvSpPr>
          <p:spPr bwMode="auto">
            <a:xfrm>
              <a:off x="3190875" y="2676525"/>
              <a:ext cx="1000125" cy="95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14776" name="Text Box 56"/>
            <p:cNvSpPr txBox="1">
              <a:spLocks noChangeArrowheads="1"/>
            </p:cNvSpPr>
            <p:nvPr/>
          </p:nvSpPr>
          <p:spPr bwMode="auto">
            <a:xfrm>
              <a:off x="3435350" y="2479675"/>
              <a:ext cx="549275" cy="3365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3 B</a:t>
              </a:r>
            </a:p>
          </p:txBody>
        </p:sp>
        <p:sp>
          <p:nvSpPr>
            <p:cNvPr id="414777" name="Line 57"/>
            <p:cNvSpPr>
              <a:spLocks noChangeShapeType="1"/>
            </p:cNvSpPr>
            <p:nvPr/>
          </p:nvSpPr>
          <p:spPr bwMode="auto">
            <a:xfrm>
              <a:off x="1266825" y="2076450"/>
              <a:ext cx="1914525" cy="7524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14778" name="Line 58"/>
            <p:cNvSpPr>
              <a:spLocks noChangeShapeType="1"/>
            </p:cNvSpPr>
            <p:nvPr/>
          </p:nvSpPr>
          <p:spPr bwMode="auto">
            <a:xfrm flipH="1">
              <a:off x="4171950" y="2066925"/>
              <a:ext cx="466725" cy="771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414780" name="Rectangle 60"/>
          <p:cNvSpPr>
            <a:spLocks noChangeArrowheads="1"/>
          </p:cNvSpPr>
          <p:nvPr/>
        </p:nvSpPr>
        <p:spPr bwMode="auto">
          <a:xfrm>
            <a:off x="1247775" y="1771650"/>
            <a:ext cx="7334250" cy="257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81" name="Text Box 61"/>
          <p:cNvSpPr txBox="1">
            <a:spLocks noChangeArrowheads="1"/>
          </p:cNvSpPr>
          <p:nvPr/>
        </p:nvSpPr>
        <p:spPr bwMode="auto">
          <a:xfrm>
            <a:off x="1212850" y="1746250"/>
            <a:ext cx="43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cls</a:t>
            </a:r>
          </a:p>
        </p:txBody>
      </p:sp>
      <p:sp>
        <p:nvSpPr>
          <p:cNvPr id="414782" name="Text Box 62"/>
          <p:cNvSpPr txBox="1">
            <a:spLocks noChangeArrowheads="1"/>
          </p:cNvSpPr>
          <p:nvPr/>
        </p:nvSpPr>
        <p:spPr bwMode="auto">
          <a:xfrm>
            <a:off x="1517650" y="1746250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flow</a:t>
            </a:r>
          </a:p>
        </p:txBody>
      </p:sp>
      <p:sp>
        <p:nvSpPr>
          <p:cNvPr id="414783" name="Text Box 63"/>
          <p:cNvSpPr txBox="1">
            <a:spLocks noChangeArrowheads="1"/>
          </p:cNvSpPr>
          <p:nvPr/>
        </p:nvSpPr>
        <p:spPr bwMode="auto">
          <a:xfrm>
            <a:off x="1927225" y="1746250"/>
            <a:ext cx="454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len</a:t>
            </a:r>
          </a:p>
        </p:txBody>
      </p:sp>
      <p:sp>
        <p:nvSpPr>
          <p:cNvPr id="414784" name="Text Box 64"/>
          <p:cNvSpPr txBox="1">
            <a:spLocks noChangeArrowheads="1"/>
          </p:cNvSpPr>
          <p:nvPr/>
        </p:nvSpPr>
        <p:spPr bwMode="auto">
          <a:xfrm>
            <a:off x="2251075" y="1746250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hops</a:t>
            </a:r>
          </a:p>
        </p:txBody>
      </p:sp>
      <p:sp>
        <p:nvSpPr>
          <p:cNvPr id="414785" name="Text Box 65"/>
          <p:cNvSpPr txBox="1">
            <a:spLocks noChangeArrowheads="1"/>
          </p:cNvSpPr>
          <p:nvPr/>
        </p:nvSpPr>
        <p:spPr bwMode="auto">
          <a:xfrm>
            <a:off x="3232150" y="1746250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src IP</a:t>
            </a:r>
          </a:p>
        </p:txBody>
      </p:sp>
      <p:sp>
        <p:nvSpPr>
          <p:cNvPr id="414786" name="Text Box 66"/>
          <p:cNvSpPr txBox="1">
            <a:spLocks noChangeArrowheads="1"/>
          </p:cNvSpPr>
          <p:nvPr/>
        </p:nvSpPr>
        <p:spPr bwMode="auto">
          <a:xfrm>
            <a:off x="3975100" y="1746250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dst IP</a:t>
            </a:r>
          </a:p>
        </p:txBody>
      </p:sp>
      <p:sp>
        <p:nvSpPr>
          <p:cNvPr id="414787" name="Text Box 67"/>
          <p:cNvSpPr txBox="1">
            <a:spLocks noChangeArrowheads="1"/>
          </p:cNvSpPr>
          <p:nvPr/>
        </p:nvSpPr>
        <p:spPr bwMode="auto">
          <a:xfrm>
            <a:off x="5441950" y="1736725"/>
            <a:ext cx="1233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990099"/>
                </a:solidFill>
              </a:rPr>
              <a:t>net payload</a:t>
            </a:r>
          </a:p>
        </p:txBody>
      </p:sp>
      <p:sp>
        <p:nvSpPr>
          <p:cNvPr id="414788" name="Rectangle 68"/>
          <p:cNvSpPr>
            <a:spLocks noChangeArrowheads="1"/>
          </p:cNvSpPr>
          <p:nvPr/>
        </p:nvSpPr>
        <p:spPr bwMode="auto">
          <a:xfrm>
            <a:off x="1238250" y="1771650"/>
            <a:ext cx="3390900" cy="257175"/>
          </a:xfrm>
          <a:prstGeom prst="rect">
            <a:avLst/>
          </a:prstGeom>
          <a:noFill/>
          <a:ln w="19050">
            <a:solidFill>
              <a:srgbClr val="011706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89" name="Line 69"/>
          <p:cNvSpPr>
            <a:spLocks noChangeShapeType="1"/>
          </p:cNvSpPr>
          <p:nvPr/>
        </p:nvSpPr>
        <p:spPr bwMode="auto">
          <a:xfrm>
            <a:off x="3952875" y="1781175"/>
            <a:ext cx="0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90" name="Line 70"/>
          <p:cNvSpPr>
            <a:spLocks noChangeShapeType="1"/>
          </p:cNvSpPr>
          <p:nvPr/>
        </p:nvSpPr>
        <p:spPr bwMode="auto">
          <a:xfrm>
            <a:off x="3248025" y="1771650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91" name="Text Box 71"/>
          <p:cNvSpPr txBox="1">
            <a:spLocks noChangeArrowheads="1"/>
          </p:cNvSpPr>
          <p:nvPr/>
        </p:nvSpPr>
        <p:spPr bwMode="auto">
          <a:xfrm>
            <a:off x="2774950" y="1746250"/>
            <a:ext cx="476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NH</a:t>
            </a:r>
          </a:p>
        </p:txBody>
      </p:sp>
      <p:pic>
        <p:nvPicPr>
          <p:cNvPr id="414792" name="Picture 72" descr="http://www.stokespeaksout.org/images/nursery-rhymes/humpty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48550" y="4324350"/>
            <a:ext cx="1371600" cy="1290638"/>
          </a:xfrm>
          <a:prstGeom prst="rect">
            <a:avLst/>
          </a:prstGeom>
          <a:noFill/>
        </p:spPr>
      </p:pic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35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4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E227C-6F29-384D-889C-17B03DC14613}" type="datetime1">
              <a:rPr lang="en-US"/>
              <a:pPr/>
              <a:t>12/5/14</a:t>
            </a:fld>
            <a:endParaRPr lang="en-US"/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F205-F008-DB41-B7A1-A1850A789BEB}" type="slidenum">
              <a:rPr lang="en-US"/>
              <a:pPr/>
              <a:t>4</a:t>
            </a:fld>
            <a:endParaRPr lang="en-US" b="0"/>
          </a:p>
        </p:txBody>
      </p:sp>
      <p:pic>
        <p:nvPicPr>
          <p:cNvPr id="710658" name="Picture 2" descr="isp-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38225"/>
            <a:ext cx="7626350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0659" name="Picture 3" descr="The image “http://img.dell.com/images/us/segments/dhs/prodviews/4700_fp_front_66x57.jpg” cannot be displayed, because it contains errors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971800"/>
            <a:ext cx="9286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0660" name="Picture 4" descr="clus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133600"/>
            <a:ext cx="17145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0661" name="Picture 5" descr="cell-phone-nokia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38600"/>
            <a:ext cx="381000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066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848600" cy="736600"/>
          </a:xfrm>
          <a:ln/>
        </p:spPr>
        <p:txBody>
          <a:bodyPr/>
          <a:lstStyle/>
          <a:p>
            <a:r>
              <a:rPr lang="en-US">
                <a:latin typeface="Trebuchet MS" charset="0"/>
              </a:rPr>
              <a:t>2017 - The Internet of Everyday Things</a:t>
            </a:r>
            <a:endParaRPr lang="en-US" sz="6000"/>
          </a:p>
        </p:txBody>
      </p:sp>
      <p:pic>
        <p:nvPicPr>
          <p:cNvPr id="710663" name="Picture 7" descr="fing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867400"/>
            <a:ext cx="8382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0664" name="Picture 8" descr="neon_nytim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1408113"/>
            <a:ext cx="2176463" cy="196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0665" name="Picture 9" descr="3D_layerVIE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2" t="12938" r="9639" b="14180"/>
          <a:stretch>
            <a:fillRect/>
          </a:stretch>
        </p:blipFill>
        <p:spPr bwMode="auto">
          <a:xfrm>
            <a:off x="444500" y="1066800"/>
            <a:ext cx="1984375" cy="1941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0666" name="Picture 10" descr="container_tracki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143000"/>
            <a:ext cx="1219200" cy="10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0667" name="Picture 11" descr="manufacturi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213"/>
            <a:ext cx="1143000" cy="96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10668" name="Object 12"/>
          <p:cNvGraphicFramePr>
            <a:graphicFrameLocks noChangeAspect="1"/>
          </p:cNvGraphicFramePr>
          <p:nvPr/>
        </p:nvGraphicFramePr>
        <p:xfrm>
          <a:off x="4572000" y="4953000"/>
          <a:ext cx="990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5" name="Bitmap Image" r:id="rId14" imgW="1238423" imgH="1238423" progId="Paint.Picture">
                  <p:embed/>
                </p:oleObj>
              </mc:Choice>
              <mc:Fallback>
                <p:oleObj name="Bitmap Image" r:id="rId14" imgW="1238423" imgH="123842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953000"/>
                        <a:ext cx="9906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0669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9"/>
          <a:stretch>
            <a:fillRect/>
          </a:stretch>
        </p:blipFill>
        <p:spPr bwMode="auto">
          <a:xfrm>
            <a:off x="6096000" y="4267200"/>
            <a:ext cx="2043113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0670" name="Picture 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0"/>
            <a:ext cx="107156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0671" name="Picture 15" descr="first_responersOK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24200"/>
            <a:ext cx="1430338" cy="922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0672" name="Picture 16" descr="goldengate_bridge_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819400"/>
            <a:ext cx="1562100" cy="100965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0673" name="Picture 1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81600"/>
            <a:ext cx="1219200" cy="80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0674" name="Picture 18" descr="Figure 1. A boy pumps water from a tube well . . .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334000"/>
            <a:ext cx="846138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0675" name="Picture 19" descr="vineyard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105400"/>
            <a:ext cx="96361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0676" name="Picture 20" descr="open%20office%20east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1447800" cy="1104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0677" name="Picture 21" descr="fabmotetwo45gf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733800"/>
            <a:ext cx="139065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0678" name="Picture 22" descr="loch rannoch hiries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62400"/>
            <a:ext cx="1219200" cy="9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0679" name="Picture 23" descr="rw_mote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486400"/>
            <a:ext cx="81438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0680" name="Picture 24" descr="IMG_1206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0"/>
            <a:ext cx="800100" cy="1066800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0681" name="Picture 25" descr="burrow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486400"/>
            <a:ext cx="103028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0682" name="Picture 26" descr="chet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973138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0683" name="Picture 27" descr="4low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733800"/>
            <a:ext cx="1370013" cy="87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0684" name="Picture 28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14400"/>
            <a:ext cx="788988" cy="111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0685" name="Picture 29" descr="UPS_Truck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24400"/>
            <a:ext cx="1371600" cy="106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0687" name="Picture 31" descr="Electric_Oven">
            <a:hlinkClick r:id="rId33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5814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762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106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7106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7106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106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7106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7106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7106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7106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7106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7106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7106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" fill="hold"/>
                                        <p:tgtEl>
                                          <p:spTgt spid="7106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" fill="hold"/>
                                        <p:tgtEl>
                                          <p:spTgt spid="7106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7106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7106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7106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" fill="hold"/>
                                        <p:tgtEl>
                                          <p:spTgt spid="7106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7106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0" dur="1" fill="hold"/>
                                        <p:tgtEl>
                                          <p:spTgt spid="7106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2484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r"/>
            <a:fld id="{2E703906-B42F-C941-BD5B-1C7BA2693FC8}" type="slidenum">
              <a:rPr lang="en-US"/>
              <a:pPr algn="r"/>
              <a:t>40</a:t>
            </a:fld>
            <a:endParaRPr lang="en-US" dirty="0"/>
          </a:p>
        </p:txBody>
      </p:sp>
      <p:sp>
        <p:nvSpPr>
          <p:cNvPr id="521218" name="Text Box 2"/>
          <p:cNvSpPr txBox="1">
            <a:spLocks noChangeArrowheads="1"/>
          </p:cNvSpPr>
          <p:nvPr/>
        </p:nvSpPr>
        <p:spPr bwMode="auto">
          <a:xfrm>
            <a:off x="4531191" y="3860800"/>
            <a:ext cx="1286530" cy="5847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802.5</a:t>
            </a:r>
          </a:p>
          <a:p>
            <a:pPr algn="ctr"/>
            <a:r>
              <a:rPr lang="en-US" sz="1600"/>
              <a:t>Token Ring</a:t>
            </a:r>
          </a:p>
        </p:txBody>
      </p:sp>
      <p:sp>
        <p:nvSpPr>
          <p:cNvPr id="521219" name="Rectangle 3"/>
          <p:cNvSpPr>
            <a:spLocks noGrp="1" noChangeArrowheads="1"/>
          </p:cNvSpPr>
          <p:nvPr>
            <p:ph type="title"/>
          </p:nvPr>
        </p:nvSpPr>
        <p:spPr>
          <a:xfrm>
            <a:off x="757093" y="182957"/>
            <a:ext cx="7234237" cy="896937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Internet</a:t>
            </a:r>
            <a:r>
              <a:rPr lang="en-US" sz="3600" dirty="0" smtClean="0"/>
              <a:t> – WSN assimilated </a:t>
            </a:r>
            <a:endParaRPr lang="en-US" sz="3600" dirty="0"/>
          </a:p>
        </p:txBody>
      </p:sp>
      <p:sp>
        <p:nvSpPr>
          <p:cNvPr id="521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9563" y="5553075"/>
            <a:ext cx="8534400" cy="67151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1400" dirty="0"/>
          </a:p>
          <a:p>
            <a:pPr lvl="1">
              <a:lnSpc>
                <a:spcPct val="80000"/>
              </a:lnSpc>
            </a:pPr>
            <a:endParaRPr lang="en-US" sz="1200" dirty="0"/>
          </a:p>
          <a:p>
            <a:pPr>
              <a:lnSpc>
                <a:spcPct val="80000"/>
              </a:lnSpc>
            </a:pPr>
            <a:endParaRPr lang="en-US" sz="1400" dirty="0"/>
          </a:p>
        </p:txBody>
      </p:sp>
      <p:sp>
        <p:nvSpPr>
          <p:cNvPr id="521221" name="Text Box 5"/>
          <p:cNvSpPr txBox="1">
            <a:spLocks noChangeArrowheads="1"/>
          </p:cNvSpPr>
          <p:nvPr/>
        </p:nvSpPr>
        <p:spPr bwMode="auto">
          <a:xfrm>
            <a:off x="3500911" y="3851275"/>
            <a:ext cx="1018227" cy="58477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802.3</a:t>
            </a:r>
          </a:p>
          <a:p>
            <a:pPr algn="ctr"/>
            <a:r>
              <a:rPr lang="en-US" sz="1600" dirty="0"/>
              <a:t>Ethernet</a:t>
            </a:r>
          </a:p>
        </p:txBody>
      </p:sp>
      <p:sp>
        <p:nvSpPr>
          <p:cNvPr id="521222" name="Text Box 6"/>
          <p:cNvSpPr txBox="1">
            <a:spLocks noChangeArrowheads="1"/>
          </p:cNvSpPr>
          <p:nvPr/>
        </p:nvSpPr>
        <p:spPr bwMode="auto">
          <a:xfrm>
            <a:off x="5850322" y="3860800"/>
            <a:ext cx="800920" cy="5847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802.11</a:t>
            </a:r>
          </a:p>
          <a:p>
            <a:pPr algn="ctr"/>
            <a:r>
              <a:rPr lang="en-US" sz="1600"/>
              <a:t>WiFi</a:t>
            </a:r>
          </a:p>
        </p:txBody>
      </p:sp>
      <p:sp>
        <p:nvSpPr>
          <p:cNvPr id="521223" name="Text Box 7"/>
          <p:cNvSpPr txBox="1">
            <a:spLocks noChangeArrowheads="1"/>
          </p:cNvSpPr>
          <p:nvPr/>
        </p:nvSpPr>
        <p:spPr bwMode="auto">
          <a:xfrm>
            <a:off x="3673948" y="4060825"/>
            <a:ext cx="1018227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802.3a</a:t>
            </a:r>
            <a:endParaRPr lang="en-US" sz="1050"/>
          </a:p>
          <a:p>
            <a:pPr algn="ctr"/>
            <a:r>
              <a:rPr lang="en-US" sz="1600"/>
              <a:t>Ethernet</a:t>
            </a:r>
          </a:p>
          <a:p>
            <a:pPr algn="ctr"/>
            <a:r>
              <a:rPr lang="en-US" sz="1600"/>
              <a:t>10b2</a:t>
            </a:r>
          </a:p>
        </p:txBody>
      </p:sp>
      <p:sp>
        <p:nvSpPr>
          <p:cNvPr id="521224" name="Text Box 8"/>
          <p:cNvSpPr txBox="1">
            <a:spLocks noChangeArrowheads="1"/>
          </p:cNvSpPr>
          <p:nvPr/>
        </p:nvSpPr>
        <p:spPr bwMode="auto">
          <a:xfrm>
            <a:off x="3797773" y="4260850"/>
            <a:ext cx="1018227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802.3i</a:t>
            </a:r>
            <a:endParaRPr lang="en-US" sz="1050"/>
          </a:p>
          <a:p>
            <a:pPr algn="ctr"/>
            <a:r>
              <a:rPr lang="en-US" sz="1600"/>
              <a:t>Ethernet</a:t>
            </a:r>
          </a:p>
          <a:p>
            <a:pPr algn="ctr"/>
            <a:r>
              <a:rPr lang="en-US" sz="1600"/>
              <a:t>10bT</a:t>
            </a:r>
          </a:p>
        </p:txBody>
      </p:sp>
      <p:sp>
        <p:nvSpPr>
          <p:cNvPr id="521225" name="Text Box 9"/>
          <p:cNvSpPr txBox="1">
            <a:spLocks noChangeArrowheads="1"/>
          </p:cNvSpPr>
          <p:nvPr/>
        </p:nvSpPr>
        <p:spPr bwMode="auto">
          <a:xfrm>
            <a:off x="3893023" y="4451350"/>
            <a:ext cx="1018227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802.3y</a:t>
            </a:r>
            <a:endParaRPr lang="en-US" sz="1050"/>
          </a:p>
          <a:p>
            <a:pPr algn="ctr"/>
            <a:r>
              <a:rPr lang="en-US" sz="1600"/>
              <a:t>Ethernet</a:t>
            </a:r>
          </a:p>
          <a:p>
            <a:pPr algn="ctr"/>
            <a:r>
              <a:rPr lang="en-US" sz="1600"/>
              <a:t>100bT</a:t>
            </a:r>
          </a:p>
        </p:txBody>
      </p:sp>
      <p:sp>
        <p:nvSpPr>
          <p:cNvPr id="521226" name="Text Box 10"/>
          <p:cNvSpPr txBox="1">
            <a:spLocks noChangeArrowheads="1"/>
          </p:cNvSpPr>
          <p:nvPr/>
        </p:nvSpPr>
        <p:spPr bwMode="auto">
          <a:xfrm>
            <a:off x="4054948" y="4613275"/>
            <a:ext cx="1018227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802.3ab</a:t>
            </a:r>
            <a:endParaRPr lang="en-US" sz="1050"/>
          </a:p>
          <a:p>
            <a:pPr algn="ctr"/>
            <a:r>
              <a:rPr lang="en-US" sz="1600"/>
              <a:t>Ethernet</a:t>
            </a:r>
          </a:p>
          <a:p>
            <a:pPr algn="ctr"/>
            <a:r>
              <a:rPr lang="en-US" sz="1600"/>
              <a:t>1000bT</a:t>
            </a:r>
          </a:p>
        </p:txBody>
      </p:sp>
      <p:sp>
        <p:nvSpPr>
          <p:cNvPr id="521227" name="Text Box 11"/>
          <p:cNvSpPr txBox="1">
            <a:spLocks noChangeArrowheads="1"/>
          </p:cNvSpPr>
          <p:nvPr/>
        </p:nvSpPr>
        <p:spPr bwMode="auto">
          <a:xfrm>
            <a:off x="4178773" y="4784725"/>
            <a:ext cx="1018227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802.3an</a:t>
            </a:r>
            <a:endParaRPr lang="en-US" sz="1050"/>
          </a:p>
          <a:p>
            <a:pPr algn="ctr"/>
            <a:r>
              <a:rPr lang="en-US" sz="1600"/>
              <a:t>Ethernet</a:t>
            </a:r>
          </a:p>
          <a:p>
            <a:pPr algn="ctr"/>
            <a:r>
              <a:rPr lang="en-US" sz="1600"/>
              <a:t>1G bT</a:t>
            </a:r>
          </a:p>
        </p:txBody>
      </p:sp>
      <p:sp>
        <p:nvSpPr>
          <p:cNvPr id="521228" name="Text Box 12"/>
          <p:cNvSpPr txBox="1">
            <a:spLocks noChangeArrowheads="1"/>
          </p:cNvSpPr>
          <p:nvPr/>
        </p:nvSpPr>
        <p:spPr bwMode="auto">
          <a:xfrm>
            <a:off x="5974732" y="4013200"/>
            <a:ext cx="915635" cy="5847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802.11a</a:t>
            </a:r>
          </a:p>
          <a:p>
            <a:pPr algn="ctr"/>
            <a:r>
              <a:rPr lang="en-US" sz="1600"/>
              <a:t>WiFi</a:t>
            </a:r>
          </a:p>
        </p:txBody>
      </p:sp>
      <p:sp>
        <p:nvSpPr>
          <p:cNvPr id="521229" name="Text Box 13"/>
          <p:cNvSpPr txBox="1">
            <a:spLocks noChangeArrowheads="1"/>
          </p:cNvSpPr>
          <p:nvPr/>
        </p:nvSpPr>
        <p:spPr bwMode="auto">
          <a:xfrm>
            <a:off x="6140872" y="4184650"/>
            <a:ext cx="926255" cy="5847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802.11b</a:t>
            </a:r>
          </a:p>
          <a:p>
            <a:pPr algn="ctr"/>
            <a:r>
              <a:rPr lang="en-US" sz="1600"/>
              <a:t>WiFi</a:t>
            </a:r>
          </a:p>
        </p:txBody>
      </p:sp>
      <p:sp>
        <p:nvSpPr>
          <p:cNvPr id="521230" name="Text Box 14"/>
          <p:cNvSpPr txBox="1">
            <a:spLocks noChangeArrowheads="1"/>
          </p:cNvSpPr>
          <p:nvPr/>
        </p:nvSpPr>
        <p:spPr bwMode="auto">
          <a:xfrm>
            <a:off x="6302797" y="4346575"/>
            <a:ext cx="926255" cy="5847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802.11g</a:t>
            </a:r>
          </a:p>
          <a:p>
            <a:pPr algn="ctr"/>
            <a:r>
              <a:rPr lang="en-US" sz="1600"/>
              <a:t>WiFi</a:t>
            </a:r>
          </a:p>
        </p:txBody>
      </p:sp>
      <p:sp>
        <p:nvSpPr>
          <p:cNvPr id="521231" name="Text Box 15"/>
          <p:cNvSpPr txBox="1">
            <a:spLocks noChangeArrowheads="1"/>
          </p:cNvSpPr>
          <p:nvPr/>
        </p:nvSpPr>
        <p:spPr bwMode="auto">
          <a:xfrm>
            <a:off x="6455197" y="4498975"/>
            <a:ext cx="926255" cy="5847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802.11n</a:t>
            </a:r>
          </a:p>
          <a:p>
            <a:pPr algn="ctr"/>
            <a:r>
              <a:rPr lang="en-US" sz="1600"/>
              <a:t>WiFi</a:t>
            </a:r>
          </a:p>
        </p:txBody>
      </p:sp>
      <p:sp>
        <p:nvSpPr>
          <p:cNvPr id="521232" name="Text Box 16"/>
          <p:cNvSpPr txBox="1">
            <a:spLocks noChangeArrowheads="1"/>
          </p:cNvSpPr>
          <p:nvPr/>
        </p:nvSpPr>
        <p:spPr bwMode="auto">
          <a:xfrm>
            <a:off x="2618548" y="3841750"/>
            <a:ext cx="846205" cy="5847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X3T9.5</a:t>
            </a:r>
          </a:p>
          <a:p>
            <a:pPr algn="ctr"/>
            <a:r>
              <a:rPr lang="en-US" sz="1600"/>
              <a:t>FDDI</a:t>
            </a:r>
          </a:p>
        </p:txBody>
      </p:sp>
      <p:sp>
        <p:nvSpPr>
          <p:cNvPr id="521233" name="Text Box 17"/>
          <p:cNvSpPr txBox="1">
            <a:spLocks noChangeArrowheads="1"/>
          </p:cNvSpPr>
          <p:nvPr/>
        </p:nvSpPr>
        <p:spPr bwMode="auto">
          <a:xfrm>
            <a:off x="1678226" y="3832225"/>
            <a:ext cx="902811" cy="5847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Serial</a:t>
            </a:r>
          </a:p>
          <a:p>
            <a:pPr algn="ctr"/>
            <a:r>
              <a:rPr lang="en-US" sz="1600"/>
              <a:t>Modem</a:t>
            </a:r>
          </a:p>
        </p:txBody>
      </p:sp>
      <p:sp>
        <p:nvSpPr>
          <p:cNvPr id="521234" name="Text Box 18"/>
          <p:cNvSpPr txBox="1">
            <a:spLocks noChangeArrowheads="1"/>
          </p:cNvSpPr>
          <p:nvPr/>
        </p:nvSpPr>
        <p:spPr bwMode="auto">
          <a:xfrm>
            <a:off x="2014047" y="4727575"/>
            <a:ext cx="766155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GPRS</a:t>
            </a:r>
          </a:p>
        </p:txBody>
      </p:sp>
      <p:sp>
        <p:nvSpPr>
          <p:cNvPr id="521235" name="Text Box 19"/>
          <p:cNvSpPr txBox="1">
            <a:spLocks noChangeArrowheads="1"/>
          </p:cNvSpPr>
          <p:nvPr/>
        </p:nvSpPr>
        <p:spPr bwMode="auto">
          <a:xfrm>
            <a:off x="2011264" y="4346575"/>
            <a:ext cx="674884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ISDN</a:t>
            </a:r>
          </a:p>
        </p:txBody>
      </p:sp>
      <p:sp>
        <p:nvSpPr>
          <p:cNvPr id="521236" name="Text Box 20"/>
          <p:cNvSpPr txBox="1">
            <a:spLocks noChangeArrowheads="1"/>
          </p:cNvSpPr>
          <p:nvPr/>
        </p:nvSpPr>
        <p:spPr bwMode="auto">
          <a:xfrm>
            <a:off x="1491861" y="4556125"/>
            <a:ext cx="591328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DSL</a:t>
            </a:r>
          </a:p>
        </p:txBody>
      </p:sp>
      <p:sp>
        <p:nvSpPr>
          <p:cNvPr id="521237" name="Text Box 21"/>
          <p:cNvSpPr txBox="1">
            <a:spLocks noChangeArrowheads="1"/>
          </p:cNvSpPr>
          <p:nvPr/>
        </p:nvSpPr>
        <p:spPr bwMode="auto">
          <a:xfrm>
            <a:off x="2754821" y="4384675"/>
            <a:ext cx="754634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Sonet</a:t>
            </a:r>
          </a:p>
        </p:txBody>
      </p:sp>
      <p:sp>
        <p:nvSpPr>
          <p:cNvPr id="521238" name="Rectangle 22"/>
          <p:cNvSpPr>
            <a:spLocks noChangeArrowheads="1"/>
          </p:cNvSpPr>
          <p:nvPr/>
        </p:nvSpPr>
        <p:spPr bwMode="auto">
          <a:xfrm>
            <a:off x="2886075" y="2524125"/>
            <a:ext cx="3419475" cy="361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Transport (UDP/IP, TCP/IP)</a:t>
            </a:r>
          </a:p>
        </p:txBody>
      </p:sp>
      <p:sp>
        <p:nvSpPr>
          <p:cNvPr id="521239" name="Rectangle 23"/>
          <p:cNvSpPr>
            <a:spLocks noChangeArrowheads="1"/>
          </p:cNvSpPr>
          <p:nvPr/>
        </p:nvSpPr>
        <p:spPr bwMode="auto">
          <a:xfrm>
            <a:off x="1866900" y="2105025"/>
            <a:ext cx="5381625" cy="361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Application (Telnet, FTP, SMTP, SNMP, HTTP)</a:t>
            </a:r>
          </a:p>
        </p:txBody>
      </p:sp>
      <p:sp>
        <p:nvSpPr>
          <p:cNvPr id="521240" name="Rectangle 24"/>
          <p:cNvSpPr>
            <a:spLocks noChangeArrowheads="1"/>
          </p:cNvSpPr>
          <p:nvPr/>
        </p:nvSpPr>
        <p:spPr bwMode="auto">
          <a:xfrm>
            <a:off x="1162050" y="1571625"/>
            <a:ext cx="7162800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Diverse Object and Data Models (HTML, XML, …, BacNet, …)</a:t>
            </a:r>
          </a:p>
        </p:txBody>
      </p:sp>
      <p:sp>
        <p:nvSpPr>
          <p:cNvPr id="521241" name="Text Box 25"/>
          <p:cNvSpPr txBox="1">
            <a:spLocks noChangeArrowheads="1"/>
          </p:cNvSpPr>
          <p:nvPr/>
        </p:nvSpPr>
        <p:spPr bwMode="auto">
          <a:xfrm>
            <a:off x="7502910" y="3870325"/>
            <a:ext cx="1046981" cy="5847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/>
              <a:t>802.15.4</a:t>
            </a:r>
            <a:endParaRPr lang="en-US" sz="1600" b="1" dirty="0" smtClean="0"/>
          </a:p>
          <a:p>
            <a:pPr algn="ctr"/>
            <a:r>
              <a:rPr lang="en-US" sz="1600" b="1" dirty="0" err="1" smtClean="0"/>
              <a:t>LoWPAN</a:t>
            </a:r>
            <a:endParaRPr lang="en-US" sz="1600" b="1" dirty="0"/>
          </a:p>
        </p:txBody>
      </p:sp>
      <p:sp>
        <p:nvSpPr>
          <p:cNvPr id="521242" name="Rectangle 26"/>
          <p:cNvSpPr>
            <a:spLocks noChangeArrowheads="1"/>
          </p:cNvSpPr>
          <p:nvPr/>
        </p:nvSpPr>
        <p:spPr bwMode="auto">
          <a:xfrm>
            <a:off x="3519488" y="2962275"/>
            <a:ext cx="2171700" cy="361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Network (IP)</a:t>
            </a:r>
          </a:p>
        </p:txBody>
      </p:sp>
      <p:sp>
        <p:nvSpPr>
          <p:cNvPr id="521243" name="Rectangle 27"/>
          <p:cNvSpPr>
            <a:spLocks noChangeArrowheads="1"/>
          </p:cNvSpPr>
          <p:nvPr/>
        </p:nvSpPr>
        <p:spPr bwMode="auto">
          <a:xfrm>
            <a:off x="2109788" y="3390900"/>
            <a:ext cx="5686425" cy="4191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Link</a:t>
            </a:r>
          </a:p>
        </p:txBody>
      </p:sp>
      <p:sp>
        <p:nvSpPr>
          <p:cNvPr id="521244" name="Text Box 28"/>
          <p:cNvSpPr txBox="1">
            <a:spLocks noChangeArrowheads="1"/>
          </p:cNvSpPr>
          <p:nvPr/>
        </p:nvSpPr>
        <p:spPr bwMode="auto">
          <a:xfrm>
            <a:off x="460375" y="3422650"/>
            <a:ext cx="714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2: link</a:t>
            </a:r>
          </a:p>
        </p:txBody>
      </p:sp>
      <p:sp>
        <p:nvSpPr>
          <p:cNvPr id="521245" name="Text Box 29"/>
          <p:cNvSpPr txBox="1">
            <a:spLocks noChangeArrowheads="1"/>
          </p:cNvSpPr>
          <p:nvPr/>
        </p:nvSpPr>
        <p:spPr bwMode="auto">
          <a:xfrm>
            <a:off x="460375" y="2965450"/>
            <a:ext cx="693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3: net</a:t>
            </a:r>
          </a:p>
        </p:txBody>
      </p:sp>
      <p:sp>
        <p:nvSpPr>
          <p:cNvPr id="521246" name="Text Box 30"/>
          <p:cNvSpPr txBox="1">
            <a:spLocks noChangeArrowheads="1"/>
          </p:cNvSpPr>
          <p:nvPr/>
        </p:nvSpPr>
        <p:spPr bwMode="auto">
          <a:xfrm>
            <a:off x="460375" y="2527300"/>
            <a:ext cx="86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4: xport</a:t>
            </a:r>
          </a:p>
        </p:txBody>
      </p:sp>
      <p:sp>
        <p:nvSpPr>
          <p:cNvPr id="521247" name="Text Box 31"/>
          <p:cNvSpPr txBox="1">
            <a:spLocks noChangeArrowheads="1"/>
          </p:cNvSpPr>
          <p:nvPr/>
        </p:nvSpPr>
        <p:spPr bwMode="auto">
          <a:xfrm>
            <a:off x="460375" y="1936750"/>
            <a:ext cx="749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7: app</a:t>
            </a:r>
          </a:p>
        </p:txBody>
      </p:sp>
      <p:sp>
        <p:nvSpPr>
          <p:cNvPr id="521248" name="Text Box 32"/>
          <p:cNvSpPr txBox="1">
            <a:spLocks noChangeArrowheads="1"/>
          </p:cNvSpPr>
          <p:nvPr/>
        </p:nvSpPr>
        <p:spPr bwMode="auto">
          <a:xfrm>
            <a:off x="460375" y="5080000"/>
            <a:ext cx="738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1: phy</a:t>
            </a:r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smtClean="0"/>
              <a:t>4/29/14</a:t>
            </a:r>
            <a:endParaRPr lang="en-US" dirty="0"/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7707062" y="4350213"/>
            <a:ext cx="1110300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B0105C"/>
                </a:solidFill>
              </a:rPr>
              <a:t>802.15.4e</a:t>
            </a:r>
          </a:p>
          <a:p>
            <a:pPr algn="ctr"/>
            <a:r>
              <a:rPr lang="en-US" sz="1600" dirty="0" smtClean="0">
                <a:solidFill>
                  <a:srgbClr val="B0105C"/>
                </a:solidFill>
              </a:rPr>
              <a:t>802.15.4g</a:t>
            </a:r>
          </a:p>
          <a:p>
            <a:pPr algn="ctr"/>
            <a:r>
              <a:rPr lang="en-US" sz="1600" dirty="0" smtClean="0">
                <a:solidFill>
                  <a:srgbClr val="B0105C"/>
                </a:solidFill>
              </a:rPr>
              <a:t>P1901.2</a:t>
            </a:r>
            <a:endParaRPr lang="en-US" sz="1600" dirty="0">
              <a:solidFill>
                <a:srgbClr val="B0105C"/>
              </a:solidFill>
            </a:endParaRP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6262086" y="3271773"/>
            <a:ext cx="2143782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B0105C"/>
                </a:solidFill>
              </a:rPr>
              <a:t>6LoWPAN RFC6282</a:t>
            </a:r>
            <a:endParaRPr lang="en-US" sz="1600" dirty="0">
              <a:solidFill>
                <a:srgbClr val="B0105C"/>
              </a:solidFill>
            </a:endParaRPr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5484865" y="2913506"/>
            <a:ext cx="2143782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B0105C"/>
                </a:solidFill>
              </a:rPr>
              <a:t>RPL RFC6550</a:t>
            </a:r>
            <a:endParaRPr lang="en-US" sz="1600" dirty="0">
              <a:solidFill>
                <a:srgbClr val="B0105C"/>
              </a:solidFill>
            </a:endParaRP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7050022" y="2131998"/>
            <a:ext cx="1155452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B0105C"/>
                </a:solidFill>
              </a:rPr>
              <a:t>COAP</a:t>
            </a:r>
            <a:endParaRPr lang="en-US" sz="1600" dirty="0">
              <a:solidFill>
                <a:srgbClr val="B01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9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1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1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41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18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0B510B-6D40-0840-ACA6-9B291AB2384B}" type="slidenum">
              <a:rPr lang="en-US"/>
              <a:pPr/>
              <a:t>41</a:t>
            </a:fld>
            <a:endParaRPr lang="en-US"/>
          </a:p>
        </p:txBody>
      </p:sp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  <a:ln/>
        </p:spPr>
        <p:txBody>
          <a:bodyPr rIns="35717"/>
          <a:lstStyle/>
          <a:p>
            <a:r>
              <a:rPr lang="en-US" dirty="0"/>
              <a:t>Complete Embedded IPv6 Stack</a:t>
            </a:r>
          </a:p>
        </p:txBody>
      </p:sp>
      <p:sp>
        <p:nvSpPr>
          <p:cNvPr id="432131" name="AutoShape 3"/>
          <p:cNvSpPr>
            <a:spLocks/>
          </p:cNvSpPr>
          <p:nvPr/>
        </p:nvSpPr>
        <p:spPr bwMode="auto">
          <a:xfrm>
            <a:off x="865188" y="4310063"/>
            <a:ext cx="7358062" cy="1420812"/>
          </a:xfrm>
          <a:prstGeom prst="roundRect">
            <a:avLst>
              <a:gd name="adj" fmla="val 9431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210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rPr>
              <a:t>Link</a:t>
            </a:r>
          </a:p>
        </p:txBody>
      </p:sp>
      <p:sp>
        <p:nvSpPr>
          <p:cNvPr id="432132" name="AutoShape 4"/>
          <p:cNvSpPr>
            <a:spLocks/>
          </p:cNvSpPr>
          <p:nvPr/>
        </p:nvSpPr>
        <p:spPr bwMode="auto">
          <a:xfrm>
            <a:off x="865188" y="2444750"/>
            <a:ext cx="7358062" cy="1785938"/>
          </a:xfrm>
          <a:prstGeom prst="roundRect">
            <a:avLst>
              <a:gd name="adj" fmla="val 7500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210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rPr>
              <a:t>Net</a:t>
            </a:r>
          </a:p>
        </p:txBody>
      </p:sp>
      <p:sp>
        <p:nvSpPr>
          <p:cNvPr id="432133" name="AutoShape 5"/>
          <p:cNvSpPr>
            <a:spLocks/>
          </p:cNvSpPr>
          <p:nvPr/>
        </p:nvSpPr>
        <p:spPr bwMode="auto">
          <a:xfrm>
            <a:off x="865188" y="1828800"/>
            <a:ext cx="7358062" cy="534988"/>
          </a:xfrm>
          <a:prstGeom prst="roundRect">
            <a:avLst>
              <a:gd name="adj" fmla="val 25000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210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rPr>
              <a:t>Tran</a:t>
            </a:r>
          </a:p>
        </p:txBody>
      </p:sp>
      <p:sp>
        <p:nvSpPr>
          <p:cNvPr id="432134" name="AutoShape 6"/>
          <p:cNvSpPr>
            <a:spLocks/>
          </p:cNvSpPr>
          <p:nvPr/>
        </p:nvSpPr>
        <p:spPr bwMode="auto">
          <a:xfrm>
            <a:off x="865188" y="1212850"/>
            <a:ext cx="7358062" cy="534988"/>
          </a:xfrm>
          <a:prstGeom prst="roundRect">
            <a:avLst>
              <a:gd name="adj" fmla="val 25000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210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rPr>
              <a:t>App</a:t>
            </a:r>
          </a:p>
        </p:txBody>
      </p:sp>
      <p:sp>
        <p:nvSpPr>
          <p:cNvPr id="432135" name="AutoShape 7"/>
          <p:cNvSpPr>
            <a:spLocks/>
          </p:cNvSpPr>
          <p:nvPr/>
        </p:nvSpPr>
        <p:spPr bwMode="auto">
          <a:xfrm>
            <a:off x="3802063" y="4391025"/>
            <a:ext cx="4179887" cy="1258888"/>
          </a:xfrm>
          <a:prstGeom prst="roundRect">
            <a:avLst>
              <a:gd name="adj" fmla="val 10634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Media Management Control</a:t>
            </a:r>
          </a:p>
        </p:txBody>
      </p:sp>
      <p:sp>
        <p:nvSpPr>
          <p:cNvPr id="432136" name="Rectangle 8"/>
          <p:cNvSpPr>
            <a:spLocks/>
          </p:cNvSpPr>
          <p:nvPr/>
        </p:nvSpPr>
        <p:spPr bwMode="auto">
          <a:xfrm>
            <a:off x="3981450" y="4703763"/>
            <a:ext cx="1714500" cy="8667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40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Remote Media</a:t>
            </a:r>
          </a:p>
        </p:txBody>
      </p:sp>
      <p:sp>
        <p:nvSpPr>
          <p:cNvPr id="432137" name="Rectangle 9"/>
          <p:cNvSpPr>
            <a:spLocks/>
          </p:cNvSpPr>
          <p:nvPr/>
        </p:nvSpPr>
        <p:spPr bwMode="auto">
          <a:xfrm>
            <a:off x="5695950" y="4703763"/>
            <a:ext cx="909638" cy="8667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8000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Link Stats</a:t>
            </a:r>
          </a:p>
        </p:txBody>
      </p:sp>
      <p:graphicFrame>
        <p:nvGraphicFramePr>
          <p:cNvPr id="432138" name="Group 10"/>
          <p:cNvGraphicFramePr>
            <a:graphicFrameLocks noGrp="1"/>
          </p:cNvGraphicFramePr>
          <p:nvPr/>
        </p:nvGraphicFramePr>
        <p:xfrm>
          <a:off x="4079875" y="4916488"/>
          <a:ext cx="2428875" cy="563564"/>
        </p:xfrm>
        <a:graphic>
          <a:graphicData uri="http://schemas.openxmlformats.org/drawingml/2006/table">
            <a:tbl>
              <a:tblPr/>
              <a:tblGrid>
                <a:gridCol w="404813"/>
                <a:gridCol w="404812"/>
                <a:gridCol w="404813"/>
                <a:gridCol w="404812"/>
                <a:gridCol w="404813"/>
                <a:gridCol w="404812"/>
              </a:tblGrid>
              <a:tr h="141288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Neighbor Table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1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Addr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Period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Phase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Pending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RSSI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PRR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141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  <p:sp>
        <p:nvSpPr>
          <p:cNvPr id="432206" name="Rectangle 78"/>
          <p:cNvSpPr>
            <a:spLocks/>
          </p:cNvSpPr>
          <p:nvPr/>
        </p:nvSpPr>
        <p:spPr bwMode="auto">
          <a:xfrm>
            <a:off x="6846888" y="4703763"/>
            <a:ext cx="955675" cy="8667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0080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Local Media</a:t>
            </a:r>
          </a:p>
        </p:txBody>
      </p:sp>
      <p:graphicFrame>
        <p:nvGraphicFramePr>
          <p:cNvPr id="432207" name="Group 79"/>
          <p:cNvGraphicFramePr>
            <a:graphicFrameLocks noGrp="1"/>
          </p:cNvGraphicFramePr>
          <p:nvPr/>
        </p:nvGraphicFramePr>
        <p:xfrm>
          <a:off x="6954838" y="4972050"/>
          <a:ext cx="741362" cy="419100"/>
        </p:xfrm>
        <a:graphic>
          <a:graphicData uri="http://schemas.openxmlformats.org/drawingml/2006/table">
            <a:tbl>
              <a:tblPr/>
              <a:tblGrid>
                <a:gridCol w="741362"/>
              </a:tblGrid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Sample Period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Sample Phase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432217" name="AutoShape 89"/>
          <p:cNvSpPr>
            <a:spLocks/>
          </p:cNvSpPr>
          <p:nvPr/>
        </p:nvSpPr>
        <p:spPr bwMode="auto">
          <a:xfrm>
            <a:off x="5275263" y="2667000"/>
            <a:ext cx="947737" cy="1331913"/>
          </a:xfrm>
          <a:prstGeom prst="roundRect">
            <a:avLst>
              <a:gd name="adj" fmla="val 14148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Router</a:t>
            </a:r>
          </a:p>
        </p:txBody>
      </p:sp>
      <p:sp>
        <p:nvSpPr>
          <p:cNvPr id="432218" name="Rectangle 90"/>
          <p:cNvSpPr>
            <a:spLocks/>
          </p:cNvSpPr>
          <p:nvPr/>
        </p:nvSpPr>
        <p:spPr bwMode="auto">
          <a:xfrm>
            <a:off x="5356225" y="2911475"/>
            <a:ext cx="776288" cy="3492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40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Routing Protocol</a:t>
            </a:r>
          </a:p>
        </p:txBody>
      </p:sp>
      <p:sp>
        <p:nvSpPr>
          <p:cNvPr id="432219" name="Rectangle 91"/>
          <p:cNvSpPr>
            <a:spLocks/>
          </p:cNvSpPr>
          <p:nvPr/>
        </p:nvSpPr>
        <p:spPr bwMode="auto">
          <a:xfrm>
            <a:off x="5365750" y="3336925"/>
            <a:ext cx="766763" cy="55721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8000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Routing Table</a:t>
            </a:r>
          </a:p>
        </p:txBody>
      </p:sp>
      <p:graphicFrame>
        <p:nvGraphicFramePr>
          <p:cNvPr id="432220" name="Group 92"/>
          <p:cNvGraphicFramePr>
            <a:graphicFrameLocks noGrp="1"/>
          </p:cNvGraphicFramePr>
          <p:nvPr/>
        </p:nvGraphicFramePr>
        <p:xfrm>
          <a:off x="5445125" y="3563938"/>
          <a:ext cx="598488" cy="282576"/>
        </p:xfrm>
        <a:graphic>
          <a:graphicData uri="http://schemas.openxmlformats.org/drawingml/2006/table">
            <a:tbl>
              <a:tblPr/>
              <a:tblGrid>
                <a:gridCol w="300038"/>
                <a:gridCol w="298450"/>
              </a:tblGrid>
              <a:tr h="138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Prefix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Next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</a:tr>
              <a:tr h="144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  <p:sp>
        <p:nvSpPr>
          <p:cNvPr id="432237" name="AutoShape 109"/>
          <p:cNvSpPr>
            <a:spLocks/>
          </p:cNvSpPr>
          <p:nvPr/>
        </p:nvSpPr>
        <p:spPr bwMode="auto">
          <a:xfrm>
            <a:off x="7285038" y="3498850"/>
            <a:ext cx="758825" cy="500063"/>
          </a:xfrm>
          <a:prstGeom prst="roundRect">
            <a:avLst>
              <a:gd name="adj" fmla="val 26782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Stateless</a:t>
            </a:r>
          </a:p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Autoconf</a:t>
            </a:r>
          </a:p>
        </p:txBody>
      </p:sp>
      <p:sp>
        <p:nvSpPr>
          <p:cNvPr id="432238" name="AutoShape 110"/>
          <p:cNvSpPr>
            <a:spLocks/>
          </p:cNvSpPr>
          <p:nvPr/>
        </p:nvSpPr>
        <p:spPr bwMode="auto">
          <a:xfrm>
            <a:off x="7285038" y="2703513"/>
            <a:ext cx="758825" cy="500062"/>
          </a:xfrm>
          <a:prstGeom prst="roundRect">
            <a:avLst>
              <a:gd name="adj" fmla="val 26782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Autoconf</a:t>
            </a:r>
          </a:p>
        </p:txBody>
      </p:sp>
      <p:sp>
        <p:nvSpPr>
          <p:cNvPr id="432239" name="AutoShape 111"/>
          <p:cNvSpPr>
            <a:spLocks/>
          </p:cNvSpPr>
          <p:nvPr/>
        </p:nvSpPr>
        <p:spPr bwMode="auto">
          <a:xfrm>
            <a:off x="7285038" y="1301750"/>
            <a:ext cx="758825" cy="347663"/>
          </a:xfrm>
          <a:prstGeom prst="roundRect">
            <a:avLst>
              <a:gd name="adj" fmla="val 38458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DHCPv6</a:t>
            </a:r>
          </a:p>
        </p:txBody>
      </p:sp>
      <p:grpSp>
        <p:nvGrpSpPr>
          <p:cNvPr id="2" name="Group 112"/>
          <p:cNvGrpSpPr>
            <a:grpSpLocks/>
          </p:cNvGrpSpPr>
          <p:nvPr/>
        </p:nvGrpSpPr>
        <p:grpSpPr bwMode="auto">
          <a:xfrm>
            <a:off x="2185988" y="1917700"/>
            <a:ext cx="3340100" cy="347663"/>
            <a:chOff x="0" y="0"/>
            <a:chExt cx="2992" cy="312"/>
          </a:xfrm>
        </p:grpSpPr>
        <p:sp>
          <p:nvSpPr>
            <p:cNvPr id="432241" name="AutoShape 113"/>
            <p:cNvSpPr>
              <a:spLocks/>
            </p:cNvSpPr>
            <p:nvPr/>
          </p:nvSpPr>
          <p:spPr bwMode="auto">
            <a:xfrm>
              <a:off x="0" y="0"/>
              <a:ext cx="1200" cy="312"/>
            </a:xfrm>
            <a:prstGeom prst="roundRect">
              <a:avLst>
                <a:gd name="adj" fmla="val 38458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3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UDP</a:t>
              </a:r>
            </a:p>
          </p:txBody>
        </p:sp>
        <p:sp>
          <p:nvSpPr>
            <p:cNvPr id="432242" name="AutoShape 114"/>
            <p:cNvSpPr>
              <a:spLocks/>
            </p:cNvSpPr>
            <p:nvPr/>
          </p:nvSpPr>
          <p:spPr bwMode="auto">
            <a:xfrm>
              <a:off x="1792" y="0"/>
              <a:ext cx="1200" cy="312"/>
            </a:xfrm>
            <a:prstGeom prst="roundRect">
              <a:avLst>
                <a:gd name="adj" fmla="val 38458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3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TCP</a:t>
              </a:r>
            </a:p>
          </p:txBody>
        </p:sp>
      </p:grpSp>
      <p:sp>
        <p:nvSpPr>
          <p:cNvPr id="432243" name="AutoShape 115"/>
          <p:cNvSpPr>
            <a:spLocks/>
          </p:cNvSpPr>
          <p:nvPr/>
        </p:nvSpPr>
        <p:spPr bwMode="auto">
          <a:xfrm rot="-5400000">
            <a:off x="-206374" y="3622675"/>
            <a:ext cx="3732212" cy="312737"/>
          </a:xfrm>
          <a:prstGeom prst="roundRect">
            <a:avLst>
              <a:gd name="adj" fmla="val 42856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6LoWPAN Adaptation</a:t>
            </a:r>
          </a:p>
          <a:p>
            <a:pPr algn="ctr" defTabSz="642938"/>
            <a:endParaRPr lang="en-US" sz="13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432244" name="AutoShape 116"/>
          <p:cNvSpPr>
            <a:spLocks/>
          </p:cNvSpPr>
          <p:nvPr/>
        </p:nvSpPr>
        <p:spPr bwMode="auto">
          <a:xfrm>
            <a:off x="6427788" y="2667000"/>
            <a:ext cx="588962" cy="1331913"/>
          </a:xfrm>
          <a:prstGeom prst="roundRect">
            <a:avLst>
              <a:gd name="adj" fmla="val 22727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ICMPv6</a:t>
            </a:r>
          </a:p>
        </p:txBody>
      </p:sp>
      <p:sp>
        <p:nvSpPr>
          <p:cNvPr id="432245" name="Line 117"/>
          <p:cNvSpPr>
            <a:spLocks noChangeShapeType="1"/>
          </p:cNvSpPr>
          <p:nvPr/>
        </p:nvSpPr>
        <p:spPr bwMode="auto">
          <a:xfrm>
            <a:off x="7669213" y="3203575"/>
            <a:ext cx="0" cy="295275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46" name="Line 118"/>
          <p:cNvSpPr>
            <a:spLocks noChangeShapeType="1"/>
          </p:cNvSpPr>
          <p:nvPr/>
        </p:nvSpPr>
        <p:spPr bwMode="auto">
          <a:xfrm>
            <a:off x="7669213" y="1647825"/>
            <a:ext cx="0" cy="102870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47" name="Line 119"/>
          <p:cNvSpPr>
            <a:spLocks noChangeShapeType="1"/>
          </p:cNvSpPr>
          <p:nvPr/>
        </p:nvSpPr>
        <p:spPr bwMode="auto">
          <a:xfrm flipH="1">
            <a:off x="7016750" y="2952750"/>
            <a:ext cx="268288" cy="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48" name="AutoShape 120"/>
          <p:cNvSpPr>
            <a:spLocks/>
          </p:cNvSpPr>
          <p:nvPr/>
        </p:nvSpPr>
        <p:spPr bwMode="auto">
          <a:xfrm>
            <a:off x="2185988" y="4391025"/>
            <a:ext cx="446087" cy="1258888"/>
          </a:xfrm>
          <a:prstGeom prst="roundRect">
            <a:avLst>
              <a:gd name="adj" fmla="val 30000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Data</a:t>
            </a:r>
          </a:p>
        </p:txBody>
      </p:sp>
      <p:sp>
        <p:nvSpPr>
          <p:cNvPr id="432249" name="AutoShape 121"/>
          <p:cNvSpPr>
            <a:spLocks/>
          </p:cNvSpPr>
          <p:nvPr/>
        </p:nvSpPr>
        <p:spPr bwMode="auto">
          <a:xfrm>
            <a:off x="2981325" y="4391025"/>
            <a:ext cx="446088" cy="1258888"/>
          </a:xfrm>
          <a:prstGeom prst="roundRect">
            <a:avLst>
              <a:gd name="adj" fmla="val 30000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Ack</a:t>
            </a:r>
          </a:p>
        </p:txBody>
      </p:sp>
      <p:sp>
        <p:nvSpPr>
          <p:cNvPr id="432250" name="Line 122"/>
          <p:cNvSpPr>
            <a:spLocks noChangeShapeType="1"/>
          </p:cNvSpPr>
          <p:nvPr/>
        </p:nvSpPr>
        <p:spPr bwMode="auto">
          <a:xfrm>
            <a:off x="2409825" y="3997325"/>
            <a:ext cx="0" cy="39370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51" name="Line 123"/>
          <p:cNvSpPr>
            <a:spLocks noChangeShapeType="1"/>
          </p:cNvSpPr>
          <p:nvPr/>
        </p:nvSpPr>
        <p:spPr bwMode="auto">
          <a:xfrm>
            <a:off x="3203575" y="3997325"/>
            <a:ext cx="0" cy="39370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52" name="Line 124"/>
          <p:cNvSpPr>
            <a:spLocks noChangeShapeType="1"/>
          </p:cNvSpPr>
          <p:nvPr/>
        </p:nvSpPr>
        <p:spPr bwMode="auto">
          <a:xfrm flipH="1">
            <a:off x="3425825" y="5176838"/>
            <a:ext cx="555625" cy="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53" name="Line 125"/>
          <p:cNvSpPr>
            <a:spLocks noChangeShapeType="1"/>
          </p:cNvSpPr>
          <p:nvPr/>
        </p:nvSpPr>
        <p:spPr bwMode="auto">
          <a:xfrm flipH="1">
            <a:off x="2632075" y="5373688"/>
            <a:ext cx="1349375" cy="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54" name="Line 126"/>
          <p:cNvSpPr>
            <a:spLocks noChangeShapeType="1"/>
          </p:cNvSpPr>
          <p:nvPr/>
        </p:nvSpPr>
        <p:spPr bwMode="auto">
          <a:xfrm flipH="1">
            <a:off x="6223000" y="3336925"/>
            <a:ext cx="214313" cy="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55" name="Line 127"/>
          <p:cNvSpPr>
            <a:spLocks noChangeShapeType="1"/>
          </p:cNvSpPr>
          <p:nvPr/>
        </p:nvSpPr>
        <p:spPr bwMode="auto">
          <a:xfrm>
            <a:off x="6016625" y="3997325"/>
            <a:ext cx="9525" cy="706438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56" name="Line 128"/>
          <p:cNvSpPr>
            <a:spLocks noChangeShapeType="1"/>
          </p:cNvSpPr>
          <p:nvPr/>
        </p:nvSpPr>
        <p:spPr bwMode="auto">
          <a:xfrm>
            <a:off x="4587875" y="3997325"/>
            <a:ext cx="9525" cy="706438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58" name="AutoShape 130"/>
          <p:cNvSpPr>
            <a:spLocks/>
          </p:cNvSpPr>
          <p:nvPr/>
        </p:nvSpPr>
        <p:spPr bwMode="auto">
          <a:xfrm>
            <a:off x="1819275" y="1301750"/>
            <a:ext cx="760413" cy="347663"/>
          </a:xfrm>
          <a:prstGeom prst="roundRect">
            <a:avLst>
              <a:gd name="adj" fmla="val 38458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HTTP</a:t>
            </a:r>
          </a:p>
        </p:txBody>
      </p:sp>
      <p:sp>
        <p:nvSpPr>
          <p:cNvPr id="432259" name="AutoShape 131"/>
          <p:cNvSpPr>
            <a:spLocks/>
          </p:cNvSpPr>
          <p:nvPr/>
        </p:nvSpPr>
        <p:spPr bwMode="auto">
          <a:xfrm>
            <a:off x="2909888" y="1301750"/>
            <a:ext cx="758825" cy="347663"/>
          </a:xfrm>
          <a:prstGeom prst="roundRect">
            <a:avLst>
              <a:gd name="adj" fmla="val 38458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Telnet</a:t>
            </a:r>
          </a:p>
        </p:txBody>
      </p:sp>
      <p:sp>
        <p:nvSpPr>
          <p:cNvPr id="432260" name="AutoShape 132"/>
          <p:cNvSpPr>
            <a:spLocks/>
          </p:cNvSpPr>
          <p:nvPr/>
        </p:nvSpPr>
        <p:spPr bwMode="auto">
          <a:xfrm>
            <a:off x="3998913" y="1301750"/>
            <a:ext cx="758825" cy="347663"/>
          </a:xfrm>
          <a:prstGeom prst="roundRect">
            <a:avLst>
              <a:gd name="adj" fmla="val 38458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SNMP</a:t>
            </a:r>
          </a:p>
        </p:txBody>
      </p:sp>
      <p:sp>
        <p:nvSpPr>
          <p:cNvPr id="432261" name="AutoShape 133"/>
          <p:cNvSpPr>
            <a:spLocks/>
          </p:cNvSpPr>
          <p:nvPr/>
        </p:nvSpPr>
        <p:spPr bwMode="auto">
          <a:xfrm>
            <a:off x="5087938" y="1301750"/>
            <a:ext cx="758825" cy="347663"/>
          </a:xfrm>
          <a:prstGeom prst="roundRect">
            <a:avLst>
              <a:gd name="adj" fmla="val 38458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DNS</a:t>
            </a:r>
          </a:p>
        </p:txBody>
      </p:sp>
      <p:sp>
        <p:nvSpPr>
          <p:cNvPr id="432262" name="AutoShape 134"/>
          <p:cNvSpPr>
            <a:spLocks/>
          </p:cNvSpPr>
          <p:nvPr/>
        </p:nvSpPr>
        <p:spPr bwMode="auto">
          <a:xfrm>
            <a:off x="6176963" y="1301750"/>
            <a:ext cx="760412" cy="347663"/>
          </a:xfrm>
          <a:prstGeom prst="roundRect">
            <a:avLst>
              <a:gd name="adj" fmla="val 38458"/>
            </a:avLst>
          </a:prstGeom>
          <a:solidFill>
            <a:srgbClr val="3366FF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sym typeface="Gill Sans" charset="0"/>
              </a:rPr>
              <a:t>…</a:t>
            </a:r>
          </a:p>
        </p:txBody>
      </p:sp>
      <p:grpSp>
        <p:nvGrpSpPr>
          <p:cNvPr id="3" name="Group 135"/>
          <p:cNvGrpSpPr>
            <a:grpSpLocks/>
          </p:cNvGrpSpPr>
          <p:nvPr/>
        </p:nvGrpSpPr>
        <p:grpSpPr bwMode="auto">
          <a:xfrm>
            <a:off x="1944688" y="2667000"/>
            <a:ext cx="3206750" cy="1331913"/>
            <a:chOff x="0" y="0"/>
            <a:chExt cx="2872" cy="1192"/>
          </a:xfrm>
        </p:grpSpPr>
        <p:sp>
          <p:nvSpPr>
            <p:cNvPr id="432264" name="AutoShape 136"/>
            <p:cNvSpPr>
              <a:spLocks/>
            </p:cNvSpPr>
            <p:nvPr/>
          </p:nvSpPr>
          <p:spPr bwMode="auto">
            <a:xfrm>
              <a:off x="0" y="0"/>
              <a:ext cx="2872" cy="1192"/>
            </a:xfrm>
            <a:prstGeom prst="roundRect">
              <a:avLst>
                <a:gd name="adj" fmla="val 1006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3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Forwarder</a:t>
              </a:r>
            </a:p>
          </p:txBody>
        </p:sp>
        <p:sp>
          <p:nvSpPr>
            <p:cNvPr id="432265" name="Rectangle 137"/>
            <p:cNvSpPr>
              <a:spLocks/>
            </p:cNvSpPr>
            <p:nvPr/>
          </p:nvSpPr>
          <p:spPr bwMode="auto">
            <a:xfrm>
              <a:off x="80" y="272"/>
              <a:ext cx="552" cy="8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080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Multicast</a:t>
              </a:r>
            </a:p>
          </p:txBody>
        </p:sp>
        <p:sp>
          <p:nvSpPr>
            <p:cNvPr id="432266" name="Rectangle 138"/>
            <p:cNvSpPr>
              <a:spLocks/>
            </p:cNvSpPr>
            <p:nvPr/>
          </p:nvSpPr>
          <p:spPr bwMode="auto">
            <a:xfrm>
              <a:off x="116" y="768"/>
              <a:ext cx="472" cy="30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8040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Send Manager</a:t>
              </a:r>
            </a:p>
          </p:txBody>
        </p:sp>
        <p:sp>
          <p:nvSpPr>
            <p:cNvPr id="432267" name="Rectangle 139"/>
            <p:cNvSpPr>
              <a:spLocks/>
            </p:cNvSpPr>
            <p:nvPr/>
          </p:nvSpPr>
          <p:spPr bwMode="auto">
            <a:xfrm>
              <a:off x="116" y="448"/>
              <a:ext cx="472" cy="168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8040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Buffer</a:t>
              </a:r>
            </a:p>
          </p:txBody>
        </p:sp>
        <p:sp>
          <p:nvSpPr>
            <p:cNvPr id="432268" name="Line 140"/>
            <p:cNvSpPr>
              <a:spLocks noChangeShapeType="1"/>
            </p:cNvSpPr>
            <p:nvPr/>
          </p:nvSpPr>
          <p:spPr bwMode="auto">
            <a:xfrm rot="10800000" flipH="1">
              <a:off x="356" y="615"/>
              <a:ext cx="0" cy="156"/>
            </a:xfrm>
            <a:prstGeom prst="line">
              <a:avLst/>
            </a:prstGeom>
            <a:noFill/>
            <a:ln w="25400">
              <a:solidFill>
                <a:srgbClr val="FFCC66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269" name="Rectangle 141"/>
            <p:cNvSpPr>
              <a:spLocks/>
            </p:cNvSpPr>
            <p:nvPr/>
          </p:nvSpPr>
          <p:spPr bwMode="auto">
            <a:xfrm>
              <a:off x="696" y="272"/>
              <a:ext cx="2088" cy="8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0008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Unicast</a:t>
              </a:r>
            </a:p>
          </p:txBody>
        </p:sp>
        <p:sp>
          <p:nvSpPr>
            <p:cNvPr id="432270" name="Rectangle 142"/>
            <p:cNvSpPr>
              <a:spLocks/>
            </p:cNvSpPr>
            <p:nvPr/>
          </p:nvSpPr>
          <p:spPr bwMode="auto">
            <a:xfrm>
              <a:off x="760" y="448"/>
              <a:ext cx="432" cy="61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80004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Queue</a:t>
              </a:r>
            </a:p>
          </p:txBody>
        </p:sp>
        <p:sp>
          <p:nvSpPr>
            <p:cNvPr id="432285" name="Rectangle 157"/>
            <p:cNvSpPr>
              <a:spLocks/>
            </p:cNvSpPr>
            <p:nvPr/>
          </p:nvSpPr>
          <p:spPr bwMode="auto">
            <a:xfrm>
              <a:off x="1864" y="456"/>
              <a:ext cx="832" cy="61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080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Forwarding Table</a:t>
              </a:r>
            </a:p>
          </p:txBody>
        </p:sp>
        <p:sp>
          <p:nvSpPr>
            <p:cNvPr id="432310" name="Line 182"/>
            <p:cNvSpPr>
              <a:spLocks noChangeShapeType="1"/>
            </p:cNvSpPr>
            <p:nvPr/>
          </p:nvSpPr>
          <p:spPr bwMode="auto">
            <a:xfrm>
              <a:off x="1760" y="848"/>
              <a:ext cx="192" cy="0"/>
            </a:xfrm>
            <a:prstGeom prst="line">
              <a:avLst/>
            </a:prstGeom>
            <a:noFill/>
            <a:ln w="25400">
              <a:solidFill>
                <a:srgbClr val="FFCC66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311" name="Line 183"/>
            <p:cNvSpPr>
              <a:spLocks noChangeShapeType="1"/>
            </p:cNvSpPr>
            <p:nvPr/>
          </p:nvSpPr>
          <p:spPr bwMode="auto">
            <a:xfrm flipH="1">
              <a:off x="1136" y="848"/>
              <a:ext cx="172" cy="0"/>
            </a:xfrm>
            <a:prstGeom prst="line">
              <a:avLst/>
            </a:prstGeom>
            <a:noFill/>
            <a:ln w="25400">
              <a:solidFill>
                <a:srgbClr val="FFCC66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312" name="Rectangle 184"/>
            <p:cNvSpPr>
              <a:spLocks/>
            </p:cNvSpPr>
            <p:nvPr/>
          </p:nvSpPr>
          <p:spPr bwMode="auto">
            <a:xfrm>
              <a:off x="1304" y="456"/>
              <a:ext cx="456" cy="61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8040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Send Manager</a:t>
              </a:r>
            </a:p>
          </p:txBody>
        </p:sp>
      </p:grpSp>
      <p:sp>
        <p:nvSpPr>
          <p:cNvPr id="432313" name="Line 185"/>
          <p:cNvSpPr>
            <a:spLocks noChangeShapeType="1"/>
          </p:cNvSpPr>
          <p:nvPr/>
        </p:nvSpPr>
        <p:spPr bwMode="auto">
          <a:xfrm>
            <a:off x="4953000" y="3622675"/>
            <a:ext cx="323850" cy="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432271" name="Group 143"/>
          <p:cNvGraphicFramePr>
            <a:graphicFrameLocks noGrp="1"/>
          </p:cNvGraphicFramePr>
          <p:nvPr/>
        </p:nvGraphicFramePr>
        <p:xfrm>
          <a:off x="2838450" y="3398838"/>
          <a:ext cx="384175" cy="571500"/>
        </p:xfrm>
        <a:graphic>
          <a:graphicData uri="http://schemas.openxmlformats.org/drawingml/2006/table">
            <a:tbl>
              <a:tblPr/>
              <a:tblGrid>
                <a:gridCol w="384175"/>
              </a:tblGrid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2286" name="Group 158"/>
          <p:cNvGraphicFramePr>
            <a:graphicFrameLocks noGrp="1"/>
          </p:cNvGraphicFramePr>
          <p:nvPr/>
        </p:nvGraphicFramePr>
        <p:xfrm>
          <a:off x="4133850" y="3408363"/>
          <a:ext cx="714375" cy="584201"/>
        </p:xfrm>
        <a:graphic>
          <a:graphicData uri="http://schemas.openxmlformats.org/drawingml/2006/table">
            <a:tbl>
              <a:tblPr/>
              <a:tblGrid>
                <a:gridCol w="357188"/>
                <a:gridCol w="357187"/>
              </a:tblGrid>
              <a:tr h="193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Prefix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Next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</a:tr>
              <a:tr h="195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195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Default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  <p:sp>
        <p:nvSpPr>
          <p:cNvPr id="59" name="Date Placeholder 5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230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20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F5865-B97B-4148-9DBF-D2795EC1A69D}" type="slidenum">
              <a:rPr lang="en-US"/>
              <a:pPr/>
              <a:t>42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8013" y="1447800"/>
            <a:ext cx="3035300" cy="3117850"/>
            <a:chOff x="0" y="0"/>
            <a:chExt cx="2720" cy="2792"/>
          </a:xfrm>
        </p:grpSpPr>
        <p:sp>
          <p:nvSpPr>
            <p:cNvPr id="440323" name="AutoShape 3"/>
            <p:cNvSpPr>
              <a:spLocks/>
            </p:cNvSpPr>
            <p:nvPr/>
          </p:nvSpPr>
          <p:spPr bwMode="auto">
            <a:xfrm>
              <a:off x="0" y="0"/>
              <a:ext cx="2720" cy="2792"/>
            </a:xfrm>
            <a:prstGeom prst="roundRect">
              <a:avLst>
                <a:gd name="adj" fmla="val 4407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25400">
              <a:solidFill>
                <a:srgbClr val="011706"/>
              </a:solidFill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4032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" y="120"/>
              <a:ext cx="2523" cy="1544"/>
            </a:xfrm>
            <a:prstGeom prst="rect">
              <a:avLst/>
            </a:prstGeom>
            <a:noFill/>
            <a:ln w="12700">
              <a:solidFill>
                <a:srgbClr val="011706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</p:pic>
      </p:grpSp>
      <p:sp>
        <p:nvSpPr>
          <p:cNvPr id="440325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/>
              <a:t>Adding up the pieces</a:t>
            </a:r>
          </a:p>
        </p:txBody>
      </p:sp>
      <p:sp>
        <p:nvSpPr>
          <p:cNvPr id="44032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52413" y="4895850"/>
            <a:ext cx="3981450" cy="1052513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440327" name="Group 7"/>
          <p:cNvGraphicFramePr>
            <a:graphicFrameLocks noGrp="1"/>
          </p:cNvGraphicFramePr>
          <p:nvPr/>
        </p:nvGraphicFramePr>
        <p:xfrm>
          <a:off x="4527550" y="1166813"/>
          <a:ext cx="4224338" cy="4973640"/>
        </p:xfrm>
        <a:graphic>
          <a:graphicData uri="http://schemas.openxmlformats.org/drawingml/2006/table">
            <a:tbl>
              <a:tblPr/>
              <a:tblGrid>
                <a:gridCol w="2219325"/>
                <a:gridCol w="1001713"/>
                <a:gridCol w="1003300"/>
              </a:tblGrid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387D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ROM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RAM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CC2420 Driver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3149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272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802.15.4 Encryption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1194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Media Access Control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330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Media Management Control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1348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6LoWPAN + IPv6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2550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Checksums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134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SLAAC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216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DHCPv6 Client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DHCPv6 Proxy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ICMPv6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522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Unicast Forwarder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1158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451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Multicast Forwarder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352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Message Buffers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2048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Router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2050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UDP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450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TCP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1674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181"/>
          <p:cNvGrpSpPr>
            <a:grpSpLocks/>
          </p:cNvGrpSpPr>
          <p:nvPr/>
        </p:nvGrpSpPr>
        <p:grpSpPr bwMode="auto">
          <a:xfrm>
            <a:off x="1149350" y="3363913"/>
            <a:ext cx="2009775" cy="1116012"/>
            <a:chOff x="0" y="0"/>
            <a:chExt cx="1656" cy="1000"/>
          </a:xfrm>
        </p:grpSpPr>
        <p:sp>
          <p:nvSpPr>
            <p:cNvPr id="440519" name="Rectangle 199"/>
            <p:cNvSpPr>
              <a:spLocks/>
            </p:cNvSpPr>
            <p:nvPr/>
          </p:nvSpPr>
          <p:spPr bwMode="auto">
            <a:xfrm>
              <a:off x="86" y="768"/>
              <a:ext cx="1465" cy="2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700">
                  <a:solidFill>
                    <a:srgbClr val="FFC967"/>
                  </a:solidFill>
                  <a:latin typeface="Gill Sans" charset="0"/>
                  <a:sym typeface="Gill Sans" charset="0"/>
                </a:rPr>
                <a:t>(including runtime)</a:t>
              </a:r>
            </a:p>
          </p:txBody>
        </p:sp>
      </p:grpSp>
      <p:sp>
        <p:nvSpPr>
          <p:cNvPr id="440520" name="Text Box 200"/>
          <p:cNvSpPr txBox="1">
            <a:spLocks noChangeArrowheads="1"/>
          </p:cNvSpPr>
          <p:nvPr/>
        </p:nvSpPr>
        <p:spPr bwMode="auto">
          <a:xfrm>
            <a:off x="165100" y="4518025"/>
            <a:ext cx="436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* </a:t>
            </a:r>
            <a:r>
              <a:rPr lang="en-US" sz="1400"/>
              <a:t>Production implementation on TI msp430/cc2420</a:t>
            </a:r>
            <a:r>
              <a:rPr lang="en-US"/>
              <a:t> </a:t>
            </a:r>
          </a:p>
        </p:txBody>
      </p:sp>
      <p:sp>
        <p:nvSpPr>
          <p:cNvPr id="440521" name="Rectangle 201"/>
          <p:cNvSpPr>
            <a:spLocks noChangeArrowheads="1"/>
          </p:cNvSpPr>
          <p:nvPr/>
        </p:nvSpPr>
        <p:spPr bwMode="auto">
          <a:xfrm>
            <a:off x="4400550" y="2581275"/>
            <a:ext cx="4476750" cy="447675"/>
          </a:xfrm>
          <a:prstGeom prst="rect">
            <a:avLst/>
          </a:prstGeom>
          <a:noFill/>
          <a:ln w="28575">
            <a:solidFill>
              <a:srgbClr val="008000"/>
            </a:solidFill>
            <a:prstDash val="dash"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40502" name="Group 182"/>
          <p:cNvGraphicFramePr>
            <a:graphicFrameLocks noGrp="1"/>
          </p:cNvGraphicFramePr>
          <p:nvPr/>
        </p:nvGraphicFramePr>
        <p:xfrm>
          <a:off x="1149350" y="3363913"/>
          <a:ext cx="2009775" cy="1119187"/>
        </p:xfrm>
        <a:graphic>
          <a:graphicData uri="http://schemas.openxmlformats.org/drawingml/2006/table">
            <a:tbl>
              <a:tblPr/>
              <a:tblGrid>
                <a:gridCol w="1004888"/>
                <a:gridCol w="1004887"/>
              </a:tblGrid>
              <a:tr h="44608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rgbClr val="FFC967"/>
                          </a:solidFill>
                          <a:effectLst/>
                          <a:latin typeface="Arial" charset="0"/>
                        </a:rPr>
                        <a:t>24038</a:t>
                      </a:r>
                    </a:p>
                  </a:txBody>
                  <a:tcPr marL="53576" marR="53576" marT="53576" marB="5357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967"/>
                          </a:solidFill>
                          <a:effectLst/>
                          <a:latin typeface="Arial" charset="0"/>
                        </a:rPr>
                        <a:t>ROM</a:t>
                      </a:r>
                    </a:p>
                  </a:txBody>
                  <a:tcPr marL="53576" marR="53576" marT="53576" marB="5357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rgbClr val="FFC967"/>
                          </a:solidFill>
                          <a:effectLst/>
                          <a:latin typeface="Arial" charset="0"/>
                        </a:rPr>
                        <a:t>3598</a:t>
                      </a:r>
                    </a:p>
                  </a:txBody>
                  <a:tcPr marL="53576" marR="53576" marT="53576" marB="5357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967"/>
                          </a:solidFill>
                          <a:effectLst/>
                          <a:latin typeface="Arial" charset="0"/>
                        </a:rPr>
                        <a:t>RAM</a:t>
                      </a:r>
                    </a:p>
                  </a:txBody>
                  <a:tcPr marL="53576" marR="53576" marT="53576" marB="5357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r>
              <a:rPr lang="en-US" dirty="0" smtClean="0"/>
              <a:t>9/26/2011</a:t>
            </a:r>
            <a:endParaRPr lang="en-US" dirty="0"/>
          </a:p>
        </p:txBody>
      </p:sp>
      <p:sp>
        <p:nvSpPr>
          <p:cNvPr id="4" name="Action Button: Custom 3">
            <a:hlinkClick r:id="rId4" action="ppaction://hlinksldjump" highlightClick="1"/>
          </p:cNvPr>
          <p:cNvSpPr/>
          <p:nvPr/>
        </p:nvSpPr>
        <p:spPr bwMode="auto">
          <a:xfrm>
            <a:off x="1676400" y="6096000"/>
            <a:ext cx="609600" cy="457200"/>
          </a:xfrm>
          <a:prstGeom prst="actionButtonBlank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3631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234C4-77F8-AD48-9B23-A6C81BB3D54B}" type="datetime1">
              <a:rPr lang="en-US"/>
              <a:pPr/>
              <a:t>12/5/14</a:t>
            </a:fld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28E6-93F1-5843-87AD-F6362BDA7756}" type="slidenum">
              <a:rPr lang="en-US"/>
              <a:pPr/>
              <a:t>43</a:t>
            </a:fld>
            <a:endParaRPr lang="en-US" b="0"/>
          </a:p>
        </p:txBody>
      </p:sp>
      <p:pic>
        <p:nvPicPr>
          <p:cNvPr id="7208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1931988"/>
            <a:ext cx="1397000" cy="180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305800" cy="1143000"/>
          </a:xfrm>
          <a:ln/>
        </p:spPr>
        <p:txBody>
          <a:bodyPr/>
          <a:lstStyle/>
          <a:p>
            <a:r>
              <a:rPr lang="en-US" sz="2800">
                <a:latin typeface="Trebuchet MS" charset="0"/>
              </a:rPr>
              <a:t>Real World – </a:t>
            </a:r>
            <a:r>
              <a:rPr lang="ja-JP" altLang="en-US" sz="2800">
                <a:latin typeface="Trebuchet MS" charset="0"/>
              </a:rPr>
              <a:t>“</a:t>
            </a:r>
            <a:r>
              <a:rPr lang="en-US" sz="2800">
                <a:latin typeface="Trebuchet MS" charset="0"/>
              </a:rPr>
              <a:t>Signals</a:t>
            </a:r>
            <a:r>
              <a:rPr lang="ja-JP" altLang="en-US" sz="2800">
                <a:latin typeface="Trebuchet MS" charset="0"/>
              </a:rPr>
              <a:t>”</a:t>
            </a:r>
            <a:r>
              <a:rPr lang="en-US" sz="2800">
                <a:latin typeface="Trebuchet MS" charset="0"/>
              </a:rPr>
              <a:t> and </a:t>
            </a:r>
            <a:r>
              <a:rPr lang="ja-JP" altLang="en-US" sz="2800">
                <a:latin typeface="Trebuchet MS" charset="0"/>
              </a:rPr>
              <a:t>“</a:t>
            </a:r>
            <a:r>
              <a:rPr lang="en-US" sz="2800">
                <a:latin typeface="Trebuchet MS" charset="0"/>
              </a:rPr>
              <a:t>Information</a:t>
            </a:r>
            <a:r>
              <a:rPr lang="ja-JP" altLang="en-US" sz="2800">
                <a:latin typeface="Trebuchet MS" charset="0"/>
              </a:rPr>
              <a:t>”</a:t>
            </a:r>
            <a:endParaRPr lang="en-US" sz="4800">
              <a:latin typeface="Trebuchet MS" charset="0"/>
            </a:endParaRPr>
          </a:p>
        </p:txBody>
      </p:sp>
      <p:sp>
        <p:nvSpPr>
          <p:cNvPr id="7209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038600" cy="4525963"/>
          </a:xfrm>
          <a:noFill/>
          <a:ln/>
        </p:spPr>
        <p:txBody>
          <a:bodyPr/>
          <a:lstStyle/>
          <a:p>
            <a:r>
              <a:rPr lang="en-US"/>
              <a:t>What is the bandwidth of the weather?</a:t>
            </a:r>
          </a:p>
          <a:p>
            <a:r>
              <a:rPr lang="en-US"/>
              <a:t>What is the nyquist of the soil?</a:t>
            </a:r>
          </a:p>
          <a:p>
            <a:r>
              <a:rPr lang="en-US"/>
              <a:t>What is the placement noise?</a:t>
            </a:r>
          </a:p>
          <a:p>
            <a:r>
              <a:rPr lang="en-US"/>
              <a:t>What is the sampling jitter error?</a:t>
            </a:r>
          </a:p>
          <a:p>
            <a:r>
              <a:rPr lang="en-US"/>
              <a:t>How do you classify it?</a:t>
            </a:r>
          </a:p>
          <a:p>
            <a:r>
              <a:rPr lang="en-US"/>
              <a:t>How do you search it?</a:t>
            </a:r>
          </a:p>
        </p:txBody>
      </p:sp>
      <p:pic>
        <p:nvPicPr>
          <p:cNvPr id="720901" name="sonoma-interior-may1.avi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3429000"/>
            <a:ext cx="4038600" cy="3028950"/>
          </a:xfrm>
          <a:noFill/>
          <a:ln/>
        </p:spPr>
      </p:pic>
      <p:graphicFrame>
        <p:nvGraphicFramePr>
          <p:cNvPr id="720902" name="Object 6"/>
          <p:cNvGraphicFramePr>
            <a:graphicFrameLocks noChangeAspect="1"/>
          </p:cNvGraphicFramePr>
          <p:nvPr/>
        </p:nvGraphicFramePr>
        <p:xfrm>
          <a:off x="5943600" y="838200"/>
          <a:ext cx="2133600" cy="161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9" name="Bitmap Image" r:id="rId8" imgW="4067743" imgH="3086531" progId="Paint.Picture">
                  <p:embed/>
                </p:oleObj>
              </mc:Choice>
              <mc:Fallback>
                <p:oleObj name="Bitmap Image" r:id="rId8" imgW="4067743" imgH="308653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838200"/>
                        <a:ext cx="2133600" cy="161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0903" name="Picture 7" descr="nodesonrac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334000"/>
            <a:ext cx="152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20904" name="Picture 8" descr="redwood-sensor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71600"/>
            <a:ext cx="15621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05" name="Picture 9" descr="earth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052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0901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489B-70EA-A641-AFA4-F214EB0B20C8}" type="datetime1">
              <a:rPr lang="en-US"/>
              <a:pPr/>
              <a:t>12/5/14</a:t>
            </a:fld>
            <a:endParaRPr 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439C-D4A9-614D-A0C0-F3CD96DB619D}" type="slidenum">
              <a:rPr lang="en-US"/>
              <a:pPr/>
              <a:t>44</a:t>
            </a:fld>
            <a:endParaRPr lang="en-US" b="0"/>
          </a:p>
        </p:txBody>
      </p:sp>
      <p:pic>
        <p:nvPicPr>
          <p:cNvPr id="906273" name="Picture 33" descr="sunny-j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2054225" cy="273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6274" name="Picture 34" descr="Carpenter peak wx st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"/>
          <a:stretch>
            <a:fillRect/>
          </a:stretch>
        </p:blipFill>
        <p:spPr bwMode="auto">
          <a:xfrm>
            <a:off x="6718300" y="0"/>
            <a:ext cx="242570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6275" name="Rectangle 35"/>
          <p:cNvSpPr>
            <a:spLocks noGrp="1" noChangeArrowheads="1"/>
          </p:cNvSpPr>
          <p:nvPr>
            <p:ph type="title"/>
          </p:nvPr>
        </p:nvSpPr>
        <p:spPr>
          <a:xfrm>
            <a:off x="457200" y="301625"/>
            <a:ext cx="7305675" cy="59055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800"/>
              <a:t>The Macroscope - Keck HydroWatch</a:t>
            </a:r>
            <a:endParaRPr lang="en-US" sz="2800">
              <a:solidFill>
                <a:srgbClr val="FFFF00"/>
              </a:solidFill>
            </a:endParaRPr>
          </a:p>
        </p:txBody>
      </p:sp>
      <p:pic>
        <p:nvPicPr>
          <p:cNvPr id="906276" name="Picture 36" descr="watergraph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776788" cy="377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6277" name="Rectangle 37"/>
          <p:cNvSpPr>
            <a:spLocks noChangeArrowheads="1"/>
          </p:cNvSpPr>
          <p:nvPr/>
        </p:nvSpPr>
        <p:spPr bwMode="auto">
          <a:xfrm>
            <a:off x="7162800" y="3124200"/>
            <a:ext cx="1981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cs typeface="ＭＳ Ｐゴシック" charset="0"/>
              </a:rPr>
              <a:t>Sagehen wireless </a:t>
            </a:r>
          </a:p>
          <a:p>
            <a:r>
              <a:rPr lang="en-US">
                <a:solidFill>
                  <a:srgbClr val="FFFF00"/>
                </a:solidFill>
                <a:cs typeface="ＭＳ Ｐゴシック" charset="0"/>
              </a:rPr>
              <a:t>data infrastructure</a:t>
            </a:r>
          </a:p>
        </p:txBody>
      </p:sp>
      <p:grpSp>
        <p:nvGrpSpPr>
          <p:cNvPr id="906278" name="Group 38"/>
          <p:cNvGrpSpPr>
            <a:grpSpLocks/>
          </p:cNvGrpSpPr>
          <p:nvPr/>
        </p:nvGrpSpPr>
        <p:grpSpPr bwMode="auto">
          <a:xfrm>
            <a:off x="5486400" y="4495800"/>
            <a:ext cx="3657600" cy="2408238"/>
            <a:chOff x="0" y="1920"/>
            <a:chExt cx="2928" cy="1782"/>
          </a:xfrm>
        </p:grpSpPr>
        <p:pic>
          <p:nvPicPr>
            <p:cNvPr id="906279" name="Picture 39" descr="esa_talk_fox_elder_canopy-sm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0"/>
              <a:ext cx="2928" cy="1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6280" name="Text Box 40"/>
            <p:cNvSpPr txBox="1">
              <a:spLocks noChangeArrowheads="1"/>
            </p:cNvSpPr>
            <p:nvPr/>
          </p:nvSpPr>
          <p:spPr bwMode="auto">
            <a:xfrm>
              <a:off x="672" y="3408"/>
              <a:ext cx="2245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sz="1000" b="1">
                  <a:latin typeface="Times New Roman" charset="0"/>
                  <a:cs typeface="Times New Roman" charset="0"/>
                </a:rPr>
                <a:t>Colored digital vegetation and topography from a lidar survey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7629737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08DE-A8DB-C54B-8CC0-E6A1CB427D9D}" type="datetime1">
              <a:rPr lang="en-US"/>
              <a:pPr/>
              <a:t>12/5/14</a:t>
            </a:fld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73C69-E044-1248-B6F0-2D28A7C2079E}" type="slidenum">
              <a:rPr lang="en-US"/>
              <a:pPr/>
              <a:t>45</a:t>
            </a:fld>
            <a:endParaRPr lang="en-US" b="0"/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Networking the Physical World</a:t>
            </a:r>
            <a:r>
              <a:rPr lang="en-US">
                <a:solidFill>
                  <a:srgbClr val="990033"/>
                </a:solidFill>
              </a:rPr>
              <a:t> </a:t>
            </a:r>
          </a:p>
        </p:txBody>
      </p:sp>
      <p:pic>
        <p:nvPicPr>
          <p:cNvPr id="900099" name="Picture 3" descr="GGB_Mar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715327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0100" name="Text Box 4"/>
          <p:cNvSpPr txBox="1">
            <a:spLocks noChangeArrowheads="1"/>
          </p:cNvSpPr>
          <p:nvPr/>
        </p:nvSpPr>
        <p:spPr bwMode="auto">
          <a:xfrm>
            <a:off x="6738938" y="2895600"/>
            <a:ext cx="24050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114FFB"/>
                </a:solidFill>
                <a:latin typeface="Verdana" charset="0"/>
                <a:cs typeface="ＭＳ Ｐゴシック" charset="0"/>
              </a:rPr>
              <a:t>Bi-directional</a:t>
            </a:r>
          </a:p>
          <a:p>
            <a:r>
              <a:rPr lang="en-US" sz="2400">
                <a:solidFill>
                  <a:srgbClr val="114FFB"/>
                </a:solidFill>
                <a:latin typeface="Verdana" charset="0"/>
                <a:cs typeface="ＭＳ Ｐゴシック" charset="0"/>
              </a:rPr>
              <a:t>Patch Antenna</a:t>
            </a:r>
          </a:p>
        </p:txBody>
      </p:sp>
      <p:pic>
        <p:nvPicPr>
          <p:cNvPr id="900101" name="Picture 5" descr="ggb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3175"/>
            <a:ext cx="4579938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0102" name="Oval 6"/>
          <p:cNvSpPr>
            <a:spLocks noChangeArrowheads="1"/>
          </p:cNvSpPr>
          <p:nvPr/>
        </p:nvSpPr>
        <p:spPr bwMode="auto">
          <a:xfrm>
            <a:off x="5791200" y="5029200"/>
            <a:ext cx="914400" cy="762000"/>
          </a:xfrm>
          <a:prstGeom prst="ellipse">
            <a:avLst/>
          </a:prstGeom>
          <a:noFill/>
          <a:ln w="19050">
            <a:solidFill>
              <a:srgbClr val="00CC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0103" name="Oval 7"/>
          <p:cNvSpPr>
            <a:spLocks noChangeArrowheads="1"/>
          </p:cNvSpPr>
          <p:nvPr/>
        </p:nvSpPr>
        <p:spPr bwMode="auto">
          <a:xfrm>
            <a:off x="5181600" y="5562600"/>
            <a:ext cx="914400" cy="762000"/>
          </a:xfrm>
          <a:prstGeom prst="ellipse">
            <a:avLst/>
          </a:prstGeom>
          <a:noFill/>
          <a:ln w="19050">
            <a:solidFill>
              <a:srgbClr val="00CC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0104" name="Oval 8"/>
          <p:cNvSpPr>
            <a:spLocks noChangeArrowheads="1"/>
          </p:cNvSpPr>
          <p:nvPr/>
        </p:nvSpPr>
        <p:spPr bwMode="auto">
          <a:xfrm>
            <a:off x="7162800" y="4419600"/>
            <a:ext cx="914400" cy="1828800"/>
          </a:xfrm>
          <a:prstGeom prst="ellipse">
            <a:avLst/>
          </a:prstGeom>
          <a:noFill/>
          <a:ln w="19050">
            <a:solidFill>
              <a:srgbClr val="00CC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0105" name="Line 9"/>
          <p:cNvSpPr>
            <a:spLocks noChangeShapeType="1"/>
          </p:cNvSpPr>
          <p:nvPr/>
        </p:nvSpPr>
        <p:spPr bwMode="auto">
          <a:xfrm flipH="1">
            <a:off x="7620000" y="3657600"/>
            <a:ext cx="152400" cy="1219200"/>
          </a:xfrm>
          <a:prstGeom prst="line">
            <a:avLst/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0106" name="Text Box 10"/>
          <p:cNvSpPr txBox="1">
            <a:spLocks noChangeArrowheads="1"/>
          </p:cNvSpPr>
          <p:nvPr/>
        </p:nvSpPr>
        <p:spPr bwMode="auto">
          <a:xfrm>
            <a:off x="1447800" y="6400800"/>
            <a:ext cx="4735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114FFB"/>
                </a:solidFill>
                <a:latin typeface="Verdana" charset="0"/>
                <a:cs typeface="ＭＳ Ｐゴシック" charset="0"/>
              </a:rPr>
              <a:t>Mote + Accelerometer Board)</a:t>
            </a:r>
          </a:p>
        </p:txBody>
      </p:sp>
      <p:sp>
        <p:nvSpPr>
          <p:cNvPr id="900107" name="Line 11"/>
          <p:cNvSpPr>
            <a:spLocks noChangeShapeType="1"/>
          </p:cNvSpPr>
          <p:nvPr/>
        </p:nvSpPr>
        <p:spPr bwMode="auto">
          <a:xfrm flipV="1">
            <a:off x="4191000" y="5867400"/>
            <a:ext cx="990600" cy="685800"/>
          </a:xfrm>
          <a:prstGeom prst="line">
            <a:avLst/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0108" name="Line 12"/>
          <p:cNvSpPr>
            <a:spLocks noChangeShapeType="1"/>
          </p:cNvSpPr>
          <p:nvPr/>
        </p:nvSpPr>
        <p:spPr bwMode="auto">
          <a:xfrm flipH="1" flipV="1">
            <a:off x="6477000" y="5715000"/>
            <a:ext cx="457200" cy="685800"/>
          </a:xfrm>
          <a:prstGeom prst="line">
            <a:avLst/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0109" name="Text Box 13"/>
          <p:cNvSpPr txBox="1">
            <a:spLocks noChangeArrowheads="1"/>
          </p:cNvSpPr>
          <p:nvPr/>
        </p:nvSpPr>
        <p:spPr bwMode="auto">
          <a:xfrm>
            <a:off x="6324600" y="6400800"/>
            <a:ext cx="1309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66"/>
                </a:solidFill>
                <a:latin typeface="Verdana" charset="0"/>
                <a:cs typeface="ＭＳ Ｐゴシック" charset="0"/>
              </a:rPr>
              <a:t>Battery</a:t>
            </a:r>
          </a:p>
        </p:txBody>
      </p:sp>
    </p:spTree>
    <p:extLst>
      <p:ext uri="{BB962C8B-B14F-4D97-AF65-F5344CB8AC3E}">
        <p14:creationId xmlns:p14="http://schemas.microsoft.com/office/powerpoint/2010/main" val="805147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0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00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00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00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00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00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00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900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00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0100" grpId="0"/>
      <p:bldP spid="900102" grpId="0" animBg="1"/>
      <p:bldP spid="900103" grpId="0" animBg="1"/>
      <p:bldP spid="900104" grpId="0" animBg="1"/>
      <p:bldP spid="900105" grpId="0" animBg="1"/>
      <p:bldP spid="900106" grpId="0"/>
      <p:bldP spid="900107" grpId="0" animBg="1"/>
      <p:bldP spid="900108" grpId="0" animBg="1"/>
      <p:bldP spid="90010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2AC93-CB3C-1E43-A6DE-DB86FAAA4CF3}" type="datetime1">
              <a:rPr lang="en-US"/>
              <a:pPr/>
              <a:t>12/5/14</a:t>
            </a:fld>
            <a:endParaRPr lang="en-US"/>
          </a:p>
        </p:txBody>
      </p:sp>
      <p:sp>
        <p:nvSpPr>
          <p:cNvPr id="8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760BA-B91B-6644-A4BB-B217597C46C2}" type="slidenum">
              <a:rPr lang="en-US"/>
              <a:pPr/>
              <a:t>46</a:t>
            </a:fld>
            <a:endParaRPr lang="en-US" b="0"/>
          </a:p>
        </p:txBody>
      </p:sp>
      <p:sp>
        <p:nvSpPr>
          <p:cNvPr id="902146" name="Line 2"/>
          <p:cNvSpPr>
            <a:spLocks noChangeShapeType="1"/>
          </p:cNvSpPr>
          <p:nvPr/>
        </p:nvSpPr>
        <p:spPr bwMode="auto">
          <a:xfrm flipV="1">
            <a:off x="1981200" y="2209800"/>
            <a:ext cx="152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147" name="Line 3"/>
          <p:cNvSpPr>
            <a:spLocks noChangeShapeType="1"/>
          </p:cNvSpPr>
          <p:nvPr/>
        </p:nvSpPr>
        <p:spPr bwMode="auto">
          <a:xfrm flipV="1">
            <a:off x="1981200" y="2057400"/>
            <a:ext cx="152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148" name="Line 4"/>
          <p:cNvSpPr>
            <a:spLocks noChangeShapeType="1"/>
          </p:cNvSpPr>
          <p:nvPr/>
        </p:nvSpPr>
        <p:spPr bwMode="auto">
          <a:xfrm flipV="1">
            <a:off x="1981200" y="1828800"/>
            <a:ext cx="152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149" name="Line 5"/>
          <p:cNvSpPr>
            <a:spLocks noChangeShapeType="1"/>
          </p:cNvSpPr>
          <p:nvPr/>
        </p:nvSpPr>
        <p:spPr bwMode="auto">
          <a:xfrm flipV="1">
            <a:off x="1981200" y="1600200"/>
            <a:ext cx="152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1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Ambient Vibration</a:t>
            </a:r>
          </a:p>
        </p:txBody>
      </p:sp>
      <p:sp>
        <p:nvSpPr>
          <p:cNvPr id="902151" name="Line 7"/>
          <p:cNvSpPr>
            <a:spLocks noChangeShapeType="1"/>
          </p:cNvSpPr>
          <p:nvPr/>
        </p:nvSpPr>
        <p:spPr bwMode="auto">
          <a:xfrm>
            <a:off x="457200" y="2362200"/>
            <a:ext cx="830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152" name="Line 8"/>
          <p:cNvSpPr>
            <a:spLocks noChangeShapeType="1"/>
          </p:cNvSpPr>
          <p:nvPr/>
        </p:nvSpPr>
        <p:spPr bwMode="auto">
          <a:xfrm>
            <a:off x="1981200" y="1524000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153" name="Line 9"/>
          <p:cNvSpPr>
            <a:spLocks noChangeShapeType="1"/>
          </p:cNvSpPr>
          <p:nvPr/>
        </p:nvSpPr>
        <p:spPr bwMode="auto">
          <a:xfrm>
            <a:off x="7315200" y="1524000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154" name="Freeform 10"/>
          <p:cNvSpPr>
            <a:spLocks/>
          </p:cNvSpPr>
          <p:nvPr/>
        </p:nvSpPr>
        <p:spPr bwMode="auto">
          <a:xfrm>
            <a:off x="533400" y="1524000"/>
            <a:ext cx="1447800" cy="762000"/>
          </a:xfrm>
          <a:custGeom>
            <a:avLst/>
            <a:gdLst>
              <a:gd name="T0" fmla="*/ 0 w 912"/>
              <a:gd name="T1" fmla="*/ 480 h 480"/>
              <a:gd name="T2" fmla="*/ 624 w 912"/>
              <a:gd name="T3" fmla="*/ 384 h 480"/>
              <a:gd name="T4" fmla="*/ 912 w 912"/>
              <a:gd name="T5" fmla="*/ 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12" h="480">
                <a:moveTo>
                  <a:pt x="0" y="480"/>
                </a:moveTo>
                <a:cubicBezTo>
                  <a:pt x="236" y="472"/>
                  <a:pt x="472" y="464"/>
                  <a:pt x="624" y="384"/>
                </a:cubicBezTo>
                <a:cubicBezTo>
                  <a:pt x="776" y="304"/>
                  <a:pt x="848" y="104"/>
                  <a:pt x="91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155" name="Freeform 11"/>
          <p:cNvSpPr>
            <a:spLocks/>
          </p:cNvSpPr>
          <p:nvPr/>
        </p:nvSpPr>
        <p:spPr bwMode="auto">
          <a:xfrm>
            <a:off x="7315200" y="1524000"/>
            <a:ext cx="1371600" cy="762000"/>
          </a:xfrm>
          <a:custGeom>
            <a:avLst/>
            <a:gdLst>
              <a:gd name="T0" fmla="*/ 864 w 864"/>
              <a:gd name="T1" fmla="*/ 480 h 480"/>
              <a:gd name="T2" fmla="*/ 192 w 864"/>
              <a:gd name="T3" fmla="*/ 384 h 480"/>
              <a:gd name="T4" fmla="*/ 0 w 864"/>
              <a:gd name="T5" fmla="*/ 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4" h="480">
                <a:moveTo>
                  <a:pt x="864" y="480"/>
                </a:moveTo>
                <a:cubicBezTo>
                  <a:pt x="600" y="472"/>
                  <a:pt x="336" y="464"/>
                  <a:pt x="192" y="384"/>
                </a:cubicBezTo>
                <a:cubicBezTo>
                  <a:pt x="48" y="304"/>
                  <a:pt x="40" y="9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156" name="Freeform 12"/>
          <p:cNvSpPr>
            <a:spLocks/>
          </p:cNvSpPr>
          <p:nvPr/>
        </p:nvSpPr>
        <p:spPr bwMode="auto">
          <a:xfrm>
            <a:off x="1981200" y="1524000"/>
            <a:ext cx="5334000" cy="812800"/>
          </a:xfrm>
          <a:custGeom>
            <a:avLst/>
            <a:gdLst>
              <a:gd name="T0" fmla="*/ 0 w 3360"/>
              <a:gd name="T1" fmla="*/ 0 h 512"/>
              <a:gd name="T2" fmla="*/ 144 w 3360"/>
              <a:gd name="T3" fmla="*/ 336 h 512"/>
              <a:gd name="T4" fmla="*/ 432 w 3360"/>
              <a:gd name="T5" fmla="*/ 432 h 512"/>
              <a:gd name="T6" fmla="*/ 1584 w 3360"/>
              <a:gd name="T7" fmla="*/ 480 h 512"/>
              <a:gd name="T8" fmla="*/ 3024 w 3360"/>
              <a:gd name="T9" fmla="*/ 432 h 512"/>
              <a:gd name="T10" fmla="*/ 3360 w 3360"/>
              <a:gd name="T11" fmla="*/ 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60" h="512">
                <a:moveTo>
                  <a:pt x="0" y="0"/>
                </a:moveTo>
                <a:cubicBezTo>
                  <a:pt x="36" y="132"/>
                  <a:pt x="72" y="264"/>
                  <a:pt x="144" y="336"/>
                </a:cubicBezTo>
                <a:cubicBezTo>
                  <a:pt x="216" y="408"/>
                  <a:pt x="192" y="408"/>
                  <a:pt x="432" y="432"/>
                </a:cubicBezTo>
                <a:cubicBezTo>
                  <a:pt x="672" y="456"/>
                  <a:pt x="1152" y="480"/>
                  <a:pt x="1584" y="480"/>
                </a:cubicBezTo>
                <a:cubicBezTo>
                  <a:pt x="2016" y="480"/>
                  <a:pt x="2728" y="512"/>
                  <a:pt x="3024" y="432"/>
                </a:cubicBezTo>
                <a:cubicBezTo>
                  <a:pt x="3320" y="352"/>
                  <a:pt x="3288" y="120"/>
                  <a:pt x="336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157" name="Line 13"/>
          <p:cNvSpPr>
            <a:spLocks noChangeShapeType="1"/>
          </p:cNvSpPr>
          <p:nvPr/>
        </p:nvSpPr>
        <p:spPr bwMode="auto">
          <a:xfrm>
            <a:off x="609600" y="2133600"/>
            <a:ext cx="830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158" name="Line 14"/>
          <p:cNvSpPr>
            <a:spLocks noChangeShapeType="1"/>
          </p:cNvSpPr>
          <p:nvPr/>
        </p:nvSpPr>
        <p:spPr bwMode="auto">
          <a:xfrm>
            <a:off x="2133600" y="1295400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159" name="Line 15"/>
          <p:cNvSpPr>
            <a:spLocks noChangeShapeType="1"/>
          </p:cNvSpPr>
          <p:nvPr/>
        </p:nvSpPr>
        <p:spPr bwMode="auto">
          <a:xfrm>
            <a:off x="7467600" y="1295400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160" name="Freeform 16"/>
          <p:cNvSpPr>
            <a:spLocks/>
          </p:cNvSpPr>
          <p:nvPr/>
        </p:nvSpPr>
        <p:spPr bwMode="auto">
          <a:xfrm>
            <a:off x="685800" y="1295400"/>
            <a:ext cx="1447800" cy="762000"/>
          </a:xfrm>
          <a:custGeom>
            <a:avLst/>
            <a:gdLst>
              <a:gd name="T0" fmla="*/ 0 w 912"/>
              <a:gd name="T1" fmla="*/ 480 h 480"/>
              <a:gd name="T2" fmla="*/ 624 w 912"/>
              <a:gd name="T3" fmla="*/ 384 h 480"/>
              <a:gd name="T4" fmla="*/ 912 w 912"/>
              <a:gd name="T5" fmla="*/ 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12" h="480">
                <a:moveTo>
                  <a:pt x="0" y="480"/>
                </a:moveTo>
                <a:cubicBezTo>
                  <a:pt x="236" y="472"/>
                  <a:pt x="472" y="464"/>
                  <a:pt x="624" y="384"/>
                </a:cubicBezTo>
                <a:cubicBezTo>
                  <a:pt x="776" y="304"/>
                  <a:pt x="848" y="104"/>
                  <a:pt x="91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161" name="Freeform 17"/>
          <p:cNvSpPr>
            <a:spLocks/>
          </p:cNvSpPr>
          <p:nvPr/>
        </p:nvSpPr>
        <p:spPr bwMode="auto">
          <a:xfrm>
            <a:off x="7467600" y="1295400"/>
            <a:ext cx="1371600" cy="762000"/>
          </a:xfrm>
          <a:custGeom>
            <a:avLst/>
            <a:gdLst>
              <a:gd name="T0" fmla="*/ 864 w 864"/>
              <a:gd name="T1" fmla="*/ 480 h 480"/>
              <a:gd name="T2" fmla="*/ 192 w 864"/>
              <a:gd name="T3" fmla="*/ 384 h 480"/>
              <a:gd name="T4" fmla="*/ 0 w 864"/>
              <a:gd name="T5" fmla="*/ 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4" h="480">
                <a:moveTo>
                  <a:pt x="864" y="480"/>
                </a:moveTo>
                <a:cubicBezTo>
                  <a:pt x="600" y="472"/>
                  <a:pt x="336" y="464"/>
                  <a:pt x="192" y="384"/>
                </a:cubicBezTo>
                <a:cubicBezTo>
                  <a:pt x="48" y="304"/>
                  <a:pt x="40" y="9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162" name="Freeform 18"/>
          <p:cNvSpPr>
            <a:spLocks/>
          </p:cNvSpPr>
          <p:nvPr/>
        </p:nvSpPr>
        <p:spPr bwMode="auto">
          <a:xfrm>
            <a:off x="2133600" y="1295400"/>
            <a:ext cx="5334000" cy="812800"/>
          </a:xfrm>
          <a:custGeom>
            <a:avLst/>
            <a:gdLst>
              <a:gd name="T0" fmla="*/ 0 w 3360"/>
              <a:gd name="T1" fmla="*/ 0 h 512"/>
              <a:gd name="T2" fmla="*/ 144 w 3360"/>
              <a:gd name="T3" fmla="*/ 336 h 512"/>
              <a:gd name="T4" fmla="*/ 432 w 3360"/>
              <a:gd name="T5" fmla="*/ 432 h 512"/>
              <a:gd name="T6" fmla="*/ 1584 w 3360"/>
              <a:gd name="T7" fmla="*/ 480 h 512"/>
              <a:gd name="T8" fmla="*/ 3024 w 3360"/>
              <a:gd name="T9" fmla="*/ 432 h 512"/>
              <a:gd name="T10" fmla="*/ 3360 w 3360"/>
              <a:gd name="T11" fmla="*/ 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60" h="512">
                <a:moveTo>
                  <a:pt x="0" y="0"/>
                </a:moveTo>
                <a:cubicBezTo>
                  <a:pt x="36" y="132"/>
                  <a:pt x="72" y="264"/>
                  <a:pt x="144" y="336"/>
                </a:cubicBezTo>
                <a:cubicBezTo>
                  <a:pt x="216" y="408"/>
                  <a:pt x="192" y="408"/>
                  <a:pt x="432" y="432"/>
                </a:cubicBezTo>
                <a:cubicBezTo>
                  <a:pt x="672" y="456"/>
                  <a:pt x="1152" y="480"/>
                  <a:pt x="1584" y="480"/>
                </a:cubicBezTo>
                <a:cubicBezTo>
                  <a:pt x="2016" y="480"/>
                  <a:pt x="2728" y="512"/>
                  <a:pt x="3024" y="432"/>
                </a:cubicBezTo>
                <a:cubicBezTo>
                  <a:pt x="3320" y="352"/>
                  <a:pt x="3288" y="120"/>
                  <a:pt x="336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163" name="Line 19"/>
          <p:cNvSpPr>
            <a:spLocks noChangeShapeType="1"/>
          </p:cNvSpPr>
          <p:nvPr/>
        </p:nvSpPr>
        <p:spPr bwMode="auto">
          <a:xfrm flipV="1">
            <a:off x="1981200" y="1295400"/>
            <a:ext cx="152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164" name="Line 20"/>
          <p:cNvSpPr>
            <a:spLocks noChangeShapeType="1"/>
          </p:cNvSpPr>
          <p:nvPr/>
        </p:nvSpPr>
        <p:spPr bwMode="auto">
          <a:xfrm flipV="1">
            <a:off x="7315200" y="1295400"/>
            <a:ext cx="152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165" name="Oval 21"/>
          <p:cNvSpPr>
            <a:spLocks noChangeArrowheads="1"/>
          </p:cNvSpPr>
          <p:nvPr/>
        </p:nvSpPr>
        <p:spPr bwMode="auto">
          <a:xfrm>
            <a:off x="1676400" y="914400"/>
            <a:ext cx="762000" cy="2362200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66" name="Oval 22"/>
          <p:cNvSpPr>
            <a:spLocks noChangeArrowheads="1"/>
          </p:cNvSpPr>
          <p:nvPr/>
        </p:nvSpPr>
        <p:spPr bwMode="auto">
          <a:xfrm>
            <a:off x="1752600" y="1752600"/>
            <a:ext cx="5867400" cy="990600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67" name="Text Box 23"/>
          <p:cNvSpPr txBox="1">
            <a:spLocks noChangeArrowheads="1"/>
          </p:cNvSpPr>
          <p:nvPr/>
        </p:nvSpPr>
        <p:spPr bwMode="auto">
          <a:xfrm>
            <a:off x="381000" y="2743200"/>
            <a:ext cx="127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cs typeface="ＭＳ Ｐゴシック" charset="0"/>
              </a:rPr>
              <a:t>8 nodes</a:t>
            </a:r>
          </a:p>
        </p:txBody>
      </p:sp>
      <p:sp>
        <p:nvSpPr>
          <p:cNvPr id="902168" name="Text Box 24"/>
          <p:cNvSpPr txBox="1">
            <a:spLocks noChangeArrowheads="1"/>
          </p:cNvSpPr>
          <p:nvPr/>
        </p:nvSpPr>
        <p:spPr bwMode="auto">
          <a:xfrm>
            <a:off x="3970338" y="2743200"/>
            <a:ext cx="1439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cs typeface="ＭＳ Ｐゴシック" charset="0"/>
              </a:rPr>
              <a:t>51 nodes</a:t>
            </a:r>
          </a:p>
        </p:txBody>
      </p:sp>
      <p:sp>
        <p:nvSpPr>
          <p:cNvPr id="902169" name="Text Box 25"/>
          <p:cNvSpPr txBox="1">
            <a:spLocks noChangeArrowheads="1"/>
          </p:cNvSpPr>
          <p:nvPr/>
        </p:nvSpPr>
        <p:spPr bwMode="auto">
          <a:xfrm>
            <a:off x="838200" y="2362200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808080"/>
                </a:solidFill>
                <a:cs typeface="ＭＳ Ｐゴシック" charset="0"/>
              </a:rPr>
              <a:t>1125 ft</a:t>
            </a:r>
          </a:p>
        </p:txBody>
      </p:sp>
      <p:sp>
        <p:nvSpPr>
          <p:cNvPr id="902170" name="Text Box 26"/>
          <p:cNvSpPr txBox="1">
            <a:spLocks noChangeArrowheads="1"/>
          </p:cNvSpPr>
          <p:nvPr/>
        </p:nvSpPr>
        <p:spPr bwMode="auto">
          <a:xfrm>
            <a:off x="4267200" y="2300288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808080"/>
                </a:solidFill>
                <a:cs typeface="ＭＳ Ｐゴシック" charset="0"/>
              </a:rPr>
              <a:t>4200 ft</a:t>
            </a:r>
          </a:p>
        </p:txBody>
      </p:sp>
      <p:sp>
        <p:nvSpPr>
          <p:cNvPr id="902171" name="Text Box 27"/>
          <p:cNvSpPr txBox="1">
            <a:spLocks noChangeArrowheads="1"/>
          </p:cNvSpPr>
          <p:nvPr/>
        </p:nvSpPr>
        <p:spPr bwMode="auto">
          <a:xfrm>
            <a:off x="2216150" y="1462088"/>
            <a:ext cx="75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808080"/>
                </a:solidFill>
                <a:cs typeface="ＭＳ Ｐゴシック" charset="0"/>
              </a:rPr>
              <a:t>500 ft</a:t>
            </a:r>
          </a:p>
        </p:txBody>
      </p:sp>
      <p:sp>
        <p:nvSpPr>
          <p:cNvPr id="902172" name="Text Box 28"/>
          <p:cNvSpPr txBox="1">
            <a:spLocks noChangeArrowheads="1"/>
          </p:cNvSpPr>
          <p:nvPr/>
        </p:nvSpPr>
        <p:spPr bwMode="auto">
          <a:xfrm>
            <a:off x="2133600" y="2452688"/>
            <a:ext cx="75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808080"/>
                </a:solidFill>
                <a:cs typeface="ＭＳ Ｐゴシック" charset="0"/>
              </a:rPr>
              <a:t>246 ft</a:t>
            </a:r>
          </a:p>
        </p:txBody>
      </p:sp>
      <p:sp>
        <p:nvSpPr>
          <p:cNvPr id="902173" name="Text Box 29"/>
          <p:cNvSpPr txBox="1">
            <a:spLocks noChangeArrowheads="1"/>
          </p:cNvSpPr>
          <p:nvPr/>
        </p:nvSpPr>
        <p:spPr bwMode="auto">
          <a:xfrm>
            <a:off x="314325" y="990600"/>
            <a:ext cx="1133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cs typeface="ＭＳ Ｐゴシック" charset="0"/>
              </a:rPr>
              <a:t>SF</a:t>
            </a:r>
          </a:p>
          <a:p>
            <a:r>
              <a:rPr lang="en-US" sz="2400">
                <a:solidFill>
                  <a:schemeClr val="bg1"/>
                </a:solidFill>
                <a:cs typeface="ＭＳ Ｐゴシック" charset="0"/>
              </a:rPr>
              <a:t>(south)</a:t>
            </a:r>
          </a:p>
        </p:txBody>
      </p:sp>
      <p:sp>
        <p:nvSpPr>
          <p:cNvPr id="902174" name="Text Box 30"/>
          <p:cNvSpPr txBox="1">
            <a:spLocks noChangeArrowheads="1"/>
          </p:cNvSpPr>
          <p:nvPr/>
        </p:nvSpPr>
        <p:spPr bwMode="auto">
          <a:xfrm>
            <a:off x="7543800" y="2514600"/>
            <a:ext cx="14398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cs typeface="ＭＳ Ｐゴシック" charset="0"/>
              </a:rPr>
              <a:t>Sausalito</a:t>
            </a:r>
          </a:p>
          <a:p>
            <a:r>
              <a:rPr lang="en-US" sz="2400">
                <a:solidFill>
                  <a:schemeClr val="bg1"/>
                </a:solidFill>
                <a:cs typeface="ＭＳ Ｐゴシック" charset="0"/>
              </a:rPr>
              <a:t>(north)</a:t>
            </a:r>
          </a:p>
        </p:txBody>
      </p:sp>
      <p:sp>
        <p:nvSpPr>
          <p:cNvPr id="902175" name="Oval 31"/>
          <p:cNvSpPr>
            <a:spLocks noChangeArrowheads="1"/>
          </p:cNvSpPr>
          <p:nvPr/>
        </p:nvSpPr>
        <p:spPr bwMode="auto">
          <a:xfrm>
            <a:off x="1981200" y="15240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76" name="Oval 32"/>
          <p:cNvSpPr>
            <a:spLocks noChangeArrowheads="1"/>
          </p:cNvSpPr>
          <p:nvPr/>
        </p:nvSpPr>
        <p:spPr bwMode="auto">
          <a:xfrm>
            <a:off x="2133600" y="12954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77" name="Oval 33"/>
          <p:cNvSpPr>
            <a:spLocks noChangeArrowheads="1"/>
          </p:cNvSpPr>
          <p:nvPr/>
        </p:nvSpPr>
        <p:spPr bwMode="auto">
          <a:xfrm>
            <a:off x="1981200" y="1752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78" name="Oval 34"/>
          <p:cNvSpPr>
            <a:spLocks noChangeArrowheads="1"/>
          </p:cNvSpPr>
          <p:nvPr/>
        </p:nvSpPr>
        <p:spPr bwMode="auto">
          <a:xfrm>
            <a:off x="2133600" y="15240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79" name="Oval 35"/>
          <p:cNvSpPr>
            <a:spLocks noChangeArrowheads="1"/>
          </p:cNvSpPr>
          <p:nvPr/>
        </p:nvSpPr>
        <p:spPr bwMode="auto">
          <a:xfrm>
            <a:off x="2133600" y="1752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80" name="Oval 36"/>
          <p:cNvSpPr>
            <a:spLocks noChangeArrowheads="1"/>
          </p:cNvSpPr>
          <p:nvPr/>
        </p:nvSpPr>
        <p:spPr bwMode="auto">
          <a:xfrm>
            <a:off x="2133600" y="19812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81" name="Oval 37"/>
          <p:cNvSpPr>
            <a:spLocks noChangeArrowheads="1"/>
          </p:cNvSpPr>
          <p:nvPr/>
        </p:nvSpPr>
        <p:spPr bwMode="auto">
          <a:xfrm>
            <a:off x="1981200" y="19812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82" name="Oval 38"/>
          <p:cNvSpPr>
            <a:spLocks noChangeArrowheads="1"/>
          </p:cNvSpPr>
          <p:nvPr/>
        </p:nvSpPr>
        <p:spPr bwMode="auto">
          <a:xfrm>
            <a:off x="1981200" y="22098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83" name="Oval 39"/>
          <p:cNvSpPr>
            <a:spLocks noChangeArrowheads="1"/>
          </p:cNvSpPr>
          <p:nvPr/>
        </p:nvSpPr>
        <p:spPr bwMode="auto">
          <a:xfrm>
            <a:off x="21336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84" name="Oval 40"/>
          <p:cNvSpPr>
            <a:spLocks noChangeArrowheads="1"/>
          </p:cNvSpPr>
          <p:nvPr/>
        </p:nvSpPr>
        <p:spPr bwMode="auto">
          <a:xfrm>
            <a:off x="22860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85" name="Oval 41"/>
          <p:cNvSpPr>
            <a:spLocks noChangeArrowheads="1"/>
          </p:cNvSpPr>
          <p:nvPr/>
        </p:nvSpPr>
        <p:spPr bwMode="auto">
          <a:xfrm>
            <a:off x="24384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86" name="Oval 42"/>
          <p:cNvSpPr>
            <a:spLocks noChangeArrowheads="1"/>
          </p:cNvSpPr>
          <p:nvPr/>
        </p:nvSpPr>
        <p:spPr bwMode="auto">
          <a:xfrm>
            <a:off x="25908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87" name="Oval 43"/>
          <p:cNvSpPr>
            <a:spLocks noChangeArrowheads="1"/>
          </p:cNvSpPr>
          <p:nvPr/>
        </p:nvSpPr>
        <p:spPr bwMode="auto">
          <a:xfrm>
            <a:off x="27432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88" name="Oval 44"/>
          <p:cNvSpPr>
            <a:spLocks noChangeArrowheads="1"/>
          </p:cNvSpPr>
          <p:nvPr/>
        </p:nvSpPr>
        <p:spPr bwMode="auto">
          <a:xfrm>
            <a:off x="28956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89" name="Oval 45"/>
          <p:cNvSpPr>
            <a:spLocks noChangeArrowheads="1"/>
          </p:cNvSpPr>
          <p:nvPr/>
        </p:nvSpPr>
        <p:spPr bwMode="auto">
          <a:xfrm>
            <a:off x="30480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90" name="Oval 46"/>
          <p:cNvSpPr>
            <a:spLocks noChangeArrowheads="1"/>
          </p:cNvSpPr>
          <p:nvPr/>
        </p:nvSpPr>
        <p:spPr bwMode="auto">
          <a:xfrm>
            <a:off x="32004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91" name="Oval 47"/>
          <p:cNvSpPr>
            <a:spLocks noChangeArrowheads="1"/>
          </p:cNvSpPr>
          <p:nvPr/>
        </p:nvSpPr>
        <p:spPr bwMode="auto">
          <a:xfrm>
            <a:off x="33528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92" name="Oval 48"/>
          <p:cNvSpPr>
            <a:spLocks noChangeArrowheads="1"/>
          </p:cNvSpPr>
          <p:nvPr/>
        </p:nvSpPr>
        <p:spPr bwMode="auto">
          <a:xfrm>
            <a:off x="35052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93" name="Oval 49"/>
          <p:cNvSpPr>
            <a:spLocks noChangeArrowheads="1"/>
          </p:cNvSpPr>
          <p:nvPr/>
        </p:nvSpPr>
        <p:spPr bwMode="auto">
          <a:xfrm>
            <a:off x="36576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94" name="Oval 50"/>
          <p:cNvSpPr>
            <a:spLocks noChangeArrowheads="1"/>
          </p:cNvSpPr>
          <p:nvPr/>
        </p:nvSpPr>
        <p:spPr bwMode="auto">
          <a:xfrm>
            <a:off x="38100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95" name="Oval 51"/>
          <p:cNvSpPr>
            <a:spLocks noChangeArrowheads="1"/>
          </p:cNvSpPr>
          <p:nvPr/>
        </p:nvSpPr>
        <p:spPr bwMode="auto">
          <a:xfrm>
            <a:off x="39624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96" name="Oval 52"/>
          <p:cNvSpPr>
            <a:spLocks noChangeArrowheads="1"/>
          </p:cNvSpPr>
          <p:nvPr/>
        </p:nvSpPr>
        <p:spPr bwMode="auto">
          <a:xfrm>
            <a:off x="41148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97" name="Oval 53"/>
          <p:cNvSpPr>
            <a:spLocks noChangeArrowheads="1"/>
          </p:cNvSpPr>
          <p:nvPr/>
        </p:nvSpPr>
        <p:spPr bwMode="auto">
          <a:xfrm>
            <a:off x="42672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98" name="Oval 54"/>
          <p:cNvSpPr>
            <a:spLocks noChangeArrowheads="1"/>
          </p:cNvSpPr>
          <p:nvPr/>
        </p:nvSpPr>
        <p:spPr bwMode="auto">
          <a:xfrm>
            <a:off x="44196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199" name="Oval 55"/>
          <p:cNvSpPr>
            <a:spLocks noChangeArrowheads="1"/>
          </p:cNvSpPr>
          <p:nvPr/>
        </p:nvSpPr>
        <p:spPr bwMode="auto">
          <a:xfrm>
            <a:off x="45720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200" name="Oval 56"/>
          <p:cNvSpPr>
            <a:spLocks noChangeArrowheads="1"/>
          </p:cNvSpPr>
          <p:nvPr/>
        </p:nvSpPr>
        <p:spPr bwMode="auto">
          <a:xfrm>
            <a:off x="47244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201" name="Oval 57"/>
          <p:cNvSpPr>
            <a:spLocks noChangeArrowheads="1"/>
          </p:cNvSpPr>
          <p:nvPr/>
        </p:nvSpPr>
        <p:spPr bwMode="auto">
          <a:xfrm>
            <a:off x="48768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202" name="Oval 58"/>
          <p:cNvSpPr>
            <a:spLocks noChangeArrowheads="1"/>
          </p:cNvSpPr>
          <p:nvPr/>
        </p:nvSpPr>
        <p:spPr bwMode="auto">
          <a:xfrm>
            <a:off x="50292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203" name="Oval 59"/>
          <p:cNvSpPr>
            <a:spLocks noChangeArrowheads="1"/>
          </p:cNvSpPr>
          <p:nvPr/>
        </p:nvSpPr>
        <p:spPr bwMode="auto">
          <a:xfrm>
            <a:off x="51816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204" name="Oval 60"/>
          <p:cNvSpPr>
            <a:spLocks noChangeArrowheads="1"/>
          </p:cNvSpPr>
          <p:nvPr/>
        </p:nvSpPr>
        <p:spPr bwMode="auto">
          <a:xfrm>
            <a:off x="53340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205" name="Oval 61"/>
          <p:cNvSpPr>
            <a:spLocks noChangeArrowheads="1"/>
          </p:cNvSpPr>
          <p:nvPr/>
        </p:nvSpPr>
        <p:spPr bwMode="auto">
          <a:xfrm>
            <a:off x="54864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206" name="Oval 62"/>
          <p:cNvSpPr>
            <a:spLocks noChangeArrowheads="1"/>
          </p:cNvSpPr>
          <p:nvPr/>
        </p:nvSpPr>
        <p:spPr bwMode="auto">
          <a:xfrm>
            <a:off x="56388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207" name="Oval 63"/>
          <p:cNvSpPr>
            <a:spLocks noChangeArrowheads="1"/>
          </p:cNvSpPr>
          <p:nvPr/>
        </p:nvSpPr>
        <p:spPr bwMode="auto">
          <a:xfrm>
            <a:off x="57912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208" name="Oval 64"/>
          <p:cNvSpPr>
            <a:spLocks noChangeArrowheads="1"/>
          </p:cNvSpPr>
          <p:nvPr/>
        </p:nvSpPr>
        <p:spPr bwMode="auto">
          <a:xfrm>
            <a:off x="59436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209" name="Oval 65"/>
          <p:cNvSpPr>
            <a:spLocks noChangeArrowheads="1"/>
          </p:cNvSpPr>
          <p:nvPr/>
        </p:nvSpPr>
        <p:spPr bwMode="auto">
          <a:xfrm>
            <a:off x="60960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210" name="Oval 66"/>
          <p:cNvSpPr>
            <a:spLocks noChangeArrowheads="1"/>
          </p:cNvSpPr>
          <p:nvPr/>
        </p:nvSpPr>
        <p:spPr bwMode="auto">
          <a:xfrm>
            <a:off x="62484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211" name="Oval 67"/>
          <p:cNvSpPr>
            <a:spLocks noChangeArrowheads="1"/>
          </p:cNvSpPr>
          <p:nvPr/>
        </p:nvSpPr>
        <p:spPr bwMode="auto">
          <a:xfrm>
            <a:off x="64008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212" name="Oval 68"/>
          <p:cNvSpPr>
            <a:spLocks noChangeArrowheads="1"/>
          </p:cNvSpPr>
          <p:nvPr/>
        </p:nvSpPr>
        <p:spPr bwMode="auto">
          <a:xfrm>
            <a:off x="65532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213" name="Oval 69"/>
          <p:cNvSpPr>
            <a:spLocks noChangeArrowheads="1"/>
          </p:cNvSpPr>
          <p:nvPr/>
        </p:nvSpPr>
        <p:spPr bwMode="auto">
          <a:xfrm>
            <a:off x="67056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214" name="Oval 70"/>
          <p:cNvSpPr>
            <a:spLocks noChangeArrowheads="1"/>
          </p:cNvSpPr>
          <p:nvPr/>
        </p:nvSpPr>
        <p:spPr bwMode="auto">
          <a:xfrm>
            <a:off x="68580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215" name="Oval 71"/>
          <p:cNvSpPr>
            <a:spLocks noChangeArrowheads="1"/>
          </p:cNvSpPr>
          <p:nvPr/>
        </p:nvSpPr>
        <p:spPr bwMode="auto">
          <a:xfrm>
            <a:off x="70104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216" name="Oval 72"/>
          <p:cNvSpPr>
            <a:spLocks noChangeArrowheads="1"/>
          </p:cNvSpPr>
          <p:nvPr/>
        </p:nvSpPr>
        <p:spPr bwMode="auto">
          <a:xfrm>
            <a:off x="71628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217" name="Oval 73"/>
          <p:cNvSpPr>
            <a:spLocks noChangeArrowheads="1"/>
          </p:cNvSpPr>
          <p:nvPr/>
        </p:nvSpPr>
        <p:spPr bwMode="auto">
          <a:xfrm>
            <a:off x="73152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218" name="Oval 74"/>
          <p:cNvSpPr>
            <a:spLocks noChangeArrowheads="1"/>
          </p:cNvSpPr>
          <p:nvPr/>
        </p:nvSpPr>
        <p:spPr bwMode="auto">
          <a:xfrm>
            <a:off x="7467600" y="2133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02219" name="Picture 75" descr="DSCN07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0"/>
            <a:ext cx="1408112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2220" name="Rectangle 76"/>
          <p:cNvSpPr>
            <a:spLocks noGrp="1" noChangeArrowheads="1"/>
          </p:cNvSpPr>
          <p:nvPr>
            <p:ph type="body" idx="1"/>
          </p:nvPr>
        </p:nvSpPr>
        <p:spPr>
          <a:xfrm>
            <a:off x="457200" y="5791200"/>
            <a:ext cx="6400800" cy="381000"/>
          </a:xfrm>
          <a:ln/>
        </p:spPr>
        <p:txBody>
          <a:bodyPr/>
          <a:lstStyle/>
          <a:p>
            <a:endParaRPr lang="en-US" sz="2000"/>
          </a:p>
        </p:txBody>
      </p:sp>
      <p:pic>
        <p:nvPicPr>
          <p:cNvPr id="902221" name="Picture 77" descr="fi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29000"/>
            <a:ext cx="4030663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2222" name="Picture 78" descr="fi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35350"/>
            <a:ext cx="4038600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2223" name="Text Box 79"/>
          <p:cNvSpPr txBox="1">
            <a:spLocks noChangeArrowheads="1"/>
          </p:cNvSpPr>
          <p:nvPr/>
        </p:nvSpPr>
        <p:spPr bwMode="auto">
          <a:xfrm>
            <a:off x="990600" y="6216650"/>
            <a:ext cx="4038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Verdana" charset="0"/>
                <a:cs typeface="ＭＳ Ｐゴシック" charset="0"/>
              </a:rPr>
              <a:t>Vertical Sensor at Quarter-span 365m North of the South Tower</a:t>
            </a:r>
          </a:p>
        </p:txBody>
      </p:sp>
      <p:sp>
        <p:nvSpPr>
          <p:cNvPr id="902224" name="Text Box 80"/>
          <p:cNvSpPr txBox="1">
            <a:spLocks noChangeArrowheads="1"/>
          </p:cNvSpPr>
          <p:nvPr/>
        </p:nvSpPr>
        <p:spPr bwMode="auto">
          <a:xfrm>
            <a:off x="5105400" y="6216650"/>
            <a:ext cx="4038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Verdana" charset="0"/>
                <a:cs typeface="ＭＳ Ｐゴシック" charset="0"/>
              </a:rPr>
              <a:t>Vertical Sensor at Quarter-span 335m South of the North Tower</a:t>
            </a:r>
          </a:p>
        </p:txBody>
      </p:sp>
    </p:spTree>
    <p:extLst>
      <p:ext uri="{BB962C8B-B14F-4D97-AF65-F5344CB8AC3E}">
        <p14:creationId xmlns:p14="http://schemas.microsoft.com/office/powerpoint/2010/main" val="237313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3BB9-4754-0541-8D95-458E7ACDFAFC}" type="datetime1">
              <a:rPr lang="en-US"/>
              <a:pPr/>
              <a:t>12/5/14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DDBE8-2DE0-D045-B3F0-4BF8A496A44F}" type="slidenum">
              <a:rPr lang="en-US"/>
              <a:pPr/>
              <a:t>47</a:t>
            </a:fld>
            <a:endParaRPr lang="en-US" b="0"/>
          </a:p>
        </p:txBody>
      </p:sp>
      <p:sp>
        <p:nvSpPr>
          <p:cNvPr id="90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Bonus – Spectacular Views</a:t>
            </a:r>
          </a:p>
        </p:txBody>
      </p:sp>
      <p:pic>
        <p:nvPicPr>
          <p:cNvPr id="904195" name="Picture 3" descr="DSCN07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6675"/>
            <a:ext cx="4487863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4196" name="Picture 4" descr="DSCN07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58738"/>
            <a:ext cx="448786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4197" name="Picture 5" descr="suku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6975"/>
            <a:ext cx="4579938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4198" name="Picture 6" descr="DSCN07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4290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4199" name="Picture 7" descr="DSCN07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288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52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04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04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0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04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904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390E-D9B0-BB4B-B769-4C4B5AC170A8}" type="datetime1">
              <a:rPr lang="en-US"/>
              <a:pPr/>
              <a:t>12/5/14</a:t>
            </a:fld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64CE1-0875-6840-9E47-6B804A24624A}" type="slidenum">
              <a:rPr lang="en-US"/>
              <a:pPr/>
              <a:t>48</a:t>
            </a:fld>
            <a:endParaRPr lang="en-US" b="0"/>
          </a:p>
        </p:txBody>
      </p:sp>
      <p:sp>
        <p:nvSpPr>
          <p:cNvPr id="89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245100" y="247650"/>
            <a:ext cx="3727450" cy="762000"/>
          </a:xfrm>
        </p:spPr>
        <p:txBody>
          <a:bodyPr/>
          <a:lstStyle/>
          <a:p>
            <a:r>
              <a:rPr lang="en-US"/>
              <a:t>Real World …</a:t>
            </a:r>
          </a:p>
        </p:txBody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8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839200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8053" name="Line 5"/>
          <p:cNvSpPr>
            <a:spLocks noChangeShapeType="1"/>
          </p:cNvSpPr>
          <p:nvPr/>
        </p:nvSpPr>
        <p:spPr bwMode="auto">
          <a:xfrm flipH="1">
            <a:off x="6400800" y="2895600"/>
            <a:ext cx="1752600" cy="1828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8054" name="Line 6"/>
          <p:cNvSpPr>
            <a:spLocks noChangeShapeType="1"/>
          </p:cNvSpPr>
          <p:nvPr/>
        </p:nvSpPr>
        <p:spPr bwMode="auto">
          <a:xfrm flipH="1" flipV="1">
            <a:off x="4305300" y="2743200"/>
            <a:ext cx="1524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8055" name="Line 7"/>
          <p:cNvSpPr>
            <a:spLocks noChangeShapeType="1"/>
          </p:cNvSpPr>
          <p:nvPr/>
        </p:nvSpPr>
        <p:spPr bwMode="auto">
          <a:xfrm flipH="1">
            <a:off x="685800" y="4038600"/>
            <a:ext cx="56388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8056" name="Line 8"/>
          <p:cNvSpPr>
            <a:spLocks noChangeShapeType="1"/>
          </p:cNvSpPr>
          <p:nvPr/>
        </p:nvSpPr>
        <p:spPr bwMode="auto">
          <a:xfrm>
            <a:off x="609600" y="4419600"/>
            <a:ext cx="7620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8057" name="Line 9"/>
          <p:cNvSpPr>
            <a:spLocks noChangeShapeType="1"/>
          </p:cNvSpPr>
          <p:nvPr/>
        </p:nvSpPr>
        <p:spPr bwMode="auto">
          <a:xfrm flipH="1">
            <a:off x="609600" y="4343400"/>
            <a:ext cx="762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98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0"/>
            <a:ext cx="50292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8059" name="Line 11"/>
          <p:cNvSpPr>
            <a:spLocks noChangeShapeType="1"/>
          </p:cNvSpPr>
          <p:nvPr/>
        </p:nvSpPr>
        <p:spPr bwMode="auto">
          <a:xfrm>
            <a:off x="6324600" y="4038600"/>
            <a:ext cx="762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98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1475"/>
            <a:ext cx="498157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80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609600"/>
            <a:ext cx="517207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806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831975"/>
            <a:ext cx="520065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8063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2513"/>
            <a:ext cx="51339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8064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3036888"/>
            <a:ext cx="4257675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8065" name="Line 17"/>
          <p:cNvSpPr>
            <a:spLocks noChangeShapeType="1"/>
          </p:cNvSpPr>
          <p:nvPr/>
        </p:nvSpPr>
        <p:spPr bwMode="auto">
          <a:xfrm flipH="1" flipV="1">
            <a:off x="6659563" y="5846763"/>
            <a:ext cx="292100" cy="26987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98066" name="Picture 18" descr="FEDEX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5632450"/>
            <a:ext cx="1260475" cy="104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8067" name="AutoShape 19"/>
          <p:cNvSpPr>
            <a:spLocks noChangeArrowheads="1"/>
          </p:cNvSpPr>
          <p:nvPr/>
        </p:nvSpPr>
        <p:spPr bwMode="auto">
          <a:xfrm>
            <a:off x="5797550" y="5561013"/>
            <a:ext cx="133350" cy="12223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98068" name="AutoShape 20"/>
          <p:cNvSpPr>
            <a:spLocks noChangeArrowheads="1"/>
          </p:cNvSpPr>
          <p:nvPr/>
        </p:nvSpPr>
        <p:spPr bwMode="auto">
          <a:xfrm>
            <a:off x="6000750" y="5697538"/>
            <a:ext cx="133350" cy="12223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98069" name="AutoShape 21"/>
          <p:cNvSpPr>
            <a:spLocks noChangeArrowheads="1"/>
          </p:cNvSpPr>
          <p:nvPr/>
        </p:nvSpPr>
        <p:spPr bwMode="auto">
          <a:xfrm>
            <a:off x="6243638" y="5561013"/>
            <a:ext cx="134937" cy="12223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pic>
        <p:nvPicPr>
          <p:cNvPr id="898070" name="Picture 22" descr="UPS_Truck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3" y="4870450"/>
            <a:ext cx="1255712" cy="97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8071" name="Picture 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4248150"/>
            <a:ext cx="2406650" cy="24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8072" name="Picture 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397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24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9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9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98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98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898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2000"/>
                                        <p:tgtEl>
                                          <p:spTgt spid="898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898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8053" grpId="0" animBg="1"/>
      <p:bldP spid="898054" grpId="0" animBg="1"/>
      <p:bldP spid="898055" grpId="0" animBg="1"/>
      <p:bldP spid="898056" grpId="0" animBg="1"/>
      <p:bldP spid="898057" grpId="0" animBg="1"/>
      <p:bldP spid="89805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“Killer App” for </a:t>
            </a:r>
            <a:r>
              <a:rPr lang="en-US" dirty="0" err="1" smtClean="0"/>
              <a:t>WSNs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6019800" cy="4754563"/>
          </a:xfrm>
        </p:spPr>
        <p:txBody>
          <a:bodyPr/>
          <a:lstStyle/>
          <a:p>
            <a:r>
              <a:rPr lang="en-US" sz="2800" dirty="0" smtClean="0"/>
              <a:t>Energy and the environmental impact of extraction, use, and disposal</a:t>
            </a:r>
          </a:p>
          <a:p>
            <a:r>
              <a:rPr lang="en-US" sz="2800" dirty="0" smtClean="0"/>
              <a:t>THE problem of the Industrial Age</a:t>
            </a:r>
          </a:p>
          <a:p>
            <a:r>
              <a:rPr lang="en-US" sz="2800" dirty="0" smtClean="0"/>
              <a:t>We need to find Information Age solutions to THE Industrial Age Problem</a:t>
            </a:r>
          </a:p>
          <a:p>
            <a:endParaRPr lang="en-US" sz="2800" dirty="0" smtClean="0"/>
          </a:p>
          <a:p>
            <a:r>
              <a:rPr lang="en-US" sz="2800" dirty="0" smtClean="0"/>
              <a:t>=&gt; Fundamental transformation in the architecture of the electric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/>
        </p:nvGraphicFramePr>
        <p:xfrm>
          <a:off x="6324600" y="1981200"/>
          <a:ext cx="2514600" cy="2471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6" name="Image" r:id="rId3" imgW="5853968" imgH="5752381" progId="">
                  <p:embed/>
                </p:oleObj>
              </mc:Choice>
              <mc:Fallback>
                <p:oleObj name="Image" r:id="rId3" imgW="5853968" imgH="57523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1981200"/>
                        <a:ext cx="2514600" cy="24712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5791200" y="3962400"/>
            <a:ext cx="609600" cy="1676400"/>
            <a:chOff x="672" y="2976"/>
            <a:chExt cx="384" cy="1056"/>
          </a:xfrm>
        </p:grpSpPr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672" y="3216"/>
              <a:ext cx="192" cy="19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768" y="3408"/>
              <a:ext cx="144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H="1">
              <a:off x="864" y="3696"/>
              <a:ext cx="48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720" y="3888"/>
              <a:ext cx="14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912" y="3696"/>
              <a:ext cx="14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H="1">
              <a:off x="960" y="3840"/>
              <a:ext cx="9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803" y="3463"/>
              <a:ext cx="172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V="1">
              <a:off x="974" y="3305"/>
              <a:ext cx="27" cy="2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" name="Oval 12"/>
            <p:cNvSpPr>
              <a:spLocks noChangeArrowheads="1"/>
            </p:cNvSpPr>
            <p:nvPr/>
          </p:nvSpPr>
          <p:spPr bwMode="auto">
            <a:xfrm rot="-1316922">
              <a:off x="864" y="2976"/>
              <a:ext cx="118" cy="288"/>
            </a:xfrm>
            <a:prstGeom prst="ellipse">
              <a:avLst/>
            </a:prstGeom>
            <a:solidFill>
              <a:schemeClr val="accent1">
                <a:alpha val="44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974" y="3257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887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0FBE-1371-B94D-91C9-1DB36BBF1325}" type="datetime1">
              <a:rPr lang="en-US"/>
              <a:pPr/>
              <a:t>12/5/14</a:t>
            </a:fld>
            <a:endParaRPr lang="en-US"/>
          </a:p>
        </p:txBody>
      </p:sp>
      <p:sp>
        <p:nvSpPr>
          <p:cNvPr id="3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E8914-5592-5E45-9E88-421ED43280FA}" type="slidenum">
              <a:rPr lang="en-US"/>
              <a:pPr/>
              <a:t>5</a:t>
            </a:fld>
            <a:endParaRPr lang="en-US" b="0"/>
          </a:p>
        </p:txBody>
      </p:sp>
      <p:sp>
        <p:nvSpPr>
          <p:cNvPr id="72499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04800" y="152400"/>
            <a:ext cx="8077200" cy="762000"/>
          </a:xfrm>
          <a:ln/>
        </p:spPr>
        <p:txBody>
          <a:bodyPr/>
          <a:lstStyle/>
          <a:p>
            <a:r>
              <a:rPr lang="en-US"/>
              <a:t>Why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Real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Information is so Important</a:t>
            </a:r>
          </a:p>
        </p:txBody>
      </p:sp>
      <p:pic>
        <p:nvPicPr>
          <p:cNvPr id="724995" name="Picture 3" descr="neon_nytime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8413" y="1535113"/>
            <a:ext cx="2330450" cy="1933575"/>
          </a:xfrm>
          <a:noFill/>
          <a:ln/>
        </p:spPr>
      </p:pic>
      <p:pic>
        <p:nvPicPr>
          <p:cNvPr id="724996" name="Picture 4" descr="3D_layerVIEW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2" t="12938" r="9639" b="14180"/>
          <a:stretch>
            <a:fillRect/>
          </a:stretch>
        </p:blipFill>
        <p:spPr>
          <a:xfrm>
            <a:off x="323850" y="838200"/>
            <a:ext cx="1984375" cy="1941513"/>
          </a:xfrm>
          <a:solidFill>
            <a:schemeClr val="bg1"/>
          </a:solidFill>
          <a:ln/>
        </p:spPr>
      </p:pic>
      <p:grpSp>
        <p:nvGrpSpPr>
          <p:cNvPr id="724997" name="Group 5"/>
          <p:cNvGrpSpPr>
            <a:grpSpLocks/>
          </p:cNvGrpSpPr>
          <p:nvPr/>
        </p:nvGrpSpPr>
        <p:grpSpPr bwMode="auto">
          <a:xfrm>
            <a:off x="5975350" y="914400"/>
            <a:ext cx="2533650" cy="1485900"/>
            <a:chOff x="3840" y="720"/>
            <a:chExt cx="1596" cy="936"/>
          </a:xfrm>
        </p:grpSpPr>
        <p:sp>
          <p:nvSpPr>
            <p:cNvPr id="724998" name="Text Box 6"/>
            <p:cNvSpPr txBox="1">
              <a:spLocks noChangeArrowheads="1"/>
            </p:cNvSpPr>
            <p:nvPr/>
          </p:nvSpPr>
          <p:spPr bwMode="auto">
            <a:xfrm>
              <a:off x="3888" y="1425"/>
              <a:ext cx="15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cs typeface="Arial" charset="0"/>
                </a:rPr>
                <a:t>Improve Productivity</a:t>
              </a:r>
            </a:p>
          </p:txBody>
        </p:sp>
        <p:pic>
          <p:nvPicPr>
            <p:cNvPr id="724999" name="Picture 7" descr="container_tracki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720"/>
              <a:ext cx="768" cy="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5000" name="Picture 8" descr="manufacturi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831"/>
              <a:ext cx="720" cy="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5001" name="Group 9"/>
          <p:cNvGrpSpPr>
            <a:grpSpLocks/>
          </p:cNvGrpSpPr>
          <p:nvPr/>
        </p:nvGrpSpPr>
        <p:grpSpPr bwMode="auto">
          <a:xfrm>
            <a:off x="4070350" y="4903788"/>
            <a:ext cx="1562100" cy="1403350"/>
            <a:chOff x="2640" y="3120"/>
            <a:chExt cx="984" cy="884"/>
          </a:xfrm>
        </p:grpSpPr>
        <p:sp>
          <p:nvSpPr>
            <p:cNvPr id="725002" name="Text Box 10"/>
            <p:cNvSpPr txBox="1">
              <a:spLocks noChangeArrowheads="1"/>
            </p:cNvSpPr>
            <p:nvPr/>
          </p:nvSpPr>
          <p:spPr bwMode="auto">
            <a:xfrm>
              <a:off x="2640" y="3792"/>
              <a:ext cx="98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  <a:cs typeface="Arial" charset="0"/>
                </a:rPr>
                <a:t>Protect Health</a:t>
              </a:r>
            </a:p>
          </p:txBody>
        </p:sp>
        <p:graphicFrame>
          <p:nvGraphicFramePr>
            <p:cNvPr id="725003" name="Object 11"/>
            <p:cNvGraphicFramePr>
              <a:graphicFrameLocks noChangeAspect="1"/>
            </p:cNvGraphicFramePr>
            <p:nvPr/>
          </p:nvGraphicFramePr>
          <p:xfrm>
            <a:off x="2880" y="3120"/>
            <a:ext cx="624" cy="6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3" name="Bitmap Image" r:id="rId8" imgW="1238423" imgH="1238423" progId="Paint.Picture">
                    <p:embed/>
                  </p:oleObj>
                </mc:Choice>
                <mc:Fallback>
                  <p:oleObj name="Bitmap Image" r:id="rId8" imgW="1238423" imgH="1238423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3120"/>
                          <a:ext cx="624" cy="6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25004" name="Text Box 12"/>
          <p:cNvSpPr txBox="1">
            <a:spLocks noChangeArrowheads="1"/>
          </p:cNvSpPr>
          <p:nvPr/>
        </p:nvSpPr>
        <p:spPr bwMode="auto">
          <a:xfrm>
            <a:off x="6013450" y="5718175"/>
            <a:ext cx="2813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cs typeface="Arial" charset="0"/>
              </a:rPr>
              <a:t>High-Confidence Transport</a:t>
            </a:r>
          </a:p>
        </p:txBody>
      </p:sp>
      <p:pic>
        <p:nvPicPr>
          <p:cNvPr id="725005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9"/>
          <a:stretch>
            <a:fillRect/>
          </a:stretch>
        </p:blipFill>
        <p:spPr bwMode="auto">
          <a:xfrm>
            <a:off x="5759450" y="4491038"/>
            <a:ext cx="2043113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5006" name="Text Box 14"/>
          <p:cNvSpPr txBox="1">
            <a:spLocks noChangeArrowheads="1"/>
          </p:cNvSpPr>
          <p:nvPr/>
        </p:nvSpPr>
        <p:spPr bwMode="auto">
          <a:xfrm>
            <a:off x="5943600" y="4129088"/>
            <a:ext cx="3079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cs typeface="Arial" charset="0"/>
              </a:rPr>
              <a:t>Enhance Safety &amp; Security</a:t>
            </a:r>
          </a:p>
        </p:txBody>
      </p:sp>
      <p:pic>
        <p:nvPicPr>
          <p:cNvPr id="725007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3505200"/>
            <a:ext cx="107156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25008" name="Picture 16" descr="first_responersOK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138" y="2862263"/>
            <a:ext cx="1420812" cy="1054100"/>
          </a:xfrm>
          <a:noFill/>
          <a:ln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25009" name="Picture 17" descr="goldengate_bridge_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0" y="2514600"/>
            <a:ext cx="1562100" cy="100965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5010" name="Group 18"/>
          <p:cNvGrpSpPr>
            <a:grpSpLocks/>
          </p:cNvGrpSpPr>
          <p:nvPr/>
        </p:nvGrpSpPr>
        <p:grpSpPr bwMode="auto">
          <a:xfrm>
            <a:off x="0" y="4953000"/>
            <a:ext cx="3859213" cy="1676400"/>
            <a:chOff x="192" y="3264"/>
            <a:chExt cx="2431" cy="1056"/>
          </a:xfrm>
        </p:grpSpPr>
        <p:sp>
          <p:nvSpPr>
            <p:cNvPr id="725011" name="Text Box 19"/>
            <p:cNvSpPr txBox="1">
              <a:spLocks noChangeArrowheads="1"/>
            </p:cNvSpPr>
            <p:nvPr/>
          </p:nvSpPr>
          <p:spPr bwMode="auto">
            <a:xfrm>
              <a:off x="192" y="3888"/>
              <a:ext cx="15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cs typeface="Arial" charset="0"/>
                </a:rPr>
                <a:t>Improve Food &amp; H20</a:t>
              </a:r>
            </a:p>
          </p:txBody>
        </p:sp>
        <p:pic>
          <p:nvPicPr>
            <p:cNvPr id="725012" name="Picture 20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360"/>
              <a:ext cx="768" cy="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725013" name="Picture 21" descr="Figure 1. A boy pumps water from a tube well . . .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3264"/>
              <a:ext cx="533" cy="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5014" name="Picture 22" descr="vineyar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3456"/>
              <a:ext cx="607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5015" name="Group 23"/>
          <p:cNvGrpSpPr>
            <a:grpSpLocks/>
          </p:cNvGrpSpPr>
          <p:nvPr/>
        </p:nvGrpSpPr>
        <p:grpSpPr bwMode="auto">
          <a:xfrm>
            <a:off x="3841750" y="1066800"/>
            <a:ext cx="2133600" cy="2576513"/>
            <a:chOff x="2496" y="849"/>
            <a:chExt cx="1344" cy="1623"/>
          </a:xfrm>
        </p:grpSpPr>
        <p:sp>
          <p:nvSpPr>
            <p:cNvPr id="725016" name="Text Box 24"/>
            <p:cNvSpPr txBox="1">
              <a:spLocks noChangeArrowheads="1"/>
            </p:cNvSpPr>
            <p:nvPr/>
          </p:nvSpPr>
          <p:spPr bwMode="auto">
            <a:xfrm>
              <a:off x="2496" y="849"/>
              <a:ext cx="1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cs typeface="Arial" charset="0"/>
                </a:rPr>
                <a:t>Save Resources</a:t>
              </a:r>
            </a:p>
          </p:txBody>
        </p:sp>
        <p:pic>
          <p:nvPicPr>
            <p:cNvPr id="725017" name="Picture 25" descr="robo10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2928" y="1248"/>
              <a:ext cx="912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25018" name="Picture 26" descr="open%20office%20east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776"/>
              <a:ext cx="912" cy="69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5019" name="Picture 27" descr="fabmotetwo45gf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8075" y="3733800"/>
            <a:ext cx="1377950" cy="1827213"/>
          </a:xfrm>
          <a:noFill/>
          <a:ln/>
        </p:spPr>
      </p:pic>
      <p:sp>
        <p:nvSpPr>
          <p:cNvPr id="725020" name="Text Box 28"/>
          <p:cNvSpPr txBox="1">
            <a:spLocks noChangeArrowheads="1"/>
          </p:cNvSpPr>
          <p:nvPr/>
        </p:nvSpPr>
        <p:spPr bwMode="auto">
          <a:xfrm>
            <a:off x="152400" y="4572000"/>
            <a:ext cx="2070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cs typeface="Arial" charset="0"/>
              </a:rPr>
              <a:t>Preventing Failures</a:t>
            </a:r>
          </a:p>
        </p:txBody>
      </p:sp>
      <p:pic>
        <p:nvPicPr>
          <p:cNvPr id="725021" name="Picture 29" descr="loch rannoch hiries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3581400"/>
            <a:ext cx="1219200" cy="9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5022" name="Rectangle 30"/>
          <p:cNvSpPr>
            <a:spLocks noChangeArrowheads="1"/>
          </p:cNvSpPr>
          <p:nvPr/>
        </p:nvSpPr>
        <p:spPr bwMode="auto">
          <a:xfrm>
            <a:off x="3689350" y="3733800"/>
            <a:ext cx="1111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cs typeface="ＭＳ Ｐゴシック" charset="0"/>
              </a:rPr>
              <a:t>Increase</a:t>
            </a:r>
          </a:p>
          <a:p>
            <a:r>
              <a:rPr lang="en-US" b="1">
                <a:solidFill>
                  <a:srgbClr val="FF0000"/>
                </a:solidFill>
                <a:cs typeface="ＭＳ Ｐゴシック" charset="0"/>
              </a:rPr>
              <a:t>Comfort</a:t>
            </a:r>
          </a:p>
        </p:txBody>
      </p:sp>
      <p:pic>
        <p:nvPicPr>
          <p:cNvPr id="725023" name="Picture 31" descr="UPS_Truck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0" y="4495800"/>
            <a:ext cx="1371600" cy="106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5024" name="Text Box 32"/>
          <p:cNvSpPr txBox="1">
            <a:spLocks noChangeArrowheads="1"/>
          </p:cNvSpPr>
          <p:nvPr/>
        </p:nvSpPr>
        <p:spPr bwMode="auto">
          <a:xfrm>
            <a:off x="260350" y="3352800"/>
            <a:ext cx="2749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cs typeface="Arial" charset="0"/>
              </a:rPr>
              <a:t>Enable New Knowledge</a:t>
            </a:r>
          </a:p>
        </p:txBody>
      </p:sp>
    </p:spTree>
    <p:extLst>
      <p:ext uri="{BB962C8B-B14F-4D97-AF65-F5344CB8AC3E}">
        <p14:creationId xmlns:p14="http://schemas.microsoft.com/office/powerpoint/2010/main" val="147987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550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Traditional Load-Following Grid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69013" y="1617661"/>
            <a:ext cx="2519362" cy="1870075"/>
            <a:chOff x="107" y="803"/>
            <a:chExt cx="2391" cy="187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" y="803"/>
              <a:ext cx="1357" cy="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64" y="803"/>
              <a:ext cx="1034" cy="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07" y="1825"/>
              <a:ext cx="1291" cy="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7" y="1824"/>
              <a:ext cx="1357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0775" y="2605087"/>
            <a:ext cx="140335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70588" y="1143000"/>
            <a:ext cx="44002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Baseline + </a:t>
            </a:r>
            <a:r>
              <a:rPr lang="en-US" sz="2800" dirty="0" err="1">
                <a:solidFill>
                  <a:schemeClr val="tx2"/>
                </a:solidFill>
              </a:rPr>
              <a:t>Dispatchable</a:t>
            </a:r>
            <a:r>
              <a:rPr lang="en-US" sz="2800" dirty="0">
                <a:solidFill>
                  <a:schemeClr val="tx2"/>
                </a:solidFill>
              </a:rPr>
              <a:t> Tiers</a:t>
            </a:r>
          </a:p>
        </p:txBody>
      </p:sp>
      <p:grpSp>
        <p:nvGrpSpPr>
          <p:cNvPr id="5" name="Group 59"/>
          <p:cNvGrpSpPr/>
          <p:nvPr/>
        </p:nvGrpSpPr>
        <p:grpSpPr>
          <a:xfrm>
            <a:off x="6121400" y="1157287"/>
            <a:ext cx="2870200" cy="2686050"/>
            <a:chOff x="6121400" y="1228725"/>
            <a:chExt cx="2870200" cy="2686050"/>
          </a:xfrm>
        </p:grpSpPr>
        <p:pic>
          <p:nvPicPr>
            <p:cNvPr id="13" name="Picture 3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721600" y="1725613"/>
              <a:ext cx="800100" cy="800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8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40700" y="2403782"/>
              <a:ext cx="850900" cy="761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061326" y="3171825"/>
              <a:ext cx="909638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42" descr="Off_Build_det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661150" y="2857500"/>
              <a:ext cx="1025525" cy="77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4" descr="cartoon-factory-clipart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635750" y="1928813"/>
              <a:ext cx="1047750" cy="790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23"/>
            <p:cNvSpPr txBox="1">
              <a:spLocks noChangeArrowheads="1"/>
            </p:cNvSpPr>
            <p:nvPr/>
          </p:nvSpPr>
          <p:spPr bwMode="auto">
            <a:xfrm>
              <a:off x="6121400" y="1228725"/>
              <a:ext cx="273955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 smtClean="0">
                  <a:solidFill>
                    <a:srgbClr val="3366FF"/>
                  </a:solidFill>
                </a:rPr>
                <a:t>Oblivious </a:t>
              </a:r>
              <a:r>
                <a:rPr lang="en-US" sz="2800" dirty="0">
                  <a:solidFill>
                    <a:srgbClr val="3366FF"/>
                  </a:solidFill>
                </a:rPr>
                <a:t>Loads</a:t>
              </a:r>
            </a:p>
          </p:txBody>
        </p:sp>
      </p:grpSp>
      <p:grpSp>
        <p:nvGrpSpPr>
          <p:cNvPr id="12" name="Group 60"/>
          <p:cNvGrpSpPr/>
          <p:nvPr/>
        </p:nvGrpSpPr>
        <p:grpSpPr>
          <a:xfrm>
            <a:off x="595313" y="1747837"/>
            <a:ext cx="7867650" cy="1535113"/>
            <a:chOff x="595313" y="1819275"/>
            <a:chExt cx="7867650" cy="1535113"/>
          </a:xfrm>
        </p:grpSpPr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208463" y="1819275"/>
              <a:ext cx="846137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" name="Group 15"/>
            <p:cNvGrpSpPr>
              <a:grpSpLocks/>
            </p:cNvGrpSpPr>
            <p:nvPr/>
          </p:nvGrpSpPr>
          <p:grpSpPr bwMode="auto">
            <a:xfrm>
              <a:off x="2416175" y="2495550"/>
              <a:ext cx="2127250" cy="858838"/>
              <a:chOff x="2307001" y="1295657"/>
              <a:chExt cx="2214366" cy="864949"/>
            </a:xfrm>
          </p:grpSpPr>
          <p:sp>
            <p:nvSpPr>
              <p:cNvPr id="32" name="Right Arrow 10"/>
              <p:cNvSpPr>
                <a:spLocks noChangeArrowheads="1"/>
              </p:cNvSpPr>
              <p:nvPr/>
            </p:nvSpPr>
            <p:spPr bwMode="auto">
              <a:xfrm>
                <a:off x="2363818" y="1295657"/>
                <a:ext cx="2157549" cy="864949"/>
              </a:xfrm>
              <a:prstGeom prst="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33" name="Text Box 14"/>
              <p:cNvSpPr txBox="1">
                <a:spLocks noChangeArrowheads="1"/>
              </p:cNvSpPr>
              <p:nvPr/>
            </p:nvSpPr>
            <p:spPr bwMode="auto">
              <a:xfrm>
                <a:off x="2307001" y="1499531"/>
                <a:ext cx="200322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/>
                  <a:t>Transmission</a:t>
                </a:r>
              </a:p>
            </p:txBody>
          </p:sp>
        </p:grpSp>
        <p:grpSp>
          <p:nvGrpSpPr>
            <p:cNvPr id="20" name="Group 16"/>
            <p:cNvGrpSpPr>
              <a:grpSpLocks/>
            </p:cNvGrpSpPr>
            <p:nvPr/>
          </p:nvGrpSpPr>
          <p:grpSpPr bwMode="auto">
            <a:xfrm>
              <a:off x="595313" y="2517775"/>
              <a:ext cx="1681163" cy="814388"/>
              <a:chOff x="385646" y="1295657"/>
              <a:chExt cx="1869564" cy="864949"/>
            </a:xfrm>
          </p:grpSpPr>
          <p:sp>
            <p:nvSpPr>
              <p:cNvPr id="30" name="Right Arrow 9"/>
              <p:cNvSpPr>
                <a:spLocks noChangeArrowheads="1"/>
              </p:cNvSpPr>
              <p:nvPr/>
            </p:nvSpPr>
            <p:spPr bwMode="auto">
              <a:xfrm>
                <a:off x="437905" y="1295657"/>
                <a:ext cx="1817305" cy="864949"/>
              </a:xfrm>
              <a:prstGeom prst="rightArrow">
                <a:avLst>
                  <a:gd name="adj1" fmla="val 50000"/>
                  <a:gd name="adj2" fmla="val 4999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31" name="Text Box 13"/>
              <p:cNvSpPr txBox="1">
                <a:spLocks noChangeArrowheads="1"/>
              </p:cNvSpPr>
              <p:nvPr/>
            </p:nvSpPr>
            <p:spPr bwMode="auto">
              <a:xfrm>
                <a:off x="385646" y="1499531"/>
                <a:ext cx="170746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 dirty="0"/>
                  <a:t>Generation</a:t>
                </a:r>
              </a:p>
            </p:txBody>
          </p:sp>
        </p:grpSp>
        <p:grpSp>
          <p:nvGrpSpPr>
            <p:cNvPr id="21" name="Group 13"/>
            <p:cNvGrpSpPr>
              <a:grpSpLocks/>
            </p:cNvGrpSpPr>
            <p:nvPr/>
          </p:nvGrpSpPr>
          <p:grpSpPr bwMode="auto">
            <a:xfrm>
              <a:off x="6989763" y="2528888"/>
              <a:ext cx="1473200" cy="792162"/>
              <a:chOff x="6686395" y="1295657"/>
              <a:chExt cx="1557163" cy="864949"/>
            </a:xfrm>
          </p:grpSpPr>
          <p:sp>
            <p:nvSpPr>
              <p:cNvPr id="28" name="Right Arrow 12"/>
              <p:cNvSpPr>
                <a:spLocks noChangeArrowheads="1"/>
              </p:cNvSpPr>
              <p:nvPr/>
            </p:nvSpPr>
            <p:spPr bwMode="auto">
              <a:xfrm>
                <a:off x="6686395" y="1295657"/>
                <a:ext cx="1557163" cy="864949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29" name="Text Box 15"/>
              <p:cNvSpPr txBox="1">
                <a:spLocks noChangeArrowheads="1"/>
              </p:cNvSpPr>
              <p:nvPr/>
            </p:nvSpPr>
            <p:spPr bwMode="auto">
              <a:xfrm>
                <a:off x="6701650" y="1497299"/>
                <a:ext cx="1398941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/>
                  <a:t>Demand</a:t>
                </a:r>
              </a:p>
            </p:txBody>
          </p:sp>
        </p:grpSp>
        <p:pic>
          <p:nvPicPr>
            <p:cNvPr id="24" name="Picture 9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 flipH="1">
              <a:off x="5341938" y="2039938"/>
              <a:ext cx="865187" cy="1081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" name="Group 14"/>
            <p:cNvGrpSpPr>
              <a:grpSpLocks/>
            </p:cNvGrpSpPr>
            <p:nvPr/>
          </p:nvGrpSpPr>
          <p:grpSpPr bwMode="auto">
            <a:xfrm>
              <a:off x="4595813" y="2506663"/>
              <a:ext cx="2201862" cy="836612"/>
              <a:chOff x="4523939" y="1295657"/>
              <a:chExt cx="2175138" cy="864949"/>
            </a:xfrm>
          </p:grpSpPr>
          <p:sp>
            <p:nvSpPr>
              <p:cNvPr id="26" name="Right Arrow 11"/>
              <p:cNvSpPr>
                <a:spLocks noChangeArrowheads="1"/>
              </p:cNvSpPr>
              <p:nvPr/>
            </p:nvSpPr>
            <p:spPr bwMode="auto">
              <a:xfrm>
                <a:off x="4541528" y="1295657"/>
                <a:ext cx="2157549" cy="864949"/>
              </a:xfrm>
              <a:prstGeom prst="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27" name="Text Box 15"/>
              <p:cNvSpPr txBox="1">
                <a:spLocks noChangeArrowheads="1"/>
              </p:cNvSpPr>
              <p:nvPr/>
            </p:nvSpPr>
            <p:spPr bwMode="auto">
              <a:xfrm>
                <a:off x="4523939" y="1499531"/>
                <a:ext cx="172415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/>
                  <a:t>Distribution</a:t>
                </a:r>
              </a:p>
            </p:txBody>
          </p:sp>
        </p:grpSp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58471" y="3905164"/>
            <a:ext cx="5323069" cy="100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91385" y="4933862"/>
            <a:ext cx="1328208" cy="99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5771" y="5092700"/>
            <a:ext cx="3024406" cy="1765300"/>
          </a:xfrm>
          <a:prstGeom prst="rect">
            <a:avLst/>
          </a:prstGeom>
        </p:spPr>
      </p:pic>
      <p:pic>
        <p:nvPicPr>
          <p:cNvPr id="37" name="Picture 36" descr="Screen shot 2010-09-28 at 10.03.16 AM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15515" y="5429250"/>
            <a:ext cx="1411588" cy="1428750"/>
          </a:xfrm>
          <a:prstGeom prst="rect">
            <a:avLst/>
          </a:prstGeom>
        </p:spPr>
      </p:pic>
      <p:sp>
        <p:nvSpPr>
          <p:cNvPr id="38" name="Date Placeholder 3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8/22/2011</a:t>
            </a:r>
            <a:endParaRPr lang="en-US"/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iPower</a:t>
            </a:r>
            <a:endParaRPr lang="en-US"/>
          </a:p>
        </p:txBody>
      </p:sp>
      <p:pic>
        <p:nvPicPr>
          <p:cNvPr id="40" name="Picture 39" descr="Screen shot 2011-08-01 at 7.13.39 PM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22237" y="4192461"/>
            <a:ext cx="3143963" cy="230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57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61938" y="1689099"/>
            <a:ext cx="2519362" cy="1870075"/>
            <a:chOff x="107" y="803"/>
            <a:chExt cx="2391" cy="1875"/>
          </a:xfrm>
        </p:grpSpPr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7" y="803"/>
              <a:ext cx="1357" cy="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64" y="803"/>
              <a:ext cx="1034" cy="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07" y="1825"/>
              <a:ext cx="1291" cy="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7" y="1824"/>
              <a:ext cx="1357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2226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33700" y="2676525"/>
            <a:ext cx="140335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18500" cy="104877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ea typeface="ＭＳ Ｐゴシック" charset="-128"/>
                <a:cs typeface="ＭＳ Ｐゴシック" charset="-128"/>
              </a:rPr>
              <a:t>Towards an</a:t>
            </a:r>
            <a:r>
              <a:rPr lang="en-US" sz="4000" dirty="0" smtClean="0">
                <a:ea typeface="ＭＳ Ｐゴシック" charset="-128"/>
                <a:cs typeface="ＭＳ Ｐゴシック" charset="-128"/>
              </a:rPr>
              <a:t> ‘Aware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’</a:t>
            </a:r>
            <a:r>
              <a:rPr lang="en-US" sz="40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4000" dirty="0">
                <a:ea typeface="ＭＳ Ｐゴシック" charset="-128"/>
                <a:cs typeface="ＭＳ Ｐゴシック" charset="-128"/>
              </a:rPr>
              <a:t>Energy Infrastructure</a:t>
            </a:r>
          </a:p>
        </p:txBody>
      </p:sp>
      <p:sp>
        <p:nvSpPr>
          <p:cNvPr id="5223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10A1158-1025-8741-95E4-1F701C007AB8}" type="slidenum">
              <a:rPr lang="en-US"/>
              <a:pPr/>
              <a:t>51</a:t>
            </a:fld>
            <a:endParaRPr lang="en-US"/>
          </a:p>
        </p:txBody>
      </p:sp>
      <p:sp>
        <p:nvSpPr>
          <p:cNvPr id="52235" name="TextBox 4"/>
          <p:cNvSpPr txBox="1">
            <a:spLocks noChangeArrowheads="1"/>
          </p:cNvSpPr>
          <p:nvPr/>
        </p:nvSpPr>
        <p:spPr bwMode="auto">
          <a:xfrm>
            <a:off x="366713" y="1227138"/>
            <a:ext cx="4533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Baseline + </a:t>
            </a:r>
            <a:r>
              <a:rPr lang="en-US" dirty="0" err="1">
                <a:solidFill>
                  <a:schemeClr val="accent3"/>
                </a:solidFill>
              </a:rPr>
              <a:t>Dispatchable</a:t>
            </a:r>
            <a:r>
              <a:rPr lang="en-US" dirty="0">
                <a:solidFill>
                  <a:schemeClr val="accent3"/>
                </a:solidFill>
              </a:rPr>
              <a:t> Tiers</a:t>
            </a:r>
          </a:p>
        </p:txBody>
      </p:sp>
      <p:grpSp>
        <p:nvGrpSpPr>
          <p:cNvPr id="3" name="Group 59"/>
          <p:cNvGrpSpPr/>
          <p:nvPr/>
        </p:nvGrpSpPr>
        <p:grpSpPr>
          <a:xfrm>
            <a:off x="6121400" y="1228725"/>
            <a:ext cx="2870200" cy="2686050"/>
            <a:chOff x="6121400" y="1228725"/>
            <a:chExt cx="2870200" cy="2686050"/>
          </a:xfrm>
        </p:grpSpPr>
        <p:pic>
          <p:nvPicPr>
            <p:cNvPr id="52" name="Picture 3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721600" y="1725613"/>
              <a:ext cx="800100" cy="800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28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40700" y="2403782"/>
              <a:ext cx="850900" cy="761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3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061326" y="3171825"/>
              <a:ext cx="909638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28" name="Picture 42" descr="Off_Build_det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661150" y="2857500"/>
              <a:ext cx="1025525" cy="77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29" name="Picture 44" descr="cartoon-factory-clipart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635750" y="1928813"/>
              <a:ext cx="1047750" cy="790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40" name="TextBox 23"/>
            <p:cNvSpPr txBox="1">
              <a:spLocks noChangeArrowheads="1"/>
            </p:cNvSpPr>
            <p:nvPr/>
          </p:nvSpPr>
          <p:spPr bwMode="auto">
            <a:xfrm>
              <a:off x="6121400" y="1228725"/>
              <a:ext cx="237456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3366FF"/>
                  </a:solidFill>
                </a:rPr>
                <a:t>Oblivious </a:t>
              </a:r>
              <a:r>
                <a:rPr lang="en-US" sz="2400" dirty="0">
                  <a:solidFill>
                    <a:srgbClr val="3366FF"/>
                  </a:solidFill>
                </a:rPr>
                <a:t>Loads</a:t>
              </a: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427288" y="5876925"/>
            <a:ext cx="3097212" cy="814388"/>
            <a:chOff x="437905" y="1295657"/>
            <a:chExt cx="1817305" cy="864949"/>
          </a:xfrm>
        </p:grpSpPr>
        <p:sp>
          <p:nvSpPr>
            <p:cNvPr id="52251" name="Right Arrow 9"/>
            <p:cNvSpPr>
              <a:spLocks noChangeArrowheads="1"/>
            </p:cNvSpPr>
            <p:nvPr/>
          </p:nvSpPr>
          <p:spPr bwMode="auto">
            <a:xfrm>
              <a:off x="437905" y="1295657"/>
              <a:ext cx="1817305" cy="864949"/>
            </a:xfrm>
            <a:prstGeom prst="rightArrow">
              <a:avLst>
                <a:gd name="adj1" fmla="val 50000"/>
                <a:gd name="adj2" fmla="val 499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52252" name="Text Box 13"/>
            <p:cNvSpPr txBox="1">
              <a:spLocks noChangeArrowheads="1"/>
            </p:cNvSpPr>
            <p:nvPr/>
          </p:nvSpPr>
          <p:spPr bwMode="auto">
            <a:xfrm>
              <a:off x="670157" y="1487902"/>
              <a:ext cx="1391307" cy="490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0" dirty="0"/>
                <a:t>Communication</a:t>
              </a:r>
            </a:p>
          </p:txBody>
        </p:sp>
      </p:grpSp>
      <p:grpSp>
        <p:nvGrpSpPr>
          <p:cNvPr id="5" name="Group 61"/>
          <p:cNvGrpSpPr/>
          <p:nvPr/>
        </p:nvGrpSpPr>
        <p:grpSpPr>
          <a:xfrm>
            <a:off x="0" y="3721100"/>
            <a:ext cx="2870199" cy="2760571"/>
            <a:chOff x="0" y="3721100"/>
            <a:chExt cx="2870199" cy="2760571"/>
          </a:xfrm>
        </p:grpSpPr>
        <p:pic>
          <p:nvPicPr>
            <p:cNvPr id="26" name="Picture 25" descr="4508WB1.jpg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98438" y="5524500"/>
              <a:ext cx="1652587" cy="946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8" name="TextBox 27"/>
            <p:cNvSpPr txBox="1">
              <a:spLocks noChangeArrowheads="1"/>
            </p:cNvSpPr>
            <p:nvPr/>
          </p:nvSpPr>
          <p:spPr bwMode="auto">
            <a:xfrm>
              <a:off x="0" y="3721100"/>
              <a:ext cx="2800350" cy="83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Non-</a:t>
              </a:r>
              <a:r>
                <a:rPr lang="en-US" dirty="0" err="1">
                  <a:solidFill>
                    <a:schemeClr val="accent6"/>
                  </a:solidFill>
                </a:rPr>
                <a:t>Dispatchable</a:t>
              </a:r>
              <a:r>
                <a:rPr lang="en-US" dirty="0">
                  <a:solidFill>
                    <a:schemeClr val="accent6"/>
                  </a:solidFill>
                </a:rPr>
                <a:t> </a:t>
              </a:r>
            </a:p>
            <a:p>
              <a:r>
                <a:rPr lang="en-US" dirty="0">
                  <a:solidFill>
                    <a:schemeClr val="accent6"/>
                  </a:solidFill>
                </a:rPr>
                <a:t>Sources</a:t>
              </a:r>
            </a:p>
          </p:txBody>
        </p:sp>
        <p:pic>
          <p:nvPicPr>
            <p:cNvPr id="47" name="Picture 12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49238" y="4497889"/>
              <a:ext cx="1386720" cy="1319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16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529103" y="5685651"/>
              <a:ext cx="1341096" cy="796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19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494285" y="4495800"/>
              <a:ext cx="1375914" cy="118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2043113" y="3094037"/>
            <a:ext cx="5149850" cy="2024063"/>
            <a:chOff x="2176978" y="3796237"/>
            <a:chExt cx="5540125" cy="2121426"/>
          </a:xfrm>
        </p:grpSpPr>
        <p:sp>
          <p:nvSpPr>
            <p:cNvPr id="52255" name="Oval 32"/>
            <p:cNvSpPr>
              <a:spLocks noChangeArrowheads="1"/>
            </p:cNvSpPr>
            <p:nvPr/>
          </p:nvSpPr>
          <p:spPr bwMode="auto">
            <a:xfrm>
              <a:off x="2176978" y="3796237"/>
              <a:ext cx="5540125" cy="212142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52256" name="Picture 23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2971306" y="4069352"/>
              <a:ext cx="3496108" cy="1555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16"/>
          <p:cNvGrpSpPr>
            <a:grpSpLocks/>
          </p:cNvGrpSpPr>
          <p:nvPr/>
        </p:nvGrpSpPr>
        <p:grpSpPr bwMode="auto">
          <a:xfrm flipH="1">
            <a:off x="2793999" y="5057775"/>
            <a:ext cx="3182938" cy="814388"/>
            <a:chOff x="437905" y="1295657"/>
            <a:chExt cx="1817305" cy="864949"/>
          </a:xfrm>
        </p:grpSpPr>
        <p:sp>
          <p:nvSpPr>
            <p:cNvPr id="52253" name="Right Arrow 9"/>
            <p:cNvSpPr>
              <a:spLocks noChangeArrowheads="1"/>
            </p:cNvSpPr>
            <p:nvPr/>
          </p:nvSpPr>
          <p:spPr bwMode="auto">
            <a:xfrm>
              <a:off x="437905" y="1295657"/>
              <a:ext cx="1817305" cy="864949"/>
            </a:xfrm>
            <a:prstGeom prst="rightArrow">
              <a:avLst>
                <a:gd name="adj1" fmla="val 50000"/>
                <a:gd name="adj2" fmla="val 49997"/>
              </a:avLst>
            </a:prstGeom>
            <a:solidFill>
              <a:srgbClr val="008000">
                <a:alpha val="5294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52254" name="Text Box 13"/>
            <p:cNvSpPr txBox="1">
              <a:spLocks noChangeArrowheads="1"/>
            </p:cNvSpPr>
            <p:nvPr/>
          </p:nvSpPr>
          <p:spPr bwMode="auto">
            <a:xfrm>
              <a:off x="670157" y="1487902"/>
              <a:ext cx="1160912" cy="490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0" dirty="0"/>
                <a:t>Communication</a:t>
              </a:r>
            </a:p>
          </p:txBody>
        </p:sp>
      </p:grpSp>
      <p:grpSp>
        <p:nvGrpSpPr>
          <p:cNvPr id="8" name="Group 62"/>
          <p:cNvGrpSpPr/>
          <p:nvPr/>
        </p:nvGrpSpPr>
        <p:grpSpPr>
          <a:xfrm>
            <a:off x="5481638" y="4062413"/>
            <a:ext cx="3708400" cy="2693987"/>
            <a:chOff x="5481638" y="4062413"/>
            <a:chExt cx="3708400" cy="2693987"/>
          </a:xfrm>
        </p:grpSpPr>
        <p:pic>
          <p:nvPicPr>
            <p:cNvPr id="50" name="Picture 20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5481638" y="5807862"/>
              <a:ext cx="1279865" cy="948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8" descr="3608TQ13.jpg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6034088" y="4913313"/>
              <a:ext cx="1986334" cy="979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50" name="TextBox 29"/>
            <p:cNvSpPr txBox="1">
              <a:spLocks noChangeArrowheads="1"/>
            </p:cNvSpPr>
            <p:nvPr/>
          </p:nvSpPr>
          <p:spPr bwMode="auto">
            <a:xfrm>
              <a:off x="5911850" y="4062413"/>
              <a:ext cx="32781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1AB39F"/>
                  </a:solidFill>
                </a:rPr>
                <a:t>Aware Interactive </a:t>
              </a:r>
              <a:r>
                <a:rPr lang="en-US" sz="2000" dirty="0">
                  <a:solidFill>
                    <a:srgbClr val="1AB39F"/>
                  </a:solidFill>
                </a:rPr>
                <a:t>Loads</a:t>
              </a:r>
            </a:p>
          </p:txBody>
        </p:sp>
        <p:pic>
          <p:nvPicPr>
            <p:cNvPr id="56" name="Picture 37"/>
            <p:cNvPicPr>
              <a:picLocks noChangeAspect="1" noChangeArrowheads="1"/>
            </p:cNvPicPr>
            <p:nvPr/>
          </p:nvPicPr>
          <p:blipFill>
            <a:blip r:embed="rId22">
              <a:clrChange>
                <a:clrFrom>
                  <a:srgbClr val="FCFCFA"/>
                </a:clrFrom>
                <a:clrTo>
                  <a:srgbClr val="FCFC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051800" y="5345581"/>
              <a:ext cx="788988" cy="763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23"/>
            <p:cNvPicPr>
              <a:picLocks noChangeAspect="1" noChangeArrowheads="1"/>
            </p:cNvPicPr>
            <p:nvPr/>
          </p:nvPicPr>
          <p:blipFill>
            <a:blip r:embed="rId23"/>
            <a:srcRect t="39282" b="25372"/>
            <a:stretch>
              <a:fillRect/>
            </a:stretch>
          </p:blipFill>
          <p:spPr bwMode="auto">
            <a:xfrm>
              <a:off x="6636935" y="5956300"/>
              <a:ext cx="2507065" cy="59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39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8051800" y="4659647"/>
              <a:ext cx="927100" cy="616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60"/>
          <p:cNvGrpSpPr/>
          <p:nvPr/>
        </p:nvGrpSpPr>
        <p:grpSpPr>
          <a:xfrm>
            <a:off x="595313" y="1819275"/>
            <a:ext cx="7867650" cy="1535113"/>
            <a:chOff x="595313" y="1819275"/>
            <a:chExt cx="7867650" cy="1535113"/>
          </a:xfrm>
        </p:grpSpPr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2416175" y="2495550"/>
              <a:ext cx="2127250" cy="858838"/>
              <a:chOff x="2307001" y="1295657"/>
              <a:chExt cx="2214366" cy="864949"/>
            </a:xfrm>
          </p:grpSpPr>
          <p:sp>
            <p:nvSpPr>
              <p:cNvPr id="52261" name="Right Arrow 10"/>
              <p:cNvSpPr>
                <a:spLocks noChangeArrowheads="1"/>
              </p:cNvSpPr>
              <p:nvPr/>
            </p:nvSpPr>
            <p:spPr bwMode="auto">
              <a:xfrm>
                <a:off x="2363818" y="1295657"/>
                <a:ext cx="2157549" cy="864949"/>
              </a:xfrm>
              <a:prstGeom prst="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52262" name="Text Box 14"/>
              <p:cNvSpPr txBox="1">
                <a:spLocks noChangeArrowheads="1"/>
              </p:cNvSpPr>
              <p:nvPr/>
            </p:nvSpPr>
            <p:spPr bwMode="auto">
              <a:xfrm>
                <a:off x="2307001" y="1499531"/>
                <a:ext cx="200322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/>
                  <a:t>Transmission</a:t>
                </a:r>
              </a:p>
            </p:txBody>
          </p:sp>
        </p:grpSp>
        <p:grpSp>
          <p:nvGrpSpPr>
            <p:cNvPr id="11" name="Group 16"/>
            <p:cNvGrpSpPr>
              <a:grpSpLocks/>
            </p:cNvGrpSpPr>
            <p:nvPr/>
          </p:nvGrpSpPr>
          <p:grpSpPr bwMode="auto">
            <a:xfrm>
              <a:off x="595313" y="2517775"/>
              <a:ext cx="1681163" cy="814388"/>
              <a:chOff x="385646" y="1295657"/>
              <a:chExt cx="1869564" cy="864949"/>
            </a:xfrm>
          </p:grpSpPr>
          <p:sp>
            <p:nvSpPr>
              <p:cNvPr id="52259" name="Right Arrow 9"/>
              <p:cNvSpPr>
                <a:spLocks noChangeArrowheads="1"/>
              </p:cNvSpPr>
              <p:nvPr/>
            </p:nvSpPr>
            <p:spPr bwMode="auto">
              <a:xfrm>
                <a:off x="437905" y="1295657"/>
                <a:ext cx="1817305" cy="864949"/>
              </a:xfrm>
              <a:prstGeom prst="rightArrow">
                <a:avLst>
                  <a:gd name="adj1" fmla="val 50000"/>
                  <a:gd name="adj2" fmla="val 4999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52260" name="Text Box 13"/>
              <p:cNvSpPr txBox="1">
                <a:spLocks noChangeArrowheads="1"/>
              </p:cNvSpPr>
              <p:nvPr/>
            </p:nvSpPr>
            <p:spPr bwMode="auto">
              <a:xfrm>
                <a:off x="385646" y="1499531"/>
                <a:ext cx="170746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 dirty="0"/>
                  <a:t>Generation</a:t>
                </a:r>
              </a:p>
            </p:txBody>
          </p:sp>
        </p:grpSp>
        <p:grpSp>
          <p:nvGrpSpPr>
            <p:cNvPr id="12" name="Group 13"/>
            <p:cNvGrpSpPr>
              <a:grpSpLocks/>
            </p:cNvGrpSpPr>
            <p:nvPr/>
          </p:nvGrpSpPr>
          <p:grpSpPr bwMode="auto">
            <a:xfrm>
              <a:off x="6989763" y="2528888"/>
              <a:ext cx="1473200" cy="792162"/>
              <a:chOff x="6686395" y="1295657"/>
              <a:chExt cx="1557163" cy="864949"/>
            </a:xfrm>
          </p:grpSpPr>
          <p:sp>
            <p:nvSpPr>
              <p:cNvPr id="52257" name="Right Arrow 12"/>
              <p:cNvSpPr>
                <a:spLocks noChangeArrowheads="1"/>
              </p:cNvSpPr>
              <p:nvPr/>
            </p:nvSpPr>
            <p:spPr bwMode="auto">
              <a:xfrm>
                <a:off x="6686395" y="1295657"/>
                <a:ext cx="1557163" cy="864949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52258" name="Text Box 15"/>
              <p:cNvSpPr txBox="1">
                <a:spLocks noChangeArrowheads="1"/>
              </p:cNvSpPr>
              <p:nvPr/>
            </p:nvSpPr>
            <p:spPr bwMode="auto">
              <a:xfrm>
                <a:off x="6701650" y="1497299"/>
                <a:ext cx="1398941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/>
                  <a:t>Demand</a:t>
                </a:r>
              </a:p>
            </p:txBody>
          </p:sp>
        </p:grpSp>
        <p:pic>
          <p:nvPicPr>
            <p:cNvPr id="52227" name="Picture 6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4208463" y="1819275"/>
              <a:ext cx="846137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0" name="Picture 9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 flipH="1">
              <a:off x="5341938" y="2039938"/>
              <a:ext cx="865187" cy="1081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4"/>
            <p:cNvGrpSpPr>
              <a:grpSpLocks/>
            </p:cNvGrpSpPr>
            <p:nvPr/>
          </p:nvGrpSpPr>
          <p:grpSpPr bwMode="auto">
            <a:xfrm>
              <a:off x="4595813" y="2506663"/>
              <a:ext cx="2201862" cy="836612"/>
              <a:chOff x="4523939" y="1295657"/>
              <a:chExt cx="2175138" cy="864949"/>
            </a:xfrm>
          </p:grpSpPr>
          <p:sp>
            <p:nvSpPr>
              <p:cNvPr id="52263" name="Right Arrow 11"/>
              <p:cNvSpPr>
                <a:spLocks noChangeArrowheads="1"/>
              </p:cNvSpPr>
              <p:nvPr/>
            </p:nvSpPr>
            <p:spPr bwMode="auto">
              <a:xfrm>
                <a:off x="4541528" y="1295657"/>
                <a:ext cx="2157549" cy="864949"/>
              </a:xfrm>
              <a:prstGeom prst="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52264" name="Text Box 15"/>
              <p:cNvSpPr txBox="1">
                <a:spLocks noChangeArrowheads="1"/>
              </p:cNvSpPr>
              <p:nvPr/>
            </p:nvSpPr>
            <p:spPr bwMode="auto">
              <a:xfrm>
                <a:off x="4523939" y="1499531"/>
                <a:ext cx="172415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/>
                  <a:t>Distribution</a:t>
                </a:r>
              </a:p>
            </p:txBody>
          </p:sp>
        </p:grpSp>
      </p:grpSp>
      <p:sp>
        <p:nvSpPr>
          <p:cNvPr id="55" name="Date Placeholder 5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8/22/2011</a:t>
            </a:r>
            <a:endParaRPr lang="en-US"/>
          </a:p>
        </p:txBody>
      </p:sp>
      <p:sp>
        <p:nvSpPr>
          <p:cNvPr id="57" name="Footer Placeholder 5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iPower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9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3277"/>
            <a:ext cx="8089650" cy="914400"/>
          </a:xfrm>
        </p:spPr>
        <p:txBody>
          <a:bodyPr/>
          <a:lstStyle/>
          <a:p>
            <a:r>
              <a:rPr lang="en-US" sz="3600" dirty="0" smtClean="0"/>
              <a:t>How can we transform buildings into fundamentally more agile machines?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18774"/>
            <a:ext cx="8001000" cy="4553426"/>
          </a:xfrm>
        </p:spPr>
        <p:txBody>
          <a:bodyPr>
            <a:normAutofit/>
          </a:bodyPr>
          <a:lstStyle/>
          <a:p>
            <a:r>
              <a:rPr lang="en-US" dirty="0" smtClean="0"/>
              <a:t>Programmable</a:t>
            </a:r>
          </a:p>
          <a:p>
            <a:r>
              <a:rPr lang="en-US" dirty="0" smtClean="0"/>
              <a:t>Separation of the hardware capabilities (primitives)</a:t>
            </a:r>
          </a:p>
          <a:p>
            <a:r>
              <a:rPr lang="en-US" dirty="0" smtClean="0"/>
              <a:t>from the universe of potential behaviors (applications)</a:t>
            </a:r>
          </a:p>
          <a:p>
            <a:r>
              <a:rPr lang="en-US" dirty="0" smtClean="0"/>
              <a:t>allow them to be tailored to our desires</a:t>
            </a:r>
          </a:p>
          <a:p>
            <a:pPr lvl="1"/>
            <a:r>
              <a:rPr lang="en-US" dirty="0" smtClean="0"/>
              <a:t>To the full extent of the underlying capabilities</a:t>
            </a:r>
          </a:p>
          <a:p>
            <a:r>
              <a:rPr lang="en-US" dirty="0" smtClean="0"/>
              <a:t>And become good citizens of the grid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Software Defined Buildings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042" y="1085538"/>
            <a:ext cx="8272344" cy="5251974"/>
          </a:xfrm>
        </p:spPr>
        <p:txBody>
          <a:bodyPr>
            <a:normAutofit/>
          </a:bodyPr>
          <a:lstStyle/>
          <a:p>
            <a:r>
              <a:rPr lang="en-US" dirty="0" smtClean="0"/>
              <a:t>Building Application Programming Interface (BAS)</a:t>
            </a:r>
          </a:p>
          <a:p>
            <a:pPr lvl="1"/>
            <a:r>
              <a:rPr lang="en-US" dirty="0" smtClean="0"/>
              <a:t>Enable application portability and innovation</a:t>
            </a:r>
          </a:p>
          <a:p>
            <a:r>
              <a:rPr lang="en-US" dirty="0" smtClean="0"/>
              <a:t>Building Operation System &amp; Services (BOSS)</a:t>
            </a:r>
          </a:p>
          <a:p>
            <a:pPr lvl="1"/>
            <a:r>
              <a:rPr lang="en-US" dirty="0" smtClean="0"/>
              <a:t>Physical services and distributed device drivers</a:t>
            </a:r>
          </a:p>
          <a:p>
            <a:pPr lvl="1"/>
            <a:r>
              <a:rPr lang="en-US" dirty="0" smtClean="0"/>
              <a:t>Middle services: mapping, transactions, RAS</a:t>
            </a:r>
          </a:p>
          <a:p>
            <a:pPr lvl="1"/>
            <a:r>
              <a:rPr lang="en-US" dirty="0" smtClean="0"/>
              <a:t>Application services: </a:t>
            </a:r>
            <a:r>
              <a:rPr lang="en-US" dirty="0" err="1" smtClean="0"/>
              <a:t>baselining</a:t>
            </a:r>
            <a:r>
              <a:rPr lang="en-US" dirty="0" smtClean="0"/>
              <a:t>, ensemble, …</a:t>
            </a:r>
          </a:p>
          <a:p>
            <a:r>
              <a:rPr lang="en-US" dirty="0" smtClean="0"/>
              <a:t>Innovate in Model-Driven Predictive Control</a:t>
            </a:r>
          </a:p>
          <a:p>
            <a:pPr lvl="1"/>
            <a:r>
              <a:rPr lang="en-US" dirty="0" smtClean="0"/>
              <a:t>objectives: efficiency, satisfaction, supply-following</a:t>
            </a:r>
          </a:p>
          <a:p>
            <a:r>
              <a:rPr lang="en-US" dirty="0" smtClean="0"/>
              <a:t>Rich Human-Building Interaction</a:t>
            </a:r>
          </a:p>
          <a:p>
            <a:pPr lvl="1"/>
            <a:r>
              <a:rPr lang="en-US" dirty="0" smtClean="0"/>
              <a:t>Location, personal and ambient devices, gestures, … </a:t>
            </a:r>
          </a:p>
          <a:p>
            <a:r>
              <a:rPr lang="en-US" dirty="0" smtClean="0"/>
              <a:t>Introduce meaningful security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19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4224654" y="6281694"/>
            <a:ext cx="91536" cy="218041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0" name="Rectangle 19"/>
          <p:cNvSpPr/>
          <p:nvPr/>
        </p:nvSpPr>
        <p:spPr>
          <a:xfrm>
            <a:off x="5391986" y="4692472"/>
            <a:ext cx="1384266" cy="58502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239586" y="4540072"/>
            <a:ext cx="1384266" cy="58502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56522" y="4396446"/>
            <a:ext cx="1384266" cy="646331"/>
            <a:chOff x="1569785" y="5051198"/>
            <a:chExt cx="1384266" cy="646331"/>
          </a:xfrm>
        </p:grpSpPr>
        <p:sp>
          <p:nvSpPr>
            <p:cNvPr id="4" name="Rectangle 3"/>
            <p:cNvSpPr/>
            <p:nvPr/>
          </p:nvSpPr>
          <p:spPr>
            <a:xfrm>
              <a:off x="1569785" y="5065467"/>
              <a:ext cx="1384266" cy="585026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69785" y="5051198"/>
              <a:ext cx="13842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sMAP</a:t>
              </a:r>
              <a:endParaRPr lang="en-US" dirty="0"/>
            </a:p>
            <a:p>
              <a:pPr algn="ctr"/>
              <a:r>
                <a:rPr lang="en-US" dirty="0"/>
                <a:t>driver </a:t>
              </a:r>
              <a:r>
                <a:rPr lang="en-US" dirty="0" err="1"/>
                <a:t>inst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29853" y="4396179"/>
            <a:ext cx="1384266" cy="646331"/>
            <a:chOff x="1569785" y="5051198"/>
            <a:chExt cx="1384266" cy="646331"/>
          </a:xfrm>
        </p:grpSpPr>
        <p:sp>
          <p:nvSpPr>
            <p:cNvPr id="12" name="Rectangle 11"/>
            <p:cNvSpPr/>
            <p:nvPr/>
          </p:nvSpPr>
          <p:spPr>
            <a:xfrm>
              <a:off x="1569785" y="5065467"/>
              <a:ext cx="1384266" cy="585026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69785" y="5051198"/>
              <a:ext cx="13842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sMAP</a:t>
              </a:r>
              <a:endParaRPr lang="en-US" dirty="0"/>
            </a:p>
            <a:p>
              <a:pPr algn="ctr"/>
              <a:r>
                <a:rPr lang="en-US" dirty="0"/>
                <a:t>driver </a:t>
              </a:r>
              <a:r>
                <a:rPr lang="en-US" dirty="0" err="1"/>
                <a:t>inst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93188" y="4381910"/>
            <a:ext cx="1384266" cy="646331"/>
            <a:chOff x="1569785" y="5036929"/>
            <a:chExt cx="1384266" cy="646331"/>
          </a:xfrm>
        </p:grpSpPr>
        <p:sp>
          <p:nvSpPr>
            <p:cNvPr id="15" name="Rectangle 14"/>
            <p:cNvSpPr/>
            <p:nvPr/>
          </p:nvSpPr>
          <p:spPr>
            <a:xfrm>
              <a:off x="1569785" y="5065467"/>
              <a:ext cx="1384266" cy="585026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69785" y="5036929"/>
              <a:ext cx="13842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sMAP</a:t>
              </a:r>
              <a:endParaRPr lang="en-US" dirty="0"/>
            </a:p>
            <a:p>
              <a:pPr algn="ctr"/>
              <a:r>
                <a:rPr lang="en-US" dirty="0"/>
                <a:t>driver </a:t>
              </a:r>
              <a:r>
                <a:rPr lang="en-US" dirty="0" err="1"/>
                <a:t>inst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072913" y="4385690"/>
            <a:ext cx="13842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sMAP</a:t>
            </a:r>
            <a:endParaRPr lang="en-US" dirty="0"/>
          </a:p>
          <a:p>
            <a:pPr algn="ctr"/>
            <a:r>
              <a:rPr lang="en-US" dirty="0"/>
              <a:t>d</a:t>
            </a:r>
            <a:r>
              <a:rPr lang="en-US" dirty="0" smtClean="0"/>
              <a:t>river </a:t>
            </a:r>
            <a:r>
              <a:rPr lang="en-US" dirty="0" err="1" smtClean="0"/>
              <a:t>inst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072913" y="4399959"/>
            <a:ext cx="1384266" cy="58502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56522" y="5165944"/>
            <a:ext cx="138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6LoWPAN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993188" y="5165944"/>
            <a:ext cx="138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XML/HTTP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529854" y="5165944"/>
            <a:ext cx="138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BACnet</a:t>
            </a:r>
            <a:r>
              <a:rPr lang="en-US" dirty="0" smtClean="0"/>
              <a:t>/IP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303681" y="5226174"/>
            <a:ext cx="138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83609" y="2279033"/>
            <a:ext cx="5840244" cy="1646255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Authorization Service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399868" y="734894"/>
            <a:ext cx="5484792" cy="1140974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261260" y="1063661"/>
            <a:ext cx="1772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CPS Application Environment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1671770" y="1506538"/>
            <a:ext cx="4387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Application Programming Interface &amp; Runtime</a:t>
            </a:r>
            <a:endParaRPr lang="en-US" sz="1600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5408831" y="1879585"/>
            <a:ext cx="0" cy="4040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156326" y="4000613"/>
            <a:ext cx="0" cy="4040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692992" y="3992358"/>
            <a:ext cx="0" cy="4040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258198" y="3992091"/>
            <a:ext cx="0" cy="4040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777832" y="3995871"/>
            <a:ext cx="0" cy="4040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1156326" y="4999347"/>
            <a:ext cx="3101872" cy="293229"/>
            <a:chOff x="1117047" y="4623147"/>
            <a:chExt cx="3101872" cy="408584"/>
          </a:xfrm>
        </p:grpSpPr>
        <p:cxnSp>
          <p:nvCxnSpPr>
            <p:cNvPr id="41" name="Straight Arrow Connector 40"/>
            <p:cNvCxnSpPr/>
            <p:nvPr/>
          </p:nvCxnSpPr>
          <p:spPr>
            <a:xfrm>
              <a:off x="1117047" y="4623147"/>
              <a:ext cx="0" cy="40408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4218919" y="4627643"/>
              <a:ext cx="0" cy="40408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653713" y="4627376"/>
              <a:ext cx="0" cy="40408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Arrow Connector 43"/>
          <p:cNvCxnSpPr/>
          <p:nvPr/>
        </p:nvCxnSpPr>
        <p:spPr>
          <a:xfrm>
            <a:off x="1156326" y="5444606"/>
            <a:ext cx="0" cy="242410"/>
          </a:xfrm>
          <a:prstGeom prst="straightConnector1">
            <a:avLst/>
          </a:prstGeom>
          <a:ln w="38100">
            <a:solidFill>
              <a:schemeClr val="tx1"/>
            </a:solidFill>
            <a:headEnd type="non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692992" y="5444606"/>
            <a:ext cx="0" cy="242410"/>
          </a:xfrm>
          <a:prstGeom prst="straightConnector1">
            <a:avLst/>
          </a:prstGeom>
          <a:ln w="38100">
            <a:solidFill>
              <a:schemeClr val="tx1"/>
            </a:solidFill>
            <a:headEnd type="non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258198" y="5478458"/>
            <a:ext cx="0" cy="242410"/>
          </a:xfrm>
          <a:prstGeom prst="straightConnector1">
            <a:avLst/>
          </a:prstGeom>
          <a:ln w="38100">
            <a:solidFill>
              <a:schemeClr val="tx1"/>
            </a:solidFill>
            <a:headEnd type="non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2243463" y="5697482"/>
            <a:ext cx="933765" cy="543021"/>
            <a:chOff x="2643176" y="5361311"/>
            <a:chExt cx="933765" cy="644404"/>
          </a:xfrm>
        </p:grpSpPr>
        <p:sp>
          <p:nvSpPr>
            <p:cNvPr id="48" name="Rectangle 47"/>
            <p:cNvSpPr/>
            <p:nvPr/>
          </p:nvSpPr>
          <p:spPr>
            <a:xfrm>
              <a:off x="2643176" y="5365115"/>
              <a:ext cx="924082" cy="640596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652858" y="5384698"/>
              <a:ext cx="152400" cy="6210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805258" y="5365869"/>
              <a:ext cx="152400" cy="63984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957658" y="5361311"/>
              <a:ext cx="152400" cy="64440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110058" y="5371020"/>
              <a:ext cx="152400" cy="63469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262458" y="5366462"/>
              <a:ext cx="152400" cy="63925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414858" y="5370429"/>
              <a:ext cx="152400" cy="63528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652858" y="5384697"/>
              <a:ext cx="924083" cy="1502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652858" y="5537097"/>
              <a:ext cx="924083" cy="1502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652858" y="5689497"/>
              <a:ext cx="924083" cy="1502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648016" y="5855413"/>
              <a:ext cx="924083" cy="1502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979046" y="6174871"/>
            <a:ext cx="1536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feeds,</a:t>
            </a:r>
          </a:p>
          <a:p>
            <a:pPr algn="ctr"/>
            <a:r>
              <a:rPr lang="en-US" dirty="0" smtClean="0"/>
              <a:t>Calendar, …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3860084" y="6430532"/>
            <a:ext cx="694660" cy="316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885240" y="6433469"/>
            <a:ext cx="694660" cy="316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/>
          <p:cNvGrpSpPr/>
          <p:nvPr/>
        </p:nvGrpSpPr>
        <p:grpSpPr>
          <a:xfrm>
            <a:off x="3566065" y="5731051"/>
            <a:ext cx="1073133" cy="751843"/>
            <a:chOff x="3526786" y="5470205"/>
            <a:chExt cx="1384266" cy="969884"/>
          </a:xfrm>
        </p:grpSpPr>
        <p:sp>
          <p:nvSpPr>
            <p:cNvPr id="65" name="Rectangle 64"/>
            <p:cNvSpPr/>
            <p:nvPr/>
          </p:nvSpPr>
          <p:spPr>
            <a:xfrm>
              <a:off x="3837919" y="5470205"/>
              <a:ext cx="762000" cy="956151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3526786" y="6440088"/>
              <a:ext cx="1384266" cy="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/>
            <p:cNvSpPr/>
            <p:nvPr/>
          </p:nvSpPr>
          <p:spPr>
            <a:xfrm>
              <a:off x="3956775" y="5584269"/>
              <a:ext cx="228600" cy="218041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276911" y="5584269"/>
              <a:ext cx="228600" cy="218041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956775" y="5909362"/>
              <a:ext cx="228600" cy="218041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276911" y="5909362"/>
              <a:ext cx="228600" cy="218041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3295642" y="6379548"/>
            <a:ext cx="234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Bldg</a:t>
            </a:r>
            <a:r>
              <a:rPr lang="en-US" dirty="0" smtClean="0"/>
              <a:t> </a:t>
            </a:r>
            <a:r>
              <a:rPr lang="en-US" dirty="0" err="1" smtClean="0"/>
              <a:t>Mgmt</a:t>
            </a:r>
            <a:r>
              <a:rPr lang="en-US" dirty="0" smtClean="0"/>
              <a:t> System</a:t>
            </a:r>
            <a:endParaRPr lang="en-US" dirty="0"/>
          </a:p>
        </p:txBody>
      </p:sp>
      <p:sp>
        <p:nvSpPr>
          <p:cNvPr id="78" name="Rectangle 77"/>
          <p:cNvSpPr/>
          <p:nvPr/>
        </p:nvSpPr>
        <p:spPr>
          <a:xfrm>
            <a:off x="783608" y="5939480"/>
            <a:ext cx="154065" cy="8043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80" name="Rectangle 79"/>
          <p:cNvSpPr/>
          <p:nvPr/>
        </p:nvSpPr>
        <p:spPr>
          <a:xfrm>
            <a:off x="1091738" y="5705575"/>
            <a:ext cx="154065" cy="8043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81" name="Rectangle 80"/>
          <p:cNvSpPr/>
          <p:nvPr/>
        </p:nvSpPr>
        <p:spPr>
          <a:xfrm>
            <a:off x="1399868" y="5939480"/>
            <a:ext cx="154065" cy="8043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82" name="Rectangle 81"/>
          <p:cNvSpPr/>
          <p:nvPr/>
        </p:nvSpPr>
        <p:spPr>
          <a:xfrm>
            <a:off x="937673" y="6261443"/>
            <a:ext cx="154065" cy="8043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83" name="Rectangle 82"/>
          <p:cNvSpPr/>
          <p:nvPr/>
        </p:nvSpPr>
        <p:spPr>
          <a:xfrm>
            <a:off x="1245803" y="6261448"/>
            <a:ext cx="154065" cy="8043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cxnSp>
        <p:nvCxnSpPr>
          <p:cNvPr id="85" name="Straight Connector 84"/>
          <p:cNvCxnSpPr>
            <a:stCxn id="82" idx="0"/>
            <a:endCxn id="80" idx="2"/>
          </p:cNvCxnSpPr>
          <p:nvPr/>
        </p:nvCxnSpPr>
        <p:spPr>
          <a:xfrm flipV="1">
            <a:off x="1014706" y="5786013"/>
            <a:ext cx="154065" cy="47543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83" idx="0"/>
            <a:endCxn id="80" idx="2"/>
          </p:cNvCxnSpPr>
          <p:nvPr/>
        </p:nvCxnSpPr>
        <p:spPr>
          <a:xfrm flipH="1" flipV="1">
            <a:off x="1168771" y="5786013"/>
            <a:ext cx="154065" cy="47543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78" idx="3"/>
          </p:cNvCxnSpPr>
          <p:nvPr/>
        </p:nvCxnSpPr>
        <p:spPr>
          <a:xfrm flipV="1">
            <a:off x="937673" y="5978773"/>
            <a:ext cx="460530" cy="92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82" idx="0"/>
            <a:endCxn id="81" idx="1"/>
          </p:cNvCxnSpPr>
          <p:nvPr/>
        </p:nvCxnSpPr>
        <p:spPr>
          <a:xfrm flipV="1">
            <a:off x="1014706" y="5979699"/>
            <a:ext cx="385162" cy="28174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78" idx="3"/>
            <a:endCxn id="83" idx="0"/>
          </p:cNvCxnSpPr>
          <p:nvPr/>
        </p:nvCxnSpPr>
        <p:spPr>
          <a:xfrm>
            <a:off x="937673" y="5979699"/>
            <a:ext cx="385163" cy="281749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09306" y="6232094"/>
            <a:ext cx="171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/Motion/…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7151139" y="6012564"/>
            <a:ext cx="1837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</a:t>
            </a:r>
            <a:r>
              <a:rPr lang="en-US" b="1" dirty="0" smtClean="0"/>
              <a:t>hysical Systems</a:t>
            </a:r>
            <a:endParaRPr lang="en-US" b="1" dirty="0"/>
          </a:p>
        </p:txBody>
      </p:sp>
      <p:cxnSp>
        <p:nvCxnSpPr>
          <p:cNvPr id="100" name="Straight Connector 99"/>
          <p:cNvCxnSpPr>
            <a:endCxn id="82" idx="0"/>
          </p:cNvCxnSpPr>
          <p:nvPr/>
        </p:nvCxnSpPr>
        <p:spPr>
          <a:xfrm>
            <a:off x="946554" y="5991103"/>
            <a:ext cx="68152" cy="27034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81" idx="1"/>
            <a:endCxn id="83" idx="0"/>
          </p:cNvCxnSpPr>
          <p:nvPr/>
        </p:nvCxnSpPr>
        <p:spPr>
          <a:xfrm flipH="1">
            <a:off x="1322836" y="5979699"/>
            <a:ext cx="77032" cy="281749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endCxn id="80" idx="2"/>
          </p:cNvCxnSpPr>
          <p:nvPr/>
        </p:nvCxnSpPr>
        <p:spPr>
          <a:xfrm flipV="1">
            <a:off x="946554" y="5786013"/>
            <a:ext cx="222217" cy="19276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endCxn id="81" idx="1"/>
          </p:cNvCxnSpPr>
          <p:nvPr/>
        </p:nvCxnSpPr>
        <p:spPr>
          <a:xfrm>
            <a:off x="1177651" y="5804310"/>
            <a:ext cx="222217" cy="175389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1014706" y="6238737"/>
            <a:ext cx="308130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4557015" y="5316844"/>
            <a:ext cx="138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OPC-DA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4813010" y="5595506"/>
            <a:ext cx="138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ModBus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4989356" y="5970372"/>
            <a:ext cx="138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RS-485</a:t>
            </a:r>
            <a:endParaRPr lang="en-US" dirty="0"/>
          </a:p>
        </p:txBody>
      </p:sp>
      <p:cxnSp>
        <p:nvCxnSpPr>
          <p:cNvPr id="91" name="Straight Connector 90"/>
          <p:cNvCxnSpPr/>
          <p:nvPr/>
        </p:nvCxnSpPr>
        <p:spPr>
          <a:xfrm>
            <a:off x="946554" y="4171915"/>
            <a:ext cx="5510625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908613" y="4728123"/>
            <a:ext cx="21462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Hardware Presentation Layer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37448" y="3848924"/>
            <a:ext cx="91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publish</a:t>
            </a:r>
            <a:endParaRPr lang="en-US" i="1" dirty="0"/>
          </a:p>
        </p:txBody>
      </p:sp>
      <p:sp>
        <p:nvSpPr>
          <p:cNvPr id="97" name="TextBox 96"/>
          <p:cNvSpPr txBox="1"/>
          <p:nvPr/>
        </p:nvSpPr>
        <p:spPr>
          <a:xfrm>
            <a:off x="4560871" y="4082715"/>
            <a:ext cx="117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command</a:t>
            </a:r>
            <a:endParaRPr lang="en-US" i="1" dirty="0"/>
          </a:p>
        </p:txBody>
      </p:sp>
      <p:cxnSp>
        <p:nvCxnSpPr>
          <p:cNvPr id="137" name="Straight Arrow Connector 136"/>
          <p:cNvCxnSpPr/>
          <p:nvPr/>
        </p:nvCxnSpPr>
        <p:spPr>
          <a:xfrm>
            <a:off x="1674524" y="1857693"/>
            <a:ext cx="0" cy="4040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rot="16200000" flipH="1">
            <a:off x="825654" y="2046748"/>
            <a:ext cx="425978" cy="47871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>
            <a:off x="3122736" y="1879585"/>
            <a:ext cx="0" cy="4040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Can 140"/>
          <p:cNvSpPr/>
          <p:nvPr/>
        </p:nvSpPr>
        <p:spPr>
          <a:xfrm>
            <a:off x="5870255" y="734894"/>
            <a:ext cx="945276" cy="1015663"/>
          </a:xfrm>
          <a:prstGeom prst="can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/>
          <p:cNvSpPr txBox="1"/>
          <p:nvPr/>
        </p:nvSpPr>
        <p:spPr>
          <a:xfrm>
            <a:off x="5428080" y="1897532"/>
            <a:ext cx="1656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Request/Auth Token</a:t>
            </a:r>
            <a:endParaRPr lang="en-US" sz="1400" dirty="0"/>
          </a:p>
        </p:txBody>
      </p:sp>
      <p:sp>
        <p:nvSpPr>
          <p:cNvPr id="144" name="TextBox 143"/>
          <p:cNvSpPr txBox="1"/>
          <p:nvPr/>
        </p:nvSpPr>
        <p:spPr>
          <a:xfrm>
            <a:off x="1644581" y="1897532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Stream Query</a:t>
            </a:r>
            <a:endParaRPr lang="en-US" sz="1400" dirty="0"/>
          </a:p>
        </p:txBody>
      </p:sp>
      <p:sp>
        <p:nvSpPr>
          <p:cNvPr id="147" name="TextBox 146"/>
          <p:cNvSpPr txBox="1"/>
          <p:nvPr/>
        </p:nvSpPr>
        <p:spPr>
          <a:xfrm>
            <a:off x="4450369" y="891190"/>
            <a:ext cx="1316485" cy="58477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Advanced Control Apps</a:t>
            </a:r>
            <a:endParaRPr lang="en-US" sz="1600" dirty="0"/>
          </a:p>
        </p:txBody>
      </p:sp>
      <p:sp>
        <p:nvSpPr>
          <p:cNvPr id="148" name="TextBox 147"/>
          <p:cNvSpPr txBox="1"/>
          <p:nvPr/>
        </p:nvSpPr>
        <p:spPr>
          <a:xfrm>
            <a:off x="3387294" y="940654"/>
            <a:ext cx="1001686" cy="58477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Model Training</a:t>
            </a:r>
            <a:endParaRPr lang="en-US" sz="1600" dirty="0"/>
          </a:p>
        </p:txBody>
      </p:sp>
      <p:sp>
        <p:nvSpPr>
          <p:cNvPr id="149" name="TextBox 148"/>
          <p:cNvSpPr txBox="1"/>
          <p:nvPr/>
        </p:nvSpPr>
        <p:spPr>
          <a:xfrm>
            <a:off x="2437402" y="837150"/>
            <a:ext cx="1001686" cy="461665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prognostics/ diagnostics</a:t>
            </a:r>
            <a:endParaRPr lang="en-US" sz="1200" dirty="0"/>
          </a:p>
        </p:txBody>
      </p:sp>
      <p:sp>
        <p:nvSpPr>
          <p:cNvPr id="150" name="TextBox 149"/>
          <p:cNvSpPr txBox="1"/>
          <p:nvPr/>
        </p:nvSpPr>
        <p:spPr>
          <a:xfrm>
            <a:off x="127876" y="1000508"/>
            <a:ext cx="1209578" cy="58477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External Interactions</a:t>
            </a:r>
            <a:endParaRPr lang="en-US" sz="1600" dirty="0"/>
          </a:p>
        </p:txBody>
      </p:sp>
      <p:sp>
        <p:nvSpPr>
          <p:cNvPr id="151" name="TextBox 150"/>
          <p:cNvSpPr txBox="1"/>
          <p:nvPr/>
        </p:nvSpPr>
        <p:spPr>
          <a:xfrm>
            <a:off x="1478203" y="935038"/>
            <a:ext cx="1001686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Occupant displays &amp; interaction</a:t>
            </a:r>
            <a:endParaRPr lang="en-US" sz="1200" dirty="0"/>
          </a:p>
        </p:txBody>
      </p:sp>
      <p:sp>
        <p:nvSpPr>
          <p:cNvPr id="153" name="TextBox 152"/>
          <p:cNvSpPr txBox="1"/>
          <p:nvPr/>
        </p:nvSpPr>
        <p:spPr>
          <a:xfrm>
            <a:off x="3090548" y="1910626"/>
            <a:ext cx="1371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Submit/Callback</a:t>
            </a:r>
            <a:endParaRPr lang="en-US" sz="140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200" y="10084"/>
            <a:ext cx="8229600" cy="624416"/>
          </a:xfrm>
        </p:spPr>
        <p:txBody>
          <a:bodyPr>
            <a:normAutofit/>
          </a:bodyPr>
          <a:lstStyle/>
          <a:p>
            <a:r>
              <a:rPr lang="en-US" dirty="0" smtClean="0"/>
              <a:t>BOSS Architecture – first cut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5/9/14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smap-&gt;BOSS-&gt;OpenBAS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5B51-A6C3-3E43-A0A3-5AA0C8965050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01" name="Can 100"/>
          <p:cNvSpPr/>
          <p:nvPr/>
        </p:nvSpPr>
        <p:spPr>
          <a:xfrm>
            <a:off x="895512" y="2708451"/>
            <a:ext cx="945276" cy="1015663"/>
          </a:xfrm>
          <a:prstGeom prst="can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Can 103"/>
          <p:cNvSpPr/>
          <p:nvPr/>
        </p:nvSpPr>
        <p:spPr>
          <a:xfrm>
            <a:off x="1747716" y="2708451"/>
            <a:ext cx="945276" cy="1015663"/>
          </a:xfrm>
          <a:prstGeom prst="can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10336" y="292523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TimeSeries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834314" y="3217755"/>
            <a:ext cx="109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metadata</a:t>
            </a:r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834314" y="2323730"/>
            <a:ext cx="209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Context &amp; Historian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41261" y="3992091"/>
            <a:ext cx="534991" cy="6147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953436" y="3956495"/>
            <a:ext cx="2079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Deployment key, </a:t>
            </a:r>
            <a:r>
              <a:rPr lang="en-US" sz="1600" dirty="0" err="1" smtClean="0"/>
              <a:t>config</a:t>
            </a:r>
            <a:r>
              <a:rPr lang="en-US" sz="1600" dirty="0" smtClean="0"/>
              <a:t> &amp; base metadata</a:t>
            </a:r>
            <a:endParaRPr lang="en-US" sz="1600" dirty="0"/>
          </a:p>
        </p:txBody>
      </p:sp>
      <p:sp>
        <p:nvSpPr>
          <p:cNvPr id="111" name="TextBox 110"/>
          <p:cNvSpPr txBox="1"/>
          <p:nvPr/>
        </p:nvSpPr>
        <p:spPr>
          <a:xfrm>
            <a:off x="6887101" y="2070209"/>
            <a:ext cx="214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System Services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2839487" y="2360093"/>
            <a:ext cx="2351878" cy="369332"/>
          </a:xfrm>
          <a:prstGeom prst="rect">
            <a:avLst/>
          </a:prstGeom>
          <a:solidFill>
            <a:srgbClr val="CCFFCC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Transaction Manager</a:t>
            </a:r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7084804" y="2358081"/>
            <a:ext cx="1837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Reliability</a:t>
            </a:r>
          </a:p>
          <a:p>
            <a:pPr algn="ctr"/>
            <a:r>
              <a:rPr lang="en-US" sz="1600" b="1" dirty="0" smtClean="0"/>
              <a:t>Fault-Tolerance</a:t>
            </a:r>
          </a:p>
          <a:p>
            <a:pPr algn="ctr"/>
            <a:r>
              <a:rPr lang="en-US" sz="1600" b="1" dirty="0" smtClean="0"/>
              <a:t>Security</a:t>
            </a:r>
          </a:p>
          <a:p>
            <a:pPr algn="ctr"/>
            <a:r>
              <a:rPr lang="en-US" sz="1600" b="1" dirty="0" smtClean="0"/>
              <a:t>Data Archiving</a:t>
            </a:r>
          </a:p>
          <a:p>
            <a:pPr algn="ctr"/>
            <a:r>
              <a:rPr lang="en-US" sz="1600" b="1" dirty="0" smtClean="0"/>
              <a:t>Hardware Independence</a:t>
            </a:r>
            <a:endParaRPr lang="en-US" sz="1600" b="1" dirty="0"/>
          </a:p>
        </p:txBody>
      </p:sp>
      <p:sp>
        <p:nvSpPr>
          <p:cNvPr id="109" name="TextBox 108"/>
          <p:cNvSpPr txBox="1"/>
          <p:nvPr/>
        </p:nvSpPr>
        <p:spPr>
          <a:xfrm>
            <a:off x="4143469" y="2691617"/>
            <a:ext cx="2351878" cy="369332"/>
          </a:xfrm>
          <a:prstGeom prst="rect">
            <a:avLst/>
          </a:prstGeom>
          <a:solidFill>
            <a:srgbClr val="CCFFCC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Authorization Manager</a:t>
            </a:r>
            <a:endParaRPr lang="en-US" dirty="0"/>
          </a:p>
        </p:txBody>
      </p:sp>
      <p:sp>
        <p:nvSpPr>
          <p:cNvPr id="112" name="Freeform 111"/>
          <p:cNvSpPr/>
          <p:nvPr/>
        </p:nvSpPr>
        <p:spPr>
          <a:xfrm>
            <a:off x="2803880" y="3438706"/>
            <a:ext cx="948266" cy="444500"/>
          </a:xfrm>
          <a:custGeom>
            <a:avLst/>
            <a:gdLst>
              <a:gd name="connsiteX0" fmla="*/ 0 w 948266"/>
              <a:gd name="connsiteY0" fmla="*/ 444500 h 444500"/>
              <a:gd name="connsiteX1" fmla="*/ 944033 w 948266"/>
              <a:gd name="connsiteY1" fmla="*/ 444500 h 444500"/>
              <a:gd name="connsiteX2" fmla="*/ 948266 w 948266"/>
              <a:gd name="connsiteY2" fmla="*/ 190500 h 444500"/>
              <a:gd name="connsiteX3" fmla="*/ 601133 w 948266"/>
              <a:gd name="connsiteY3" fmla="*/ 186267 h 444500"/>
              <a:gd name="connsiteX4" fmla="*/ 474133 w 948266"/>
              <a:gd name="connsiteY4" fmla="*/ 0 h 444500"/>
              <a:gd name="connsiteX5" fmla="*/ 325966 w 948266"/>
              <a:gd name="connsiteY5" fmla="*/ 186267 h 444500"/>
              <a:gd name="connsiteX6" fmla="*/ 8466 w 948266"/>
              <a:gd name="connsiteY6" fmla="*/ 186267 h 444500"/>
              <a:gd name="connsiteX7" fmla="*/ 0 w 948266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8266" h="444500">
                <a:moveTo>
                  <a:pt x="0" y="444500"/>
                </a:moveTo>
                <a:lnTo>
                  <a:pt x="944033" y="444500"/>
                </a:lnTo>
                <a:lnTo>
                  <a:pt x="948266" y="190500"/>
                </a:lnTo>
                <a:lnTo>
                  <a:pt x="601133" y="186267"/>
                </a:lnTo>
                <a:lnTo>
                  <a:pt x="474133" y="0"/>
                </a:lnTo>
                <a:lnTo>
                  <a:pt x="325966" y="186267"/>
                </a:lnTo>
                <a:lnTo>
                  <a:pt x="8466" y="186267"/>
                </a:lnTo>
                <a:lnTo>
                  <a:pt x="0" y="4445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 112"/>
          <p:cNvSpPr/>
          <p:nvPr/>
        </p:nvSpPr>
        <p:spPr>
          <a:xfrm>
            <a:off x="3810022" y="3438706"/>
            <a:ext cx="948266" cy="444500"/>
          </a:xfrm>
          <a:custGeom>
            <a:avLst/>
            <a:gdLst>
              <a:gd name="connsiteX0" fmla="*/ 0 w 948266"/>
              <a:gd name="connsiteY0" fmla="*/ 444500 h 444500"/>
              <a:gd name="connsiteX1" fmla="*/ 944033 w 948266"/>
              <a:gd name="connsiteY1" fmla="*/ 444500 h 444500"/>
              <a:gd name="connsiteX2" fmla="*/ 948266 w 948266"/>
              <a:gd name="connsiteY2" fmla="*/ 190500 h 444500"/>
              <a:gd name="connsiteX3" fmla="*/ 601133 w 948266"/>
              <a:gd name="connsiteY3" fmla="*/ 186267 h 444500"/>
              <a:gd name="connsiteX4" fmla="*/ 474133 w 948266"/>
              <a:gd name="connsiteY4" fmla="*/ 0 h 444500"/>
              <a:gd name="connsiteX5" fmla="*/ 325966 w 948266"/>
              <a:gd name="connsiteY5" fmla="*/ 186267 h 444500"/>
              <a:gd name="connsiteX6" fmla="*/ 8466 w 948266"/>
              <a:gd name="connsiteY6" fmla="*/ 186267 h 444500"/>
              <a:gd name="connsiteX7" fmla="*/ 0 w 948266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8266" h="444500">
                <a:moveTo>
                  <a:pt x="0" y="444500"/>
                </a:moveTo>
                <a:lnTo>
                  <a:pt x="944033" y="444500"/>
                </a:lnTo>
                <a:lnTo>
                  <a:pt x="948266" y="190500"/>
                </a:lnTo>
                <a:lnTo>
                  <a:pt x="601133" y="186267"/>
                </a:lnTo>
                <a:lnTo>
                  <a:pt x="474133" y="0"/>
                </a:lnTo>
                <a:lnTo>
                  <a:pt x="325966" y="186267"/>
                </a:lnTo>
                <a:lnTo>
                  <a:pt x="8466" y="186267"/>
                </a:lnTo>
                <a:lnTo>
                  <a:pt x="0" y="4445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 115"/>
          <p:cNvSpPr/>
          <p:nvPr/>
        </p:nvSpPr>
        <p:spPr>
          <a:xfrm>
            <a:off x="2795413" y="3136527"/>
            <a:ext cx="1968500" cy="440267"/>
          </a:xfrm>
          <a:custGeom>
            <a:avLst/>
            <a:gdLst>
              <a:gd name="connsiteX0" fmla="*/ 12700 w 1968500"/>
              <a:gd name="connsiteY0" fmla="*/ 431800 h 440267"/>
              <a:gd name="connsiteX1" fmla="*/ 330200 w 1968500"/>
              <a:gd name="connsiteY1" fmla="*/ 436033 h 440267"/>
              <a:gd name="connsiteX2" fmla="*/ 474133 w 1968500"/>
              <a:gd name="connsiteY2" fmla="*/ 249767 h 440267"/>
              <a:gd name="connsiteX3" fmla="*/ 639233 w 1968500"/>
              <a:gd name="connsiteY3" fmla="*/ 436033 h 440267"/>
              <a:gd name="connsiteX4" fmla="*/ 1341967 w 1968500"/>
              <a:gd name="connsiteY4" fmla="*/ 440267 h 440267"/>
              <a:gd name="connsiteX5" fmla="*/ 1481667 w 1968500"/>
              <a:gd name="connsiteY5" fmla="*/ 245533 h 440267"/>
              <a:gd name="connsiteX6" fmla="*/ 1638300 w 1968500"/>
              <a:gd name="connsiteY6" fmla="*/ 440267 h 440267"/>
              <a:gd name="connsiteX7" fmla="*/ 1968500 w 1968500"/>
              <a:gd name="connsiteY7" fmla="*/ 431800 h 440267"/>
              <a:gd name="connsiteX8" fmla="*/ 1947333 w 1968500"/>
              <a:gd name="connsiteY8" fmla="*/ 0 h 440267"/>
              <a:gd name="connsiteX9" fmla="*/ 0 w 1968500"/>
              <a:gd name="connsiteY9" fmla="*/ 0 h 440267"/>
              <a:gd name="connsiteX10" fmla="*/ 12700 w 1968500"/>
              <a:gd name="connsiteY10" fmla="*/ 431800 h 44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68500" h="440267">
                <a:moveTo>
                  <a:pt x="12700" y="431800"/>
                </a:moveTo>
                <a:lnTo>
                  <a:pt x="330200" y="436033"/>
                </a:lnTo>
                <a:lnTo>
                  <a:pt x="474133" y="249767"/>
                </a:lnTo>
                <a:lnTo>
                  <a:pt x="639233" y="436033"/>
                </a:lnTo>
                <a:lnTo>
                  <a:pt x="1341967" y="440267"/>
                </a:lnTo>
                <a:lnTo>
                  <a:pt x="1481667" y="245533"/>
                </a:lnTo>
                <a:lnTo>
                  <a:pt x="1638300" y="440267"/>
                </a:lnTo>
                <a:lnTo>
                  <a:pt x="1968500" y="431800"/>
                </a:lnTo>
                <a:lnTo>
                  <a:pt x="1947333" y="0"/>
                </a:lnTo>
                <a:lnTo>
                  <a:pt x="0" y="0"/>
                </a:lnTo>
                <a:lnTo>
                  <a:pt x="12700" y="4318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 116"/>
          <p:cNvSpPr/>
          <p:nvPr/>
        </p:nvSpPr>
        <p:spPr>
          <a:xfrm>
            <a:off x="5036098" y="3136527"/>
            <a:ext cx="956734" cy="461433"/>
          </a:xfrm>
          <a:custGeom>
            <a:avLst/>
            <a:gdLst>
              <a:gd name="connsiteX0" fmla="*/ 0 w 956734"/>
              <a:gd name="connsiteY0" fmla="*/ 452966 h 461433"/>
              <a:gd name="connsiteX1" fmla="*/ 368300 w 956734"/>
              <a:gd name="connsiteY1" fmla="*/ 448733 h 461433"/>
              <a:gd name="connsiteX2" fmla="*/ 338667 w 956734"/>
              <a:gd name="connsiteY2" fmla="*/ 330200 h 461433"/>
              <a:gd name="connsiteX3" fmla="*/ 647700 w 956734"/>
              <a:gd name="connsiteY3" fmla="*/ 330200 h 461433"/>
              <a:gd name="connsiteX4" fmla="*/ 605367 w 956734"/>
              <a:gd name="connsiteY4" fmla="*/ 461433 h 461433"/>
              <a:gd name="connsiteX5" fmla="*/ 956734 w 956734"/>
              <a:gd name="connsiteY5" fmla="*/ 461433 h 461433"/>
              <a:gd name="connsiteX6" fmla="*/ 952500 w 956734"/>
              <a:gd name="connsiteY6" fmla="*/ 0 h 461433"/>
              <a:gd name="connsiteX7" fmla="*/ 8467 w 956734"/>
              <a:gd name="connsiteY7" fmla="*/ 4233 h 461433"/>
              <a:gd name="connsiteX8" fmla="*/ 0 w 956734"/>
              <a:gd name="connsiteY8" fmla="*/ 452966 h 46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6734" h="461433">
                <a:moveTo>
                  <a:pt x="0" y="452966"/>
                </a:moveTo>
                <a:lnTo>
                  <a:pt x="368300" y="448733"/>
                </a:lnTo>
                <a:lnTo>
                  <a:pt x="338667" y="330200"/>
                </a:lnTo>
                <a:lnTo>
                  <a:pt x="647700" y="330200"/>
                </a:lnTo>
                <a:lnTo>
                  <a:pt x="605367" y="461433"/>
                </a:lnTo>
                <a:lnTo>
                  <a:pt x="956734" y="461433"/>
                </a:lnTo>
                <a:cubicBezTo>
                  <a:pt x="955323" y="307622"/>
                  <a:pt x="952500" y="0"/>
                  <a:pt x="952500" y="0"/>
                </a:cubicBezTo>
                <a:lnTo>
                  <a:pt x="8467" y="4233"/>
                </a:lnTo>
                <a:lnTo>
                  <a:pt x="0" y="452966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 117"/>
          <p:cNvSpPr/>
          <p:nvPr/>
        </p:nvSpPr>
        <p:spPr>
          <a:xfrm>
            <a:off x="5048798" y="3498476"/>
            <a:ext cx="948266" cy="402167"/>
          </a:xfrm>
          <a:custGeom>
            <a:avLst/>
            <a:gdLst>
              <a:gd name="connsiteX0" fmla="*/ 0 w 948266"/>
              <a:gd name="connsiteY0" fmla="*/ 135467 h 402167"/>
              <a:gd name="connsiteX1" fmla="*/ 427566 w 948266"/>
              <a:gd name="connsiteY1" fmla="*/ 122767 h 402167"/>
              <a:gd name="connsiteX2" fmla="*/ 385233 w 948266"/>
              <a:gd name="connsiteY2" fmla="*/ 0 h 402167"/>
              <a:gd name="connsiteX3" fmla="*/ 567266 w 948266"/>
              <a:gd name="connsiteY3" fmla="*/ 0 h 402167"/>
              <a:gd name="connsiteX4" fmla="*/ 533400 w 948266"/>
              <a:gd name="connsiteY4" fmla="*/ 131234 h 402167"/>
              <a:gd name="connsiteX5" fmla="*/ 948266 w 948266"/>
              <a:gd name="connsiteY5" fmla="*/ 131234 h 402167"/>
              <a:gd name="connsiteX6" fmla="*/ 948266 w 948266"/>
              <a:gd name="connsiteY6" fmla="*/ 402167 h 402167"/>
              <a:gd name="connsiteX7" fmla="*/ 0 w 948266"/>
              <a:gd name="connsiteY7" fmla="*/ 389467 h 402167"/>
              <a:gd name="connsiteX8" fmla="*/ 0 w 948266"/>
              <a:gd name="connsiteY8" fmla="*/ 135467 h 40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8266" h="402167">
                <a:moveTo>
                  <a:pt x="0" y="135467"/>
                </a:moveTo>
                <a:lnTo>
                  <a:pt x="427566" y="122767"/>
                </a:lnTo>
                <a:lnTo>
                  <a:pt x="385233" y="0"/>
                </a:lnTo>
                <a:lnTo>
                  <a:pt x="567266" y="0"/>
                </a:lnTo>
                <a:lnTo>
                  <a:pt x="533400" y="131234"/>
                </a:lnTo>
                <a:lnTo>
                  <a:pt x="948266" y="131234"/>
                </a:lnTo>
                <a:lnTo>
                  <a:pt x="948266" y="402167"/>
                </a:lnTo>
                <a:lnTo>
                  <a:pt x="0" y="389467"/>
                </a:lnTo>
                <a:lnTo>
                  <a:pt x="0" y="135467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2930749" y="3572561"/>
            <a:ext cx="757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Driver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3881822" y="3567833"/>
            <a:ext cx="757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Driver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5169408" y="3567833"/>
            <a:ext cx="757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Driver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373414" y="3146125"/>
            <a:ext cx="757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Driver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147750" y="3097245"/>
            <a:ext cx="757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Driver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5591806" y="705637"/>
            <a:ext cx="14816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Bldg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Entity/</a:t>
            </a:r>
            <a:r>
              <a:rPr lang="en-US" dirty="0" err="1" smtClean="0">
                <a:solidFill>
                  <a:srgbClr val="FF0000"/>
                </a:solidFill>
              </a:rPr>
              <a:t>Rel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Graph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224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The Revolution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487880" y="1666800"/>
            <a:ext cx="6577919" cy="4453200"/>
          </a:xfrm>
          <a:prstGeom prst="rect">
            <a:avLst/>
          </a:prstGeom>
          <a:solidFill>
            <a:srgbClr val="5382A1"/>
          </a:solidFill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28234" y="5173797"/>
            <a:ext cx="490970" cy="32316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85000"/>
              </a:lnSpc>
              <a:spcBef>
                <a:spcPts val="72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0" spc="0" baseline="0">
                <a:ln>
                  <a:noFill/>
                </a:ln>
                <a:solidFill>
                  <a:srgbClr val="FF6600"/>
                </a:solidFill>
                <a:latin typeface="Arial Narrow" pitchFamily="34"/>
                <a:ea typeface="Andale Sans UI" pitchFamily="2"/>
                <a:cs typeface="Tahoma" pitchFamily="2"/>
              </a:rPr>
              <a:t>10M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9380" y="4309797"/>
            <a:ext cx="308678" cy="32316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85000"/>
              </a:lnSpc>
              <a:spcBef>
                <a:spcPts val="72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0" spc="0" baseline="0">
                <a:ln>
                  <a:noFill/>
                </a:ln>
                <a:solidFill>
                  <a:srgbClr val="FF6600"/>
                </a:solidFill>
                <a:latin typeface="Arial Narrow" pitchFamily="34"/>
                <a:ea typeface="Andale Sans UI" pitchFamily="2"/>
                <a:cs typeface="Tahoma" pitchFamily="2"/>
              </a:rPr>
              <a:t>1B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9199" y="3481797"/>
            <a:ext cx="449041" cy="32316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85000"/>
              </a:lnSpc>
              <a:spcBef>
                <a:spcPts val="72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0" spc="0" baseline="0">
                <a:ln>
                  <a:noFill/>
                </a:ln>
                <a:solidFill>
                  <a:srgbClr val="FF6600"/>
                </a:solidFill>
                <a:latin typeface="Arial Narrow" pitchFamily="34"/>
                <a:ea typeface="Andale Sans UI" pitchFamily="2"/>
                <a:cs typeface="Tahoma" pitchFamily="2"/>
              </a:rPr>
              <a:t>10B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6243" y="2005797"/>
            <a:ext cx="294953" cy="32316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85000"/>
              </a:lnSpc>
              <a:spcBef>
                <a:spcPts val="72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0" spc="0" baseline="0">
                <a:ln>
                  <a:noFill/>
                </a:ln>
                <a:solidFill>
                  <a:srgbClr val="FF6600"/>
                </a:solidFill>
                <a:latin typeface="Arial Narrow" pitchFamily="34"/>
                <a:ea typeface="Andale Sans UI" pitchFamily="2"/>
                <a:cs typeface="Tahoma" pitchFamily="2"/>
              </a:rPr>
              <a:t>1T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017" y="2689797"/>
            <a:ext cx="589404" cy="32316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85000"/>
              </a:lnSpc>
              <a:spcBef>
                <a:spcPts val="72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0" spc="0" baseline="0">
                <a:ln>
                  <a:noFill/>
                </a:ln>
                <a:solidFill>
                  <a:srgbClr val="FF6600"/>
                </a:solidFill>
                <a:latin typeface="Arial Narrow" pitchFamily="34"/>
                <a:ea typeface="Andale Sans UI" pitchFamily="2"/>
                <a:cs typeface="Tahoma" pitchFamily="2"/>
              </a:rPr>
              <a:t>100B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3033" y="5963637"/>
            <a:ext cx="561452" cy="32316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85000"/>
              </a:lnSpc>
              <a:spcBef>
                <a:spcPts val="72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0" spc="0" baseline="0">
                <a:ln>
                  <a:noFill/>
                </a:ln>
                <a:solidFill>
                  <a:srgbClr val="FF6600"/>
                </a:solidFill>
                <a:latin typeface="Arial Narrow" pitchFamily="34"/>
                <a:ea typeface="Andale Sans UI" pitchFamily="2"/>
                <a:cs typeface="Tahoma" pitchFamily="2"/>
              </a:rPr>
              <a:t>1990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31033" y="5963637"/>
            <a:ext cx="561452" cy="32316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85000"/>
              </a:lnSpc>
              <a:spcBef>
                <a:spcPts val="72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0" spc="0" baseline="0">
                <a:ln>
                  <a:noFill/>
                </a:ln>
                <a:solidFill>
                  <a:srgbClr val="FF6600"/>
                </a:solidFill>
                <a:latin typeface="Arial Narrow" pitchFamily="34"/>
                <a:ea typeface="Andale Sans UI" pitchFamily="2"/>
                <a:cs typeface="Tahoma" pitchFamily="2"/>
              </a:rPr>
              <a:t>2010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39033" y="5963637"/>
            <a:ext cx="561452" cy="32316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85000"/>
              </a:lnSpc>
              <a:spcBef>
                <a:spcPts val="72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0" spc="0" baseline="0">
                <a:ln>
                  <a:noFill/>
                </a:ln>
                <a:solidFill>
                  <a:srgbClr val="FF6600"/>
                </a:solidFill>
                <a:latin typeface="Arial Narrow" pitchFamily="34"/>
                <a:ea typeface="Andale Sans UI" pitchFamily="2"/>
                <a:cs typeface="Tahoma" pitchFamily="2"/>
              </a:rPr>
              <a:t>2020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91680" y="1558440"/>
            <a:ext cx="1424159" cy="34956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85000"/>
              </a:lnSpc>
              <a:spcBef>
                <a:spcPts val="72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0" spc="0" baseline="0">
                <a:ln>
                  <a:noFill/>
                </a:ln>
                <a:solidFill>
                  <a:srgbClr val="D12124"/>
                </a:solidFill>
                <a:latin typeface="Arial Narrow" pitchFamily="34"/>
                <a:ea typeface="Andale Sans UI" pitchFamily="2"/>
                <a:cs typeface="Tahoma" pitchFamily="2"/>
              </a:rPr>
              <a:t>Computers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5680" y="1558440"/>
            <a:ext cx="1424159" cy="34956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85000"/>
              </a:lnSpc>
              <a:spcBef>
                <a:spcPts val="72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0" spc="0" baseline="0">
                <a:ln>
                  <a:noFill/>
                </a:ln>
                <a:solidFill>
                  <a:srgbClr val="D12124"/>
                </a:solidFill>
                <a:latin typeface="Arial Narrow" pitchFamily="34"/>
                <a:ea typeface="Andale Sans UI" pitchFamily="2"/>
                <a:cs typeface="Tahoma" pitchFamily="2"/>
              </a:rPr>
              <a:t>People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43679" y="1558440"/>
            <a:ext cx="1424159" cy="34956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85000"/>
              </a:lnSpc>
              <a:spcBef>
                <a:spcPts val="72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0" spc="0" baseline="0">
                <a:ln>
                  <a:noFill/>
                </a:ln>
                <a:solidFill>
                  <a:srgbClr val="D12124"/>
                </a:solidFill>
                <a:latin typeface="Arial Narrow" pitchFamily="34"/>
                <a:ea typeface="Andale Sans UI" pitchFamily="2"/>
                <a:cs typeface="Tahoma" pitchFamily="2"/>
              </a:rPr>
              <a:t>Everything</a:t>
            </a:r>
          </a:p>
        </p:txBody>
      </p:sp>
      <p:sp>
        <p:nvSpPr>
          <p:cNvPr id="15" name="TextBox 14"/>
          <p:cNvSpPr txBox="1"/>
          <p:nvPr/>
        </p:nvSpPr>
        <p:spPr>
          <a:xfrm rot="20460459">
            <a:off x="2762376" y="4736329"/>
            <a:ext cx="1573560" cy="34956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85000"/>
              </a:lnSpc>
              <a:spcBef>
                <a:spcPts val="72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0" spc="0" baseline="0" dirty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Narrow" pitchFamily="34"/>
                <a:ea typeface="Andale Sans UI" pitchFamily="2"/>
                <a:cs typeface="Tahoma" pitchFamily="2"/>
              </a:rPr>
              <a:t>Connectivity</a:t>
            </a:r>
          </a:p>
        </p:txBody>
      </p:sp>
      <p:sp>
        <p:nvSpPr>
          <p:cNvPr id="16" name="TextBox 15"/>
          <p:cNvSpPr txBox="1"/>
          <p:nvPr/>
        </p:nvSpPr>
        <p:spPr>
          <a:xfrm rot="19404856">
            <a:off x="4532855" y="3828099"/>
            <a:ext cx="1454760" cy="34956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85000"/>
              </a:lnSpc>
              <a:spcBef>
                <a:spcPts val="72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0" spc="0" baseline="0" dirty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Narrow" pitchFamily="34"/>
                <a:ea typeface="Andale Sans UI" pitchFamily="2"/>
                <a:cs typeface="Tahoma" pitchFamily="2"/>
              </a:rPr>
              <a:t>Community</a:t>
            </a:r>
          </a:p>
        </p:txBody>
      </p:sp>
      <p:sp>
        <p:nvSpPr>
          <p:cNvPr id="17" name="TextBox 16"/>
          <p:cNvSpPr txBox="1"/>
          <p:nvPr/>
        </p:nvSpPr>
        <p:spPr>
          <a:xfrm rot="18655363">
            <a:off x="5639765" y="2687551"/>
            <a:ext cx="1424159" cy="34956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85000"/>
              </a:lnSpc>
              <a:spcBef>
                <a:spcPts val="72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0" spc="0" baseline="0" dirty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 Narrow" pitchFamily="34"/>
                <a:ea typeface="Andale Sans UI" pitchFamily="2"/>
                <a:cs typeface="Tahoma" pitchFamily="2"/>
              </a:rPr>
              <a:t>Awareness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86673" y="5963637"/>
            <a:ext cx="561452" cy="32316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85000"/>
              </a:lnSpc>
              <a:spcBef>
                <a:spcPts val="72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0" spc="0" baseline="0">
                <a:ln>
                  <a:noFill/>
                </a:ln>
                <a:solidFill>
                  <a:srgbClr val="FF6600"/>
                </a:solidFill>
                <a:latin typeface="Arial Narrow" pitchFamily="34"/>
                <a:ea typeface="Andale Sans UI" pitchFamily="2"/>
                <a:cs typeface="Tahoma" pitchFamily="2"/>
              </a:rPr>
              <a:t>2000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4/29/14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CCF00F-9364-8045-BCA4-E925E8E0C902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992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81000"/>
            <a:ext cx="8302625" cy="631825"/>
          </a:xfrm>
          <a:ln/>
        </p:spPr>
        <p:txBody>
          <a:bodyPr tIns="766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dirty="0"/>
              <a:t>The Revolution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779838" y="5622925"/>
            <a:ext cx="9525" cy="342900"/>
          </a:xfrm>
          <a:prstGeom prst="rect">
            <a:avLst/>
          </a:prstGeom>
          <a:noFill/>
          <a:ln w="90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6600"/>
              </a:solidFill>
              <a:latin typeface="Comic Sans MS" pitchFamily="66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7488" y="1682750"/>
            <a:ext cx="6578600" cy="4452938"/>
          </a:xfrm>
          <a:prstGeom prst="rect">
            <a:avLst/>
          </a:prstGeom>
          <a:noFill/>
          <a:ln w="9000">
            <a:noFill/>
            <a:round/>
            <a:headEnd/>
            <a:tailEnd/>
          </a:ln>
          <a:effectLst/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61925" y="5160963"/>
            <a:ext cx="1423988" cy="347662"/>
          </a:xfrm>
          <a:prstGeom prst="rect">
            <a:avLst/>
          </a:prstGeom>
          <a:noFill/>
          <a:ln w="9000">
            <a:noFill/>
            <a:round/>
            <a:headEnd/>
            <a:tailEnd/>
          </a:ln>
          <a:effectLst/>
        </p:spPr>
        <p:txBody>
          <a:bodyPr wrap="none" lIns="0" tIns="54431" rIns="0" bIns="0" anchor="ctr"/>
          <a:lstStyle/>
          <a:p>
            <a:pPr algn="ctr">
              <a:tabLst>
                <a:tab pos="723900" algn="l"/>
              </a:tabLst>
            </a:pPr>
            <a:r>
              <a:rPr lang="en-US" dirty="0">
                <a:solidFill>
                  <a:srgbClr val="FF6600"/>
                </a:solidFill>
                <a:latin typeface="Comic Sans MS" pitchFamily="66" charset="0"/>
              </a:rPr>
              <a:t>10M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61925" y="4297363"/>
            <a:ext cx="1423988" cy="347662"/>
          </a:xfrm>
          <a:prstGeom prst="rect">
            <a:avLst/>
          </a:prstGeom>
          <a:noFill/>
          <a:ln w="9000">
            <a:noFill/>
            <a:round/>
            <a:headEnd/>
            <a:tailEnd/>
          </a:ln>
          <a:effectLst/>
        </p:spPr>
        <p:txBody>
          <a:bodyPr wrap="none" lIns="0" tIns="54431" rIns="0" bIns="0" anchor="ctr"/>
          <a:lstStyle/>
          <a:p>
            <a:pPr algn="ctr">
              <a:tabLst>
                <a:tab pos="723900" algn="l"/>
              </a:tabLst>
            </a:pPr>
            <a:r>
              <a:rPr lang="en-US">
                <a:solidFill>
                  <a:srgbClr val="FF6600"/>
                </a:solidFill>
                <a:latin typeface="Comic Sans MS" pitchFamily="66" charset="0"/>
              </a:rPr>
              <a:t>1B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61925" y="3468688"/>
            <a:ext cx="1423988" cy="347662"/>
          </a:xfrm>
          <a:prstGeom prst="rect">
            <a:avLst/>
          </a:prstGeom>
          <a:noFill/>
          <a:ln w="9000">
            <a:noFill/>
            <a:round/>
            <a:headEnd/>
            <a:tailEnd/>
          </a:ln>
          <a:effectLst/>
        </p:spPr>
        <p:txBody>
          <a:bodyPr wrap="none" lIns="0" tIns="54431" rIns="0" bIns="0" anchor="ctr"/>
          <a:lstStyle/>
          <a:p>
            <a:pPr algn="ctr">
              <a:tabLst>
                <a:tab pos="723900" algn="l"/>
              </a:tabLst>
            </a:pPr>
            <a:r>
              <a:rPr lang="en-US">
                <a:solidFill>
                  <a:srgbClr val="FF6600"/>
                </a:solidFill>
                <a:latin typeface="Comic Sans MS" pitchFamily="66" charset="0"/>
              </a:rPr>
              <a:t>10B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61925" y="1993900"/>
            <a:ext cx="1423988" cy="347663"/>
          </a:xfrm>
          <a:prstGeom prst="rect">
            <a:avLst/>
          </a:prstGeom>
          <a:noFill/>
          <a:ln w="9000">
            <a:noFill/>
            <a:round/>
            <a:headEnd/>
            <a:tailEnd/>
          </a:ln>
          <a:effectLst/>
        </p:spPr>
        <p:txBody>
          <a:bodyPr wrap="none" lIns="0" tIns="54431" rIns="0" bIns="0" anchor="ctr"/>
          <a:lstStyle/>
          <a:p>
            <a:pPr algn="ctr">
              <a:tabLst>
                <a:tab pos="723900" algn="l"/>
              </a:tabLst>
            </a:pPr>
            <a:r>
              <a:rPr lang="en-US">
                <a:solidFill>
                  <a:srgbClr val="FF6600"/>
                </a:solidFill>
                <a:latin typeface="Comic Sans MS" pitchFamily="66" charset="0"/>
              </a:rPr>
              <a:t>1T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61925" y="2678113"/>
            <a:ext cx="1423988" cy="347662"/>
          </a:xfrm>
          <a:prstGeom prst="rect">
            <a:avLst/>
          </a:prstGeom>
          <a:noFill/>
          <a:ln w="9000">
            <a:noFill/>
            <a:round/>
            <a:headEnd/>
            <a:tailEnd/>
          </a:ln>
          <a:effectLst/>
        </p:spPr>
        <p:txBody>
          <a:bodyPr wrap="none" lIns="0" tIns="54431" rIns="0" bIns="0" anchor="ctr"/>
          <a:lstStyle/>
          <a:p>
            <a:pPr algn="ctr">
              <a:tabLst>
                <a:tab pos="723900" algn="l"/>
              </a:tabLst>
            </a:pPr>
            <a:r>
              <a:rPr lang="en-US">
                <a:solidFill>
                  <a:srgbClr val="FF6600"/>
                </a:solidFill>
                <a:latin typeface="Comic Sans MS" pitchFamily="66" charset="0"/>
              </a:rPr>
              <a:t>100B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111250" y="5951538"/>
            <a:ext cx="1423988" cy="347662"/>
          </a:xfrm>
          <a:prstGeom prst="rect">
            <a:avLst/>
          </a:prstGeom>
          <a:noFill/>
          <a:ln w="9000">
            <a:noFill/>
            <a:round/>
            <a:headEnd/>
            <a:tailEnd/>
          </a:ln>
          <a:effectLst/>
        </p:spPr>
        <p:txBody>
          <a:bodyPr wrap="none" lIns="0" tIns="54431" rIns="0" bIns="0" anchor="ctr" anchorCtr="1"/>
          <a:lstStyle/>
          <a:p>
            <a:pPr algn="ctr">
              <a:tabLst>
                <a:tab pos="723900" algn="l"/>
              </a:tabLst>
            </a:pPr>
            <a:r>
              <a:rPr lang="en-US">
                <a:solidFill>
                  <a:srgbClr val="FF6600"/>
                </a:solidFill>
                <a:latin typeface="Comic Sans MS" pitchFamily="66" charset="0"/>
              </a:rPr>
              <a:t>1990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055938" y="5951538"/>
            <a:ext cx="1423987" cy="347662"/>
          </a:xfrm>
          <a:prstGeom prst="rect">
            <a:avLst/>
          </a:prstGeom>
          <a:noFill/>
          <a:ln w="9000">
            <a:noFill/>
            <a:round/>
            <a:headEnd/>
            <a:tailEnd/>
          </a:ln>
          <a:effectLst/>
        </p:spPr>
        <p:txBody>
          <a:bodyPr wrap="none" lIns="0" tIns="54431" rIns="0" bIns="0" anchor="ctr" anchorCtr="1"/>
          <a:lstStyle/>
          <a:p>
            <a:pPr algn="ctr">
              <a:tabLst>
                <a:tab pos="723900" algn="l"/>
              </a:tabLst>
            </a:pPr>
            <a:r>
              <a:rPr lang="en-US">
                <a:solidFill>
                  <a:srgbClr val="FF6600"/>
                </a:solidFill>
                <a:latin typeface="Comic Sans MS" pitchFamily="66" charset="0"/>
              </a:rPr>
              <a:t>2000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4999038" y="5951538"/>
            <a:ext cx="1423987" cy="347662"/>
          </a:xfrm>
          <a:prstGeom prst="rect">
            <a:avLst/>
          </a:prstGeom>
          <a:noFill/>
          <a:ln w="9000">
            <a:noFill/>
            <a:round/>
            <a:headEnd/>
            <a:tailEnd/>
          </a:ln>
          <a:effectLst/>
        </p:spPr>
        <p:txBody>
          <a:bodyPr wrap="none" lIns="0" tIns="54431" rIns="0" bIns="0" anchor="ctr" anchorCtr="1"/>
          <a:lstStyle/>
          <a:p>
            <a:pPr algn="ctr">
              <a:tabLst>
                <a:tab pos="723900" algn="l"/>
              </a:tabLst>
            </a:pPr>
            <a:r>
              <a:rPr lang="en-US">
                <a:solidFill>
                  <a:srgbClr val="FF6600"/>
                </a:solidFill>
                <a:latin typeface="Comic Sans MS" pitchFamily="66" charset="0"/>
              </a:rPr>
              <a:t>2010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6907213" y="5951538"/>
            <a:ext cx="1423987" cy="347662"/>
          </a:xfrm>
          <a:prstGeom prst="rect">
            <a:avLst/>
          </a:prstGeom>
          <a:noFill/>
          <a:ln w="9000">
            <a:noFill/>
            <a:round/>
            <a:headEnd/>
            <a:tailEnd/>
          </a:ln>
          <a:effectLst/>
        </p:spPr>
        <p:txBody>
          <a:bodyPr wrap="none" lIns="0" tIns="54431" rIns="0" bIns="0" anchor="ctr" anchorCtr="1"/>
          <a:lstStyle/>
          <a:p>
            <a:pPr algn="ctr">
              <a:tabLst>
                <a:tab pos="723900" algn="l"/>
              </a:tabLst>
            </a:pPr>
            <a:r>
              <a:rPr lang="en-US">
                <a:solidFill>
                  <a:srgbClr val="FF6600"/>
                </a:solidFill>
                <a:latin typeface="Comic Sans MS" pitchFamily="66" charset="0"/>
              </a:rPr>
              <a:t>2020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190750" y="1558925"/>
            <a:ext cx="1423988" cy="347663"/>
          </a:xfrm>
          <a:prstGeom prst="rect">
            <a:avLst/>
          </a:prstGeom>
          <a:noFill/>
          <a:ln w="9000">
            <a:noFill/>
            <a:round/>
            <a:headEnd/>
            <a:tailEnd/>
          </a:ln>
          <a:effectLst/>
        </p:spPr>
        <p:txBody>
          <a:bodyPr wrap="none" lIns="0" tIns="54431" rIns="0" bIns="0" anchor="ctr" anchorCtr="1"/>
          <a:lstStyle/>
          <a:p>
            <a:pPr algn="ctr">
              <a:tabLst>
                <a:tab pos="723900" algn="l"/>
              </a:tabLst>
            </a:pPr>
            <a:r>
              <a:rPr lang="en-US">
                <a:solidFill>
                  <a:srgbClr val="D12124"/>
                </a:solidFill>
                <a:latin typeface="Comic Sans MS" pitchFamily="66" charset="0"/>
              </a:rPr>
              <a:t>Computers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4135438" y="1558925"/>
            <a:ext cx="1423987" cy="347663"/>
          </a:xfrm>
          <a:prstGeom prst="rect">
            <a:avLst/>
          </a:prstGeom>
          <a:noFill/>
          <a:ln w="9000">
            <a:noFill/>
            <a:round/>
            <a:headEnd/>
            <a:tailEnd/>
          </a:ln>
          <a:effectLst/>
        </p:spPr>
        <p:txBody>
          <a:bodyPr wrap="none" lIns="0" tIns="54431" rIns="0" bIns="0" anchor="ctr" anchorCtr="1"/>
          <a:lstStyle/>
          <a:p>
            <a:pPr algn="ctr">
              <a:tabLst>
                <a:tab pos="723900" algn="l"/>
              </a:tabLst>
            </a:pPr>
            <a:r>
              <a:rPr lang="en-US">
                <a:solidFill>
                  <a:srgbClr val="D12124"/>
                </a:solidFill>
                <a:latin typeface="Comic Sans MS" pitchFamily="66" charset="0"/>
              </a:rPr>
              <a:t>People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6043613" y="1558925"/>
            <a:ext cx="1423987" cy="347663"/>
          </a:xfrm>
          <a:prstGeom prst="rect">
            <a:avLst/>
          </a:prstGeom>
          <a:noFill/>
          <a:ln w="9000">
            <a:noFill/>
            <a:round/>
            <a:headEnd/>
            <a:tailEnd/>
          </a:ln>
          <a:effectLst/>
        </p:spPr>
        <p:txBody>
          <a:bodyPr wrap="none" lIns="0" tIns="54431" rIns="0" bIns="0" anchor="ctr" anchorCtr="1"/>
          <a:lstStyle/>
          <a:p>
            <a:pPr algn="ctr">
              <a:tabLst>
                <a:tab pos="723900" algn="l"/>
              </a:tabLst>
            </a:pPr>
            <a:r>
              <a:rPr lang="en-US">
                <a:solidFill>
                  <a:srgbClr val="D12124"/>
                </a:solidFill>
                <a:latin typeface="Comic Sans MS" pitchFamily="66" charset="0"/>
              </a:rPr>
              <a:t>Everything</a:t>
            </a: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2084388" y="3040063"/>
            <a:ext cx="1423987" cy="698500"/>
          </a:xfrm>
          <a:prstGeom prst="rect">
            <a:avLst/>
          </a:prstGeom>
          <a:noFill/>
          <a:ln w="9000">
            <a:noFill/>
            <a:round/>
            <a:headEnd/>
            <a:tailEnd/>
          </a:ln>
          <a:effectLst/>
        </p:spPr>
        <p:txBody>
          <a:bodyPr wrap="none" lIns="0" tIns="54431" rIns="0" bIns="0" anchor="ctr" anchorCtr="1"/>
          <a:lstStyle/>
          <a:p>
            <a:pPr algn="ctr">
              <a:tabLst>
                <a:tab pos="723900" algn="l"/>
              </a:tabLst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Cost to</a:t>
            </a:r>
            <a:br>
              <a:rPr lang="en-US">
                <a:solidFill>
                  <a:srgbClr val="000000"/>
                </a:solidFill>
                <a:latin typeface="Comic Sans MS" pitchFamily="66" charset="0"/>
              </a:rPr>
            </a:b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Connect</a:t>
            </a: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4064000" y="4876800"/>
            <a:ext cx="1423988" cy="698500"/>
          </a:xfrm>
          <a:prstGeom prst="rect">
            <a:avLst/>
          </a:prstGeom>
          <a:noFill/>
          <a:ln w="9000">
            <a:noFill/>
            <a:round/>
            <a:headEnd/>
            <a:tailEnd/>
          </a:ln>
          <a:effectLst/>
        </p:spPr>
        <p:txBody>
          <a:bodyPr wrap="none" lIns="0" tIns="54431" rIns="0" bIns="0" anchor="ctr" anchorCtr="1"/>
          <a:lstStyle/>
          <a:p>
            <a:pPr algn="ctr">
              <a:tabLst>
                <a:tab pos="723900" algn="l"/>
              </a:tabLst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Things</a:t>
            </a:r>
            <a:br>
              <a:rPr lang="en-US">
                <a:solidFill>
                  <a:srgbClr val="000000"/>
                </a:solidFill>
                <a:latin typeface="Comic Sans MS" pitchFamily="66" charset="0"/>
              </a:rPr>
            </a:b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Connected</a:t>
            </a: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2109788" y="2178050"/>
            <a:ext cx="1423987" cy="347663"/>
          </a:xfrm>
          <a:prstGeom prst="rect">
            <a:avLst/>
          </a:prstGeom>
          <a:noFill/>
          <a:ln w="9000">
            <a:noFill/>
            <a:round/>
            <a:headEnd/>
            <a:tailEnd/>
          </a:ln>
          <a:effectLst/>
        </p:spPr>
        <p:txBody>
          <a:bodyPr wrap="none" lIns="0" tIns="54431" rIns="0" bIns="0" anchor="ctr" anchorCtr="1"/>
          <a:lstStyle/>
          <a:p>
            <a:pPr algn="ctr">
              <a:tabLst>
                <a:tab pos="723900" algn="l"/>
              </a:tabLst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$100</a:t>
            </a: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3763963" y="3084513"/>
            <a:ext cx="1951037" cy="347662"/>
          </a:xfrm>
          <a:prstGeom prst="rect">
            <a:avLst/>
          </a:prstGeom>
          <a:noFill/>
          <a:ln w="9000">
            <a:noFill/>
            <a:round/>
            <a:headEnd/>
            <a:tailEnd/>
          </a:ln>
          <a:effectLst/>
        </p:spPr>
        <p:txBody>
          <a:bodyPr wrap="none" lIns="0" tIns="54431" rIns="0" bIns="0" anchor="ctr" anchorCtr="1"/>
          <a:lstStyle/>
          <a:p>
            <a:pPr algn="ctr">
              <a:tabLst>
                <a:tab pos="723900" algn="l"/>
                <a:tab pos="1447800" algn="l"/>
              </a:tabLst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$1</a:t>
            </a: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5694363" y="3965575"/>
            <a:ext cx="1951037" cy="347663"/>
          </a:xfrm>
          <a:prstGeom prst="rect">
            <a:avLst/>
          </a:prstGeom>
          <a:noFill/>
          <a:ln w="9000">
            <a:noFill/>
            <a:round/>
            <a:headEnd/>
            <a:tailEnd/>
          </a:ln>
          <a:effectLst/>
        </p:spPr>
        <p:txBody>
          <a:bodyPr wrap="none" lIns="0" tIns="54431" rIns="0" bIns="0" anchor="ctr" anchorCtr="1"/>
          <a:lstStyle/>
          <a:p>
            <a:pPr algn="ctr">
              <a:tabLst>
                <a:tab pos="723900" algn="l"/>
                <a:tab pos="1447800" algn="l"/>
              </a:tabLst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1¢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4/29/14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241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CS162: Spiral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L41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57</a:t>
            </a:fld>
            <a:endParaRPr lang="en-US" b="0"/>
          </a:p>
        </p:txBody>
      </p:sp>
      <p:sp>
        <p:nvSpPr>
          <p:cNvPr id="7" name="TextBox 6"/>
          <p:cNvSpPr txBox="1"/>
          <p:nvPr/>
        </p:nvSpPr>
        <p:spPr>
          <a:xfrm>
            <a:off x="4724400" y="38100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</a:rPr>
              <a:t>ntro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4698229" y="3150374"/>
            <a:ext cx="838200" cy="124305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OS Concepts (3)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4976989">
            <a:off x="3359672" y="2556094"/>
            <a:ext cx="2137928" cy="26714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Concurrency (6)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Rectangle 11"/>
          <p:cNvSpPr/>
          <p:nvPr/>
        </p:nvSpPr>
        <p:spPr>
          <a:xfrm rot="12045830">
            <a:off x="3223510" y="2273408"/>
            <a:ext cx="2137928" cy="26714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Address Space (4)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7076965">
            <a:off x="4330121" y="1820967"/>
            <a:ext cx="1932160" cy="2725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File Systems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(8)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 rot="1563930">
            <a:off x="5181561" y="2931283"/>
            <a:ext cx="1498302" cy="2774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3333"/>
                </a:solidFill>
              </a:rPr>
              <a:t>Distributed Systems (8)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C3333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6913033">
            <a:off x="2636482" y="2830783"/>
            <a:ext cx="1498302" cy="39152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Reliability, Security, Cloud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(8)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Explosion 1 2"/>
          <p:cNvSpPr/>
          <p:nvPr/>
        </p:nvSpPr>
        <p:spPr bwMode="auto">
          <a:xfrm>
            <a:off x="762000" y="2819400"/>
            <a:ext cx="457200" cy="457200"/>
          </a:xfrm>
          <a:prstGeom prst="irregularSeal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530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p-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663" y="942278"/>
            <a:ext cx="7882258" cy="574413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371" y="182747"/>
            <a:ext cx="7927565" cy="914400"/>
          </a:xfrm>
        </p:spPr>
        <p:txBody>
          <a:bodyPr/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4/29/14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8" name="Picture 7" descr="Screen shot 2012-11-05 at 9.01.2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547" y="1254009"/>
            <a:ext cx="3094731" cy="2800478"/>
          </a:xfrm>
          <a:prstGeom prst="rect">
            <a:avLst/>
          </a:prstGeom>
        </p:spPr>
      </p:pic>
      <p:pic>
        <p:nvPicPr>
          <p:cNvPr id="9" name="Picture 8" descr="Screen shot 2012-11-05 at 8.58.4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72" y="3028783"/>
            <a:ext cx="3801018" cy="281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98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1-05 at 8.36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92" y="3919977"/>
            <a:ext cx="1518382" cy="24018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1B313E-4C75-3F40-94D0-8FA61FA3535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 descr="Screen Shot 2014-01-05 at 8.35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41" y="1050554"/>
            <a:ext cx="2135506" cy="2791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09" y="4357826"/>
            <a:ext cx="2757581" cy="222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792" y="2375720"/>
            <a:ext cx="2679517" cy="26795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5132" y="5040132"/>
            <a:ext cx="2146044" cy="1430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350" y="2550087"/>
            <a:ext cx="1565971" cy="11118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689" y="1113273"/>
            <a:ext cx="1805763" cy="13543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4119" y="0"/>
            <a:ext cx="1860581" cy="16150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5679" y="943488"/>
            <a:ext cx="2232729" cy="148039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4/29/14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458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1B313E-4C75-3F40-94D0-8FA61FA3535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260600"/>
            <a:ext cx="3492500" cy="23368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4/29/14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552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1B313E-4C75-3F40-94D0-8FA61FA3535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97" y="1497588"/>
            <a:ext cx="2256218" cy="2256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272" y="4143652"/>
            <a:ext cx="1882143" cy="2085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268" y="1238713"/>
            <a:ext cx="2692071" cy="24956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687" y="4594212"/>
            <a:ext cx="2235394" cy="20722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29" y="4873863"/>
            <a:ext cx="2765617" cy="17395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2166" y="676148"/>
            <a:ext cx="2731834" cy="20462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4319" y="2728305"/>
            <a:ext cx="2060376" cy="20603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8090" y="2899716"/>
            <a:ext cx="2607262" cy="19034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4/29/14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627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s162-fa14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sample-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mple-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-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-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-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-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-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-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cs162-fa14.potx</Template>
  <TotalTime>17083</TotalTime>
  <Pages>12</Pages>
  <Words>2951</Words>
  <Application>Microsoft Macintosh PowerPoint</Application>
  <PresentationFormat>Letter Paper (8.5x11 in)</PresentationFormat>
  <Paragraphs>1122</Paragraphs>
  <Slides>57</Slides>
  <Notes>40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cs162-fa14</vt:lpstr>
      <vt:lpstr>Bitmap Image</vt:lpstr>
      <vt:lpstr>Image</vt:lpstr>
      <vt:lpstr>Towards the Internet of Everything…</vt:lpstr>
      <vt:lpstr>1997 - The Internet of Every Computer</vt:lpstr>
      <vt:lpstr>2007 - The Internet of Every Body</vt:lpstr>
      <vt:lpstr>2017 - The Internet of Everyday Things</vt:lpstr>
      <vt:lpstr>Why “Real” Information is so Important</vt:lpstr>
      <vt:lpstr>2013</vt:lpstr>
      <vt:lpstr>2014</vt:lpstr>
      <vt:lpstr>2013</vt:lpstr>
      <vt:lpstr>2014</vt:lpstr>
      <vt:lpstr>2014</vt:lpstr>
      <vt:lpstr>PowerPoint Presentation</vt:lpstr>
      <vt:lpstr>Broad Technology Trends</vt:lpstr>
      <vt:lpstr>‘Low-Tech’ Enabling Technology</vt:lpstr>
      <vt:lpstr>The Systems Challenge</vt:lpstr>
      <vt:lpstr>Leading Internet Research Perspective                ~ 1999</vt:lpstr>
      <vt:lpstr>Key WSN Research Developments</vt:lpstr>
      <vt:lpstr>Decade of Networking (sans Architecture)</vt:lpstr>
      <vt:lpstr>Internet of Every Thing – Realized 2008</vt:lpstr>
      <vt:lpstr>Internet of Every Thing – standardized 2010</vt:lpstr>
      <vt:lpstr>Smart meter rollouts</vt:lpstr>
      <vt:lpstr>Hardware</vt:lpstr>
      <vt:lpstr>The Mote/TinyOS revolution…</vt:lpstr>
      <vt:lpstr>Example 2004 Mote: TelosB</vt:lpstr>
      <vt:lpstr>Microcontrollers</vt:lpstr>
      <vt:lpstr>Mote Characteristics</vt:lpstr>
      <vt:lpstr>What we mean by “Low Power”</vt:lpstr>
      <vt:lpstr>Storm 2014</vt:lpstr>
      <vt:lpstr>TinyOS – Framework for Innovation</vt:lpstr>
      <vt:lpstr>UCB =&gt; A worldwide community</vt:lpstr>
      <vt:lpstr>Low Power Networking in the Real World</vt:lpstr>
      <vt:lpstr>A Low-Power Standard Link</vt:lpstr>
      <vt:lpstr>The “Idle Listening” Problem</vt:lpstr>
      <vt:lpstr>Communication Power – Passive Vigilance</vt:lpstr>
      <vt:lpstr>3 Basic Solution Techniques</vt:lpstr>
      <vt:lpstr>Self-Organized Routing - nutshell</vt:lpstr>
      <vt:lpstr>Key IPv6 Contributions</vt:lpstr>
      <vt:lpstr>6LoWPAN – IPv6 over 802.15.4</vt:lpstr>
      <vt:lpstr>6LoWPAN adaptation layer</vt:lpstr>
      <vt:lpstr>6LoWPAN – IP Header Optimization</vt:lpstr>
      <vt:lpstr>Internet – WSN assimilated </vt:lpstr>
      <vt:lpstr>Complete Embedded IPv6 Stack</vt:lpstr>
      <vt:lpstr>Adding up the pieces</vt:lpstr>
      <vt:lpstr>Real World – “Signals” and “Information”</vt:lpstr>
      <vt:lpstr>The Macroscope - Keck HydroWatch</vt:lpstr>
      <vt:lpstr>Networking the Physical World </vt:lpstr>
      <vt:lpstr>Ambient Vibration</vt:lpstr>
      <vt:lpstr>Bonus – Spectacular Views</vt:lpstr>
      <vt:lpstr>Real World …</vt:lpstr>
      <vt:lpstr>The “Killer App” for WSNs</vt:lpstr>
      <vt:lpstr>Traditional Load-Following Grid</vt:lpstr>
      <vt:lpstr>Towards an ‘Aware’ Energy Infrastructure</vt:lpstr>
      <vt:lpstr>How can we transform buildings into fundamentally more agile machines?</vt:lpstr>
      <vt:lpstr>Software Defined Buildings</vt:lpstr>
      <vt:lpstr>BOSS Architecture – first cut</vt:lpstr>
      <vt:lpstr>The Revolution</vt:lpstr>
      <vt:lpstr>The Revolution</vt:lpstr>
      <vt:lpstr>CS162: Spiral</vt:lpstr>
    </vt:vector>
  </TitlesOfParts>
  <Company>University of California,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Dust and TinyOS:  Hardware and Software for Network Sensors  - the software part –</dc:title>
  <dc:subject/>
  <dc:creator>David E. Culler</dc:creator>
  <cp:keywords/>
  <dc:description/>
  <cp:lastModifiedBy>David Culler</cp:lastModifiedBy>
  <cp:revision>474</cp:revision>
  <cp:lastPrinted>1601-01-01T00:00:00Z</cp:lastPrinted>
  <dcterms:created xsi:type="dcterms:W3CDTF">2009-09-09T21:17:00Z</dcterms:created>
  <dcterms:modified xsi:type="dcterms:W3CDTF">2014-12-05T17:05:17Z</dcterms:modified>
</cp:coreProperties>
</file>