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913" r:id="rId3"/>
    <p:sldId id="915" r:id="rId4"/>
    <p:sldId id="914" r:id="rId5"/>
    <p:sldId id="886" r:id="rId6"/>
    <p:sldId id="908" r:id="rId7"/>
    <p:sldId id="909" r:id="rId8"/>
    <p:sldId id="910" r:id="rId9"/>
    <p:sldId id="911" r:id="rId10"/>
    <p:sldId id="912" r:id="rId11"/>
    <p:sldId id="818" r:id="rId12"/>
    <p:sldId id="819" r:id="rId13"/>
    <p:sldId id="820" r:id="rId14"/>
    <p:sldId id="821" r:id="rId15"/>
    <p:sldId id="822" r:id="rId16"/>
    <p:sldId id="916" r:id="rId17"/>
    <p:sldId id="881" r:id="rId18"/>
    <p:sldId id="885" r:id="rId19"/>
    <p:sldId id="879" r:id="rId20"/>
    <p:sldId id="880" r:id="rId21"/>
    <p:sldId id="887" r:id="rId22"/>
    <p:sldId id="883" r:id="rId23"/>
    <p:sldId id="882" r:id="rId24"/>
    <p:sldId id="823" r:id="rId25"/>
    <p:sldId id="824" r:id="rId26"/>
    <p:sldId id="825" r:id="rId27"/>
    <p:sldId id="826" r:id="rId28"/>
    <p:sldId id="827" r:id="rId29"/>
    <p:sldId id="828" r:id="rId30"/>
    <p:sldId id="829" r:id="rId31"/>
    <p:sldId id="830" r:id="rId32"/>
    <p:sldId id="837" r:id="rId33"/>
    <p:sldId id="838" r:id="rId34"/>
    <p:sldId id="840" r:id="rId35"/>
    <p:sldId id="841" r:id="rId36"/>
    <p:sldId id="842" r:id="rId37"/>
    <p:sldId id="848" r:id="rId38"/>
    <p:sldId id="902" r:id="rId39"/>
    <p:sldId id="851" r:id="rId40"/>
    <p:sldId id="871" r:id="rId41"/>
    <p:sldId id="872" r:id="rId42"/>
    <p:sldId id="792" r:id="rId43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2" autoAdjust="0"/>
    <p:restoredTop sz="94799" autoAdjust="0"/>
  </p:normalViewPr>
  <p:slideViewPr>
    <p:cSldViewPr>
      <p:cViewPr varScale="1">
        <p:scale>
          <a:sx n="76" d="100"/>
          <a:sy n="7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5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4502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0367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740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507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165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1642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288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0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182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305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88849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309580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244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12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37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68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83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729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423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402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778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678474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88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8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10.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9/30/15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30408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Fall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10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1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3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2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3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62138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(</a:t>
            </a:r>
            <a:r>
              <a:rPr lang="en-US" altLang="ko-KR" i="1" smtClean="0">
                <a:ea typeface="굴림" panose="020B0600000101010101" pitchFamily="34" charset="-127"/>
              </a:rPr>
              <a:t>time quantum</a:t>
            </a:r>
            <a:r>
              <a:rPr lang="en-US" altLang="ko-KR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smtClean="0">
                <a:ea typeface="굴림" panose="020B0600000101010101" pitchFamily="34" charset="-127"/>
              </a:rPr>
              <a:t>q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large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hyperthreading?)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</p:spTree>
    <p:extLst>
      <p:ext uri="{BB962C8B-B14F-4D97-AF65-F5344CB8AC3E}">
        <p14:creationId xmlns:p14="http://schemas.microsoft.com/office/powerpoint/2010/main" val="21997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1800" smtClean="0">
                <a:ea typeface="굴림" panose="020B0600000101010101" pitchFamily="34" charset="-127"/>
              </a:rPr>
              <a:t>	</a:t>
            </a:r>
            <a:r>
              <a:rPr lang="en-US" altLang="ko-KR" sz="1800" u="sng" smtClean="0">
                <a:ea typeface="굴림" panose="020B0600000101010101" pitchFamily="34" charset="-127"/>
              </a:rPr>
              <a:t>Process</a:t>
            </a:r>
            <a:r>
              <a:rPr lang="en-US" altLang="ko-KR" sz="1800" smtClean="0">
                <a:ea typeface="굴림" panose="020B0600000101010101" pitchFamily="34" charset="-127"/>
              </a:rPr>
              <a:t>		</a:t>
            </a:r>
            <a:r>
              <a:rPr lang="en-US" altLang="ko-KR" sz="18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smtClean="0">
                <a:ea typeface="굴림" panose="020B0600000101010101" pitchFamily="34" charset="-127"/>
              </a:rPr>
            </a:br>
            <a:r>
              <a:rPr lang="en-US" altLang="ko-KR" sz="1800" i="1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1		</a:t>
            </a:r>
            <a:r>
              <a:rPr lang="en-US" altLang="ko-KR" sz="1800" smtClean="0">
                <a:ea typeface="굴림" panose="020B0600000101010101" pitchFamily="34" charset="-127"/>
              </a:rPr>
              <a:t>53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2		 </a:t>
            </a:r>
            <a:r>
              <a:rPr lang="en-US" altLang="ko-KR" sz="1800" smtClean="0">
                <a:ea typeface="굴림" panose="020B0600000101010101" pitchFamily="34" charset="-127"/>
              </a:rPr>
              <a:t>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3		</a:t>
            </a:r>
            <a:r>
              <a:rPr lang="en-US" altLang="ko-KR" sz="1800" smtClean="0">
                <a:ea typeface="굴림" panose="020B0600000101010101" pitchFamily="34" charset="-127"/>
              </a:rPr>
              <a:t>68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4		 </a:t>
            </a:r>
            <a:r>
              <a:rPr lang="en-US" altLang="ko-KR" sz="180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=(20-0)=20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3</a:t>
            </a:r>
            <a:r>
              <a:rPr lang="en-US" altLang="ko-KR" sz="200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4</a:t>
            </a:r>
            <a:r>
              <a:rPr lang="en-US" altLang="ko-KR" sz="200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4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5993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74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Completion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Wait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[24]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[53]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[68]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4901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coming up soon</a:t>
            </a:r>
          </a:p>
          <a:p>
            <a:pPr lvl="1"/>
            <a:r>
              <a:rPr lang="en-US" dirty="0" smtClean="0"/>
              <a:t>Currently scheduled for Wednesday 3/11</a:t>
            </a:r>
          </a:p>
          <a:p>
            <a:pPr lvl="1"/>
            <a:r>
              <a:rPr lang="en-US" dirty="0" smtClean="0"/>
              <a:t>Still working out the details</a:t>
            </a:r>
          </a:p>
          <a:p>
            <a:pPr lvl="1"/>
            <a:r>
              <a:rPr lang="en-US" dirty="0" smtClean="0"/>
              <a:t>Intend this to be a 1.5-2 hour exam in 3 hour slot </a:t>
            </a:r>
          </a:p>
          <a:p>
            <a:r>
              <a:rPr lang="en-US" dirty="0" smtClean="0"/>
              <a:t>Topics will include the material from that Monday</a:t>
            </a:r>
          </a:p>
          <a:p>
            <a:r>
              <a:rPr lang="en-US" dirty="0" smtClean="0"/>
              <a:t>No class that day, extra </a:t>
            </a:r>
            <a:r>
              <a:rPr lang="en-US" smtClean="0"/>
              <a:t>office </a:t>
            </a:r>
            <a:r>
              <a:rPr lang="en-US" smtClean="0"/>
              <a:t>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05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dirty="0" smtClean="0"/>
              <a:t>Handling differences in importance:</a:t>
            </a:r>
            <a:br>
              <a:rPr lang="en-US" dirty="0" smtClean="0"/>
            </a:br>
            <a:r>
              <a:rPr lang="en-US" dirty="0" smtClean="0"/>
              <a:t>Strict Priority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44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Execution Plan</a:t>
            </a:r>
          </a:p>
          <a:p>
            <a:pPr lvl="1"/>
            <a:r>
              <a:rPr lang="en-US" dirty="0" smtClean="0"/>
              <a:t>Always execute highest-priority </a:t>
            </a:r>
            <a:r>
              <a:rPr lang="en-US" dirty="0" err="1" smtClean="0"/>
              <a:t>runable</a:t>
            </a:r>
            <a:r>
              <a:rPr lang="en-US" dirty="0" smtClean="0"/>
              <a:t> jobs to completion</a:t>
            </a:r>
          </a:p>
          <a:p>
            <a:pPr lvl="1"/>
            <a:r>
              <a:rPr lang="en-US" dirty="0" smtClean="0"/>
              <a:t>Each queue can be processed in Round-Robin fashion with some time-quantum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Starvation: </a:t>
            </a:r>
          </a:p>
          <a:p>
            <a:pPr lvl="2"/>
            <a:r>
              <a:rPr lang="en-US" dirty="0" smtClean="0"/>
              <a:t>Lower priority jobs don’t get to run because higher priority tasks always running</a:t>
            </a:r>
          </a:p>
          <a:p>
            <a:pPr lvl="1"/>
            <a:r>
              <a:rPr lang="en-US" dirty="0" smtClean="0"/>
              <a:t>Deadlock: Priority Inversion</a:t>
            </a:r>
          </a:p>
          <a:p>
            <a:pPr lvl="2"/>
            <a:r>
              <a:rPr lang="en-US" dirty="0" smtClean="0"/>
              <a:t>Not strictly a problem with priority scheduling, but happens when low priority task has lock needed by high-priority task</a:t>
            </a:r>
          </a:p>
          <a:p>
            <a:pPr lvl="2"/>
            <a:r>
              <a:rPr lang="en-US" dirty="0" smtClean="0"/>
              <a:t>Usually involves third, intermediate priority task that keeps running even though high-priority task should be running</a:t>
            </a:r>
          </a:p>
          <a:p>
            <a:r>
              <a:rPr lang="en-US" dirty="0" smtClean="0"/>
              <a:t>How to fix problems?</a:t>
            </a:r>
          </a:p>
          <a:p>
            <a:pPr lvl="1"/>
            <a:r>
              <a:rPr lang="en-US" dirty="0" smtClean="0"/>
              <a:t>Dynamic priorities – adjust base-level priority up or down based on heuristics about interactivity, locking, burst behavior, etc…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59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dirty="0" err="1" smtClean="0">
                <a:ea typeface="굴림" charset="-127"/>
              </a:rPr>
              <a:t>etc</a:t>
            </a:r>
            <a:r>
              <a:rPr lang="en-US" altLang="ko-KR" dirty="0" smtClean="0">
                <a:ea typeface="굴림" charset="-127"/>
              </a:rPr>
              <a:t>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In </a:t>
            </a:r>
            <a:r>
              <a:rPr lang="en-US" altLang="ko-KR" dirty="0" err="1" smtClean="0">
                <a:ea typeface="굴림" charset="-127"/>
              </a:rPr>
              <a:t>Multics</a:t>
            </a:r>
            <a:r>
              <a:rPr lang="en-US" altLang="ko-KR" dirty="0" smtClean="0">
                <a:ea typeface="굴림" charset="-127"/>
              </a:rPr>
              <a:t>, shut down machine, found 10-year-old job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dirty="0" err="1" smtClean="0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 response time!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How to implement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give each queue some fraction of the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if one long-running job and 100 short-running ones?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increase priority of jobs that don’t get service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is done in some variants of UNIX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This is ad hoc—what rate should you increase priorities?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And, as system gets overloaded, no job gets CPU time, so everyone increases in </a:t>
            </a:r>
            <a:r>
              <a:rPr lang="en-US" altLang="ko-KR" dirty="0" err="1" smtClean="0">
                <a:ea typeface="굴림" charset="-127"/>
              </a:rPr>
              <a:t>priority</a:t>
            </a:r>
            <a:r>
              <a:rPr lang="en-US" altLang="ko-KR" dirty="0" err="1" smtClean="0">
                <a:ea typeface="굴림" charset="-127"/>
                <a:sym typeface="Symbol" pitchFamily="18" charset="2"/>
              </a:rPr>
              <a:t>Interactive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 jobs suffer</a:t>
            </a:r>
          </a:p>
        </p:txBody>
      </p:sp>
    </p:spTree>
    <p:extLst>
      <p:ext uri="{BB962C8B-B14F-4D97-AF65-F5344CB8AC3E}">
        <p14:creationId xmlns:p14="http://schemas.microsoft.com/office/powerpoint/2010/main" val="1488527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954215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Monitors </a:t>
            </a:r>
            <a:r>
              <a:rPr lang="en-US" altLang="ko-KR" dirty="0" smtClean="0">
                <a:ea typeface="굴림" panose="020B0600000101010101" pitchFamily="34" charset="-127"/>
              </a:rPr>
              <a:t>and 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of Monitors is a programming paradigm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languages like Java provide monitors in the language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Must hold lock when doing condition variable ops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!</a:t>
            </a:r>
            <a:endParaRPr lang="en-US" altLang="ko-KR" dirty="0" smtClean="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3140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 Example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</a:t>
            </a:r>
          </a:p>
          <a:p>
            <a:pPr lvl="1"/>
            <a:r>
              <a:rPr lang="en-US" altLang="ko-KR" dirty="0" smtClean="0">
                <a:ea typeface="굴림" charset="-127"/>
              </a:rPr>
              <a:t>Assume short jobs get 10 tickets, long jobs get 1 ticket</a:t>
            </a: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r>
              <a:rPr lang="en-US" altLang="ko-KR" dirty="0" smtClean="0">
                <a:ea typeface="굴림" charset="-127"/>
              </a:rPr>
              <a:t>What if too many short jobs to give reasonable 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response time?  </a:t>
            </a:r>
          </a:p>
          <a:p>
            <a:pPr lvl="2"/>
            <a:r>
              <a:rPr lang="en-US" altLang="ko-KR" dirty="0" smtClean="0">
                <a:ea typeface="굴림" charset="-127"/>
              </a:rPr>
              <a:t>If load average is 100, hard to make progress</a:t>
            </a:r>
          </a:p>
          <a:p>
            <a:pPr lvl="2"/>
            <a:r>
              <a:rPr lang="en-US" altLang="ko-KR" dirty="0" smtClean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</p:nvPr>
        </p:nvGraphicFramePr>
        <p:xfrm>
          <a:off x="1219200" y="1828800"/>
          <a:ext cx="6934200" cy="2616201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6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takes 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Queueing 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Build system which allows actual algorithms to be run against actual data.  Most flexible/general.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b="0" smtClean="0">
              <a:ea typeface="굴림" panose="020B0600000101010101" pitchFamily="34" charset="-127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4369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Burst Behavior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0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543800" cy="533400"/>
          </a:xfrm>
        </p:spPr>
        <p:txBody>
          <a:bodyPr/>
          <a:lstStyle/>
          <a:p>
            <a:r>
              <a:rPr lang="en-US" dirty="0" smtClean="0"/>
              <a:t>How to handle simultaneous mix of different types of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we use Burst Time (observed) to decide which application gets CPU time?</a:t>
            </a:r>
          </a:p>
          <a:p>
            <a:r>
              <a:rPr lang="en-US" dirty="0" smtClean="0"/>
              <a:t>Consider mix of </a:t>
            </a:r>
            <a:r>
              <a:rPr lang="en-US" i="1" dirty="0" smtClean="0"/>
              <a:t>interactive </a:t>
            </a:r>
            <a:r>
              <a:rPr lang="en-US" dirty="0" smtClean="0"/>
              <a:t>and</a:t>
            </a:r>
            <a:r>
              <a:rPr lang="en-US" i="1" dirty="0"/>
              <a:t> </a:t>
            </a:r>
            <a:r>
              <a:rPr lang="en-US" i="1" dirty="0" smtClean="0"/>
              <a:t>high throughput </a:t>
            </a:r>
            <a:r>
              <a:rPr lang="en-US" dirty="0" smtClean="0"/>
              <a:t>apps:</a:t>
            </a:r>
          </a:p>
          <a:p>
            <a:pPr lvl="1"/>
            <a:r>
              <a:rPr lang="en-US" dirty="0" smtClean="0"/>
              <a:t>How to best schedule them?</a:t>
            </a:r>
          </a:p>
          <a:p>
            <a:pPr lvl="1"/>
            <a:r>
              <a:rPr lang="en-US" dirty="0" smtClean="0"/>
              <a:t>How to recognize one from the other?</a:t>
            </a:r>
          </a:p>
          <a:p>
            <a:pPr lvl="2"/>
            <a:r>
              <a:rPr lang="en-US" dirty="0" smtClean="0"/>
              <a:t>Do you trust app to say that it is “interactive”?</a:t>
            </a:r>
          </a:p>
          <a:p>
            <a:pPr lvl="1"/>
            <a:r>
              <a:rPr lang="en-US" dirty="0" smtClean="0"/>
              <a:t>Should you schedule the set of apps identically on servers, workstations, pads, and cellphones?</a:t>
            </a:r>
          </a:p>
          <a:p>
            <a:r>
              <a:rPr lang="en-US" dirty="0" smtClean="0"/>
              <a:t>Assumptions encoded into many schedulers:</a:t>
            </a:r>
          </a:p>
          <a:p>
            <a:pPr lvl="1"/>
            <a:r>
              <a:rPr lang="en-US" dirty="0" smtClean="0"/>
              <a:t>Apps that sleep a lot and have short bursts must be interactive apps – they should get high priority</a:t>
            </a:r>
          </a:p>
          <a:p>
            <a:pPr lvl="1"/>
            <a:r>
              <a:rPr lang="en-US" dirty="0" smtClean="0"/>
              <a:t>Apps that compute a lot should get low(</a:t>
            </a:r>
            <a:r>
              <a:rPr lang="en-US" dirty="0" err="1" smtClean="0"/>
              <a:t>er</a:t>
            </a:r>
            <a:r>
              <a:rPr lang="en-US" dirty="0" smtClean="0"/>
              <a:t>?) priority, since they won’t notice intermittent bursts from interactive apps</a:t>
            </a:r>
          </a:p>
          <a:p>
            <a:r>
              <a:rPr lang="en-US" dirty="0" smtClean="0"/>
              <a:t>Hard to characterize apps:</a:t>
            </a:r>
          </a:p>
          <a:p>
            <a:pPr lvl="1"/>
            <a:r>
              <a:rPr lang="en-US" dirty="0" smtClean="0"/>
              <a:t>What about apps that sleep for a long time, but then compute for a long time?</a:t>
            </a:r>
          </a:p>
          <a:p>
            <a:pPr lvl="1"/>
            <a:r>
              <a:rPr lang="en-US" dirty="0" smtClean="0"/>
              <a:t>Or, what about apps that must run under all circumstances (say periodically)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5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we always mirror best FCFS?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Job First (SJF):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Run whatever job has the least amount of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computation to do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Time to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Completion First” (STCF)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Preemptive version of SJF: if job arrives and has a shorter time to completion than the remaining time on the current job, immediately preempt CPU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Remaining Time to Completion First” (SRTCF)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These can be applied either to a whole program or the current CPU burst of each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 is to get short jobs out of the system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Big effect on short jobs, only small effect on long ones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9812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026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SJF/SRTF are the best you can do at minimizing average response time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Provably optimal (SJF among non-preemptive, SRTF among preemptive)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SRTF is always at least as good as SJF, focus on SRTF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Comparison of SRTF with FCFS and RR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all jobs the same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becomes the same as FCFS (i.e. FCFS is best can do if all jobs the same length)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jobs have varying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(and RR):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137104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rmAutofit lnSpcReduction="10000"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Three jobs:	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A,B: both CPU bound, run for week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C: I/O bound, loop 1ms CPU, 9ms disk I/O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If only one at a time, C uses 90% of the disk, A or B could use 100% of the CPU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With FIFO: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Once A or B get in, keep CPU for two weeks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about RR or SRTF?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27213"/>
            <a:chOff x="574" y="576"/>
            <a:chExt cx="1346" cy="1151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74" y="576"/>
              <a:ext cx="1298" cy="1151"/>
              <a:chOff x="574" y="576"/>
              <a:chExt cx="1298" cy="1151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2" cy="883"/>
                <a:chOff x="574" y="844"/>
                <a:chExt cx="432" cy="883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2" cy="883"/>
                <a:chOff x="574" y="844"/>
                <a:chExt cx="432" cy="883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2" cy="883"/>
                <a:chOff x="574" y="844"/>
                <a:chExt cx="432" cy="883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840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3"/>
            <a:ext cx="7567612" cy="1676400"/>
            <a:chOff x="463" y="1755"/>
            <a:chExt cx="4767" cy="1056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51"/>
              <a:chOff x="622" y="1296"/>
              <a:chExt cx="338" cy="451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51"/>
              <a:chOff x="622" y="1296"/>
              <a:chExt cx="338" cy="451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784350"/>
            <a:chOff x="526" y="603"/>
            <a:chExt cx="4704" cy="1124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51"/>
              <a:chOff x="622" y="1296"/>
              <a:chExt cx="338" cy="451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51"/>
              <a:chOff x="615" y="1296"/>
              <a:chExt cx="345" cy="451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3"/>
            <a:ext cx="7478712" cy="1784350"/>
            <a:chOff x="519" y="2907"/>
            <a:chExt cx="4711" cy="1124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51"/>
              <a:chOff x="622" y="1296"/>
              <a:chExt cx="338" cy="451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51"/>
              <a:chOff x="622" y="1296"/>
              <a:chExt cx="338" cy="451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05174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Starvation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can lead to starvation if many small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Large jobs never get to run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Somehow need to predict future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do this?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systems ask the user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When you submit a job, have to say how long it will take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 stop cheating, system kills job if takes too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But: Even non-malicious users have trouble predicting runtime of their jobs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Bottom line, can’t really know how long job will take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However, can use SRTF as a yardstick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for measuring other policies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Optimal, so can’t do any better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Pros &amp;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 (average response time) (+)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Hard to predict future (-)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190806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Adaptive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CPU scheduling, in virtual memory, in file systems, etc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computer behavior were random, wouldn’t help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an estimator function on previous bursts: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Let 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etc. be previous CPU burst lengths. Estimate next burst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= f(</a:t>
            </a:r>
            <a:r>
              <a:rPr lang="en-US" altLang="ko-KR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Function f could be one of many different time series estimation schemes (Kalman filters, etc)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instance,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exponential averaging</a:t>
            </a:r>
            <a:r>
              <a:rPr lang="en-US" altLang="ko-KR" smtClean="0">
                <a:ea typeface="굴림" panose="020B0600000101010101" pitchFamily="34" charset="-127"/>
              </a:rPr>
              <a:t/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= t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+(1-)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with (0&lt;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sz="240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4267200" y="4343400"/>
            <a:ext cx="3733800" cy="2387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Mesa </a:t>
            </a:r>
            <a:r>
              <a:rPr lang="en-US" altLang="ko-KR" dirty="0" smtClean="0">
                <a:ea typeface="굴림" panose="020B0600000101010101" pitchFamily="34" charset="-127"/>
              </a:rPr>
              <a:t>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(most 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6489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Another 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multiple RR priorities with quantum increasing exponentially (highest:1ms, next:2ms, next: 4ms,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Long-Running Compute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Tasks Demoted to 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3826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534400" cy="59864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approximates SRTF: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bound jobs drop like a rock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Short-running I/O bound jobs stay near top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Scheduling must be done between the queues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Fixed priority scheduling: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serve all from highest priority, then next priority, etc.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slice: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queue gets a certain amount of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e.g., 70% to highest, 20% next, 10% lowest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Countermeasure</a:t>
            </a:r>
            <a:r>
              <a:rPr lang="en-US" altLang="ko-KR" smtClean="0">
                <a:ea typeface="굴림" panose="020B0600000101010101" pitchFamily="34" charset="-127"/>
              </a:rPr>
              <a:t>: user action that can foil intent of the OS designer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if everyone did this, wouldn’t work!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of Othello program: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Put in printf’s, ran much faster!</a:t>
            </a:r>
          </a:p>
        </p:txBody>
      </p:sp>
    </p:spTree>
    <p:extLst>
      <p:ext uri="{BB962C8B-B14F-4D97-AF65-F5344CB8AC3E}">
        <p14:creationId xmlns:p14="http://schemas.microsoft.com/office/powerpoint/2010/main" val="4035708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Linux 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Priority-based scheduler: 140 priorities</a:t>
            </a:r>
          </a:p>
          <a:p>
            <a:pPr lvl="1"/>
            <a:r>
              <a:rPr lang="en-US" dirty="0" smtClean="0"/>
              <a:t>40 for “user tasks” (set by “nice”), 100 for “</a:t>
            </a:r>
            <a:r>
              <a:rPr lang="en-US" dirty="0" err="1" smtClean="0"/>
              <a:t>Realtime</a:t>
            </a:r>
            <a:r>
              <a:rPr lang="en-US" dirty="0" smtClean="0"/>
              <a:t>/Kernel”</a:t>
            </a:r>
          </a:p>
          <a:p>
            <a:pPr lvl="1"/>
            <a:r>
              <a:rPr lang="en-US" dirty="0" smtClean="0"/>
              <a:t>Lower priority value </a:t>
            </a:r>
            <a:r>
              <a:rPr lang="en-US" dirty="0" smtClean="0">
                <a:sym typeface="Symbol"/>
              </a:rPr>
              <a:t> higher priority (for nice values)</a:t>
            </a:r>
          </a:p>
          <a:p>
            <a:pPr lvl="1"/>
            <a:r>
              <a:rPr lang="en-US" dirty="0" smtClean="0">
                <a:sym typeface="Symbol"/>
              </a:rPr>
              <a:t>Highest priority value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Lower priority </a:t>
            </a:r>
            <a:r>
              <a:rPr lang="en-US" dirty="0">
                <a:sym typeface="Symbol"/>
              </a:rPr>
              <a:t>(for </a:t>
            </a:r>
            <a:r>
              <a:rPr lang="en-US" dirty="0" err="1" smtClean="0">
                <a:sym typeface="Symbol"/>
              </a:rPr>
              <a:t>realtime</a:t>
            </a:r>
            <a:r>
              <a:rPr lang="en-US" dirty="0" smtClean="0">
                <a:sym typeface="Symbol"/>
              </a:rPr>
              <a:t> values</a:t>
            </a:r>
            <a:r>
              <a:rPr lang="en-US" dirty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algorithms O(1)</a:t>
            </a:r>
          </a:p>
          <a:p>
            <a:pPr lvl="2"/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/priorities/interactivity credits all computed when job finishes time slice</a:t>
            </a:r>
          </a:p>
          <a:p>
            <a:pPr lvl="2"/>
            <a:r>
              <a:rPr lang="en-US" dirty="0" smtClean="0">
                <a:sym typeface="Symbol"/>
              </a:rPr>
              <a:t>140-bit bit mask indicates presence or absence of job at given priority level</a:t>
            </a:r>
          </a:p>
          <a:p>
            <a:r>
              <a:rPr lang="en-US" dirty="0" smtClean="0">
                <a:sym typeface="Symbol"/>
              </a:rPr>
              <a:t>Two separate priority queues: “active” and “expired”</a:t>
            </a:r>
          </a:p>
          <a:p>
            <a:pPr lvl="1"/>
            <a:r>
              <a:rPr lang="en-US" dirty="0" smtClean="0">
                <a:sym typeface="Symbol"/>
              </a:rPr>
              <a:t>All tasks in the active queue use up their </a:t>
            </a:r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 and get placed on the expired queue, after which queues swapped</a:t>
            </a:r>
          </a:p>
          <a:p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depends on priority – linearly mapped onto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range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Like a multi-level queue (one queue per priority) with different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timeslice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at each level</a:t>
            </a:r>
          </a:p>
          <a:p>
            <a:pPr lvl="1"/>
            <a:r>
              <a:rPr lang="en-US" dirty="0">
                <a:sym typeface="Symbol"/>
              </a:rPr>
              <a:t>Execution split into “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Granularity” chunks – round robin through priority</a:t>
            </a:r>
          </a:p>
          <a:p>
            <a:pPr lvl="1"/>
            <a:endParaRPr lang="en-US" dirty="0" smtClean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685800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Kernel/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Realtim</a:t>
            </a:r>
            <a:r>
              <a:rPr lang="en-US" dirty="0" err="1" smtClean="0"/>
              <a:t>e</a:t>
            </a:r>
            <a:r>
              <a:rPr lang="en-US" dirty="0" smtClean="0"/>
              <a:t> Tasks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15000" y="685800"/>
            <a:ext cx="1600200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0606" y="12954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12954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O(1) Scheduler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Symbol"/>
              </a:rPr>
              <a:t>Heuristics </a:t>
            </a:r>
            <a:endParaRPr lang="en-US" dirty="0"/>
          </a:p>
          <a:p>
            <a:pPr lvl="1"/>
            <a:r>
              <a:rPr lang="en-US" dirty="0"/>
              <a:t>User-task priority adjusted ±5 based on heuristics</a:t>
            </a:r>
          </a:p>
          <a:p>
            <a:pPr lvl="2"/>
            <a:r>
              <a:rPr lang="en-US" dirty="0"/>
              <a:t>p-&gt;</a:t>
            </a:r>
            <a:r>
              <a:rPr lang="en-US" dirty="0" err="1"/>
              <a:t>sleep_avg</a:t>
            </a:r>
            <a:r>
              <a:rPr lang="en-US" dirty="0"/>
              <a:t> = </a:t>
            </a:r>
            <a:r>
              <a:rPr lang="en-US" dirty="0" err="1"/>
              <a:t>sleep_time</a:t>
            </a:r>
            <a:r>
              <a:rPr lang="en-US" dirty="0"/>
              <a:t> – </a:t>
            </a:r>
            <a:r>
              <a:rPr lang="en-US" dirty="0" err="1"/>
              <a:t>run_time</a:t>
            </a:r>
            <a:endParaRPr lang="en-US" dirty="0"/>
          </a:p>
          <a:p>
            <a:pPr lvl="2"/>
            <a:r>
              <a:rPr lang="en-US" dirty="0"/>
              <a:t>Higher </a:t>
            </a:r>
            <a:r>
              <a:rPr lang="en-US" dirty="0" err="1"/>
              <a:t>sleep_avg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more I/O bound the task, more reward (and vice versa)</a:t>
            </a:r>
          </a:p>
          <a:p>
            <a:pPr lvl="1"/>
            <a:r>
              <a:rPr lang="en-US" dirty="0">
                <a:sym typeface="Symbol"/>
              </a:rPr>
              <a:t>Interactive Credit</a:t>
            </a:r>
          </a:p>
          <a:p>
            <a:pPr lvl="2"/>
            <a:r>
              <a:rPr lang="en-US" dirty="0">
                <a:sym typeface="Symbol"/>
              </a:rPr>
              <a:t>Earned when a task sleeps for a “long” time</a:t>
            </a:r>
          </a:p>
          <a:p>
            <a:pPr lvl="2"/>
            <a:r>
              <a:rPr lang="en-US" dirty="0">
                <a:sym typeface="Symbol"/>
              </a:rPr>
              <a:t>Spend when a task runs for a “long” time</a:t>
            </a:r>
          </a:p>
          <a:p>
            <a:pPr lvl="2"/>
            <a:r>
              <a:rPr lang="en-US" dirty="0">
                <a:sym typeface="Symbol"/>
              </a:rPr>
              <a:t>IC is used to provide hysteresis to avoid changing interactivity for temporary changes in </a:t>
            </a:r>
            <a:r>
              <a:rPr lang="en-US" dirty="0" smtClean="0">
                <a:sym typeface="Symbol"/>
              </a:rPr>
              <a:t>behavior</a:t>
            </a:r>
          </a:p>
          <a:p>
            <a:pPr lvl="1"/>
            <a:r>
              <a:rPr lang="en-US" dirty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dirty="0">
                <a:sym typeface="Symbol"/>
              </a:rPr>
              <a:t>To try to maintain interactivity</a:t>
            </a:r>
          </a:p>
          <a:p>
            <a:pPr lvl="2"/>
            <a:r>
              <a:rPr lang="en-US" dirty="0">
                <a:sym typeface="Symbol"/>
              </a:rPr>
              <a:t>Placed back into active queue, unless some other task has been starved for too </a:t>
            </a:r>
            <a:r>
              <a:rPr lang="en-US" dirty="0" smtClean="0">
                <a:sym typeface="Symbol"/>
              </a:rPr>
              <a:t>long…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Real-Time Tasks</a:t>
            </a:r>
          </a:p>
          <a:p>
            <a:pPr lvl="1"/>
            <a:r>
              <a:rPr lang="en-US" dirty="0" smtClean="0">
                <a:sym typeface="Symbol"/>
              </a:rPr>
              <a:t>Always preempt non-RT tasks</a:t>
            </a:r>
          </a:p>
          <a:p>
            <a:pPr lvl="1"/>
            <a:r>
              <a:rPr lang="en-US" dirty="0" smtClean="0">
                <a:sym typeface="Symbol"/>
              </a:rPr>
              <a:t>No dynamic adjustment of priorities</a:t>
            </a:r>
          </a:p>
          <a:p>
            <a:pPr lvl="1"/>
            <a:r>
              <a:rPr lang="en-US" dirty="0" smtClean="0">
                <a:sym typeface="Symbol"/>
              </a:rPr>
              <a:t>Scheduling schemes:</a:t>
            </a:r>
          </a:p>
          <a:p>
            <a:pPr lvl="2"/>
            <a:r>
              <a:rPr lang="en-US" dirty="0" smtClean="0">
                <a:sym typeface="Symbol"/>
              </a:rPr>
              <a:t>SCHED_FIFO: preempts other tasks, no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limit</a:t>
            </a:r>
          </a:p>
          <a:p>
            <a:pPr lvl="2"/>
            <a:r>
              <a:rPr lang="en-US" dirty="0" smtClean="0">
                <a:sym typeface="Symbol"/>
              </a:rPr>
              <a:t>SCHED_RR: preempts normal tasks, RR scheduling amongst tasks of same priority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Completely Fair Scheduler (CFS)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First appeared in 2.6.23, modified in 2.6.24</a:t>
            </a:r>
          </a:p>
          <a:p>
            <a:r>
              <a:rPr lang="en-US" dirty="0" smtClean="0"/>
              <a:t>“CFS </a:t>
            </a:r>
            <a:r>
              <a:rPr lang="en-US" dirty="0"/>
              <a:t>doesn't track sleeping time and doesn't use heuristics to identify interactive tasks—it just makes sure every process gets a fair share of CPU within a set amount of time given the number of runnable processes on the CPU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Inspired by Networking “Fair </a:t>
            </a:r>
            <a:r>
              <a:rPr lang="en-US" dirty="0" err="1" smtClean="0"/>
              <a:t>Queueing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process given their fair share of resources</a:t>
            </a:r>
          </a:p>
          <a:p>
            <a:pPr lvl="1"/>
            <a:r>
              <a:rPr lang="en-US" dirty="0" smtClean="0"/>
              <a:t>Models an “ideal multitasking processor” in which N processes execute simultaneously as if they truly got 1/N of the processor</a:t>
            </a:r>
          </a:p>
          <a:p>
            <a:pPr lvl="2"/>
            <a:r>
              <a:rPr lang="en-US" dirty="0" smtClean="0"/>
              <a:t>Tries to give each process an equal fraction of the processor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Priorities reflected by weights such that increasing a task’s priority by 1 always gives the same fractional increase in CPU time – regardless of current priority</a:t>
            </a:r>
          </a:p>
        </p:txBody>
      </p:sp>
    </p:spTree>
    <p:extLst>
      <p:ext uri="{BB962C8B-B14F-4D97-AF65-F5344CB8AC3E}">
        <p14:creationId xmlns:p14="http://schemas.microsoft.com/office/powerpoint/2010/main" val="1722766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686800" cy="5715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Idea: track amount of “virtual time” received by each process when it is executing</a:t>
                </a:r>
              </a:p>
              <a:p>
                <a:pPr lvl="1"/>
                <a:r>
                  <a:rPr lang="en-US" dirty="0" smtClean="0"/>
                  <a:t>Take real execution time, scale by weighting factor</a:t>
                </a:r>
              </a:p>
              <a:p>
                <a:pPr lvl="2"/>
                <a:r>
                  <a:rPr lang="en-US" dirty="0" smtClean="0"/>
                  <a:t>Lower priority </a:t>
                </a:r>
                <a:r>
                  <a:rPr lang="en-US" dirty="0" smtClean="0">
                    <a:sym typeface="Symbol"/>
                  </a:rPr>
                  <a:t> real time divided by greater weight</a:t>
                </a:r>
              </a:p>
              <a:p>
                <a:pPr lvl="2"/>
                <a:r>
                  <a:rPr lang="en-US" dirty="0" smtClean="0">
                    <a:sym typeface="Symbol"/>
                  </a:rPr>
                  <a:t>Actually – multiply by sum of all weights/current weight</a:t>
                </a:r>
                <a:endParaRPr lang="en-US" dirty="0" smtClean="0"/>
              </a:p>
              <a:p>
                <a:pPr lvl="1"/>
                <a:r>
                  <a:rPr lang="en-US" dirty="0"/>
                  <a:t>K</a:t>
                </a:r>
                <a:r>
                  <a:rPr lang="en-US" dirty="0" smtClean="0"/>
                  <a:t>eep virtual time advancing at same rate</a:t>
                </a:r>
              </a:p>
              <a:p>
                <a:r>
                  <a:rPr lang="en-US" dirty="0" smtClean="0"/>
                  <a:t>Targeted latency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en-US" dirty="0" smtClean="0"/>
                  <a:t>): period of time after which all processes get to run at least a little</a:t>
                </a:r>
              </a:p>
              <a:p>
                <a:pPr lvl="1"/>
                <a:r>
                  <a:rPr lang="en-US" dirty="0" smtClean="0"/>
                  <a:t>Each process runs with quantum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𝑳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Never smaller than “minimum granularity”</a:t>
                </a:r>
              </a:p>
              <a:p>
                <a:r>
                  <a:rPr lang="en-US" dirty="0" smtClean="0"/>
                  <a:t>Use of Red-Black tree to hold all runnable processes as sorted on </a:t>
                </a:r>
                <a:r>
                  <a:rPr lang="en-US" dirty="0" err="1" smtClean="0"/>
                  <a:t>vruntime</a:t>
                </a:r>
                <a:r>
                  <a:rPr lang="en-US" dirty="0" smtClean="0"/>
                  <a:t> variable</a:t>
                </a:r>
              </a:p>
              <a:p>
                <a:pPr lvl="1"/>
                <a:r>
                  <a:rPr lang="en-US" dirty="0" smtClean="0"/>
                  <a:t>O(log n) time to perform insertions/deletions </a:t>
                </a:r>
              </a:p>
              <a:p>
                <a:pPr lvl="2"/>
                <a:r>
                  <a:rPr lang="en-US" dirty="0"/>
                  <a:t>Cash the item at far left (item with earliest </a:t>
                </a:r>
                <a:r>
                  <a:rPr lang="en-US" dirty="0" err="1"/>
                  <a:t>vruntime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When ready to schedule, grab version with smallest </a:t>
                </a:r>
                <a:r>
                  <a:rPr lang="en-US" dirty="0" err="1" smtClean="0"/>
                  <a:t>vruntime</a:t>
                </a:r>
                <a:r>
                  <a:rPr lang="en-US" dirty="0" smtClean="0"/>
                  <a:t> (which will be item at the far left).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686800" cy="5715000"/>
              </a:xfrm>
              <a:blipFill rotWithShape="1">
                <a:blip r:embed="rId2"/>
                <a:stretch>
                  <a:fillRect l="-1474" t="-3202" r="-982" b="-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34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Targeted latency = 20ms, </a:t>
            </a:r>
            <a:br>
              <a:rPr lang="en-US" dirty="0" smtClean="0"/>
            </a:br>
            <a:r>
              <a:rPr lang="en-US" dirty="0" smtClean="0"/>
              <a:t>Minimum Granularity = 1ms</a:t>
            </a:r>
          </a:p>
          <a:p>
            <a:r>
              <a:rPr lang="en-US" dirty="0" smtClean="0"/>
              <a:t>Two CPU bound tasks with same priorities</a:t>
            </a:r>
          </a:p>
          <a:p>
            <a:pPr lvl="1"/>
            <a:r>
              <a:rPr lang="en-US" dirty="0" smtClean="0"/>
              <a:t>Both switch with 10ms </a:t>
            </a:r>
          </a:p>
          <a:p>
            <a:r>
              <a:rPr lang="en-US" dirty="0" smtClean="0"/>
              <a:t>Two CPU bound tasks separated by nice value of 5</a:t>
            </a:r>
          </a:p>
          <a:p>
            <a:pPr lvl="1"/>
            <a:r>
              <a:rPr lang="en-US" dirty="0" smtClean="0"/>
              <a:t>One task gets 5ms, another gets 15</a:t>
            </a:r>
          </a:p>
          <a:p>
            <a:r>
              <a:rPr lang="en-US" dirty="0" smtClean="0"/>
              <a:t>40 tasks: each gets 1ms (no longer totally fair)</a:t>
            </a:r>
          </a:p>
          <a:p>
            <a:r>
              <a:rPr lang="en-US" dirty="0" smtClean="0"/>
              <a:t>One CPU bound task, one interactive task same priority</a:t>
            </a:r>
          </a:p>
          <a:p>
            <a:pPr lvl="1"/>
            <a:r>
              <a:rPr lang="en-US" dirty="0" smtClean="0"/>
              <a:t>While interactive task sleeps, CPU bound task runs and increments </a:t>
            </a:r>
            <a:r>
              <a:rPr lang="en-US" dirty="0" err="1" smtClean="0"/>
              <a:t>vruntime</a:t>
            </a:r>
            <a:endParaRPr lang="en-US" dirty="0" smtClean="0"/>
          </a:p>
          <a:p>
            <a:pPr lvl="1"/>
            <a:r>
              <a:rPr lang="en-US" dirty="0" smtClean="0"/>
              <a:t>When interactive task wakes up, runs immediately, since it is behind on </a:t>
            </a:r>
            <a:r>
              <a:rPr lang="en-US" dirty="0" err="1" smtClean="0"/>
              <a:t>vruntime</a:t>
            </a:r>
            <a:endParaRPr lang="en-US" dirty="0" smtClean="0"/>
          </a:p>
          <a:p>
            <a:r>
              <a:rPr lang="en-US" dirty="0" smtClean="0"/>
              <a:t>Group scheduling facilities (2.6.24)</a:t>
            </a:r>
          </a:p>
          <a:p>
            <a:pPr lvl="1"/>
            <a:r>
              <a:rPr lang="en-US" dirty="0" smtClean="0"/>
              <a:t>Can give fair fractions to groups (like a user or other mechanism for grouping processes)</a:t>
            </a:r>
          </a:p>
          <a:p>
            <a:pPr lvl="1"/>
            <a:r>
              <a:rPr lang="en-US" dirty="0" smtClean="0"/>
              <a:t>So, two users, one starts 1 process, other starts 40, each will get 50% of CPU</a:t>
            </a:r>
          </a:p>
        </p:txBody>
      </p:sp>
    </p:spTree>
    <p:extLst>
      <p:ext uri="{BB962C8B-B14F-4D97-AF65-F5344CB8AC3E}">
        <p14:creationId xmlns:p14="http://schemas.microsoft.com/office/powerpoint/2010/main" val="2650161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 (RTS)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Efficiency is important but </a:t>
            </a:r>
            <a:r>
              <a:rPr lang="en-US" dirty="0" smtClean="0">
                <a:solidFill>
                  <a:srgbClr val="FF0000"/>
                </a:solidFill>
              </a:rPr>
              <a:t>predictability</a:t>
            </a:r>
            <a:r>
              <a:rPr lang="en-US" dirty="0" smtClean="0"/>
              <a:t> is essential:</a:t>
            </a:r>
          </a:p>
          <a:p>
            <a:pPr lvl="1"/>
            <a:r>
              <a:rPr lang="en-US" dirty="0"/>
              <a:t>We need to be able to predict with confidence the worst case response times for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In RTS, performance guarantees are:</a:t>
            </a:r>
          </a:p>
          <a:p>
            <a:pPr lvl="2"/>
            <a:r>
              <a:rPr lang="en-US" dirty="0" smtClean="0"/>
              <a:t>Task- and/or class centric</a:t>
            </a:r>
          </a:p>
          <a:p>
            <a:pPr lvl="2"/>
            <a:r>
              <a:rPr lang="en-US" dirty="0" smtClean="0"/>
              <a:t>Often ensured a priori</a:t>
            </a:r>
          </a:p>
          <a:p>
            <a:pPr lvl="1"/>
            <a:r>
              <a:rPr lang="en-US" dirty="0" smtClean="0"/>
              <a:t>In conventional systems, performance is:</a:t>
            </a:r>
          </a:p>
          <a:p>
            <a:pPr lvl="2"/>
            <a:r>
              <a:rPr lang="en-US" dirty="0" smtClean="0"/>
              <a:t>System oriented and often throughput oriented</a:t>
            </a:r>
          </a:p>
          <a:p>
            <a:pPr lvl="2"/>
            <a:r>
              <a:rPr lang="en-US" dirty="0" smtClean="0"/>
              <a:t>Post-processing (… wait and see …)</a:t>
            </a:r>
          </a:p>
          <a:p>
            <a:pPr lvl="1"/>
            <a:r>
              <a:rPr lang="en-US" dirty="0" smtClean="0"/>
              <a:t>Real-time is about enforcing predictability, and does not equal to fast computing!!!</a:t>
            </a:r>
          </a:p>
          <a:p>
            <a:r>
              <a:rPr lang="en-US" dirty="0" smtClean="0"/>
              <a:t>Hard Real-Time</a:t>
            </a:r>
          </a:p>
          <a:p>
            <a:pPr lvl="1"/>
            <a:r>
              <a:rPr lang="en-US" dirty="0" smtClean="0"/>
              <a:t>Attempt to meet all deadlines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EDF (Earliest Deadline First), LLF (Least Laxity First), RMS (Rate-Monotonic Scheduling), DM (Deadline Monotonic Scheduling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Soft Real-Time</a:t>
            </a:r>
          </a:p>
          <a:p>
            <a:pPr lvl="1"/>
            <a:r>
              <a:rPr lang="en-US" dirty="0"/>
              <a:t>Attempt to meet deadlines with high </a:t>
            </a:r>
            <a:r>
              <a:rPr lang="en-US" dirty="0" smtClean="0"/>
              <a:t>probability</a:t>
            </a:r>
            <a:endParaRPr lang="en-US" dirty="0"/>
          </a:p>
          <a:p>
            <a:pPr lvl="1"/>
            <a:r>
              <a:rPr lang="en-US" dirty="0" smtClean="0"/>
              <a:t>Minimize miss ratio / maximize completion ratio (firm real-time)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for multimedia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CBS (Constant Bandwidth Server)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688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Workload Characteristics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663" y="1193800"/>
            <a:ext cx="8530390" cy="4927600"/>
          </a:xfrm>
        </p:spPr>
        <p:txBody>
          <a:bodyPr/>
          <a:lstStyle/>
          <a:p>
            <a:r>
              <a:rPr lang="en-US" dirty="0" smtClean="0"/>
              <a:t>Tasks are </a:t>
            </a:r>
            <a:r>
              <a:rPr lang="en-US" dirty="0" err="1" smtClean="0"/>
              <a:t>preemptable</a:t>
            </a:r>
            <a:r>
              <a:rPr lang="en-US" dirty="0" smtClean="0"/>
              <a:t>, independent with arbitrary arrival (=release) times</a:t>
            </a:r>
          </a:p>
          <a:p>
            <a:r>
              <a:rPr lang="en-US" dirty="0" smtClean="0"/>
              <a:t>Times have deadlines (D) and known computation times (C) </a:t>
            </a:r>
          </a:p>
          <a:p>
            <a:r>
              <a:rPr lang="en-US" dirty="0" smtClean="0"/>
              <a:t>Example Setup: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33800"/>
            <a:ext cx="7353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536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010"/>
            <a:ext cx="7292975" cy="427790"/>
          </a:xfrm>
        </p:spPr>
        <p:txBody>
          <a:bodyPr/>
          <a:lstStyle/>
          <a:p>
            <a:r>
              <a:rPr lang="en-US" dirty="0" smtClean="0"/>
              <a:t>Example: Round-Robin Scheduling Doesn’t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2" y="1676400"/>
            <a:ext cx="7392565" cy="31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448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Complete </a:t>
            </a:r>
            <a:r>
              <a:rPr lang="en-US" altLang="ko-KR" dirty="0" smtClean="0">
                <a:ea typeface="굴림" panose="020B0600000101010101" pitchFamily="34" charset="-127"/>
              </a:rPr>
              <a:t>Monitor Example </a:t>
            </a: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</a:t>
            </a:r>
            <a:r>
              <a:rPr lang="en-US" altLang="ko-KR" dirty="0" smtClean="0">
                <a:ea typeface="굴림" panose="020B0600000101010101" pitchFamily="34" charset="-127"/>
              </a:rPr>
              <a:t>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Condition dataready;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dataready.signal();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Signal any waiters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(queue.isEmpty())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3537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9" name="Rectangle 109"/>
          <p:cNvSpPr>
            <a:spLocks noChangeArrowheads="1"/>
          </p:cNvSpPr>
          <p:nvPr/>
        </p:nvSpPr>
        <p:spPr bwMode="auto">
          <a:xfrm>
            <a:off x="7162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8" name="Rectangle 108"/>
          <p:cNvSpPr>
            <a:spLocks noChangeArrowheads="1"/>
          </p:cNvSpPr>
          <p:nvPr/>
        </p:nvSpPr>
        <p:spPr bwMode="auto">
          <a:xfrm>
            <a:off x="4495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7" name="Rectangle 107"/>
          <p:cNvSpPr>
            <a:spLocks noChangeArrowheads="1"/>
          </p:cNvSpPr>
          <p:nvPr/>
        </p:nvSpPr>
        <p:spPr bwMode="auto">
          <a:xfrm>
            <a:off x="6781800" y="5576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1" name="Line 91"/>
          <p:cNvSpPr>
            <a:spLocks noChangeShapeType="1"/>
          </p:cNvSpPr>
          <p:nvPr/>
        </p:nvSpPr>
        <p:spPr bwMode="auto">
          <a:xfrm flipV="1">
            <a:off x="4495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</a:p>
        </p:txBody>
      </p:sp>
      <p:sp>
        <p:nvSpPr>
          <p:cNvPr id="18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762000"/>
            <a:ext cx="8194675" cy="5257800"/>
          </a:xfrm>
        </p:spPr>
        <p:txBody>
          <a:bodyPr/>
          <a:lstStyle/>
          <a:p>
            <a:r>
              <a:rPr lang="en-US" dirty="0" smtClean="0"/>
              <a:t>Tasks periodic with period P and computation C in each period:  (P, C)</a:t>
            </a:r>
          </a:p>
          <a:p>
            <a:r>
              <a:rPr lang="en-US" dirty="0" smtClean="0"/>
              <a:t>Preemptive priority-based dynamic scheduling</a:t>
            </a:r>
          </a:p>
          <a:p>
            <a:r>
              <a:rPr lang="en-US" dirty="0" smtClean="0"/>
              <a:t>Each task is assigned a (current) priority based on how close the absolute deadline is. </a:t>
            </a:r>
          </a:p>
          <a:p>
            <a:r>
              <a:rPr lang="en-US" dirty="0" smtClean="0"/>
              <a:t>The scheduler always schedules the active task with the closest absolute deadline. </a:t>
            </a:r>
          </a:p>
          <a:p>
            <a:endParaRPr lang="en-US" dirty="0" smtClean="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828800" y="4819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352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447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9"/>
          <p:cNvSpPr>
            <a:spLocks noChangeShapeType="1"/>
          </p:cNvSpPr>
          <p:nvPr/>
        </p:nvSpPr>
        <p:spPr bwMode="auto">
          <a:xfrm>
            <a:off x="1447800" y="4362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0"/>
          <p:cNvSpPr>
            <a:spLocks noChangeShapeType="1"/>
          </p:cNvSpPr>
          <p:nvPr/>
        </p:nvSpPr>
        <p:spPr bwMode="auto">
          <a:xfrm flipV="1">
            <a:off x="1447800" y="4057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1"/>
          <p:cNvSpPr>
            <a:spLocks noChangeShapeType="1"/>
          </p:cNvSpPr>
          <p:nvPr/>
        </p:nvSpPr>
        <p:spPr bwMode="auto">
          <a:xfrm>
            <a:off x="182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2"/>
          <p:cNvSpPr>
            <a:spLocks noChangeShapeType="1"/>
          </p:cNvSpPr>
          <p:nvPr/>
        </p:nvSpPr>
        <p:spPr bwMode="auto">
          <a:xfrm>
            <a:off x="220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3"/>
          <p:cNvSpPr>
            <a:spLocks noChangeShapeType="1"/>
          </p:cNvSpPr>
          <p:nvPr/>
        </p:nvSpPr>
        <p:spPr bwMode="auto">
          <a:xfrm>
            <a:off x="259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14"/>
          <p:cNvSpPr>
            <a:spLocks noChangeShapeType="1"/>
          </p:cNvSpPr>
          <p:nvPr/>
        </p:nvSpPr>
        <p:spPr bwMode="auto">
          <a:xfrm>
            <a:off x="297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335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16"/>
          <p:cNvSpPr>
            <a:spLocks noChangeShapeType="1"/>
          </p:cNvSpPr>
          <p:nvPr/>
        </p:nvSpPr>
        <p:spPr bwMode="auto">
          <a:xfrm>
            <a:off x="373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17"/>
          <p:cNvSpPr>
            <a:spLocks noChangeShapeType="1"/>
          </p:cNvSpPr>
          <p:nvPr/>
        </p:nvSpPr>
        <p:spPr bwMode="auto">
          <a:xfrm>
            <a:off x="411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18"/>
          <p:cNvSpPr>
            <a:spLocks noChangeShapeType="1"/>
          </p:cNvSpPr>
          <p:nvPr/>
        </p:nvSpPr>
        <p:spPr bwMode="auto">
          <a:xfrm>
            <a:off x="4495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19"/>
          <p:cNvSpPr>
            <a:spLocks noChangeShapeType="1"/>
          </p:cNvSpPr>
          <p:nvPr/>
        </p:nvSpPr>
        <p:spPr bwMode="auto">
          <a:xfrm>
            <a:off x="4876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0"/>
          <p:cNvSpPr>
            <a:spLocks noChangeShapeType="1"/>
          </p:cNvSpPr>
          <p:nvPr/>
        </p:nvSpPr>
        <p:spPr bwMode="auto">
          <a:xfrm>
            <a:off x="5257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1"/>
          <p:cNvSpPr>
            <a:spLocks noChangeShapeType="1"/>
          </p:cNvSpPr>
          <p:nvPr/>
        </p:nvSpPr>
        <p:spPr bwMode="auto">
          <a:xfrm>
            <a:off x="563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2"/>
          <p:cNvSpPr>
            <a:spLocks noChangeShapeType="1"/>
          </p:cNvSpPr>
          <p:nvPr/>
        </p:nvSpPr>
        <p:spPr bwMode="auto">
          <a:xfrm>
            <a:off x="601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3"/>
          <p:cNvSpPr>
            <a:spLocks noChangeShapeType="1"/>
          </p:cNvSpPr>
          <p:nvPr/>
        </p:nvSpPr>
        <p:spPr bwMode="auto">
          <a:xfrm>
            <a:off x="640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24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25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26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27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28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29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792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1"/>
          <p:cNvSpPr>
            <a:spLocks noChangeShapeType="1"/>
          </p:cNvSpPr>
          <p:nvPr/>
        </p:nvSpPr>
        <p:spPr bwMode="auto">
          <a:xfrm>
            <a:off x="1447800" y="5124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2"/>
          <p:cNvSpPr>
            <a:spLocks noChangeShapeType="1"/>
          </p:cNvSpPr>
          <p:nvPr/>
        </p:nvSpPr>
        <p:spPr bwMode="auto">
          <a:xfrm flipV="1">
            <a:off x="1447800" y="4819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33"/>
          <p:cNvSpPr>
            <a:spLocks noChangeShapeType="1"/>
          </p:cNvSpPr>
          <p:nvPr/>
        </p:nvSpPr>
        <p:spPr bwMode="auto">
          <a:xfrm>
            <a:off x="182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34"/>
          <p:cNvSpPr>
            <a:spLocks noChangeShapeType="1"/>
          </p:cNvSpPr>
          <p:nvPr/>
        </p:nvSpPr>
        <p:spPr bwMode="auto">
          <a:xfrm>
            <a:off x="220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35"/>
          <p:cNvSpPr>
            <a:spLocks noChangeShapeType="1"/>
          </p:cNvSpPr>
          <p:nvPr/>
        </p:nvSpPr>
        <p:spPr bwMode="auto">
          <a:xfrm>
            <a:off x="259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36"/>
          <p:cNvSpPr>
            <a:spLocks noChangeShapeType="1"/>
          </p:cNvSpPr>
          <p:nvPr/>
        </p:nvSpPr>
        <p:spPr bwMode="auto">
          <a:xfrm>
            <a:off x="297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37"/>
          <p:cNvSpPr>
            <a:spLocks noChangeShapeType="1"/>
          </p:cNvSpPr>
          <p:nvPr/>
        </p:nvSpPr>
        <p:spPr bwMode="auto">
          <a:xfrm>
            <a:off x="335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38"/>
          <p:cNvSpPr>
            <a:spLocks noChangeShapeType="1"/>
          </p:cNvSpPr>
          <p:nvPr/>
        </p:nvSpPr>
        <p:spPr bwMode="auto">
          <a:xfrm>
            <a:off x="373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39"/>
          <p:cNvSpPr>
            <a:spLocks noChangeShapeType="1"/>
          </p:cNvSpPr>
          <p:nvPr/>
        </p:nvSpPr>
        <p:spPr bwMode="auto">
          <a:xfrm>
            <a:off x="411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0"/>
          <p:cNvSpPr>
            <a:spLocks noChangeShapeType="1"/>
          </p:cNvSpPr>
          <p:nvPr/>
        </p:nvSpPr>
        <p:spPr bwMode="auto">
          <a:xfrm>
            <a:off x="4495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1"/>
          <p:cNvSpPr>
            <a:spLocks noChangeShapeType="1"/>
          </p:cNvSpPr>
          <p:nvPr/>
        </p:nvSpPr>
        <p:spPr bwMode="auto">
          <a:xfrm>
            <a:off x="4876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42"/>
          <p:cNvSpPr>
            <a:spLocks noChangeShapeType="1"/>
          </p:cNvSpPr>
          <p:nvPr/>
        </p:nvSpPr>
        <p:spPr bwMode="auto">
          <a:xfrm>
            <a:off x="5257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43"/>
          <p:cNvSpPr>
            <a:spLocks noChangeShapeType="1"/>
          </p:cNvSpPr>
          <p:nvPr/>
        </p:nvSpPr>
        <p:spPr bwMode="auto">
          <a:xfrm>
            <a:off x="563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44"/>
          <p:cNvSpPr>
            <a:spLocks noChangeShapeType="1"/>
          </p:cNvSpPr>
          <p:nvPr/>
        </p:nvSpPr>
        <p:spPr bwMode="auto">
          <a:xfrm>
            <a:off x="601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45"/>
          <p:cNvSpPr>
            <a:spLocks noChangeShapeType="1"/>
          </p:cNvSpPr>
          <p:nvPr/>
        </p:nvSpPr>
        <p:spPr bwMode="auto">
          <a:xfrm>
            <a:off x="640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46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47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48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49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50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51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52"/>
          <p:cNvSpPr>
            <a:spLocks noChangeShapeType="1"/>
          </p:cNvSpPr>
          <p:nvPr/>
        </p:nvSpPr>
        <p:spPr bwMode="auto">
          <a:xfrm>
            <a:off x="792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53"/>
          <p:cNvSpPr>
            <a:spLocks noChangeShapeType="1"/>
          </p:cNvSpPr>
          <p:nvPr/>
        </p:nvSpPr>
        <p:spPr bwMode="auto">
          <a:xfrm>
            <a:off x="1447800" y="5886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54"/>
          <p:cNvSpPr>
            <a:spLocks noChangeShapeType="1"/>
          </p:cNvSpPr>
          <p:nvPr/>
        </p:nvSpPr>
        <p:spPr bwMode="auto">
          <a:xfrm flipV="1">
            <a:off x="1447800" y="5581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55"/>
          <p:cNvSpPr>
            <a:spLocks noChangeShapeType="1"/>
          </p:cNvSpPr>
          <p:nvPr/>
        </p:nvSpPr>
        <p:spPr bwMode="auto">
          <a:xfrm>
            <a:off x="182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Line 56"/>
          <p:cNvSpPr>
            <a:spLocks noChangeShapeType="1"/>
          </p:cNvSpPr>
          <p:nvPr/>
        </p:nvSpPr>
        <p:spPr bwMode="auto">
          <a:xfrm>
            <a:off x="220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57"/>
          <p:cNvSpPr>
            <a:spLocks noChangeShapeType="1"/>
          </p:cNvSpPr>
          <p:nvPr/>
        </p:nvSpPr>
        <p:spPr bwMode="auto">
          <a:xfrm>
            <a:off x="259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58"/>
          <p:cNvSpPr>
            <a:spLocks noChangeShapeType="1"/>
          </p:cNvSpPr>
          <p:nvPr/>
        </p:nvSpPr>
        <p:spPr bwMode="auto">
          <a:xfrm>
            <a:off x="297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59"/>
          <p:cNvSpPr>
            <a:spLocks noChangeShapeType="1"/>
          </p:cNvSpPr>
          <p:nvPr/>
        </p:nvSpPr>
        <p:spPr bwMode="auto">
          <a:xfrm>
            <a:off x="335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Line 60"/>
          <p:cNvSpPr>
            <a:spLocks noChangeShapeType="1"/>
          </p:cNvSpPr>
          <p:nvPr/>
        </p:nvSpPr>
        <p:spPr bwMode="auto">
          <a:xfrm>
            <a:off x="373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61"/>
          <p:cNvSpPr>
            <a:spLocks noChangeShapeType="1"/>
          </p:cNvSpPr>
          <p:nvPr/>
        </p:nvSpPr>
        <p:spPr bwMode="auto">
          <a:xfrm>
            <a:off x="411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Line 62"/>
          <p:cNvSpPr>
            <a:spLocks noChangeShapeType="1"/>
          </p:cNvSpPr>
          <p:nvPr/>
        </p:nvSpPr>
        <p:spPr bwMode="auto">
          <a:xfrm>
            <a:off x="4495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2" name="Line 63"/>
          <p:cNvSpPr>
            <a:spLocks noChangeShapeType="1"/>
          </p:cNvSpPr>
          <p:nvPr/>
        </p:nvSpPr>
        <p:spPr bwMode="auto">
          <a:xfrm>
            <a:off x="4876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3" name="Line 64"/>
          <p:cNvSpPr>
            <a:spLocks noChangeShapeType="1"/>
          </p:cNvSpPr>
          <p:nvPr/>
        </p:nvSpPr>
        <p:spPr bwMode="auto">
          <a:xfrm>
            <a:off x="5257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4" name="Line 65"/>
          <p:cNvSpPr>
            <a:spLocks noChangeShapeType="1"/>
          </p:cNvSpPr>
          <p:nvPr/>
        </p:nvSpPr>
        <p:spPr bwMode="auto">
          <a:xfrm>
            <a:off x="563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5" name="Line 66"/>
          <p:cNvSpPr>
            <a:spLocks noChangeShapeType="1"/>
          </p:cNvSpPr>
          <p:nvPr/>
        </p:nvSpPr>
        <p:spPr bwMode="auto">
          <a:xfrm>
            <a:off x="601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6" name="Line 67"/>
          <p:cNvSpPr>
            <a:spLocks noChangeShapeType="1"/>
          </p:cNvSpPr>
          <p:nvPr/>
        </p:nvSpPr>
        <p:spPr bwMode="auto">
          <a:xfrm>
            <a:off x="640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7" name="Line 68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8" name="Line 69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9" name="Line 70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0" name="Line 71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1" name="Line 72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2" name="Line 73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3" name="Line 74"/>
          <p:cNvSpPr>
            <a:spLocks noChangeShapeType="1"/>
          </p:cNvSpPr>
          <p:nvPr/>
        </p:nvSpPr>
        <p:spPr bwMode="auto">
          <a:xfrm>
            <a:off x="792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4" name="Text Box 75"/>
          <p:cNvSpPr txBox="1">
            <a:spLocks noChangeArrowheads="1"/>
          </p:cNvSpPr>
          <p:nvPr/>
        </p:nvSpPr>
        <p:spPr bwMode="auto">
          <a:xfrm>
            <a:off x="1295400" y="59388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0</a:t>
            </a:r>
          </a:p>
        </p:txBody>
      </p:sp>
      <p:sp>
        <p:nvSpPr>
          <p:cNvPr id="18515" name="Text Box 76"/>
          <p:cNvSpPr txBox="1">
            <a:spLocks noChangeArrowheads="1"/>
          </p:cNvSpPr>
          <p:nvPr/>
        </p:nvSpPr>
        <p:spPr bwMode="auto">
          <a:xfrm>
            <a:off x="32004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5</a:t>
            </a:r>
          </a:p>
        </p:txBody>
      </p:sp>
      <p:sp>
        <p:nvSpPr>
          <p:cNvPr id="18516" name="Text Box 77"/>
          <p:cNvSpPr txBox="1">
            <a:spLocks noChangeArrowheads="1"/>
          </p:cNvSpPr>
          <p:nvPr/>
        </p:nvSpPr>
        <p:spPr bwMode="auto">
          <a:xfrm>
            <a:off x="50292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10</a:t>
            </a:r>
          </a:p>
        </p:txBody>
      </p:sp>
      <p:sp>
        <p:nvSpPr>
          <p:cNvPr id="18517" name="Text Box 78"/>
          <p:cNvSpPr txBox="1">
            <a:spLocks noChangeArrowheads="1"/>
          </p:cNvSpPr>
          <p:nvPr/>
        </p:nvSpPr>
        <p:spPr bwMode="auto">
          <a:xfrm>
            <a:off x="6934200" y="59578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15</a:t>
            </a:r>
          </a:p>
        </p:txBody>
      </p:sp>
      <p:graphicFrame>
        <p:nvGraphicFramePr>
          <p:cNvPr id="18434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145484"/>
              </p:ext>
            </p:extLst>
          </p:nvPr>
        </p:nvGraphicFramePr>
        <p:xfrm>
          <a:off x="339725" y="4040187"/>
          <a:ext cx="966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040187"/>
                        <a:ext cx="966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399380"/>
              </p:ext>
            </p:extLst>
          </p:nvPr>
        </p:nvGraphicFramePr>
        <p:xfrm>
          <a:off x="323850" y="4830762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830762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469208"/>
              </p:ext>
            </p:extLst>
          </p:nvPr>
        </p:nvGraphicFramePr>
        <p:xfrm>
          <a:off x="352425" y="5534025"/>
          <a:ext cx="1030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534025"/>
                        <a:ext cx="1030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8" name="Line 82"/>
          <p:cNvSpPr>
            <a:spLocks noChangeShapeType="1"/>
          </p:cNvSpPr>
          <p:nvPr/>
        </p:nvSpPr>
        <p:spPr bwMode="auto">
          <a:xfrm flipV="1">
            <a:off x="1447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9" name="Line 83"/>
          <p:cNvSpPr>
            <a:spLocks noChangeShapeType="1"/>
          </p:cNvSpPr>
          <p:nvPr/>
        </p:nvSpPr>
        <p:spPr bwMode="auto">
          <a:xfrm flipV="1">
            <a:off x="144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20" name="Line 84"/>
          <p:cNvSpPr>
            <a:spLocks noChangeShapeType="1"/>
          </p:cNvSpPr>
          <p:nvPr/>
        </p:nvSpPr>
        <p:spPr bwMode="auto">
          <a:xfrm flipV="1">
            <a:off x="1447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5" name="Line 85"/>
          <p:cNvSpPr>
            <a:spLocks noChangeShapeType="1"/>
          </p:cNvSpPr>
          <p:nvPr/>
        </p:nvSpPr>
        <p:spPr bwMode="auto">
          <a:xfrm flipV="1">
            <a:off x="2971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6" name="Line 86"/>
          <p:cNvSpPr>
            <a:spLocks noChangeShapeType="1"/>
          </p:cNvSpPr>
          <p:nvPr/>
        </p:nvSpPr>
        <p:spPr bwMode="auto">
          <a:xfrm flipV="1">
            <a:off x="3352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 flipV="1">
            <a:off x="4114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2590800" y="5581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V="1">
            <a:off x="525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V="1">
            <a:off x="6781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7" name="Line 97"/>
          <p:cNvSpPr>
            <a:spLocks noChangeShapeType="1"/>
          </p:cNvSpPr>
          <p:nvPr/>
        </p:nvSpPr>
        <p:spPr bwMode="auto">
          <a:xfrm flipV="1">
            <a:off x="6019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8" name="Line 98"/>
          <p:cNvSpPr>
            <a:spLocks noChangeShapeType="1"/>
          </p:cNvSpPr>
          <p:nvPr/>
        </p:nvSpPr>
        <p:spPr bwMode="auto">
          <a:xfrm flipV="1">
            <a:off x="7162800" y="4738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9" name="Line 99"/>
          <p:cNvSpPr>
            <a:spLocks noChangeShapeType="1"/>
          </p:cNvSpPr>
          <p:nvPr/>
        </p:nvSpPr>
        <p:spPr bwMode="auto">
          <a:xfrm flipV="1">
            <a:off x="7543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3733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2" name="Rectangle 102"/>
          <p:cNvSpPr>
            <a:spLocks noChangeArrowheads="1"/>
          </p:cNvSpPr>
          <p:nvPr/>
        </p:nvSpPr>
        <p:spPr bwMode="auto">
          <a:xfrm>
            <a:off x="4876800" y="5576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3" name="Rectangle 103"/>
          <p:cNvSpPr>
            <a:spLocks noChangeArrowheads="1"/>
          </p:cNvSpPr>
          <p:nvPr/>
        </p:nvSpPr>
        <p:spPr bwMode="auto">
          <a:xfrm>
            <a:off x="5638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4" name="Rectangle 104"/>
          <p:cNvSpPr>
            <a:spLocks noChangeArrowheads="1"/>
          </p:cNvSpPr>
          <p:nvPr/>
        </p:nvSpPr>
        <p:spPr bwMode="auto">
          <a:xfrm>
            <a:off x="6400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0" name="Rectangle 110"/>
          <p:cNvSpPr>
            <a:spLocks noChangeArrowheads="1"/>
          </p:cNvSpPr>
          <p:nvPr/>
        </p:nvSpPr>
        <p:spPr bwMode="auto">
          <a:xfrm>
            <a:off x="7924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14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9" grpId="0" animBg="1"/>
      <p:bldP spid="102508" grpId="0" animBg="1"/>
      <p:bldP spid="102507" grpId="0" animBg="1"/>
      <p:bldP spid="102491" grpId="0" animBg="1"/>
      <p:bldP spid="102406" grpId="0" animBg="1"/>
      <p:bldP spid="102407" grpId="0" animBg="1"/>
      <p:bldP spid="102408" grpId="0" animBg="1"/>
      <p:bldP spid="102485" grpId="0" animBg="1"/>
      <p:bldP spid="102486" grpId="0" animBg="1"/>
      <p:bldP spid="102487" grpId="0" animBg="1"/>
      <p:bldP spid="102488" grpId="0" animBg="1"/>
      <p:bldP spid="102492" grpId="0" animBg="1"/>
      <p:bldP spid="102493" grpId="0" animBg="1"/>
      <p:bldP spid="102497" grpId="0" animBg="1"/>
      <p:bldP spid="102498" grpId="0" animBg="1"/>
      <p:bldP spid="102499" grpId="0" animBg="1"/>
      <p:bldP spid="102500" grpId="0" animBg="1"/>
      <p:bldP spid="102502" grpId="0" animBg="1"/>
      <p:bldP spid="102503" grpId="0" animBg="1"/>
      <p:bldP spid="102504" grpId="0" animBg="1"/>
      <p:bldP spid="1025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76200"/>
            <a:ext cx="7292975" cy="736600"/>
          </a:xfrm>
        </p:spPr>
        <p:txBody>
          <a:bodyPr/>
          <a:lstStyle/>
          <a:p>
            <a:pPr eaLnBrk="1" hangingPunct="1"/>
            <a:r>
              <a:rPr lang="en-US" dirty="0" smtClean="0"/>
              <a:t>EDF: </a:t>
            </a:r>
            <a:r>
              <a:rPr lang="en-US" dirty="0" err="1" smtClean="0"/>
              <a:t>Schedulability</a:t>
            </a:r>
            <a:r>
              <a:rPr lang="en-US" dirty="0" smtClean="0"/>
              <a:t> Test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Theorem (Utilization-based </a:t>
            </a:r>
            <a:r>
              <a:rPr lang="en-US" sz="2400" b="1" dirty="0" err="1" smtClean="0"/>
              <a:t>Schedulability</a:t>
            </a:r>
            <a:r>
              <a:rPr lang="en-US" sz="2400" b="1" dirty="0" smtClean="0"/>
              <a:t> Test):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	A task set              with           is schedulable by the earliest deadline first (EDF) scheduling algorithm if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Exact </a:t>
            </a:r>
            <a:r>
              <a:rPr lang="en-US" sz="2400" dirty="0" err="1" smtClean="0"/>
              <a:t>schedulability</a:t>
            </a:r>
            <a:r>
              <a:rPr lang="en-US" sz="2400" dirty="0" smtClean="0"/>
              <a:t> test (necessary + sufficient)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Proof: [Liu and </a:t>
            </a:r>
            <a:r>
              <a:rPr lang="en-US" sz="2400" dirty="0" err="1" smtClean="0"/>
              <a:t>Layland</a:t>
            </a:r>
            <a:r>
              <a:rPr lang="en-US" sz="2400" dirty="0" smtClean="0"/>
              <a:t>, 1973]</a:t>
            </a:r>
            <a:endParaRPr lang="en-US" sz="2400" b="1" dirty="0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extLst/>
          </p:nvPr>
        </p:nvGraphicFramePr>
        <p:xfrm>
          <a:off x="2757487" y="1377950"/>
          <a:ext cx="14335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7" y="1377950"/>
                        <a:ext cx="14335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>
            <p:extLst/>
          </p:nvPr>
        </p:nvGraphicFramePr>
        <p:xfrm>
          <a:off x="5181600" y="1335087"/>
          <a:ext cx="9906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35087"/>
                        <a:ext cx="9906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7"/>
          <p:cNvGraphicFramePr>
            <a:graphicFrameLocks noChangeAspect="1"/>
          </p:cNvGraphicFramePr>
          <p:nvPr>
            <p:extLst/>
          </p:nvPr>
        </p:nvGraphicFramePr>
        <p:xfrm>
          <a:off x="3200400" y="2590800"/>
          <a:ext cx="16113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7" imgW="749160" imgH="482400" progId="Equation.3">
                  <p:embed/>
                </p:oleObj>
              </mc:Choice>
              <mc:Fallback>
                <p:oleObj name="Equation" r:id="rId7" imgW="74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1611313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21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Job First (SJF)/Shortest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Optimal (average response time)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Hard to predict future, </a:t>
            </a:r>
            <a:r>
              <a:rPr lang="en-US" altLang="ko-KR" dirty="0" smtClean="0">
                <a:ea typeface="굴림" panose="020B0600000101010101" pitchFamily="34" charset="-127"/>
              </a:rPr>
              <a:t>Unfair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Multi-Level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Multiple queues of different </a:t>
            </a:r>
            <a:r>
              <a:rPr lang="en-US" altLang="ko-KR" dirty="0" smtClean="0">
                <a:ea typeface="굴림" panose="020B0600000101010101" pitchFamily="34" charset="-127"/>
              </a:rPr>
              <a:t>priorities and scheduling algorithms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Lottery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priority-dependent number of tokens (short </a:t>
            </a:r>
            <a:r>
              <a:rPr lang="en-US" altLang="ko-KR" dirty="0" err="1">
                <a:ea typeface="굴림" panose="020B0600000101010101" pitchFamily="34" charset="-127"/>
              </a:rPr>
              <a:t>tasks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more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tokens)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Linux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CFS Scheduler: Fair fraction of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Approximates </a:t>
            </a:r>
            <a:r>
              <a:rPr lang="en-US" altLang="ko-KR" dirty="0">
                <a:ea typeface="굴림" charset="-127"/>
              </a:rPr>
              <a:t>a “ideal” multitasking processor</a:t>
            </a:r>
          </a:p>
          <a:p>
            <a:r>
              <a:rPr lang="en-US" dirty="0" err="1">
                <a:solidFill>
                  <a:srgbClr val="FF0000"/>
                </a:solidFill>
              </a:rPr>
              <a:t>Realtime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Schedulers such as EDF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G</a:t>
            </a:r>
            <a:r>
              <a:rPr lang="en-US" dirty="0" smtClean="0"/>
              <a:t>uaranteed </a:t>
            </a:r>
            <a:r>
              <a:rPr lang="en-US" dirty="0"/>
              <a:t>behavior by meeting </a:t>
            </a:r>
            <a:r>
              <a:rPr lang="en-US" dirty="0" smtClean="0"/>
              <a:t>deadlines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</a:t>
            </a:r>
            <a:r>
              <a:rPr lang="en-US" dirty="0"/>
              <a:t>tasks defined by tuple of compute time and period</a:t>
            </a:r>
          </a:p>
          <a:p>
            <a:pPr lvl="1"/>
            <a:r>
              <a:rPr lang="en-US" dirty="0" err="1"/>
              <a:t>Schedulability</a:t>
            </a:r>
            <a:r>
              <a:rPr lang="en-US" dirty="0"/>
              <a:t> test: is it possible to meet deadlines with proposed set of processes?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81400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502275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T1</a:t>
                </a:r>
                <a:endParaRPr lang="en-US" altLang="en-US" sz="1800" dirty="0"/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T2</a:t>
                </a:r>
                <a:endParaRPr lang="en-US" altLang="en-US" sz="1800" dirty="0"/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T3</a:t>
                </a:r>
                <a:endParaRPr lang="en-US" altLang="en-US" sz="1800" dirty="0"/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T1</a:t>
                </a:r>
                <a:endParaRPr lang="en-US" altLang="en-US" sz="1800" dirty="0"/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T2</a:t>
                </a:r>
                <a:endParaRPr lang="en-US" altLang="en-US" sz="1800" dirty="0"/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175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257800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455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3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</a:t>
            </a:r>
            <a:r>
              <a:rPr lang="en-US" altLang="ko-KR" i="1" smtClean="0">
                <a:ea typeface="굴림" panose="020B0600000101010101" pitchFamily="34" charset="-127"/>
              </a:rPr>
              <a:t>average</a:t>
            </a:r>
            <a:r>
              <a:rPr lang="en-US" altLang="ko-KR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smtClean="0">
                <a:ea typeface="굴림" panose="020B0600000101010101" pitchFamily="34" charset="-127"/>
              </a:rPr>
              <a:t>less</a:t>
            </a:r>
            <a:r>
              <a:rPr lang="en-US" altLang="ko-KR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720822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Process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	24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 	3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3	 </a:t>
            </a:r>
            <a:r>
              <a:rPr lang="en-US" altLang="ko-KR" sz="200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 = 0;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 = 24;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smtClean="0">
                <a:ea typeface="굴림" panose="020B0600000101010101" pitchFamily="34" charset="-127"/>
              </a:rPr>
              <a:t>Convoy effect:</a:t>
            </a:r>
            <a:r>
              <a:rPr lang="en-US" altLang="ko-KR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286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50697</TotalTime>
  <Pages>60</Pages>
  <Words>3381</Words>
  <Application>Microsoft Office PowerPoint</Application>
  <PresentationFormat>On-screen Show (4:3)</PresentationFormat>
  <Paragraphs>712</Paragraphs>
  <Slides>42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굴림</vt:lpstr>
      <vt:lpstr>Arial</vt:lpstr>
      <vt:lpstr>Cambria Math</vt:lpstr>
      <vt:lpstr>Comic Sans MS</vt:lpstr>
      <vt:lpstr>Courier New</vt:lpstr>
      <vt:lpstr>Helvetica</vt:lpstr>
      <vt:lpstr>Symbol</vt:lpstr>
      <vt:lpstr>Office</vt:lpstr>
      <vt:lpstr>Equation</vt:lpstr>
      <vt:lpstr>CS162 Operating Systems and Systems Programming Lecture 10   Scheduling</vt:lpstr>
      <vt:lpstr>Recall: Monitors and Condition Variables</vt:lpstr>
      <vt:lpstr>Recall: Mesa vs. Hoare monitors</vt:lpstr>
      <vt:lpstr>Recall: Complete Monitor Example  (with condition variable)</vt:lpstr>
      <vt:lpstr>Recall: Scheduling</vt:lpstr>
      <vt:lpstr>Scheduling Assumptions</vt:lpstr>
      <vt:lpstr>Assumption: CPU Bursts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Administrivia</vt:lpstr>
      <vt:lpstr>Handling differences in importance: Strict Priority Scheduling</vt:lpstr>
      <vt:lpstr>Scheduling Fairness</vt:lpstr>
      <vt:lpstr>Lottery Scheduling</vt:lpstr>
      <vt:lpstr>Lottery Scheduling Example</vt:lpstr>
      <vt:lpstr>How to Evaluate a Scheduling algorithm?</vt:lpstr>
      <vt:lpstr>Recall: CPU Burst Behavior</vt:lpstr>
      <vt:lpstr>How to handle simultaneous mix of different types of applications?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Predicting the Length of the Next CPU Burst</vt:lpstr>
      <vt:lpstr>Multi-Level Feedback Scheduling</vt:lpstr>
      <vt:lpstr>Scheduling Details</vt:lpstr>
      <vt:lpstr>Case Study: Linux O(1) Scheduler</vt:lpstr>
      <vt:lpstr>O(1) Scheduler Continued</vt:lpstr>
      <vt:lpstr>Linux Completely Fair Scheduler (CFS)</vt:lpstr>
      <vt:lpstr>CFS (Continued)</vt:lpstr>
      <vt:lpstr>CFS Examples</vt:lpstr>
      <vt:lpstr>Real-Time Scheduling (RTS)</vt:lpstr>
      <vt:lpstr>Example: Workload Characteristics</vt:lpstr>
      <vt:lpstr>Example: Round-Robin Scheduling Doesn’t Work</vt:lpstr>
      <vt:lpstr>Earliest Deadline First (EDF)</vt:lpstr>
      <vt:lpstr>EDF: Schedulability Test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562</cp:revision>
  <cp:lastPrinted>2015-02-26T00:20:15Z</cp:lastPrinted>
  <dcterms:created xsi:type="dcterms:W3CDTF">1995-08-12T11:37:26Z</dcterms:created>
  <dcterms:modified xsi:type="dcterms:W3CDTF">2015-09-30T22:42:56Z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