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1143" r:id="rId3"/>
    <p:sldId id="1185" r:id="rId4"/>
    <p:sldId id="1186" r:id="rId5"/>
    <p:sldId id="1187" r:id="rId6"/>
    <p:sldId id="1188" r:id="rId7"/>
    <p:sldId id="1189" r:id="rId8"/>
    <p:sldId id="1190" r:id="rId9"/>
    <p:sldId id="1191" r:id="rId10"/>
    <p:sldId id="1080" r:id="rId11"/>
    <p:sldId id="1192" r:id="rId12"/>
    <p:sldId id="1193" r:id="rId13"/>
    <p:sldId id="1194" r:id="rId14"/>
    <p:sldId id="1195" r:id="rId15"/>
    <p:sldId id="1196" r:id="rId16"/>
    <p:sldId id="1197" r:id="rId17"/>
    <p:sldId id="1204" r:id="rId18"/>
    <p:sldId id="1205" r:id="rId19"/>
    <p:sldId id="1198" r:id="rId20"/>
    <p:sldId id="1199" r:id="rId21"/>
    <p:sldId id="1200" r:id="rId22"/>
    <p:sldId id="1201" r:id="rId23"/>
    <p:sldId id="1202" r:id="rId24"/>
    <p:sldId id="1203" r:id="rId25"/>
    <p:sldId id="1085" r:id="rId26"/>
    <p:sldId id="1151" r:id="rId27"/>
    <p:sldId id="1148" r:id="rId28"/>
    <p:sldId id="1149" r:id="rId29"/>
    <p:sldId id="1150" r:id="rId30"/>
    <p:sldId id="1088" r:id="rId31"/>
    <p:sldId id="1089" r:id="rId32"/>
    <p:sldId id="1090" r:id="rId33"/>
    <p:sldId id="1091" r:id="rId34"/>
    <p:sldId id="1092" r:id="rId35"/>
    <p:sldId id="1105" r:id="rId36"/>
    <p:sldId id="1106" r:id="rId37"/>
    <p:sldId id="1107" r:id="rId38"/>
    <p:sldId id="1108" r:id="rId39"/>
    <p:sldId id="1109" r:id="rId40"/>
    <p:sldId id="1110" r:id="rId41"/>
    <p:sldId id="1111" r:id="rId42"/>
    <p:sldId id="1112" r:id="rId43"/>
    <p:sldId id="1113" r:id="rId44"/>
    <p:sldId id="1114" r:id="rId45"/>
    <p:sldId id="1115" r:id="rId46"/>
    <p:sldId id="1152" r:id="rId47"/>
    <p:sldId id="1153" r:id="rId48"/>
    <p:sldId id="1154" r:id="rId49"/>
    <p:sldId id="1155" r:id="rId50"/>
    <p:sldId id="1156" r:id="rId51"/>
    <p:sldId id="1157" r:id="rId52"/>
    <p:sldId id="1158" r:id="rId53"/>
    <p:sldId id="1206" r:id="rId54"/>
    <p:sldId id="1207" r:id="rId55"/>
    <p:sldId id="1208" r:id="rId56"/>
    <p:sldId id="1209" r:id="rId57"/>
    <p:sldId id="1210" r:id="rId58"/>
    <p:sldId id="1211" r:id="rId59"/>
    <p:sldId id="1212" r:id="rId60"/>
    <p:sldId id="1213" r:id="rId61"/>
    <p:sldId id="1214" r:id="rId62"/>
    <p:sldId id="1215" r:id="rId63"/>
    <p:sldId id="1116" r:id="rId64"/>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32" autoAdjust="0"/>
    <p:restoredTop sz="94799" autoAdjust="0"/>
  </p:normalViewPr>
  <p:slideViewPr>
    <p:cSldViewPr>
      <p:cViewPr varScale="1">
        <p:scale>
          <a:sx n="76" d="100"/>
          <a:sy n="76" d="100"/>
        </p:scale>
        <p:origin x="10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49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t>
            </a:r>
            <a:r>
              <a:rPr lang="en-US" sz="1600"/>
              <a:t>access</a:t>
            </a:r>
            <a:r>
              <a:rPr lang="en-US" baseline="0"/>
              <a:t>(rank)</a:t>
            </a:r>
            <a:r>
              <a:rPr lang="en-US"/>
              <a:t> = </a:t>
            </a:r>
            <a:r>
              <a:rPr lang="en-US" baseline="0"/>
              <a:t>1/rank</a:t>
            </a:r>
            <a:endParaRPr lang="en-US"/>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9.6387817986979998E-2</c:v>
                </c:pt>
                <c:pt idx="2">
                  <c:v>6.4258545324653304E-2</c:v>
                </c:pt>
                <c:pt idx="3">
                  <c:v>4.8193908993489999E-2</c:v>
                </c:pt>
                <c:pt idx="4">
                  <c:v>3.8555127194791997E-2</c:v>
                </c:pt>
                <c:pt idx="5">
                  <c:v>3.2129272662326701E-2</c:v>
                </c:pt>
                <c:pt idx="6">
                  <c:v>2.75393765677086E-2</c:v>
                </c:pt>
                <c:pt idx="7">
                  <c:v>2.4096954496745E-2</c:v>
                </c:pt>
                <c:pt idx="8">
                  <c:v>2.1419515108217799E-2</c:v>
                </c:pt>
                <c:pt idx="9">
                  <c:v>1.9277563597395998E-2</c:v>
                </c:pt>
                <c:pt idx="10">
                  <c:v>1.7525057815814499E-2</c:v>
                </c:pt>
                <c:pt idx="11">
                  <c:v>1.6064636331163298E-2</c:v>
                </c:pt>
                <c:pt idx="12">
                  <c:v>1.4828895074920001E-2</c:v>
                </c:pt>
                <c:pt idx="13">
                  <c:v>1.37696882838543E-2</c:v>
                </c:pt>
                <c:pt idx="14">
                  <c:v>1.2851709064930701E-2</c:v>
                </c:pt>
                <c:pt idx="15">
                  <c:v>1.20484772483725E-2</c:v>
                </c:pt>
                <c:pt idx="16">
                  <c:v>1.1339743292585899E-2</c:v>
                </c:pt>
                <c:pt idx="17">
                  <c:v>1.07097575541089E-2</c:v>
                </c:pt>
                <c:pt idx="18">
                  <c:v>1.01460861038926E-2</c:v>
                </c:pt>
                <c:pt idx="19">
                  <c:v>9.6387817986979991E-3</c:v>
                </c:pt>
                <c:pt idx="20">
                  <c:v>9.1797921892361901E-3</c:v>
                </c:pt>
                <c:pt idx="21">
                  <c:v>8.7625289079072705E-3</c:v>
                </c:pt>
                <c:pt idx="22">
                  <c:v>8.3815493901721692E-3</c:v>
                </c:pt>
                <c:pt idx="23">
                  <c:v>8.03231816558167E-3</c:v>
                </c:pt>
                <c:pt idx="24">
                  <c:v>7.7110254389583998E-3</c:v>
                </c:pt>
                <c:pt idx="25">
                  <c:v>7.4144475374600003E-3</c:v>
                </c:pt>
                <c:pt idx="26">
                  <c:v>7.1398383694059198E-3</c:v>
                </c:pt>
                <c:pt idx="27">
                  <c:v>6.8848441419271404E-3</c:v>
                </c:pt>
                <c:pt idx="28">
                  <c:v>6.6474357232400002E-3</c:v>
                </c:pt>
                <c:pt idx="29">
                  <c:v>6.4258545324653296E-3</c:v>
                </c:pt>
                <c:pt idx="30">
                  <c:v>6.21856890238581E-3</c:v>
                </c:pt>
                <c:pt idx="31">
                  <c:v>6.0242386241862499E-3</c:v>
                </c:pt>
                <c:pt idx="32">
                  <c:v>5.8416859386048502E-3</c:v>
                </c:pt>
                <c:pt idx="33">
                  <c:v>5.6698716462929401E-3</c:v>
                </c:pt>
                <c:pt idx="34">
                  <c:v>5.5078753135417097E-3</c:v>
                </c:pt>
                <c:pt idx="35">
                  <c:v>5.3548787770544403E-3</c:v>
                </c:pt>
                <c:pt idx="36">
                  <c:v>5.2101523236205401E-3</c:v>
                </c:pt>
                <c:pt idx="37">
                  <c:v>5.0730430519463198E-3</c:v>
                </c:pt>
                <c:pt idx="38">
                  <c:v>4.9429650249733304E-3</c:v>
                </c:pt>
                <c:pt idx="39">
                  <c:v>4.8193908993489996E-3</c:v>
                </c:pt>
                <c:pt idx="40">
                  <c:v>4.70184477985268E-3</c:v>
                </c:pt>
                <c:pt idx="41">
                  <c:v>4.5898960946180898E-3</c:v>
                </c:pt>
                <c:pt idx="42">
                  <c:v>4.4831543249758098E-3</c:v>
                </c:pt>
                <c:pt idx="43">
                  <c:v>4.3812644539536396E-3</c:v>
                </c:pt>
                <c:pt idx="44">
                  <c:v>4.2839030216435597E-3</c:v>
                </c:pt>
                <c:pt idx="45">
                  <c:v>4.1907746950860898E-3</c:v>
                </c:pt>
                <c:pt idx="46">
                  <c:v>4.1016092760416999E-3</c:v>
                </c:pt>
                <c:pt idx="47">
                  <c:v>4.0161590827908298E-3</c:v>
                </c:pt>
                <c:pt idx="48">
                  <c:v>3.9341966525298002E-3</c:v>
                </c:pt>
                <c:pt idx="49">
                  <c:v>3.8555127194791999E-3</c:v>
                </c:pt>
              </c:numCache>
            </c:numRef>
          </c:val>
          <c:smooth val="0"/>
        </c:ser>
        <c:dLbls>
          <c:showLegendKey val="0"/>
          <c:showVal val="0"/>
          <c:showCatName val="0"/>
          <c:showSerName val="0"/>
          <c:showPercent val="0"/>
          <c:showBubbleSize val="0"/>
        </c:dLbls>
        <c:marker val="1"/>
        <c:smooth val="0"/>
        <c:axId val="237597248"/>
        <c:axId val="237597808"/>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0.28916345396094001</c:v>
                </c:pt>
                <c:pt idx="2">
                  <c:v>0.35342199928559298</c:v>
                </c:pt>
                <c:pt idx="3">
                  <c:v>0.401615908279083</c:v>
                </c:pt>
                <c:pt idx="4">
                  <c:v>0.44017103547387498</c:v>
                </c:pt>
                <c:pt idx="5">
                  <c:v>0.472300308136202</c:v>
                </c:pt>
                <c:pt idx="6">
                  <c:v>0.49983968470391099</c:v>
                </c:pt>
                <c:pt idx="7">
                  <c:v>0.52393663920065603</c:v>
                </c:pt>
                <c:pt idx="8">
                  <c:v>0.54535615430887396</c:v>
                </c:pt>
                <c:pt idx="9">
                  <c:v>0.56463371790626904</c:v>
                </c:pt>
                <c:pt idx="10">
                  <c:v>0.58215877572208397</c:v>
                </c:pt>
                <c:pt idx="11">
                  <c:v>0.59822341205324703</c:v>
                </c:pt>
                <c:pt idx="12">
                  <c:v>0.61305230712816705</c:v>
                </c:pt>
                <c:pt idx="13">
                  <c:v>0.62682199541202199</c:v>
                </c:pt>
                <c:pt idx="14">
                  <c:v>0.63967370447695204</c:v>
                </c:pt>
                <c:pt idx="15">
                  <c:v>0.65172218172532503</c:v>
                </c:pt>
                <c:pt idx="16">
                  <c:v>0.66306192501791095</c:v>
                </c:pt>
                <c:pt idx="17">
                  <c:v>0.67377168257202003</c:v>
                </c:pt>
                <c:pt idx="18">
                  <c:v>0.68391776867591203</c:v>
                </c:pt>
                <c:pt idx="19">
                  <c:v>0.69355655047460996</c:v>
                </c:pt>
                <c:pt idx="20">
                  <c:v>0.70273634266384599</c:v>
                </c:pt>
                <c:pt idx="21">
                  <c:v>0.71149887157175395</c:v>
                </c:pt>
                <c:pt idx="22">
                  <c:v>0.71988042096192595</c:v>
                </c:pt>
                <c:pt idx="23">
                  <c:v>0.72791273912750798</c:v>
                </c:pt>
                <c:pt idx="24">
                  <c:v>0.73562376456646605</c:v>
                </c:pt>
                <c:pt idx="25">
                  <c:v>0.74303821210392595</c:v>
                </c:pt>
                <c:pt idx="26">
                  <c:v>0.75017805047333197</c:v>
                </c:pt>
                <c:pt idx="27">
                  <c:v>0.757062894615259</c:v>
                </c:pt>
                <c:pt idx="28">
                  <c:v>0.763710330338499</c:v>
                </c:pt>
                <c:pt idx="29">
                  <c:v>0.77013618487096502</c:v>
                </c:pt>
                <c:pt idx="30">
                  <c:v>0.77635475377334995</c:v>
                </c:pt>
                <c:pt idx="31">
                  <c:v>0.78237899239753705</c:v>
                </c:pt>
                <c:pt idx="32">
                  <c:v>0.78822067833614096</c:v>
                </c:pt>
                <c:pt idx="33">
                  <c:v>0.79389054998243402</c:v>
                </c:pt>
                <c:pt idx="34">
                  <c:v>0.79939842529597605</c:v>
                </c:pt>
                <c:pt idx="35">
                  <c:v>0.80475330407303103</c:v>
                </c:pt>
                <c:pt idx="36">
                  <c:v>0.80996345639665102</c:v>
                </c:pt>
                <c:pt idx="37">
                  <c:v>0.81503649944859702</c:v>
                </c:pt>
                <c:pt idx="38">
                  <c:v>0.81997946447357095</c:v>
                </c:pt>
                <c:pt idx="39">
                  <c:v>0.82479885537291997</c:v>
                </c:pt>
                <c:pt idx="40">
                  <c:v>0.829500700152773</c:v>
                </c:pt>
                <c:pt idx="41">
                  <c:v>0.83409059624739101</c:v>
                </c:pt>
                <c:pt idx="42">
                  <c:v>0.83857375057236605</c:v>
                </c:pt>
                <c:pt idx="43">
                  <c:v>0.84295501502631998</c:v>
                </c:pt>
                <c:pt idx="44">
                  <c:v>0.84723891804796403</c:v>
                </c:pt>
                <c:pt idx="45">
                  <c:v>0.85142969274305003</c:v>
                </c:pt>
                <c:pt idx="46">
                  <c:v>0.855531302019091</c:v>
                </c:pt>
                <c:pt idx="47">
                  <c:v>0.85954746110188196</c:v>
                </c:pt>
                <c:pt idx="48">
                  <c:v>0.86348165775441199</c:v>
                </c:pt>
                <c:pt idx="49">
                  <c:v>0.86733717047389103</c:v>
                </c:pt>
              </c:numCache>
            </c:numRef>
          </c:val>
          <c:smooth val="0"/>
        </c:ser>
        <c:dLbls>
          <c:showLegendKey val="0"/>
          <c:showVal val="0"/>
          <c:showCatName val="0"/>
          <c:showSerName val="0"/>
          <c:showPercent val="0"/>
          <c:showBubbleSize val="0"/>
        </c:dLbls>
        <c:marker val="1"/>
        <c:smooth val="0"/>
        <c:axId val="237598368"/>
        <c:axId val="237583248"/>
      </c:lineChart>
      <c:catAx>
        <c:axId val="237597248"/>
        <c:scaling>
          <c:orientation val="minMax"/>
        </c:scaling>
        <c:delete val="0"/>
        <c:axPos val="b"/>
        <c:title>
          <c:tx>
            <c:rich>
              <a:bodyPr/>
              <a:lstStyle/>
              <a:p>
                <a:pPr>
                  <a:defRPr sz="1400"/>
                </a:pPr>
                <a:r>
                  <a:rPr lang="en-US" sz="1400"/>
                  <a:t>Rank</a:t>
                </a:r>
              </a:p>
            </c:rich>
          </c:tx>
          <c:layout/>
          <c:overlay val="0"/>
        </c:title>
        <c:majorTickMark val="out"/>
        <c:minorTickMark val="none"/>
        <c:tickLblPos val="nextTo"/>
        <c:crossAx val="237597808"/>
        <c:crosses val="autoZero"/>
        <c:auto val="1"/>
        <c:lblAlgn val="ctr"/>
        <c:lblOffset val="100"/>
        <c:noMultiLvlLbl val="0"/>
      </c:catAx>
      <c:valAx>
        <c:axId val="237597808"/>
        <c:scaling>
          <c:orientation val="minMax"/>
          <c:max val="0.2"/>
        </c:scaling>
        <c:delete val="0"/>
        <c:axPos val="l"/>
        <c:majorGridlines/>
        <c:title>
          <c:tx>
            <c:rich>
              <a:bodyPr rot="-5400000" vert="horz"/>
              <a:lstStyle/>
              <a:p>
                <a:pPr>
                  <a:defRPr sz="1400"/>
                </a:pPr>
                <a:r>
                  <a:rPr lang="en-US" sz="1400"/>
                  <a:t>Popularity</a:t>
                </a:r>
                <a:r>
                  <a:rPr lang="en-US" sz="1400" baseline="0"/>
                  <a:t> (% accesses)</a:t>
                </a:r>
                <a:endParaRPr lang="en-US" sz="1400"/>
              </a:p>
            </c:rich>
          </c:tx>
          <c:layout/>
          <c:overlay val="0"/>
        </c:title>
        <c:numFmt formatCode="0%" sourceLinked="1"/>
        <c:majorTickMark val="out"/>
        <c:minorTickMark val="none"/>
        <c:tickLblPos val="nextTo"/>
        <c:crossAx val="237597248"/>
        <c:crosses val="autoZero"/>
        <c:crossBetween val="between"/>
      </c:valAx>
      <c:valAx>
        <c:axId val="237583248"/>
        <c:scaling>
          <c:orientation val="minMax"/>
        </c:scaling>
        <c:delete val="0"/>
        <c:axPos val="r"/>
        <c:title>
          <c:tx>
            <c:rich>
              <a:bodyPr rot="-5400000" vert="horz"/>
              <a:lstStyle/>
              <a:p>
                <a:pPr>
                  <a:defRPr sz="1600"/>
                </a:pPr>
                <a:r>
                  <a:rPr lang="en-US" sz="1600"/>
                  <a:t>Estimated</a:t>
                </a:r>
                <a:r>
                  <a:rPr lang="en-US" sz="1600" baseline="0"/>
                  <a:t> Hit Rate</a:t>
                </a:r>
                <a:endParaRPr lang="en-US" sz="1600"/>
              </a:p>
            </c:rich>
          </c:tx>
          <c:layout/>
          <c:overlay val="0"/>
        </c:title>
        <c:numFmt formatCode="General" sourceLinked="1"/>
        <c:majorTickMark val="out"/>
        <c:minorTickMark val="none"/>
        <c:tickLblPos val="nextTo"/>
        <c:crossAx val="237598368"/>
        <c:crosses val="max"/>
        <c:crossBetween val="between"/>
      </c:valAx>
      <c:catAx>
        <c:axId val="237598368"/>
        <c:scaling>
          <c:orientation val="minMax"/>
        </c:scaling>
        <c:delete val="1"/>
        <c:axPos val="b"/>
        <c:majorTickMark val="out"/>
        <c:minorTickMark val="none"/>
        <c:tickLblPos val="nextTo"/>
        <c:crossAx val="237583248"/>
        <c:crosses val="autoZero"/>
        <c:auto val="1"/>
        <c:lblAlgn val="ctr"/>
        <c:lblOffset val="100"/>
        <c:noMultiLvlLbl val="0"/>
      </c:catAx>
    </c:plotArea>
    <c:legend>
      <c:legendPos val="r"/>
      <c:layout>
        <c:manualLayout>
          <c:xMode val="edge"/>
          <c:yMode val="edge"/>
          <c:x val="0.50087255411595399"/>
          <c:y val="0.47675984810334598"/>
          <c:w val="0.30508308160177999"/>
          <c:h val="0.25861394949128802"/>
        </c:manualLayout>
      </c:layout>
      <c:overlay val="1"/>
      <c:spPr>
        <a:solidFill>
          <a:schemeClr val="tx2">
            <a:lumMod val="20000"/>
            <a:lumOff val="80000"/>
            <a:alpha val="60000"/>
          </a:schemeClr>
        </a:solidFill>
      </c:spPr>
      <c:txPr>
        <a:bodyPr/>
        <a:lstStyle/>
        <a:p>
          <a:pPr>
            <a:defRPr sz="12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99152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9468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58472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23974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9926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88280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85008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499791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5930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2986088" y="469900"/>
            <a:ext cx="3644900" cy="2733675"/>
          </a:xfrm>
          <a:ln/>
        </p:spPr>
      </p:sp>
      <p:sp>
        <p:nvSpPr>
          <p:cNvPr id="67587" name="Rectangle 3"/>
          <p:cNvSpPr>
            <a:spLocks noGrp="1" noChangeArrowheads="1"/>
          </p:cNvSpPr>
          <p:nvPr>
            <p:ph type="body" idx="1"/>
          </p:nvPr>
        </p:nvSpPr>
        <p:spPr>
          <a:xfrm>
            <a:off x="720725" y="3473450"/>
            <a:ext cx="8275638" cy="3292475"/>
          </a:xfrm>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95509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98652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22862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0374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401281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13526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0278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18106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88759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405639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6601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626550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6161841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r>
              <a:rPr lang="en-US" altLang="en-US" smtClean="0"/>
              <a:t>Example: one program, touches 50 pages (each equally likely). Have only 40 physical page frames.</a:t>
            </a:r>
          </a:p>
          <a:p>
            <a:r>
              <a:rPr lang="en-US" altLang="en-US" smtClean="0"/>
              <a:t>How bad is this?</a:t>
            </a:r>
          </a:p>
          <a:p>
            <a:r>
              <a:rPr lang="en-US" altLang="en-US" smtClean="0"/>
              <a:t>  - Does your program run at 80% speed?</a:t>
            </a:r>
          </a:p>
          <a:p>
            <a:r>
              <a:rPr lang="en-US" altLang="en-US" smtClean="0"/>
              <a:t>  - Does your program run at 20% speed?</a:t>
            </a:r>
          </a:p>
          <a:p>
            <a:r>
              <a:rPr lang="en-US" altLang="en-US" smtClean="0"/>
              <a:t>Performance is really bad</a:t>
            </a:r>
          </a:p>
          <a:p>
            <a:r>
              <a:rPr lang="en-US" altLang="en-US" smtClean="0"/>
              <a:t>If we have enough pages, 200 ns/ref, but if too few pages, assume every 5</a:t>
            </a:r>
            <a:r>
              <a:rPr lang="en-US" altLang="en-US" baseline="30000" smtClean="0"/>
              <a:t>th</a:t>
            </a:r>
            <a:r>
              <a:rPr lang="en-US" altLang="en-US" smtClean="0"/>
              <a:t> page reference causes a page fault</a:t>
            </a:r>
          </a:p>
          <a:p>
            <a:r>
              <a:rPr lang="en-US" altLang="en-US" smtClean="0"/>
              <a:t>= 4 refs x 200 ns</a:t>
            </a:r>
          </a:p>
          <a:p>
            <a:r>
              <a:rPr lang="en-US" altLang="en-US" smtClean="0"/>
              <a:t>  1 page fault x 10 ms for disk I/O</a:t>
            </a:r>
          </a:p>
          <a:p>
            <a:r>
              <a:rPr lang="en-US" altLang="en-US" smtClean="0"/>
              <a:t>= 5 refs, 10 ms + 800 ns =&gt; 2 ms/ref (not 100 MIPS, but 500 IPS! Factor of 10,000)</a:t>
            </a:r>
          </a:p>
          <a:p>
            <a:r>
              <a:rPr lang="en-US" altLang="en-US" smtClean="0"/>
              <a:t>Machine appears to have stopped!</a:t>
            </a:r>
          </a:p>
          <a:p>
            <a:endParaRPr lang="en-US" altLang="en-US" smtClean="0"/>
          </a:p>
        </p:txBody>
      </p:sp>
    </p:spTree>
    <p:extLst>
      <p:ext uri="{BB962C8B-B14F-4D97-AF65-F5344CB8AC3E}">
        <p14:creationId xmlns:p14="http://schemas.microsoft.com/office/powerpoint/2010/main" val="42013109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76407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03252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061011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7788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92579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3198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97302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91219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65576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414528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831598" y="6551613"/>
            <a:ext cx="1219867"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rPr>
              <a:t>Lec</a:t>
            </a:r>
            <a:r>
              <a:rPr lang="en-US" altLang="en-US" sz="1400" dirty="0">
                <a:solidFill>
                  <a:srgbClr val="2A40E2"/>
                </a:solidFill>
              </a:rPr>
              <a:t> </a:t>
            </a:r>
            <a:r>
              <a:rPr lang="en-US" altLang="en-US" sz="1400" dirty="0" smtClean="0">
                <a:solidFill>
                  <a:srgbClr val="2A40E2"/>
                </a:solidFill>
              </a:rPr>
              <a:t>15.</a:t>
            </a:r>
            <a:fld id="{6456B83E-17D0-4CDF-84AD-C8A97BEB5271}" type="slidenum">
              <a:rPr lang="en-US" altLang="en-US" sz="1400" smtClean="0">
                <a:solidFill>
                  <a:srgbClr val="2A40E2"/>
                </a:solidFill>
              </a:rPr>
              <a:pPr algn="ctr"/>
              <a:t>‹#›</a:t>
            </a:fld>
            <a:endParaRPr lang="en-US" altLang="en-US" sz="1400" b="0" i="1" dirty="0">
              <a:solidFill>
                <a:srgbClr val="2A40E2"/>
              </a:solidFill>
            </a:endParaRPr>
          </a:p>
        </p:txBody>
      </p:sp>
      <p:sp>
        <p:nvSpPr>
          <p:cNvPr id="1029" name="Text Box 5"/>
          <p:cNvSpPr txBox="1">
            <a:spLocks noChangeArrowheads="1"/>
          </p:cNvSpPr>
          <p:nvPr/>
        </p:nvSpPr>
        <p:spPr bwMode="auto">
          <a:xfrm>
            <a:off x="0" y="6550025"/>
            <a:ext cx="1021411"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rPr>
              <a:t>10/21/15</a:t>
            </a:r>
            <a:endParaRPr lang="en-US" sz="1400" dirty="0" smtClean="0">
              <a:solidFill>
                <a:srgbClr val="2A40E2"/>
              </a:solidFill>
            </a:endParaRP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userDrawn="1"/>
        </p:nvSpPr>
        <p:spPr bwMode="auto">
          <a:xfrm>
            <a:off x="2935288" y="6550025"/>
            <a:ext cx="3304087"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err="1" smtClean="0">
                <a:solidFill>
                  <a:srgbClr val="2A40E2"/>
                </a:solidFill>
              </a:rPr>
              <a:t>Kubiatowicz</a:t>
            </a:r>
            <a:r>
              <a:rPr lang="en-US" sz="1400" dirty="0" smtClean="0">
                <a:solidFill>
                  <a:srgbClr val="2A40E2"/>
                </a:solidFill>
              </a:rPr>
              <a:t> CS162 ©UCB </a:t>
            </a:r>
            <a:r>
              <a:rPr lang="en-US" sz="1400" dirty="0" smtClean="0">
                <a:solidFill>
                  <a:srgbClr val="2A40E2"/>
                </a:solidFill>
              </a:rPr>
              <a:t>Fall 2015</a:t>
            </a:r>
            <a:endParaRPr lang="en-US" sz="1400" dirty="0" smtClean="0">
              <a:solidFill>
                <a:srgbClr val="2A40E2"/>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lnSpc>
          <a:spcPct val="90000"/>
        </a:lnSpc>
        <a:spcBef>
          <a:spcPct val="0"/>
        </a:spcBef>
        <a:spcAft>
          <a:spcPct val="0"/>
        </a:spcAft>
        <a:defRPr sz="2400" b="1">
          <a:solidFill>
            <a:srgbClr val="2A40E2"/>
          </a:solidFill>
          <a:latin typeface="+mj-lt"/>
          <a:ea typeface="+mj-ea"/>
          <a:cs typeface="+mj-cs"/>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15</a:t>
            </a:r>
            <a:br>
              <a:rPr lang="en-US" altLang="en-US" sz="3000" dirty="0" smtClean="0"/>
            </a:br>
            <a:r>
              <a:rPr lang="en-US" altLang="en-US" sz="3000" dirty="0" smtClean="0"/>
              <a:t> </a:t>
            </a:r>
            <a:br>
              <a:rPr lang="en-US" altLang="en-US" sz="3000" dirty="0" smtClean="0"/>
            </a:br>
            <a:r>
              <a:rPr lang="en-US" altLang="en-US" sz="3000" dirty="0" smtClean="0"/>
              <a:t>Demand Paging (Finished</a:t>
            </a:r>
            <a:r>
              <a:rPr lang="en-US" altLang="en-US" sz="3000" dirty="0" smtClean="0"/>
              <a:t>)</a:t>
            </a:r>
            <a:endParaRPr lang="en-US" altLang="en-US" sz="3000" dirty="0" smtClean="0"/>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21</a:t>
            </a:r>
            <a:r>
              <a:rPr lang="en-US" altLang="en-US" baseline="30000" dirty="0" smtClean="0"/>
              <a:t>st</a:t>
            </a:r>
            <a:r>
              <a:rPr lang="en-US" altLang="en-US" dirty="0" smtClean="0"/>
              <a:t>, </a:t>
            </a:r>
            <a:r>
              <a:rPr lang="en-US" altLang="en-US" dirty="0" smtClean="0"/>
              <a:t>2015</a:t>
            </a:r>
          </a:p>
          <a:p>
            <a:pPr marL="285750" indent="-285750"/>
            <a:r>
              <a:rPr lang="en-US" altLang="en-US" dirty="0" smtClean="0"/>
              <a:t>Prof. John </a:t>
            </a:r>
            <a:r>
              <a:rPr lang="en-US" altLang="en-US" dirty="0" err="1" smtClean="0"/>
              <a:t>Kubiatowicz</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smtClean="0">
                <a:ea typeface="굴림" panose="020B0600000101010101" pitchFamily="34" charset="-127"/>
              </a:rPr>
              <a:t>PTE helps us implement demand paging</a:t>
            </a:r>
          </a:p>
          <a:p>
            <a:pPr lvl="1">
              <a:lnSpc>
                <a:spcPct val="80000"/>
              </a:lnSpc>
              <a:spcBef>
                <a:spcPct val="20000"/>
              </a:spcBef>
            </a:pPr>
            <a:r>
              <a:rPr lang="en-US" altLang="ko-KR" smtClean="0">
                <a:ea typeface="굴림" panose="020B0600000101010101" pitchFamily="34" charset="-127"/>
              </a:rPr>
              <a:t>Valid </a:t>
            </a:r>
            <a:r>
              <a:rPr lang="en-US" altLang="ko-KR"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smtClean="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smtClean="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smtClean="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dirty="0" smtClean="0">
                <a:ea typeface="굴림" panose="020B0600000101010101" pitchFamily="34" charset="-127"/>
              </a:rPr>
              <a:t>Demand </a:t>
            </a:r>
            <a:r>
              <a:rPr lang="en-US" altLang="ko-KR" dirty="0" smtClean="0">
                <a:ea typeface="굴림" panose="020B0600000101010101" pitchFamily="34" charset="-127"/>
              </a:rPr>
              <a:t>Paging Mechanisms</a:t>
            </a:r>
          </a:p>
        </p:txBody>
      </p:sp>
    </p:spTree>
    <p:extLst>
      <p:ext uri="{BB962C8B-B14F-4D97-AF65-F5344CB8AC3E}">
        <p14:creationId xmlns:p14="http://schemas.microsoft.com/office/powerpoint/2010/main" val="26180877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anim calcmode="lin" valueType="num">
                                      <p:cBhvr additive="base">
                                        <p:cTn id="7" dur="500" fill="hold"/>
                                        <p:tgtEl>
                                          <p:spTgt spid="76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697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6979">
                                            <p:txEl>
                                              <p:pRg st="1" end="1"/>
                                            </p:txEl>
                                          </p:spTgt>
                                        </p:tgtEl>
                                        <p:attrNameLst>
                                          <p:attrName>style.visibility</p:attrName>
                                        </p:attrNameLst>
                                      </p:cBhvr>
                                      <p:to>
                                        <p:strVal val="visible"/>
                                      </p:to>
                                    </p:set>
                                    <p:anim calcmode="lin" valueType="num">
                                      <p:cBhvr additive="base">
                                        <p:cTn id="11" dur="500" fill="hold"/>
                                        <p:tgtEl>
                                          <p:spTgt spid="76697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697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66979">
                                            <p:txEl>
                                              <p:pRg st="2" end="2"/>
                                            </p:txEl>
                                          </p:spTgt>
                                        </p:tgtEl>
                                        <p:attrNameLst>
                                          <p:attrName>style.visibility</p:attrName>
                                        </p:attrNameLst>
                                      </p:cBhvr>
                                      <p:to>
                                        <p:strVal val="visible"/>
                                      </p:to>
                                    </p:set>
                                    <p:anim calcmode="lin" valueType="num">
                                      <p:cBhvr additive="base">
                                        <p:cTn id="15" dur="500" fill="hold"/>
                                        <p:tgtEl>
                                          <p:spTgt spid="76697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66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66979">
                                            <p:txEl>
                                              <p:pRg st="3" end="3"/>
                                            </p:txEl>
                                          </p:spTgt>
                                        </p:tgtEl>
                                        <p:attrNameLst>
                                          <p:attrName>style.visibility</p:attrName>
                                        </p:attrNameLst>
                                      </p:cBhvr>
                                      <p:to>
                                        <p:strVal val="visible"/>
                                      </p:to>
                                    </p:set>
                                    <p:anim calcmode="lin" valueType="num">
                                      <p:cBhvr additive="base">
                                        <p:cTn id="21" dur="500" fill="hold"/>
                                        <p:tgtEl>
                                          <p:spTgt spid="76697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6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66979">
                                            <p:txEl>
                                              <p:pRg st="4" end="4"/>
                                            </p:txEl>
                                          </p:spTgt>
                                        </p:tgtEl>
                                        <p:attrNameLst>
                                          <p:attrName>style.visibility</p:attrName>
                                        </p:attrNameLst>
                                      </p:cBhvr>
                                      <p:to>
                                        <p:strVal val="visible"/>
                                      </p:to>
                                    </p:set>
                                    <p:anim calcmode="lin" valueType="num">
                                      <p:cBhvr additive="base">
                                        <p:cTn id="27" dur="500" fill="hold"/>
                                        <p:tgtEl>
                                          <p:spTgt spid="76697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6697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66979">
                                            <p:txEl>
                                              <p:pRg st="5" end="5"/>
                                            </p:txEl>
                                          </p:spTgt>
                                        </p:tgtEl>
                                        <p:attrNameLst>
                                          <p:attrName>style.visibility</p:attrName>
                                        </p:attrNameLst>
                                      </p:cBhvr>
                                      <p:to>
                                        <p:strVal val="visible"/>
                                      </p:to>
                                    </p:set>
                                    <p:anim calcmode="lin" valueType="num">
                                      <p:cBhvr additive="base">
                                        <p:cTn id="31" dur="500" fill="hold"/>
                                        <p:tgtEl>
                                          <p:spTgt spid="766979">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6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6979">
                                            <p:txEl>
                                              <p:pRg st="6" end="6"/>
                                            </p:txEl>
                                          </p:spTgt>
                                        </p:tgtEl>
                                        <p:attrNameLst>
                                          <p:attrName>style.visibility</p:attrName>
                                        </p:attrNameLst>
                                      </p:cBhvr>
                                      <p:to>
                                        <p:strVal val="visible"/>
                                      </p:to>
                                    </p:set>
                                    <p:anim calcmode="lin" valueType="num">
                                      <p:cBhvr additive="base">
                                        <p:cTn id="37" dur="500" fill="hold"/>
                                        <p:tgtEl>
                                          <p:spTgt spid="76697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69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6979">
                                            <p:txEl>
                                              <p:pRg st="7" end="7"/>
                                            </p:txEl>
                                          </p:spTgt>
                                        </p:tgtEl>
                                        <p:attrNameLst>
                                          <p:attrName>style.visibility</p:attrName>
                                        </p:attrNameLst>
                                      </p:cBhvr>
                                      <p:to>
                                        <p:strVal val="visible"/>
                                      </p:to>
                                    </p:set>
                                    <p:anim calcmode="lin" valueType="num">
                                      <p:cBhvr additive="base">
                                        <p:cTn id="43" dur="500" fill="hold"/>
                                        <p:tgtEl>
                                          <p:spTgt spid="7669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69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6979">
                                            <p:txEl>
                                              <p:pRg st="8" end="8"/>
                                            </p:txEl>
                                          </p:spTgt>
                                        </p:tgtEl>
                                        <p:attrNameLst>
                                          <p:attrName>style.visibility</p:attrName>
                                        </p:attrNameLst>
                                      </p:cBhvr>
                                      <p:to>
                                        <p:strVal val="visible"/>
                                      </p:to>
                                    </p:set>
                                    <p:anim calcmode="lin" valueType="num">
                                      <p:cBhvr additive="base">
                                        <p:cTn id="49" dur="500" fill="hold"/>
                                        <p:tgtEl>
                                          <p:spTgt spid="766979">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697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6979">
                                            <p:txEl>
                                              <p:pRg st="9" end="9"/>
                                            </p:txEl>
                                          </p:spTgt>
                                        </p:tgtEl>
                                        <p:attrNameLst>
                                          <p:attrName>style.visibility</p:attrName>
                                        </p:attrNameLst>
                                      </p:cBhvr>
                                      <p:to>
                                        <p:strVal val="visible"/>
                                      </p:to>
                                    </p:set>
                                    <p:anim calcmode="lin" valueType="num">
                                      <p:cBhvr additive="base">
                                        <p:cTn id="55" dur="500" fill="hold"/>
                                        <p:tgtEl>
                                          <p:spTgt spid="76697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697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6979">
                                            <p:txEl>
                                              <p:pRg st="10" end="10"/>
                                            </p:txEl>
                                          </p:spTgt>
                                        </p:tgtEl>
                                        <p:attrNameLst>
                                          <p:attrName>style.visibility</p:attrName>
                                        </p:attrNameLst>
                                      </p:cBhvr>
                                      <p:to>
                                        <p:strVal val="visible"/>
                                      </p:to>
                                    </p:set>
                                    <p:anim calcmode="lin" valueType="num">
                                      <p:cBhvr additive="base">
                                        <p:cTn id="61" dur="500" fill="hold"/>
                                        <p:tgtEl>
                                          <p:spTgt spid="766979">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697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6979">
                                            <p:txEl>
                                              <p:pRg st="11" end="11"/>
                                            </p:txEl>
                                          </p:spTgt>
                                        </p:tgtEl>
                                        <p:attrNameLst>
                                          <p:attrName>style.visibility</p:attrName>
                                        </p:attrNameLst>
                                      </p:cBhvr>
                                      <p:to>
                                        <p:strVal val="visible"/>
                                      </p:to>
                                    </p:set>
                                    <p:anim calcmode="lin" valueType="num">
                                      <p:cBhvr additive="base">
                                        <p:cTn id="67" dur="500" fill="hold"/>
                                        <p:tgtEl>
                                          <p:spTgt spid="766979">
                                            <p:txEl>
                                              <p:pRg st="11" end="11"/>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697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6979">
                                            <p:txEl>
                                              <p:pRg st="12" end="12"/>
                                            </p:txEl>
                                          </p:spTgt>
                                        </p:tgtEl>
                                        <p:attrNameLst>
                                          <p:attrName>style.visibility</p:attrName>
                                        </p:attrNameLst>
                                      </p:cBhvr>
                                      <p:to>
                                        <p:strVal val="visible"/>
                                      </p:to>
                                    </p:set>
                                    <p:anim calcmode="lin" valueType="num">
                                      <p:cBhvr additive="base">
                                        <p:cTn id="73" dur="500" fill="hold"/>
                                        <p:tgtEl>
                                          <p:spTgt spid="766979">
                                            <p:txEl>
                                              <p:pRg st="12" end="12"/>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6979">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10" fill="hold" nodeType="clickEffect">
                                  <p:stCondLst>
                                    <p:cond delay="0"/>
                                  </p:stCondLst>
                                  <p:childTnLst>
                                    <p:set>
                                      <p:cBhvr>
                                        <p:cTn id="78" dur="1" fill="hold">
                                          <p:stCondLst>
                                            <p:cond delay="0"/>
                                          </p:stCondLst>
                                        </p:cTn>
                                        <p:tgtEl>
                                          <p:spTgt spid="766986"/>
                                        </p:tgtEl>
                                        <p:attrNameLst>
                                          <p:attrName>style.visibility</p:attrName>
                                        </p:attrNameLst>
                                      </p:cBhvr>
                                      <p:to>
                                        <p:strVal val="visible"/>
                                      </p:to>
                                    </p:set>
                                    <p:anim calcmode="lin" valueType="num">
                                      <p:cBhvr>
                                        <p:cTn id="79" dur="500" fill="hold"/>
                                        <p:tgtEl>
                                          <p:spTgt spid="766986"/>
                                        </p:tgtEl>
                                        <p:attrNameLst>
                                          <p:attrName>ppt_w</p:attrName>
                                        </p:attrNameLst>
                                      </p:cBhvr>
                                      <p:tavLst>
                                        <p:tav tm="0">
                                          <p:val>
                                            <p:fltVal val="0"/>
                                          </p:val>
                                        </p:tav>
                                        <p:tav tm="100000">
                                          <p:val>
                                            <p:strVal val="#ppt_w"/>
                                          </p:val>
                                        </p:tav>
                                      </p:tavLst>
                                    </p:anim>
                                    <p:anim calcmode="lin" valueType="num">
                                      <p:cBhvr>
                                        <p:cTn id="80"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66979">
                                            <p:txEl>
                                              <p:pRg st="13" end="13"/>
                                            </p:txEl>
                                          </p:spTgt>
                                        </p:tgtEl>
                                        <p:attrNameLst>
                                          <p:attrName>style.visibility</p:attrName>
                                        </p:attrNameLst>
                                      </p:cBhvr>
                                      <p:to>
                                        <p:strVal val="visible"/>
                                      </p:to>
                                    </p:set>
                                    <p:anim calcmode="lin" valueType="num">
                                      <p:cBhvr additive="base">
                                        <p:cTn id="85" dur="500" fill="hold"/>
                                        <p:tgtEl>
                                          <p:spTgt spid="766979">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766979">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766979">
                                            <p:txEl>
                                              <p:pRg st="14" end="14"/>
                                            </p:txEl>
                                          </p:spTgt>
                                        </p:tgtEl>
                                        <p:attrNameLst>
                                          <p:attrName>style.visibility</p:attrName>
                                        </p:attrNameLst>
                                      </p:cBhvr>
                                      <p:to>
                                        <p:strVal val="visible"/>
                                      </p:to>
                                    </p:set>
                                    <p:anim calcmode="lin" valueType="num">
                                      <p:cBhvr additive="base">
                                        <p:cTn id="91" dur="500" fill="hold"/>
                                        <p:tgtEl>
                                          <p:spTgt spid="766979">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66979">
                                            <p:txEl>
                                              <p:pRg st="14" end="14"/>
                                            </p:txEl>
                                          </p:spTgt>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766979">
                                            <p:txEl>
                                              <p:pRg st="15" end="15"/>
                                            </p:txEl>
                                          </p:spTgt>
                                        </p:tgtEl>
                                        <p:attrNameLst>
                                          <p:attrName>style.visibility</p:attrName>
                                        </p:attrNameLst>
                                      </p:cBhvr>
                                      <p:to>
                                        <p:strVal val="visible"/>
                                      </p:to>
                                    </p:set>
                                    <p:anim calcmode="lin" valueType="num">
                                      <p:cBhvr additive="base">
                                        <p:cTn id="95" dur="500" fill="hold"/>
                                        <p:tgtEl>
                                          <p:spTgt spid="766979">
                                            <p:txEl>
                                              <p:pRg st="15" end="15"/>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766979">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an executable into memory</a:t>
            </a:r>
            <a:endParaRPr lang="en-US" dirty="0"/>
          </a:p>
        </p:txBody>
      </p:sp>
      <p:sp>
        <p:nvSpPr>
          <p:cNvPr id="3" name="Content Placeholder 2"/>
          <p:cNvSpPr>
            <a:spLocks noGrp="1"/>
          </p:cNvSpPr>
          <p:nvPr>
            <p:ph idx="1"/>
          </p:nvPr>
        </p:nvSpPr>
        <p:spPr>
          <a:xfrm>
            <a:off x="457200" y="4442935"/>
            <a:ext cx="8229600" cy="1861359"/>
          </a:xfrm>
        </p:spPr>
        <p:txBody>
          <a:bodyPr>
            <a:normAutofit fontScale="77500" lnSpcReduction="20000"/>
          </a:bodyPr>
          <a:lstStyle/>
          <a:p>
            <a:r>
              <a:rPr lang="en-US" dirty="0" smtClean="0"/>
              <a:t>.exe</a:t>
            </a:r>
          </a:p>
          <a:p>
            <a:pPr lvl="1"/>
            <a:r>
              <a:rPr lang="en-US" dirty="0" smtClean="0"/>
              <a:t>lives on disk in the file system</a:t>
            </a:r>
          </a:p>
          <a:p>
            <a:pPr lvl="1"/>
            <a:r>
              <a:rPr lang="en-US" dirty="0" smtClean="0"/>
              <a:t>contains contents of code &amp; data segments, relocation entries and symbols</a:t>
            </a:r>
          </a:p>
          <a:p>
            <a:pPr lvl="1"/>
            <a:r>
              <a:rPr lang="en-US" dirty="0" smtClean="0"/>
              <a:t>OS loads it into memory, initializes registers (and initial stack pointer)</a:t>
            </a:r>
          </a:p>
          <a:p>
            <a:pPr lvl="1"/>
            <a:r>
              <a:rPr lang="en-US" dirty="0" smtClean="0"/>
              <a:t>program  sets up stack and heap upon initialization: CRT0</a:t>
            </a:r>
            <a:endParaRPr lang="en-US" dirty="0"/>
          </a:p>
        </p:txBody>
      </p:sp>
      <p:sp>
        <p:nvSpPr>
          <p:cNvPr id="7" name="Can 6"/>
          <p:cNvSpPr/>
          <p:nvPr/>
        </p:nvSpPr>
        <p:spPr>
          <a:xfrm>
            <a:off x="682626" y="1381125"/>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292734" y="1500226"/>
            <a:ext cx="115597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184517" y="1011793"/>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391179" y="1075293"/>
            <a:ext cx="974996" cy="369332"/>
          </a:xfrm>
          <a:prstGeom prst="rect">
            <a:avLst/>
          </a:prstGeom>
          <a:noFill/>
        </p:spPr>
        <p:txBody>
          <a:bodyPr wrap="none" rtlCol="0">
            <a:spAutoFit/>
          </a:bodyPr>
          <a:lstStyle/>
          <a:p>
            <a:r>
              <a:rPr lang="en-US" dirty="0" smtClean="0"/>
              <a:t>memory</a:t>
            </a:r>
            <a:endParaRPr lang="en-US" dirty="0"/>
          </a:p>
        </p:txBody>
      </p:sp>
      <p:grpSp>
        <p:nvGrpSpPr>
          <p:cNvPr id="19" name="Group 18"/>
          <p:cNvGrpSpPr/>
          <p:nvPr/>
        </p:nvGrpSpPr>
        <p:grpSpPr>
          <a:xfrm>
            <a:off x="1621738" y="2000250"/>
            <a:ext cx="1346888" cy="2045732"/>
            <a:chOff x="1621738" y="2000250"/>
            <a:chExt cx="1346888" cy="2045732"/>
          </a:xfrm>
        </p:grpSpPr>
        <p:sp>
          <p:nvSpPr>
            <p:cNvPr id="17" name="Rectangle 16"/>
            <p:cNvSpPr/>
            <p:nvPr/>
          </p:nvSpPr>
          <p:spPr>
            <a:xfrm>
              <a:off x="1621738" y="2000250"/>
              <a:ext cx="1346888" cy="2032000"/>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90700" y="3190875"/>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998685" y="3297793"/>
              <a:ext cx="640132" cy="369332"/>
            </a:xfrm>
            <a:prstGeom prst="rect">
              <a:avLst/>
            </a:prstGeom>
            <a:noFill/>
          </p:spPr>
          <p:txBody>
            <a:bodyPr wrap="none" rtlCol="0">
              <a:spAutoFit/>
            </a:bodyPr>
            <a:lstStyle/>
            <a:p>
              <a:r>
                <a:rPr lang="en-US" dirty="0" smtClean="0"/>
                <a:t>code</a:t>
              </a:r>
              <a:endParaRPr lang="en-US" dirty="0"/>
            </a:p>
          </p:txBody>
        </p:sp>
        <p:sp>
          <p:nvSpPr>
            <p:cNvPr id="13" name="Rectangle 12"/>
            <p:cNvSpPr/>
            <p:nvPr/>
          </p:nvSpPr>
          <p:spPr>
            <a:xfrm>
              <a:off x="1790700" y="2628900"/>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016550" y="2735818"/>
              <a:ext cx="604402" cy="369332"/>
            </a:xfrm>
            <a:prstGeom prst="rect">
              <a:avLst/>
            </a:prstGeom>
            <a:noFill/>
          </p:spPr>
          <p:txBody>
            <a:bodyPr wrap="none" rtlCol="0">
              <a:spAutoFit/>
            </a:bodyPr>
            <a:lstStyle/>
            <a:p>
              <a:r>
                <a:rPr lang="en-US" dirty="0" smtClean="0"/>
                <a:t>data</a:t>
              </a:r>
              <a:endParaRPr lang="en-US" dirty="0"/>
            </a:p>
          </p:txBody>
        </p:sp>
        <p:sp>
          <p:nvSpPr>
            <p:cNvPr id="15" name="Rectangle 14"/>
            <p:cNvSpPr/>
            <p:nvPr/>
          </p:nvSpPr>
          <p:spPr>
            <a:xfrm>
              <a:off x="1790700" y="2123043"/>
              <a:ext cx="1056103"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43206" y="2123043"/>
              <a:ext cx="551090" cy="369332"/>
            </a:xfrm>
            <a:prstGeom prst="rect">
              <a:avLst/>
            </a:prstGeom>
            <a:noFill/>
          </p:spPr>
          <p:txBody>
            <a:bodyPr wrap="none" rtlCol="0">
              <a:spAutoFit/>
            </a:bodyPr>
            <a:lstStyle/>
            <a:p>
              <a:r>
                <a:rPr lang="en-US" dirty="0" smtClean="0"/>
                <a:t>info</a:t>
              </a:r>
              <a:endParaRPr lang="en-US" dirty="0"/>
            </a:p>
          </p:txBody>
        </p:sp>
        <p:sp>
          <p:nvSpPr>
            <p:cNvPr id="18" name="TextBox 17"/>
            <p:cNvSpPr txBox="1"/>
            <p:nvPr/>
          </p:nvSpPr>
          <p:spPr>
            <a:xfrm>
              <a:off x="1704045" y="3676650"/>
              <a:ext cx="514346" cy="369332"/>
            </a:xfrm>
            <a:prstGeom prst="rect">
              <a:avLst/>
            </a:prstGeom>
            <a:noFill/>
          </p:spPr>
          <p:txBody>
            <a:bodyPr wrap="none" rtlCol="0">
              <a:spAutoFit/>
            </a:bodyPr>
            <a:lstStyle/>
            <a:p>
              <a:r>
                <a:rPr lang="en-US" dirty="0" smtClean="0"/>
                <a:t>exe</a:t>
              </a:r>
              <a:endParaRPr lang="en-US" dirty="0"/>
            </a:p>
          </p:txBody>
        </p:sp>
      </p:grpSp>
      <p:sp>
        <p:nvSpPr>
          <p:cNvPr id="20" name="Right Arrow 19"/>
          <p:cNvSpPr/>
          <p:nvPr/>
        </p:nvSpPr>
        <p:spPr>
          <a:xfrm>
            <a:off x="3124200" y="2905125"/>
            <a:ext cx="1971675" cy="5715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6355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462419"/>
          </a:xfrm>
        </p:spPr>
        <p:txBody>
          <a:bodyPr>
            <a:normAutofit fontScale="92500" lnSpcReduction="20000"/>
          </a:bodyPr>
          <a:lstStyle/>
          <a:p>
            <a:r>
              <a:rPr lang="en-US" dirty="0"/>
              <a:t>U</a:t>
            </a:r>
            <a:r>
              <a:rPr lang="en-US" dirty="0" smtClean="0"/>
              <a:t>tilized pages in the VAS are backed by a page block on disk</a:t>
            </a:r>
            <a:endParaRPr lang="en-US" dirty="0"/>
          </a:p>
          <a:p>
            <a:pPr lvl="1"/>
            <a:r>
              <a:rPr lang="en-US" dirty="0" smtClean="0"/>
              <a:t>called the backing store</a:t>
            </a:r>
          </a:p>
          <a:p>
            <a:pPr lvl="1"/>
            <a:r>
              <a:rPr lang="en-US" dirty="0" smtClean="0"/>
              <a:t>typically in an optimized block store, but can think of it like a file</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34444" y="999170"/>
            <a:ext cx="1326004" cy="369332"/>
          </a:xfrm>
          <a:prstGeom prst="rect">
            <a:avLst/>
          </a:prstGeom>
          <a:noFill/>
        </p:spPr>
        <p:txBody>
          <a:bodyPr wrap="none" rtlCol="0">
            <a:spAutoFit/>
          </a:bodyPr>
          <a:lstStyle/>
          <a:p>
            <a:r>
              <a:rPr lang="en-US" dirty="0" smtClean="0"/>
              <a:t>process VAS</a:t>
            </a:r>
            <a:endParaRPr lang="en-US" dirty="0"/>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963643" y="2901588"/>
            <a:ext cx="582211" cy="369332"/>
          </a:xfrm>
          <a:prstGeom prst="rect">
            <a:avLst/>
          </a:prstGeom>
          <a:noFill/>
        </p:spPr>
        <p:txBody>
          <a:bodyPr wrap="none" rtlCol="0">
            <a:spAutoFit/>
          </a:bodyPr>
          <a:lstStyle/>
          <a:p>
            <a:r>
              <a:rPr lang="en-US" dirty="0" err="1" smtClean="0"/>
              <a:t>sbrk</a:t>
            </a:r>
            <a:endParaRPr lang="en-US" dirty="0"/>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4181635"/>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317500" y="4591126"/>
            <a:ext cx="8369300" cy="1840814"/>
          </a:xfrm>
        </p:spPr>
        <p:txBody>
          <a:bodyPr>
            <a:normAutofit/>
          </a:bodyPr>
          <a:lstStyle/>
          <a:p>
            <a:r>
              <a:rPr lang="en-US" dirty="0" smtClean="0"/>
              <a:t>User Page table maps entire VAS</a:t>
            </a:r>
          </a:p>
          <a:p>
            <a:r>
              <a:rPr lang="en-US" dirty="0" smtClean="0"/>
              <a:t>All the utilized regions are backed on disk</a:t>
            </a:r>
          </a:p>
          <a:p>
            <a:pPr lvl="1"/>
            <a:r>
              <a:rPr lang="en-US" dirty="0" smtClean="0"/>
              <a:t>swapped into and out of memory as needed</a:t>
            </a:r>
          </a:p>
          <a:p>
            <a:r>
              <a:rPr lang="en-US" dirty="0" smtClean="0"/>
              <a:t>For </a:t>
            </a:r>
            <a:r>
              <a:rPr lang="en-US" i="1" dirty="0" smtClean="0"/>
              <a:t>every</a:t>
            </a:r>
            <a:r>
              <a:rPr lang="en-US" dirty="0" smtClean="0"/>
              <a:t> process</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17872" y="1050047"/>
            <a:ext cx="1877587" cy="369332"/>
          </a:xfrm>
          <a:prstGeom prst="rect">
            <a:avLst/>
          </a:prstGeom>
          <a:noFill/>
        </p:spPr>
        <p:txBody>
          <a:bodyPr wrap="none" rtlCol="0">
            <a:spAutoFit/>
          </a:bodyPr>
          <a:lstStyle/>
          <a:p>
            <a:r>
              <a:rPr lang="en-US" dirty="0" smtClean="0"/>
              <a:t>process VAS (GBs)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Rectangle 49"/>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2" name="Group 61"/>
          <p:cNvGrpSpPr/>
          <p:nvPr/>
        </p:nvGrpSpPr>
        <p:grpSpPr>
          <a:xfrm>
            <a:off x="1826868" y="3174561"/>
            <a:ext cx="1056103" cy="476250"/>
            <a:chOff x="4133850" y="3404709"/>
            <a:chExt cx="1056103" cy="476250"/>
          </a:xfrm>
        </p:grpSpPr>
        <p:sp>
          <p:nvSpPr>
            <p:cNvPr id="63" name="Rectangle 62"/>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5" name="Group 64"/>
          <p:cNvGrpSpPr/>
          <p:nvPr/>
        </p:nvGrpSpPr>
        <p:grpSpPr>
          <a:xfrm>
            <a:off x="1826868" y="2694104"/>
            <a:ext cx="1056103" cy="369332"/>
            <a:chOff x="4133850" y="3511627"/>
            <a:chExt cx="1056103" cy="369332"/>
          </a:xfrm>
        </p:grpSpPr>
        <p:sp>
          <p:nvSpPr>
            <p:cNvPr id="66" name="Rectangle 65"/>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8" name="Group 67"/>
          <p:cNvGrpSpPr/>
          <p:nvPr/>
        </p:nvGrpSpPr>
        <p:grpSpPr>
          <a:xfrm>
            <a:off x="1826868" y="2196738"/>
            <a:ext cx="1056103" cy="369332"/>
            <a:chOff x="4133850" y="3404709"/>
            <a:chExt cx="1056103" cy="369332"/>
          </a:xfrm>
        </p:grpSpPr>
        <p:sp>
          <p:nvSpPr>
            <p:cNvPr id="69" name="Rectangle 68"/>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Tree>
    <p:extLst>
      <p:ext uri="{BB962C8B-B14F-4D97-AF65-F5344CB8AC3E}">
        <p14:creationId xmlns:p14="http://schemas.microsoft.com/office/powerpoint/2010/main" val="2795565218"/>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pPr lvl="1"/>
            <a:r>
              <a:rPr lang="en-US" dirty="0" smtClean="0"/>
              <a:t>resident pages to the frame in memory they occupy</a:t>
            </a:r>
          </a:p>
          <a:p>
            <a:pPr lvl="1"/>
            <a:r>
              <a:rPr lang="en-US" dirty="0" smtClean="0"/>
              <a:t>the portion of it that the HW needs to access must be resident in memory</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18" name="TextBox 17"/>
          <p:cNvSpPr txBox="1"/>
          <p:nvPr/>
        </p:nvSpPr>
        <p:spPr>
          <a:xfrm>
            <a:off x="5495459" y="1043543"/>
            <a:ext cx="416400" cy="369332"/>
          </a:xfrm>
          <a:prstGeom prst="rect">
            <a:avLst/>
          </a:prstGeom>
          <a:noFill/>
        </p:spPr>
        <p:txBody>
          <a:bodyPr wrap="none" rtlCol="0">
            <a:spAutoFit/>
          </a:bodyPr>
          <a:lstStyle/>
          <a:p>
            <a:r>
              <a:rPr lang="en-US" dirty="0" smtClean="0"/>
              <a:t>PT</a:t>
            </a:r>
            <a:endParaRPr lang="en-US" dirty="0"/>
          </a:p>
        </p:txBody>
      </p:sp>
    </p:spTree>
    <p:extLst>
      <p:ext uri="{BB962C8B-B14F-4D97-AF65-F5344CB8AC3E}">
        <p14:creationId xmlns:p14="http://schemas.microsoft.com/office/powerpoint/2010/main" val="1917948869"/>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88" name="TextBox 87"/>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flipV="1">
            <a:off x="2882971" y="2694104"/>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1003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data structure is required to map non-resident pages to disk?</a:t>
            </a:r>
            <a:endParaRPr lang="en-US" dirty="0"/>
          </a:p>
        </p:txBody>
      </p:sp>
      <p:sp>
        <p:nvSpPr>
          <p:cNvPr id="3" name="Content Placeholder 2"/>
          <p:cNvSpPr>
            <a:spLocks noGrp="1"/>
          </p:cNvSpPr>
          <p:nvPr>
            <p:ph idx="1"/>
          </p:nvPr>
        </p:nvSpPr>
        <p:spPr>
          <a:xfrm>
            <a:off x="457200" y="914400"/>
            <a:ext cx="8458200" cy="5257800"/>
          </a:xfrm>
        </p:spPr>
        <p:txBody>
          <a:bodyPr>
            <a:normAutofit/>
          </a:bodyPr>
          <a:lstStyle/>
          <a:p>
            <a:r>
              <a:rPr lang="en-US" dirty="0" err="1" smtClean="0"/>
              <a:t>FindBlock</a:t>
            </a:r>
            <a:r>
              <a:rPr lang="en-US" dirty="0" smtClean="0"/>
              <a:t>(PID, page#) =&gt; </a:t>
            </a:r>
            <a:r>
              <a:rPr lang="en-US" dirty="0" err="1" smtClean="0"/>
              <a:t>disk_block</a:t>
            </a:r>
            <a:endParaRPr lang="en-US" dirty="0" smtClean="0"/>
          </a:p>
          <a:p>
            <a:pPr lvl="1"/>
            <a:r>
              <a:rPr lang="en-US" dirty="0" smtClean="0"/>
              <a:t>Some OSs utilize spare space in PTE for paged blocks</a:t>
            </a:r>
            <a:endParaRPr lang="en-US" dirty="0"/>
          </a:p>
          <a:p>
            <a:pPr lvl="1"/>
            <a:r>
              <a:rPr lang="en-US" dirty="0" smtClean="0"/>
              <a:t>Like the PT, but purely software</a:t>
            </a:r>
          </a:p>
          <a:p>
            <a:r>
              <a:rPr lang="en-US" dirty="0" smtClean="0"/>
              <a:t>Where to store it?</a:t>
            </a:r>
          </a:p>
          <a:p>
            <a:pPr lvl="1"/>
            <a:r>
              <a:rPr lang="en-US" dirty="0" smtClean="0"/>
              <a:t>In memory – can be compact representation if swap storage is contiguous on disk</a:t>
            </a:r>
          </a:p>
          <a:p>
            <a:pPr lvl="1"/>
            <a:r>
              <a:rPr lang="en-US" dirty="0"/>
              <a:t>Could use hash table (like Inverted PT</a:t>
            </a:r>
            <a:r>
              <a:rPr lang="en-US" dirty="0" smtClean="0"/>
              <a:t>)</a:t>
            </a:r>
          </a:p>
          <a:p>
            <a:r>
              <a:rPr lang="en-US" dirty="0" smtClean="0"/>
              <a:t>Usually want backing store for resident pages too.</a:t>
            </a:r>
            <a:endParaRPr lang="en-US" dirty="0"/>
          </a:p>
          <a:p>
            <a:r>
              <a:rPr lang="en-US" dirty="0" smtClean="0"/>
              <a:t>May map code segment directly to on-disk image</a:t>
            </a:r>
          </a:p>
          <a:p>
            <a:pPr lvl="1"/>
            <a:r>
              <a:rPr lang="en-US" dirty="0" smtClean="0"/>
              <a:t>Saves a copy of code to swap file</a:t>
            </a:r>
          </a:p>
          <a:p>
            <a:r>
              <a:rPr lang="en-US" dirty="0" smtClean="0"/>
              <a:t>May share code segment with multiple instances of the program</a:t>
            </a:r>
          </a:p>
        </p:txBody>
      </p:sp>
    </p:spTree>
    <p:extLst>
      <p:ext uri="{BB962C8B-B14F-4D97-AF65-F5344CB8AC3E}">
        <p14:creationId xmlns:p14="http://schemas.microsoft.com/office/powerpoint/2010/main" val="2962458546"/>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152400" y="838200"/>
            <a:ext cx="8686800" cy="5715000"/>
          </a:xfrm>
        </p:spPr>
        <p:txBody>
          <a:bodyPr>
            <a:normAutofit/>
          </a:bodyPr>
          <a:lstStyle/>
          <a:p>
            <a:r>
              <a:rPr lang="en-US" dirty="0" smtClean="0"/>
              <a:t>Still </a:t>
            </a:r>
            <a:r>
              <a:rPr lang="en-US" dirty="0" smtClean="0"/>
              <a:t>working on the grading of exams</a:t>
            </a:r>
          </a:p>
          <a:p>
            <a:pPr lvl="1"/>
            <a:r>
              <a:rPr lang="en-US" dirty="0" smtClean="0"/>
              <a:t>Hope to be done by this weekend!</a:t>
            </a:r>
            <a:endParaRPr lang="en-US" dirty="0" smtClean="0"/>
          </a:p>
          <a:p>
            <a:pPr lvl="1"/>
            <a:r>
              <a:rPr lang="en-US" dirty="0" smtClean="0"/>
              <a:t>Solutions should be posted</a:t>
            </a:r>
          </a:p>
          <a:p>
            <a:r>
              <a:rPr lang="en-US" dirty="0" smtClean="0"/>
              <a:t>Peer review is *NOT* optional</a:t>
            </a:r>
          </a:p>
          <a:p>
            <a:pPr lvl="1"/>
            <a:r>
              <a:rPr lang="en-US" dirty="0" smtClean="0"/>
              <a:t>Every person must fill out the project 1 peer review</a:t>
            </a:r>
          </a:p>
          <a:p>
            <a:pPr lvl="1"/>
            <a:r>
              <a:rPr lang="en-US" dirty="0" smtClean="0"/>
              <a:t>Due this Sunday</a:t>
            </a:r>
          </a:p>
          <a:p>
            <a:pPr lvl="2"/>
            <a:r>
              <a:rPr lang="en-US" dirty="0" smtClean="0"/>
              <a:t>We will consider taking off points for missing reviews</a:t>
            </a:r>
          </a:p>
          <a:p>
            <a:pPr lvl="1"/>
            <a:r>
              <a:rPr lang="en-US" dirty="0" smtClean="0"/>
              <a:t>The peer review is an important part of our evaluation of partner dynamics.  Please take is very seriously.</a:t>
            </a:r>
          </a:p>
          <a:p>
            <a:r>
              <a:rPr lang="en-US" dirty="0" smtClean="0"/>
              <a:t>Homework 3 deadline pushed out 1 week</a:t>
            </a:r>
          </a:p>
          <a:p>
            <a:pPr lvl="1"/>
            <a:endParaRPr lang="en-US" dirty="0" smtClean="0"/>
          </a:p>
        </p:txBody>
      </p:sp>
    </p:spTree>
    <p:extLst>
      <p:ext uri="{BB962C8B-B14F-4D97-AF65-F5344CB8AC3E}">
        <p14:creationId xmlns:p14="http://schemas.microsoft.com/office/powerpoint/2010/main" val="9091435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r>
              <a:rPr lang="en-US" dirty="0" smtClean="0"/>
              <a:t> (</a:t>
            </a:r>
            <a:r>
              <a:rPr lang="en-US" dirty="0" err="1" smtClean="0"/>
              <a:t>con’t</a:t>
            </a:r>
            <a:r>
              <a:rPr lang="en-US" dirty="0"/>
              <a:t>)</a:t>
            </a:r>
          </a:p>
        </p:txBody>
      </p:sp>
      <p:sp>
        <p:nvSpPr>
          <p:cNvPr id="3" name="Content Placeholder 2"/>
          <p:cNvSpPr>
            <a:spLocks noGrp="1"/>
          </p:cNvSpPr>
          <p:nvPr>
            <p:ph idx="1"/>
          </p:nvPr>
        </p:nvSpPr>
        <p:spPr>
          <a:xfrm>
            <a:off x="152400" y="838200"/>
            <a:ext cx="8686800" cy="5181600"/>
          </a:xfrm>
        </p:spPr>
        <p:txBody>
          <a:bodyPr/>
          <a:lstStyle/>
          <a:p>
            <a:r>
              <a:rPr lang="en-US" dirty="0" smtClean="0"/>
              <a:t>Please use </a:t>
            </a:r>
            <a:r>
              <a:rPr lang="en-US" dirty="0" err="1" smtClean="0"/>
              <a:t>git</a:t>
            </a:r>
            <a:r>
              <a:rPr lang="en-US" dirty="0" smtClean="0"/>
              <a:t> branches on Project 2</a:t>
            </a:r>
          </a:p>
          <a:p>
            <a:pPr lvl="1"/>
            <a:r>
              <a:rPr lang="en-US" dirty="0" smtClean="0"/>
              <a:t>Merge to the master branch occasionally to invoke the </a:t>
            </a:r>
            <a:r>
              <a:rPr lang="en-US" dirty="0" err="1" smtClean="0"/>
              <a:t>autograder</a:t>
            </a:r>
            <a:r>
              <a:rPr lang="en-US" dirty="0" smtClean="0"/>
              <a:t> (but only occasionally)</a:t>
            </a:r>
          </a:p>
          <a:p>
            <a:pPr lvl="1"/>
            <a:r>
              <a:rPr lang="en-US" dirty="0" smtClean="0"/>
              <a:t>Each team member should be committing code regularly (and pushing to </a:t>
            </a:r>
            <a:r>
              <a:rPr lang="en-US" dirty="0" err="1" smtClean="0"/>
              <a:t>github</a:t>
            </a:r>
            <a:r>
              <a:rPr lang="en-US" dirty="0" smtClean="0"/>
              <a:t>)</a:t>
            </a:r>
          </a:p>
          <a:p>
            <a:pPr lvl="2"/>
            <a:r>
              <a:rPr lang="en-US" dirty="0" smtClean="0"/>
              <a:t>We should see commits from everyone as code is evolving</a:t>
            </a:r>
          </a:p>
          <a:p>
            <a:pPr lvl="2"/>
            <a:r>
              <a:rPr lang="en-US" dirty="0" smtClean="0"/>
              <a:t>We should not see just a single commit from one person</a:t>
            </a:r>
          </a:p>
          <a:p>
            <a:r>
              <a:rPr lang="en-US" dirty="0"/>
              <a:t>Survey on Piazza: Please tell us how the course is going!</a:t>
            </a:r>
          </a:p>
          <a:p>
            <a:pPr lvl="1"/>
            <a:r>
              <a:rPr lang="en-US" dirty="0"/>
              <a:t>What is going well, what is not going well</a:t>
            </a:r>
          </a:p>
          <a:p>
            <a:pPr lvl="1"/>
            <a:r>
              <a:rPr lang="en-US" dirty="0"/>
              <a:t>What could we change?</a:t>
            </a:r>
          </a:p>
          <a:p>
            <a:endParaRPr lang="en-US" dirty="0" smtClean="0"/>
          </a:p>
          <a:p>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40860734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6" name="Slide Number Placeholder 5"/>
          <p:cNvSpPr>
            <a:spLocks noGrp="1"/>
          </p:cNvSpPr>
          <p:nvPr>
            <p:ph type="sldNum" sz="quarter" idx="4294967295"/>
          </p:nvPr>
        </p:nvSpPr>
        <p:spPr>
          <a:xfrm>
            <a:off x="6870720" y="6431940"/>
            <a:ext cx="2133600" cy="365125"/>
          </a:xfrm>
          <a:prstGeom prst="rect">
            <a:avLst/>
          </a:prstGeom>
        </p:spPr>
        <p:txBody>
          <a:bodyPr/>
          <a:lstStyle/>
          <a:p>
            <a:fld id="{40BE6ECD-61F1-CE4B-BB82-6FDD0CA3B213}" type="slidenum">
              <a:rPr lang="en-US" smtClean="0"/>
              <a:t>19</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5"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27878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40"/>
                                        </p:tgtEl>
                                        <p:attrNameLst>
                                          <p:attrName>style.visibility</p:attrName>
                                        </p:attrNameLst>
                                      </p:cBhvr>
                                      <p:to>
                                        <p:strVal val="visible"/>
                                      </p:to>
                                    </p:set>
                                    <p:animEffect transition="in" filter="checkerboard(across)">
                                      <p:cBhvr>
                                        <p:cTn id="11" dur="500"/>
                                        <p:tgtEl>
                                          <p:spTgt spid="140"/>
                                        </p:tgtEl>
                                      </p:cBhvr>
                                    </p:animEffect>
                                  </p:childTnLst>
                                </p:cTn>
                              </p:par>
                              <p:par>
                                <p:cTn id="12" presetID="5" presetClass="entr" presetSubtype="10" fill="hold" nodeType="withEffect">
                                  <p:stCondLst>
                                    <p:cond delay="0"/>
                                  </p:stCondLst>
                                  <p:childTnLst>
                                    <p:set>
                                      <p:cBhvr>
                                        <p:cTn id="13" dur="1" fill="hold">
                                          <p:stCondLst>
                                            <p:cond delay="0"/>
                                          </p:stCondLst>
                                        </p:cTn>
                                        <p:tgtEl>
                                          <p:spTgt spid="134"/>
                                        </p:tgtEl>
                                        <p:attrNameLst>
                                          <p:attrName>style.visibility</p:attrName>
                                        </p:attrNameLst>
                                      </p:cBhvr>
                                      <p:to>
                                        <p:strVal val="visible"/>
                                      </p:to>
                                    </p:set>
                                    <p:animEffect transition="in" filter="checkerboard(across)">
                                      <p:cBhvr>
                                        <p:cTn id="14" dur="500"/>
                                        <p:tgtEl>
                                          <p:spTgt spid="134"/>
                                        </p:tgtEl>
                                      </p:cBhvr>
                                    </p:animEffect>
                                  </p:childTnLst>
                                </p:cTn>
                              </p:par>
                              <p:par>
                                <p:cTn id="15" presetID="5" presetClass="entr" presetSubtype="10" fill="hold" nodeType="with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checkerboard(across)">
                                      <p:cBhvr>
                                        <p:cTn id="17" dur="500"/>
                                        <p:tgtEl>
                                          <p:spTgt spid="1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nodeType="clickEffect">
                                  <p:stCondLst>
                                    <p:cond delay="0"/>
                                  </p:stCondLst>
                                  <p:childTnLst>
                                    <p:animRot by="120000">
                                      <p:cBhvr>
                                        <p:cTn id="31" dur="100" fill="hold">
                                          <p:stCondLst>
                                            <p:cond delay="0"/>
                                          </p:stCondLst>
                                        </p:cTn>
                                        <p:tgtEl>
                                          <p:spTgt spid="145"/>
                                        </p:tgtEl>
                                        <p:attrNameLst>
                                          <p:attrName>r</p:attrName>
                                        </p:attrNameLst>
                                      </p:cBhvr>
                                    </p:animRot>
                                    <p:animRot by="-240000">
                                      <p:cBhvr>
                                        <p:cTn id="32" dur="200" fill="hold">
                                          <p:stCondLst>
                                            <p:cond delay="200"/>
                                          </p:stCondLst>
                                        </p:cTn>
                                        <p:tgtEl>
                                          <p:spTgt spid="145"/>
                                        </p:tgtEl>
                                        <p:attrNameLst>
                                          <p:attrName>r</p:attrName>
                                        </p:attrNameLst>
                                      </p:cBhvr>
                                    </p:animRot>
                                    <p:animRot by="240000">
                                      <p:cBhvr>
                                        <p:cTn id="33" dur="200" fill="hold">
                                          <p:stCondLst>
                                            <p:cond delay="400"/>
                                          </p:stCondLst>
                                        </p:cTn>
                                        <p:tgtEl>
                                          <p:spTgt spid="145"/>
                                        </p:tgtEl>
                                        <p:attrNameLst>
                                          <p:attrName>r</p:attrName>
                                        </p:attrNameLst>
                                      </p:cBhvr>
                                    </p:animRot>
                                    <p:animRot by="-240000">
                                      <p:cBhvr>
                                        <p:cTn id="34" dur="200" fill="hold">
                                          <p:stCondLst>
                                            <p:cond delay="600"/>
                                          </p:stCondLst>
                                        </p:cTn>
                                        <p:tgtEl>
                                          <p:spTgt spid="145"/>
                                        </p:tgtEl>
                                        <p:attrNameLst>
                                          <p:attrName>r</p:attrName>
                                        </p:attrNameLst>
                                      </p:cBhvr>
                                    </p:animRot>
                                    <p:animRot by="120000">
                                      <p:cBhvr>
                                        <p:cTn id="35" dur="200" fill="hold">
                                          <p:stCondLst>
                                            <p:cond delay="800"/>
                                          </p:stCondLst>
                                        </p:cTn>
                                        <p:tgtEl>
                                          <p:spTgt spid="145"/>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85"/>
                                        </p:tgtEl>
                                        <p:attrNameLst>
                                          <p:attrName>r</p:attrName>
                                        </p:attrNameLst>
                                      </p:cBhvr>
                                    </p:animRot>
                                    <p:animRot by="-240000">
                                      <p:cBhvr>
                                        <p:cTn id="38" dur="200" fill="hold">
                                          <p:stCondLst>
                                            <p:cond delay="200"/>
                                          </p:stCondLst>
                                        </p:cTn>
                                        <p:tgtEl>
                                          <p:spTgt spid="85"/>
                                        </p:tgtEl>
                                        <p:attrNameLst>
                                          <p:attrName>r</p:attrName>
                                        </p:attrNameLst>
                                      </p:cBhvr>
                                    </p:animRot>
                                    <p:animRot by="240000">
                                      <p:cBhvr>
                                        <p:cTn id="39" dur="200" fill="hold">
                                          <p:stCondLst>
                                            <p:cond delay="400"/>
                                          </p:stCondLst>
                                        </p:cTn>
                                        <p:tgtEl>
                                          <p:spTgt spid="85"/>
                                        </p:tgtEl>
                                        <p:attrNameLst>
                                          <p:attrName>r</p:attrName>
                                        </p:attrNameLst>
                                      </p:cBhvr>
                                    </p:animRot>
                                    <p:animRot by="-240000">
                                      <p:cBhvr>
                                        <p:cTn id="40" dur="200" fill="hold">
                                          <p:stCondLst>
                                            <p:cond delay="600"/>
                                          </p:stCondLst>
                                        </p:cTn>
                                        <p:tgtEl>
                                          <p:spTgt spid="85"/>
                                        </p:tgtEl>
                                        <p:attrNameLst>
                                          <p:attrName>r</p:attrName>
                                        </p:attrNameLst>
                                      </p:cBhvr>
                                    </p:animRot>
                                    <p:animRot by="120000">
                                      <p:cBhvr>
                                        <p:cTn id="41" dur="200" fill="hold">
                                          <p:stCondLst>
                                            <p:cond delay="800"/>
                                          </p:stCondLst>
                                        </p:cTn>
                                        <p:tgtEl>
                                          <p:spTgt spid="85"/>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8"/>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9"/>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2" presetClass="emph" presetSubtype="0" fill="hold" grpId="0" nodeType="clickEffect">
                                  <p:stCondLst>
                                    <p:cond delay="0"/>
                                  </p:stCondLst>
                                  <p:childTnLst>
                                    <p:animRot by="120000">
                                      <p:cBhvr>
                                        <p:cTn id="53" dur="100" fill="hold">
                                          <p:stCondLst>
                                            <p:cond delay="0"/>
                                          </p:stCondLst>
                                        </p:cTn>
                                        <p:tgtEl>
                                          <p:spTgt spid="130"/>
                                        </p:tgtEl>
                                        <p:attrNameLst>
                                          <p:attrName>r</p:attrName>
                                        </p:attrNameLst>
                                      </p:cBhvr>
                                    </p:animRot>
                                    <p:animRot by="-240000">
                                      <p:cBhvr>
                                        <p:cTn id="54" dur="200" fill="hold">
                                          <p:stCondLst>
                                            <p:cond delay="200"/>
                                          </p:stCondLst>
                                        </p:cTn>
                                        <p:tgtEl>
                                          <p:spTgt spid="130"/>
                                        </p:tgtEl>
                                        <p:attrNameLst>
                                          <p:attrName>r</p:attrName>
                                        </p:attrNameLst>
                                      </p:cBhvr>
                                    </p:animRot>
                                    <p:animRot by="240000">
                                      <p:cBhvr>
                                        <p:cTn id="55" dur="200" fill="hold">
                                          <p:stCondLst>
                                            <p:cond delay="400"/>
                                          </p:stCondLst>
                                        </p:cTn>
                                        <p:tgtEl>
                                          <p:spTgt spid="130"/>
                                        </p:tgtEl>
                                        <p:attrNameLst>
                                          <p:attrName>r</p:attrName>
                                        </p:attrNameLst>
                                      </p:cBhvr>
                                    </p:animRot>
                                    <p:animRot by="-240000">
                                      <p:cBhvr>
                                        <p:cTn id="56" dur="200" fill="hold">
                                          <p:stCondLst>
                                            <p:cond delay="600"/>
                                          </p:stCondLst>
                                        </p:cTn>
                                        <p:tgtEl>
                                          <p:spTgt spid="130"/>
                                        </p:tgtEl>
                                        <p:attrNameLst>
                                          <p:attrName>r</p:attrName>
                                        </p:attrNameLst>
                                      </p:cBhvr>
                                    </p:animRot>
                                    <p:animRot by="120000">
                                      <p:cBhvr>
                                        <p:cTn id="57" dur="200" fill="hold">
                                          <p:stCondLst>
                                            <p:cond delay="800"/>
                                          </p:stCondLst>
                                        </p:cTn>
                                        <p:tgtEl>
                                          <p:spTgt spid="130"/>
                                        </p:tgtEl>
                                        <p:attrNameLst>
                                          <p:attrName>r</p:attrName>
                                        </p:attrNameLst>
                                      </p:cBhvr>
                                    </p:animRot>
                                  </p:childTnLst>
                                </p:cTn>
                              </p:par>
                              <p:par>
                                <p:cTn id="58" presetID="32" presetClass="emph" presetSubtype="0" fill="hold" grpId="0" nodeType="withEffect">
                                  <p:stCondLst>
                                    <p:cond delay="0"/>
                                  </p:stCondLst>
                                  <p:childTnLst>
                                    <p:animRot by="120000">
                                      <p:cBhvr>
                                        <p:cTn id="59" dur="100" fill="hold">
                                          <p:stCondLst>
                                            <p:cond delay="0"/>
                                          </p:stCondLst>
                                        </p:cTn>
                                        <p:tgtEl>
                                          <p:spTgt spid="131"/>
                                        </p:tgtEl>
                                        <p:attrNameLst>
                                          <p:attrName>r</p:attrName>
                                        </p:attrNameLst>
                                      </p:cBhvr>
                                    </p:animRot>
                                    <p:animRot by="-240000">
                                      <p:cBhvr>
                                        <p:cTn id="60" dur="200" fill="hold">
                                          <p:stCondLst>
                                            <p:cond delay="200"/>
                                          </p:stCondLst>
                                        </p:cTn>
                                        <p:tgtEl>
                                          <p:spTgt spid="131"/>
                                        </p:tgtEl>
                                        <p:attrNameLst>
                                          <p:attrName>r</p:attrName>
                                        </p:attrNameLst>
                                      </p:cBhvr>
                                    </p:animRot>
                                    <p:animRot by="240000">
                                      <p:cBhvr>
                                        <p:cTn id="61" dur="200" fill="hold">
                                          <p:stCondLst>
                                            <p:cond delay="400"/>
                                          </p:stCondLst>
                                        </p:cTn>
                                        <p:tgtEl>
                                          <p:spTgt spid="131"/>
                                        </p:tgtEl>
                                        <p:attrNameLst>
                                          <p:attrName>r</p:attrName>
                                        </p:attrNameLst>
                                      </p:cBhvr>
                                    </p:animRot>
                                    <p:animRot by="-240000">
                                      <p:cBhvr>
                                        <p:cTn id="62" dur="200" fill="hold">
                                          <p:stCondLst>
                                            <p:cond delay="600"/>
                                          </p:stCondLst>
                                        </p:cTn>
                                        <p:tgtEl>
                                          <p:spTgt spid="131"/>
                                        </p:tgtEl>
                                        <p:attrNameLst>
                                          <p:attrName>r</p:attrName>
                                        </p:attrNameLst>
                                      </p:cBhvr>
                                    </p:animRot>
                                    <p:animRot by="120000">
                                      <p:cBhvr>
                                        <p:cTn id="63" dur="200" fill="hold">
                                          <p:stCondLst>
                                            <p:cond delay="800"/>
                                          </p:stCondLst>
                                        </p:cTn>
                                        <p:tgtEl>
                                          <p:spTgt spid="1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423739" y="228600"/>
            <a:ext cx="4017125" cy="383695"/>
          </a:xfrm>
          <a:noFill/>
        </p:spPr>
        <p:txBody>
          <a:bodyPr wrap="none" lIns="63500" tIns="25400" rIns="63500" bIns="25400" anchor="t">
            <a:spAutoFit/>
          </a:bodyPr>
          <a:lstStyle/>
          <a:p>
            <a:r>
              <a:rPr lang="en-US" altLang="ko-KR" dirty="0" smtClean="0">
                <a:ea typeface="굴림" panose="020B0600000101010101" pitchFamily="34" charset="-127"/>
              </a:rPr>
              <a:t>Recall: Precise Exceptions</a:t>
            </a:r>
          </a:p>
        </p:txBody>
      </p:sp>
      <p:sp>
        <p:nvSpPr>
          <p:cNvPr id="859139" name="Rectangle 3"/>
          <p:cNvSpPr>
            <a:spLocks noGrp="1" noChangeArrowheads="1"/>
          </p:cNvSpPr>
          <p:nvPr>
            <p:ph type="body" idx="1"/>
          </p:nvPr>
        </p:nvSpPr>
        <p:spPr>
          <a:xfrm>
            <a:off x="152400" y="750888"/>
            <a:ext cx="8839200" cy="5421312"/>
          </a:xfrm>
          <a:noFill/>
        </p:spPr>
        <p:txBody>
          <a:bodyPr lIns="63500" tIns="25400" rIns="63500" bIns="25400">
            <a:spAutoFit/>
          </a:bodyPr>
          <a:lstStyle/>
          <a:p>
            <a:pPr>
              <a:lnSpc>
                <a:spcPct val="80000"/>
              </a:lnSpc>
              <a:spcBef>
                <a:spcPct val="20000"/>
              </a:spcBef>
            </a:pPr>
            <a:r>
              <a:rPr lang="en-US" altLang="ko-KR" smtClean="0">
                <a:ea typeface="굴림" panose="020B0600000101010101" pitchFamily="34" charset="-127"/>
              </a:rPr>
              <a:t>Precise </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 state of the machine is preserved as if program executed up to the offending instruction</a:t>
            </a:r>
          </a:p>
          <a:p>
            <a:pPr lvl="1">
              <a:lnSpc>
                <a:spcPct val="80000"/>
              </a:lnSpc>
              <a:spcBef>
                <a:spcPct val="20000"/>
              </a:spcBef>
            </a:pPr>
            <a:r>
              <a:rPr lang="en-US" altLang="ko-KR" smtClean="0">
                <a:ea typeface="굴림" panose="020B0600000101010101" pitchFamily="34" charset="-127"/>
              </a:rPr>
              <a:t>All previous instructions </a:t>
            </a:r>
            <a:r>
              <a:rPr lang="en-US" altLang="ko-KR" smtClean="0">
                <a:solidFill>
                  <a:schemeClr val="hlink"/>
                </a:solidFill>
                <a:ea typeface="굴림" panose="020B0600000101010101" pitchFamily="34" charset="-127"/>
              </a:rPr>
              <a:t>completed</a:t>
            </a:r>
          </a:p>
          <a:p>
            <a:pPr lvl="1">
              <a:lnSpc>
                <a:spcPct val="80000"/>
              </a:lnSpc>
              <a:spcBef>
                <a:spcPct val="20000"/>
              </a:spcBef>
            </a:pPr>
            <a:r>
              <a:rPr lang="en-US" altLang="ko-KR" smtClean="0">
                <a:ea typeface="굴림" panose="020B0600000101010101" pitchFamily="34" charset="-127"/>
              </a:rPr>
              <a:t>Offending instruction and all following instructions act </a:t>
            </a:r>
            <a:r>
              <a:rPr lang="en-US" altLang="ko-KR" smtClean="0">
                <a:solidFill>
                  <a:schemeClr val="hlink"/>
                </a:solidFill>
                <a:ea typeface="굴림" panose="020B0600000101010101" pitchFamily="34" charset="-127"/>
              </a:rPr>
              <a:t>as if they have not even started</a:t>
            </a:r>
          </a:p>
          <a:p>
            <a:pPr lvl="1">
              <a:lnSpc>
                <a:spcPct val="80000"/>
              </a:lnSpc>
              <a:spcBef>
                <a:spcPct val="20000"/>
              </a:spcBef>
            </a:pPr>
            <a:r>
              <a:rPr lang="en-US" altLang="ko-KR" smtClean="0">
                <a:ea typeface="굴림" panose="020B0600000101010101" pitchFamily="34" charset="-127"/>
              </a:rPr>
              <a:t>Same system code will work on different implementations </a:t>
            </a:r>
          </a:p>
          <a:p>
            <a:pPr lvl="1">
              <a:lnSpc>
                <a:spcPct val="80000"/>
              </a:lnSpc>
              <a:spcBef>
                <a:spcPct val="20000"/>
              </a:spcBef>
            </a:pPr>
            <a:r>
              <a:rPr lang="en-US" altLang="ko-KR" smtClean="0">
                <a:ea typeface="굴림" panose="020B0600000101010101" pitchFamily="34" charset="-127"/>
              </a:rPr>
              <a:t>Difficult in the presence of pipelining, out-of-order execution, ...</a:t>
            </a:r>
          </a:p>
          <a:p>
            <a:pPr lvl="1">
              <a:lnSpc>
                <a:spcPct val="80000"/>
              </a:lnSpc>
              <a:spcBef>
                <a:spcPct val="20000"/>
              </a:spcBef>
            </a:pPr>
            <a:r>
              <a:rPr lang="en-US" altLang="ko-KR" smtClean="0">
                <a:solidFill>
                  <a:schemeClr val="hlink"/>
                </a:solidFill>
                <a:ea typeface="굴림" panose="020B0600000101010101" pitchFamily="34" charset="-127"/>
              </a:rPr>
              <a:t>MIPS takes this position</a:t>
            </a:r>
          </a:p>
          <a:p>
            <a:pPr>
              <a:lnSpc>
                <a:spcPct val="80000"/>
              </a:lnSpc>
              <a:spcBef>
                <a:spcPct val="20000"/>
              </a:spcBef>
            </a:pPr>
            <a:r>
              <a:rPr lang="en-US" altLang="ko-KR" smtClean="0">
                <a:ea typeface="굴림" panose="020B0600000101010101" pitchFamily="34" charset="-127"/>
              </a:rPr>
              <a:t>Imprecise </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 system software has to figure out what is where and put it all back together</a:t>
            </a:r>
          </a:p>
          <a:p>
            <a:pPr>
              <a:lnSpc>
                <a:spcPct val="80000"/>
              </a:lnSpc>
              <a:spcBef>
                <a:spcPct val="20000"/>
              </a:spcBef>
            </a:pPr>
            <a:r>
              <a:rPr lang="en-US" altLang="ko-KR" smtClean="0">
                <a:ea typeface="굴림" panose="020B0600000101010101" pitchFamily="34" charset="-127"/>
              </a:rPr>
              <a:t>Performance goals often lead designers to forsake precise interrupts</a:t>
            </a:r>
          </a:p>
          <a:p>
            <a:pPr lvl="1">
              <a:lnSpc>
                <a:spcPct val="80000"/>
              </a:lnSpc>
              <a:spcBef>
                <a:spcPct val="20000"/>
              </a:spcBef>
            </a:pPr>
            <a:r>
              <a:rPr lang="en-US" altLang="ko-KR" smtClean="0">
                <a:ea typeface="굴림" panose="020B0600000101010101" pitchFamily="34" charset="-127"/>
              </a:rPr>
              <a:t>system software developers, user, markets etc. usually wish they had not done this</a:t>
            </a:r>
          </a:p>
          <a:p>
            <a:pPr>
              <a:lnSpc>
                <a:spcPct val="80000"/>
              </a:lnSpc>
              <a:spcBef>
                <a:spcPct val="20000"/>
              </a:spcBef>
            </a:pPr>
            <a:r>
              <a:rPr lang="en-US" altLang="ko-KR" smtClean="0">
                <a:solidFill>
                  <a:schemeClr val="hlink"/>
                </a:solidFill>
                <a:ea typeface="굴림" panose="020B0600000101010101" pitchFamily="34" charset="-127"/>
              </a:rPr>
              <a:t>Modern techniques for out-of-order execution and branch prediction help implement precise interrupts</a:t>
            </a:r>
          </a:p>
        </p:txBody>
      </p:sp>
    </p:spTree>
    <p:extLst>
      <p:ext uri="{BB962C8B-B14F-4D97-AF65-F5344CB8AC3E}">
        <p14:creationId xmlns:p14="http://schemas.microsoft.com/office/powerpoint/2010/main" val="38829598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anim calcmode="lin" valueType="num">
                                      <p:cBhvr additive="base">
                                        <p:cTn id="7" dur="500" fill="hold"/>
                                        <p:tgtEl>
                                          <p:spTgt spid="8591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59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59139">
                                            <p:txEl>
                                              <p:pRg st="1" end="1"/>
                                            </p:txEl>
                                          </p:spTgt>
                                        </p:tgtEl>
                                        <p:attrNameLst>
                                          <p:attrName>style.visibility</p:attrName>
                                        </p:attrNameLst>
                                      </p:cBhvr>
                                      <p:to>
                                        <p:strVal val="visible"/>
                                      </p:to>
                                    </p:set>
                                    <p:anim calcmode="lin" valueType="num">
                                      <p:cBhvr additive="base">
                                        <p:cTn id="11" dur="500" fill="hold"/>
                                        <p:tgtEl>
                                          <p:spTgt spid="8591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591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59139">
                                            <p:txEl>
                                              <p:pRg st="2" end="2"/>
                                            </p:txEl>
                                          </p:spTgt>
                                        </p:tgtEl>
                                        <p:attrNameLst>
                                          <p:attrName>style.visibility</p:attrName>
                                        </p:attrNameLst>
                                      </p:cBhvr>
                                      <p:to>
                                        <p:strVal val="visible"/>
                                      </p:to>
                                    </p:set>
                                    <p:anim calcmode="lin" valueType="num">
                                      <p:cBhvr additive="base">
                                        <p:cTn id="15" dur="500" fill="hold"/>
                                        <p:tgtEl>
                                          <p:spTgt spid="85913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591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59139">
                                            <p:txEl>
                                              <p:pRg st="3" end="3"/>
                                            </p:txEl>
                                          </p:spTgt>
                                        </p:tgtEl>
                                        <p:attrNameLst>
                                          <p:attrName>style.visibility</p:attrName>
                                        </p:attrNameLst>
                                      </p:cBhvr>
                                      <p:to>
                                        <p:strVal val="visible"/>
                                      </p:to>
                                    </p:set>
                                    <p:anim calcmode="lin" valueType="num">
                                      <p:cBhvr additive="base">
                                        <p:cTn id="19" dur="500" fill="hold"/>
                                        <p:tgtEl>
                                          <p:spTgt spid="85913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591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59139">
                                            <p:txEl>
                                              <p:pRg st="4" end="4"/>
                                            </p:txEl>
                                          </p:spTgt>
                                        </p:tgtEl>
                                        <p:attrNameLst>
                                          <p:attrName>style.visibility</p:attrName>
                                        </p:attrNameLst>
                                      </p:cBhvr>
                                      <p:to>
                                        <p:strVal val="visible"/>
                                      </p:to>
                                    </p:set>
                                    <p:anim calcmode="lin" valueType="num">
                                      <p:cBhvr additive="base">
                                        <p:cTn id="23" dur="500" fill="hold"/>
                                        <p:tgtEl>
                                          <p:spTgt spid="85913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5913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859139">
                                            <p:txEl>
                                              <p:pRg st="5" end="5"/>
                                            </p:txEl>
                                          </p:spTgt>
                                        </p:tgtEl>
                                        <p:attrNameLst>
                                          <p:attrName>style.visibility</p:attrName>
                                        </p:attrNameLst>
                                      </p:cBhvr>
                                      <p:to>
                                        <p:strVal val="visible"/>
                                      </p:to>
                                    </p:set>
                                    <p:anim calcmode="lin" valueType="num">
                                      <p:cBhvr additive="base">
                                        <p:cTn id="27" dur="500" fill="hold"/>
                                        <p:tgtEl>
                                          <p:spTgt spid="85913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59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859139">
                                            <p:txEl>
                                              <p:pRg st="6" end="6"/>
                                            </p:txEl>
                                          </p:spTgt>
                                        </p:tgtEl>
                                        <p:attrNameLst>
                                          <p:attrName>style.visibility</p:attrName>
                                        </p:attrNameLst>
                                      </p:cBhvr>
                                      <p:to>
                                        <p:strVal val="visible"/>
                                      </p:to>
                                    </p:set>
                                    <p:anim calcmode="lin" valueType="num">
                                      <p:cBhvr additive="base">
                                        <p:cTn id="33" dur="500" fill="hold"/>
                                        <p:tgtEl>
                                          <p:spTgt spid="859139">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59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59139">
                                            <p:txEl>
                                              <p:pRg st="7" end="7"/>
                                            </p:txEl>
                                          </p:spTgt>
                                        </p:tgtEl>
                                        <p:attrNameLst>
                                          <p:attrName>style.visibility</p:attrName>
                                        </p:attrNameLst>
                                      </p:cBhvr>
                                      <p:to>
                                        <p:strVal val="visible"/>
                                      </p:to>
                                    </p:set>
                                    <p:anim calcmode="lin" valueType="num">
                                      <p:cBhvr additive="base">
                                        <p:cTn id="39" dur="500" fill="hold"/>
                                        <p:tgtEl>
                                          <p:spTgt spid="859139">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59139">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59139">
                                            <p:txEl>
                                              <p:pRg st="8" end="8"/>
                                            </p:txEl>
                                          </p:spTgt>
                                        </p:tgtEl>
                                        <p:attrNameLst>
                                          <p:attrName>style.visibility</p:attrName>
                                        </p:attrNameLst>
                                      </p:cBhvr>
                                      <p:to>
                                        <p:strVal val="visible"/>
                                      </p:to>
                                    </p:set>
                                    <p:anim calcmode="lin" valueType="num">
                                      <p:cBhvr additive="base">
                                        <p:cTn id="43" dur="500" fill="hold"/>
                                        <p:tgtEl>
                                          <p:spTgt spid="859139">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591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59139">
                                            <p:txEl>
                                              <p:pRg st="9" end="9"/>
                                            </p:txEl>
                                          </p:spTgt>
                                        </p:tgtEl>
                                        <p:attrNameLst>
                                          <p:attrName>style.visibility</p:attrName>
                                        </p:attrNameLst>
                                      </p:cBhvr>
                                      <p:to>
                                        <p:strVal val="visible"/>
                                      </p:to>
                                    </p:set>
                                    <p:anim calcmode="lin" valueType="num">
                                      <p:cBhvr additive="base">
                                        <p:cTn id="49" dur="500" fill="hold"/>
                                        <p:tgtEl>
                                          <p:spTgt spid="859139">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591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6711"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237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2060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find &amp; start load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5"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8"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767290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On page Fault … schedule other P or T</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236710"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2372"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6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2587625" y="2555449"/>
            <a:ext cx="4445000" cy="1127611"/>
          </a:xfrm>
          <a:custGeom>
            <a:avLst/>
            <a:gdLst>
              <a:gd name="connsiteX0" fmla="*/ 0 w 4445000"/>
              <a:gd name="connsiteY0" fmla="*/ 698926 h 1127611"/>
              <a:gd name="connsiteX1" fmla="*/ 1317625 w 4445000"/>
              <a:gd name="connsiteY1" fmla="*/ 426 h 1127611"/>
              <a:gd name="connsiteX2" fmla="*/ 2889250 w 4445000"/>
              <a:gd name="connsiteY2" fmla="*/ 603676 h 1127611"/>
              <a:gd name="connsiteX3" fmla="*/ 3635375 w 4445000"/>
              <a:gd name="connsiteY3" fmla="*/ 1127551 h 1127611"/>
              <a:gd name="connsiteX4" fmla="*/ 4445000 w 4445000"/>
              <a:gd name="connsiteY4" fmla="*/ 571926 h 112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000" h="1127611">
                <a:moveTo>
                  <a:pt x="0" y="698926"/>
                </a:moveTo>
                <a:cubicBezTo>
                  <a:pt x="418041" y="357613"/>
                  <a:pt x="836083" y="16301"/>
                  <a:pt x="1317625" y="426"/>
                </a:cubicBezTo>
                <a:cubicBezTo>
                  <a:pt x="1799167" y="-15449"/>
                  <a:pt x="2502958" y="415822"/>
                  <a:pt x="2889250" y="603676"/>
                </a:cubicBezTo>
                <a:cubicBezTo>
                  <a:pt x="3275542" y="791530"/>
                  <a:pt x="3376083" y="1132843"/>
                  <a:pt x="3635375" y="1127551"/>
                </a:cubicBezTo>
                <a:cubicBezTo>
                  <a:pt x="3894667" y="1122259"/>
                  <a:pt x="4445000" y="571926"/>
                  <a:pt x="4445000" y="571926"/>
                </a:cubicBezTo>
              </a:path>
            </a:pathLst>
          </a:custGeom>
          <a:ln w="28575" cmpd="sng">
            <a:solidFill>
              <a:srgbClr val="000000"/>
            </a:solidFill>
            <a:prstDash val="sysDash"/>
            <a:headEnd type="diamon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646502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3000"/>
                                        <p:tgtEl>
                                          <p:spTgt spid="16"/>
                                        </p:tgtEl>
                                      </p:cBhvr>
                                    </p:animEffect>
                                  </p:childTnLst>
                                </p:cTn>
                              </p:par>
                              <p:par>
                                <p:cTn id="8" presetID="0" presetClass="path" presetSubtype="0" accel="50000" decel="50000" fill="hold" grpId="0" nodeType="withEffect">
                                  <p:stCondLst>
                                    <p:cond delay="0"/>
                                  </p:stCondLst>
                                  <p:childTnLst>
                                    <p:animMotion origin="layout" path="M 0.05903 -0.00416 C 0.06771 -0.0199 0.07657 -0.03541 0.0967 -0.05277 C 0.11702 -0.07014 0.14723 -0.10833 0.18038 -0.10833 C 0.21372 -0.10833 0.2625 -0.07662 0.29566 -0.05277 C 0.329 -0.02893 0.34896 0.01736 0.37934 0.03519 C 0.4099 0.05301 0.44219 0.06343 0.47882 0.05371 C 0.51545 0.04399 0.55712 0.01065 0.59896 -0.02268 " pathEditMode="relative" rAng="0" ptsTypes="aaaaaaA">
                                      <p:cBhvr>
                                        <p:cTn id="9" dur="3000" fill="hold"/>
                                        <p:tgtEl>
                                          <p:spTgt spid="118"/>
                                        </p:tgtEl>
                                        <p:attrNameLst>
                                          <p:attrName>ppt_x</p:attrName>
                                          <p:attrName>ppt_y</p:attrName>
                                        </p:attrNameLst>
                                      </p:cBhvr>
                                      <p:rCtr x="26997" y="-1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update PTE</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08720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Eventually reschedule faulting thread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97264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600200" y="914400"/>
            <a:ext cx="6307138" cy="52800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782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09600" y="228600"/>
            <a:ext cx="8001000" cy="533400"/>
          </a:xfrm>
        </p:spPr>
        <p:txBody>
          <a:bodyPr/>
          <a:lstStyle/>
          <a:p>
            <a:r>
              <a:rPr lang="en-US" altLang="ko-KR" dirty="0" smtClean="0"/>
              <a:t>Management &amp; Access to the Memory Hierarchy</a:t>
            </a:r>
            <a:endParaRPr lang="en-US" altLang="ko-KR" dirty="0"/>
          </a:p>
        </p:txBody>
      </p:sp>
      <p:sp>
        <p:nvSpPr>
          <p:cNvPr id="12292" name="Rectangle 16"/>
          <p:cNvSpPr>
            <a:spLocks noChangeArrowheads="1"/>
          </p:cNvSpPr>
          <p:nvPr/>
        </p:nvSpPr>
        <p:spPr bwMode="auto">
          <a:xfrm>
            <a:off x="3421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299404" y="377904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19200" y="2116141"/>
            <a:ext cx="2019300" cy="12858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1219200" y="3489328"/>
            <a:ext cx="2019300" cy="12985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7010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066800" y="1703391"/>
            <a:ext cx="3043238" cy="319405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755775" y="1722441"/>
            <a:ext cx="1185863"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227263" y="1806578"/>
            <a:ext cx="4783137" cy="1971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338638" y="290830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1944688" y="5543554"/>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a:t>
            </a:r>
          </a:p>
        </p:txBody>
      </p:sp>
      <p:sp>
        <p:nvSpPr>
          <p:cNvPr id="25616" name="Rectangle 23"/>
          <p:cNvSpPr>
            <a:spLocks noChangeArrowheads="1"/>
          </p:cNvSpPr>
          <p:nvPr/>
        </p:nvSpPr>
        <p:spPr bwMode="auto">
          <a:xfrm>
            <a:off x="7167563" y="5449891"/>
            <a:ext cx="13081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22250" y="5556254"/>
            <a:ext cx="116046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Speed (ns):</a:t>
            </a:r>
          </a:p>
        </p:txBody>
      </p:sp>
      <p:sp>
        <p:nvSpPr>
          <p:cNvPr id="25618" name="Rectangle 25"/>
          <p:cNvSpPr>
            <a:spLocks noChangeArrowheads="1"/>
          </p:cNvSpPr>
          <p:nvPr/>
        </p:nvSpPr>
        <p:spPr bwMode="auto">
          <a:xfrm>
            <a:off x="3368675" y="5535616"/>
            <a:ext cx="6381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10-30</a:t>
            </a:r>
          </a:p>
        </p:txBody>
      </p:sp>
      <p:sp>
        <p:nvSpPr>
          <p:cNvPr id="25619" name="Rectangle 26"/>
          <p:cNvSpPr>
            <a:spLocks noChangeArrowheads="1"/>
          </p:cNvSpPr>
          <p:nvPr/>
        </p:nvSpPr>
        <p:spPr bwMode="auto">
          <a:xfrm>
            <a:off x="4522788" y="5543554"/>
            <a:ext cx="5619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a:t>
            </a:r>
          </a:p>
        </p:txBody>
      </p:sp>
      <p:sp>
        <p:nvSpPr>
          <p:cNvPr id="25620" name="Rectangle 27"/>
          <p:cNvSpPr>
            <a:spLocks noChangeArrowheads="1"/>
          </p:cNvSpPr>
          <p:nvPr/>
        </p:nvSpPr>
        <p:spPr bwMode="auto">
          <a:xfrm>
            <a:off x="1193800" y="5908899"/>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100Bs</a:t>
            </a:r>
          </a:p>
        </p:txBody>
      </p:sp>
      <p:sp>
        <p:nvSpPr>
          <p:cNvPr id="25621" name="Rectangle 29"/>
          <p:cNvSpPr>
            <a:spLocks noChangeArrowheads="1"/>
          </p:cNvSpPr>
          <p:nvPr/>
        </p:nvSpPr>
        <p:spPr bwMode="auto">
          <a:xfrm>
            <a:off x="76200" y="5908899"/>
            <a:ext cx="12398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Size (bytes):</a:t>
            </a:r>
          </a:p>
        </p:txBody>
      </p:sp>
      <p:sp>
        <p:nvSpPr>
          <p:cNvPr id="25622" name="Rectangle 30"/>
          <p:cNvSpPr>
            <a:spLocks noChangeArrowheads="1"/>
          </p:cNvSpPr>
          <p:nvPr/>
        </p:nvSpPr>
        <p:spPr bwMode="auto">
          <a:xfrm>
            <a:off x="3522663" y="5888262"/>
            <a:ext cx="56673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MBs</a:t>
            </a:r>
          </a:p>
        </p:txBody>
      </p:sp>
      <p:sp>
        <p:nvSpPr>
          <p:cNvPr id="25623" name="Rectangle 31"/>
          <p:cNvSpPr>
            <a:spLocks noChangeArrowheads="1"/>
          </p:cNvSpPr>
          <p:nvPr/>
        </p:nvSpPr>
        <p:spPr bwMode="auto">
          <a:xfrm>
            <a:off x="4581525" y="5873974"/>
            <a:ext cx="581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GBs</a:t>
            </a:r>
          </a:p>
        </p:txBody>
      </p:sp>
      <p:sp>
        <p:nvSpPr>
          <p:cNvPr id="25624" name="Rectangle 36"/>
          <p:cNvSpPr>
            <a:spLocks noChangeArrowheads="1"/>
          </p:cNvSpPr>
          <p:nvPr/>
        </p:nvSpPr>
        <p:spPr bwMode="auto">
          <a:xfrm>
            <a:off x="7391400" y="5832699"/>
            <a:ext cx="5286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TBs</a:t>
            </a:r>
          </a:p>
        </p:txBody>
      </p:sp>
      <p:sp>
        <p:nvSpPr>
          <p:cNvPr id="34" name="Rectangle 14"/>
          <p:cNvSpPr>
            <a:spLocks noChangeArrowheads="1"/>
          </p:cNvSpPr>
          <p:nvPr/>
        </p:nvSpPr>
        <p:spPr bwMode="auto">
          <a:xfrm>
            <a:off x="1299404"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1928813" y="241323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1930400" y="377904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11438" y="361259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08263" y="220130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347788" y="5543554"/>
            <a:ext cx="431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0.3</a:t>
            </a:r>
          </a:p>
        </p:txBody>
      </p:sp>
      <p:sp>
        <p:nvSpPr>
          <p:cNvPr id="25631" name="Rectangle 22"/>
          <p:cNvSpPr>
            <a:spLocks noChangeArrowheads="1"/>
          </p:cNvSpPr>
          <p:nvPr/>
        </p:nvSpPr>
        <p:spPr bwMode="auto">
          <a:xfrm>
            <a:off x="2681288" y="5543554"/>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3</a:t>
            </a:r>
          </a:p>
        </p:txBody>
      </p:sp>
      <p:sp>
        <p:nvSpPr>
          <p:cNvPr id="25632" name="Rectangle 27"/>
          <p:cNvSpPr>
            <a:spLocks noChangeArrowheads="1"/>
          </p:cNvSpPr>
          <p:nvPr/>
        </p:nvSpPr>
        <p:spPr bwMode="auto">
          <a:xfrm>
            <a:off x="1828800" y="5908899"/>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10kBs</a:t>
            </a:r>
          </a:p>
        </p:txBody>
      </p:sp>
      <p:sp>
        <p:nvSpPr>
          <p:cNvPr id="25633" name="Rectangle 27"/>
          <p:cNvSpPr>
            <a:spLocks noChangeArrowheads="1"/>
          </p:cNvSpPr>
          <p:nvPr/>
        </p:nvSpPr>
        <p:spPr bwMode="auto">
          <a:xfrm>
            <a:off x="2559050" y="5891437"/>
            <a:ext cx="8112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100kBs</a:t>
            </a:r>
          </a:p>
        </p:txBody>
      </p:sp>
      <p:sp>
        <p:nvSpPr>
          <p:cNvPr id="25634" name="Rectangle 8"/>
          <p:cNvSpPr>
            <a:spLocks noChangeArrowheads="1"/>
          </p:cNvSpPr>
          <p:nvPr/>
        </p:nvSpPr>
        <p:spPr bwMode="auto">
          <a:xfrm>
            <a:off x="5562600" y="240506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15000" y="5449891"/>
            <a:ext cx="10668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743575" y="5873974"/>
            <a:ext cx="962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100GBs</a:t>
            </a:r>
          </a:p>
        </p:txBody>
      </p:sp>
      <p:grpSp>
        <p:nvGrpSpPr>
          <p:cNvPr id="11" name="Group 10"/>
          <p:cNvGrpSpPr/>
          <p:nvPr/>
        </p:nvGrpSpPr>
        <p:grpSpPr>
          <a:xfrm>
            <a:off x="1885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618100" y="1128852"/>
              <a:ext cx="2269302" cy="707886"/>
            </a:xfrm>
            <a:prstGeom prst="rect">
              <a:avLst/>
            </a:prstGeom>
            <a:noFill/>
          </p:spPr>
          <p:txBody>
            <a:bodyPr wrap="none" rtlCol="0">
              <a:spAutoFit/>
            </a:bodyPr>
            <a:lstStyle/>
            <a:p>
              <a:r>
                <a:rPr lang="en-US" sz="2000" b="1" dirty="0" smtClean="0">
                  <a:solidFill>
                    <a:schemeClr val="accent2"/>
                  </a:solidFill>
                </a:rPr>
                <a:t>Managed in </a:t>
              </a:r>
              <a:br>
                <a:rPr lang="en-US" sz="2000" b="1" dirty="0" smtClean="0">
                  <a:solidFill>
                    <a:schemeClr val="accent2"/>
                  </a:solidFill>
                </a:rPr>
              </a:br>
              <a:r>
                <a:rPr lang="en-US" sz="2000" b="1" dirty="0" smtClean="0">
                  <a:solidFill>
                    <a:schemeClr val="accent2"/>
                  </a:solidFill>
                </a:rPr>
                <a:t>Hardware</a:t>
              </a:r>
              <a:endParaRPr lang="en-US" sz="2000" b="1" dirty="0">
                <a:solidFill>
                  <a:schemeClr val="accent2"/>
                </a:solidFill>
              </a:endParaRPr>
            </a:p>
          </p:txBody>
        </p:sp>
      </p:grpSp>
      <p:grpSp>
        <p:nvGrpSpPr>
          <p:cNvPr id="12" name="Group 11"/>
          <p:cNvGrpSpPr/>
          <p:nvPr/>
        </p:nvGrpSpPr>
        <p:grpSpPr>
          <a:xfrm>
            <a:off x="4315368" y="914400"/>
            <a:ext cx="4137025" cy="5315932"/>
            <a:chOff x="4414838" y="1107059"/>
            <a:chExt cx="413702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778275" y="1138889"/>
              <a:ext cx="2953979" cy="400110"/>
            </a:xfrm>
            <a:prstGeom prst="rect">
              <a:avLst/>
            </a:prstGeom>
            <a:noFill/>
          </p:spPr>
          <p:txBody>
            <a:bodyPr wrap="none" rtlCol="0">
              <a:spAutoFit/>
            </a:bodyPr>
            <a:lstStyle/>
            <a:p>
              <a:r>
                <a:rPr lang="en-US" sz="2000" b="1" dirty="0" smtClean="0">
                  <a:solidFill>
                    <a:schemeClr val="accent2"/>
                  </a:solidFill>
                </a:rPr>
                <a:t>Managed in Software - OS</a:t>
              </a:r>
              <a:endParaRPr lang="en-US" sz="2000" b="1" dirty="0">
                <a:solidFill>
                  <a:schemeClr val="accent2"/>
                </a:solidFill>
              </a:endParaRPr>
            </a:p>
          </p:txBody>
        </p:sp>
      </p:grpSp>
      <p:sp>
        <p:nvSpPr>
          <p:cNvPr id="8" name="Rectangle 7"/>
          <p:cNvSpPr/>
          <p:nvPr/>
        </p:nvSpPr>
        <p:spPr>
          <a:xfrm>
            <a:off x="4776539"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PT</a:t>
            </a:r>
            <a:endParaRPr lang="en-US" dirty="0">
              <a:solidFill>
                <a:schemeClr val="tx1"/>
              </a:solidFill>
            </a:endParaRPr>
          </a:p>
        </p:txBody>
      </p:sp>
      <p:sp>
        <p:nvSpPr>
          <p:cNvPr id="48" name="Rectangle 47"/>
          <p:cNvSpPr/>
          <p:nvPr/>
        </p:nvSpPr>
        <p:spPr>
          <a:xfrm>
            <a:off x="7167563"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PT</a:t>
            </a:r>
            <a:endParaRPr lang="en-US" dirty="0">
              <a:solidFill>
                <a:schemeClr val="tx1"/>
              </a:solidFill>
            </a:endParaRPr>
          </a:p>
        </p:txBody>
      </p:sp>
      <p:sp>
        <p:nvSpPr>
          <p:cNvPr id="49" name="Rectangle 48"/>
          <p:cNvSpPr/>
          <p:nvPr/>
        </p:nvSpPr>
        <p:spPr>
          <a:xfrm>
            <a:off x="7357405"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PT</a:t>
            </a:r>
            <a:endParaRPr lang="en-US" dirty="0">
              <a:solidFill>
                <a:schemeClr val="tx1"/>
              </a:solidFill>
            </a:endParaRPr>
          </a:p>
        </p:txBody>
      </p:sp>
      <p:sp>
        <p:nvSpPr>
          <p:cNvPr id="50" name="Rectangle 49"/>
          <p:cNvSpPr/>
          <p:nvPr/>
        </p:nvSpPr>
        <p:spPr>
          <a:xfrm>
            <a:off x="6211731"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PT</a:t>
            </a:r>
            <a:endParaRPr lang="en-US" dirty="0">
              <a:solidFill>
                <a:schemeClr val="tx1"/>
              </a:solidFill>
            </a:endParaRPr>
          </a:p>
        </p:txBody>
      </p:sp>
      <p:grpSp>
        <p:nvGrpSpPr>
          <p:cNvPr id="10" name="Group 9"/>
          <p:cNvGrpSpPr/>
          <p:nvPr/>
        </p:nvGrpSpPr>
        <p:grpSpPr>
          <a:xfrm>
            <a:off x="1514642" y="4903791"/>
            <a:ext cx="3261897" cy="613580"/>
            <a:chOff x="1590842" y="5330020"/>
            <a:chExt cx="3261897" cy="613580"/>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1722914" y="5543490"/>
              <a:ext cx="2544286" cy="400110"/>
            </a:xfrm>
            <a:prstGeom prst="rect">
              <a:avLst/>
            </a:prstGeom>
            <a:noFill/>
          </p:spPr>
          <p:txBody>
            <a:bodyPr wrap="none" rtlCol="0">
              <a:spAutoFit/>
            </a:bodyPr>
            <a:lstStyle/>
            <a:p>
              <a:r>
                <a:rPr lang="en-US" sz="2000" b="1" dirty="0" smtClean="0">
                  <a:solidFill>
                    <a:schemeClr val="accent2"/>
                  </a:solidFill>
                </a:rPr>
                <a:t>Accessed in Hardware</a:t>
              </a:r>
              <a:endParaRPr lang="en-US" sz="2000" b="1" dirty="0">
                <a:solidFill>
                  <a:schemeClr val="accent2"/>
                </a:solidFill>
              </a:endParaRPr>
            </a:p>
          </p:txBody>
        </p:sp>
      </p:grpSp>
      <p:sp>
        <p:nvSpPr>
          <p:cNvPr id="55" name="Rectangle 54"/>
          <p:cNvSpPr/>
          <p:nvPr/>
        </p:nvSpPr>
        <p:spPr>
          <a:xfrm>
            <a:off x="1224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T</a:t>
            </a:r>
            <a:r>
              <a:rPr lang="en-US" sz="1400" dirty="0" smtClean="0">
                <a:solidFill>
                  <a:schemeClr val="tx1"/>
                </a:solidFill>
              </a:rPr>
              <a:t>LB</a:t>
            </a:r>
            <a:endParaRPr lang="en-US" sz="1600" dirty="0">
              <a:solidFill>
                <a:schemeClr val="tx1"/>
              </a:solidFill>
            </a:endParaRPr>
          </a:p>
        </p:txBody>
      </p:sp>
      <p:sp>
        <p:nvSpPr>
          <p:cNvPr id="56" name="Rectangle 55"/>
          <p:cNvSpPr/>
          <p:nvPr/>
        </p:nvSpPr>
        <p:spPr>
          <a:xfrm>
            <a:off x="1224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T</a:t>
            </a:r>
            <a:r>
              <a:rPr lang="en-US" sz="1400" dirty="0" smtClean="0">
                <a:solidFill>
                  <a:schemeClr val="tx1"/>
                </a:solidFill>
              </a:rPr>
              <a:t>LB</a:t>
            </a:r>
            <a:endParaRPr lang="en-US" sz="1600" dirty="0">
              <a:solidFill>
                <a:schemeClr val="tx1"/>
              </a:solidFill>
            </a:endParaRPr>
          </a:p>
        </p:txBody>
      </p:sp>
      <p:grpSp>
        <p:nvGrpSpPr>
          <p:cNvPr id="15" name="Group 14"/>
          <p:cNvGrpSpPr/>
          <p:nvPr/>
        </p:nvGrpSpPr>
        <p:grpSpPr>
          <a:xfrm>
            <a:off x="887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225947" y="1347894"/>
              <a:ext cx="413941" cy="400110"/>
            </a:xfrm>
            <a:prstGeom prst="rect">
              <a:avLst/>
            </a:prstGeom>
            <a:noFill/>
          </p:spPr>
          <p:txBody>
            <a:bodyPr wrap="square" rtlCol="0">
              <a:spAutoFit/>
            </a:bodyPr>
            <a:lstStyle/>
            <a:p>
              <a:pPr algn="ctr"/>
              <a:r>
                <a:rPr lang="en-US" sz="2000" dirty="0" smtClean="0">
                  <a:solidFill>
                    <a:srgbClr val="00B050"/>
                  </a:solidFill>
                </a:rPr>
                <a:t>?</a:t>
              </a:r>
              <a:endParaRPr lang="en-US" dirty="0">
                <a:solidFill>
                  <a:srgbClr val="00B050"/>
                </a:solidFill>
              </a:endParaRPr>
            </a:p>
          </p:txBody>
        </p:sp>
      </p:grpSp>
    </p:spTree>
    <p:extLst>
      <p:ext uri="{BB962C8B-B14F-4D97-AF65-F5344CB8AC3E}">
        <p14:creationId xmlns:p14="http://schemas.microsoft.com/office/powerpoint/2010/main" val="3905953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8" grpId="0" animBg="1"/>
      <p:bldP spid="49" grpId="0" animBg="1"/>
      <p:bldP spid="50" grpId="0" animBg="1"/>
      <p:bldP spid="55" grpId="0" animBg="1"/>
      <p:bldP spid="5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t>
            </a:r>
            <a:r>
              <a:rPr lang="en-US" dirty="0" smtClean="0"/>
              <a:t>following questions</a:t>
            </a:r>
            <a:endParaRPr lang="en-US" dirty="0"/>
          </a:p>
        </p:txBody>
      </p:sp>
      <p:sp>
        <p:nvSpPr>
          <p:cNvPr id="3" name="Content Placeholder 2"/>
          <p:cNvSpPr>
            <a:spLocks noGrp="1"/>
          </p:cNvSpPr>
          <p:nvPr>
            <p:ph idx="1"/>
          </p:nvPr>
        </p:nvSpPr>
        <p:spPr/>
        <p:txBody>
          <a:bodyPr>
            <a:normAutofit/>
          </a:bodyPr>
          <a:lstStyle/>
          <a:p>
            <a:r>
              <a:rPr lang="en-US" dirty="0" smtClean="0"/>
              <a:t>During a page fault, where does the OS get a free frame?</a:t>
            </a:r>
          </a:p>
          <a:p>
            <a:pPr lvl="1"/>
            <a:r>
              <a:rPr lang="en-US" dirty="0" smtClean="0"/>
              <a:t>Keeps a free list</a:t>
            </a:r>
          </a:p>
          <a:p>
            <a:pPr lvl="1"/>
            <a:r>
              <a:rPr lang="en-US" dirty="0" smtClean="0"/>
              <a:t>Unix runs a “reaper” if memory gets too full</a:t>
            </a:r>
          </a:p>
          <a:p>
            <a:pPr lvl="1"/>
            <a:r>
              <a:rPr lang="en-US" dirty="0" smtClean="0"/>
              <a:t>As a last resort, evict a dirty page first</a:t>
            </a:r>
            <a:endParaRPr lang="en-US" dirty="0"/>
          </a:p>
          <a:p>
            <a:r>
              <a:rPr lang="en-US" dirty="0" smtClean="0"/>
              <a:t>How can we organize these mechanisms?</a:t>
            </a:r>
          </a:p>
          <a:p>
            <a:pPr lvl="1"/>
            <a:r>
              <a:rPr lang="en-US" dirty="0" smtClean="0"/>
              <a:t>Work on the replacement policy</a:t>
            </a:r>
          </a:p>
          <a:p>
            <a:r>
              <a:rPr lang="en-US" dirty="0" smtClean="0"/>
              <a:t>How many page frames/process?</a:t>
            </a:r>
            <a:endParaRPr lang="en-US" dirty="0"/>
          </a:p>
          <a:p>
            <a:pPr lvl="1"/>
            <a:r>
              <a:rPr lang="en-US" dirty="0"/>
              <a:t>Like thread scheduling, need to “schedule” memory </a:t>
            </a:r>
            <a:r>
              <a:rPr lang="en-US" dirty="0" smtClean="0"/>
              <a:t>resources:</a:t>
            </a:r>
            <a:endParaRPr lang="en-US" dirty="0"/>
          </a:p>
          <a:p>
            <a:pPr lvl="2"/>
            <a:r>
              <a:rPr lang="en-US" dirty="0"/>
              <a:t>utilization?  fairness? priority?</a:t>
            </a:r>
          </a:p>
          <a:p>
            <a:pPr lvl="1"/>
            <a:r>
              <a:rPr lang="en-US" dirty="0"/>
              <a:t>allocation of disk paging </a:t>
            </a:r>
            <a:r>
              <a:rPr lang="en-US" dirty="0" smtClean="0"/>
              <a:t>bandwidth</a:t>
            </a:r>
            <a:endParaRPr lang="en-US" dirty="0"/>
          </a:p>
          <a:p>
            <a:endParaRPr lang="en-US" dirty="0" smtClean="0"/>
          </a:p>
        </p:txBody>
      </p:sp>
    </p:spTree>
    <p:extLst>
      <p:ext uri="{BB962C8B-B14F-4D97-AF65-F5344CB8AC3E}">
        <p14:creationId xmlns:p14="http://schemas.microsoft.com/office/powerpoint/2010/main" val="40717432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smtClean="0">
                <a:ea typeface="굴림" panose="020B0600000101010101" pitchFamily="34" charset="-127"/>
              </a:rPr>
              <a:t>Demand Paging Cost Model</a:t>
            </a:r>
          </a:p>
        </p:txBody>
      </p:sp>
      <p:sp>
        <p:nvSpPr>
          <p:cNvPr id="795651" name="Rectangle 3"/>
          <p:cNvSpPr>
            <a:spLocks noGrp="1" noChangeArrowheads="1"/>
          </p:cNvSpPr>
          <p:nvPr>
            <p:ph type="body" idx="1"/>
          </p:nvPr>
        </p:nvSpPr>
        <p:spPr>
          <a:xfrm>
            <a:off x="152400" y="685800"/>
            <a:ext cx="8686800" cy="5943600"/>
          </a:xfrm>
        </p:spPr>
        <p:txBody>
          <a:bodyPr/>
          <a:lstStyle/>
          <a:p>
            <a:pPr marL="342900" indent="-342900">
              <a:lnSpc>
                <a:spcPct val="80000"/>
              </a:lnSpc>
              <a:spcBef>
                <a:spcPct val="20000"/>
              </a:spcBef>
              <a:tabLst>
                <a:tab pos="914400" algn="l"/>
                <a:tab pos="1828800" algn="l"/>
              </a:tabLst>
            </a:pPr>
            <a:r>
              <a:rPr lang="en-US" altLang="ko-KR" smtClean="0">
                <a:ea typeface="굴림" panose="020B0600000101010101" pitchFamily="34" charset="-127"/>
              </a:rPr>
              <a:t>Since Demand Paging like caching, can compute average access time! (“Effective Access Time”)</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EAT = Hit Rate x Hit Time + Miss Rate x Miss Time</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EAT = Hit Time + Miss Rate x Miss Penalty</a:t>
            </a:r>
          </a:p>
          <a:p>
            <a:pPr marL="342900" indent="-342900">
              <a:lnSpc>
                <a:spcPct val="80000"/>
              </a:lnSpc>
              <a:spcBef>
                <a:spcPct val="20000"/>
              </a:spcBef>
              <a:tabLst>
                <a:tab pos="914400" algn="l"/>
                <a:tab pos="1828800" algn="l"/>
              </a:tabLst>
            </a:pPr>
            <a:r>
              <a:rPr lang="en-US" altLang="ko-KR" smtClean="0">
                <a:ea typeface="굴림" panose="020B0600000101010101" pitchFamily="34" charset="-127"/>
              </a:rPr>
              <a:t>Example:</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Memory access time = 200 nanoseconds</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Average page-fault service time = 8 milliseconds</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Suppose p = Probability of miss, 1-p = Probably of hit</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Then, we can compute EAT as follows:</a:t>
            </a:r>
          </a:p>
          <a:p>
            <a:pPr marL="342900" indent="-342900">
              <a:lnSpc>
                <a:spcPct val="80000"/>
              </a:lnSpc>
              <a:spcBef>
                <a:spcPct val="20000"/>
              </a:spcBef>
              <a:buFontTx/>
              <a:buNone/>
              <a:tabLst>
                <a:tab pos="914400" algn="l"/>
                <a:tab pos="1828800" algn="l"/>
              </a:tabLst>
            </a:pPr>
            <a:r>
              <a:rPr lang="en-US" altLang="ko-KR" smtClean="0">
                <a:ea typeface="굴림" panose="020B0600000101010101" pitchFamily="34" charset="-127"/>
              </a:rPr>
              <a:t>		EAT 	= 200ns + p x 8 ms</a:t>
            </a:r>
          </a:p>
          <a:p>
            <a:pPr marL="342900" indent="-342900">
              <a:lnSpc>
                <a:spcPct val="80000"/>
              </a:lnSpc>
              <a:spcBef>
                <a:spcPct val="20000"/>
              </a:spcBef>
              <a:buFontTx/>
              <a:buNone/>
              <a:tabLst>
                <a:tab pos="914400" algn="l"/>
                <a:tab pos="1828800" algn="l"/>
              </a:tabLst>
            </a:pPr>
            <a:r>
              <a:rPr lang="en-US" altLang="ko-KR" smtClean="0">
                <a:ea typeface="굴림" panose="020B0600000101010101" pitchFamily="34" charset="-127"/>
              </a:rPr>
              <a:t>	        	= 200ns + p x 8,000,000ns</a:t>
            </a:r>
          </a:p>
          <a:p>
            <a:pPr marL="342900" indent="-342900">
              <a:lnSpc>
                <a:spcPct val="80000"/>
              </a:lnSpc>
              <a:spcBef>
                <a:spcPct val="20000"/>
              </a:spcBef>
              <a:tabLst>
                <a:tab pos="914400" algn="l"/>
                <a:tab pos="1828800" algn="l"/>
              </a:tabLst>
            </a:pPr>
            <a:r>
              <a:rPr lang="en-US" altLang="ko-KR" smtClean="0">
                <a:ea typeface="굴림" panose="020B0600000101010101" pitchFamily="34" charset="-127"/>
              </a:rPr>
              <a:t>If one access out of 1,000 causes a page fault, then EAT = 8.2 </a:t>
            </a:r>
            <a:r>
              <a:rPr lang="el-GR" altLang="en-US" smtClean="0"/>
              <a:t>μ</a:t>
            </a:r>
            <a:r>
              <a:rPr lang="en-US" altLang="ko-KR" smtClean="0">
                <a:ea typeface="굴림" panose="020B0600000101010101" pitchFamily="34" charset="-127"/>
              </a:rPr>
              <a:t>s:</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This is a slowdown by a factor of 40!</a:t>
            </a:r>
          </a:p>
          <a:p>
            <a:pPr marL="342900" indent="-342900">
              <a:lnSpc>
                <a:spcPct val="80000"/>
              </a:lnSpc>
              <a:spcBef>
                <a:spcPct val="20000"/>
              </a:spcBef>
              <a:tabLst>
                <a:tab pos="914400" algn="l"/>
                <a:tab pos="1828800" algn="l"/>
              </a:tabLst>
            </a:pPr>
            <a:r>
              <a:rPr lang="en-US" altLang="ko-KR" smtClean="0">
                <a:ea typeface="굴림" panose="020B0600000101010101" pitchFamily="34" charset="-127"/>
              </a:rPr>
              <a:t>What if want slowdown by less than 10%?</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rPr>
              <a:t>200ns x 1.1 &lt; EAT </a:t>
            </a:r>
            <a:r>
              <a:rPr lang="en-US" altLang="ko-KR" smtClean="0">
                <a:ea typeface="굴림" panose="020B0600000101010101" pitchFamily="34" charset="-127"/>
                <a:sym typeface="Symbol" panose="05050102010706020507" pitchFamily="18" charset="2"/>
              </a:rPr>
              <a:t> p &lt; 2.5 x 10</a:t>
            </a:r>
            <a:r>
              <a:rPr lang="en-US" altLang="ko-KR" baseline="30000" smtClean="0">
                <a:ea typeface="굴림" panose="020B0600000101010101" pitchFamily="34" charset="-127"/>
                <a:sym typeface="Symbol" panose="05050102010706020507" pitchFamily="18" charset="2"/>
              </a:rPr>
              <a:t>-6</a:t>
            </a:r>
          </a:p>
          <a:p>
            <a:pPr marL="742950" lvl="1" indent="-285750">
              <a:lnSpc>
                <a:spcPct val="80000"/>
              </a:lnSpc>
              <a:spcBef>
                <a:spcPct val="20000"/>
              </a:spcBef>
              <a:tabLst>
                <a:tab pos="914400" algn="l"/>
                <a:tab pos="1828800" algn="l"/>
              </a:tabLst>
            </a:pPr>
            <a:r>
              <a:rPr lang="en-US" altLang="ko-KR" smtClean="0">
                <a:ea typeface="굴림" panose="020B0600000101010101" pitchFamily="34" charset="-127"/>
                <a:sym typeface="Symbol" panose="05050102010706020507" pitchFamily="18" charset="2"/>
              </a:rPr>
              <a:t>This is about 1 page fault in 400000!</a:t>
            </a:r>
          </a:p>
        </p:txBody>
      </p:sp>
    </p:spTree>
    <p:extLst>
      <p:ext uri="{BB962C8B-B14F-4D97-AF65-F5344CB8AC3E}">
        <p14:creationId xmlns:p14="http://schemas.microsoft.com/office/powerpoint/2010/main" val="2296330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anim calcmode="lin" valueType="num">
                                      <p:cBhvr additive="base">
                                        <p:cTn id="7" dur="500" fill="hold"/>
                                        <p:tgtEl>
                                          <p:spTgt spid="795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56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5651">
                                            <p:txEl>
                                              <p:pRg st="1" end="1"/>
                                            </p:txEl>
                                          </p:spTgt>
                                        </p:tgtEl>
                                        <p:attrNameLst>
                                          <p:attrName>style.visibility</p:attrName>
                                        </p:attrNameLst>
                                      </p:cBhvr>
                                      <p:to>
                                        <p:strVal val="visible"/>
                                      </p:to>
                                    </p:set>
                                    <p:anim calcmode="lin" valueType="num">
                                      <p:cBhvr additive="base">
                                        <p:cTn id="11" dur="500" fill="hold"/>
                                        <p:tgtEl>
                                          <p:spTgt spid="79565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565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5651">
                                            <p:txEl>
                                              <p:pRg st="2" end="2"/>
                                            </p:txEl>
                                          </p:spTgt>
                                        </p:tgtEl>
                                        <p:attrNameLst>
                                          <p:attrName>style.visibility</p:attrName>
                                        </p:attrNameLst>
                                      </p:cBhvr>
                                      <p:to>
                                        <p:strVal val="visible"/>
                                      </p:to>
                                    </p:set>
                                    <p:anim calcmode="lin" valueType="num">
                                      <p:cBhvr additive="base">
                                        <p:cTn id="15" dur="500" fill="hold"/>
                                        <p:tgtEl>
                                          <p:spTgt spid="79565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5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5651">
                                            <p:txEl>
                                              <p:pRg st="3" end="3"/>
                                            </p:txEl>
                                          </p:spTgt>
                                        </p:tgtEl>
                                        <p:attrNameLst>
                                          <p:attrName>style.visibility</p:attrName>
                                        </p:attrNameLst>
                                      </p:cBhvr>
                                      <p:to>
                                        <p:strVal val="visible"/>
                                      </p:to>
                                    </p:set>
                                    <p:anim calcmode="lin" valueType="num">
                                      <p:cBhvr additive="base">
                                        <p:cTn id="21" dur="500" fill="hold"/>
                                        <p:tgtEl>
                                          <p:spTgt spid="79565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9565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95651">
                                            <p:txEl>
                                              <p:pRg st="4" end="4"/>
                                            </p:txEl>
                                          </p:spTgt>
                                        </p:tgtEl>
                                        <p:attrNameLst>
                                          <p:attrName>style.visibility</p:attrName>
                                        </p:attrNameLst>
                                      </p:cBhvr>
                                      <p:to>
                                        <p:strVal val="visible"/>
                                      </p:to>
                                    </p:set>
                                    <p:anim calcmode="lin" valueType="num">
                                      <p:cBhvr additive="base">
                                        <p:cTn id="25" dur="500" fill="hold"/>
                                        <p:tgtEl>
                                          <p:spTgt spid="79565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565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5651">
                                            <p:txEl>
                                              <p:pRg st="5" end="5"/>
                                            </p:txEl>
                                          </p:spTgt>
                                        </p:tgtEl>
                                        <p:attrNameLst>
                                          <p:attrName>style.visibility</p:attrName>
                                        </p:attrNameLst>
                                      </p:cBhvr>
                                      <p:to>
                                        <p:strVal val="visible"/>
                                      </p:to>
                                    </p:set>
                                    <p:anim calcmode="lin" valueType="num">
                                      <p:cBhvr additive="base">
                                        <p:cTn id="29" dur="500" fill="hold"/>
                                        <p:tgtEl>
                                          <p:spTgt spid="79565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565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95651">
                                            <p:txEl>
                                              <p:pRg st="6" end="6"/>
                                            </p:txEl>
                                          </p:spTgt>
                                        </p:tgtEl>
                                        <p:attrNameLst>
                                          <p:attrName>style.visibility</p:attrName>
                                        </p:attrNameLst>
                                      </p:cBhvr>
                                      <p:to>
                                        <p:strVal val="visible"/>
                                      </p:to>
                                    </p:set>
                                    <p:anim calcmode="lin" valueType="num">
                                      <p:cBhvr additive="base">
                                        <p:cTn id="33" dur="500" fill="hold"/>
                                        <p:tgtEl>
                                          <p:spTgt spid="79565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56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795651">
                                            <p:txEl>
                                              <p:pRg st="7" end="7"/>
                                            </p:txEl>
                                          </p:spTgt>
                                        </p:tgtEl>
                                        <p:attrNameLst>
                                          <p:attrName>style.visibility</p:attrName>
                                        </p:attrNameLst>
                                      </p:cBhvr>
                                      <p:to>
                                        <p:strVal val="visible"/>
                                      </p:to>
                                    </p:set>
                                    <p:anim calcmode="lin" valueType="num">
                                      <p:cBhvr additive="base">
                                        <p:cTn id="39" dur="500" fill="hold"/>
                                        <p:tgtEl>
                                          <p:spTgt spid="79565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9565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95651">
                                            <p:txEl>
                                              <p:pRg st="8" end="8"/>
                                            </p:txEl>
                                          </p:spTgt>
                                        </p:tgtEl>
                                        <p:attrNameLst>
                                          <p:attrName>style.visibility</p:attrName>
                                        </p:attrNameLst>
                                      </p:cBhvr>
                                      <p:to>
                                        <p:strVal val="visible"/>
                                      </p:to>
                                    </p:set>
                                    <p:anim calcmode="lin" valueType="num">
                                      <p:cBhvr additive="base">
                                        <p:cTn id="43" dur="500" fill="hold"/>
                                        <p:tgtEl>
                                          <p:spTgt spid="79565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565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95651">
                                            <p:txEl>
                                              <p:pRg st="9" end="9"/>
                                            </p:txEl>
                                          </p:spTgt>
                                        </p:tgtEl>
                                        <p:attrNameLst>
                                          <p:attrName>style.visibility</p:attrName>
                                        </p:attrNameLst>
                                      </p:cBhvr>
                                      <p:to>
                                        <p:strVal val="visible"/>
                                      </p:to>
                                    </p:set>
                                    <p:anim calcmode="lin" valueType="num">
                                      <p:cBhvr additive="base">
                                        <p:cTn id="47" dur="500" fill="hold"/>
                                        <p:tgtEl>
                                          <p:spTgt spid="79565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9565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95651">
                                            <p:txEl>
                                              <p:pRg st="10" end="10"/>
                                            </p:txEl>
                                          </p:spTgt>
                                        </p:tgtEl>
                                        <p:attrNameLst>
                                          <p:attrName>style.visibility</p:attrName>
                                        </p:attrNameLst>
                                      </p:cBhvr>
                                      <p:to>
                                        <p:strVal val="visible"/>
                                      </p:to>
                                    </p:set>
                                    <p:anim calcmode="lin" valueType="num">
                                      <p:cBhvr additive="base">
                                        <p:cTn id="53" dur="500" fill="hold"/>
                                        <p:tgtEl>
                                          <p:spTgt spid="795651">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95651">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95651">
                                            <p:txEl>
                                              <p:pRg st="11" end="11"/>
                                            </p:txEl>
                                          </p:spTgt>
                                        </p:tgtEl>
                                        <p:attrNameLst>
                                          <p:attrName>style.visibility</p:attrName>
                                        </p:attrNameLst>
                                      </p:cBhvr>
                                      <p:to>
                                        <p:strVal val="visible"/>
                                      </p:to>
                                    </p:set>
                                    <p:anim calcmode="lin" valueType="num">
                                      <p:cBhvr additive="base">
                                        <p:cTn id="57" dur="500" fill="hold"/>
                                        <p:tgtEl>
                                          <p:spTgt spid="795651">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9565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5651">
                                            <p:txEl>
                                              <p:pRg st="12" end="12"/>
                                            </p:txEl>
                                          </p:spTgt>
                                        </p:tgtEl>
                                        <p:attrNameLst>
                                          <p:attrName>style.visibility</p:attrName>
                                        </p:attrNameLst>
                                      </p:cBhvr>
                                      <p:to>
                                        <p:strVal val="visible"/>
                                      </p:to>
                                    </p:set>
                                    <p:anim calcmode="lin" valueType="num">
                                      <p:cBhvr additive="base">
                                        <p:cTn id="63" dur="500" fill="hold"/>
                                        <p:tgtEl>
                                          <p:spTgt spid="795651">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95651">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795651">
                                            <p:txEl>
                                              <p:pRg st="13" end="13"/>
                                            </p:txEl>
                                          </p:spTgt>
                                        </p:tgtEl>
                                        <p:attrNameLst>
                                          <p:attrName>style.visibility</p:attrName>
                                        </p:attrNameLst>
                                      </p:cBhvr>
                                      <p:to>
                                        <p:strVal val="visible"/>
                                      </p:to>
                                    </p:set>
                                    <p:anim calcmode="lin" valueType="num">
                                      <p:cBhvr additive="base">
                                        <p:cTn id="67" dur="500" fill="hold"/>
                                        <p:tgtEl>
                                          <p:spTgt spid="795651">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95651">
                                            <p:txEl>
                                              <p:pRg st="13" end="13"/>
                                            </p:txEl>
                                          </p:spTgt>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795651">
                                            <p:txEl>
                                              <p:pRg st="14" end="14"/>
                                            </p:txEl>
                                          </p:spTgt>
                                        </p:tgtEl>
                                        <p:attrNameLst>
                                          <p:attrName>style.visibility</p:attrName>
                                        </p:attrNameLst>
                                      </p:cBhvr>
                                      <p:to>
                                        <p:strVal val="visible"/>
                                      </p:to>
                                    </p:set>
                                    <p:anim calcmode="lin" valueType="num">
                                      <p:cBhvr additive="base">
                                        <p:cTn id="71" dur="500" fill="hold"/>
                                        <p:tgtEl>
                                          <p:spTgt spid="795651">
                                            <p:txEl>
                                              <p:pRg st="14" end="14"/>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795651">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Factors Lead to Misses?</a:t>
            </a:r>
          </a:p>
        </p:txBody>
      </p:sp>
      <p:sp>
        <p:nvSpPr>
          <p:cNvPr id="796675" name="Rectangle 3"/>
          <p:cNvSpPr>
            <a:spLocks noGrp="1" noChangeArrowheads="1"/>
          </p:cNvSpPr>
          <p:nvPr>
            <p:ph type="body" idx="1"/>
          </p:nvPr>
        </p:nvSpPr>
        <p:spPr>
          <a:xfrm>
            <a:off x="152400" y="685800"/>
            <a:ext cx="8991600" cy="6019800"/>
          </a:xfrm>
        </p:spPr>
        <p:txBody>
          <a:bodyPr/>
          <a:lstStyle/>
          <a:p>
            <a:pPr>
              <a:lnSpc>
                <a:spcPct val="80000"/>
              </a:lnSpc>
              <a:spcBef>
                <a:spcPct val="20000"/>
              </a:spcBef>
            </a:pPr>
            <a:r>
              <a:rPr lang="en-US" altLang="ko-KR" smtClean="0">
                <a:solidFill>
                  <a:schemeClr val="hlink"/>
                </a:solidFill>
                <a:ea typeface="굴림" panose="020B0600000101010101" pitchFamily="34" charset="-127"/>
              </a:rPr>
              <a:t>Compulsory Misses: </a:t>
            </a:r>
          </a:p>
          <a:p>
            <a:pPr lvl="1">
              <a:lnSpc>
                <a:spcPct val="80000"/>
              </a:lnSpc>
              <a:spcBef>
                <a:spcPct val="20000"/>
              </a:spcBef>
            </a:pPr>
            <a:r>
              <a:rPr lang="en-US" altLang="ko-KR" smtClean="0">
                <a:ea typeface="굴림" panose="020B0600000101010101" pitchFamily="34" charset="-127"/>
              </a:rPr>
              <a:t>Pages that have never been paged into memory before</a:t>
            </a:r>
          </a:p>
          <a:p>
            <a:pPr lvl="1">
              <a:lnSpc>
                <a:spcPct val="80000"/>
              </a:lnSpc>
              <a:spcBef>
                <a:spcPct val="20000"/>
              </a:spcBef>
            </a:pPr>
            <a:r>
              <a:rPr lang="en-US" altLang="ko-KR" smtClean="0">
                <a:ea typeface="굴림" panose="020B0600000101010101" pitchFamily="34" charset="-127"/>
              </a:rPr>
              <a:t>How might we remove these misses?</a:t>
            </a:r>
          </a:p>
          <a:p>
            <a:pPr lvl="2">
              <a:lnSpc>
                <a:spcPct val="80000"/>
              </a:lnSpc>
              <a:spcBef>
                <a:spcPct val="20000"/>
              </a:spcBef>
            </a:pPr>
            <a:r>
              <a:rPr lang="en-US" altLang="ko-KR" smtClean="0">
                <a:ea typeface="굴림" panose="020B0600000101010101" pitchFamily="34" charset="-127"/>
              </a:rPr>
              <a:t>Prefetching: loading them into memory before needed</a:t>
            </a:r>
          </a:p>
          <a:p>
            <a:pPr lvl="2">
              <a:lnSpc>
                <a:spcPct val="80000"/>
              </a:lnSpc>
              <a:spcBef>
                <a:spcPct val="20000"/>
              </a:spcBef>
            </a:pPr>
            <a:r>
              <a:rPr lang="en-US" altLang="ko-KR" smtClean="0">
                <a:ea typeface="굴림" panose="020B0600000101010101" pitchFamily="34" charset="-127"/>
              </a:rPr>
              <a:t>Need to predict future somehow!  More later.</a:t>
            </a:r>
          </a:p>
          <a:p>
            <a:pPr>
              <a:lnSpc>
                <a:spcPct val="80000"/>
              </a:lnSpc>
              <a:spcBef>
                <a:spcPct val="20000"/>
              </a:spcBef>
            </a:pPr>
            <a:r>
              <a:rPr lang="en-US" altLang="ko-KR" smtClean="0">
                <a:solidFill>
                  <a:schemeClr val="hlink"/>
                </a:solidFill>
                <a:ea typeface="굴림" panose="020B0600000101010101" pitchFamily="34" charset="-127"/>
              </a:rPr>
              <a:t>Capacity Misses:</a:t>
            </a:r>
          </a:p>
          <a:p>
            <a:pPr lvl="1">
              <a:lnSpc>
                <a:spcPct val="80000"/>
              </a:lnSpc>
              <a:spcBef>
                <a:spcPct val="20000"/>
              </a:spcBef>
            </a:pPr>
            <a:r>
              <a:rPr lang="en-US" altLang="ko-KR" smtClean="0">
                <a:ea typeface="굴림" panose="020B0600000101010101" pitchFamily="34" charset="-127"/>
              </a:rPr>
              <a:t>Not enough memory. Must somehow increase size.</a:t>
            </a:r>
          </a:p>
          <a:p>
            <a:pPr lvl="1">
              <a:lnSpc>
                <a:spcPct val="80000"/>
              </a:lnSpc>
              <a:spcBef>
                <a:spcPct val="20000"/>
              </a:spcBef>
            </a:pPr>
            <a:r>
              <a:rPr lang="en-US" altLang="ko-KR" smtClean="0">
                <a:ea typeface="굴림" panose="020B0600000101010101" pitchFamily="34" charset="-127"/>
              </a:rPr>
              <a:t>Can we do this?</a:t>
            </a:r>
          </a:p>
          <a:p>
            <a:pPr lvl="2">
              <a:lnSpc>
                <a:spcPct val="80000"/>
              </a:lnSpc>
              <a:spcBef>
                <a:spcPct val="20000"/>
              </a:spcBef>
            </a:pPr>
            <a:r>
              <a:rPr lang="en-US" altLang="ko-KR" smtClean="0">
                <a:ea typeface="굴림" panose="020B0600000101010101" pitchFamily="34" charset="-127"/>
              </a:rPr>
              <a:t>One option: Increase amount of DRAM (not quick fix!)</a:t>
            </a:r>
          </a:p>
          <a:p>
            <a:pPr lvl="2">
              <a:lnSpc>
                <a:spcPct val="80000"/>
              </a:lnSpc>
              <a:spcBef>
                <a:spcPct val="20000"/>
              </a:spcBef>
            </a:pPr>
            <a:r>
              <a:rPr lang="en-US" altLang="ko-KR" smtClean="0">
                <a:ea typeface="굴림" panose="020B0600000101010101" pitchFamily="34" charset="-127"/>
              </a:rPr>
              <a:t>Another option:  If multiple processes in memory: adjust percentage of memory allocated to each one!</a:t>
            </a:r>
          </a:p>
          <a:p>
            <a:pPr>
              <a:lnSpc>
                <a:spcPct val="80000"/>
              </a:lnSpc>
              <a:spcBef>
                <a:spcPct val="20000"/>
              </a:spcBef>
            </a:pPr>
            <a:r>
              <a:rPr lang="en-US" altLang="ko-KR" smtClean="0">
                <a:solidFill>
                  <a:schemeClr val="hlink"/>
                </a:solidFill>
                <a:ea typeface="굴림" panose="020B0600000101010101" pitchFamily="34" charset="-127"/>
              </a:rPr>
              <a:t>Conflict Misses:</a:t>
            </a:r>
          </a:p>
          <a:p>
            <a:pPr lvl="1">
              <a:lnSpc>
                <a:spcPct val="80000"/>
              </a:lnSpc>
              <a:spcBef>
                <a:spcPct val="20000"/>
              </a:spcBef>
            </a:pPr>
            <a:r>
              <a:rPr lang="en-US" altLang="ko-KR" smtClean="0">
                <a:ea typeface="굴림" panose="020B0600000101010101" pitchFamily="34" charset="-127"/>
              </a:rPr>
              <a:t>Technically, conflict misses don’t exist in virtual memory, since it is a “fully-associative” cache</a:t>
            </a:r>
          </a:p>
          <a:p>
            <a:pPr>
              <a:lnSpc>
                <a:spcPct val="80000"/>
              </a:lnSpc>
              <a:spcBef>
                <a:spcPct val="20000"/>
              </a:spcBef>
            </a:pPr>
            <a:r>
              <a:rPr lang="en-US" altLang="ko-KR" smtClean="0">
                <a:solidFill>
                  <a:schemeClr val="hlink"/>
                </a:solidFill>
                <a:ea typeface="굴림" panose="020B0600000101010101" pitchFamily="34" charset="-127"/>
              </a:rPr>
              <a:t>Policy Misses:</a:t>
            </a:r>
          </a:p>
          <a:p>
            <a:pPr lvl="1">
              <a:lnSpc>
                <a:spcPct val="80000"/>
              </a:lnSpc>
              <a:spcBef>
                <a:spcPct val="20000"/>
              </a:spcBef>
            </a:pPr>
            <a:r>
              <a:rPr lang="en-US" altLang="ko-KR" smtClean="0">
                <a:ea typeface="굴림" panose="020B0600000101010101" pitchFamily="34" charset="-127"/>
              </a:rPr>
              <a:t>Caused when pages were in memory, but kicked out prematurely because of the replacement policy</a:t>
            </a:r>
          </a:p>
          <a:p>
            <a:pPr lvl="1">
              <a:lnSpc>
                <a:spcPct val="80000"/>
              </a:lnSpc>
              <a:spcBef>
                <a:spcPct val="20000"/>
              </a:spcBef>
            </a:pPr>
            <a:r>
              <a:rPr lang="en-US" altLang="ko-KR" smtClean="0">
                <a:ea typeface="굴림" panose="020B0600000101010101" pitchFamily="34" charset="-127"/>
              </a:rPr>
              <a:t>How to fix? Better replacement policy</a:t>
            </a:r>
          </a:p>
        </p:txBody>
      </p:sp>
    </p:spTree>
    <p:extLst>
      <p:ext uri="{BB962C8B-B14F-4D97-AF65-F5344CB8AC3E}">
        <p14:creationId xmlns:p14="http://schemas.microsoft.com/office/powerpoint/2010/main" val="34644613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anim calcmode="lin" valueType="num">
                                      <p:cBhvr additive="base">
                                        <p:cTn id="7" dur="500" fill="hold"/>
                                        <p:tgtEl>
                                          <p:spTgt spid="796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6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6675">
                                            <p:txEl>
                                              <p:pRg st="1" end="1"/>
                                            </p:txEl>
                                          </p:spTgt>
                                        </p:tgtEl>
                                        <p:attrNameLst>
                                          <p:attrName>style.visibility</p:attrName>
                                        </p:attrNameLst>
                                      </p:cBhvr>
                                      <p:to>
                                        <p:strVal val="visible"/>
                                      </p:to>
                                    </p:set>
                                    <p:anim calcmode="lin" valueType="num">
                                      <p:cBhvr additive="base">
                                        <p:cTn id="11" dur="500" fill="hold"/>
                                        <p:tgtEl>
                                          <p:spTgt spid="79667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6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6675">
                                            <p:txEl>
                                              <p:pRg st="2" end="2"/>
                                            </p:txEl>
                                          </p:spTgt>
                                        </p:tgtEl>
                                        <p:attrNameLst>
                                          <p:attrName>style.visibility</p:attrName>
                                        </p:attrNameLst>
                                      </p:cBhvr>
                                      <p:to>
                                        <p:strVal val="visible"/>
                                      </p:to>
                                    </p:set>
                                    <p:anim calcmode="lin" valueType="num">
                                      <p:cBhvr additive="base">
                                        <p:cTn id="15" dur="500" fill="hold"/>
                                        <p:tgtEl>
                                          <p:spTgt spid="79667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66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96675">
                                            <p:txEl>
                                              <p:pRg st="3" end="3"/>
                                            </p:txEl>
                                          </p:spTgt>
                                        </p:tgtEl>
                                        <p:attrNameLst>
                                          <p:attrName>style.visibility</p:attrName>
                                        </p:attrNameLst>
                                      </p:cBhvr>
                                      <p:to>
                                        <p:strVal val="visible"/>
                                      </p:to>
                                    </p:set>
                                    <p:anim calcmode="lin" valueType="num">
                                      <p:cBhvr additive="base">
                                        <p:cTn id="19" dur="500" fill="hold"/>
                                        <p:tgtEl>
                                          <p:spTgt spid="7966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667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96675">
                                            <p:txEl>
                                              <p:pRg st="4" end="4"/>
                                            </p:txEl>
                                          </p:spTgt>
                                        </p:tgtEl>
                                        <p:attrNameLst>
                                          <p:attrName>style.visibility</p:attrName>
                                        </p:attrNameLst>
                                      </p:cBhvr>
                                      <p:to>
                                        <p:strVal val="visible"/>
                                      </p:to>
                                    </p:set>
                                    <p:anim calcmode="lin" valueType="num">
                                      <p:cBhvr additive="base">
                                        <p:cTn id="23" dur="500" fill="hold"/>
                                        <p:tgtEl>
                                          <p:spTgt spid="79667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96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96675">
                                            <p:txEl>
                                              <p:pRg st="5" end="5"/>
                                            </p:txEl>
                                          </p:spTgt>
                                        </p:tgtEl>
                                        <p:attrNameLst>
                                          <p:attrName>style.visibility</p:attrName>
                                        </p:attrNameLst>
                                      </p:cBhvr>
                                      <p:to>
                                        <p:strVal val="visible"/>
                                      </p:to>
                                    </p:set>
                                    <p:anim calcmode="lin" valueType="num">
                                      <p:cBhvr additive="base">
                                        <p:cTn id="29" dur="500" fill="hold"/>
                                        <p:tgtEl>
                                          <p:spTgt spid="79667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667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96675">
                                            <p:txEl>
                                              <p:pRg st="6" end="6"/>
                                            </p:txEl>
                                          </p:spTgt>
                                        </p:tgtEl>
                                        <p:attrNameLst>
                                          <p:attrName>style.visibility</p:attrName>
                                        </p:attrNameLst>
                                      </p:cBhvr>
                                      <p:to>
                                        <p:strVal val="visible"/>
                                      </p:to>
                                    </p:set>
                                    <p:anim calcmode="lin" valueType="num">
                                      <p:cBhvr additive="base">
                                        <p:cTn id="33" dur="500" fill="hold"/>
                                        <p:tgtEl>
                                          <p:spTgt spid="79667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667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6675">
                                            <p:txEl>
                                              <p:pRg st="7" end="7"/>
                                            </p:txEl>
                                          </p:spTgt>
                                        </p:tgtEl>
                                        <p:attrNameLst>
                                          <p:attrName>style.visibility</p:attrName>
                                        </p:attrNameLst>
                                      </p:cBhvr>
                                      <p:to>
                                        <p:strVal val="visible"/>
                                      </p:to>
                                    </p:set>
                                    <p:anim calcmode="lin" valueType="num">
                                      <p:cBhvr additive="base">
                                        <p:cTn id="37" dur="500" fill="hold"/>
                                        <p:tgtEl>
                                          <p:spTgt spid="79667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6675">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96675">
                                            <p:txEl>
                                              <p:pRg st="8" end="8"/>
                                            </p:txEl>
                                          </p:spTgt>
                                        </p:tgtEl>
                                        <p:attrNameLst>
                                          <p:attrName>style.visibility</p:attrName>
                                        </p:attrNameLst>
                                      </p:cBhvr>
                                      <p:to>
                                        <p:strVal val="visible"/>
                                      </p:to>
                                    </p:set>
                                    <p:anim calcmode="lin" valueType="num">
                                      <p:cBhvr additive="base">
                                        <p:cTn id="41" dur="500" fill="hold"/>
                                        <p:tgtEl>
                                          <p:spTgt spid="796675">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96675">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96675">
                                            <p:txEl>
                                              <p:pRg st="9" end="9"/>
                                            </p:txEl>
                                          </p:spTgt>
                                        </p:tgtEl>
                                        <p:attrNameLst>
                                          <p:attrName>style.visibility</p:attrName>
                                        </p:attrNameLst>
                                      </p:cBhvr>
                                      <p:to>
                                        <p:strVal val="visible"/>
                                      </p:to>
                                    </p:set>
                                    <p:anim calcmode="lin" valueType="num">
                                      <p:cBhvr additive="base">
                                        <p:cTn id="45" dur="500" fill="hold"/>
                                        <p:tgtEl>
                                          <p:spTgt spid="796675">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966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96675">
                                            <p:txEl>
                                              <p:pRg st="10" end="10"/>
                                            </p:txEl>
                                          </p:spTgt>
                                        </p:tgtEl>
                                        <p:attrNameLst>
                                          <p:attrName>style.visibility</p:attrName>
                                        </p:attrNameLst>
                                      </p:cBhvr>
                                      <p:to>
                                        <p:strVal val="visible"/>
                                      </p:to>
                                    </p:set>
                                    <p:anim calcmode="lin" valueType="num">
                                      <p:cBhvr additive="base">
                                        <p:cTn id="51" dur="500" fill="hold"/>
                                        <p:tgtEl>
                                          <p:spTgt spid="796675">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96675">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96675">
                                            <p:txEl>
                                              <p:pRg st="11" end="11"/>
                                            </p:txEl>
                                          </p:spTgt>
                                        </p:tgtEl>
                                        <p:attrNameLst>
                                          <p:attrName>style.visibility</p:attrName>
                                        </p:attrNameLst>
                                      </p:cBhvr>
                                      <p:to>
                                        <p:strVal val="visible"/>
                                      </p:to>
                                    </p:set>
                                    <p:anim calcmode="lin" valueType="num">
                                      <p:cBhvr additive="base">
                                        <p:cTn id="55" dur="500" fill="hold"/>
                                        <p:tgtEl>
                                          <p:spTgt spid="796675">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9667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96675">
                                            <p:txEl>
                                              <p:pRg st="12" end="12"/>
                                            </p:txEl>
                                          </p:spTgt>
                                        </p:tgtEl>
                                        <p:attrNameLst>
                                          <p:attrName>style.visibility</p:attrName>
                                        </p:attrNameLst>
                                      </p:cBhvr>
                                      <p:to>
                                        <p:strVal val="visible"/>
                                      </p:to>
                                    </p:set>
                                    <p:anim calcmode="lin" valueType="num">
                                      <p:cBhvr additive="base">
                                        <p:cTn id="61" dur="500" fill="hold"/>
                                        <p:tgtEl>
                                          <p:spTgt spid="796675">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96675">
                                            <p:txEl>
                                              <p:pRg st="12" end="12"/>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796675">
                                            <p:txEl>
                                              <p:pRg st="13" end="13"/>
                                            </p:txEl>
                                          </p:spTgt>
                                        </p:tgtEl>
                                        <p:attrNameLst>
                                          <p:attrName>style.visibility</p:attrName>
                                        </p:attrNameLst>
                                      </p:cBhvr>
                                      <p:to>
                                        <p:strVal val="visible"/>
                                      </p:to>
                                    </p:set>
                                    <p:anim calcmode="lin" valueType="num">
                                      <p:cBhvr additive="base">
                                        <p:cTn id="65" dur="500" fill="hold"/>
                                        <p:tgtEl>
                                          <p:spTgt spid="796675">
                                            <p:txEl>
                                              <p:pRg st="13" end="13"/>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96675">
                                            <p:txEl>
                                              <p:pRg st="13" end="13"/>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96675">
                                            <p:txEl>
                                              <p:pRg st="14" end="14"/>
                                            </p:txEl>
                                          </p:spTgt>
                                        </p:tgtEl>
                                        <p:attrNameLst>
                                          <p:attrName>style.visibility</p:attrName>
                                        </p:attrNameLst>
                                      </p:cBhvr>
                                      <p:to>
                                        <p:strVal val="visible"/>
                                      </p:to>
                                    </p:set>
                                    <p:anim calcmode="lin" valueType="num">
                                      <p:cBhvr additive="base">
                                        <p:cTn id="69" dur="500" fill="hold"/>
                                        <p:tgtEl>
                                          <p:spTgt spid="796675">
                                            <p:txEl>
                                              <p:pRg st="14" end="14"/>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9667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04277" cy="461665"/>
          </a:xfrm>
          <a:prstGeom prst="rect">
            <a:avLst/>
          </a:prstGeom>
          <a:noFill/>
        </p:spPr>
        <p:txBody>
          <a:bodyPr wrap="none" rtlCol="0">
            <a:spAutoFit/>
          </a:bodyPr>
          <a:lstStyle/>
          <a:p>
            <a:r>
              <a:rPr lang="en-US" sz="2400" dirty="0" smtClean="0"/>
              <a:t>Time</a:t>
            </a:r>
            <a:endParaRPr lang="en-US" sz="2400" dirty="0"/>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33320" y="3590873"/>
            <a:ext cx="1187344" cy="461665"/>
          </a:xfrm>
          <a:prstGeom prst="rect">
            <a:avLst/>
          </a:prstGeom>
          <a:noFill/>
        </p:spPr>
        <p:txBody>
          <a:bodyPr wrap="none" rtlCol="0">
            <a:spAutoFit/>
          </a:bodyPr>
          <a:lstStyle/>
          <a:p>
            <a:r>
              <a:rPr lang="en-US" sz="2400" dirty="0" smtClean="0"/>
              <a:t>Address</a:t>
            </a:r>
            <a:endParaRPr lang="en-US" sz="2400" dirty="0"/>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301549"/>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Page Replacement Policies</a:t>
            </a:r>
          </a:p>
        </p:txBody>
      </p:sp>
      <p:sp>
        <p:nvSpPr>
          <p:cNvPr id="773123" name="Rectangle 3"/>
          <p:cNvSpPr>
            <a:spLocks noGrp="1" noChangeArrowheads="1"/>
          </p:cNvSpPr>
          <p:nvPr>
            <p:ph type="body" idx="1"/>
          </p:nvPr>
        </p:nvSpPr>
        <p:spPr>
          <a:xfrm>
            <a:off x="228600" y="685800"/>
            <a:ext cx="8686800" cy="6019800"/>
          </a:xfrm>
        </p:spPr>
        <p:txBody>
          <a:bodyPr/>
          <a:lstStyle/>
          <a:p>
            <a:pPr>
              <a:lnSpc>
                <a:spcPct val="80000"/>
              </a:lnSpc>
              <a:spcBef>
                <a:spcPct val="10000"/>
              </a:spcBef>
            </a:pPr>
            <a:r>
              <a:rPr lang="en-US" altLang="ko-KR" smtClean="0">
                <a:ea typeface="굴림" panose="020B0600000101010101" pitchFamily="34" charset="-127"/>
              </a:rPr>
              <a:t>Why do we care about Replacement Policy?	</a:t>
            </a:r>
          </a:p>
          <a:p>
            <a:pPr lvl="1">
              <a:lnSpc>
                <a:spcPct val="80000"/>
              </a:lnSpc>
              <a:spcBef>
                <a:spcPct val="10000"/>
              </a:spcBef>
            </a:pPr>
            <a:r>
              <a:rPr lang="en-US" altLang="ko-KR" smtClean="0">
                <a:ea typeface="굴림" panose="020B0600000101010101" pitchFamily="34" charset="-127"/>
              </a:rPr>
              <a:t>Replacement is an issue with any cache</a:t>
            </a:r>
          </a:p>
          <a:p>
            <a:pPr lvl="1">
              <a:lnSpc>
                <a:spcPct val="80000"/>
              </a:lnSpc>
              <a:spcBef>
                <a:spcPct val="10000"/>
              </a:spcBef>
            </a:pPr>
            <a:r>
              <a:rPr lang="en-US" altLang="ko-KR" smtClean="0">
                <a:ea typeface="굴림" panose="020B0600000101010101" pitchFamily="34" charset="-127"/>
              </a:rPr>
              <a:t>Particularly important with pages</a:t>
            </a:r>
          </a:p>
          <a:p>
            <a:pPr lvl="2">
              <a:lnSpc>
                <a:spcPct val="80000"/>
              </a:lnSpc>
              <a:spcBef>
                <a:spcPct val="10000"/>
              </a:spcBef>
            </a:pPr>
            <a:r>
              <a:rPr lang="en-US" altLang="ko-KR" smtClean="0">
                <a:ea typeface="굴림" panose="020B0600000101010101" pitchFamily="34" charset="-127"/>
              </a:rPr>
              <a:t>The cost of being wrong is high: must go to disk</a:t>
            </a:r>
          </a:p>
          <a:p>
            <a:pPr lvl="2">
              <a:lnSpc>
                <a:spcPct val="80000"/>
              </a:lnSpc>
              <a:spcBef>
                <a:spcPct val="10000"/>
              </a:spcBef>
            </a:pPr>
            <a:r>
              <a:rPr lang="en-US" altLang="ko-KR" smtClean="0">
                <a:ea typeface="굴림" panose="020B0600000101010101" pitchFamily="34" charset="-127"/>
              </a:rPr>
              <a:t>Must keep important pages in memory, not toss them out</a:t>
            </a:r>
          </a:p>
          <a:p>
            <a:pPr>
              <a:lnSpc>
                <a:spcPct val="80000"/>
              </a:lnSpc>
              <a:spcBef>
                <a:spcPct val="10000"/>
              </a:spcBef>
            </a:pPr>
            <a:r>
              <a:rPr lang="en-US" altLang="ko-KR" smtClean="0">
                <a:solidFill>
                  <a:schemeClr val="hlink"/>
                </a:solidFill>
                <a:ea typeface="굴림" panose="020B0600000101010101" pitchFamily="34" charset="-127"/>
              </a:rPr>
              <a:t>FIFO (First In, First Out)</a:t>
            </a:r>
          </a:p>
          <a:p>
            <a:pPr lvl="1">
              <a:lnSpc>
                <a:spcPct val="80000"/>
              </a:lnSpc>
              <a:spcBef>
                <a:spcPct val="10000"/>
              </a:spcBef>
            </a:pPr>
            <a:r>
              <a:rPr lang="en-US" altLang="ko-KR" smtClean="0">
                <a:ea typeface="굴림" panose="020B0600000101010101" pitchFamily="34" charset="-127"/>
              </a:rPr>
              <a:t>Throw out oldest page.  Be fair – let every page live in memory for same amount of time.</a:t>
            </a:r>
          </a:p>
          <a:p>
            <a:pPr lvl="1">
              <a:lnSpc>
                <a:spcPct val="80000"/>
              </a:lnSpc>
              <a:spcBef>
                <a:spcPct val="10000"/>
              </a:spcBef>
            </a:pPr>
            <a:r>
              <a:rPr lang="en-US" altLang="ko-KR" smtClean="0">
                <a:ea typeface="굴림" panose="020B0600000101010101" pitchFamily="34" charset="-127"/>
              </a:rPr>
              <a:t>Bad, because throws out heavily used pages instead of infrequently used pages</a:t>
            </a:r>
          </a:p>
          <a:p>
            <a:pPr>
              <a:lnSpc>
                <a:spcPct val="80000"/>
              </a:lnSpc>
              <a:spcBef>
                <a:spcPct val="10000"/>
              </a:spcBef>
            </a:pPr>
            <a:r>
              <a:rPr lang="en-US" altLang="ko-KR" smtClean="0">
                <a:solidFill>
                  <a:schemeClr val="hlink"/>
                </a:solidFill>
                <a:ea typeface="굴림" panose="020B0600000101010101" pitchFamily="34" charset="-127"/>
              </a:rPr>
              <a:t>MIN (Minimum):</a:t>
            </a:r>
            <a:r>
              <a:rPr lang="en-US" altLang="ko-KR" smtClean="0">
                <a:ea typeface="굴림" panose="020B0600000101010101" pitchFamily="34" charset="-127"/>
              </a:rPr>
              <a:t> </a:t>
            </a:r>
          </a:p>
          <a:p>
            <a:pPr lvl="1">
              <a:lnSpc>
                <a:spcPct val="80000"/>
              </a:lnSpc>
              <a:spcBef>
                <a:spcPct val="10000"/>
              </a:spcBef>
            </a:pPr>
            <a:r>
              <a:rPr lang="en-US" altLang="ko-KR" smtClean="0">
                <a:ea typeface="굴림" panose="020B0600000101010101" pitchFamily="34" charset="-127"/>
              </a:rPr>
              <a:t>Replace page that won’t be used for the longest time </a:t>
            </a:r>
          </a:p>
          <a:p>
            <a:pPr lvl="1">
              <a:lnSpc>
                <a:spcPct val="80000"/>
              </a:lnSpc>
              <a:spcBef>
                <a:spcPct val="10000"/>
              </a:spcBef>
            </a:pPr>
            <a:r>
              <a:rPr lang="en-US" altLang="ko-KR" smtClean="0">
                <a:ea typeface="굴림" panose="020B0600000101010101" pitchFamily="34" charset="-127"/>
              </a:rPr>
              <a:t>Great, but can’t really know future…</a:t>
            </a:r>
          </a:p>
          <a:p>
            <a:pPr lvl="1">
              <a:lnSpc>
                <a:spcPct val="80000"/>
              </a:lnSpc>
              <a:spcBef>
                <a:spcPct val="10000"/>
              </a:spcBef>
            </a:pPr>
            <a:r>
              <a:rPr lang="en-US" altLang="ko-KR" smtClean="0">
                <a:ea typeface="굴림" panose="020B0600000101010101" pitchFamily="34" charset="-127"/>
              </a:rPr>
              <a:t>Makes good comparison case, however</a:t>
            </a:r>
          </a:p>
          <a:p>
            <a:pPr>
              <a:lnSpc>
                <a:spcPct val="80000"/>
              </a:lnSpc>
              <a:spcBef>
                <a:spcPct val="10000"/>
              </a:spcBef>
            </a:pPr>
            <a:r>
              <a:rPr lang="en-US" altLang="ko-KR" smtClean="0">
                <a:solidFill>
                  <a:schemeClr val="hlink"/>
                </a:solidFill>
                <a:ea typeface="굴림" panose="020B0600000101010101" pitchFamily="34" charset="-127"/>
              </a:rPr>
              <a:t>RANDOM:</a:t>
            </a:r>
          </a:p>
          <a:p>
            <a:pPr lvl="1">
              <a:lnSpc>
                <a:spcPct val="80000"/>
              </a:lnSpc>
              <a:spcBef>
                <a:spcPct val="10000"/>
              </a:spcBef>
            </a:pPr>
            <a:r>
              <a:rPr lang="en-US" altLang="ko-KR" smtClean="0">
                <a:ea typeface="굴림" panose="020B0600000101010101" pitchFamily="34" charset="-127"/>
              </a:rPr>
              <a:t>Pick random page for every replacement</a:t>
            </a:r>
          </a:p>
          <a:p>
            <a:pPr lvl="1">
              <a:lnSpc>
                <a:spcPct val="80000"/>
              </a:lnSpc>
              <a:spcBef>
                <a:spcPct val="10000"/>
              </a:spcBef>
            </a:pPr>
            <a:r>
              <a:rPr lang="en-US" altLang="ko-KR" smtClean="0">
                <a:ea typeface="굴림" panose="020B0600000101010101" pitchFamily="34" charset="-127"/>
              </a:rPr>
              <a:t>Typical solution for TLB’s.  Simple hardware</a:t>
            </a:r>
          </a:p>
          <a:p>
            <a:pPr lvl="1">
              <a:lnSpc>
                <a:spcPct val="80000"/>
              </a:lnSpc>
              <a:spcBef>
                <a:spcPct val="10000"/>
              </a:spcBef>
            </a:pPr>
            <a:r>
              <a:rPr lang="en-US" altLang="ko-KR" smtClean="0">
                <a:ea typeface="굴림" panose="020B0600000101010101" pitchFamily="34" charset="-127"/>
              </a:rPr>
              <a:t>Pretty unpredictable – makes it hard to make real-time guarantees</a:t>
            </a:r>
          </a:p>
        </p:txBody>
      </p:sp>
    </p:spTree>
    <p:extLst>
      <p:ext uri="{BB962C8B-B14F-4D97-AF65-F5344CB8AC3E}">
        <p14:creationId xmlns:p14="http://schemas.microsoft.com/office/powerpoint/2010/main" val="22376718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anim calcmode="lin" valueType="num">
                                      <p:cBhvr additive="base">
                                        <p:cTn id="7" dur="500" fill="hold"/>
                                        <p:tgtEl>
                                          <p:spTgt spid="773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31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73123">
                                            <p:txEl>
                                              <p:pRg st="1" end="1"/>
                                            </p:txEl>
                                          </p:spTgt>
                                        </p:tgtEl>
                                        <p:attrNameLst>
                                          <p:attrName>style.visibility</p:attrName>
                                        </p:attrNameLst>
                                      </p:cBhvr>
                                      <p:to>
                                        <p:strVal val="visible"/>
                                      </p:to>
                                    </p:set>
                                    <p:anim calcmode="lin" valueType="num">
                                      <p:cBhvr additive="base">
                                        <p:cTn id="11" dur="500" fill="hold"/>
                                        <p:tgtEl>
                                          <p:spTgt spid="77312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31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73123">
                                            <p:txEl>
                                              <p:pRg st="2" end="2"/>
                                            </p:txEl>
                                          </p:spTgt>
                                        </p:tgtEl>
                                        <p:attrNameLst>
                                          <p:attrName>style.visibility</p:attrName>
                                        </p:attrNameLst>
                                      </p:cBhvr>
                                      <p:to>
                                        <p:strVal val="visible"/>
                                      </p:to>
                                    </p:set>
                                    <p:anim calcmode="lin" valueType="num">
                                      <p:cBhvr additive="base">
                                        <p:cTn id="15" dur="500" fill="hold"/>
                                        <p:tgtEl>
                                          <p:spTgt spid="77312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7312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73123">
                                            <p:txEl>
                                              <p:pRg st="3" end="3"/>
                                            </p:txEl>
                                          </p:spTgt>
                                        </p:tgtEl>
                                        <p:attrNameLst>
                                          <p:attrName>style.visibility</p:attrName>
                                        </p:attrNameLst>
                                      </p:cBhvr>
                                      <p:to>
                                        <p:strVal val="visible"/>
                                      </p:to>
                                    </p:set>
                                    <p:anim calcmode="lin" valueType="num">
                                      <p:cBhvr additive="base">
                                        <p:cTn id="19" dur="500" fill="hold"/>
                                        <p:tgtEl>
                                          <p:spTgt spid="77312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312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73123">
                                            <p:txEl>
                                              <p:pRg st="4" end="4"/>
                                            </p:txEl>
                                          </p:spTgt>
                                        </p:tgtEl>
                                        <p:attrNameLst>
                                          <p:attrName>style.visibility</p:attrName>
                                        </p:attrNameLst>
                                      </p:cBhvr>
                                      <p:to>
                                        <p:strVal val="visible"/>
                                      </p:to>
                                    </p:set>
                                    <p:anim calcmode="lin" valueType="num">
                                      <p:cBhvr additive="base">
                                        <p:cTn id="23" dur="500" fill="hold"/>
                                        <p:tgtEl>
                                          <p:spTgt spid="77312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73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73123">
                                            <p:txEl>
                                              <p:pRg st="5" end="5"/>
                                            </p:txEl>
                                          </p:spTgt>
                                        </p:tgtEl>
                                        <p:attrNameLst>
                                          <p:attrName>style.visibility</p:attrName>
                                        </p:attrNameLst>
                                      </p:cBhvr>
                                      <p:to>
                                        <p:strVal val="visible"/>
                                      </p:to>
                                    </p:set>
                                    <p:anim calcmode="lin" valueType="num">
                                      <p:cBhvr additive="base">
                                        <p:cTn id="29" dur="500" fill="hold"/>
                                        <p:tgtEl>
                                          <p:spTgt spid="77312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7312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73123">
                                            <p:txEl>
                                              <p:pRg st="6" end="6"/>
                                            </p:txEl>
                                          </p:spTgt>
                                        </p:tgtEl>
                                        <p:attrNameLst>
                                          <p:attrName>style.visibility</p:attrName>
                                        </p:attrNameLst>
                                      </p:cBhvr>
                                      <p:to>
                                        <p:strVal val="visible"/>
                                      </p:to>
                                    </p:set>
                                    <p:anim calcmode="lin" valueType="num">
                                      <p:cBhvr additive="base">
                                        <p:cTn id="33" dur="500" fill="hold"/>
                                        <p:tgtEl>
                                          <p:spTgt spid="77312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7312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73123">
                                            <p:txEl>
                                              <p:pRg st="7" end="7"/>
                                            </p:txEl>
                                          </p:spTgt>
                                        </p:tgtEl>
                                        <p:attrNameLst>
                                          <p:attrName>style.visibility</p:attrName>
                                        </p:attrNameLst>
                                      </p:cBhvr>
                                      <p:to>
                                        <p:strVal val="visible"/>
                                      </p:to>
                                    </p:set>
                                    <p:anim calcmode="lin" valueType="num">
                                      <p:cBhvr additive="base">
                                        <p:cTn id="37" dur="500" fill="hold"/>
                                        <p:tgtEl>
                                          <p:spTgt spid="77312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7312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73123">
                                            <p:txEl>
                                              <p:pRg st="8" end="8"/>
                                            </p:txEl>
                                          </p:spTgt>
                                        </p:tgtEl>
                                        <p:attrNameLst>
                                          <p:attrName>style.visibility</p:attrName>
                                        </p:attrNameLst>
                                      </p:cBhvr>
                                      <p:to>
                                        <p:strVal val="visible"/>
                                      </p:to>
                                    </p:set>
                                    <p:anim calcmode="lin" valueType="num">
                                      <p:cBhvr additive="base">
                                        <p:cTn id="43" dur="500" fill="hold"/>
                                        <p:tgtEl>
                                          <p:spTgt spid="77312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7312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73123">
                                            <p:txEl>
                                              <p:pRg st="9" end="9"/>
                                            </p:txEl>
                                          </p:spTgt>
                                        </p:tgtEl>
                                        <p:attrNameLst>
                                          <p:attrName>style.visibility</p:attrName>
                                        </p:attrNameLst>
                                      </p:cBhvr>
                                      <p:to>
                                        <p:strVal val="visible"/>
                                      </p:to>
                                    </p:set>
                                    <p:anim calcmode="lin" valueType="num">
                                      <p:cBhvr additive="base">
                                        <p:cTn id="47" dur="500" fill="hold"/>
                                        <p:tgtEl>
                                          <p:spTgt spid="77312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73123">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73123">
                                            <p:txEl>
                                              <p:pRg st="10" end="10"/>
                                            </p:txEl>
                                          </p:spTgt>
                                        </p:tgtEl>
                                        <p:attrNameLst>
                                          <p:attrName>style.visibility</p:attrName>
                                        </p:attrNameLst>
                                      </p:cBhvr>
                                      <p:to>
                                        <p:strVal val="visible"/>
                                      </p:to>
                                    </p:set>
                                    <p:anim calcmode="lin" valueType="num">
                                      <p:cBhvr additive="base">
                                        <p:cTn id="51" dur="500" fill="hold"/>
                                        <p:tgtEl>
                                          <p:spTgt spid="773123">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73123">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73123">
                                            <p:txEl>
                                              <p:pRg st="11" end="11"/>
                                            </p:txEl>
                                          </p:spTgt>
                                        </p:tgtEl>
                                        <p:attrNameLst>
                                          <p:attrName>style.visibility</p:attrName>
                                        </p:attrNameLst>
                                      </p:cBhvr>
                                      <p:to>
                                        <p:strVal val="visible"/>
                                      </p:to>
                                    </p:set>
                                    <p:anim calcmode="lin" valueType="num">
                                      <p:cBhvr additive="base">
                                        <p:cTn id="55" dur="500" fill="hold"/>
                                        <p:tgtEl>
                                          <p:spTgt spid="773123">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7312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73123">
                                            <p:txEl>
                                              <p:pRg st="12" end="12"/>
                                            </p:txEl>
                                          </p:spTgt>
                                        </p:tgtEl>
                                        <p:attrNameLst>
                                          <p:attrName>style.visibility</p:attrName>
                                        </p:attrNameLst>
                                      </p:cBhvr>
                                      <p:to>
                                        <p:strVal val="visible"/>
                                      </p:to>
                                    </p:set>
                                    <p:anim calcmode="lin" valueType="num">
                                      <p:cBhvr additive="base">
                                        <p:cTn id="61" dur="500" fill="hold"/>
                                        <p:tgtEl>
                                          <p:spTgt spid="773123">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73123">
                                            <p:txEl>
                                              <p:pRg st="12" end="12"/>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773123">
                                            <p:txEl>
                                              <p:pRg st="13" end="13"/>
                                            </p:txEl>
                                          </p:spTgt>
                                        </p:tgtEl>
                                        <p:attrNameLst>
                                          <p:attrName>style.visibility</p:attrName>
                                        </p:attrNameLst>
                                      </p:cBhvr>
                                      <p:to>
                                        <p:strVal val="visible"/>
                                      </p:to>
                                    </p:set>
                                    <p:anim calcmode="lin" valueType="num">
                                      <p:cBhvr additive="base">
                                        <p:cTn id="65" dur="500" fill="hold"/>
                                        <p:tgtEl>
                                          <p:spTgt spid="773123">
                                            <p:txEl>
                                              <p:pRg st="13" end="13"/>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73123">
                                            <p:txEl>
                                              <p:pRg st="13" end="13"/>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73123">
                                            <p:txEl>
                                              <p:pRg st="14" end="14"/>
                                            </p:txEl>
                                          </p:spTgt>
                                        </p:tgtEl>
                                        <p:attrNameLst>
                                          <p:attrName>style.visibility</p:attrName>
                                        </p:attrNameLst>
                                      </p:cBhvr>
                                      <p:to>
                                        <p:strVal val="visible"/>
                                      </p:to>
                                    </p:set>
                                    <p:anim calcmode="lin" valueType="num">
                                      <p:cBhvr additive="base">
                                        <p:cTn id="69" dur="500" fill="hold"/>
                                        <p:tgtEl>
                                          <p:spTgt spid="773123">
                                            <p:txEl>
                                              <p:pRg st="14" end="14"/>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73123">
                                            <p:txEl>
                                              <p:pRg st="14" end="14"/>
                                            </p:txEl>
                                          </p:spTgt>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773123">
                                            <p:txEl>
                                              <p:pRg st="15" end="15"/>
                                            </p:txEl>
                                          </p:spTgt>
                                        </p:tgtEl>
                                        <p:attrNameLst>
                                          <p:attrName>style.visibility</p:attrName>
                                        </p:attrNameLst>
                                      </p:cBhvr>
                                      <p:to>
                                        <p:strVal val="visible"/>
                                      </p:to>
                                    </p:set>
                                    <p:anim calcmode="lin" valueType="num">
                                      <p:cBhvr additive="base">
                                        <p:cTn id="73" dur="500" fill="hold"/>
                                        <p:tgtEl>
                                          <p:spTgt spid="773123">
                                            <p:txEl>
                                              <p:pRg st="15" end="15"/>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7312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Replacement Policies (Con’t)</a:t>
            </a:r>
          </a:p>
        </p:txBody>
      </p:sp>
      <p:sp>
        <p:nvSpPr>
          <p:cNvPr id="774147" name="Rectangle 3"/>
          <p:cNvSpPr>
            <a:spLocks noGrp="1" noChangeArrowheads="1"/>
          </p:cNvSpPr>
          <p:nvPr>
            <p:ph type="body" idx="1"/>
          </p:nvPr>
        </p:nvSpPr>
        <p:spPr>
          <a:xfrm>
            <a:off x="152400" y="685800"/>
            <a:ext cx="8763000" cy="6019800"/>
          </a:xfrm>
        </p:spPr>
        <p:txBody>
          <a:bodyPr/>
          <a:lstStyle/>
          <a:p>
            <a:pPr>
              <a:lnSpc>
                <a:spcPct val="80000"/>
              </a:lnSpc>
              <a:spcBef>
                <a:spcPct val="20000"/>
              </a:spcBef>
            </a:pPr>
            <a:r>
              <a:rPr lang="en-US" altLang="ko-KR" smtClean="0">
                <a:solidFill>
                  <a:schemeClr val="hlink"/>
                </a:solidFill>
                <a:ea typeface="굴림" panose="020B0600000101010101" pitchFamily="34" charset="-127"/>
              </a:rPr>
              <a:t>LRU (Least Recently Used):</a:t>
            </a:r>
          </a:p>
          <a:p>
            <a:pPr lvl="1">
              <a:lnSpc>
                <a:spcPct val="80000"/>
              </a:lnSpc>
              <a:spcBef>
                <a:spcPct val="20000"/>
              </a:spcBef>
            </a:pPr>
            <a:r>
              <a:rPr lang="en-US" altLang="ko-KR" smtClean="0">
                <a:ea typeface="굴림" panose="020B0600000101010101" pitchFamily="34" charset="-127"/>
              </a:rPr>
              <a:t>Replace page that hasn’t been used for the longest time</a:t>
            </a:r>
          </a:p>
          <a:p>
            <a:pPr lvl="1">
              <a:lnSpc>
                <a:spcPct val="80000"/>
              </a:lnSpc>
              <a:spcBef>
                <a:spcPct val="20000"/>
              </a:spcBef>
            </a:pPr>
            <a:r>
              <a:rPr lang="en-US" altLang="ko-KR" smtClean="0">
                <a:ea typeface="굴림" panose="020B0600000101010101" pitchFamily="34" charset="-127"/>
              </a:rPr>
              <a:t>Programs have locality, so if something not used for a while, unlikely to be used in the near future.</a:t>
            </a:r>
          </a:p>
          <a:p>
            <a:pPr lvl="1">
              <a:lnSpc>
                <a:spcPct val="80000"/>
              </a:lnSpc>
              <a:spcBef>
                <a:spcPct val="20000"/>
              </a:spcBef>
            </a:pPr>
            <a:r>
              <a:rPr lang="en-US" altLang="ko-KR" smtClean="0">
                <a:ea typeface="굴림" panose="020B0600000101010101" pitchFamily="34" charset="-127"/>
              </a:rPr>
              <a:t>Seems like LRU should be a good approximation to MIN.</a:t>
            </a:r>
          </a:p>
          <a:p>
            <a:pPr>
              <a:lnSpc>
                <a:spcPct val="80000"/>
              </a:lnSpc>
              <a:spcBef>
                <a:spcPct val="20000"/>
              </a:spcBef>
            </a:pPr>
            <a:r>
              <a:rPr lang="en-US" altLang="ko-KR" smtClean="0">
                <a:ea typeface="굴림" panose="020B0600000101010101" pitchFamily="34" charset="-127"/>
              </a:rPr>
              <a:t>How to implement LRU? Use a list!</a:t>
            </a: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r>
              <a:rPr lang="en-US" altLang="ko-KR" smtClean="0">
                <a:ea typeface="굴림" panose="020B0600000101010101" pitchFamily="34" charset="-127"/>
              </a:rPr>
              <a:t>On each use, remove page from list and place at head</a:t>
            </a:r>
          </a:p>
          <a:p>
            <a:pPr lvl="1">
              <a:lnSpc>
                <a:spcPct val="80000"/>
              </a:lnSpc>
              <a:spcBef>
                <a:spcPct val="20000"/>
              </a:spcBef>
            </a:pPr>
            <a:r>
              <a:rPr lang="en-US" altLang="ko-KR" smtClean="0">
                <a:ea typeface="굴림" panose="020B0600000101010101" pitchFamily="34" charset="-127"/>
              </a:rPr>
              <a:t>LRU page is at tail</a:t>
            </a:r>
          </a:p>
          <a:p>
            <a:pPr>
              <a:lnSpc>
                <a:spcPct val="80000"/>
              </a:lnSpc>
              <a:spcBef>
                <a:spcPct val="20000"/>
              </a:spcBef>
            </a:pPr>
            <a:r>
              <a:rPr lang="en-US" altLang="ko-KR" smtClean="0">
                <a:ea typeface="굴림" panose="020B0600000101010101" pitchFamily="34" charset="-127"/>
              </a:rPr>
              <a:t>Problems with this scheme for paging?</a:t>
            </a:r>
          </a:p>
          <a:p>
            <a:pPr lvl="1">
              <a:lnSpc>
                <a:spcPct val="80000"/>
              </a:lnSpc>
              <a:spcBef>
                <a:spcPct val="20000"/>
              </a:spcBef>
            </a:pPr>
            <a:r>
              <a:rPr lang="en-US" altLang="ko-KR" smtClean="0">
                <a:ea typeface="굴림" panose="020B0600000101010101" pitchFamily="34" charset="-127"/>
              </a:rPr>
              <a:t>Need to know immediately when each page used so that can change position in list… </a:t>
            </a:r>
          </a:p>
          <a:p>
            <a:pPr lvl="1">
              <a:lnSpc>
                <a:spcPct val="80000"/>
              </a:lnSpc>
              <a:spcBef>
                <a:spcPct val="20000"/>
              </a:spcBef>
            </a:pPr>
            <a:r>
              <a:rPr lang="en-US" altLang="ko-KR" smtClean="0">
                <a:ea typeface="굴림" panose="020B0600000101010101" pitchFamily="34" charset="-127"/>
              </a:rPr>
              <a:t>Many instructions for each hardware access</a:t>
            </a:r>
          </a:p>
          <a:p>
            <a:pPr>
              <a:lnSpc>
                <a:spcPct val="80000"/>
              </a:lnSpc>
              <a:spcBef>
                <a:spcPct val="20000"/>
              </a:spcBef>
            </a:pPr>
            <a:r>
              <a:rPr lang="en-US" altLang="ko-KR" smtClean="0">
                <a:ea typeface="굴림" panose="020B0600000101010101" pitchFamily="34" charset="-127"/>
              </a:rPr>
              <a:t>In practice, people </a:t>
            </a:r>
            <a:r>
              <a:rPr lang="en-US" altLang="ko-KR" smtClean="0">
                <a:solidFill>
                  <a:schemeClr val="hlink"/>
                </a:solidFill>
                <a:ea typeface="굴림" panose="020B0600000101010101" pitchFamily="34" charset="-127"/>
              </a:rPr>
              <a:t>approximate</a:t>
            </a:r>
            <a:r>
              <a:rPr lang="en-US" altLang="ko-KR" smtClean="0">
                <a:ea typeface="굴림" panose="020B0600000101010101" pitchFamily="34" charset="-127"/>
              </a:rPr>
              <a:t> LRU (more later)</a:t>
            </a:r>
          </a:p>
        </p:txBody>
      </p:sp>
      <p:grpSp>
        <p:nvGrpSpPr>
          <p:cNvPr id="774159" name="Group 15"/>
          <p:cNvGrpSpPr>
            <a:grpSpLocks/>
          </p:cNvGrpSpPr>
          <p:nvPr/>
        </p:nvGrpSpPr>
        <p:grpSpPr bwMode="auto">
          <a:xfrm>
            <a:off x="1371600" y="2743200"/>
            <a:ext cx="6438900" cy="1295400"/>
            <a:chOff x="736" y="3120"/>
            <a:chExt cx="4112" cy="880"/>
          </a:xfrm>
        </p:grpSpPr>
        <p:sp>
          <p:nvSpPr>
            <p:cNvPr id="35845" name="Rectangle 4"/>
            <p:cNvSpPr>
              <a:spLocks noChangeArrowheads="1"/>
            </p:cNvSpPr>
            <p:nvPr/>
          </p:nvSpPr>
          <p:spPr bwMode="auto">
            <a:xfrm>
              <a:off x="1536"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6</a:t>
              </a:r>
            </a:p>
          </p:txBody>
        </p:sp>
        <p:sp>
          <p:nvSpPr>
            <p:cNvPr id="35846" name="Rectangle 5"/>
            <p:cNvSpPr>
              <a:spLocks noChangeArrowheads="1"/>
            </p:cNvSpPr>
            <p:nvPr/>
          </p:nvSpPr>
          <p:spPr bwMode="auto">
            <a:xfrm>
              <a:off x="2448"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7</a:t>
              </a:r>
            </a:p>
          </p:txBody>
        </p:sp>
        <p:sp>
          <p:nvSpPr>
            <p:cNvPr id="35847" name="Rectangle 6"/>
            <p:cNvSpPr>
              <a:spLocks noChangeArrowheads="1"/>
            </p:cNvSpPr>
            <p:nvPr/>
          </p:nvSpPr>
          <p:spPr bwMode="auto">
            <a:xfrm>
              <a:off x="3360"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1</a:t>
              </a:r>
            </a:p>
          </p:txBody>
        </p:sp>
        <p:sp>
          <p:nvSpPr>
            <p:cNvPr id="35848" name="Rectangle 7"/>
            <p:cNvSpPr>
              <a:spLocks noChangeArrowheads="1"/>
            </p:cNvSpPr>
            <p:nvPr/>
          </p:nvSpPr>
          <p:spPr bwMode="auto">
            <a:xfrm>
              <a:off x="4272"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2</a:t>
              </a:r>
            </a:p>
          </p:txBody>
        </p:sp>
        <p:sp>
          <p:nvSpPr>
            <p:cNvPr id="35849" name="Line 8"/>
            <p:cNvSpPr>
              <a:spLocks noChangeShapeType="1"/>
            </p:cNvSpPr>
            <p:nvPr/>
          </p:nvSpPr>
          <p:spPr bwMode="auto">
            <a:xfrm>
              <a:off x="2112"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0" name="Line 9"/>
            <p:cNvSpPr>
              <a:spLocks noChangeShapeType="1"/>
            </p:cNvSpPr>
            <p:nvPr/>
          </p:nvSpPr>
          <p:spPr bwMode="auto">
            <a:xfrm>
              <a:off x="3024"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1" name="Line 10"/>
            <p:cNvSpPr>
              <a:spLocks noChangeShapeType="1"/>
            </p:cNvSpPr>
            <p:nvPr/>
          </p:nvSpPr>
          <p:spPr bwMode="auto">
            <a:xfrm>
              <a:off x="3936"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2" name="Line 11"/>
            <p:cNvSpPr>
              <a:spLocks noChangeShapeType="1"/>
            </p:cNvSpPr>
            <p:nvPr/>
          </p:nvSpPr>
          <p:spPr bwMode="auto">
            <a:xfrm>
              <a:off x="1200"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3" name="Text Box 12"/>
            <p:cNvSpPr txBox="1">
              <a:spLocks noChangeArrowheads="1"/>
            </p:cNvSpPr>
            <p:nvPr/>
          </p:nvSpPr>
          <p:spPr bwMode="auto">
            <a:xfrm>
              <a:off x="736" y="3279"/>
              <a:ext cx="516" cy="2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Head</a:t>
              </a:r>
            </a:p>
          </p:txBody>
        </p:sp>
        <p:sp>
          <p:nvSpPr>
            <p:cNvPr id="35854" name="Freeform 13"/>
            <p:cNvSpPr>
              <a:spLocks/>
            </p:cNvSpPr>
            <p:nvPr/>
          </p:nvSpPr>
          <p:spPr bwMode="auto">
            <a:xfrm>
              <a:off x="3552" y="3648"/>
              <a:ext cx="720" cy="240"/>
            </a:xfrm>
            <a:custGeom>
              <a:avLst/>
              <a:gdLst>
                <a:gd name="T0" fmla="*/ 0 w 720"/>
                <a:gd name="T1" fmla="*/ 240 h 240"/>
                <a:gd name="T2" fmla="*/ 480 w 720"/>
                <a:gd name="T3" fmla="*/ 240 h 240"/>
                <a:gd name="T4" fmla="*/ 72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480" y="240"/>
                  </a:lnTo>
                  <a:lnTo>
                    <a:pt x="7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5" name="Text Box 14"/>
            <p:cNvSpPr txBox="1">
              <a:spLocks noChangeArrowheads="1"/>
            </p:cNvSpPr>
            <p:nvPr/>
          </p:nvSpPr>
          <p:spPr bwMode="auto">
            <a:xfrm>
              <a:off x="2648" y="3774"/>
              <a:ext cx="910" cy="2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Tail (LRU)</a:t>
              </a:r>
            </a:p>
          </p:txBody>
        </p:sp>
      </p:grpSp>
    </p:spTree>
    <p:extLst>
      <p:ext uri="{BB962C8B-B14F-4D97-AF65-F5344CB8AC3E}">
        <p14:creationId xmlns:p14="http://schemas.microsoft.com/office/powerpoint/2010/main" val="36394497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anim calcmode="lin" valueType="num">
                                      <p:cBhvr additive="base">
                                        <p:cTn id="7" dur="500" fill="hold"/>
                                        <p:tgtEl>
                                          <p:spTgt spid="774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41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74147">
                                            <p:txEl>
                                              <p:pRg st="1" end="1"/>
                                            </p:txEl>
                                          </p:spTgt>
                                        </p:tgtEl>
                                        <p:attrNameLst>
                                          <p:attrName>style.visibility</p:attrName>
                                        </p:attrNameLst>
                                      </p:cBhvr>
                                      <p:to>
                                        <p:strVal val="visible"/>
                                      </p:to>
                                    </p:set>
                                    <p:anim calcmode="lin" valueType="num">
                                      <p:cBhvr additive="base">
                                        <p:cTn id="11" dur="500" fill="hold"/>
                                        <p:tgtEl>
                                          <p:spTgt spid="7741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41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74147">
                                            <p:txEl>
                                              <p:pRg st="2" end="2"/>
                                            </p:txEl>
                                          </p:spTgt>
                                        </p:tgtEl>
                                        <p:attrNameLst>
                                          <p:attrName>style.visibility</p:attrName>
                                        </p:attrNameLst>
                                      </p:cBhvr>
                                      <p:to>
                                        <p:strVal val="visible"/>
                                      </p:to>
                                    </p:set>
                                    <p:anim calcmode="lin" valueType="num">
                                      <p:cBhvr additive="base">
                                        <p:cTn id="15" dur="500" fill="hold"/>
                                        <p:tgtEl>
                                          <p:spTgt spid="77414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7414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74147">
                                            <p:txEl>
                                              <p:pRg st="3" end="3"/>
                                            </p:txEl>
                                          </p:spTgt>
                                        </p:tgtEl>
                                        <p:attrNameLst>
                                          <p:attrName>style.visibility</p:attrName>
                                        </p:attrNameLst>
                                      </p:cBhvr>
                                      <p:to>
                                        <p:strVal val="visible"/>
                                      </p:to>
                                    </p:set>
                                    <p:anim calcmode="lin" valueType="num">
                                      <p:cBhvr additive="base">
                                        <p:cTn id="19" dur="500" fill="hold"/>
                                        <p:tgtEl>
                                          <p:spTgt spid="77414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4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74147">
                                            <p:txEl>
                                              <p:pRg st="4" end="4"/>
                                            </p:txEl>
                                          </p:spTgt>
                                        </p:tgtEl>
                                        <p:attrNameLst>
                                          <p:attrName>style.visibility</p:attrName>
                                        </p:attrNameLst>
                                      </p:cBhvr>
                                      <p:to>
                                        <p:strVal val="visible"/>
                                      </p:to>
                                    </p:set>
                                    <p:anim calcmode="lin" valueType="num">
                                      <p:cBhvr additive="base">
                                        <p:cTn id="25" dur="500" fill="hold"/>
                                        <p:tgtEl>
                                          <p:spTgt spid="7741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414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774159"/>
                                        </p:tgtEl>
                                        <p:attrNameLst>
                                          <p:attrName>style.visibility</p:attrName>
                                        </p:attrNameLst>
                                      </p:cBhvr>
                                      <p:to>
                                        <p:strVal val="visible"/>
                                      </p:to>
                                    </p:set>
                                    <p:anim calcmode="lin" valueType="num">
                                      <p:cBhvr additive="base">
                                        <p:cTn id="29" dur="500" fill="hold"/>
                                        <p:tgtEl>
                                          <p:spTgt spid="774159"/>
                                        </p:tgtEl>
                                        <p:attrNameLst>
                                          <p:attrName>ppt_x</p:attrName>
                                        </p:attrNameLst>
                                      </p:cBhvr>
                                      <p:tavLst>
                                        <p:tav tm="0">
                                          <p:val>
                                            <p:strVal val="1+#ppt_w/2"/>
                                          </p:val>
                                        </p:tav>
                                        <p:tav tm="100000">
                                          <p:val>
                                            <p:strVal val="#ppt_x"/>
                                          </p:val>
                                        </p:tav>
                                      </p:tavLst>
                                    </p:anim>
                                    <p:anim calcmode="lin" valueType="num">
                                      <p:cBhvr additive="base">
                                        <p:cTn id="30" dur="500" fill="hold"/>
                                        <p:tgtEl>
                                          <p:spTgt spid="774159"/>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74147">
                                            <p:txEl>
                                              <p:pRg st="9" end="9"/>
                                            </p:txEl>
                                          </p:spTgt>
                                        </p:tgtEl>
                                        <p:attrNameLst>
                                          <p:attrName>style.visibility</p:attrName>
                                        </p:attrNameLst>
                                      </p:cBhvr>
                                      <p:to>
                                        <p:strVal val="visible"/>
                                      </p:to>
                                    </p:set>
                                    <p:anim calcmode="lin" valueType="num">
                                      <p:cBhvr additive="base">
                                        <p:cTn id="35" dur="500" fill="hold"/>
                                        <p:tgtEl>
                                          <p:spTgt spid="774147">
                                            <p:txEl>
                                              <p:pRg st="9" end="9"/>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74147">
                                            <p:txEl>
                                              <p:pRg st="9" end="9"/>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74147">
                                            <p:txEl>
                                              <p:pRg st="10" end="10"/>
                                            </p:txEl>
                                          </p:spTgt>
                                        </p:tgtEl>
                                        <p:attrNameLst>
                                          <p:attrName>style.visibility</p:attrName>
                                        </p:attrNameLst>
                                      </p:cBhvr>
                                      <p:to>
                                        <p:strVal val="visible"/>
                                      </p:to>
                                    </p:set>
                                    <p:anim calcmode="lin" valueType="num">
                                      <p:cBhvr additive="base">
                                        <p:cTn id="39" dur="500" fill="hold"/>
                                        <p:tgtEl>
                                          <p:spTgt spid="774147">
                                            <p:txEl>
                                              <p:pRg st="10" end="10"/>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7414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74147">
                                            <p:txEl>
                                              <p:pRg st="11" end="11"/>
                                            </p:txEl>
                                          </p:spTgt>
                                        </p:tgtEl>
                                        <p:attrNameLst>
                                          <p:attrName>style.visibility</p:attrName>
                                        </p:attrNameLst>
                                      </p:cBhvr>
                                      <p:to>
                                        <p:strVal val="visible"/>
                                      </p:to>
                                    </p:set>
                                    <p:anim calcmode="lin" valueType="num">
                                      <p:cBhvr additive="base">
                                        <p:cTn id="45" dur="500" fill="hold"/>
                                        <p:tgtEl>
                                          <p:spTgt spid="774147">
                                            <p:txEl>
                                              <p:pRg st="11" end="1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74147">
                                            <p:txEl>
                                              <p:pRg st="11" end="11"/>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774147">
                                            <p:txEl>
                                              <p:pRg st="12" end="12"/>
                                            </p:txEl>
                                          </p:spTgt>
                                        </p:tgtEl>
                                        <p:attrNameLst>
                                          <p:attrName>style.visibility</p:attrName>
                                        </p:attrNameLst>
                                      </p:cBhvr>
                                      <p:to>
                                        <p:strVal val="visible"/>
                                      </p:to>
                                    </p:set>
                                    <p:anim calcmode="lin" valueType="num">
                                      <p:cBhvr additive="base">
                                        <p:cTn id="49" dur="500" fill="hold"/>
                                        <p:tgtEl>
                                          <p:spTgt spid="774147">
                                            <p:txEl>
                                              <p:pRg st="12" end="1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74147">
                                            <p:txEl>
                                              <p:pRg st="12" end="12"/>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74147">
                                            <p:txEl>
                                              <p:pRg st="13" end="13"/>
                                            </p:txEl>
                                          </p:spTgt>
                                        </p:tgtEl>
                                        <p:attrNameLst>
                                          <p:attrName>style.visibility</p:attrName>
                                        </p:attrNameLst>
                                      </p:cBhvr>
                                      <p:to>
                                        <p:strVal val="visible"/>
                                      </p:to>
                                    </p:set>
                                    <p:anim calcmode="lin" valueType="num">
                                      <p:cBhvr additive="base">
                                        <p:cTn id="53" dur="500" fill="hold"/>
                                        <p:tgtEl>
                                          <p:spTgt spid="774147">
                                            <p:txEl>
                                              <p:pRg st="13" end="1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74147">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74147">
                                            <p:txEl>
                                              <p:pRg st="14" end="14"/>
                                            </p:txEl>
                                          </p:spTgt>
                                        </p:tgtEl>
                                        <p:attrNameLst>
                                          <p:attrName>style.visibility</p:attrName>
                                        </p:attrNameLst>
                                      </p:cBhvr>
                                      <p:to>
                                        <p:strVal val="visible"/>
                                      </p:to>
                                    </p:set>
                                    <p:anim calcmode="lin" valueType="num">
                                      <p:cBhvr additive="base">
                                        <p:cTn id="59" dur="500" fill="hold"/>
                                        <p:tgtEl>
                                          <p:spTgt spid="774147">
                                            <p:txEl>
                                              <p:pRg st="14" end="14"/>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74147">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5171" name="Rectangle 3"/>
          <p:cNvSpPr>
            <a:spLocks noGrp="1" noChangeArrowheads="1"/>
          </p:cNvSpPr>
          <p:nvPr>
            <p:ph type="body" idx="1"/>
          </p:nvPr>
        </p:nvSpPr>
        <p:spPr>
          <a:xfrm>
            <a:off x="304800" y="762000"/>
            <a:ext cx="8610600" cy="5943600"/>
          </a:xfrm>
        </p:spPr>
        <p:txBody>
          <a:bodyPr/>
          <a:lstStyle/>
          <a:p>
            <a:pPr>
              <a:lnSpc>
                <a:spcPct val="80000"/>
              </a:lnSpc>
              <a:spcBef>
                <a:spcPct val="20000"/>
              </a:spcBef>
            </a:pPr>
            <a:r>
              <a:rPr lang="en-US" altLang="ko-KR" smtClean="0">
                <a:ea typeface="굴림" panose="020B0600000101010101" pitchFamily="34" charset="-127"/>
              </a:rPr>
              <a:t>Suppose we have 3 page frames, 4 virtual pages, and following reference stream: </a:t>
            </a:r>
          </a:p>
          <a:p>
            <a:pPr lvl="1">
              <a:lnSpc>
                <a:spcPct val="80000"/>
              </a:lnSpc>
              <a:spcBef>
                <a:spcPct val="20000"/>
              </a:spcBef>
            </a:pPr>
            <a:r>
              <a:rPr lang="en-US" altLang="ko-KR" smtClean="0">
                <a:ea typeface="굴림" panose="020B0600000101010101" pitchFamily="34" charset="-127"/>
              </a:rPr>
              <a:t>A B C A B D A D B C B</a:t>
            </a:r>
          </a:p>
          <a:p>
            <a:pPr>
              <a:lnSpc>
                <a:spcPct val="80000"/>
              </a:lnSpc>
              <a:spcBef>
                <a:spcPct val="20000"/>
              </a:spcBef>
            </a:pPr>
            <a:r>
              <a:rPr lang="en-US" altLang="ko-KR" smtClean="0">
                <a:ea typeface="굴림" panose="020B0600000101010101" pitchFamily="34" charset="-127"/>
              </a:rPr>
              <a:t>Consider FIFO Page replacement:</a:t>
            </a: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r>
              <a:rPr lang="en-US" altLang="ko-KR" smtClean="0">
                <a:ea typeface="굴림" panose="020B0600000101010101" pitchFamily="34" charset="-127"/>
              </a:rPr>
              <a:t>FIFO: 7 faults. </a:t>
            </a:r>
          </a:p>
          <a:p>
            <a:pPr lvl="1">
              <a:lnSpc>
                <a:spcPct val="80000"/>
              </a:lnSpc>
              <a:spcBef>
                <a:spcPct val="20000"/>
              </a:spcBef>
            </a:pPr>
            <a:r>
              <a:rPr lang="en-US" altLang="ko-KR" smtClean="0">
                <a:ea typeface="굴림" panose="020B0600000101010101" pitchFamily="34" charset="-127"/>
              </a:rPr>
              <a:t>When referencing D, replacing A is bad choice, since need A again right away</a:t>
            </a:r>
          </a:p>
        </p:txBody>
      </p:sp>
      <p:sp>
        <p:nvSpPr>
          <p:cNvPr id="36867" name="Rectangle 2"/>
          <p:cNvSpPr>
            <a:spLocks noGrp="1" noChangeArrowheads="1"/>
          </p:cNvSpPr>
          <p:nvPr>
            <p:ph type="title"/>
          </p:nvPr>
        </p:nvSpPr>
        <p:spPr/>
        <p:txBody>
          <a:bodyPr/>
          <a:lstStyle/>
          <a:p>
            <a:r>
              <a:rPr lang="en-US" altLang="ko-KR" smtClean="0">
                <a:ea typeface="굴림" panose="020B0600000101010101" pitchFamily="34" charset="-127"/>
              </a:rPr>
              <a:t>Example: FIFO</a:t>
            </a:r>
          </a:p>
        </p:txBody>
      </p:sp>
      <p:grpSp>
        <p:nvGrpSpPr>
          <p:cNvPr id="775305" name="Group 137"/>
          <p:cNvGrpSpPr>
            <a:grpSpLocks/>
          </p:cNvGrpSpPr>
          <p:nvPr/>
        </p:nvGrpSpPr>
        <p:grpSpPr bwMode="auto">
          <a:xfrm>
            <a:off x="7858125" y="3168650"/>
            <a:ext cx="600075" cy="1476375"/>
            <a:chOff x="4950" y="2190"/>
            <a:chExt cx="378" cy="930"/>
          </a:xfrm>
        </p:grpSpPr>
        <p:sp>
          <p:nvSpPr>
            <p:cNvPr id="36943" name="Rectangle 52"/>
            <p:cNvSpPr>
              <a:spLocks noChangeArrowheads="1"/>
            </p:cNvSpPr>
            <p:nvPr/>
          </p:nvSpPr>
          <p:spPr bwMode="auto">
            <a:xfrm>
              <a:off x="4950"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44" name="Rectangle 40"/>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45" name="Rectangle 28"/>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304" name="Group 136"/>
          <p:cNvGrpSpPr>
            <a:grpSpLocks/>
          </p:cNvGrpSpPr>
          <p:nvPr/>
        </p:nvGrpSpPr>
        <p:grpSpPr bwMode="auto">
          <a:xfrm>
            <a:off x="7259638" y="3168650"/>
            <a:ext cx="598487" cy="1476375"/>
            <a:chOff x="4573" y="2190"/>
            <a:chExt cx="377" cy="930"/>
          </a:xfrm>
        </p:grpSpPr>
        <p:sp>
          <p:nvSpPr>
            <p:cNvPr id="36940" name="Rectangle 51"/>
            <p:cNvSpPr>
              <a:spLocks noChangeArrowheads="1"/>
            </p:cNvSpPr>
            <p:nvPr/>
          </p:nvSpPr>
          <p:spPr bwMode="auto">
            <a:xfrm>
              <a:off x="4573"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41" name="Rectangle 39"/>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42" name="Rectangle 27"/>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grpSp>
      <p:grpSp>
        <p:nvGrpSpPr>
          <p:cNvPr id="775303" name="Group 135"/>
          <p:cNvGrpSpPr>
            <a:grpSpLocks/>
          </p:cNvGrpSpPr>
          <p:nvPr/>
        </p:nvGrpSpPr>
        <p:grpSpPr bwMode="auto">
          <a:xfrm>
            <a:off x="6659563" y="3168650"/>
            <a:ext cx="600075" cy="1476375"/>
            <a:chOff x="4195" y="2190"/>
            <a:chExt cx="378" cy="930"/>
          </a:xfrm>
        </p:grpSpPr>
        <p:sp>
          <p:nvSpPr>
            <p:cNvPr id="36937" name="Rectangle 50"/>
            <p:cNvSpPr>
              <a:spLocks noChangeArrowheads="1"/>
            </p:cNvSpPr>
            <p:nvPr/>
          </p:nvSpPr>
          <p:spPr bwMode="auto">
            <a:xfrm>
              <a:off x="4195"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6938" name="Rectangle 38"/>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39" name="Rectangle 26"/>
            <p:cNvSpPr>
              <a:spLocks noChangeArrowheads="1"/>
            </p:cNvSpPr>
            <p:nvPr/>
          </p:nvSpPr>
          <p:spPr bwMode="auto">
            <a:xfrm>
              <a:off x="4195"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302" name="Group 134"/>
          <p:cNvGrpSpPr>
            <a:grpSpLocks/>
          </p:cNvGrpSpPr>
          <p:nvPr/>
        </p:nvGrpSpPr>
        <p:grpSpPr bwMode="auto">
          <a:xfrm>
            <a:off x="6061075" y="3168650"/>
            <a:ext cx="598488" cy="1476375"/>
            <a:chOff x="3818" y="2190"/>
            <a:chExt cx="377" cy="930"/>
          </a:xfrm>
        </p:grpSpPr>
        <p:sp>
          <p:nvSpPr>
            <p:cNvPr id="36934" name="Rectangle 49"/>
            <p:cNvSpPr>
              <a:spLocks noChangeArrowheads="1"/>
            </p:cNvSpPr>
            <p:nvPr/>
          </p:nvSpPr>
          <p:spPr bwMode="auto">
            <a:xfrm>
              <a:off x="3818"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35" name="Rectangle 37"/>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36" name="Rectangle 25"/>
            <p:cNvSpPr>
              <a:spLocks noChangeArrowheads="1"/>
            </p:cNvSpPr>
            <p:nvPr/>
          </p:nvSpPr>
          <p:spPr bwMode="auto">
            <a:xfrm>
              <a:off x="3818"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301" name="Group 133"/>
          <p:cNvGrpSpPr>
            <a:grpSpLocks/>
          </p:cNvGrpSpPr>
          <p:nvPr/>
        </p:nvGrpSpPr>
        <p:grpSpPr bwMode="auto">
          <a:xfrm>
            <a:off x="5461000" y="3168650"/>
            <a:ext cx="600075" cy="1476375"/>
            <a:chOff x="3440" y="2190"/>
            <a:chExt cx="378" cy="930"/>
          </a:xfrm>
        </p:grpSpPr>
        <p:sp>
          <p:nvSpPr>
            <p:cNvPr id="36931" name="Rectangle 48"/>
            <p:cNvSpPr>
              <a:spLocks noChangeArrowheads="1"/>
            </p:cNvSpPr>
            <p:nvPr/>
          </p:nvSpPr>
          <p:spPr bwMode="auto">
            <a:xfrm>
              <a:off x="3440"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32" name="Rectangle 36"/>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36933" name="Rectangle 24"/>
            <p:cNvSpPr>
              <a:spLocks noChangeArrowheads="1"/>
            </p:cNvSpPr>
            <p:nvPr/>
          </p:nvSpPr>
          <p:spPr bwMode="auto">
            <a:xfrm>
              <a:off x="3440"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300" name="Group 132"/>
          <p:cNvGrpSpPr>
            <a:grpSpLocks/>
          </p:cNvGrpSpPr>
          <p:nvPr/>
        </p:nvGrpSpPr>
        <p:grpSpPr bwMode="auto">
          <a:xfrm>
            <a:off x="4862513" y="3168650"/>
            <a:ext cx="598487" cy="1476375"/>
            <a:chOff x="3063" y="2190"/>
            <a:chExt cx="377" cy="930"/>
          </a:xfrm>
        </p:grpSpPr>
        <p:sp>
          <p:nvSpPr>
            <p:cNvPr id="36928" name="Rectangle 47"/>
            <p:cNvSpPr>
              <a:spLocks noChangeArrowheads="1"/>
            </p:cNvSpPr>
            <p:nvPr/>
          </p:nvSpPr>
          <p:spPr bwMode="auto">
            <a:xfrm>
              <a:off x="3063"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29" name="Rectangle 35"/>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30" name="Rectangle 23"/>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grpSp>
      <p:grpSp>
        <p:nvGrpSpPr>
          <p:cNvPr id="775299" name="Group 131"/>
          <p:cNvGrpSpPr>
            <a:grpSpLocks/>
          </p:cNvGrpSpPr>
          <p:nvPr/>
        </p:nvGrpSpPr>
        <p:grpSpPr bwMode="auto">
          <a:xfrm>
            <a:off x="4262438" y="3168650"/>
            <a:ext cx="600075" cy="1476375"/>
            <a:chOff x="2685" y="2190"/>
            <a:chExt cx="378" cy="930"/>
          </a:xfrm>
        </p:grpSpPr>
        <p:sp>
          <p:nvSpPr>
            <p:cNvPr id="36925" name="Rectangle 46"/>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26" name="Rectangle 34"/>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27" name="Rectangle 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298" name="Group 130"/>
          <p:cNvGrpSpPr>
            <a:grpSpLocks/>
          </p:cNvGrpSpPr>
          <p:nvPr/>
        </p:nvGrpSpPr>
        <p:grpSpPr bwMode="auto">
          <a:xfrm>
            <a:off x="3662363" y="3168650"/>
            <a:ext cx="600075" cy="1476375"/>
            <a:chOff x="2307" y="2190"/>
            <a:chExt cx="378" cy="930"/>
          </a:xfrm>
        </p:grpSpPr>
        <p:sp>
          <p:nvSpPr>
            <p:cNvPr id="36922" name="Rectangle 4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23" name="Rectangle 33"/>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24" name="Rectangle 21"/>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297" name="Group 129"/>
          <p:cNvGrpSpPr>
            <a:grpSpLocks/>
          </p:cNvGrpSpPr>
          <p:nvPr/>
        </p:nvGrpSpPr>
        <p:grpSpPr bwMode="auto">
          <a:xfrm>
            <a:off x="3063875" y="3168650"/>
            <a:ext cx="598488" cy="1476375"/>
            <a:chOff x="1930" y="2190"/>
            <a:chExt cx="377" cy="930"/>
          </a:xfrm>
        </p:grpSpPr>
        <p:sp>
          <p:nvSpPr>
            <p:cNvPr id="36919" name="Rectangle 44"/>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6920" name="Rectangle 32"/>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21" name="Rectangle 2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296" name="Group 128"/>
          <p:cNvGrpSpPr>
            <a:grpSpLocks/>
          </p:cNvGrpSpPr>
          <p:nvPr/>
        </p:nvGrpSpPr>
        <p:grpSpPr bwMode="auto">
          <a:xfrm>
            <a:off x="2463800" y="3168650"/>
            <a:ext cx="600075" cy="1476375"/>
            <a:chOff x="1552" y="2190"/>
            <a:chExt cx="378" cy="930"/>
          </a:xfrm>
        </p:grpSpPr>
        <p:sp>
          <p:nvSpPr>
            <p:cNvPr id="36916"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17" name="Rectangle 31"/>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6918" name="Rectangle 19"/>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5295" name="Group 127"/>
          <p:cNvGrpSpPr>
            <a:grpSpLocks/>
          </p:cNvGrpSpPr>
          <p:nvPr/>
        </p:nvGrpSpPr>
        <p:grpSpPr bwMode="auto">
          <a:xfrm>
            <a:off x="1865313" y="3168650"/>
            <a:ext cx="598487" cy="1476375"/>
            <a:chOff x="1117" y="1948"/>
            <a:chExt cx="377" cy="930"/>
          </a:xfrm>
        </p:grpSpPr>
        <p:sp>
          <p:nvSpPr>
            <p:cNvPr id="36913" name="Rectangle 42"/>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14" name="Rectangle 30"/>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6915" name="Rectangle 1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grpSp>
      <p:sp>
        <p:nvSpPr>
          <p:cNvPr id="775184" name="Rectangle 16"/>
          <p:cNvSpPr>
            <a:spLocks noChangeArrowheads="1"/>
          </p:cNvSpPr>
          <p:nvPr/>
        </p:nvSpPr>
        <p:spPr bwMode="auto">
          <a:xfrm>
            <a:off x="7858125"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5183" name="Rectangle 15"/>
          <p:cNvSpPr>
            <a:spLocks noChangeArrowheads="1"/>
          </p:cNvSpPr>
          <p:nvPr/>
        </p:nvSpPr>
        <p:spPr bwMode="auto">
          <a:xfrm>
            <a:off x="7259638" y="24384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5182" name="Rectangle 14"/>
          <p:cNvSpPr>
            <a:spLocks noChangeArrowheads="1"/>
          </p:cNvSpPr>
          <p:nvPr/>
        </p:nvSpPr>
        <p:spPr bwMode="auto">
          <a:xfrm>
            <a:off x="6659563"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5181" name="Rectangle 13"/>
          <p:cNvSpPr>
            <a:spLocks noChangeArrowheads="1"/>
          </p:cNvSpPr>
          <p:nvPr/>
        </p:nvSpPr>
        <p:spPr bwMode="auto">
          <a:xfrm>
            <a:off x="6061075" y="24384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775180" name="Rectangle 12"/>
          <p:cNvSpPr>
            <a:spLocks noChangeArrowheads="1"/>
          </p:cNvSpPr>
          <p:nvPr/>
        </p:nvSpPr>
        <p:spPr bwMode="auto">
          <a:xfrm>
            <a:off x="5461000" y="24384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5179" name="Rectangle 11"/>
          <p:cNvSpPr>
            <a:spLocks noChangeArrowheads="1"/>
          </p:cNvSpPr>
          <p:nvPr/>
        </p:nvSpPr>
        <p:spPr bwMode="auto">
          <a:xfrm>
            <a:off x="4862513" y="24384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775178" name="Rectangle 10"/>
          <p:cNvSpPr>
            <a:spLocks noChangeArrowheads="1"/>
          </p:cNvSpPr>
          <p:nvPr/>
        </p:nvSpPr>
        <p:spPr bwMode="auto">
          <a:xfrm>
            <a:off x="4262438"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5177" name="Rectangle 9"/>
          <p:cNvSpPr>
            <a:spLocks noChangeArrowheads="1"/>
          </p:cNvSpPr>
          <p:nvPr/>
        </p:nvSpPr>
        <p:spPr bwMode="auto">
          <a:xfrm>
            <a:off x="3662363" y="24384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5176" name="Rectangle 8"/>
          <p:cNvSpPr>
            <a:spLocks noChangeArrowheads="1"/>
          </p:cNvSpPr>
          <p:nvPr/>
        </p:nvSpPr>
        <p:spPr bwMode="auto">
          <a:xfrm>
            <a:off x="3063875" y="24384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5175" name="Rectangle 7"/>
          <p:cNvSpPr>
            <a:spLocks noChangeArrowheads="1"/>
          </p:cNvSpPr>
          <p:nvPr/>
        </p:nvSpPr>
        <p:spPr bwMode="auto">
          <a:xfrm>
            <a:off x="2463800"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5174" name="Rectangle 6"/>
          <p:cNvSpPr>
            <a:spLocks noChangeArrowheads="1"/>
          </p:cNvSpPr>
          <p:nvPr/>
        </p:nvSpPr>
        <p:spPr bwMode="auto">
          <a:xfrm>
            <a:off x="1865313" y="24384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grpSp>
        <p:nvGrpSpPr>
          <p:cNvPr id="775306" name="Group 138"/>
          <p:cNvGrpSpPr>
            <a:grpSpLocks/>
          </p:cNvGrpSpPr>
          <p:nvPr/>
        </p:nvGrpSpPr>
        <p:grpSpPr bwMode="auto">
          <a:xfrm>
            <a:off x="854075" y="2438400"/>
            <a:ext cx="7604125" cy="2206625"/>
            <a:chOff x="538" y="1536"/>
            <a:chExt cx="4790" cy="1390"/>
          </a:xfrm>
        </p:grpSpPr>
        <p:sp>
          <p:nvSpPr>
            <p:cNvPr id="36891" name="Rectangle 41"/>
            <p:cNvSpPr>
              <a:spLocks noChangeArrowheads="1"/>
            </p:cNvSpPr>
            <p:nvPr/>
          </p:nvSpPr>
          <p:spPr bwMode="auto">
            <a:xfrm>
              <a:off x="538" y="2616"/>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3</a:t>
              </a:r>
            </a:p>
          </p:txBody>
        </p:sp>
        <p:sp>
          <p:nvSpPr>
            <p:cNvPr id="36892" name="Rectangle 29"/>
            <p:cNvSpPr>
              <a:spLocks noChangeArrowheads="1"/>
            </p:cNvSpPr>
            <p:nvPr/>
          </p:nvSpPr>
          <p:spPr bwMode="auto">
            <a:xfrm>
              <a:off x="538" y="2306"/>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2</a:t>
              </a:r>
            </a:p>
          </p:txBody>
        </p:sp>
        <p:sp>
          <p:nvSpPr>
            <p:cNvPr id="36893" name="Rectangle 17"/>
            <p:cNvSpPr>
              <a:spLocks noChangeArrowheads="1"/>
            </p:cNvSpPr>
            <p:nvPr/>
          </p:nvSpPr>
          <p:spPr bwMode="auto">
            <a:xfrm>
              <a:off x="538" y="1996"/>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1</a:t>
              </a:r>
            </a:p>
          </p:txBody>
        </p:sp>
        <p:sp>
          <p:nvSpPr>
            <p:cNvPr id="36894" name="Rectangle 5"/>
            <p:cNvSpPr>
              <a:spLocks noChangeArrowheads="1"/>
            </p:cNvSpPr>
            <p:nvPr/>
          </p:nvSpPr>
          <p:spPr bwMode="auto">
            <a:xfrm>
              <a:off x="538" y="1536"/>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a:ea typeface="굴림" panose="020B0600000101010101" pitchFamily="34" charset="-127"/>
                </a:rPr>
                <a:t>Ref:</a:t>
              </a:r>
            </a:p>
            <a:p>
              <a:pPr algn="l">
                <a:lnSpc>
                  <a:spcPct val="90000"/>
                </a:lnSpc>
                <a:spcBef>
                  <a:spcPct val="30000"/>
                </a:spcBef>
              </a:pPr>
              <a:r>
                <a:rPr lang="en-US" altLang="ko-KR">
                  <a:ea typeface="굴림" panose="020B0600000101010101" pitchFamily="34" charset="-127"/>
                </a:rPr>
                <a:t>Page:</a:t>
              </a:r>
            </a:p>
          </p:txBody>
        </p:sp>
        <p:sp>
          <p:nvSpPr>
            <p:cNvPr id="36895" name="Line 53"/>
            <p:cNvSpPr>
              <a:spLocks noChangeShapeType="1"/>
            </p:cNvSpPr>
            <p:nvPr/>
          </p:nvSpPr>
          <p:spPr bwMode="auto">
            <a:xfrm>
              <a:off x="538" y="153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896" name="Line 54"/>
            <p:cNvSpPr>
              <a:spLocks noChangeShapeType="1"/>
            </p:cNvSpPr>
            <p:nvPr/>
          </p:nvSpPr>
          <p:spPr bwMode="auto">
            <a:xfrm>
              <a:off x="538" y="1996"/>
              <a:ext cx="479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897" name="Line 55"/>
            <p:cNvSpPr>
              <a:spLocks noChangeShapeType="1"/>
            </p:cNvSpPr>
            <p:nvPr/>
          </p:nvSpPr>
          <p:spPr bwMode="auto">
            <a:xfrm>
              <a:off x="538" y="2306"/>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898" name="Line 56"/>
            <p:cNvSpPr>
              <a:spLocks noChangeShapeType="1"/>
            </p:cNvSpPr>
            <p:nvPr/>
          </p:nvSpPr>
          <p:spPr bwMode="auto">
            <a:xfrm>
              <a:off x="538" y="2616"/>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899" name="Line 57"/>
            <p:cNvSpPr>
              <a:spLocks noChangeShapeType="1"/>
            </p:cNvSpPr>
            <p:nvPr/>
          </p:nvSpPr>
          <p:spPr bwMode="auto">
            <a:xfrm>
              <a:off x="538" y="292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0" name="Line 58"/>
            <p:cNvSpPr>
              <a:spLocks noChangeShapeType="1"/>
            </p:cNvSpPr>
            <p:nvPr/>
          </p:nvSpPr>
          <p:spPr bwMode="auto">
            <a:xfrm>
              <a:off x="53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1" name="Line 59"/>
            <p:cNvSpPr>
              <a:spLocks noChangeShapeType="1"/>
            </p:cNvSpPr>
            <p:nvPr/>
          </p:nvSpPr>
          <p:spPr bwMode="auto">
            <a:xfrm>
              <a:off x="1175" y="1536"/>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2" name="Line 60"/>
            <p:cNvSpPr>
              <a:spLocks noChangeShapeType="1"/>
            </p:cNvSpPr>
            <p:nvPr/>
          </p:nvSpPr>
          <p:spPr bwMode="auto">
            <a:xfrm>
              <a:off x="1552"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3" name="Line 61"/>
            <p:cNvSpPr>
              <a:spLocks noChangeShapeType="1"/>
            </p:cNvSpPr>
            <p:nvPr/>
          </p:nvSpPr>
          <p:spPr bwMode="auto">
            <a:xfrm>
              <a:off x="193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4" name="Line 62"/>
            <p:cNvSpPr>
              <a:spLocks noChangeShapeType="1"/>
            </p:cNvSpPr>
            <p:nvPr/>
          </p:nvSpPr>
          <p:spPr bwMode="auto">
            <a:xfrm>
              <a:off x="2307"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5" name="Line 63"/>
            <p:cNvSpPr>
              <a:spLocks noChangeShapeType="1"/>
            </p:cNvSpPr>
            <p:nvPr/>
          </p:nvSpPr>
          <p:spPr bwMode="auto">
            <a:xfrm>
              <a:off x="268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6" name="Line 64"/>
            <p:cNvSpPr>
              <a:spLocks noChangeShapeType="1"/>
            </p:cNvSpPr>
            <p:nvPr/>
          </p:nvSpPr>
          <p:spPr bwMode="auto">
            <a:xfrm>
              <a:off x="306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7" name="Line 65"/>
            <p:cNvSpPr>
              <a:spLocks noChangeShapeType="1"/>
            </p:cNvSpPr>
            <p:nvPr/>
          </p:nvSpPr>
          <p:spPr bwMode="auto">
            <a:xfrm>
              <a:off x="344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8" name="Line 66"/>
            <p:cNvSpPr>
              <a:spLocks noChangeShapeType="1"/>
            </p:cNvSpPr>
            <p:nvPr/>
          </p:nvSpPr>
          <p:spPr bwMode="auto">
            <a:xfrm>
              <a:off x="3818"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09" name="Line 67"/>
            <p:cNvSpPr>
              <a:spLocks noChangeShapeType="1"/>
            </p:cNvSpPr>
            <p:nvPr/>
          </p:nvSpPr>
          <p:spPr bwMode="auto">
            <a:xfrm>
              <a:off x="419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10" name="Line 68"/>
            <p:cNvSpPr>
              <a:spLocks noChangeShapeType="1"/>
            </p:cNvSpPr>
            <p:nvPr/>
          </p:nvSpPr>
          <p:spPr bwMode="auto">
            <a:xfrm>
              <a:off x="457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11" name="Line 69"/>
            <p:cNvSpPr>
              <a:spLocks noChangeShapeType="1"/>
            </p:cNvSpPr>
            <p:nvPr/>
          </p:nvSpPr>
          <p:spPr bwMode="auto">
            <a:xfrm>
              <a:off x="495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6912" name="Line 70"/>
            <p:cNvSpPr>
              <a:spLocks noChangeShapeType="1"/>
            </p:cNvSpPr>
            <p:nvPr/>
          </p:nvSpPr>
          <p:spPr bwMode="auto">
            <a:xfrm>
              <a:off x="532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7101849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5171">
                                            <p:txEl>
                                              <p:pRg st="0" end="0"/>
                                            </p:txEl>
                                          </p:spTgt>
                                        </p:tgtEl>
                                        <p:attrNameLst>
                                          <p:attrName>style.visibility</p:attrName>
                                        </p:attrNameLst>
                                      </p:cBhvr>
                                      <p:to>
                                        <p:strVal val="visible"/>
                                      </p:to>
                                    </p:set>
                                    <p:anim calcmode="lin" valueType="num">
                                      <p:cBhvr additive="base">
                                        <p:cTn id="7" dur="500" fill="hold"/>
                                        <p:tgtEl>
                                          <p:spTgt spid="77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51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75171">
                                            <p:txEl>
                                              <p:pRg st="1" end="1"/>
                                            </p:txEl>
                                          </p:spTgt>
                                        </p:tgtEl>
                                        <p:attrNameLst>
                                          <p:attrName>style.visibility</p:attrName>
                                        </p:attrNameLst>
                                      </p:cBhvr>
                                      <p:to>
                                        <p:strVal val="visible"/>
                                      </p:to>
                                    </p:set>
                                    <p:anim calcmode="lin" valueType="num">
                                      <p:cBhvr additive="base">
                                        <p:cTn id="11" dur="500" fill="hold"/>
                                        <p:tgtEl>
                                          <p:spTgt spid="7751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5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75171">
                                            <p:txEl>
                                              <p:pRg st="2" end="2"/>
                                            </p:txEl>
                                          </p:spTgt>
                                        </p:tgtEl>
                                        <p:attrNameLst>
                                          <p:attrName>style.visibility</p:attrName>
                                        </p:attrNameLst>
                                      </p:cBhvr>
                                      <p:to>
                                        <p:strVal val="visible"/>
                                      </p:to>
                                    </p:set>
                                    <p:anim calcmode="lin" valueType="num">
                                      <p:cBhvr additive="base">
                                        <p:cTn id="17" dur="500" fill="hold"/>
                                        <p:tgtEl>
                                          <p:spTgt spid="77517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7517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75306"/>
                                        </p:tgtEl>
                                        <p:attrNameLst>
                                          <p:attrName>style.visibility</p:attrName>
                                        </p:attrNameLst>
                                      </p:cBhvr>
                                      <p:to>
                                        <p:strVal val="visible"/>
                                      </p:to>
                                    </p:set>
                                    <p:anim calcmode="lin" valueType="num">
                                      <p:cBhvr additive="base">
                                        <p:cTn id="21" dur="500" fill="hold"/>
                                        <p:tgtEl>
                                          <p:spTgt spid="775306"/>
                                        </p:tgtEl>
                                        <p:attrNameLst>
                                          <p:attrName>ppt_x</p:attrName>
                                        </p:attrNameLst>
                                      </p:cBhvr>
                                      <p:tavLst>
                                        <p:tav tm="0">
                                          <p:val>
                                            <p:strVal val="1+#ppt_w/2"/>
                                          </p:val>
                                        </p:tav>
                                        <p:tav tm="100000">
                                          <p:val>
                                            <p:strVal val="#ppt_x"/>
                                          </p:val>
                                        </p:tav>
                                      </p:tavLst>
                                    </p:anim>
                                    <p:anim calcmode="lin" valueType="num">
                                      <p:cBhvr additive="base">
                                        <p:cTn id="22" dur="500" fill="hold"/>
                                        <p:tgtEl>
                                          <p:spTgt spid="775306"/>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517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529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517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529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517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529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517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529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5178"/>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529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517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530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5180"/>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5301"/>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5181"/>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5302"/>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51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5303"/>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5183"/>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5304"/>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5184"/>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5305"/>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775171">
                                            <p:txEl>
                                              <p:pRg st="11" end="11"/>
                                            </p:txEl>
                                          </p:spTgt>
                                        </p:tgtEl>
                                        <p:attrNameLst>
                                          <p:attrName>style.visibility</p:attrName>
                                        </p:attrNameLst>
                                      </p:cBhvr>
                                      <p:to>
                                        <p:strVal val="visible"/>
                                      </p:to>
                                    </p:set>
                                    <p:anim calcmode="lin" valueType="num">
                                      <p:cBhvr additive="base">
                                        <p:cTn id="115" dur="500" fill="hold"/>
                                        <p:tgtEl>
                                          <p:spTgt spid="775171">
                                            <p:txEl>
                                              <p:pRg st="11" end="11"/>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77517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775171">
                                            <p:txEl>
                                              <p:pRg st="12" end="12"/>
                                            </p:txEl>
                                          </p:spTgt>
                                        </p:tgtEl>
                                        <p:attrNameLst>
                                          <p:attrName>style.visibility</p:attrName>
                                        </p:attrNameLst>
                                      </p:cBhvr>
                                      <p:to>
                                        <p:strVal val="visible"/>
                                      </p:to>
                                    </p:set>
                                    <p:anim calcmode="lin" valueType="num">
                                      <p:cBhvr additive="base">
                                        <p:cTn id="121" dur="500" fill="hold"/>
                                        <p:tgtEl>
                                          <p:spTgt spid="775171">
                                            <p:txEl>
                                              <p:pRg st="12" end="12"/>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77517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build="p"/>
      <p:bldP spid="775184" grpId="0"/>
      <p:bldP spid="775183" grpId="0"/>
      <p:bldP spid="775182" grpId="0"/>
      <p:bldP spid="775181" grpId="0"/>
      <p:bldP spid="775180" grpId="0"/>
      <p:bldP spid="775179" grpId="0"/>
      <p:bldP spid="775178" grpId="0"/>
      <p:bldP spid="775177" grpId="0"/>
      <p:bldP spid="775176" grpId="0"/>
      <p:bldP spid="775175" grpId="0"/>
      <p:bldP spid="775174"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43" name="Rectangle 3"/>
          <p:cNvSpPr>
            <a:spLocks noGrp="1" noChangeArrowheads="1"/>
          </p:cNvSpPr>
          <p:nvPr>
            <p:ph type="body" idx="1"/>
          </p:nvPr>
        </p:nvSpPr>
        <p:spPr>
          <a:xfrm>
            <a:off x="228600" y="838200"/>
            <a:ext cx="8610600" cy="5943600"/>
          </a:xfrm>
        </p:spPr>
        <p:txBody>
          <a:bodyPr/>
          <a:lstStyle/>
          <a:p>
            <a:pPr>
              <a:lnSpc>
                <a:spcPct val="80000"/>
              </a:lnSpc>
              <a:spcBef>
                <a:spcPct val="20000"/>
              </a:spcBef>
            </a:pPr>
            <a:r>
              <a:rPr lang="en-US" altLang="ko-KR" smtClean="0">
                <a:ea typeface="굴림" panose="020B0600000101010101" pitchFamily="34" charset="-127"/>
              </a:rPr>
              <a:t>Suppose we have the same reference stream: </a:t>
            </a:r>
          </a:p>
          <a:p>
            <a:pPr lvl="1">
              <a:lnSpc>
                <a:spcPct val="80000"/>
              </a:lnSpc>
              <a:spcBef>
                <a:spcPct val="20000"/>
              </a:spcBef>
            </a:pPr>
            <a:r>
              <a:rPr lang="en-US" altLang="ko-KR" smtClean="0">
                <a:ea typeface="굴림" panose="020B0600000101010101" pitchFamily="34" charset="-127"/>
              </a:rPr>
              <a:t>A B C A B D A D B C B</a:t>
            </a:r>
          </a:p>
          <a:p>
            <a:pPr>
              <a:lnSpc>
                <a:spcPct val="80000"/>
              </a:lnSpc>
              <a:spcBef>
                <a:spcPct val="20000"/>
              </a:spcBef>
            </a:pPr>
            <a:r>
              <a:rPr lang="en-US" altLang="ko-KR" smtClean="0">
                <a:ea typeface="굴림" panose="020B0600000101010101" pitchFamily="34" charset="-127"/>
              </a:rPr>
              <a:t>Consider MIN Page replacement:</a:t>
            </a: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endParaRPr lang="en-US" altLang="ko-KR" smtClean="0">
              <a:ea typeface="굴림" panose="020B0600000101010101" pitchFamily="34" charset="-127"/>
            </a:endParaRPr>
          </a:p>
          <a:p>
            <a:pPr lvl="1">
              <a:lnSpc>
                <a:spcPct val="80000"/>
              </a:lnSpc>
              <a:spcBef>
                <a:spcPct val="20000"/>
              </a:spcBef>
            </a:pPr>
            <a:r>
              <a:rPr lang="en-US" altLang="ko-KR" smtClean="0">
                <a:ea typeface="굴림" panose="020B0600000101010101" pitchFamily="34" charset="-127"/>
              </a:rPr>
              <a:t>MIN: 5 faults </a:t>
            </a:r>
          </a:p>
          <a:p>
            <a:pPr lvl="1">
              <a:lnSpc>
                <a:spcPct val="80000"/>
              </a:lnSpc>
              <a:spcBef>
                <a:spcPct val="20000"/>
              </a:spcBef>
            </a:pPr>
            <a:r>
              <a:rPr lang="en-US" altLang="ko-KR" smtClean="0">
                <a:ea typeface="굴림" panose="020B0600000101010101" pitchFamily="34" charset="-127"/>
              </a:rPr>
              <a:t>Where will D be brought in? Look for page not referenced farthest in future.</a:t>
            </a:r>
          </a:p>
          <a:p>
            <a:pPr>
              <a:lnSpc>
                <a:spcPct val="80000"/>
              </a:lnSpc>
              <a:spcBef>
                <a:spcPct val="20000"/>
              </a:spcBef>
            </a:pPr>
            <a:r>
              <a:rPr lang="en-US" altLang="ko-KR" smtClean="0">
                <a:ea typeface="굴림" panose="020B0600000101010101" pitchFamily="34" charset="-127"/>
              </a:rPr>
              <a:t>What will LRU do?</a:t>
            </a:r>
          </a:p>
          <a:p>
            <a:pPr lvl="1">
              <a:lnSpc>
                <a:spcPct val="80000"/>
              </a:lnSpc>
              <a:spcBef>
                <a:spcPct val="20000"/>
              </a:spcBef>
            </a:pPr>
            <a:r>
              <a:rPr lang="en-US" altLang="ko-KR" smtClean="0">
                <a:ea typeface="굴림" panose="020B0600000101010101" pitchFamily="34" charset="-127"/>
              </a:rPr>
              <a:t>Same decisions as MIN here, but won’t always be true!</a:t>
            </a:r>
          </a:p>
        </p:txBody>
      </p:sp>
      <p:sp>
        <p:nvSpPr>
          <p:cNvPr id="37891" name="Rectangle 2"/>
          <p:cNvSpPr>
            <a:spLocks noGrp="1" noChangeArrowheads="1"/>
          </p:cNvSpPr>
          <p:nvPr>
            <p:ph type="title"/>
          </p:nvPr>
        </p:nvSpPr>
        <p:spPr/>
        <p:txBody>
          <a:bodyPr/>
          <a:lstStyle/>
          <a:p>
            <a:r>
              <a:rPr lang="en-US" altLang="ko-KR" smtClean="0">
                <a:ea typeface="굴림" panose="020B0600000101010101" pitchFamily="34" charset="-127"/>
              </a:rPr>
              <a:t>Example: MIN</a:t>
            </a:r>
          </a:p>
        </p:txBody>
      </p:sp>
      <p:grpSp>
        <p:nvGrpSpPr>
          <p:cNvPr id="778246" name="Group 6"/>
          <p:cNvGrpSpPr>
            <a:grpSpLocks/>
          </p:cNvGrpSpPr>
          <p:nvPr/>
        </p:nvGrpSpPr>
        <p:grpSpPr bwMode="auto">
          <a:xfrm>
            <a:off x="7858125" y="3016250"/>
            <a:ext cx="600075" cy="1476375"/>
            <a:chOff x="4950" y="2190"/>
            <a:chExt cx="378" cy="930"/>
          </a:xfrm>
        </p:grpSpPr>
        <p:sp>
          <p:nvSpPr>
            <p:cNvPr id="37967" name="Rectangle 7"/>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8" name="Rectangle 8"/>
            <p:cNvSpPr>
              <a:spLocks noChangeArrowheads="1"/>
            </p:cNvSpPr>
            <p:nvPr/>
          </p:nvSpPr>
          <p:spPr bwMode="auto">
            <a:xfrm>
              <a:off x="4950"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9" name="Rectangle 9"/>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50" name="Group 10"/>
          <p:cNvGrpSpPr>
            <a:grpSpLocks/>
          </p:cNvGrpSpPr>
          <p:nvPr/>
        </p:nvGrpSpPr>
        <p:grpSpPr bwMode="auto">
          <a:xfrm>
            <a:off x="7259638" y="3016250"/>
            <a:ext cx="598487" cy="1476375"/>
            <a:chOff x="4573" y="2190"/>
            <a:chExt cx="377" cy="930"/>
          </a:xfrm>
        </p:grpSpPr>
        <p:sp>
          <p:nvSpPr>
            <p:cNvPr id="37964" name="Rectangle 11"/>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5" name="Rectangle 12"/>
            <p:cNvSpPr>
              <a:spLocks noChangeArrowheads="1"/>
            </p:cNvSpPr>
            <p:nvPr/>
          </p:nvSpPr>
          <p:spPr bwMode="auto">
            <a:xfrm>
              <a:off x="457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6" name="Rectangle 13"/>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grpSp>
      <p:grpSp>
        <p:nvGrpSpPr>
          <p:cNvPr id="778254" name="Group 14"/>
          <p:cNvGrpSpPr>
            <a:grpSpLocks/>
          </p:cNvGrpSpPr>
          <p:nvPr/>
        </p:nvGrpSpPr>
        <p:grpSpPr bwMode="auto">
          <a:xfrm>
            <a:off x="6659563" y="3016250"/>
            <a:ext cx="600075" cy="1476375"/>
            <a:chOff x="4195" y="2190"/>
            <a:chExt cx="378" cy="930"/>
          </a:xfrm>
        </p:grpSpPr>
        <p:sp>
          <p:nvSpPr>
            <p:cNvPr id="37961" name="Rectangle 15"/>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2" name="Rectangle 16"/>
            <p:cNvSpPr>
              <a:spLocks noChangeArrowheads="1"/>
            </p:cNvSpPr>
            <p:nvPr/>
          </p:nvSpPr>
          <p:spPr bwMode="auto">
            <a:xfrm>
              <a:off x="419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3" name="Rectangle 17"/>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58" name="Group 18"/>
          <p:cNvGrpSpPr>
            <a:grpSpLocks/>
          </p:cNvGrpSpPr>
          <p:nvPr/>
        </p:nvGrpSpPr>
        <p:grpSpPr bwMode="auto">
          <a:xfrm>
            <a:off x="6061075" y="3016250"/>
            <a:ext cx="598488" cy="1476375"/>
            <a:chOff x="3818" y="2190"/>
            <a:chExt cx="377" cy="930"/>
          </a:xfrm>
        </p:grpSpPr>
        <p:sp>
          <p:nvSpPr>
            <p:cNvPr id="37958" name="Rectangle 19"/>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59" name="Rectangle 20"/>
            <p:cNvSpPr>
              <a:spLocks noChangeArrowheads="1"/>
            </p:cNvSpPr>
            <p:nvPr/>
          </p:nvSpPr>
          <p:spPr bwMode="auto">
            <a:xfrm>
              <a:off x="3818"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60" name="Rectangle 21"/>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62" name="Group 22"/>
          <p:cNvGrpSpPr>
            <a:grpSpLocks/>
          </p:cNvGrpSpPr>
          <p:nvPr/>
        </p:nvGrpSpPr>
        <p:grpSpPr bwMode="auto">
          <a:xfrm>
            <a:off x="5461000" y="3016250"/>
            <a:ext cx="600075" cy="1476375"/>
            <a:chOff x="3440" y="2190"/>
            <a:chExt cx="378" cy="930"/>
          </a:xfrm>
        </p:grpSpPr>
        <p:sp>
          <p:nvSpPr>
            <p:cNvPr id="37955" name="Rectangle 23"/>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56" name="Rectangle 24"/>
            <p:cNvSpPr>
              <a:spLocks noChangeArrowheads="1"/>
            </p:cNvSpPr>
            <p:nvPr/>
          </p:nvSpPr>
          <p:spPr bwMode="auto">
            <a:xfrm>
              <a:off x="3440"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57" name="Rectangle 25"/>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66" name="Group 26"/>
          <p:cNvGrpSpPr>
            <a:grpSpLocks/>
          </p:cNvGrpSpPr>
          <p:nvPr/>
        </p:nvGrpSpPr>
        <p:grpSpPr bwMode="auto">
          <a:xfrm>
            <a:off x="4862513" y="3016250"/>
            <a:ext cx="598487" cy="1476375"/>
            <a:chOff x="3063" y="2190"/>
            <a:chExt cx="377" cy="930"/>
          </a:xfrm>
        </p:grpSpPr>
        <p:sp>
          <p:nvSpPr>
            <p:cNvPr id="37952" name="Rectangle 27"/>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37953" name="Rectangle 28"/>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54" name="Rectangle 29"/>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70" name="Group 30"/>
          <p:cNvGrpSpPr>
            <a:grpSpLocks/>
          </p:cNvGrpSpPr>
          <p:nvPr/>
        </p:nvGrpSpPr>
        <p:grpSpPr bwMode="auto">
          <a:xfrm>
            <a:off x="4262438" y="3016250"/>
            <a:ext cx="600075" cy="1476375"/>
            <a:chOff x="2685" y="2190"/>
            <a:chExt cx="378" cy="930"/>
          </a:xfrm>
        </p:grpSpPr>
        <p:sp>
          <p:nvSpPr>
            <p:cNvPr id="37949" name="Rectangle 31"/>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50" name="Rectangle 32"/>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51" name="Rectangle 33"/>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74" name="Group 34"/>
          <p:cNvGrpSpPr>
            <a:grpSpLocks/>
          </p:cNvGrpSpPr>
          <p:nvPr/>
        </p:nvGrpSpPr>
        <p:grpSpPr bwMode="auto">
          <a:xfrm>
            <a:off x="3662363" y="3016250"/>
            <a:ext cx="600075" cy="1476375"/>
            <a:chOff x="2307" y="2190"/>
            <a:chExt cx="378" cy="930"/>
          </a:xfrm>
        </p:grpSpPr>
        <p:sp>
          <p:nvSpPr>
            <p:cNvPr id="37946" name="Rectangle 3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47" name="Rectangle 36"/>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48" name="Rectangle 37"/>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78" name="Group 38"/>
          <p:cNvGrpSpPr>
            <a:grpSpLocks/>
          </p:cNvGrpSpPr>
          <p:nvPr/>
        </p:nvGrpSpPr>
        <p:grpSpPr bwMode="auto">
          <a:xfrm>
            <a:off x="3063875" y="3016250"/>
            <a:ext cx="598488" cy="1476375"/>
            <a:chOff x="1930" y="2190"/>
            <a:chExt cx="377" cy="930"/>
          </a:xfrm>
        </p:grpSpPr>
        <p:sp>
          <p:nvSpPr>
            <p:cNvPr id="37943" name="Rectangle 39"/>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7944" name="Rectangle 40"/>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45" name="Rectangle 41"/>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82" name="Group 42"/>
          <p:cNvGrpSpPr>
            <a:grpSpLocks/>
          </p:cNvGrpSpPr>
          <p:nvPr/>
        </p:nvGrpSpPr>
        <p:grpSpPr bwMode="auto">
          <a:xfrm>
            <a:off x="2463800" y="3016250"/>
            <a:ext cx="600075" cy="1476375"/>
            <a:chOff x="1552" y="2190"/>
            <a:chExt cx="378" cy="930"/>
          </a:xfrm>
        </p:grpSpPr>
        <p:sp>
          <p:nvSpPr>
            <p:cNvPr id="37940"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41" name="Rectangle 44"/>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7942" name="Rectangle 45"/>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8286" name="Group 46"/>
          <p:cNvGrpSpPr>
            <a:grpSpLocks/>
          </p:cNvGrpSpPr>
          <p:nvPr/>
        </p:nvGrpSpPr>
        <p:grpSpPr bwMode="auto">
          <a:xfrm>
            <a:off x="1865313" y="3016250"/>
            <a:ext cx="598487" cy="1476375"/>
            <a:chOff x="1117" y="1948"/>
            <a:chExt cx="377" cy="930"/>
          </a:xfrm>
        </p:grpSpPr>
        <p:sp>
          <p:nvSpPr>
            <p:cNvPr id="37937" name="Rectangle 47"/>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38" name="Rectangle 48"/>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7939" name="Rectangle 49"/>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grpSp>
      <p:sp>
        <p:nvSpPr>
          <p:cNvPr id="778291" name="Rectangle 51"/>
          <p:cNvSpPr>
            <a:spLocks noChangeArrowheads="1"/>
          </p:cNvSpPr>
          <p:nvPr/>
        </p:nvSpPr>
        <p:spPr bwMode="auto">
          <a:xfrm>
            <a:off x="7858125"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8292" name="Rectangle 52"/>
          <p:cNvSpPr>
            <a:spLocks noChangeArrowheads="1"/>
          </p:cNvSpPr>
          <p:nvPr/>
        </p:nvSpPr>
        <p:spPr bwMode="auto">
          <a:xfrm>
            <a:off x="7259638" y="22860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8293" name="Rectangle 53"/>
          <p:cNvSpPr>
            <a:spLocks noChangeArrowheads="1"/>
          </p:cNvSpPr>
          <p:nvPr/>
        </p:nvSpPr>
        <p:spPr bwMode="auto">
          <a:xfrm>
            <a:off x="6659563"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8294" name="Rectangle 54"/>
          <p:cNvSpPr>
            <a:spLocks noChangeArrowheads="1"/>
          </p:cNvSpPr>
          <p:nvPr/>
        </p:nvSpPr>
        <p:spPr bwMode="auto">
          <a:xfrm>
            <a:off x="6061075" y="22860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778295" name="Rectangle 55"/>
          <p:cNvSpPr>
            <a:spLocks noChangeArrowheads="1"/>
          </p:cNvSpPr>
          <p:nvPr/>
        </p:nvSpPr>
        <p:spPr bwMode="auto">
          <a:xfrm>
            <a:off x="5461000" y="22860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8296" name="Rectangle 56"/>
          <p:cNvSpPr>
            <a:spLocks noChangeArrowheads="1"/>
          </p:cNvSpPr>
          <p:nvPr/>
        </p:nvSpPr>
        <p:spPr bwMode="auto">
          <a:xfrm>
            <a:off x="4862513" y="22860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778297" name="Rectangle 57"/>
          <p:cNvSpPr>
            <a:spLocks noChangeArrowheads="1"/>
          </p:cNvSpPr>
          <p:nvPr/>
        </p:nvSpPr>
        <p:spPr bwMode="auto">
          <a:xfrm>
            <a:off x="4262438"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8298" name="Rectangle 58"/>
          <p:cNvSpPr>
            <a:spLocks noChangeArrowheads="1"/>
          </p:cNvSpPr>
          <p:nvPr/>
        </p:nvSpPr>
        <p:spPr bwMode="auto">
          <a:xfrm>
            <a:off x="3662363" y="22860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8299" name="Rectangle 59"/>
          <p:cNvSpPr>
            <a:spLocks noChangeArrowheads="1"/>
          </p:cNvSpPr>
          <p:nvPr/>
        </p:nvSpPr>
        <p:spPr bwMode="auto">
          <a:xfrm>
            <a:off x="3063875" y="22860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8300" name="Rectangle 60"/>
          <p:cNvSpPr>
            <a:spLocks noChangeArrowheads="1"/>
          </p:cNvSpPr>
          <p:nvPr/>
        </p:nvSpPr>
        <p:spPr bwMode="auto">
          <a:xfrm>
            <a:off x="2463800"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8301" name="Rectangle 61"/>
          <p:cNvSpPr>
            <a:spLocks noChangeArrowheads="1"/>
          </p:cNvSpPr>
          <p:nvPr/>
        </p:nvSpPr>
        <p:spPr bwMode="auto">
          <a:xfrm>
            <a:off x="1865313" y="22860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grpSp>
        <p:nvGrpSpPr>
          <p:cNvPr id="778321" name="Group 81"/>
          <p:cNvGrpSpPr>
            <a:grpSpLocks/>
          </p:cNvGrpSpPr>
          <p:nvPr/>
        </p:nvGrpSpPr>
        <p:grpSpPr bwMode="auto">
          <a:xfrm>
            <a:off x="854075" y="2286000"/>
            <a:ext cx="7604125" cy="2206625"/>
            <a:chOff x="538" y="1440"/>
            <a:chExt cx="4790" cy="1390"/>
          </a:xfrm>
        </p:grpSpPr>
        <p:sp>
          <p:nvSpPr>
            <p:cNvPr id="37915" name="Rectangle 4"/>
            <p:cNvSpPr>
              <a:spLocks noChangeArrowheads="1"/>
            </p:cNvSpPr>
            <p:nvPr/>
          </p:nvSpPr>
          <p:spPr bwMode="auto">
            <a:xfrm>
              <a:off x="538" y="252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3</a:t>
              </a:r>
            </a:p>
          </p:txBody>
        </p:sp>
        <p:sp>
          <p:nvSpPr>
            <p:cNvPr id="37916" name="Rectangle 5"/>
            <p:cNvSpPr>
              <a:spLocks noChangeArrowheads="1"/>
            </p:cNvSpPr>
            <p:nvPr/>
          </p:nvSpPr>
          <p:spPr bwMode="auto">
            <a:xfrm>
              <a:off x="538"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2</a:t>
              </a:r>
            </a:p>
          </p:txBody>
        </p:sp>
        <p:sp>
          <p:nvSpPr>
            <p:cNvPr id="37917" name="Rectangle 50"/>
            <p:cNvSpPr>
              <a:spLocks noChangeArrowheads="1"/>
            </p:cNvSpPr>
            <p:nvPr/>
          </p:nvSpPr>
          <p:spPr bwMode="auto">
            <a:xfrm>
              <a:off x="538"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1</a:t>
              </a:r>
            </a:p>
          </p:txBody>
        </p:sp>
        <p:sp>
          <p:nvSpPr>
            <p:cNvPr id="37918" name="Rectangle 62"/>
            <p:cNvSpPr>
              <a:spLocks noChangeArrowheads="1"/>
            </p:cNvSpPr>
            <p:nvPr/>
          </p:nvSpPr>
          <p:spPr bwMode="auto">
            <a:xfrm>
              <a:off x="538" y="144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a:ea typeface="굴림" panose="020B0600000101010101" pitchFamily="34" charset="-127"/>
                </a:rPr>
                <a:t>Ref:</a:t>
              </a:r>
            </a:p>
            <a:p>
              <a:pPr algn="l">
                <a:lnSpc>
                  <a:spcPct val="90000"/>
                </a:lnSpc>
                <a:spcBef>
                  <a:spcPct val="30000"/>
                </a:spcBef>
              </a:pPr>
              <a:r>
                <a:rPr lang="en-US" altLang="ko-KR">
                  <a:ea typeface="굴림" panose="020B0600000101010101" pitchFamily="34" charset="-127"/>
                </a:rPr>
                <a:t>Page:</a:t>
              </a:r>
            </a:p>
          </p:txBody>
        </p:sp>
        <p:sp>
          <p:nvSpPr>
            <p:cNvPr id="37919" name="Line 63"/>
            <p:cNvSpPr>
              <a:spLocks noChangeShapeType="1"/>
            </p:cNvSpPr>
            <p:nvPr/>
          </p:nvSpPr>
          <p:spPr bwMode="auto">
            <a:xfrm>
              <a:off x="538"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0" name="Line 64"/>
            <p:cNvSpPr>
              <a:spLocks noChangeShapeType="1"/>
            </p:cNvSpPr>
            <p:nvPr/>
          </p:nvSpPr>
          <p:spPr bwMode="auto">
            <a:xfrm>
              <a:off x="538" y="1900"/>
              <a:ext cx="479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1" name="Line 65"/>
            <p:cNvSpPr>
              <a:spLocks noChangeShapeType="1"/>
            </p:cNvSpPr>
            <p:nvPr/>
          </p:nvSpPr>
          <p:spPr bwMode="auto">
            <a:xfrm>
              <a:off x="538"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2" name="Line 66"/>
            <p:cNvSpPr>
              <a:spLocks noChangeShapeType="1"/>
            </p:cNvSpPr>
            <p:nvPr/>
          </p:nvSpPr>
          <p:spPr bwMode="auto">
            <a:xfrm>
              <a:off x="538"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3" name="Line 67"/>
            <p:cNvSpPr>
              <a:spLocks noChangeShapeType="1"/>
            </p:cNvSpPr>
            <p:nvPr/>
          </p:nvSpPr>
          <p:spPr bwMode="auto">
            <a:xfrm>
              <a:off x="538"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4" name="Line 68"/>
            <p:cNvSpPr>
              <a:spLocks noChangeShapeType="1"/>
            </p:cNvSpPr>
            <p:nvPr/>
          </p:nvSpPr>
          <p:spPr bwMode="auto">
            <a:xfrm>
              <a:off x="53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5" name="Line 69"/>
            <p:cNvSpPr>
              <a:spLocks noChangeShapeType="1"/>
            </p:cNvSpPr>
            <p:nvPr/>
          </p:nvSpPr>
          <p:spPr bwMode="auto">
            <a:xfrm>
              <a:off x="1175"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6" name="Line 70"/>
            <p:cNvSpPr>
              <a:spLocks noChangeShapeType="1"/>
            </p:cNvSpPr>
            <p:nvPr/>
          </p:nvSpPr>
          <p:spPr bwMode="auto">
            <a:xfrm>
              <a:off x="15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7" name="Line 71"/>
            <p:cNvSpPr>
              <a:spLocks noChangeShapeType="1"/>
            </p:cNvSpPr>
            <p:nvPr/>
          </p:nvSpPr>
          <p:spPr bwMode="auto">
            <a:xfrm>
              <a:off x="193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8" name="Line 72"/>
            <p:cNvSpPr>
              <a:spLocks noChangeShapeType="1"/>
            </p:cNvSpPr>
            <p:nvPr/>
          </p:nvSpPr>
          <p:spPr bwMode="auto">
            <a:xfrm>
              <a:off x="230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29" name="Line 73"/>
            <p:cNvSpPr>
              <a:spLocks noChangeShapeType="1"/>
            </p:cNvSpPr>
            <p:nvPr/>
          </p:nvSpPr>
          <p:spPr bwMode="auto">
            <a:xfrm>
              <a:off x="268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0" name="Line 74"/>
            <p:cNvSpPr>
              <a:spLocks noChangeShapeType="1"/>
            </p:cNvSpPr>
            <p:nvPr/>
          </p:nvSpPr>
          <p:spPr bwMode="auto">
            <a:xfrm>
              <a:off x="306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1" name="Line 75"/>
            <p:cNvSpPr>
              <a:spLocks noChangeShapeType="1"/>
            </p:cNvSpPr>
            <p:nvPr/>
          </p:nvSpPr>
          <p:spPr bwMode="auto">
            <a:xfrm>
              <a:off x="344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2" name="Line 76"/>
            <p:cNvSpPr>
              <a:spLocks noChangeShapeType="1"/>
            </p:cNvSpPr>
            <p:nvPr/>
          </p:nvSpPr>
          <p:spPr bwMode="auto">
            <a:xfrm>
              <a:off x="3818"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3" name="Line 77"/>
            <p:cNvSpPr>
              <a:spLocks noChangeShapeType="1"/>
            </p:cNvSpPr>
            <p:nvPr/>
          </p:nvSpPr>
          <p:spPr bwMode="auto">
            <a:xfrm>
              <a:off x="419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4" name="Line 78"/>
            <p:cNvSpPr>
              <a:spLocks noChangeShapeType="1"/>
            </p:cNvSpPr>
            <p:nvPr/>
          </p:nvSpPr>
          <p:spPr bwMode="auto">
            <a:xfrm>
              <a:off x="457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5" name="Line 79"/>
            <p:cNvSpPr>
              <a:spLocks noChangeShapeType="1"/>
            </p:cNvSpPr>
            <p:nvPr/>
          </p:nvSpPr>
          <p:spPr bwMode="auto">
            <a:xfrm>
              <a:off x="495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7936" name="Line 80"/>
            <p:cNvSpPr>
              <a:spLocks noChangeShapeType="1"/>
            </p:cNvSpPr>
            <p:nvPr/>
          </p:nvSpPr>
          <p:spPr bwMode="auto">
            <a:xfrm>
              <a:off x="532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33835078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anim calcmode="lin" valueType="num">
                                      <p:cBhvr additive="base">
                                        <p:cTn id="7" dur="500" fill="hold"/>
                                        <p:tgtEl>
                                          <p:spTgt spid="778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78243">
                                            <p:txEl>
                                              <p:pRg st="1" end="1"/>
                                            </p:txEl>
                                          </p:spTgt>
                                        </p:tgtEl>
                                        <p:attrNameLst>
                                          <p:attrName>style.visibility</p:attrName>
                                        </p:attrNameLst>
                                      </p:cBhvr>
                                      <p:to>
                                        <p:strVal val="visible"/>
                                      </p:to>
                                    </p:set>
                                    <p:anim calcmode="lin" valueType="num">
                                      <p:cBhvr additive="base">
                                        <p:cTn id="11" dur="500" fill="hold"/>
                                        <p:tgtEl>
                                          <p:spTgt spid="7782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8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78243">
                                            <p:txEl>
                                              <p:pRg st="2" end="2"/>
                                            </p:txEl>
                                          </p:spTgt>
                                        </p:tgtEl>
                                        <p:attrNameLst>
                                          <p:attrName>style.visibility</p:attrName>
                                        </p:attrNameLst>
                                      </p:cBhvr>
                                      <p:to>
                                        <p:strVal val="visible"/>
                                      </p:to>
                                    </p:set>
                                    <p:anim calcmode="lin" valueType="num">
                                      <p:cBhvr additive="base">
                                        <p:cTn id="17" dur="500" fill="hold"/>
                                        <p:tgtEl>
                                          <p:spTgt spid="77824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7824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78321"/>
                                        </p:tgtEl>
                                        <p:attrNameLst>
                                          <p:attrName>style.visibility</p:attrName>
                                        </p:attrNameLst>
                                      </p:cBhvr>
                                      <p:to>
                                        <p:strVal val="visible"/>
                                      </p:to>
                                    </p:set>
                                    <p:anim calcmode="lin" valueType="num">
                                      <p:cBhvr additive="base">
                                        <p:cTn id="21" dur="500" fill="hold"/>
                                        <p:tgtEl>
                                          <p:spTgt spid="778321"/>
                                        </p:tgtEl>
                                        <p:attrNameLst>
                                          <p:attrName>ppt_x</p:attrName>
                                        </p:attrNameLst>
                                      </p:cBhvr>
                                      <p:tavLst>
                                        <p:tav tm="0">
                                          <p:val>
                                            <p:strVal val="1+#ppt_w/2"/>
                                          </p:val>
                                        </p:tav>
                                        <p:tav tm="100000">
                                          <p:val>
                                            <p:strVal val="#ppt_x"/>
                                          </p:val>
                                        </p:tav>
                                      </p:tavLst>
                                    </p:anim>
                                    <p:anim calcmode="lin" valueType="num">
                                      <p:cBhvr additive="base">
                                        <p:cTn id="22" dur="500" fill="hold"/>
                                        <p:tgtEl>
                                          <p:spTgt spid="778321"/>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830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828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830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828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829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827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829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827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829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827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829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8266"/>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829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8262"/>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829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8258"/>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829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8254"/>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829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8250"/>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829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8246"/>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778243">
                                            <p:txEl>
                                              <p:pRg st="11" end="11"/>
                                            </p:txEl>
                                          </p:spTgt>
                                        </p:tgtEl>
                                        <p:attrNameLst>
                                          <p:attrName>style.visibility</p:attrName>
                                        </p:attrNameLst>
                                      </p:cBhvr>
                                      <p:to>
                                        <p:strVal val="visible"/>
                                      </p:to>
                                    </p:set>
                                    <p:anim calcmode="lin" valueType="num">
                                      <p:cBhvr additive="base">
                                        <p:cTn id="115" dur="500" fill="hold"/>
                                        <p:tgtEl>
                                          <p:spTgt spid="778243">
                                            <p:txEl>
                                              <p:pRg st="11" end="11"/>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77824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778243">
                                            <p:txEl>
                                              <p:pRg st="12" end="12"/>
                                            </p:txEl>
                                          </p:spTgt>
                                        </p:tgtEl>
                                        <p:attrNameLst>
                                          <p:attrName>style.visibility</p:attrName>
                                        </p:attrNameLst>
                                      </p:cBhvr>
                                      <p:to>
                                        <p:strVal val="visible"/>
                                      </p:to>
                                    </p:set>
                                    <p:anim calcmode="lin" valueType="num">
                                      <p:cBhvr additive="base">
                                        <p:cTn id="121" dur="500" fill="hold"/>
                                        <p:tgtEl>
                                          <p:spTgt spid="778243">
                                            <p:txEl>
                                              <p:pRg st="12" end="12"/>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77824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778243">
                                            <p:txEl>
                                              <p:pRg st="13" end="13"/>
                                            </p:txEl>
                                          </p:spTgt>
                                        </p:tgtEl>
                                        <p:attrNameLst>
                                          <p:attrName>style.visibility</p:attrName>
                                        </p:attrNameLst>
                                      </p:cBhvr>
                                      <p:to>
                                        <p:strVal val="visible"/>
                                      </p:to>
                                    </p:set>
                                    <p:anim calcmode="lin" valueType="num">
                                      <p:cBhvr additive="base">
                                        <p:cTn id="127" dur="500" fill="hold"/>
                                        <p:tgtEl>
                                          <p:spTgt spid="778243">
                                            <p:txEl>
                                              <p:pRg st="13" end="13"/>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778243">
                                            <p:txEl>
                                              <p:pRg st="13" end="13"/>
                                            </p:txEl>
                                          </p:spTgt>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778243">
                                            <p:txEl>
                                              <p:pRg st="14" end="14"/>
                                            </p:txEl>
                                          </p:spTgt>
                                        </p:tgtEl>
                                        <p:attrNameLst>
                                          <p:attrName>style.visibility</p:attrName>
                                        </p:attrNameLst>
                                      </p:cBhvr>
                                      <p:to>
                                        <p:strVal val="visible"/>
                                      </p:to>
                                    </p:set>
                                    <p:anim calcmode="lin" valueType="num">
                                      <p:cBhvr additive="base">
                                        <p:cTn id="131" dur="500" fill="hold"/>
                                        <p:tgtEl>
                                          <p:spTgt spid="778243">
                                            <p:txEl>
                                              <p:pRg st="14" end="14"/>
                                            </p:txEl>
                                          </p:spTgt>
                                        </p:tgtEl>
                                        <p:attrNameLst>
                                          <p:attrName>ppt_x</p:attrName>
                                        </p:attrNameLst>
                                      </p:cBhvr>
                                      <p:tavLst>
                                        <p:tav tm="0">
                                          <p:val>
                                            <p:strVal val="1+#ppt_w/2"/>
                                          </p:val>
                                        </p:tav>
                                        <p:tav tm="100000">
                                          <p:val>
                                            <p:strVal val="#ppt_x"/>
                                          </p:val>
                                        </p:tav>
                                      </p:tavLst>
                                    </p:anim>
                                    <p:anim calcmode="lin" valueType="num">
                                      <p:cBhvr additive="base">
                                        <p:cTn id="132" dur="500" fill="hold"/>
                                        <p:tgtEl>
                                          <p:spTgt spid="77824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P spid="778291" grpId="0"/>
      <p:bldP spid="778292" grpId="0"/>
      <p:bldP spid="778293" grpId="0"/>
      <p:bldP spid="778294" grpId="0"/>
      <p:bldP spid="778295" grpId="0"/>
      <p:bldP spid="778296" grpId="0"/>
      <p:bldP spid="778297" grpId="0"/>
      <p:bldP spid="778298" grpId="0"/>
      <p:bldP spid="778299" grpId="0"/>
      <p:bldP spid="778300" grpId="0"/>
      <p:bldP spid="778301"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5105400"/>
          </a:xfrm>
        </p:spPr>
        <p:txBody>
          <a:bodyPr/>
          <a:lstStyle/>
          <a:p>
            <a:pPr>
              <a:lnSpc>
                <a:spcPct val="80000"/>
              </a:lnSpc>
              <a:spcBef>
                <a:spcPct val="25000"/>
              </a:spcBef>
            </a:pPr>
            <a:r>
              <a:rPr lang="en-US" altLang="ko-KR" smtClean="0">
                <a:ea typeface="굴림" panose="020B0600000101010101" pitchFamily="34" charset="-127"/>
              </a:rPr>
              <a:t>Consider the following: A B C D A B C D A B C D</a:t>
            </a:r>
          </a:p>
          <a:p>
            <a:pPr>
              <a:lnSpc>
                <a:spcPct val="80000"/>
              </a:lnSpc>
              <a:spcBef>
                <a:spcPct val="25000"/>
              </a:spcBef>
            </a:pPr>
            <a:r>
              <a:rPr lang="en-US" altLang="ko-KR" smtClean="0">
                <a:ea typeface="굴림" panose="020B0600000101010101" pitchFamily="34" charset="-127"/>
              </a:rPr>
              <a:t>LRU Performs as follows (same as FIFO here):</a:t>
            </a: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r>
              <a:rPr lang="en-US" altLang="ko-KR" smtClean="0">
                <a:ea typeface="굴림" panose="020B0600000101010101" pitchFamily="34" charset="-127"/>
              </a:rPr>
              <a:t>Every reference is a page fault!</a:t>
            </a:r>
          </a:p>
          <a:p>
            <a:pPr>
              <a:lnSpc>
                <a:spcPct val="80000"/>
              </a:lnSpc>
              <a:spcBef>
                <a:spcPct val="25000"/>
              </a:spcBef>
            </a:pPr>
            <a:r>
              <a:rPr lang="en-US" altLang="ko-KR" smtClean="0">
                <a:ea typeface="굴림" panose="020B0600000101010101" pitchFamily="34" charset="-127"/>
              </a:rPr>
              <a:t>MIN Does much better:</a:t>
            </a:r>
          </a:p>
          <a:p>
            <a:pPr lvl="1">
              <a:lnSpc>
                <a:spcPct val="80000"/>
              </a:lnSpc>
              <a:spcBef>
                <a:spcPct val="25000"/>
              </a:spcBef>
            </a:pPr>
            <a:endParaRPr lang="ko-KR" altLang="en-US"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a:ea typeface="굴림" panose="020B0600000101010101" pitchFamily="34" charset="-127"/>
                </a:rPr>
                <a:t>Ref:</a:t>
              </a:r>
            </a:p>
            <a:p>
              <a:pPr algn="l">
                <a:lnSpc>
                  <a:spcPct val="90000"/>
                </a:lnSpc>
                <a:spcBef>
                  <a:spcPct val="30000"/>
                </a:spcBef>
              </a:pPr>
              <a:r>
                <a:rPr lang="en-US" altLang="ko-KR">
                  <a:ea typeface="굴림" panose="020B0600000101010101" pitchFamily="34" charset="-127"/>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79441" name="Group 177"/>
          <p:cNvGrpSpPr>
            <a:grpSpLocks/>
          </p:cNvGrpSpPr>
          <p:nvPr/>
        </p:nvGrpSpPr>
        <p:grpSpPr bwMode="auto">
          <a:xfrm>
            <a:off x="457200" y="4495800"/>
            <a:ext cx="8220075" cy="2206625"/>
            <a:chOff x="294" y="2786"/>
            <a:chExt cx="5178" cy="1390"/>
          </a:xfrm>
        </p:grpSpPr>
        <p:grpSp>
          <p:nvGrpSpPr>
            <p:cNvPr id="38942" name="Group 91"/>
            <p:cNvGrpSpPr>
              <a:grpSpLocks/>
            </p:cNvGrpSpPr>
            <p:nvPr/>
          </p:nvGrpSpPr>
          <p:grpSpPr bwMode="auto">
            <a:xfrm>
              <a:off x="5078" y="3246"/>
              <a:ext cx="378" cy="930"/>
              <a:chOff x="4950" y="2190"/>
              <a:chExt cx="378" cy="930"/>
            </a:xfrm>
          </p:grpSpPr>
          <p:sp>
            <p:nvSpPr>
              <p:cNvPr id="39025" name="Rectangle 92"/>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26" name="Rectangle 93"/>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27" name="Rectangle 94"/>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43" name="Group 95"/>
            <p:cNvGrpSpPr>
              <a:grpSpLocks/>
            </p:cNvGrpSpPr>
            <p:nvPr/>
          </p:nvGrpSpPr>
          <p:grpSpPr bwMode="auto">
            <a:xfrm>
              <a:off x="4706" y="3246"/>
              <a:ext cx="378" cy="930"/>
              <a:chOff x="4950" y="2190"/>
              <a:chExt cx="378" cy="930"/>
            </a:xfrm>
          </p:grpSpPr>
          <p:sp>
            <p:nvSpPr>
              <p:cNvPr id="39022" name="Rectangle 96"/>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23" name="Rectangle 97"/>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24" name="Rectangle 98"/>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44" name="Group 99"/>
            <p:cNvGrpSpPr>
              <a:grpSpLocks/>
            </p:cNvGrpSpPr>
            <p:nvPr/>
          </p:nvGrpSpPr>
          <p:grpSpPr bwMode="auto">
            <a:xfrm>
              <a:off x="4329" y="3246"/>
              <a:ext cx="377" cy="930"/>
              <a:chOff x="4573" y="2190"/>
              <a:chExt cx="377" cy="930"/>
            </a:xfrm>
          </p:grpSpPr>
          <p:sp>
            <p:nvSpPr>
              <p:cNvPr id="39019" name="Rectangle 100"/>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20" name="Rectangle 101"/>
              <p:cNvSpPr>
                <a:spLocks noChangeArrowheads="1"/>
              </p:cNvSpPr>
              <p:nvPr/>
            </p:nvSpPr>
            <p:spPr bwMode="auto">
              <a:xfrm>
                <a:off x="4573" y="250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21" name="Rectangle 102"/>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grpSp>
        <p:grpSp>
          <p:nvGrpSpPr>
            <p:cNvPr id="38945" name="Group 103"/>
            <p:cNvGrpSpPr>
              <a:grpSpLocks/>
            </p:cNvGrpSpPr>
            <p:nvPr/>
          </p:nvGrpSpPr>
          <p:grpSpPr bwMode="auto">
            <a:xfrm>
              <a:off x="3951" y="3246"/>
              <a:ext cx="378" cy="930"/>
              <a:chOff x="4195" y="2190"/>
              <a:chExt cx="378" cy="930"/>
            </a:xfrm>
          </p:grpSpPr>
          <p:sp>
            <p:nvSpPr>
              <p:cNvPr id="39016" name="Rectangle 104"/>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17" name="Rectangle 105"/>
              <p:cNvSpPr>
                <a:spLocks noChangeArrowheads="1"/>
              </p:cNvSpPr>
              <p:nvPr/>
            </p:nvSpPr>
            <p:spPr bwMode="auto">
              <a:xfrm>
                <a:off x="4195"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18" name="Rectangle 106"/>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46" name="Group 107"/>
            <p:cNvGrpSpPr>
              <a:grpSpLocks/>
            </p:cNvGrpSpPr>
            <p:nvPr/>
          </p:nvGrpSpPr>
          <p:grpSpPr bwMode="auto">
            <a:xfrm>
              <a:off x="3574" y="3246"/>
              <a:ext cx="377" cy="930"/>
              <a:chOff x="3818" y="2190"/>
              <a:chExt cx="377" cy="930"/>
            </a:xfrm>
          </p:grpSpPr>
          <p:sp>
            <p:nvSpPr>
              <p:cNvPr id="39013" name="Rectangle 108"/>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14" name="Rectangle 109"/>
              <p:cNvSpPr>
                <a:spLocks noChangeArrowheads="1"/>
              </p:cNvSpPr>
              <p:nvPr/>
            </p:nvSpPr>
            <p:spPr bwMode="auto">
              <a:xfrm>
                <a:off x="3818" y="250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15" name="Rectangle 110"/>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47" name="Group 111"/>
            <p:cNvGrpSpPr>
              <a:grpSpLocks/>
            </p:cNvGrpSpPr>
            <p:nvPr/>
          </p:nvGrpSpPr>
          <p:grpSpPr bwMode="auto">
            <a:xfrm>
              <a:off x="3196" y="3246"/>
              <a:ext cx="378" cy="930"/>
              <a:chOff x="3440" y="2190"/>
              <a:chExt cx="378" cy="930"/>
            </a:xfrm>
          </p:grpSpPr>
          <p:sp>
            <p:nvSpPr>
              <p:cNvPr id="39010" name="Rectangle 112"/>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11" name="Rectangle 113"/>
              <p:cNvSpPr>
                <a:spLocks noChangeArrowheads="1"/>
              </p:cNvSpPr>
              <p:nvPr/>
            </p:nvSpPr>
            <p:spPr bwMode="auto">
              <a:xfrm>
                <a:off x="344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9012" name="Rectangle 114"/>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48" name="Group 115"/>
            <p:cNvGrpSpPr>
              <a:grpSpLocks/>
            </p:cNvGrpSpPr>
            <p:nvPr/>
          </p:nvGrpSpPr>
          <p:grpSpPr bwMode="auto">
            <a:xfrm>
              <a:off x="2819" y="3246"/>
              <a:ext cx="377" cy="930"/>
              <a:chOff x="3063" y="2190"/>
              <a:chExt cx="377" cy="930"/>
            </a:xfrm>
          </p:grpSpPr>
          <p:sp>
            <p:nvSpPr>
              <p:cNvPr id="39007" name="Rectangle 116"/>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08" name="Rectangle 117"/>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09" name="Rectangle 118"/>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49" name="Group 119"/>
            <p:cNvGrpSpPr>
              <a:grpSpLocks/>
            </p:cNvGrpSpPr>
            <p:nvPr/>
          </p:nvGrpSpPr>
          <p:grpSpPr bwMode="auto">
            <a:xfrm>
              <a:off x="2441" y="3246"/>
              <a:ext cx="378" cy="930"/>
              <a:chOff x="2685" y="2190"/>
              <a:chExt cx="378" cy="930"/>
            </a:xfrm>
          </p:grpSpPr>
          <p:sp>
            <p:nvSpPr>
              <p:cNvPr id="39004" name="Rectangle 120"/>
              <p:cNvSpPr>
                <a:spLocks noChangeArrowheads="1"/>
              </p:cNvSpPr>
              <p:nvPr/>
            </p:nvSpPr>
            <p:spPr bwMode="auto">
              <a:xfrm>
                <a:off x="2685"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05" name="Rectangle 121"/>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06" name="Rectangle 1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50" name="Group 123"/>
            <p:cNvGrpSpPr>
              <a:grpSpLocks/>
            </p:cNvGrpSpPr>
            <p:nvPr/>
          </p:nvGrpSpPr>
          <p:grpSpPr bwMode="auto">
            <a:xfrm>
              <a:off x="2063" y="3246"/>
              <a:ext cx="378" cy="930"/>
              <a:chOff x="2307" y="2190"/>
              <a:chExt cx="378" cy="930"/>
            </a:xfrm>
          </p:grpSpPr>
          <p:sp>
            <p:nvSpPr>
              <p:cNvPr id="39001" name="Rectangle 124"/>
              <p:cNvSpPr>
                <a:spLocks noChangeArrowheads="1"/>
              </p:cNvSpPr>
              <p:nvPr/>
            </p:nvSpPr>
            <p:spPr bwMode="auto">
              <a:xfrm>
                <a:off x="2307"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39002" name="Rectangle 125"/>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03" name="Rectangle 126"/>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51" name="Group 127"/>
            <p:cNvGrpSpPr>
              <a:grpSpLocks/>
            </p:cNvGrpSpPr>
            <p:nvPr/>
          </p:nvGrpSpPr>
          <p:grpSpPr bwMode="auto">
            <a:xfrm>
              <a:off x="1686" y="3246"/>
              <a:ext cx="377" cy="930"/>
              <a:chOff x="1930" y="2190"/>
              <a:chExt cx="377" cy="930"/>
            </a:xfrm>
          </p:grpSpPr>
          <p:sp>
            <p:nvSpPr>
              <p:cNvPr id="38998" name="Rectangle 128"/>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8999" name="Rectangle 129"/>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9000" name="Rectangle 13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52" name="Group 131"/>
            <p:cNvGrpSpPr>
              <a:grpSpLocks/>
            </p:cNvGrpSpPr>
            <p:nvPr/>
          </p:nvGrpSpPr>
          <p:grpSpPr bwMode="auto">
            <a:xfrm>
              <a:off x="1308" y="3246"/>
              <a:ext cx="378" cy="930"/>
              <a:chOff x="1552" y="2190"/>
              <a:chExt cx="378" cy="930"/>
            </a:xfrm>
          </p:grpSpPr>
          <p:sp>
            <p:nvSpPr>
              <p:cNvPr id="38995" name="Rectangle 132"/>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8996" name="Rectangle 133"/>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8997" name="Rectangle 134"/>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grpSp>
        <p:grpSp>
          <p:nvGrpSpPr>
            <p:cNvPr id="38953" name="Group 135"/>
            <p:cNvGrpSpPr>
              <a:grpSpLocks/>
            </p:cNvGrpSpPr>
            <p:nvPr/>
          </p:nvGrpSpPr>
          <p:grpSpPr bwMode="auto">
            <a:xfrm>
              <a:off x="931" y="3246"/>
              <a:ext cx="377" cy="930"/>
              <a:chOff x="1117" y="1948"/>
              <a:chExt cx="377" cy="930"/>
            </a:xfrm>
          </p:grpSpPr>
          <p:sp>
            <p:nvSpPr>
              <p:cNvPr id="38992" name="Rectangle 136"/>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8993" name="Rectangle 137"/>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a:ea typeface="굴림" panose="020B0600000101010101" pitchFamily="34" charset="-127"/>
                </a:endParaRPr>
              </a:p>
            </p:txBody>
          </p:sp>
          <p:sp>
            <p:nvSpPr>
              <p:cNvPr id="38994" name="Rectangle 13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grpSp>
        <p:sp>
          <p:nvSpPr>
            <p:cNvPr id="38954" name="Rectangle 139"/>
            <p:cNvSpPr>
              <a:spLocks noChangeArrowheads="1"/>
            </p:cNvSpPr>
            <p:nvPr/>
          </p:nvSpPr>
          <p:spPr bwMode="auto">
            <a:xfrm>
              <a:off x="4706" y="2786"/>
              <a:ext cx="378"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8955" name="Rectangle 140"/>
            <p:cNvSpPr>
              <a:spLocks noChangeArrowheads="1"/>
            </p:cNvSpPr>
            <p:nvPr/>
          </p:nvSpPr>
          <p:spPr bwMode="auto">
            <a:xfrm>
              <a:off x="4329" y="2786"/>
              <a:ext cx="377"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8956" name="Rectangle 141"/>
            <p:cNvSpPr>
              <a:spLocks noChangeArrowheads="1"/>
            </p:cNvSpPr>
            <p:nvPr/>
          </p:nvSpPr>
          <p:spPr bwMode="auto">
            <a:xfrm>
              <a:off x="3951" y="2786"/>
              <a:ext cx="378"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38957" name="Rectangle 142"/>
            <p:cNvSpPr>
              <a:spLocks noChangeArrowheads="1"/>
            </p:cNvSpPr>
            <p:nvPr/>
          </p:nvSpPr>
          <p:spPr bwMode="auto">
            <a:xfrm>
              <a:off x="3574" y="2786"/>
              <a:ext cx="377" cy="46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38958" name="Rectangle 143"/>
            <p:cNvSpPr>
              <a:spLocks noChangeArrowheads="1"/>
            </p:cNvSpPr>
            <p:nvPr/>
          </p:nvSpPr>
          <p:spPr bwMode="auto">
            <a:xfrm>
              <a:off x="3196" y="2786"/>
              <a:ext cx="378" cy="46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8959" name="Rectangle 144"/>
            <p:cNvSpPr>
              <a:spLocks noChangeArrowheads="1"/>
            </p:cNvSpPr>
            <p:nvPr/>
          </p:nvSpPr>
          <p:spPr bwMode="auto">
            <a:xfrm>
              <a:off x="2819" y="2786"/>
              <a:ext cx="377" cy="46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8960" name="Rectangle 145"/>
            <p:cNvSpPr>
              <a:spLocks noChangeArrowheads="1"/>
            </p:cNvSpPr>
            <p:nvPr/>
          </p:nvSpPr>
          <p:spPr bwMode="auto">
            <a:xfrm>
              <a:off x="2441" y="2786"/>
              <a:ext cx="378"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38961" name="Rectangle 146"/>
            <p:cNvSpPr>
              <a:spLocks noChangeArrowheads="1"/>
            </p:cNvSpPr>
            <p:nvPr/>
          </p:nvSpPr>
          <p:spPr bwMode="auto">
            <a:xfrm>
              <a:off x="2063" y="2786"/>
              <a:ext cx="378" cy="46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sp>
          <p:nvSpPr>
            <p:cNvPr id="38962" name="Rectangle 147"/>
            <p:cNvSpPr>
              <a:spLocks noChangeArrowheads="1"/>
            </p:cNvSpPr>
            <p:nvPr/>
          </p:nvSpPr>
          <p:spPr bwMode="auto">
            <a:xfrm>
              <a:off x="1686" y="2786"/>
              <a:ext cx="377"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C</a:t>
              </a:r>
            </a:p>
          </p:txBody>
        </p:sp>
        <p:sp>
          <p:nvSpPr>
            <p:cNvPr id="38963" name="Rectangle 148"/>
            <p:cNvSpPr>
              <a:spLocks noChangeArrowheads="1"/>
            </p:cNvSpPr>
            <p:nvPr/>
          </p:nvSpPr>
          <p:spPr bwMode="auto">
            <a:xfrm>
              <a:off x="1308" y="2786"/>
              <a:ext cx="378"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B</a:t>
              </a:r>
            </a:p>
          </p:txBody>
        </p:sp>
        <p:sp>
          <p:nvSpPr>
            <p:cNvPr id="38964" name="Rectangle 149"/>
            <p:cNvSpPr>
              <a:spLocks noChangeArrowheads="1"/>
            </p:cNvSpPr>
            <p:nvPr/>
          </p:nvSpPr>
          <p:spPr bwMode="auto">
            <a:xfrm>
              <a:off x="931" y="2786"/>
              <a:ext cx="377" cy="46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A</a:t>
              </a:r>
            </a:p>
          </p:txBody>
        </p:sp>
        <p:sp>
          <p:nvSpPr>
            <p:cNvPr id="38965" name="Rectangle 150"/>
            <p:cNvSpPr>
              <a:spLocks noChangeArrowheads="1"/>
            </p:cNvSpPr>
            <p:nvPr/>
          </p:nvSpPr>
          <p:spPr bwMode="auto">
            <a:xfrm>
              <a:off x="5094" y="2786"/>
              <a:ext cx="378"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D</a:t>
              </a:r>
            </a:p>
          </p:txBody>
        </p:sp>
        <p:grpSp>
          <p:nvGrpSpPr>
            <p:cNvPr id="38966" name="Group 151"/>
            <p:cNvGrpSpPr>
              <a:grpSpLocks/>
            </p:cNvGrpSpPr>
            <p:nvPr/>
          </p:nvGrpSpPr>
          <p:grpSpPr bwMode="auto">
            <a:xfrm>
              <a:off x="294" y="2786"/>
              <a:ext cx="5168" cy="1390"/>
              <a:chOff x="240" y="1440"/>
              <a:chExt cx="5168" cy="1390"/>
            </a:xfrm>
          </p:grpSpPr>
          <p:sp>
            <p:nvSpPr>
              <p:cNvPr id="38967" name="Rectangle 152"/>
              <p:cNvSpPr>
                <a:spLocks noChangeArrowheads="1"/>
              </p:cNvSpPr>
              <p:nvPr/>
            </p:nvSpPr>
            <p:spPr bwMode="auto">
              <a:xfrm>
                <a:off x="240" y="2520"/>
                <a:ext cx="637" cy="31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3</a:t>
                </a:r>
              </a:p>
            </p:txBody>
          </p:sp>
          <p:sp>
            <p:nvSpPr>
              <p:cNvPr id="38968" name="Rectangle 153"/>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2</a:t>
                </a:r>
              </a:p>
            </p:txBody>
          </p:sp>
          <p:sp>
            <p:nvSpPr>
              <p:cNvPr id="38969" name="Rectangle 154"/>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a:ea typeface="굴림" panose="020B0600000101010101" pitchFamily="34" charset="-127"/>
                  </a:rPr>
                  <a:t>1</a:t>
                </a:r>
              </a:p>
            </p:txBody>
          </p:sp>
          <p:sp>
            <p:nvSpPr>
              <p:cNvPr id="38970" name="Rectangle 155"/>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a:ea typeface="굴림" panose="020B0600000101010101" pitchFamily="34" charset="-127"/>
                  </a:rPr>
                  <a:t>Ref:</a:t>
                </a:r>
              </a:p>
              <a:p>
                <a:pPr algn="l">
                  <a:lnSpc>
                    <a:spcPct val="90000"/>
                  </a:lnSpc>
                  <a:spcBef>
                    <a:spcPct val="30000"/>
                  </a:spcBef>
                </a:pPr>
                <a:r>
                  <a:rPr lang="en-US" altLang="ko-KR">
                    <a:ea typeface="굴림" panose="020B0600000101010101" pitchFamily="34" charset="-127"/>
                  </a:rPr>
                  <a:t>Page:</a:t>
                </a:r>
              </a:p>
            </p:txBody>
          </p:sp>
          <p:sp>
            <p:nvSpPr>
              <p:cNvPr id="38971" name="Line 156"/>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38972" name="Group 157"/>
              <p:cNvGrpSpPr>
                <a:grpSpLocks/>
              </p:cNvGrpSpPr>
              <p:nvPr/>
            </p:nvGrpSpPr>
            <p:grpSpPr bwMode="auto">
              <a:xfrm>
                <a:off x="240" y="2210"/>
                <a:ext cx="5161" cy="310"/>
                <a:chOff x="240" y="2210"/>
                <a:chExt cx="4790" cy="310"/>
              </a:xfrm>
            </p:grpSpPr>
            <p:sp>
              <p:nvSpPr>
                <p:cNvPr id="38990" name="Line 158"/>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91" name="Line 159"/>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8973" name="Line 160"/>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74" name="Line 161"/>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75" name="Line 162"/>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76" name="Line 163"/>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77" name="Line 164"/>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78" name="Line 165"/>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79" name="Line 166"/>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0" name="Line 167"/>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1" name="Line 168"/>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2" name="Line 169"/>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3" name="Line 170"/>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4" name="Line 171"/>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38985" name="Group 172"/>
              <p:cNvGrpSpPr>
                <a:grpSpLocks/>
              </p:cNvGrpSpPr>
              <p:nvPr/>
            </p:nvGrpSpPr>
            <p:grpSpPr bwMode="auto">
              <a:xfrm>
                <a:off x="240" y="1440"/>
                <a:ext cx="5160" cy="1390"/>
                <a:chOff x="240" y="1440"/>
                <a:chExt cx="4790" cy="1390"/>
              </a:xfrm>
            </p:grpSpPr>
            <p:sp>
              <p:nvSpPr>
                <p:cNvPr id="38987" name="Line 173"/>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8" name="Line 174"/>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8989" name="Line 175"/>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8986" name="Line 176"/>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spTree>
    <p:extLst>
      <p:ext uri="{BB962C8B-B14F-4D97-AF65-F5344CB8AC3E}">
        <p14:creationId xmlns:p14="http://schemas.microsoft.com/office/powerpoint/2010/main" val="3645384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anim calcmode="lin" valueType="num">
                                      <p:cBhvr additive="base">
                                        <p:cTn id="7" dur="500" fill="hold"/>
                                        <p:tgtEl>
                                          <p:spTgt spid="779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79267">
                                            <p:txEl>
                                              <p:pRg st="1" end="1"/>
                                            </p:txEl>
                                          </p:spTgt>
                                        </p:tgtEl>
                                        <p:attrNameLst>
                                          <p:attrName>style.visibility</p:attrName>
                                        </p:attrNameLst>
                                      </p:cBhvr>
                                      <p:to>
                                        <p:strVal val="visible"/>
                                      </p:to>
                                    </p:set>
                                    <p:anim calcmode="lin" valueType="num">
                                      <p:cBhvr additive="base">
                                        <p:cTn id="13" dur="500" fill="hold"/>
                                        <p:tgtEl>
                                          <p:spTgt spid="779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926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779354"/>
                                        </p:tgtEl>
                                        <p:attrNameLst>
                                          <p:attrName>style.visibility</p:attrName>
                                        </p:attrNameLst>
                                      </p:cBhvr>
                                      <p:to>
                                        <p:strVal val="visible"/>
                                      </p:to>
                                    </p:set>
                                    <p:anim calcmode="lin" valueType="num">
                                      <p:cBhvr additive="base">
                                        <p:cTn id="17" dur="500" fill="hold"/>
                                        <p:tgtEl>
                                          <p:spTgt spid="779354"/>
                                        </p:tgtEl>
                                        <p:attrNameLst>
                                          <p:attrName>ppt_x</p:attrName>
                                        </p:attrNameLst>
                                      </p:cBhvr>
                                      <p:tavLst>
                                        <p:tav tm="0">
                                          <p:val>
                                            <p:strVal val="1+#ppt_w/2"/>
                                          </p:val>
                                        </p:tav>
                                        <p:tav tm="100000">
                                          <p:val>
                                            <p:strVal val="#ppt_x"/>
                                          </p:val>
                                        </p:tav>
                                      </p:tavLst>
                                    </p:anim>
                                    <p:anim calcmode="lin" valueType="num">
                                      <p:cBhvr additive="base">
                                        <p:cTn id="18" dur="500" fill="hold"/>
                                        <p:tgtEl>
                                          <p:spTgt spid="779354"/>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932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7930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932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7930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793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7930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7931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77929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7931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77929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931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779288"/>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79316"/>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779284"/>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79315"/>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nodeType="clickEffect">
                                  <p:stCondLst>
                                    <p:cond delay="0"/>
                                  </p:stCondLst>
                                  <p:childTnLst>
                                    <p:set>
                                      <p:cBhvr>
                                        <p:cTn id="82" dur="1" fill="hold">
                                          <p:stCondLst>
                                            <p:cond delay="0"/>
                                          </p:stCondLst>
                                        </p:cTn>
                                        <p:tgtEl>
                                          <p:spTgt spid="77928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79314"/>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779276"/>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79313"/>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77927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79312"/>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nodeType="clickEffect">
                                  <p:stCondLst>
                                    <p:cond delay="0"/>
                                  </p:stCondLst>
                                  <p:childTnLst>
                                    <p:set>
                                      <p:cBhvr>
                                        <p:cTn id="106" dur="1" fill="hold">
                                          <p:stCondLst>
                                            <p:cond delay="0"/>
                                          </p:stCondLst>
                                        </p:cTn>
                                        <p:tgtEl>
                                          <p:spTgt spid="779268"/>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79351"/>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nodeType="clickEffect">
                                  <p:stCondLst>
                                    <p:cond delay="0"/>
                                  </p:stCondLst>
                                  <p:childTnLst>
                                    <p:set>
                                      <p:cBhvr>
                                        <p:cTn id="114" dur="1" fill="hold">
                                          <p:stCondLst>
                                            <p:cond delay="0"/>
                                          </p:stCondLst>
                                        </p:cTn>
                                        <p:tgtEl>
                                          <p:spTgt spid="779347"/>
                                        </p:tgtEl>
                                        <p:attrNameLst>
                                          <p:attrName>style.visibility</p:attrName>
                                        </p:attrNameLst>
                                      </p:cBhvr>
                                      <p:to>
                                        <p:strVal val="visible"/>
                                      </p:to>
                                    </p:set>
                                  </p:childTnLst>
                                </p:cTn>
                              </p:par>
                              <p:par>
                                <p:cTn id="115" presetID="2" presetClass="entr" presetSubtype="2" fill="hold" grpId="0" nodeType="withEffect">
                                  <p:stCondLst>
                                    <p:cond delay="0"/>
                                  </p:stCondLst>
                                  <p:childTnLst>
                                    <p:set>
                                      <p:cBhvr>
                                        <p:cTn id="116" dur="1" fill="hold">
                                          <p:stCondLst>
                                            <p:cond delay="0"/>
                                          </p:stCondLst>
                                        </p:cTn>
                                        <p:tgtEl>
                                          <p:spTgt spid="779267">
                                            <p:txEl>
                                              <p:pRg st="8" end="8"/>
                                            </p:txEl>
                                          </p:spTgt>
                                        </p:tgtEl>
                                        <p:attrNameLst>
                                          <p:attrName>style.visibility</p:attrName>
                                        </p:attrNameLst>
                                      </p:cBhvr>
                                      <p:to>
                                        <p:strVal val="visible"/>
                                      </p:to>
                                    </p:set>
                                    <p:anim calcmode="lin" valueType="num">
                                      <p:cBhvr additive="base">
                                        <p:cTn id="117" dur="500" fill="hold"/>
                                        <p:tgtEl>
                                          <p:spTgt spid="779267">
                                            <p:txEl>
                                              <p:pRg st="8" end="8"/>
                                            </p:txEl>
                                          </p:spTgt>
                                        </p:tgtEl>
                                        <p:attrNameLst>
                                          <p:attrName>ppt_x</p:attrName>
                                        </p:attrNameLst>
                                      </p:cBhvr>
                                      <p:tavLst>
                                        <p:tav tm="0">
                                          <p:val>
                                            <p:strVal val="1+#ppt_w/2"/>
                                          </p:val>
                                        </p:tav>
                                        <p:tav tm="100000">
                                          <p:val>
                                            <p:strVal val="#ppt_x"/>
                                          </p:val>
                                        </p:tav>
                                      </p:tavLst>
                                    </p:anim>
                                    <p:anim calcmode="lin" valueType="num">
                                      <p:cBhvr additive="base">
                                        <p:cTn id="118" dur="500" fill="hold"/>
                                        <p:tgtEl>
                                          <p:spTgt spid="779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2" fill="hold" grpId="0" nodeType="clickEffect">
                                  <p:stCondLst>
                                    <p:cond delay="0"/>
                                  </p:stCondLst>
                                  <p:childTnLst>
                                    <p:set>
                                      <p:cBhvr>
                                        <p:cTn id="122" dur="1" fill="hold">
                                          <p:stCondLst>
                                            <p:cond delay="0"/>
                                          </p:stCondLst>
                                        </p:cTn>
                                        <p:tgtEl>
                                          <p:spTgt spid="779267">
                                            <p:txEl>
                                              <p:pRg st="9" end="9"/>
                                            </p:txEl>
                                          </p:spTgt>
                                        </p:tgtEl>
                                        <p:attrNameLst>
                                          <p:attrName>style.visibility</p:attrName>
                                        </p:attrNameLst>
                                      </p:cBhvr>
                                      <p:to>
                                        <p:strVal val="visible"/>
                                      </p:to>
                                    </p:set>
                                    <p:anim calcmode="lin" valueType="num">
                                      <p:cBhvr additive="base">
                                        <p:cTn id="123" dur="500" fill="hold"/>
                                        <p:tgtEl>
                                          <p:spTgt spid="779267">
                                            <p:txEl>
                                              <p:pRg st="9" end="9"/>
                                            </p:txEl>
                                          </p:spTgt>
                                        </p:tgtEl>
                                        <p:attrNameLst>
                                          <p:attrName>ppt_x</p:attrName>
                                        </p:attrNameLst>
                                      </p:cBhvr>
                                      <p:tavLst>
                                        <p:tav tm="0">
                                          <p:val>
                                            <p:strVal val="1+#ppt_w/2"/>
                                          </p:val>
                                        </p:tav>
                                        <p:tav tm="100000">
                                          <p:val>
                                            <p:strVal val="#ppt_x"/>
                                          </p:val>
                                        </p:tav>
                                      </p:tavLst>
                                    </p:anim>
                                    <p:anim calcmode="lin" valueType="num">
                                      <p:cBhvr additive="base">
                                        <p:cTn id="124" dur="500" fill="hold"/>
                                        <p:tgtEl>
                                          <p:spTgt spid="779267">
                                            <p:txEl>
                                              <p:pRg st="9" end="9"/>
                                            </p:txEl>
                                          </p:spTgt>
                                        </p:tgtEl>
                                        <p:attrNameLst>
                                          <p:attrName>ppt_y</p:attrName>
                                        </p:attrNameLst>
                                      </p:cBhvr>
                                      <p:tavLst>
                                        <p:tav tm="0">
                                          <p:val>
                                            <p:strVal val="#ppt_y"/>
                                          </p:val>
                                        </p:tav>
                                        <p:tav tm="100000">
                                          <p:val>
                                            <p:strVal val="#ppt_y"/>
                                          </p:val>
                                        </p:tav>
                                      </p:tavLst>
                                    </p:anim>
                                  </p:childTnLst>
                                </p:cTn>
                              </p:par>
                              <p:par>
                                <p:cTn id="125" presetID="2" presetClass="entr" presetSubtype="2" fill="hold" nodeType="withEffect">
                                  <p:stCondLst>
                                    <p:cond delay="0"/>
                                  </p:stCondLst>
                                  <p:childTnLst>
                                    <p:set>
                                      <p:cBhvr>
                                        <p:cTn id="126" dur="1" fill="hold">
                                          <p:stCondLst>
                                            <p:cond delay="0"/>
                                          </p:stCondLst>
                                        </p:cTn>
                                        <p:tgtEl>
                                          <p:spTgt spid="779441"/>
                                        </p:tgtEl>
                                        <p:attrNameLst>
                                          <p:attrName>style.visibility</p:attrName>
                                        </p:attrNameLst>
                                      </p:cBhvr>
                                      <p:to>
                                        <p:strVal val="visible"/>
                                      </p:to>
                                    </p:set>
                                    <p:anim calcmode="lin" valueType="num">
                                      <p:cBhvr additive="base">
                                        <p:cTn id="127" dur="500" fill="hold"/>
                                        <p:tgtEl>
                                          <p:spTgt spid="779441"/>
                                        </p:tgtEl>
                                        <p:attrNameLst>
                                          <p:attrName>ppt_x</p:attrName>
                                        </p:attrNameLst>
                                      </p:cBhvr>
                                      <p:tavLst>
                                        <p:tav tm="0">
                                          <p:val>
                                            <p:strVal val="1+#ppt_w/2"/>
                                          </p:val>
                                        </p:tav>
                                        <p:tav tm="100000">
                                          <p:val>
                                            <p:strVal val="#ppt_x"/>
                                          </p:val>
                                        </p:tav>
                                      </p:tavLst>
                                    </p:anim>
                                    <p:anim calcmode="lin" valueType="num">
                                      <p:cBhvr additive="base">
                                        <p:cTn id="128" dur="500" fill="hold"/>
                                        <p:tgtEl>
                                          <p:spTgt spid="7794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P spid="779312" grpId="0"/>
      <p:bldP spid="779313" grpId="0"/>
      <p:bldP spid="779314" grpId="0"/>
      <p:bldP spid="779315" grpId="0"/>
      <p:bldP spid="779316" grpId="0"/>
      <p:bldP spid="779317" grpId="0"/>
      <p:bldP spid="779318" grpId="0"/>
      <p:bldP spid="779319" grpId="0"/>
      <p:bldP spid="779320" grpId="0"/>
      <p:bldP spid="779321" grpId="0"/>
      <p:bldP spid="779322" grpId="0"/>
      <p:bldP spid="77935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Graph of Page Faults Versus The Number of Frames</a:t>
            </a:r>
          </a:p>
        </p:txBody>
      </p:sp>
      <p:sp>
        <p:nvSpPr>
          <p:cNvPr id="19459" name="Rectangle 4"/>
          <p:cNvSpPr>
            <a:spLocks noGrp="1" noChangeArrowheads="1"/>
          </p:cNvSpPr>
          <p:nvPr>
            <p:ph type="body" idx="1"/>
          </p:nvPr>
        </p:nvSpPr>
        <p:spPr>
          <a:xfrm>
            <a:off x="158750" y="4167188"/>
            <a:ext cx="8785225" cy="2538412"/>
          </a:xfrm>
        </p:spPr>
        <p:txBody>
          <a:bodyPr/>
          <a:lstStyle/>
          <a:p>
            <a:pPr>
              <a:lnSpc>
                <a:spcPct val="80000"/>
              </a:lnSpc>
              <a:spcBef>
                <a:spcPct val="20000"/>
              </a:spcBef>
            </a:pPr>
            <a:r>
              <a:rPr lang="en-US" altLang="ko-KR" smtClean="0">
                <a:ea typeface="굴림" panose="020B0600000101010101" pitchFamily="34" charset="-127"/>
              </a:rPr>
              <a:t>One desirable property: When you add memory the miss rate goes down</a:t>
            </a:r>
          </a:p>
          <a:p>
            <a:pPr lvl="1">
              <a:lnSpc>
                <a:spcPct val="80000"/>
              </a:lnSpc>
              <a:spcBef>
                <a:spcPct val="20000"/>
              </a:spcBef>
            </a:pPr>
            <a:r>
              <a:rPr lang="en-US" altLang="ko-KR" smtClean="0">
                <a:ea typeface="굴림" panose="020B0600000101010101" pitchFamily="34" charset="-127"/>
              </a:rPr>
              <a:t>Does this always happen?</a:t>
            </a:r>
          </a:p>
          <a:p>
            <a:pPr lvl="1">
              <a:lnSpc>
                <a:spcPct val="80000"/>
              </a:lnSpc>
              <a:spcBef>
                <a:spcPct val="20000"/>
              </a:spcBef>
            </a:pPr>
            <a:r>
              <a:rPr lang="en-US" altLang="ko-KR" smtClean="0">
                <a:ea typeface="굴림" panose="020B0600000101010101" pitchFamily="34" charset="-127"/>
              </a:rPr>
              <a:t>Seems like it should, right?</a:t>
            </a:r>
          </a:p>
          <a:p>
            <a:pPr>
              <a:lnSpc>
                <a:spcPct val="80000"/>
              </a:lnSpc>
              <a:spcBef>
                <a:spcPct val="20000"/>
              </a:spcBef>
            </a:pPr>
            <a:r>
              <a:rPr lang="en-US" altLang="ko-KR" smtClean="0">
                <a:ea typeface="굴림" panose="020B0600000101010101" pitchFamily="34" charset="-127"/>
              </a:rPr>
              <a:t>No: BeLady’s anomaly </a:t>
            </a:r>
          </a:p>
          <a:p>
            <a:pPr lvl="1">
              <a:lnSpc>
                <a:spcPct val="80000"/>
              </a:lnSpc>
              <a:spcBef>
                <a:spcPct val="20000"/>
              </a:spcBef>
            </a:pPr>
            <a:r>
              <a:rPr lang="en-US" altLang="ko-KR" smtClean="0">
                <a:ea typeface="굴림" panose="020B0600000101010101" pitchFamily="34" charset="-127"/>
              </a:rPr>
              <a:t>Certain replacement algorithms (FIFO) don’t have this obvious property!</a:t>
            </a:r>
          </a:p>
        </p:txBody>
      </p:sp>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l="493" t="11264" r="1244" b="11610"/>
          <a:stretch>
            <a:fillRect/>
          </a:stretch>
        </p:blipFill>
        <p:spPr bwMode="auto">
          <a:xfrm>
            <a:off x="1624013" y="711200"/>
            <a:ext cx="5646737" cy="33226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9190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152400"/>
            <a:ext cx="7620000" cy="533400"/>
          </a:xfrm>
        </p:spPr>
        <p:txBody>
          <a:bodyPr/>
          <a:lstStyle/>
          <a:p>
            <a:r>
              <a:rPr lang="en-US" altLang="ko-KR" smtClean="0">
                <a:ea typeface="굴림" panose="020B0600000101010101" pitchFamily="34" charset="-127"/>
              </a:rPr>
              <a:t>Adding Memory Doesn’t Always Help Fault Rate</a:t>
            </a:r>
          </a:p>
        </p:txBody>
      </p:sp>
      <p:sp>
        <p:nvSpPr>
          <p:cNvPr id="780291" name="Rectangle 3"/>
          <p:cNvSpPr>
            <a:spLocks noGrp="1" noChangeArrowheads="1"/>
          </p:cNvSpPr>
          <p:nvPr>
            <p:ph type="body" idx="1"/>
          </p:nvPr>
        </p:nvSpPr>
        <p:spPr>
          <a:xfrm>
            <a:off x="152400" y="685800"/>
            <a:ext cx="8839200" cy="6172200"/>
          </a:xfrm>
        </p:spPr>
        <p:txBody>
          <a:bodyPr/>
          <a:lstStyle/>
          <a:p>
            <a:pPr>
              <a:lnSpc>
                <a:spcPct val="80000"/>
              </a:lnSpc>
              <a:spcBef>
                <a:spcPct val="5000"/>
              </a:spcBef>
            </a:pPr>
            <a:r>
              <a:rPr lang="en-US" altLang="ko-KR" dirty="0" smtClean="0">
                <a:ea typeface="굴림" panose="020B0600000101010101" pitchFamily="34" charset="-127"/>
              </a:rPr>
              <a:t>Does adding memory reduce number of page faults?</a:t>
            </a:r>
          </a:p>
          <a:p>
            <a:pPr lvl="1">
              <a:lnSpc>
                <a:spcPct val="80000"/>
              </a:lnSpc>
              <a:spcBef>
                <a:spcPct val="5000"/>
              </a:spcBef>
            </a:pPr>
            <a:r>
              <a:rPr lang="en-US" altLang="ko-KR" dirty="0" smtClean="0">
                <a:ea typeface="굴림" panose="020B0600000101010101" pitchFamily="34" charset="-127"/>
              </a:rPr>
              <a:t>Yes for LRU and MIN</a:t>
            </a:r>
          </a:p>
          <a:p>
            <a:pPr lvl="1">
              <a:lnSpc>
                <a:spcPct val="80000"/>
              </a:lnSpc>
              <a:spcBef>
                <a:spcPct val="5000"/>
              </a:spcBef>
            </a:pPr>
            <a:r>
              <a:rPr lang="en-US" altLang="ko-KR" dirty="0" smtClean="0">
                <a:ea typeface="굴림" panose="020B0600000101010101" pitchFamily="34" charset="-127"/>
              </a:rPr>
              <a:t>Not necessarily for FIFO!  (Called </a:t>
            </a:r>
            <a:r>
              <a:rPr lang="en-US" altLang="ko-KR" dirty="0" err="1" smtClean="0">
                <a:ea typeface="굴림" panose="020B0600000101010101" pitchFamily="34" charset="-127"/>
              </a:rPr>
              <a:t>Belady’s</a:t>
            </a:r>
            <a:r>
              <a:rPr lang="en-US" altLang="ko-KR" dirty="0" smtClean="0">
                <a:ea typeface="굴림" panose="020B0600000101010101" pitchFamily="34" charset="-127"/>
              </a:rPr>
              <a:t> anomaly)</a:t>
            </a: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lvl="1">
              <a:lnSpc>
                <a:spcPct val="80000"/>
              </a:lnSpc>
              <a:spcBef>
                <a:spcPct val="5000"/>
              </a:spcBef>
            </a:pPr>
            <a:endParaRPr lang="en-US" altLang="ko-KR" dirty="0" smtClean="0">
              <a:ea typeface="굴림" panose="020B0600000101010101" pitchFamily="34" charset="-127"/>
            </a:endParaRPr>
          </a:p>
          <a:p>
            <a:pPr>
              <a:lnSpc>
                <a:spcPct val="80000"/>
              </a:lnSpc>
              <a:spcBef>
                <a:spcPct val="5000"/>
              </a:spcBef>
            </a:pPr>
            <a:endParaRPr lang="en-US" altLang="ko-KR" dirty="0" smtClean="0">
              <a:ea typeface="굴림" panose="020B0600000101010101" pitchFamily="34" charset="-127"/>
            </a:endParaRPr>
          </a:p>
          <a:p>
            <a:pPr>
              <a:lnSpc>
                <a:spcPct val="80000"/>
              </a:lnSpc>
              <a:spcBef>
                <a:spcPct val="5000"/>
              </a:spcBef>
            </a:pPr>
            <a:r>
              <a:rPr lang="en-US" altLang="ko-KR" dirty="0" smtClean="0">
                <a:ea typeface="굴림" panose="020B0600000101010101" pitchFamily="34" charset="-127"/>
              </a:rPr>
              <a:t>After adding memory:</a:t>
            </a:r>
          </a:p>
          <a:p>
            <a:pPr lvl="1">
              <a:lnSpc>
                <a:spcPct val="80000"/>
              </a:lnSpc>
              <a:spcBef>
                <a:spcPct val="5000"/>
              </a:spcBef>
            </a:pPr>
            <a:r>
              <a:rPr lang="en-US" altLang="ko-KR" dirty="0" smtClean="0">
                <a:ea typeface="굴림" panose="020B0600000101010101" pitchFamily="34" charset="-127"/>
              </a:rPr>
              <a:t>With FIFO, contents can be completely different</a:t>
            </a:r>
          </a:p>
          <a:p>
            <a:pPr lvl="1">
              <a:lnSpc>
                <a:spcPct val="80000"/>
              </a:lnSpc>
              <a:spcBef>
                <a:spcPct val="5000"/>
              </a:spcBef>
            </a:pPr>
            <a:r>
              <a:rPr lang="en-US" altLang="ko-KR" dirty="0" smtClean="0">
                <a:ea typeface="굴림" panose="020B0600000101010101" pitchFamily="34" charset="-127"/>
              </a:rPr>
              <a:t>In contrast, with LRU or MIN, contents of memory with X pages are a subset of contents with X+1 Page</a:t>
            </a:r>
          </a:p>
        </p:txBody>
      </p:sp>
      <p:grpSp>
        <p:nvGrpSpPr>
          <p:cNvPr id="780292" name="Group 4"/>
          <p:cNvGrpSpPr>
            <a:grpSpLocks/>
          </p:cNvGrpSpPr>
          <p:nvPr/>
        </p:nvGrpSpPr>
        <p:grpSpPr bwMode="auto">
          <a:xfrm>
            <a:off x="1150938" y="1662113"/>
            <a:ext cx="6864350" cy="1624012"/>
            <a:chOff x="294" y="2786"/>
            <a:chExt cx="5178" cy="1390"/>
          </a:xfrm>
        </p:grpSpPr>
        <p:grpSp>
          <p:nvGrpSpPr>
            <p:cNvPr id="20573" name="Group 5"/>
            <p:cNvGrpSpPr>
              <a:grpSpLocks/>
            </p:cNvGrpSpPr>
            <p:nvPr/>
          </p:nvGrpSpPr>
          <p:grpSpPr bwMode="auto">
            <a:xfrm>
              <a:off x="5078" y="3246"/>
              <a:ext cx="378" cy="930"/>
              <a:chOff x="4950" y="2190"/>
              <a:chExt cx="378" cy="930"/>
            </a:xfrm>
          </p:grpSpPr>
          <p:sp>
            <p:nvSpPr>
              <p:cNvPr id="20656" name="Rectangle 6"/>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57" name="Rectangle 7"/>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58" name="Rectangle 8"/>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74" name="Group 9"/>
            <p:cNvGrpSpPr>
              <a:grpSpLocks/>
            </p:cNvGrpSpPr>
            <p:nvPr/>
          </p:nvGrpSpPr>
          <p:grpSpPr bwMode="auto">
            <a:xfrm>
              <a:off x="4706" y="3246"/>
              <a:ext cx="378" cy="930"/>
              <a:chOff x="4950" y="2190"/>
              <a:chExt cx="378" cy="930"/>
            </a:xfrm>
          </p:grpSpPr>
          <p:sp>
            <p:nvSpPr>
              <p:cNvPr id="20653" name="Rectangle 10"/>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654" name="Rectangle 11"/>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55" name="Rectangle 12"/>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75" name="Group 13"/>
            <p:cNvGrpSpPr>
              <a:grpSpLocks/>
            </p:cNvGrpSpPr>
            <p:nvPr/>
          </p:nvGrpSpPr>
          <p:grpSpPr bwMode="auto">
            <a:xfrm>
              <a:off x="4329" y="3246"/>
              <a:ext cx="377" cy="930"/>
              <a:chOff x="4573" y="2190"/>
              <a:chExt cx="377" cy="930"/>
            </a:xfrm>
          </p:grpSpPr>
          <p:sp>
            <p:nvSpPr>
              <p:cNvPr id="20650" name="Rectangle 14"/>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51" name="Rectangle 15"/>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652" name="Rectangle 16"/>
              <p:cNvSpPr>
                <a:spLocks noChangeArrowheads="1"/>
              </p:cNvSpPr>
              <p:nvPr/>
            </p:nvSpPr>
            <p:spPr bwMode="auto">
              <a:xfrm>
                <a:off x="457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76" name="Group 17"/>
            <p:cNvGrpSpPr>
              <a:grpSpLocks/>
            </p:cNvGrpSpPr>
            <p:nvPr/>
          </p:nvGrpSpPr>
          <p:grpSpPr bwMode="auto">
            <a:xfrm>
              <a:off x="3951" y="3246"/>
              <a:ext cx="378" cy="930"/>
              <a:chOff x="4195" y="2190"/>
              <a:chExt cx="378" cy="930"/>
            </a:xfrm>
          </p:grpSpPr>
          <p:sp>
            <p:nvSpPr>
              <p:cNvPr id="20647" name="Rectangle 18"/>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8" name="Rectangle 19"/>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9" name="Rectangle 20"/>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77" name="Group 21"/>
            <p:cNvGrpSpPr>
              <a:grpSpLocks/>
            </p:cNvGrpSpPr>
            <p:nvPr/>
          </p:nvGrpSpPr>
          <p:grpSpPr bwMode="auto">
            <a:xfrm>
              <a:off x="3574" y="3246"/>
              <a:ext cx="377" cy="930"/>
              <a:chOff x="3818" y="2190"/>
              <a:chExt cx="377" cy="930"/>
            </a:xfrm>
          </p:grpSpPr>
          <p:sp>
            <p:nvSpPr>
              <p:cNvPr id="20644" name="Rectangle 22"/>
              <p:cNvSpPr>
                <a:spLocks noChangeArrowheads="1"/>
              </p:cNvSpPr>
              <p:nvPr/>
            </p:nvSpPr>
            <p:spPr bwMode="auto">
              <a:xfrm>
                <a:off x="3818"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5" name="Rectangle 23"/>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6" name="Rectangle 24"/>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78" name="Group 25"/>
            <p:cNvGrpSpPr>
              <a:grpSpLocks/>
            </p:cNvGrpSpPr>
            <p:nvPr/>
          </p:nvGrpSpPr>
          <p:grpSpPr bwMode="auto">
            <a:xfrm>
              <a:off x="3196" y="3246"/>
              <a:ext cx="378" cy="930"/>
              <a:chOff x="3440" y="2190"/>
              <a:chExt cx="378" cy="930"/>
            </a:xfrm>
          </p:grpSpPr>
          <p:sp>
            <p:nvSpPr>
              <p:cNvPr id="20641" name="Rectangle 26"/>
              <p:cNvSpPr>
                <a:spLocks noChangeArrowheads="1"/>
              </p:cNvSpPr>
              <p:nvPr/>
            </p:nvSpPr>
            <p:spPr bwMode="auto">
              <a:xfrm>
                <a:off x="344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2" name="Rectangle 27"/>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3" name="Rectangle 28"/>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grpSp>
        <p:grpSp>
          <p:nvGrpSpPr>
            <p:cNvPr id="20579" name="Group 29"/>
            <p:cNvGrpSpPr>
              <a:grpSpLocks/>
            </p:cNvGrpSpPr>
            <p:nvPr/>
          </p:nvGrpSpPr>
          <p:grpSpPr bwMode="auto">
            <a:xfrm>
              <a:off x="2819" y="3246"/>
              <a:ext cx="377" cy="930"/>
              <a:chOff x="3063" y="2190"/>
              <a:chExt cx="377" cy="930"/>
            </a:xfrm>
          </p:grpSpPr>
          <p:sp>
            <p:nvSpPr>
              <p:cNvPr id="20638" name="Rectangle 30"/>
              <p:cNvSpPr>
                <a:spLocks noChangeArrowheads="1"/>
              </p:cNvSpPr>
              <p:nvPr/>
            </p:nvSpPr>
            <p:spPr bwMode="auto">
              <a:xfrm>
                <a:off x="306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639" name="Rectangle 31"/>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40" name="Rectangle 32"/>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80" name="Group 33"/>
            <p:cNvGrpSpPr>
              <a:grpSpLocks/>
            </p:cNvGrpSpPr>
            <p:nvPr/>
          </p:nvGrpSpPr>
          <p:grpSpPr bwMode="auto">
            <a:xfrm>
              <a:off x="2441" y="3246"/>
              <a:ext cx="378" cy="930"/>
              <a:chOff x="2685" y="2190"/>
              <a:chExt cx="378" cy="930"/>
            </a:xfrm>
          </p:grpSpPr>
          <p:sp>
            <p:nvSpPr>
              <p:cNvPr id="20635" name="Rectangle 34"/>
              <p:cNvSpPr>
                <a:spLocks noChangeArrowheads="1"/>
              </p:cNvSpPr>
              <p:nvPr/>
            </p:nvSpPr>
            <p:spPr bwMode="auto">
              <a:xfrm>
                <a:off x="268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36" name="Rectangle 35"/>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637" name="Rectangle 36"/>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81" name="Group 37"/>
            <p:cNvGrpSpPr>
              <a:grpSpLocks/>
            </p:cNvGrpSpPr>
            <p:nvPr/>
          </p:nvGrpSpPr>
          <p:grpSpPr bwMode="auto">
            <a:xfrm>
              <a:off x="2063" y="3246"/>
              <a:ext cx="378" cy="930"/>
              <a:chOff x="2307" y="2190"/>
              <a:chExt cx="378" cy="930"/>
            </a:xfrm>
          </p:grpSpPr>
          <p:sp>
            <p:nvSpPr>
              <p:cNvPr id="20632" name="Rectangle 38"/>
              <p:cNvSpPr>
                <a:spLocks noChangeArrowheads="1"/>
              </p:cNvSpPr>
              <p:nvPr/>
            </p:nvSpPr>
            <p:spPr bwMode="auto">
              <a:xfrm>
                <a:off x="2307"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33" name="Rectangle 39"/>
              <p:cNvSpPr>
                <a:spLocks noChangeArrowheads="1"/>
              </p:cNvSpPr>
              <p:nvPr/>
            </p:nvSpPr>
            <p:spPr bwMode="auto">
              <a:xfrm>
                <a:off x="2307"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34" name="Rectangle 40"/>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grpSp>
        <p:grpSp>
          <p:nvGrpSpPr>
            <p:cNvPr id="20582" name="Group 41"/>
            <p:cNvGrpSpPr>
              <a:grpSpLocks/>
            </p:cNvGrpSpPr>
            <p:nvPr/>
          </p:nvGrpSpPr>
          <p:grpSpPr bwMode="auto">
            <a:xfrm>
              <a:off x="1686" y="3246"/>
              <a:ext cx="377" cy="930"/>
              <a:chOff x="1930" y="2190"/>
              <a:chExt cx="377" cy="930"/>
            </a:xfrm>
          </p:grpSpPr>
          <p:sp>
            <p:nvSpPr>
              <p:cNvPr id="20629" name="Rectangle 42"/>
              <p:cNvSpPr>
                <a:spLocks noChangeArrowheads="1"/>
              </p:cNvSpPr>
              <p:nvPr/>
            </p:nvSpPr>
            <p:spPr bwMode="auto">
              <a:xfrm>
                <a:off x="1930"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630" name="Rectangle 43"/>
              <p:cNvSpPr>
                <a:spLocks noChangeArrowheads="1"/>
              </p:cNvSpPr>
              <p:nvPr/>
            </p:nvSpPr>
            <p:spPr bwMode="auto">
              <a:xfrm>
                <a:off x="1930"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31" name="Rectangle 44"/>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83" name="Group 45"/>
            <p:cNvGrpSpPr>
              <a:grpSpLocks/>
            </p:cNvGrpSpPr>
            <p:nvPr/>
          </p:nvGrpSpPr>
          <p:grpSpPr bwMode="auto">
            <a:xfrm>
              <a:off x="1308" y="3246"/>
              <a:ext cx="378" cy="930"/>
              <a:chOff x="1552" y="2190"/>
              <a:chExt cx="378" cy="930"/>
            </a:xfrm>
          </p:grpSpPr>
          <p:sp>
            <p:nvSpPr>
              <p:cNvPr id="20626" name="Rectangle 46"/>
              <p:cNvSpPr>
                <a:spLocks noChangeArrowheads="1"/>
              </p:cNvSpPr>
              <p:nvPr/>
            </p:nvSpPr>
            <p:spPr bwMode="auto">
              <a:xfrm>
                <a:off x="1552"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27" name="Rectangle 47"/>
              <p:cNvSpPr>
                <a:spLocks noChangeArrowheads="1"/>
              </p:cNvSpPr>
              <p:nvPr/>
            </p:nvSpPr>
            <p:spPr bwMode="auto">
              <a:xfrm>
                <a:off x="1552"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628" name="Rectangle 48"/>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grpSp>
        <p:grpSp>
          <p:nvGrpSpPr>
            <p:cNvPr id="20584" name="Group 49"/>
            <p:cNvGrpSpPr>
              <a:grpSpLocks/>
            </p:cNvGrpSpPr>
            <p:nvPr/>
          </p:nvGrpSpPr>
          <p:grpSpPr bwMode="auto">
            <a:xfrm>
              <a:off x="931" y="3246"/>
              <a:ext cx="377" cy="930"/>
              <a:chOff x="1117" y="1948"/>
              <a:chExt cx="377" cy="930"/>
            </a:xfrm>
          </p:grpSpPr>
          <p:sp>
            <p:nvSpPr>
              <p:cNvPr id="20623" name="Rectangle 50"/>
              <p:cNvSpPr>
                <a:spLocks noChangeArrowheads="1"/>
              </p:cNvSpPr>
              <p:nvPr/>
            </p:nvSpPr>
            <p:spPr bwMode="auto">
              <a:xfrm>
                <a:off x="1117" y="256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24" name="Rectangle 51"/>
              <p:cNvSpPr>
                <a:spLocks noChangeArrowheads="1"/>
              </p:cNvSpPr>
              <p:nvPr/>
            </p:nvSpPr>
            <p:spPr bwMode="auto">
              <a:xfrm>
                <a:off x="1117" y="225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625" name="Rectangle 52"/>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grpSp>
        <p:sp>
          <p:nvSpPr>
            <p:cNvPr id="20585" name="Rectangle 53"/>
            <p:cNvSpPr>
              <a:spLocks noChangeArrowheads="1"/>
            </p:cNvSpPr>
            <p:nvPr/>
          </p:nvSpPr>
          <p:spPr bwMode="auto">
            <a:xfrm>
              <a:off x="4706"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586" name="Rectangle 54"/>
            <p:cNvSpPr>
              <a:spLocks noChangeArrowheads="1"/>
            </p:cNvSpPr>
            <p:nvPr/>
          </p:nvSpPr>
          <p:spPr bwMode="auto">
            <a:xfrm>
              <a:off x="4329"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587" name="Rectangle 55"/>
            <p:cNvSpPr>
              <a:spLocks noChangeArrowheads="1"/>
            </p:cNvSpPr>
            <p:nvPr/>
          </p:nvSpPr>
          <p:spPr bwMode="auto">
            <a:xfrm>
              <a:off x="3951"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88" name="Rectangle 56"/>
            <p:cNvSpPr>
              <a:spLocks noChangeArrowheads="1"/>
            </p:cNvSpPr>
            <p:nvPr/>
          </p:nvSpPr>
          <p:spPr bwMode="auto">
            <a:xfrm>
              <a:off x="3574"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	</a:t>
              </a:r>
            </a:p>
          </p:txBody>
        </p:sp>
        <p:sp>
          <p:nvSpPr>
            <p:cNvPr id="20589" name="Rectangle 57"/>
            <p:cNvSpPr>
              <a:spLocks noChangeArrowheads="1"/>
            </p:cNvSpPr>
            <p:nvPr/>
          </p:nvSpPr>
          <p:spPr bwMode="auto">
            <a:xfrm>
              <a:off x="3196"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sp>
          <p:nvSpPr>
            <p:cNvPr id="20590" name="Rectangle 58"/>
            <p:cNvSpPr>
              <a:spLocks noChangeArrowheads="1"/>
            </p:cNvSpPr>
            <p:nvPr/>
          </p:nvSpPr>
          <p:spPr bwMode="auto">
            <a:xfrm>
              <a:off x="2819"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91" name="Rectangle 59"/>
            <p:cNvSpPr>
              <a:spLocks noChangeArrowheads="1"/>
            </p:cNvSpPr>
            <p:nvPr/>
          </p:nvSpPr>
          <p:spPr bwMode="auto">
            <a:xfrm>
              <a:off x="2441"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92" name="Rectangle 60"/>
            <p:cNvSpPr>
              <a:spLocks noChangeArrowheads="1"/>
            </p:cNvSpPr>
            <p:nvPr/>
          </p:nvSpPr>
          <p:spPr bwMode="auto">
            <a:xfrm>
              <a:off x="2063"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593" name="Rectangle 61"/>
            <p:cNvSpPr>
              <a:spLocks noChangeArrowheads="1"/>
            </p:cNvSpPr>
            <p:nvPr/>
          </p:nvSpPr>
          <p:spPr bwMode="auto">
            <a:xfrm>
              <a:off x="1686"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594" name="Rectangle 62"/>
            <p:cNvSpPr>
              <a:spLocks noChangeArrowheads="1"/>
            </p:cNvSpPr>
            <p:nvPr/>
          </p:nvSpPr>
          <p:spPr bwMode="auto">
            <a:xfrm>
              <a:off x="1308"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95" name="Rectangle 63"/>
            <p:cNvSpPr>
              <a:spLocks noChangeArrowheads="1"/>
            </p:cNvSpPr>
            <p:nvPr/>
          </p:nvSpPr>
          <p:spPr bwMode="auto">
            <a:xfrm>
              <a:off x="931"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96" name="Rectangle 64"/>
            <p:cNvSpPr>
              <a:spLocks noChangeArrowheads="1"/>
            </p:cNvSpPr>
            <p:nvPr/>
          </p:nvSpPr>
          <p:spPr bwMode="auto">
            <a:xfrm>
              <a:off x="5094"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grpSp>
          <p:nvGrpSpPr>
            <p:cNvPr id="20597" name="Group 65"/>
            <p:cNvGrpSpPr>
              <a:grpSpLocks/>
            </p:cNvGrpSpPr>
            <p:nvPr/>
          </p:nvGrpSpPr>
          <p:grpSpPr bwMode="auto">
            <a:xfrm>
              <a:off x="294" y="2786"/>
              <a:ext cx="5168" cy="1390"/>
              <a:chOff x="240" y="1440"/>
              <a:chExt cx="5168" cy="1390"/>
            </a:xfrm>
          </p:grpSpPr>
          <p:sp>
            <p:nvSpPr>
              <p:cNvPr id="20598" name="Rectangle 66"/>
              <p:cNvSpPr>
                <a:spLocks noChangeArrowheads="1"/>
              </p:cNvSpPr>
              <p:nvPr/>
            </p:nvSpPr>
            <p:spPr bwMode="auto">
              <a:xfrm>
                <a:off x="240" y="2520"/>
                <a:ext cx="63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3</a:t>
                </a:r>
              </a:p>
            </p:txBody>
          </p:sp>
          <p:sp>
            <p:nvSpPr>
              <p:cNvPr id="20599" name="Rectangle 67"/>
              <p:cNvSpPr>
                <a:spLocks noChangeArrowheads="1"/>
              </p:cNvSpPr>
              <p:nvPr/>
            </p:nvSpPr>
            <p:spPr bwMode="auto">
              <a:xfrm>
                <a:off x="240" y="2210"/>
                <a:ext cx="63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2</a:t>
                </a:r>
              </a:p>
            </p:txBody>
          </p:sp>
          <p:sp>
            <p:nvSpPr>
              <p:cNvPr id="20600" name="Rectangle 68"/>
              <p:cNvSpPr>
                <a:spLocks noChangeArrowheads="1"/>
              </p:cNvSpPr>
              <p:nvPr/>
            </p:nvSpPr>
            <p:spPr bwMode="auto">
              <a:xfrm>
                <a:off x="240" y="1900"/>
                <a:ext cx="63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1</a:t>
                </a:r>
              </a:p>
            </p:txBody>
          </p:sp>
          <p:sp>
            <p:nvSpPr>
              <p:cNvPr id="20601" name="Rectangle 69"/>
              <p:cNvSpPr>
                <a:spLocks noChangeArrowheads="1"/>
              </p:cNvSpPr>
              <p:nvPr/>
            </p:nvSpPr>
            <p:spPr bwMode="auto">
              <a:xfrm>
                <a:off x="240" y="1440"/>
                <a:ext cx="63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r">
                  <a:lnSpc>
                    <a:spcPct val="85000"/>
                  </a:lnSpc>
                  <a:spcBef>
                    <a:spcPts val="0"/>
                  </a:spcBef>
                </a:pPr>
                <a:r>
                  <a:rPr lang="en-US" altLang="ko-KR" sz="1800" dirty="0">
                    <a:ea typeface="굴림" panose="020B0600000101010101" pitchFamily="34" charset="-127"/>
                  </a:rPr>
                  <a:t>Ref:</a:t>
                </a:r>
              </a:p>
              <a:p>
                <a:pPr algn="ctr">
                  <a:lnSpc>
                    <a:spcPct val="85000"/>
                  </a:lnSpc>
                  <a:spcBef>
                    <a:spcPts val="0"/>
                  </a:spcBef>
                </a:pPr>
                <a:r>
                  <a:rPr lang="en-US" altLang="ko-KR" sz="1800" dirty="0">
                    <a:ea typeface="굴림" panose="020B0600000101010101" pitchFamily="34" charset="-127"/>
                  </a:rPr>
                  <a:t>Page:</a:t>
                </a:r>
              </a:p>
            </p:txBody>
          </p:sp>
          <p:sp>
            <p:nvSpPr>
              <p:cNvPr id="20602" name="Line 70"/>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grpSp>
            <p:nvGrpSpPr>
              <p:cNvPr id="20603" name="Group 71"/>
              <p:cNvGrpSpPr>
                <a:grpSpLocks/>
              </p:cNvGrpSpPr>
              <p:nvPr/>
            </p:nvGrpSpPr>
            <p:grpSpPr bwMode="auto">
              <a:xfrm>
                <a:off x="240" y="2210"/>
                <a:ext cx="5161" cy="310"/>
                <a:chOff x="240" y="2210"/>
                <a:chExt cx="4790" cy="310"/>
              </a:xfrm>
            </p:grpSpPr>
            <p:sp>
              <p:nvSpPr>
                <p:cNvPr id="20621" name="Line 72"/>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22" name="Line 73"/>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grpSp>
          <p:sp>
            <p:nvSpPr>
              <p:cNvPr id="20604" name="Line 74"/>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05" name="Line 75"/>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06" name="Line 76"/>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07" name="Line 77"/>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08" name="Line 78"/>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09" name="Line 79"/>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0" name="Line 80"/>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1" name="Line 81"/>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2" name="Line 82"/>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3" name="Line 83"/>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4" name="Line 84"/>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5" name="Line 85"/>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grpSp>
            <p:nvGrpSpPr>
              <p:cNvPr id="20616" name="Group 86"/>
              <p:cNvGrpSpPr>
                <a:grpSpLocks/>
              </p:cNvGrpSpPr>
              <p:nvPr/>
            </p:nvGrpSpPr>
            <p:grpSpPr bwMode="auto">
              <a:xfrm>
                <a:off x="240" y="1440"/>
                <a:ext cx="5160" cy="1390"/>
                <a:chOff x="240" y="1440"/>
                <a:chExt cx="4790" cy="1390"/>
              </a:xfrm>
            </p:grpSpPr>
            <p:sp>
              <p:nvSpPr>
                <p:cNvPr id="20618" name="Line 87"/>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19" name="Line 8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620" name="Line 89"/>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grpSp>
          <p:sp>
            <p:nvSpPr>
              <p:cNvPr id="20617" name="Line 90"/>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grpSp>
      </p:grpSp>
      <p:grpSp>
        <p:nvGrpSpPr>
          <p:cNvPr id="780491" name="Group 203"/>
          <p:cNvGrpSpPr>
            <a:grpSpLocks/>
          </p:cNvGrpSpPr>
          <p:nvPr/>
        </p:nvGrpSpPr>
        <p:grpSpPr bwMode="auto">
          <a:xfrm>
            <a:off x="1143000" y="3344863"/>
            <a:ext cx="6872288" cy="1989137"/>
            <a:chOff x="282" y="2496"/>
            <a:chExt cx="5184" cy="1702"/>
          </a:xfrm>
        </p:grpSpPr>
        <p:sp>
          <p:nvSpPr>
            <p:cNvPr id="20486" name="Rectangle 196"/>
            <p:cNvSpPr>
              <a:spLocks noChangeArrowheads="1"/>
            </p:cNvSpPr>
            <p:nvPr/>
          </p:nvSpPr>
          <p:spPr bwMode="auto">
            <a:xfrm>
              <a:off x="1296"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87" name="Rectangle 197"/>
            <p:cNvSpPr>
              <a:spLocks noChangeArrowheads="1"/>
            </p:cNvSpPr>
            <p:nvPr/>
          </p:nvSpPr>
          <p:spPr bwMode="auto">
            <a:xfrm>
              <a:off x="919"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88" name="Rectangle 195"/>
            <p:cNvSpPr>
              <a:spLocks noChangeArrowheads="1"/>
            </p:cNvSpPr>
            <p:nvPr/>
          </p:nvSpPr>
          <p:spPr bwMode="auto">
            <a:xfrm>
              <a:off x="1674"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89" name="Rectangle 186"/>
            <p:cNvSpPr>
              <a:spLocks noChangeArrowheads="1"/>
            </p:cNvSpPr>
            <p:nvPr/>
          </p:nvSpPr>
          <p:spPr bwMode="auto">
            <a:xfrm>
              <a:off x="5066"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0" name="Rectangle 187"/>
            <p:cNvSpPr>
              <a:spLocks noChangeArrowheads="1"/>
            </p:cNvSpPr>
            <p:nvPr/>
          </p:nvSpPr>
          <p:spPr bwMode="auto">
            <a:xfrm>
              <a:off x="4694"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1" name="Rectangle 188"/>
            <p:cNvSpPr>
              <a:spLocks noChangeArrowheads="1"/>
            </p:cNvSpPr>
            <p:nvPr/>
          </p:nvSpPr>
          <p:spPr bwMode="auto">
            <a:xfrm>
              <a:off x="4317"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492" name="Rectangle 189"/>
            <p:cNvSpPr>
              <a:spLocks noChangeArrowheads="1"/>
            </p:cNvSpPr>
            <p:nvPr/>
          </p:nvSpPr>
          <p:spPr bwMode="auto">
            <a:xfrm>
              <a:off x="3939"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3" name="Rectangle 190"/>
            <p:cNvSpPr>
              <a:spLocks noChangeArrowheads="1"/>
            </p:cNvSpPr>
            <p:nvPr/>
          </p:nvSpPr>
          <p:spPr bwMode="auto">
            <a:xfrm>
              <a:off x="3562"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4" name="Rectangle 191"/>
            <p:cNvSpPr>
              <a:spLocks noChangeArrowheads="1"/>
            </p:cNvSpPr>
            <p:nvPr/>
          </p:nvSpPr>
          <p:spPr bwMode="auto">
            <a:xfrm>
              <a:off x="3184"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5" name="Rectangle 192"/>
            <p:cNvSpPr>
              <a:spLocks noChangeArrowheads="1"/>
            </p:cNvSpPr>
            <p:nvPr/>
          </p:nvSpPr>
          <p:spPr bwMode="auto">
            <a:xfrm>
              <a:off x="2807"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6" name="Rectangle 193"/>
            <p:cNvSpPr>
              <a:spLocks noChangeArrowheads="1"/>
            </p:cNvSpPr>
            <p:nvPr/>
          </p:nvSpPr>
          <p:spPr bwMode="auto">
            <a:xfrm>
              <a:off x="2429"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497" name="Rectangle 194"/>
            <p:cNvSpPr>
              <a:spLocks noChangeArrowheads="1"/>
            </p:cNvSpPr>
            <p:nvPr/>
          </p:nvSpPr>
          <p:spPr bwMode="auto">
            <a:xfrm>
              <a:off x="2051"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498" name="Rectangle 198"/>
            <p:cNvSpPr>
              <a:spLocks noChangeArrowheads="1"/>
            </p:cNvSpPr>
            <p:nvPr/>
          </p:nvSpPr>
          <p:spPr bwMode="auto">
            <a:xfrm>
              <a:off x="282" y="3888"/>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4</a:t>
              </a:r>
            </a:p>
          </p:txBody>
        </p:sp>
        <p:sp>
          <p:nvSpPr>
            <p:cNvPr id="20499" name="Rectangle 93"/>
            <p:cNvSpPr>
              <a:spLocks noChangeArrowheads="1"/>
            </p:cNvSpPr>
            <p:nvPr/>
          </p:nvSpPr>
          <p:spPr bwMode="auto">
            <a:xfrm>
              <a:off x="5072"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0" name="Rectangle 94"/>
            <p:cNvSpPr>
              <a:spLocks noChangeArrowheads="1"/>
            </p:cNvSpPr>
            <p:nvPr/>
          </p:nvSpPr>
          <p:spPr bwMode="auto">
            <a:xfrm>
              <a:off x="5072"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sp>
          <p:nvSpPr>
            <p:cNvPr id="20501" name="Rectangle 95"/>
            <p:cNvSpPr>
              <a:spLocks noChangeArrowheads="1"/>
            </p:cNvSpPr>
            <p:nvPr/>
          </p:nvSpPr>
          <p:spPr bwMode="auto">
            <a:xfrm>
              <a:off x="5072"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2" name="Rectangle 97"/>
            <p:cNvSpPr>
              <a:spLocks noChangeArrowheads="1"/>
            </p:cNvSpPr>
            <p:nvPr/>
          </p:nvSpPr>
          <p:spPr bwMode="auto">
            <a:xfrm>
              <a:off x="4700"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3" name="Rectangle 98"/>
            <p:cNvSpPr>
              <a:spLocks noChangeArrowheads="1"/>
            </p:cNvSpPr>
            <p:nvPr/>
          </p:nvSpPr>
          <p:spPr bwMode="auto">
            <a:xfrm>
              <a:off x="4700"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4" name="Rectangle 99"/>
            <p:cNvSpPr>
              <a:spLocks noChangeArrowheads="1"/>
            </p:cNvSpPr>
            <p:nvPr/>
          </p:nvSpPr>
          <p:spPr bwMode="auto">
            <a:xfrm>
              <a:off x="4700"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505" name="Rectangle 101"/>
            <p:cNvSpPr>
              <a:spLocks noChangeArrowheads="1"/>
            </p:cNvSpPr>
            <p:nvPr/>
          </p:nvSpPr>
          <p:spPr bwMode="auto">
            <a:xfrm>
              <a:off x="4323"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6" name="Rectangle 102"/>
            <p:cNvSpPr>
              <a:spLocks noChangeArrowheads="1"/>
            </p:cNvSpPr>
            <p:nvPr/>
          </p:nvSpPr>
          <p:spPr bwMode="auto">
            <a:xfrm>
              <a:off x="4323"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7" name="Rectangle 103"/>
            <p:cNvSpPr>
              <a:spLocks noChangeArrowheads="1"/>
            </p:cNvSpPr>
            <p:nvPr/>
          </p:nvSpPr>
          <p:spPr bwMode="auto">
            <a:xfrm>
              <a:off x="4323"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08" name="Rectangle 105"/>
            <p:cNvSpPr>
              <a:spLocks noChangeArrowheads="1"/>
            </p:cNvSpPr>
            <p:nvPr/>
          </p:nvSpPr>
          <p:spPr bwMode="auto">
            <a:xfrm>
              <a:off x="3945"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09" name="Rectangle 106"/>
            <p:cNvSpPr>
              <a:spLocks noChangeArrowheads="1"/>
            </p:cNvSpPr>
            <p:nvPr/>
          </p:nvSpPr>
          <p:spPr bwMode="auto">
            <a:xfrm>
              <a:off x="3945"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0" name="Rectangle 107"/>
            <p:cNvSpPr>
              <a:spLocks noChangeArrowheads="1"/>
            </p:cNvSpPr>
            <p:nvPr/>
          </p:nvSpPr>
          <p:spPr bwMode="auto">
            <a:xfrm>
              <a:off x="3945"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1" name="Rectangle 109"/>
            <p:cNvSpPr>
              <a:spLocks noChangeArrowheads="1"/>
            </p:cNvSpPr>
            <p:nvPr/>
          </p:nvSpPr>
          <p:spPr bwMode="auto">
            <a:xfrm>
              <a:off x="3568"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2" name="Rectangle 110"/>
            <p:cNvSpPr>
              <a:spLocks noChangeArrowheads="1"/>
            </p:cNvSpPr>
            <p:nvPr/>
          </p:nvSpPr>
          <p:spPr bwMode="auto">
            <a:xfrm>
              <a:off x="3568"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13" name="Rectangle 111"/>
            <p:cNvSpPr>
              <a:spLocks noChangeArrowheads="1"/>
            </p:cNvSpPr>
            <p:nvPr/>
          </p:nvSpPr>
          <p:spPr bwMode="auto">
            <a:xfrm>
              <a:off x="3568"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4" name="Rectangle 113"/>
            <p:cNvSpPr>
              <a:spLocks noChangeArrowheads="1"/>
            </p:cNvSpPr>
            <p:nvPr/>
          </p:nvSpPr>
          <p:spPr bwMode="auto">
            <a:xfrm>
              <a:off x="3190"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5" name="Rectangle 114"/>
            <p:cNvSpPr>
              <a:spLocks noChangeArrowheads="1"/>
            </p:cNvSpPr>
            <p:nvPr/>
          </p:nvSpPr>
          <p:spPr bwMode="auto">
            <a:xfrm>
              <a:off x="3190"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6" name="Rectangle 115"/>
            <p:cNvSpPr>
              <a:spLocks noChangeArrowheads="1"/>
            </p:cNvSpPr>
            <p:nvPr/>
          </p:nvSpPr>
          <p:spPr bwMode="auto">
            <a:xfrm>
              <a:off x="3190"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sp>
          <p:nvSpPr>
            <p:cNvPr id="20517" name="Rectangle 117"/>
            <p:cNvSpPr>
              <a:spLocks noChangeArrowheads="1"/>
            </p:cNvSpPr>
            <p:nvPr/>
          </p:nvSpPr>
          <p:spPr bwMode="auto">
            <a:xfrm>
              <a:off x="2813"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8" name="Rectangle 118"/>
            <p:cNvSpPr>
              <a:spLocks noChangeArrowheads="1"/>
            </p:cNvSpPr>
            <p:nvPr/>
          </p:nvSpPr>
          <p:spPr bwMode="auto">
            <a:xfrm>
              <a:off x="2813"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19" name="Rectangle 119"/>
            <p:cNvSpPr>
              <a:spLocks noChangeArrowheads="1"/>
            </p:cNvSpPr>
            <p:nvPr/>
          </p:nvSpPr>
          <p:spPr bwMode="auto">
            <a:xfrm>
              <a:off x="2813"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0" name="Rectangle 121"/>
            <p:cNvSpPr>
              <a:spLocks noChangeArrowheads="1"/>
            </p:cNvSpPr>
            <p:nvPr/>
          </p:nvSpPr>
          <p:spPr bwMode="auto">
            <a:xfrm>
              <a:off x="2435"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1" name="Rectangle 122"/>
            <p:cNvSpPr>
              <a:spLocks noChangeArrowheads="1"/>
            </p:cNvSpPr>
            <p:nvPr/>
          </p:nvSpPr>
          <p:spPr bwMode="auto">
            <a:xfrm>
              <a:off x="2435"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2" name="Rectangle 123"/>
            <p:cNvSpPr>
              <a:spLocks noChangeArrowheads="1"/>
            </p:cNvSpPr>
            <p:nvPr/>
          </p:nvSpPr>
          <p:spPr bwMode="auto">
            <a:xfrm>
              <a:off x="2435"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3" name="Rectangle 125"/>
            <p:cNvSpPr>
              <a:spLocks noChangeArrowheads="1"/>
            </p:cNvSpPr>
            <p:nvPr/>
          </p:nvSpPr>
          <p:spPr bwMode="auto">
            <a:xfrm>
              <a:off x="2057"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4" name="Rectangle 126"/>
            <p:cNvSpPr>
              <a:spLocks noChangeArrowheads="1"/>
            </p:cNvSpPr>
            <p:nvPr/>
          </p:nvSpPr>
          <p:spPr bwMode="auto">
            <a:xfrm>
              <a:off x="2057"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5" name="Rectangle 127"/>
            <p:cNvSpPr>
              <a:spLocks noChangeArrowheads="1"/>
            </p:cNvSpPr>
            <p:nvPr/>
          </p:nvSpPr>
          <p:spPr bwMode="auto">
            <a:xfrm>
              <a:off x="2057"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6" name="Rectangle 129"/>
            <p:cNvSpPr>
              <a:spLocks noChangeArrowheads="1"/>
            </p:cNvSpPr>
            <p:nvPr/>
          </p:nvSpPr>
          <p:spPr bwMode="auto">
            <a:xfrm>
              <a:off x="1680"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527" name="Rectangle 130"/>
            <p:cNvSpPr>
              <a:spLocks noChangeArrowheads="1"/>
            </p:cNvSpPr>
            <p:nvPr/>
          </p:nvSpPr>
          <p:spPr bwMode="auto">
            <a:xfrm>
              <a:off x="1680"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8" name="Rectangle 131"/>
            <p:cNvSpPr>
              <a:spLocks noChangeArrowheads="1"/>
            </p:cNvSpPr>
            <p:nvPr/>
          </p:nvSpPr>
          <p:spPr bwMode="auto">
            <a:xfrm>
              <a:off x="1680"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29" name="Rectangle 133"/>
            <p:cNvSpPr>
              <a:spLocks noChangeArrowheads="1"/>
            </p:cNvSpPr>
            <p:nvPr/>
          </p:nvSpPr>
          <p:spPr bwMode="auto">
            <a:xfrm>
              <a:off x="1302"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30" name="Rectangle 134"/>
            <p:cNvSpPr>
              <a:spLocks noChangeArrowheads="1"/>
            </p:cNvSpPr>
            <p:nvPr/>
          </p:nvSpPr>
          <p:spPr bwMode="auto">
            <a:xfrm>
              <a:off x="1302"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31" name="Rectangle 135"/>
            <p:cNvSpPr>
              <a:spLocks noChangeArrowheads="1"/>
            </p:cNvSpPr>
            <p:nvPr/>
          </p:nvSpPr>
          <p:spPr bwMode="auto">
            <a:xfrm>
              <a:off x="1302"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32" name="Rectangle 137"/>
            <p:cNvSpPr>
              <a:spLocks noChangeArrowheads="1"/>
            </p:cNvSpPr>
            <p:nvPr/>
          </p:nvSpPr>
          <p:spPr bwMode="auto">
            <a:xfrm>
              <a:off x="925"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33" name="Rectangle 138"/>
            <p:cNvSpPr>
              <a:spLocks noChangeArrowheads="1"/>
            </p:cNvSpPr>
            <p:nvPr/>
          </p:nvSpPr>
          <p:spPr bwMode="auto">
            <a:xfrm>
              <a:off x="925"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1800">
                <a:ea typeface="굴림" panose="020B0600000101010101" pitchFamily="34" charset="-127"/>
              </a:endParaRPr>
            </a:p>
          </p:txBody>
        </p:sp>
        <p:sp>
          <p:nvSpPr>
            <p:cNvPr id="20534" name="Rectangle 139"/>
            <p:cNvSpPr>
              <a:spLocks noChangeArrowheads="1"/>
            </p:cNvSpPr>
            <p:nvPr/>
          </p:nvSpPr>
          <p:spPr bwMode="auto">
            <a:xfrm>
              <a:off x="925"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35" name="Rectangle 140"/>
            <p:cNvSpPr>
              <a:spLocks noChangeArrowheads="1"/>
            </p:cNvSpPr>
            <p:nvPr/>
          </p:nvSpPr>
          <p:spPr bwMode="auto">
            <a:xfrm>
              <a:off x="4700"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536" name="Rectangle 141"/>
            <p:cNvSpPr>
              <a:spLocks noChangeArrowheads="1"/>
            </p:cNvSpPr>
            <p:nvPr/>
          </p:nvSpPr>
          <p:spPr bwMode="auto">
            <a:xfrm>
              <a:off x="4323"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537" name="Rectangle 142"/>
            <p:cNvSpPr>
              <a:spLocks noChangeArrowheads="1"/>
            </p:cNvSpPr>
            <p:nvPr/>
          </p:nvSpPr>
          <p:spPr bwMode="auto">
            <a:xfrm>
              <a:off x="3945"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38" name="Rectangle 143"/>
            <p:cNvSpPr>
              <a:spLocks noChangeArrowheads="1"/>
            </p:cNvSpPr>
            <p:nvPr/>
          </p:nvSpPr>
          <p:spPr bwMode="auto">
            <a:xfrm>
              <a:off x="3568"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39" name="Rectangle 144"/>
            <p:cNvSpPr>
              <a:spLocks noChangeArrowheads="1"/>
            </p:cNvSpPr>
            <p:nvPr/>
          </p:nvSpPr>
          <p:spPr bwMode="auto">
            <a:xfrm>
              <a:off x="3190"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sp>
          <p:nvSpPr>
            <p:cNvPr id="20540" name="Rectangle 145"/>
            <p:cNvSpPr>
              <a:spLocks noChangeArrowheads="1"/>
            </p:cNvSpPr>
            <p:nvPr/>
          </p:nvSpPr>
          <p:spPr bwMode="auto">
            <a:xfrm>
              <a:off x="2813"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41" name="Rectangle 146"/>
            <p:cNvSpPr>
              <a:spLocks noChangeArrowheads="1"/>
            </p:cNvSpPr>
            <p:nvPr/>
          </p:nvSpPr>
          <p:spPr bwMode="auto">
            <a:xfrm>
              <a:off x="2435"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42" name="Rectangle 147"/>
            <p:cNvSpPr>
              <a:spLocks noChangeArrowheads="1"/>
            </p:cNvSpPr>
            <p:nvPr/>
          </p:nvSpPr>
          <p:spPr bwMode="auto">
            <a:xfrm>
              <a:off x="2057"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D</a:t>
              </a:r>
            </a:p>
          </p:txBody>
        </p:sp>
        <p:sp>
          <p:nvSpPr>
            <p:cNvPr id="20543" name="Rectangle 148"/>
            <p:cNvSpPr>
              <a:spLocks noChangeArrowheads="1"/>
            </p:cNvSpPr>
            <p:nvPr/>
          </p:nvSpPr>
          <p:spPr bwMode="auto">
            <a:xfrm>
              <a:off x="1680"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C</a:t>
              </a:r>
            </a:p>
          </p:txBody>
        </p:sp>
        <p:sp>
          <p:nvSpPr>
            <p:cNvPr id="20544" name="Rectangle 149"/>
            <p:cNvSpPr>
              <a:spLocks noChangeArrowheads="1"/>
            </p:cNvSpPr>
            <p:nvPr/>
          </p:nvSpPr>
          <p:spPr bwMode="auto">
            <a:xfrm>
              <a:off x="1302"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B</a:t>
              </a:r>
            </a:p>
          </p:txBody>
        </p:sp>
        <p:sp>
          <p:nvSpPr>
            <p:cNvPr id="20545" name="Rectangle 150"/>
            <p:cNvSpPr>
              <a:spLocks noChangeArrowheads="1"/>
            </p:cNvSpPr>
            <p:nvPr/>
          </p:nvSpPr>
          <p:spPr bwMode="auto">
            <a:xfrm>
              <a:off x="925"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A</a:t>
              </a:r>
            </a:p>
          </p:txBody>
        </p:sp>
        <p:sp>
          <p:nvSpPr>
            <p:cNvPr id="20546" name="Rectangle 151"/>
            <p:cNvSpPr>
              <a:spLocks noChangeArrowheads="1"/>
            </p:cNvSpPr>
            <p:nvPr/>
          </p:nvSpPr>
          <p:spPr bwMode="auto">
            <a:xfrm>
              <a:off x="5088"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E</a:t>
              </a:r>
            </a:p>
          </p:txBody>
        </p:sp>
        <p:sp>
          <p:nvSpPr>
            <p:cNvPr id="20547" name="Rectangle 153"/>
            <p:cNvSpPr>
              <a:spLocks noChangeArrowheads="1"/>
            </p:cNvSpPr>
            <p:nvPr/>
          </p:nvSpPr>
          <p:spPr bwMode="auto">
            <a:xfrm>
              <a:off x="288" y="3576"/>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3</a:t>
              </a:r>
            </a:p>
          </p:txBody>
        </p:sp>
        <p:sp>
          <p:nvSpPr>
            <p:cNvPr id="20548" name="Rectangle 154"/>
            <p:cNvSpPr>
              <a:spLocks noChangeArrowheads="1"/>
            </p:cNvSpPr>
            <p:nvPr/>
          </p:nvSpPr>
          <p:spPr bwMode="auto">
            <a:xfrm>
              <a:off x="288" y="3266"/>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2</a:t>
              </a:r>
            </a:p>
          </p:txBody>
        </p:sp>
        <p:sp>
          <p:nvSpPr>
            <p:cNvPr id="20549" name="Rectangle 155"/>
            <p:cNvSpPr>
              <a:spLocks noChangeArrowheads="1"/>
            </p:cNvSpPr>
            <p:nvPr/>
          </p:nvSpPr>
          <p:spPr bwMode="auto">
            <a:xfrm>
              <a:off x="288" y="2956"/>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1800">
                  <a:ea typeface="굴림" panose="020B0600000101010101" pitchFamily="34" charset="-127"/>
                </a:rPr>
                <a:t>1</a:t>
              </a:r>
            </a:p>
          </p:txBody>
        </p:sp>
        <p:sp>
          <p:nvSpPr>
            <p:cNvPr id="20550" name="Rectangle 156"/>
            <p:cNvSpPr>
              <a:spLocks noChangeArrowheads="1"/>
            </p:cNvSpPr>
            <p:nvPr/>
          </p:nvSpPr>
          <p:spPr bwMode="auto">
            <a:xfrm>
              <a:off x="288" y="2496"/>
              <a:ext cx="63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r">
                <a:lnSpc>
                  <a:spcPct val="85000"/>
                </a:lnSpc>
                <a:spcBef>
                  <a:spcPts val="0"/>
                </a:spcBef>
              </a:pPr>
              <a:r>
                <a:rPr lang="en-US" altLang="ko-KR" sz="1800" dirty="0">
                  <a:ea typeface="굴림" panose="020B0600000101010101" pitchFamily="34" charset="-127"/>
                </a:rPr>
                <a:t>Ref:</a:t>
              </a:r>
            </a:p>
            <a:p>
              <a:pPr algn="ctr">
                <a:lnSpc>
                  <a:spcPct val="85000"/>
                </a:lnSpc>
                <a:spcBef>
                  <a:spcPts val="0"/>
                </a:spcBef>
              </a:pPr>
              <a:r>
                <a:rPr lang="en-US" altLang="ko-KR" sz="1800" dirty="0">
                  <a:ea typeface="굴림" panose="020B0600000101010101" pitchFamily="34" charset="-127"/>
                </a:rPr>
                <a:t>Page:</a:t>
              </a:r>
            </a:p>
          </p:txBody>
        </p:sp>
        <p:sp>
          <p:nvSpPr>
            <p:cNvPr id="20551" name="Line 157"/>
            <p:cNvSpPr>
              <a:spLocks noChangeShapeType="1"/>
            </p:cNvSpPr>
            <p:nvPr/>
          </p:nvSpPr>
          <p:spPr bwMode="auto">
            <a:xfrm>
              <a:off x="288" y="2956"/>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2" name="Line 159"/>
            <p:cNvSpPr>
              <a:spLocks noChangeShapeType="1"/>
            </p:cNvSpPr>
            <p:nvPr/>
          </p:nvSpPr>
          <p:spPr bwMode="auto">
            <a:xfrm>
              <a:off x="288" y="3266"/>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3" name="Line 160"/>
            <p:cNvSpPr>
              <a:spLocks noChangeShapeType="1"/>
            </p:cNvSpPr>
            <p:nvPr/>
          </p:nvSpPr>
          <p:spPr bwMode="auto">
            <a:xfrm>
              <a:off x="288" y="3576"/>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4" name="Line 162"/>
            <p:cNvSpPr>
              <a:spLocks noChangeShapeType="1"/>
            </p:cNvSpPr>
            <p:nvPr/>
          </p:nvSpPr>
          <p:spPr bwMode="auto">
            <a:xfrm>
              <a:off x="925" y="2496"/>
              <a:ext cx="0" cy="16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5" name="Line 174"/>
            <p:cNvSpPr>
              <a:spLocks noChangeShapeType="1"/>
            </p:cNvSpPr>
            <p:nvPr/>
          </p:nvSpPr>
          <p:spPr bwMode="auto">
            <a:xfrm>
              <a:off x="288" y="249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6" name="Line 175"/>
            <p:cNvSpPr>
              <a:spLocks noChangeShapeType="1"/>
            </p:cNvSpPr>
            <p:nvPr/>
          </p:nvSpPr>
          <p:spPr bwMode="auto">
            <a:xfrm>
              <a:off x="288" y="417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7" name="Line 176"/>
            <p:cNvSpPr>
              <a:spLocks noChangeShapeType="1"/>
            </p:cNvSpPr>
            <p:nvPr/>
          </p:nvSpPr>
          <p:spPr bwMode="auto">
            <a:xfrm>
              <a:off x="544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8" name="Line 163"/>
            <p:cNvSpPr>
              <a:spLocks noChangeShapeType="1"/>
            </p:cNvSpPr>
            <p:nvPr/>
          </p:nvSpPr>
          <p:spPr bwMode="auto">
            <a:xfrm>
              <a:off x="130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59" name="Line 164"/>
            <p:cNvSpPr>
              <a:spLocks noChangeShapeType="1"/>
            </p:cNvSpPr>
            <p:nvPr/>
          </p:nvSpPr>
          <p:spPr bwMode="auto">
            <a:xfrm>
              <a:off x="168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0" name="Line 165"/>
            <p:cNvSpPr>
              <a:spLocks noChangeShapeType="1"/>
            </p:cNvSpPr>
            <p:nvPr/>
          </p:nvSpPr>
          <p:spPr bwMode="auto">
            <a:xfrm>
              <a:off x="2057"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1" name="Line 166"/>
            <p:cNvSpPr>
              <a:spLocks noChangeShapeType="1"/>
            </p:cNvSpPr>
            <p:nvPr/>
          </p:nvSpPr>
          <p:spPr bwMode="auto">
            <a:xfrm>
              <a:off x="243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2" name="Line 167"/>
            <p:cNvSpPr>
              <a:spLocks noChangeShapeType="1"/>
            </p:cNvSpPr>
            <p:nvPr/>
          </p:nvSpPr>
          <p:spPr bwMode="auto">
            <a:xfrm>
              <a:off x="281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3" name="Line 168"/>
            <p:cNvSpPr>
              <a:spLocks noChangeShapeType="1"/>
            </p:cNvSpPr>
            <p:nvPr/>
          </p:nvSpPr>
          <p:spPr bwMode="auto">
            <a:xfrm>
              <a:off x="319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4" name="Line 169"/>
            <p:cNvSpPr>
              <a:spLocks noChangeShapeType="1"/>
            </p:cNvSpPr>
            <p:nvPr/>
          </p:nvSpPr>
          <p:spPr bwMode="auto">
            <a:xfrm>
              <a:off x="3568"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5" name="Line 170"/>
            <p:cNvSpPr>
              <a:spLocks noChangeShapeType="1"/>
            </p:cNvSpPr>
            <p:nvPr/>
          </p:nvSpPr>
          <p:spPr bwMode="auto">
            <a:xfrm>
              <a:off x="394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6" name="Line 171"/>
            <p:cNvSpPr>
              <a:spLocks noChangeShapeType="1"/>
            </p:cNvSpPr>
            <p:nvPr/>
          </p:nvSpPr>
          <p:spPr bwMode="auto">
            <a:xfrm>
              <a:off x="432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7" name="Line 172"/>
            <p:cNvSpPr>
              <a:spLocks noChangeShapeType="1"/>
            </p:cNvSpPr>
            <p:nvPr/>
          </p:nvSpPr>
          <p:spPr bwMode="auto">
            <a:xfrm>
              <a:off x="470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8" name="Line 177"/>
            <p:cNvSpPr>
              <a:spLocks noChangeShapeType="1"/>
            </p:cNvSpPr>
            <p:nvPr/>
          </p:nvSpPr>
          <p:spPr bwMode="auto">
            <a:xfrm>
              <a:off x="507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69" name="Line 184"/>
            <p:cNvSpPr>
              <a:spLocks noChangeShapeType="1"/>
            </p:cNvSpPr>
            <p:nvPr/>
          </p:nvSpPr>
          <p:spPr bwMode="auto">
            <a:xfrm>
              <a:off x="303" y="3881"/>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70" name="Line 199"/>
            <p:cNvSpPr>
              <a:spLocks noChangeShapeType="1"/>
            </p:cNvSpPr>
            <p:nvPr/>
          </p:nvSpPr>
          <p:spPr bwMode="auto">
            <a:xfrm>
              <a:off x="282" y="3888"/>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71" name="Line 161"/>
            <p:cNvSpPr>
              <a:spLocks noChangeShapeType="1"/>
            </p:cNvSpPr>
            <p:nvPr/>
          </p:nvSpPr>
          <p:spPr bwMode="auto">
            <a:xfrm>
              <a:off x="28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sp>
          <p:nvSpPr>
            <p:cNvPr id="20572" name="Line 200"/>
            <p:cNvSpPr>
              <a:spLocks noChangeShapeType="1"/>
            </p:cNvSpPr>
            <p:nvPr/>
          </p:nvSpPr>
          <p:spPr bwMode="auto">
            <a:xfrm>
              <a:off x="297" y="4193"/>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a:p>
          </p:txBody>
        </p:sp>
      </p:grpSp>
    </p:spTree>
    <p:extLst>
      <p:ext uri="{BB962C8B-B14F-4D97-AF65-F5344CB8AC3E}">
        <p14:creationId xmlns:p14="http://schemas.microsoft.com/office/powerpoint/2010/main" val="24204860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anim calcmode="lin" valueType="num">
                                      <p:cBhvr additive="base">
                                        <p:cTn id="7" dur="500" fill="hold"/>
                                        <p:tgtEl>
                                          <p:spTgt spid="780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0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0291">
                                            <p:txEl>
                                              <p:pRg st="1" end="1"/>
                                            </p:txEl>
                                          </p:spTgt>
                                        </p:tgtEl>
                                        <p:attrNameLst>
                                          <p:attrName>style.visibility</p:attrName>
                                        </p:attrNameLst>
                                      </p:cBhvr>
                                      <p:to>
                                        <p:strVal val="visible"/>
                                      </p:to>
                                    </p:set>
                                    <p:anim calcmode="lin" valueType="num">
                                      <p:cBhvr additive="base">
                                        <p:cTn id="13" dur="500" fill="hold"/>
                                        <p:tgtEl>
                                          <p:spTgt spid="780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0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80291">
                                            <p:txEl>
                                              <p:pRg st="2" end="2"/>
                                            </p:txEl>
                                          </p:spTgt>
                                        </p:tgtEl>
                                        <p:attrNameLst>
                                          <p:attrName>style.visibility</p:attrName>
                                        </p:attrNameLst>
                                      </p:cBhvr>
                                      <p:to>
                                        <p:strVal val="visible"/>
                                      </p:to>
                                    </p:set>
                                    <p:anim calcmode="lin" valueType="num">
                                      <p:cBhvr additive="base">
                                        <p:cTn id="19" dur="500" fill="hold"/>
                                        <p:tgtEl>
                                          <p:spTgt spid="780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0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80292"/>
                                        </p:tgtEl>
                                        <p:attrNameLst>
                                          <p:attrName>style.visibility</p:attrName>
                                        </p:attrNameLst>
                                      </p:cBhvr>
                                      <p:to>
                                        <p:strVal val="visible"/>
                                      </p:to>
                                    </p:set>
                                    <p:anim calcmode="lin" valueType="num">
                                      <p:cBhvr additive="base">
                                        <p:cTn id="25" dur="500" fill="hold"/>
                                        <p:tgtEl>
                                          <p:spTgt spid="780292"/>
                                        </p:tgtEl>
                                        <p:attrNameLst>
                                          <p:attrName>ppt_x</p:attrName>
                                        </p:attrNameLst>
                                      </p:cBhvr>
                                      <p:tavLst>
                                        <p:tav tm="0">
                                          <p:val>
                                            <p:strVal val="1+#ppt_w/2"/>
                                          </p:val>
                                        </p:tav>
                                        <p:tav tm="100000">
                                          <p:val>
                                            <p:strVal val="#ppt_x"/>
                                          </p:val>
                                        </p:tav>
                                      </p:tavLst>
                                    </p:anim>
                                    <p:anim calcmode="lin" valueType="num">
                                      <p:cBhvr additive="base">
                                        <p:cTn id="26" dur="500" fill="hold"/>
                                        <p:tgtEl>
                                          <p:spTgt spid="78029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780491"/>
                                        </p:tgtEl>
                                        <p:attrNameLst>
                                          <p:attrName>style.visibility</p:attrName>
                                        </p:attrNameLst>
                                      </p:cBhvr>
                                      <p:to>
                                        <p:strVal val="visible"/>
                                      </p:to>
                                    </p:set>
                                    <p:anim calcmode="lin" valueType="num">
                                      <p:cBhvr additive="base">
                                        <p:cTn id="31" dur="500" fill="hold"/>
                                        <p:tgtEl>
                                          <p:spTgt spid="780491"/>
                                        </p:tgtEl>
                                        <p:attrNameLst>
                                          <p:attrName>ppt_x</p:attrName>
                                        </p:attrNameLst>
                                      </p:cBhvr>
                                      <p:tavLst>
                                        <p:tav tm="0">
                                          <p:val>
                                            <p:strVal val="1+#ppt_w/2"/>
                                          </p:val>
                                        </p:tav>
                                        <p:tav tm="100000">
                                          <p:val>
                                            <p:strVal val="#ppt_x"/>
                                          </p:val>
                                        </p:tav>
                                      </p:tavLst>
                                    </p:anim>
                                    <p:anim calcmode="lin" valueType="num">
                                      <p:cBhvr additive="base">
                                        <p:cTn id="32" dur="500" fill="hold"/>
                                        <p:tgtEl>
                                          <p:spTgt spid="78049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80291">
                                            <p:txEl>
                                              <p:pRg st="16" end="16"/>
                                            </p:txEl>
                                          </p:spTgt>
                                        </p:tgtEl>
                                        <p:attrNameLst>
                                          <p:attrName>style.visibility</p:attrName>
                                        </p:attrNameLst>
                                      </p:cBhvr>
                                      <p:to>
                                        <p:strVal val="visible"/>
                                      </p:to>
                                    </p:set>
                                    <p:anim calcmode="lin" valueType="num">
                                      <p:cBhvr additive="base">
                                        <p:cTn id="37" dur="500" fill="hold"/>
                                        <p:tgtEl>
                                          <p:spTgt spid="780291">
                                            <p:txEl>
                                              <p:pRg st="16" end="1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80291">
                                            <p:txEl>
                                              <p:pRg st="16" end="1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80291">
                                            <p:txEl>
                                              <p:pRg st="17" end="17"/>
                                            </p:txEl>
                                          </p:spTgt>
                                        </p:tgtEl>
                                        <p:attrNameLst>
                                          <p:attrName>style.visibility</p:attrName>
                                        </p:attrNameLst>
                                      </p:cBhvr>
                                      <p:to>
                                        <p:strVal val="visible"/>
                                      </p:to>
                                    </p:set>
                                    <p:anim calcmode="lin" valueType="num">
                                      <p:cBhvr additive="base">
                                        <p:cTn id="41" dur="500" fill="hold"/>
                                        <p:tgtEl>
                                          <p:spTgt spid="780291">
                                            <p:txEl>
                                              <p:pRg st="17" end="1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80291">
                                            <p:txEl>
                                              <p:pRg st="17" end="1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80291">
                                            <p:txEl>
                                              <p:pRg st="18" end="18"/>
                                            </p:txEl>
                                          </p:spTgt>
                                        </p:tgtEl>
                                        <p:attrNameLst>
                                          <p:attrName>style.visibility</p:attrName>
                                        </p:attrNameLst>
                                      </p:cBhvr>
                                      <p:to>
                                        <p:strVal val="visible"/>
                                      </p:to>
                                    </p:set>
                                    <p:anim calcmode="lin" valueType="num">
                                      <p:cBhvr additive="base">
                                        <p:cTn id="45" dur="500" fill="hold"/>
                                        <p:tgtEl>
                                          <p:spTgt spid="780291">
                                            <p:txEl>
                                              <p:pRg st="18" end="1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80291">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Implementing LRU</a:t>
            </a:r>
          </a:p>
        </p:txBody>
      </p:sp>
      <p:sp>
        <p:nvSpPr>
          <p:cNvPr id="781315" name="Rectangle 3"/>
          <p:cNvSpPr>
            <a:spLocks noGrp="1" noChangeArrowheads="1"/>
          </p:cNvSpPr>
          <p:nvPr>
            <p:ph type="body" idx="1"/>
          </p:nvPr>
        </p:nvSpPr>
        <p:spPr>
          <a:xfrm>
            <a:off x="228600" y="685800"/>
            <a:ext cx="8839200" cy="6096000"/>
          </a:xfrm>
        </p:spPr>
        <p:txBody>
          <a:bodyPr/>
          <a:lstStyle/>
          <a:p>
            <a:pPr>
              <a:lnSpc>
                <a:spcPct val="80000"/>
              </a:lnSpc>
              <a:spcBef>
                <a:spcPct val="10000"/>
              </a:spcBef>
              <a:tabLst>
                <a:tab pos="3030538" algn="l"/>
              </a:tabLst>
            </a:pPr>
            <a:r>
              <a:rPr lang="en-US" altLang="ko-KR" smtClean="0">
                <a:ea typeface="굴림" panose="020B0600000101010101" pitchFamily="34" charset="-127"/>
              </a:rPr>
              <a:t>Perfect:</a:t>
            </a:r>
          </a:p>
          <a:p>
            <a:pPr lvl="1">
              <a:lnSpc>
                <a:spcPct val="80000"/>
              </a:lnSpc>
              <a:spcBef>
                <a:spcPct val="10000"/>
              </a:spcBef>
              <a:tabLst>
                <a:tab pos="3030538" algn="l"/>
              </a:tabLst>
            </a:pPr>
            <a:r>
              <a:rPr lang="en-US" altLang="ko-KR" smtClean="0">
                <a:ea typeface="굴림" panose="020B0600000101010101" pitchFamily="34" charset="-127"/>
              </a:rPr>
              <a:t>Timestamp page on each reference</a:t>
            </a:r>
          </a:p>
          <a:p>
            <a:pPr lvl="1">
              <a:lnSpc>
                <a:spcPct val="80000"/>
              </a:lnSpc>
              <a:spcBef>
                <a:spcPct val="10000"/>
              </a:spcBef>
              <a:tabLst>
                <a:tab pos="3030538" algn="l"/>
              </a:tabLst>
            </a:pPr>
            <a:r>
              <a:rPr lang="en-US" altLang="ko-KR" smtClean="0">
                <a:ea typeface="굴림" panose="020B0600000101010101" pitchFamily="34" charset="-127"/>
              </a:rPr>
              <a:t>Keep list of pages ordered by time of reference</a:t>
            </a:r>
          </a:p>
          <a:p>
            <a:pPr lvl="1">
              <a:lnSpc>
                <a:spcPct val="80000"/>
              </a:lnSpc>
              <a:spcBef>
                <a:spcPct val="10000"/>
              </a:spcBef>
              <a:tabLst>
                <a:tab pos="3030538" algn="l"/>
              </a:tabLst>
            </a:pPr>
            <a:r>
              <a:rPr lang="en-US" altLang="ko-KR" smtClean="0">
                <a:ea typeface="굴림" panose="020B0600000101010101" pitchFamily="34" charset="-127"/>
              </a:rPr>
              <a:t>Too expensive to implement in reality for many reasons</a:t>
            </a:r>
          </a:p>
          <a:p>
            <a:pPr>
              <a:lnSpc>
                <a:spcPct val="80000"/>
              </a:lnSpc>
              <a:spcBef>
                <a:spcPct val="10000"/>
              </a:spcBef>
              <a:tabLst>
                <a:tab pos="3030538" algn="l"/>
              </a:tabLst>
            </a:pPr>
            <a:r>
              <a:rPr lang="en-US" altLang="ko-KR" smtClean="0">
                <a:solidFill>
                  <a:schemeClr val="hlink"/>
                </a:solidFill>
                <a:ea typeface="굴림" panose="020B0600000101010101" pitchFamily="34" charset="-127"/>
              </a:rPr>
              <a:t>Clock Algorithm:</a:t>
            </a:r>
            <a:r>
              <a:rPr lang="en-US" altLang="ko-KR" smtClean="0">
                <a:ea typeface="굴림" panose="020B0600000101010101" pitchFamily="34" charset="-127"/>
              </a:rPr>
              <a:t> Arrange physical pages in circle with single clock hand</a:t>
            </a:r>
          </a:p>
          <a:p>
            <a:pPr lvl="1">
              <a:lnSpc>
                <a:spcPct val="80000"/>
              </a:lnSpc>
              <a:spcBef>
                <a:spcPct val="10000"/>
              </a:spcBef>
              <a:tabLst>
                <a:tab pos="3030538" algn="l"/>
              </a:tabLst>
            </a:pPr>
            <a:r>
              <a:rPr lang="en-US" altLang="ko-KR" smtClean="0">
                <a:ea typeface="굴림" panose="020B0600000101010101" pitchFamily="34" charset="-127"/>
              </a:rPr>
              <a:t>Approximate LRU (approx to approx to MIN)</a:t>
            </a:r>
          </a:p>
          <a:p>
            <a:pPr lvl="1">
              <a:lnSpc>
                <a:spcPct val="80000"/>
              </a:lnSpc>
              <a:spcBef>
                <a:spcPct val="10000"/>
              </a:spcBef>
              <a:tabLst>
                <a:tab pos="3030538" algn="l"/>
              </a:tabLst>
            </a:pPr>
            <a:r>
              <a:rPr lang="en-US" altLang="ko-KR" smtClean="0">
                <a:ea typeface="굴림" panose="020B0600000101010101" pitchFamily="34" charset="-127"/>
              </a:rPr>
              <a:t>Replace </a:t>
            </a:r>
            <a:r>
              <a:rPr lang="en-US" altLang="ko-KR" smtClean="0">
                <a:solidFill>
                  <a:schemeClr val="hlink"/>
                </a:solidFill>
                <a:ea typeface="굴림" panose="020B0600000101010101" pitchFamily="34" charset="-127"/>
              </a:rPr>
              <a:t>an</a:t>
            </a:r>
            <a:r>
              <a:rPr lang="en-US" altLang="ko-KR" smtClean="0">
                <a:ea typeface="굴림" panose="020B0600000101010101" pitchFamily="34" charset="-127"/>
              </a:rPr>
              <a:t> old page, not </a:t>
            </a:r>
            <a:r>
              <a:rPr lang="en-US" altLang="ko-KR" smtClean="0">
                <a:solidFill>
                  <a:schemeClr val="hlink"/>
                </a:solidFill>
                <a:ea typeface="굴림" panose="020B0600000101010101" pitchFamily="34" charset="-127"/>
              </a:rPr>
              <a:t>the oldest</a:t>
            </a:r>
            <a:r>
              <a:rPr lang="en-US" altLang="ko-KR" smtClean="0">
                <a:ea typeface="굴림" panose="020B0600000101010101" pitchFamily="34" charset="-127"/>
              </a:rPr>
              <a:t> page</a:t>
            </a:r>
          </a:p>
          <a:p>
            <a:pPr>
              <a:lnSpc>
                <a:spcPct val="80000"/>
              </a:lnSpc>
              <a:spcBef>
                <a:spcPct val="10000"/>
              </a:spcBef>
              <a:tabLst>
                <a:tab pos="3030538" algn="l"/>
              </a:tabLst>
            </a:pPr>
            <a:r>
              <a:rPr lang="en-US" altLang="ko-KR" smtClean="0">
                <a:ea typeface="굴림" panose="020B0600000101010101" pitchFamily="34" charset="-127"/>
              </a:rPr>
              <a:t>Details:</a:t>
            </a:r>
          </a:p>
          <a:p>
            <a:pPr lvl="1">
              <a:lnSpc>
                <a:spcPct val="80000"/>
              </a:lnSpc>
              <a:spcBef>
                <a:spcPct val="10000"/>
              </a:spcBef>
              <a:tabLst>
                <a:tab pos="3030538" algn="l"/>
              </a:tabLst>
            </a:pPr>
            <a:r>
              <a:rPr lang="en-US" altLang="ko-KR" smtClean="0">
                <a:ea typeface="굴림" panose="020B0600000101010101" pitchFamily="34" charset="-127"/>
              </a:rPr>
              <a:t>Hardware “use” bit per physical page:</a:t>
            </a:r>
          </a:p>
          <a:p>
            <a:pPr lvl="2">
              <a:lnSpc>
                <a:spcPct val="80000"/>
              </a:lnSpc>
              <a:spcBef>
                <a:spcPct val="10000"/>
              </a:spcBef>
              <a:tabLst>
                <a:tab pos="3030538" algn="l"/>
              </a:tabLst>
            </a:pPr>
            <a:r>
              <a:rPr lang="en-US" altLang="ko-KR" smtClean="0">
                <a:ea typeface="굴림" panose="020B0600000101010101" pitchFamily="34" charset="-127"/>
              </a:rPr>
              <a:t>Hardware sets use bit on each reference</a:t>
            </a:r>
          </a:p>
          <a:p>
            <a:pPr lvl="2">
              <a:lnSpc>
                <a:spcPct val="80000"/>
              </a:lnSpc>
              <a:spcBef>
                <a:spcPct val="10000"/>
              </a:spcBef>
              <a:tabLst>
                <a:tab pos="3030538" algn="l"/>
              </a:tabLst>
            </a:pPr>
            <a:r>
              <a:rPr lang="en-US" altLang="ko-KR" smtClean="0">
                <a:ea typeface="굴림" panose="020B0600000101010101" pitchFamily="34" charset="-127"/>
              </a:rPr>
              <a:t>If use bit isn’t set, means not referenced in a long time</a:t>
            </a:r>
          </a:p>
          <a:p>
            <a:pPr lvl="2">
              <a:lnSpc>
                <a:spcPct val="80000"/>
              </a:lnSpc>
              <a:spcBef>
                <a:spcPct val="10000"/>
              </a:spcBef>
              <a:tabLst>
                <a:tab pos="3030538" algn="l"/>
              </a:tabLst>
            </a:pPr>
            <a:r>
              <a:rPr lang="en-US" altLang="ko-KR" smtClean="0">
                <a:ea typeface="굴림" panose="020B0600000101010101" pitchFamily="34" charset="-127"/>
              </a:rPr>
              <a:t>Nachos hardware sets use bit in the TLB; you have to copy this back to page table when TLB entry gets replaced</a:t>
            </a:r>
          </a:p>
          <a:p>
            <a:pPr lvl="1">
              <a:lnSpc>
                <a:spcPct val="80000"/>
              </a:lnSpc>
              <a:spcBef>
                <a:spcPct val="10000"/>
              </a:spcBef>
              <a:tabLst>
                <a:tab pos="3030538" algn="l"/>
              </a:tabLst>
            </a:pPr>
            <a:r>
              <a:rPr lang="en-US" altLang="ko-KR" smtClean="0">
                <a:ea typeface="굴림" panose="020B0600000101010101" pitchFamily="34" charset="-127"/>
              </a:rPr>
              <a:t>On page fault:</a:t>
            </a:r>
          </a:p>
          <a:p>
            <a:pPr lvl="2">
              <a:lnSpc>
                <a:spcPct val="80000"/>
              </a:lnSpc>
              <a:spcBef>
                <a:spcPct val="10000"/>
              </a:spcBef>
              <a:tabLst>
                <a:tab pos="3030538" algn="l"/>
              </a:tabLst>
            </a:pPr>
            <a:r>
              <a:rPr lang="en-US" altLang="ko-KR" smtClean="0">
                <a:ea typeface="굴림" panose="020B0600000101010101" pitchFamily="34" charset="-127"/>
              </a:rPr>
              <a:t>Advance clock hand (not real time)</a:t>
            </a:r>
          </a:p>
          <a:p>
            <a:pPr lvl="2">
              <a:lnSpc>
                <a:spcPct val="80000"/>
              </a:lnSpc>
              <a:spcBef>
                <a:spcPct val="10000"/>
              </a:spcBef>
              <a:tabLst>
                <a:tab pos="3030538" algn="l"/>
              </a:tabLst>
            </a:pPr>
            <a:r>
              <a:rPr lang="en-US" altLang="ko-KR" smtClean="0">
                <a:ea typeface="굴림" panose="020B0600000101010101" pitchFamily="34" charset="-127"/>
              </a:rPr>
              <a:t>Check use bit: 1</a:t>
            </a:r>
            <a:r>
              <a:rPr lang="en-US" altLang="ko-KR" smtClean="0">
                <a:ea typeface="굴림" panose="020B0600000101010101" pitchFamily="34" charset="-127"/>
                <a:sym typeface="Symbol" panose="05050102010706020507" pitchFamily="18" charset="2"/>
              </a:rPr>
              <a:t>used recently; clear and leave alone</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	0selected candidate for replacement</a:t>
            </a:r>
          </a:p>
          <a:p>
            <a:pPr lvl="1">
              <a:lnSpc>
                <a:spcPct val="80000"/>
              </a:lnSpc>
              <a:spcBef>
                <a:spcPct val="10000"/>
              </a:spcBef>
              <a:tabLst>
                <a:tab pos="3030538" algn="l"/>
              </a:tabLst>
            </a:pPr>
            <a:r>
              <a:rPr lang="en-US" altLang="ko-KR" smtClean="0">
                <a:ea typeface="굴림" panose="020B0600000101010101" pitchFamily="34" charset="-127"/>
                <a:sym typeface="Symbol" panose="05050102010706020507" pitchFamily="18" charset="2"/>
              </a:rPr>
              <a:t>Will always find a page or loop forever?</a:t>
            </a:r>
          </a:p>
          <a:p>
            <a:pPr lvl="2">
              <a:lnSpc>
                <a:spcPct val="80000"/>
              </a:lnSpc>
              <a:spcBef>
                <a:spcPct val="10000"/>
              </a:spcBef>
              <a:tabLst>
                <a:tab pos="3030538" algn="l"/>
              </a:tabLst>
            </a:pPr>
            <a:r>
              <a:rPr lang="en-US" altLang="ko-KR" smtClean="0">
                <a:ea typeface="굴림" panose="020B0600000101010101" pitchFamily="34" charset="-127"/>
              </a:rPr>
              <a:t>Even if all use bits set, will eventually loop around</a:t>
            </a:r>
            <a:r>
              <a:rPr lang="en-US" altLang="ko-KR" smtClean="0">
                <a:ea typeface="굴림" panose="020B0600000101010101" pitchFamily="34" charset="-127"/>
                <a:sym typeface="Symbol" panose="05050102010706020507" pitchFamily="18" charset="2"/>
              </a:rPr>
              <a:t>FIFO</a:t>
            </a:r>
          </a:p>
          <a:p>
            <a:pPr>
              <a:lnSpc>
                <a:spcPct val="80000"/>
              </a:lnSpc>
              <a:spcBef>
                <a:spcPct val="10000"/>
              </a:spcBef>
              <a:tabLst>
                <a:tab pos="3030538" algn="l"/>
              </a:tabLst>
            </a:pPr>
            <a:endParaRPr lang="ko-KR" altLang="en-US" smtClean="0">
              <a:ea typeface="굴림" panose="020B0600000101010101" pitchFamily="34" charset="-127"/>
            </a:endParaRPr>
          </a:p>
        </p:txBody>
      </p:sp>
    </p:spTree>
    <p:extLst>
      <p:ext uri="{BB962C8B-B14F-4D97-AF65-F5344CB8AC3E}">
        <p14:creationId xmlns:p14="http://schemas.microsoft.com/office/powerpoint/2010/main" val="40402730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anim calcmode="lin" valueType="num">
                                      <p:cBhvr additive="base">
                                        <p:cTn id="7" dur="500" fill="hold"/>
                                        <p:tgtEl>
                                          <p:spTgt spid="781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1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81315">
                                            <p:txEl>
                                              <p:pRg st="1" end="1"/>
                                            </p:txEl>
                                          </p:spTgt>
                                        </p:tgtEl>
                                        <p:attrNameLst>
                                          <p:attrName>style.visibility</p:attrName>
                                        </p:attrNameLst>
                                      </p:cBhvr>
                                      <p:to>
                                        <p:strVal val="visible"/>
                                      </p:to>
                                    </p:set>
                                    <p:anim calcmode="lin" valueType="num">
                                      <p:cBhvr additive="base">
                                        <p:cTn id="11" dur="500" fill="hold"/>
                                        <p:tgtEl>
                                          <p:spTgt spid="7813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81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81315">
                                            <p:txEl>
                                              <p:pRg st="2" end="2"/>
                                            </p:txEl>
                                          </p:spTgt>
                                        </p:tgtEl>
                                        <p:attrNameLst>
                                          <p:attrName>style.visibility</p:attrName>
                                        </p:attrNameLst>
                                      </p:cBhvr>
                                      <p:to>
                                        <p:strVal val="visible"/>
                                      </p:to>
                                    </p:set>
                                    <p:anim calcmode="lin" valueType="num">
                                      <p:cBhvr additive="base">
                                        <p:cTn id="15" dur="500" fill="hold"/>
                                        <p:tgtEl>
                                          <p:spTgt spid="7813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813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81315">
                                            <p:txEl>
                                              <p:pRg st="3" end="3"/>
                                            </p:txEl>
                                          </p:spTgt>
                                        </p:tgtEl>
                                        <p:attrNameLst>
                                          <p:attrName>style.visibility</p:attrName>
                                        </p:attrNameLst>
                                      </p:cBhvr>
                                      <p:to>
                                        <p:strVal val="visible"/>
                                      </p:to>
                                    </p:set>
                                    <p:anim calcmode="lin" valueType="num">
                                      <p:cBhvr additive="base">
                                        <p:cTn id="19" dur="500" fill="hold"/>
                                        <p:tgtEl>
                                          <p:spTgt spid="78131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1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1315">
                                            <p:txEl>
                                              <p:pRg st="4" end="4"/>
                                            </p:txEl>
                                          </p:spTgt>
                                        </p:tgtEl>
                                        <p:attrNameLst>
                                          <p:attrName>style.visibility</p:attrName>
                                        </p:attrNameLst>
                                      </p:cBhvr>
                                      <p:to>
                                        <p:strVal val="visible"/>
                                      </p:to>
                                    </p:set>
                                    <p:anim calcmode="lin" valueType="num">
                                      <p:cBhvr additive="base">
                                        <p:cTn id="25" dur="500" fill="hold"/>
                                        <p:tgtEl>
                                          <p:spTgt spid="78131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13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81315">
                                            <p:txEl>
                                              <p:pRg st="5" end="5"/>
                                            </p:txEl>
                                          </p:spTgt>
                                        </p:tgtEl>
                                        <p:attrNameLst>
                                          <p:attrName>style.visibility</p:attrName>
                                        </p:attrNameLst>
                                      </p:cBhvr>
                                      <p:to>
                                        <p:strVal val="visible"/>
                                      </p:to>
                                    </p:set>
                                    <p:anim calcmode="lin" valueType="num">
                                      <p:cBhvr additive="base">
                                        <p:cTn id="29" dur="500" fill="hold"/>
                                        <p:tgtEl>
                                          <p:spTgt spid="78131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8131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81315">
                                            <p:txEl>
                                              <p:pRg st="6" end="6"/>
                                            </p:txEl>
                                          </p:spTgt>
                                        </p:tgtEl>
                                        <p:attrNameLst>
                                          <p:attrName>style.visibility</p:attrName>
                                        </p:attrNameLst>
                                      </p:cBhvr>
                                      <p:to>
                                        <p:strVal val="visible"/>
                                      </p:to>
                                    </p:set>
                                    <p:anim calcmode="lin" valueType="num">
                                      <p:cBhvr additive="base">
                                        <p:cTn id="33" dur="500" fill="hold"/>
                                        <p:tgtEl>
                                          <p:spTgt spid="78131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813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781315">
                                            <p:txEl>
                                              <p:pRg st="7" end="7"/>
                                            </p:txEl>
                                          </p:spTgt>
                                        </p:tgtEl>
                                        <p:attrNameLst>
                                          <p:attrName>style.visibility</p:attrName>
                                        </p:attrNameLst>
                                      </p:cBhvr>
                                      <p:to>
                                        <p:strVal val="visible"/>
                                      </p:to>
                                    </p:set>
                                    <p:anim calcmode="lin" valueType="num">
                                      <p:cBhvr additive="base">
                                        <p:cTn id="39" dur="500" fill="hold"/>
                                        <p:tgtEl>
                                          <p:spTgt spid="781315">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813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81315">
                                            <p:txEl>
                                              <p:pRg st="8" end="8"/>
                                            </p:txEl>
                                          </p:spTgt>
                                        </p:tgtEl>
                                        <p:attrNameLst>
                                          <p:attrName>style.visibility</p:attrName>
                                        </p:attrNameLst>
                                      </p:cBhvr>
                                      <p:to>
                                        <p:strVal val="visible"/>
                                      </p:to>
                                    </p:set>
                                    <p:anim calcmode="lin" valueType="num">
                                      <p:cBhvr additive="base">
                                        <p:cTn id="45" dur="500" fill="hold"/>
                                        <p:tgtEl>
                                          <p:spTgt spid="781315">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81315">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781315">
                                            <p:txEl>
                                              <p:pRg st="9" end="9"/>
                                            </p:txEl>
                                          </p:spTgt>
                                        </p:tgtEl>
                                        <p:attrNameLst>
                                          <p:attrName>style.visibility</p:attrName>
                                        </p:attrNameLst>
                                      </p:cBhvr>
                                      <p:to>
                                        <p:strVal val="visible"/>
                                      </p:to>
                                    </p:set>
                                    <p:anim calcmode="lin" valueType="num">
                                      <p:cBhvr additive="base">
                                        <p:cTn id="49" dur="500" fill="hold"/>
                                        <p:tgtEl>
                                          <p:spTgt spid="78131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8131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81315">
                                            <p:txEl>
                                              <p:pRg st="10" end="10"/>
                                            </p:txEl>
                                          </p:spTgt>
                                        </p:tgtEl>
                                        <p:attrNameLst>
                                          <p:attrName>style.visibility</p:attrName>
                                        </p:attrNameLst>
                                      </p:cBhvr>
                                      <p:to>
                                        <p:strVal val="visible"/>
                                      </p:to>
                                    </p:set>
                                    <p:anim calcmode="lin" valueType="num">
                                      <p:cBhvr additive="base">
                                        <p:cTn id="53" dur="500" fill="hold"/>
                                        <p:tgtEl>
                                          <p:spTgt spid="78131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81315">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81315">
                                            <p:txEl>
                                              <p:pRg st="11" end="11"/>
                                            </p:txEl>
                                          </p:spTgt>
                                        </p:tgtEl>
                                        <p:attrNameLst>
                                          <p:attrName>style.visibility</p:attrName>
                                        </p:attrNameLst>
                                      </p:cBhvr>
                                      <p:to>
                                        <p:strVal val="visible"/>
                                      </p:to>
                                    </p:set>
                                    <p:anim calcmode="lin" valueType="num">
                                      <p:cBhvr additive="base">
                                        <p:cTn id="57" dur="500" fill="hold"/>
                                        <p:tgtEl>
                                          <p:spTgt spid="781315">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8131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81315">
                                            <p:txEl>
                                              <p:pRg st="12" end="12"/>
                                            </p:txEl>
                                          </p:spTgt>
                                        </p:tgtEl>
                                        <p:attrNameLst>
                                          <p:attrName>style.visibility</p:attrName>
                                        </p:attrNameLst>
                                      </p:cBhvr>
                                      <p:to>
                                        <p:strVal val="visible"/>
                                      </p:to>
                                    </p:set>
                                    <p:anim calcmode="lin" valueType="num">
                                      <p:cBhvr additive="base">
                                        <p:cTn id="63" dur="500" fill="hold"/>
                                        <p:tgtEl>
                                          <p:spTgt spid="781315">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81315">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781315">
                                            <p:txEl>
                                              <p:pRg st="13" end="13"/>
                                            </p:txEl>
                                          </p:spTgt>
                                        </p:tgtEl>
                                        <p:attrNameLst>
                                          <p:attrName>style.visibility</p:attrName>
                                        </p:attrNameLst>
                                      </p:cBhvr>
                                      <p:to>
                                        <p:strVal val="visible"/>
                                      </p:to>
                                    </p:set>
                                    <p:anim calcmode="lin" valueType="num">
                                      <p:cBhvr additive="base">
                                        <p:cTn id="67" dur="500" fill="hold"/>
                                        <p:tgtEl>
                                          <p:spTgt spid="781315">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8131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81315">
                                            <p:txEl>
                                              <p:pRg st="14" end="14"/>
                                            </p:txEl>
                                          </p:spTgt>
                                        </p:tgtEl>
                                        <p:attrNameLst>
                                          <p:attrName>style.visibility</p:attrName>
                                        </p:attrNameLst>
                                      </p:cBhvr>
                                      <p:to>
                                        <p:strVal val="visible"/>
                                      </p:to>
                                    </p:set>
                                    <p:anim calcmode="lin" valueType="num">
                                      <p:cBhvr additive="base">
                                        <p:cTn id="73" dur="500" fill="hold"/>
                                        <p:tgtEl>
                                          <p:spTgt spid="781315">
                                            <p:txEl>
                                              <p:pRg st="14" end="1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81315">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81315">
                                            <p:txEl>
                                              <p:pRg st="15" end="15"/>
                                            </p:txEl>
                                          </p:spTgt>
                                        </p:tgtEl>
                                        <p:attrNameLst>
                                          <p:attrName>style.visibility</p:attrName>
                                        </p:attrNameLst>
                                      </p:cBhvr>
                                      <p:to>
                                        <p:strVal val="visible"/>
                                      </p:to>
                                    </p:set>
                                    <p:anim calcmode="lin" valueType="num">
                                      <p:cBhvr additive="base">
                                        <p:cTn id="79" dur="500" fill="hold"/>
                                        <p:tgtEl>
                                          <p:spTgt spid="781315">
                                            <p:txEl>
                                              <p:pRg st="15" end="15"/>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781315">
                                            <p:txEl>
                                              <p:pRg st="15" end="15"/>
                                            </p:txEl>
                                          </p:spTgt>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781315">
                                            <p:txEl>
                                              <p:pRg st="16" end="16"/>
                                            </p:txEl>
                                          </p:spTgt>
                                        </p:tgtEl>
                                        <p:attrNameLst>
                                          <p:attrName>style.visibility</p:attrName>
                                        </p:attrNameLst>
                                      </p:cBhvr>
                                      <p:to>
                                        <p:strVal val="visible"/>
                                      </p:to>
                                    </p:set>
                                    <p:anim calcmode="lin" valueType="num">
                                      <p:cBhvr additive="base">
                                        <p:cTn id="83" dur="500" fill="hold"/>
                                        <p:tgtEl>
                                          <p:spTgt spid="781315">
                                            <p:txEl>
                                              <p:pRg st="16" end="16"/>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781315">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2938" y="228600"/>
            <a:ext cx="5476875" cy="379413"/>
          </a:xfrm>
          <a:noFill/>
        </p:spPr>
        <p:txBody>
          <a:bodyPr wrap="none" lIns="63500" tIns="25400" rIns="63500" bIns="25400" anchor="t">
            <a:spAutoFit/>
          </a:bodyPr>
          <a:lstStyle/>
          <a:p>
            <a:r>
              <a:rPr lang="en-US" altLang="ko-KR" smtClean="0">
                <a:ea typeface="굴림" panose="020B0600000101010101" pitchFamily="34" charset="-127"/>
              </a:rPr>
              <a:t>Clock Algorithm: Not Recently Used</a:t>
            </a:r>
          </a:p>
        </p:txBody>
      </p:sp>
      <p:sp>
        <p:nvSpPr>
          <p:cNvPr id="22531" name="Oval 4"/>
          <p:cNvSpPr>
            <a:spLocks noChangeArrowheads="1"/>
          </p:cNvSpPr>
          <p:nvPr/>
        </p:nvSpPr>
        <p:spPr bwMode="auto">
          <a:xfrm>
            <a:off x="1371600" y="762000"/>
            <a:ext cx="2971800" cy="2895600"/>
          </a:xfrm>
          <a:prstGeom prst="ellipse">
            <a:avLst/>
          </a:prstGeom>
          <a:noFill/>
          <a:ln w="762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Set of all pages</a:t>
            </a:r>
          </a:p>
          <a:p>
            <a:pPr>
              <a:lnSpc>
                <a:spcPct val="100000"/>
              </a:lnSpc>
              <a:spcBef>
                <a:spcPct val="0"/>
              </a:spcBef>
              <a:buSzTx/>
            </a:pPr>
            <a:r>
              <a:rPr lang="en-US" altLang="ko-KR" sz="2400" b="0">
                <a:latin typeface="Arial" panose="020B0604020202020204" pitchFamily="34" charset="0"/>
                <a:ea typeface="굴림" panose="020B0600000101010101" pitchFamily="34" charset="-127"/>
              </a:rPr>
              <a:t>in Memory</a:t>
            </a:r>
          </a:p>
        </p:txBody>
      </p:sp>
      <p:sp>
        <p:nvSpPr>
          <p:cNvPr id="22532" name="Line 5"/>
          <p:cNvSpPr>
            <a:spLocks noChangeShapeType="1"/>
          </p:cNvSpPr>
          <p:nvPr/>
        </p:nvSpPr>
        <p:spPr bwMode="auto">
          <a:xfrm flipH="1">
            <a:off x="4038600" y="990600"/>
            <a:ext cx="609600" cy="4572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Text Box 7"/>
          <p:cNvSpPr txBox="1">
            <a:spLocks noChangeArrowheads="1"/>
          </p:cNvSpPr>
          <p:nvPr/>
        </p:nvSpPr>
        <p:spPr bwMode="auto">
          <a:xfrm>
            <a:off x="4572000" y="762000"/>
            <a:ext cx="4495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accent1"/>
                </a:solidFill>
                <a:ea typeface="굴림" panose="020B0600000101010101" pitchFamily="34" charset="-127"/>
              </a:rPr>
              <a:t>Single Clock Hand:</a:t>
            </a:r>
          </a:p>
          <a:p>
            <a:pPr lvl="1" algn="l">
              <a:lnSpc>
                <a:spcPct val="100000"/>
              </a:lnSpc>
              <a:spcBef>
                <a:spcPct val="0"/>
              </a:spcBef>
              <a:buSzTx/>
            </a:pPr>
            <a:r>
              <a:rPr lang="en-US" altLang="ko-KR" sz="1800">
                <a:ea typeface="굴림" panose="020B0600000101010101" pitchFamily="34" charset="-127"/>
              </a:rPr>
              <a:t>Advances only on page fault!</a:t>
            </a:r>
          </a:p>
          <a:p>
            <a:pPr lvl="1" algn="l">
              <a:lnSpc>
                <a:spcPct val="100000"/>
              </a:lnSpc>
              <a:spcBef>
                <a:spcPct val="0"/>
              </a:spcBef>
              <a:buSzTx/>
            </a:pPr>
            <a:r>
              <a:rPr lang="en-US" altLang="ko-KR" sz="1800">
                <a:ea typeface="굴림" panose="020B0600000101010101" pitchFamily="34" charset="-127"/>
              </a:rPr>
              <a:t>Check for pages not used recently</a:t>
            </a:r>
          </a:p>
          <a:p>
            <a:pPr lvl="1" algn="l">
              <a:lnSpc>
                <a:spcPct val="100000"/>
              </a:lnSpc>
              <a:spcBef>
                <a:spcPct val="0"/>
              </a:spcBef>
              <a:buSzTx/>
            </a:pPr>
            <a:r>
              <a:rPr lang="en-US" altLang="ko-KR" sz="1800">
                <a:ea typeface="굴림" panose="020B0600000101010101" pitchFamily="34" charset="-127"/>
              </a:rPr>
              <a:t>Mark pages as not used recently</a:t>
            </a:r>
          </a:p>
        </p:txBody>
      </p:sp>
      <p:sp>
        <p:nvSpPr>
          <p:cNvPr id="22534" name="Arc 9"/>
          <p:cNvSpPr>
            <a:spLocks/>
          </p:cNvSpPr>
          <p:nvPr/>
        </p:nvSpPr>
        <p:spPr bwMode="auto">
          <a:xfrm rot="-230429">
            <a:off x="4114800" y="1371600"/>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2351" name="Rectangle 15"/>
          <p:cNvSpPr>
            <a:spLocks noGrp="1" noChangeArrowheads="1"/>
          </p:cNvSpPr>
          <p:nvPr>
            <p:ph type="body" idx="1"/>
          </p:nvPr>
        </p:nvSpPr>
        <p:spPr>
          <a:xfrm>
            <a:off x="76200" y="3733800"/>
            <a:ext cx="8915400" cy="2971800"/>
          </a:xfrm>
        </p:spPr>
        <p:txBody>
          <a:bodyPr/>
          <a:lstStyle/>
          <a:p>
            <a:pPr>
              <a:lnSpc>
                <a:spcPct val="80000"/>
              </a:lnSpc>
              <a:spcBef>
                <a:spcPct val="20000"/>
              </a:spcBef>
            </a:pPr>
            <a:r>
              <a:rPr lang="en-US" altLang="ko-KR" smtClean="0">
                <a:ea typeface="굴림" panose="020B0600000101010101" pitchFamily="34" charset="-127"/>
              </a:rPr>
              <a:t>What if hand moving slowly?</a:t>
            </a:r>
          </a:p>
          <a:p>
            <a:pPr lvl="1">
              <a:lnSpc>
                <a:spcPct val="80000"/>
              </a:lnSpc>
              <a:spcBef>
                <a:spcPct val="20000"/>
              </a:spcBef>
            </a:pPr>
            <a:r>
              <a:rPr lang="en-US" altLang="ko-KR" smtClean="0">
                <a:ea typeface="굴림" panose="020B0600000101010101" pitchFamily="34" charset="-127"/>
              </a:rPr>
              <a:t>Good sign or bad sign?</a:t>
            </a:r>
          </a:p>
          <a:p>
            <a:pPr lvl="2">
              <a:lnSpc>
                <a:spcPct val="80000"/>
              </a:lnSpc>
              <a:spcBef>
                <a:spcPct val="20000"/>
              </a:spcBef>
            </a:pPr>
            <a:r>
              <a:rPr lang="en-US" altLang="ko-KR" smtClean="0">
                <a:ea typeface="굴림" panose="020B0600000101010101" pitchFamily="34" charset="-127"/>
              </a:rPr>
              <a:t>Not many page faults and/or find page quickly</a:t>
            </a:r>
          </a:p>
          <a:p>
            <a:pPr>
              <a:lnSpc>
                <a:spcPct val="80000"/>
              </a:lnSpc>
              <a:spcBef>
                <a:spcPct val="20000"/>
              </a:spcBef>
            </a:pPr>
            <a:r>
              <a:rPr lang="en-US" altLang="ko-KR" smtClean="0">
                <a:ea typeface="굴림" panose="020B0600000101010101" pitchFamily="34" charset="-127"/>
              </a:rPr>
              <a:t>What if hand is moving quickly?</a:t>
            </a:r>
          </a:p>
          <a:p>
            <a:pPr lvl="1">
              <a:lnSpc>
                <a:spcPct val="80000"/>
              </a:lnSpc>
              <a:spcBef>
                <a:spcPct val="20000"/>
              </a:spcBef>
            </a:pPr>
            <a:r>
              <a:rPr lang="en-US" altLang="ko-KR" smtClean="0">
                <a:ea typeface="굴림" panose="020B0600000101010101" pitchFamily="34" charset="-127"/>
              </a:rPr>
              <a:t>Lots of page faults and/or lots of reference bits set</a:t>
            </a:r>
          </a:p>
          <a:p>
            <a:pPr>
              <a:lnSpc>
                <a:spcPct val="80000"/>
              </a:lnSpc>
              <a:spcBef>
                <a:spcPct val="20000"/>
              </a:spcBef>
            </a:pPr>
            <a:r>
              <a:rPr lang="en-US" altLang="ko-KR" smtClean="0">
                <a:ea typeface="굴림" panose="020B0600000101010101" pitchFamily="34" charset="-127"/>
              </a:rPr>
              <a:t>One way to view clock algorithm: </a:t>
            </a:r>
          </a:p>
          <a:p>
            <a:pPr lvl="1">
              <a:lnSpc>
                <a:spcPct val="80000"/>
              </a:lnSpc>
              <a:spcBef>
                <a:spcPct val="20000"/>
              </a:spcBef>
            </a:pPr>
            <a:r>
              <a:rPr lang="en-US" altLang="ko-KR" smtClean="0">
                <a:ea typeface="굴림" panose="020B0600000101010101" pitchFamily="34" charset="-127"/>
              </a:rPr>
              <a:t>Crude partitioning of pages into two groups: young and old</a:t>
            </a:r>
          </a:p>
          <a:p>
            <a:pPr lvl="1">
              <a:lnSpc>
                <a:spcPct val="80000"/>
              </a:lnSpc>
              <a:spcBef>
                <a:spcPct val="20000"/>
              </a:spcBef>
            </a:pPr>
            <a:r>
              <a:rPr lang="en-US" altLang="ko-KR" smtClean="0">
                <a:ea typeface="굴림" panose="020B0600000101010101" pitchFamily="34" charset="-127"/>
              </a:rPr>
              <a:t>Why not partition into more than 2 groups?</a:t>
            </a:r>
          </a:p>
        </p:txBody>
      </p:sp>
      <p:pic>
        <p:nvPicPr>
          <p:cNvPr id="22536"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81200"/>
            <a:ext cx="1333500" cy="13335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5236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anim calcmode="lin" valueType="num">
                                      <p:cBhvr additive="base">
                                        <p:cTn id="7" dur="500" fill="hold"/>
                                        <p:tgtEl>
                                          <p:spTgt spid="7823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23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2351">
                                            <p:txEl>
                                              <p:pRg st="1" end="1"/>
                                            </p:txEl>
                                          </p:spTgt>
                                        </p:tgtEl>
                                        <p:attrNameLst>
                                          <p:attrName>style.visibility</p:attrName>
                                        </p:attrNameLst>
                                      </p:cBhvr>
                                      <p:to>
                                        <p:strVal val="visible"/>
                                      </p:to>
                                    </p:set>
                                    <p:anim calcmode="lin" valueType="num">
                                      <p:cBhvr additive="base">
                                        <p:cTn id="13" dur="500" fill="hold"/>
                                        <p:tgtEl>
                                          <p:spTgt spid="7823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23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82351">
                                            <p:txEl>
                                              <p:pRg st="2" end="2"/>
                                            </p:txEl>
                                          </p:spTgt>
                                        </p:tgtEl>
                                        <p:attrNameLst>
                                          <p:attrName>style.visibility</p:attrName>
                                        </p:attrNameLst>
                                      </p:cBhvr>
                                      <p:to>
                                        <p:strVal val="visible"/>
                                      </p:to>
                                    </p:set>
                                    <p:anim calcmode="lin" valueType="num">
                                      <p:cBhvr additive="base">
                                        <p:cTn id="19" dur="500" fill="hold"/>
                                        <p:tgtEl>
                                          <p:spTgt spid="7823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23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2351">
                                            <p:txEl>
                                              <p:pRg st="3" end="3"/>
                                            </p:txEl>
                                          </p:spTgt>
                                        </p:tgtEl>
                                        <p:attrNameLst>
                                          <p:attrName>style.visibility</p:attrName>
                                        </p:attrNameLst>
                                      </p:cBhvr>
                                      <p:to>
                                        <p:strVal val="visible"/>
                                      </p:to>
                                    </p:set>
                                    <p:anim calcmode="lin" valueType="num">
                                      <p:cBhvr additive="base">
                                        <p:cTn id="25" dur="500" fill="hold"/>
                                        <p:tgtEl>
                                          <p:spTgt spid="7823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2351">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82351">
                                            <p:txEl>
                                              <p:pRg st="4" end="4"/>
                                            </p:txEl>
                                          </p:spTgt>
                                        </p:tgtEl>
                                        <p:attrNameLst>
                                          <p:attrName>style.visibility</p:attrName>
                                        </p:attrNameLst>
                                      </p:cBhvr>
                                      <p:to>
                                        <p:strVal val="visible"/>
                                      </p:to>
                                    </p:set>
                                    <p:anim calcmode="lin" valueType="num">
                                      <p:cBhvr additive="base">
                                        <p:cTn id="29" dur="500" fill="hold"/>
                                        <p:tgtEl>
                                          <p:spTgt spid="782351">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823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82351">
                                            <p:txEl>
                                              <p:pRg st="5" end="5"/>
                                            </p:txEl>
                                          </p:spTgt>
                                        </p:tgtEl>
                                        <p:attrNameLst>
                                          <p:attrName>style.visibility</p:attrName>
                                        </p:attrNameLst>
                                      </p:cBhvr>
                                      <p:to>
                                        <p:strVal val="visible"/>
                                      </p:to>
                                    </p:set>
                                    <p:anim calcmode="lin" valueType="num">
                                      <p:cBhvr additive="base">
                                        <p:cTn id="35" dur="500" fill="hold"/>
                                        <p:tgtEl>
                                          <p:spTgt spid="782351">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82351">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82351">
                                            <p:txEl>
                                              <p:pRg st="6" end="6"/>
                                            </p:txEl>
                                          </p:spTgt>
                                        </p:tgtEl>
                                        <p:attrNameLst>
                                          <p:attrName>style.visibility</p:attrName>
                                        </p:attrNameLst>
                                      </p:cBhvr>
                                      <p:to>
                                        <p:strVal val="visible"/>
                                      </p:to>
                                    </p:set>
                                    <p:anim calcmode="lin" valueType="num">
                                      <p:cBhvr additive="base">
                                        <p:cTn id="39" dur="500" fill="hold"/>
                                        <p:tgtEl>
                                          <p:spTgt spid="782351">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82351">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82351">
                                            <p:txEl>
                                              <p:pRg st="7" end="7"/>
                                            </p:txEl>
                                          </p:spTgt>
                                        </p:tgtEl>
                                        <p:attrNameLst>
                                          <p:attrName>style.visibility</p:attrName>
                                        </p:attrNameLst>
                                      </p:cBhvr>
                                      <p:to>
                                        <p:strVal val="visible"/>
                                      </p:to>
                                    </p:set>
                                    <p:anim calcmode="lin" valueType="num">
                                      <p:cBhvr additive="base">
                                        <p:cTn id="43" dur="500" fill="hold"/>
                                        <p:tgtEl>
                                          <p:spTgt spid="782351">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8235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N</a:t>
            </a:r>
            <a:r>
              <a:rPr lang="en-US" altLang="ko-KR" baseline="30000" smtClean="0">
                <a:ea typeface="굴림" panose="020B0600000101010101" pitchFamily="34" charset="-127"/>
              </a:rPr>
              <a:t>th</a:t>
            </a:r>
            <a:r>
              <a:rPr lang="en-US" altLang="ko-KR" smtClean="0">
                <a:ea typeface="굴림" panose="020B0600000101010101" pitchFamily="34" charset="-127"/>
              </a:rPr>
              <a:t> Chance version of Clock Algorithm</a:t>
            </a:r>
          </a:p>
        </p:txBody>
      </p:sp>
      <p:sp>
        <p:nvSpPr>
          <p:cNvPr id="784387" name="Rectangle 3"/>
          <p:cNvSpPr>
            <a:spLocks noGrp="1" noChangeArrowheads="1"/>
          </p:cNvSpPr>
          <p:nvPr>
            <p:ph type="body" idx="1"/>
          </p:nvPr>
        </p:nvSpPr>
        <p:spPr>
          <a:xfrm>
            <a:off x="304800" y="685800"/>
            <a:ext cx="8686800" cy="6019800"/>
          </a:xfrm>
        </p:spPr>
        <p:txBody>
          <a:bodyPr/>
          <a:lstStyle/>
          <a:p>
            <a:pPr>
              <a:lnSpc>
                <a:spcPct val="80000"/>
              </a:lnSpc>
              <a:spcBef>
                <a:spcPct val="20000"/>
              </a:spcBef>
            </a:pPr>
            <a:r>
              <a:rPr lang="en-US" altLang="ko-KR" smtClean="0">
                <a:solidFill>
                  <a:schemeClr val="hlink"/>
                </a:solidFill>
                <a:ea typeface="굴림" panose="020B0600000101010101" pitchFamily="34" charset="-127"/>
              </a:rPr>
              <a:t>N</a:t>
            </a:r>
            <a:r>
              <a:rPr lang="en-US" altLang="ko-KR" baseline="30000" smtClean="0">
                <a:solidFill>
                  <a:schemeClr val="hlink"/>
                </a:solidFill>
                <a:ea typeface="굴림" panose="020B0600000101010101" pitchFamily="34" charset="-127"/>
              </a:rPr>
              <a:t>th</a:t>
            </a:r>
            <a:r>
              <a:rPr lang="en-US" altLang="ko-KR" smtClean="0">
                <a:solidFill>
                  <a:schemeClr val="hlink"/>
                </a:solidFill>
                <a:ea typeface="굴림" panose="020B0600000101010101" pitchFamily="34" charset="-127"/>
              </a:rPr>
              <a:t> chance algorithm:</a:t>
            </a:r>
            <a:r>
              <a:rPr lang="en-US" altLang="ko-KR" smtClean="0">
                <a:ea typeface="굴림" panose="020B0600000101010101" pitchFamily="34" charset="-127"/>
              </a:rPr>
              <a:t> Give page N chances</a:t>
            </a:r>
          </a:p>
          <a:p>
            <a:pPr lvl="1">
              <a:lnSpc>
                <a:spcPct val="80000"/>
              </a:lnSpc>
              <a:spcBef>
                <a:spcPct val="20000"/>
              </a:spcBef>
            </a:pPr>
            <a:r>
              <a:rPr lang="en-US" altLang="ko-KR" smtClean="0">
                <a:ea typeface="굴림" panose="020B0600000101010101" pitchFamily="34" charset="-127"/>
              </a:rPr>
              <a:t>OS keeps counter per page: # sweeps</a:t>
            </a:r>
          </a:p>
          <a:p>
            <a:pPr lvl="1">
              <a:lnSpc>
                <a:spcPct val="80000"/>
              </a:lnSpc>
              <a:spcBef>
                <a:spcPct val="20000"/>
              </a:spcBef>
            </a:pPr>
            <a:r>
              <a:rPr lang="en-US" altLang="ko-KR" smtClean="0">
                <a:ea typeface="굴림" panose="020B0600000101010101" pitchFamily="34" charset="-127"/>
              </a:rPr>
              <a:t>On page fault, OS checks use bit:</a:t>
            </a:r>
          </a:p>
          <a:p>
            <a:pPr lvl="2">
              <a:lnSpc>
                <a:spcPct val="80000"/>
              </a:lnSpc>
              <a:spcBef>
                <a:spcPct val="20000"/>
              </a:spcBef>
            </a:pPr>
            <a:r>
              <a:rPr lang="en-US" altLang="ko-KR" smtClean="0">
                <a:ea typeface="굴림" panose="020B0600000101010101" pitchFamily="34" charset="-127"/>
              </a:rPr>
              <a:t>1</a:t>
            </a:r>
            <a:r>
              <a:rPr lang="en-US" altLang="ko-KR" smtClean="0">
                <a:ea typeface="굴림" panose="020B0600000101010101" pitchFamily="34" charset="-127"/>
                <a:sym typeface="Symbol" panose="05050102010706020507" pitchFamily="18" charset="2"/>
              </a:rPr>
              <a:t>clear use and also clear counter (used in last sweep)</a:t>
            </a:r>
          </a:p>
          <a:p>
            <a:pPr lvl="2">
              <a:lnSpc>
                <a:spcPct val="80000"/>
              </a:lnSpc>
              <a:spcBef>
                <a:spcPct val="20000"/>
              </a:spcBef>
            </a:pPr>
            <a:r>
              <a:rPr lang="en-US" altLang="ko-KR" smtClean="0">
                <a:ea typeface="굴림" panose="020B0600000101010101" pitchFamily="34" charset="-127"/>
                <a:sym typeface="Symbol" panose="05050102010706020507" pitchFamily="18" charset="2"/>
              </a:rPr>
              <a:t>0increment counter; if count=N, replace page</a:t>
            </a:r>
          </a:p>
          <a:p>
            <a:pPr lvl="1">
              <a:lnSpc>
                <a:spcPct val="80000"/>
              </a:lnSpc>
              <a:spcBef>
                <a:spcPct val="20000"/>
              </a:spcBef>
            </a:pPr>
            <a:r>
              <a:rPr lang="en-US" altLang="ko-KR" smtClean="0">
                <a:ea typeface="굴림" panose="020B0600000101010101" pitchFamily="34" charset="-127"/>
                <a:sym typeface="Symbol" panose="05050102010706020507" pitchFamily="18" charset="2"/>
              </a:rPr>
              <a:t>Means that clock hand has to sweep by N times without page being used before page is replaced</a:t>
            </a:r>
          </a:p>
          <a:p>
            <a:pPr>
              <a:lnSpc>
                <a:spcPct val="80000"/>
              </a:lnSpc>
              <a:spcBef>
                <a:spcPct val="20000"/>
              </a:spcBef>
            </a:pPr>
            <a:r>
              <a:rPr lang="en-US" altLang="ko-KR" smtClean="0">
                <a:ea typeface="굴림" panose="020B0600000101010101" pitchFamily="34" charset="-127"/>
                <a:sym typeface="Symbol" panose="05050102010706020507" pitchFamily="18" charset="2"/>
              </a:rPr>
              <a:t>How do we pick N?</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Why pick large N? Better approx to LRU</a:t>
            </a:r>
          </a:p>
          <a:p>
            <a:pPr lvl="2">
              <a:lnSpc>
                <a:spcPct val="80000"/>
              </a:lnSpc>
              <a:spcBef>
                <a:spcPct val="20000"/>
              </a:spcBef>
            </a:pPr>
            <a:r>
              <a:rPr lang="en-US" altLang="ko-KR" smtClean="0">
                <a:ea typeface="굴림" panose="020B0600000101010101" pitchFamily="34" charset="-127"/>
                <a:sym typeface="Symbol" panose="05050102010706020507" pitchFamily="18" charset="2"/>
              </a:rPr>
              <a:t>If N ~ 1K, really good approximation</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Why pick small N? More efficient</a:t>
            </a:r>
          </a:p>
          <a:p>
            <a:pPr lvl="2">
              <a:lnSpc>
                <a:spcPct val="80000"/>
              </a:lnSpc>
              <a:spcBef>
                <a:spcPct val="20000"/>
              </a:spcBef>
            </a:pPr>
            <a:r>
              <a:rPr lang="en-US" altLang="ko-KR" smtClean="0">
                <a:ea typeface="굴림" panose="020B0600000101010101" pitchFamily="34" charset="-127"/>
                <a:sym typeface="Symbol" panose="05050102010706020507" pitchFamily="18" charset="2"/>
              </a:rPr>
              <a:t>Otherwise might have to look a long way to find free page</a:t>
            </a:r>
          </a:p>
          <a:p>
            <a:pPr>
              <a:lnSpc>
                <a:spcPct val="80000"/>
              </a:lnSpc>
              <a:spcBef>
                <a:spcPct val="20000"/>
              </a:spcBef>
            </a:pPr>
            <a:r>
              <a:rPr lang="en-US" altLang="ko-KR" smtClean="0">
                <a:ea typeface="굴림" panose="020B0600000101010101" pitchFamily="34" charset="-127"/>
                <a:sym typeface="Symbol" panose="05050102010706020507" pitchFamily="18" charset="2"/>
              </a:rPr>
              <a:t>What about dirty pages?</a:t>
            </a:r>
          </a:p>
          <a:p>
            <a:pPr lvl="1">
              <a:lnSpc>
                <a:spcPct val="80000"/>
              </a:lnSpc>
              <a:spcBef>
                <a:spcPct val="20000"/>
              </a:spcBef>
            </a:pPr>
            <a:r>
              <a:rPr lang="en-US" altLang="ko-KR" smtClean="0">
                <a:ea typeface="굴림" panose="020B0600000101010101" pitchFamily="34" charset="-127"/>
                <a:sym typeface="Symbol" panose="05050102010706020507" pitchFamily="18" charset="2"/>
              </a:rPr>
              <a:t>Takes extra overhead to replace a dirty page, so give dirty pages an extra chance before replacing?</a:t>
            </a:r>
          </a:p>
          <a:p>
            <a:pPr lvl="1">
              <a:lnSpc>
                <a:spcPct val="80000"/>
              </a:lnSpc>
              <a:spcBef>
                <a:spcPct val="20000"/>
              </a:spcBef>
            </a:pPr>
            <a:r>
              <a:rPr lang="en-US" altLang="ko-KR" smtClean="0">
                <a:ea typeface="굴림" panose="020B0600000101010101" pitchFamily="34" charset="-127"/>
                <a:sym typeface="Symbol" panose="05050102010706020507" pitchFamily="18" charset="2"/>
              </a:rPr>
              <a:t>Common approach:</a:t>
            </a:r>
          </a:p>
          <a:p>
            <a:pPr lvl="2">
              <a:lnSpc>
                <a:spcPct val="80000"/>
              </a:lnSpc>
              <a:spcBef>
                <a:spcPct val="20000"/>
              </a:spcBef>
            </a:pPr>
            <a:r>
              <a:rPr lang="en-US" altLang="ko-KR" smtClean="0">
                <a:ea typeface="굴림" panose="020B0600000101010101" pitchFamily="34" charset="-127"/>
                <a:sym typeface="Symbol" panose="05050102010706020507" pitchFamily="18" charset="2"/>
              </a:rPr>
              <a:t>Clean pages, use N=1</a:t>
            </a:r>
          </a:p>
          <a:p>
            <a:pPr lvl="2">
              <a:lnSpc>
                <a:spcPct val="80000"/>
              </a:lnSpc>
              <a:spcBef>
                <a:spcPct val="20000"/>
              </a:spcBef>
            </a:pPr>
            <a:r>
              <a:rPr lang="en-US" altLang="ko-KR" smtClean="0">
                <a:ea typeface="굴림" panose="020B0600000101010101" pitchFamily="34" charset="-127"/>
                <a:sym typeface="Symbol" panose="05050102010706020507" pitchFamily="18" charset="2"/>
              </a:rPr>
              <a:t>Dirty pages, use N=2 (and write back to disk when N=1)</a:t>
            </a:r>
          </a:p>
        </p:txBody>
      </p:sp>
    </p:spTree>
    <p:extLst>
      <p:ext uri="{BB962C8B-B14F-4D97-AF65-F5344CB8AC3E}">
        <p14:creationId xmlns:p14="http://schemas.microsoft.com/office/powerpoint/2010/main" val="26992318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4387">
                                            <p:txEl>
                                              <p:pRg st="0" end="0"/>
                                            </p:txEl>
                                          </p:spTgt>
                                        </p:tgtEl>
                                        <p:attrNameLst>
                                          <p:attrName>style.visibility</p:attrName>
                                        </p:attrNameLst>
                                      </p:cBhvr>
                                      <p:to>
                                        <p:strVal val="visible"/>
                                      </p:to>
                                    </p:set>
                                    <p:anim calcmode="lin" valueType="num">
                                      <p:cBhvr additive="base">
                                        <p:cTn id="7" dur="500" fill="hold"/>
                                        <p:tgtEl>
                                          <p:spTgt spid="784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4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4387">
                                            <p:txEl>
                                              <p:pRg st="1" end="1"/>
                                            </p:txEl>
                                          </p:spTgt>
                                        </p:tgtEl>
                                        <p:attrNameLst>
                                          <p:attrName>style.visibility</p:attrName>
                                        </p:attrNameLst>
                                      </p:cBhvr>
                                      <p:to>
                                        <p:strVal val="visible"/>
                                      </p:to>
                                    </p:set>
                                    <p:anim calcmode="lin" valueType="num">
                                      <p:cBhvr additive="base">
                                        <p:cTn id="13" dur="500" fill="hold"/>
                                        <p:tgtEl>
                                          <p:spTgt spid="784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4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84387">
                                            <p:txEl>
                                              <p:pRg st="2" end="2"/>
                                            </p:txEl>
                                          </p:spTgt>
                                        </p:tgtEl>
                                        <p:attrNameLst>
                                          <p:attrName>style.visibility</p:attrName>
                                        </p:attrNameLst>
                                      </p:cBhvr>
                                      <p:to>
                                        <p:strVal val="visible"/>
                                      </p:to>
                                    </p:set>
                                    <p:anim calcmode="lin" valueType="num">
                                      <p:cBhvr additive="base">
                                        <p:cTn id="19" dur="500" fill="hold"/>
                                        <p:tgtEl>
                                          <p:spTgt spid="784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4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4387">
                                            <p:txEl>
                                              <p:pRg st="3" end="3"/>
                                            </p:txEl>
                                          </p:spTgt>
                                        </p:tgtEl>
                                        <p:attrNameLst>
                                          <p:attrName>style.visibility</p:attrName>
                                        </p:attrNameLst>
                                      </p:cBhvr>
                                      <p:to>
                                        <p:strVal val="visible"/>
                                      </p:to>
                                    </p:set>
                                    <p:anim calcmode="lin" valueType="num">
                                      <p:cBhvr additive="base">
                                        <p:cTn id="25" dur="500" fill="hold"/>
                                        <p:tgtEl>
                                          <p:spTgt spid="784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4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84387">
                                            <p:txEl>
                                              <p:pRg st="4" end="4"/>
                                            </p:txEl>
                                          </p:spTgt>
                                        </p:tgtEl>
                                        <p:attrNameLst>
                                          <p:attrName>style.visibility</p:attrName>
                                        </p:attrNameLst>
                                      </p:cBhvr>
                                      <p:to>
                                        <p:strVal val="visible"/>
                                      </p:to>
                                    </p:set>
                                    <p:anim calcmode="lin" valueType="num">
                                      <p:cBhvr additive="base">
                                        <p:cTn id="31" dur="500" fill="hold"/>
                                        <p:tgtEl>
                                          <p:spTgt spid="7843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84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84387">
                                            <p:txEl>
                                              <p:pRg st="5" end="5"/>
                                            </p:txEl>
                                          </p:spTgt>
                                        </p:tgtEl>
                                        <p:attrNameLst>
                                          <p:attrName>style.visibility</p:attrName>
                                        </p:attrNameLst>
                                      </p:cBhvr>
                                      <p:to>
                                        <p:strVal val="visible"/>
                                      </p:to>
                                    </p:set>
                                    <p:anim calcmode="lin" valueType="num">
                                      <p:cBhvr additive="base">
                                        <p:cTn id="37" dur="500" fill="hold"/>
                                        <p:tgtEl>
                                          <p:spTgt spid="78438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84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84387">
                                            <p:txEl>
                                              <p:pRg st="6" end="6"/>
                                            </p:txEl>
                                          </p:spTgt>
                                        </p:tgtEl>
                                        <p:attrNameLst>
                                          <p:attrName>style.visibility</p:attrName>
                                        </p:attrNameLst>
                                      </p:cBhvr>
                                      <p:to>
                                        <p:strVal val="visible"/>
                                      </p:to>
                                    </p:set>
                                    <p:anim calcmode="lin" valueType="num">
                                      <p:cBhvr additive="base">
                                        <p:cTn id="43" dur="500" fill="hold"/>
                                        <p:tgtEl>
                                          <p:spTgt spid="78438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843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4387">
                                            <p:txEl>
                                              <p:pRg st="7" end="7"/>
                                            </p:txEl>
                                          </p:spTgt>
                                        </p:tgtEl>
                                        <p:attrNameLst>
                                          <p:attrName>style.visibility</p:attrName>
                                        </p:attrNameLst>
                                      </p:cBhvr>
                                      <p:to>
                                        <p:strVal val="visible"/>
                                      </p:to>
                                    </p:set>
                                    <p:anim calcmode="lin" valueType="num">
                                      <p:cBhvr additive="base">
                                        <p:cTn id="49" dur="500" fill="hold"/>
                                        <p:tgtEl>
                                          <p:spTgt spid="78438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84387">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84387">
                                            <p:txEl>
                                              <p:pRg st="8" end="8"/>
                                            </p:txEl>
                                          </p:spTgt>
                                        </p:tgtEl>
                                        <p:attrNameLst>
                                          <p:attrName>style.visibility</p:attrName>
                                        </p:attrNameLst>
                                      </p:cBhvr>
                                      <p:to>
                                        <p:strVal val="visible"/>
                                      </p:to>
                                    </p:set>
                                    <p:anim calcmode="lin" valueType="num">
                                      <p:cBhvr additive="base">
                                        <p:cTn id="53" dur="500" fill="hold"/>
                                        <p:tgtEl>
                                          <p:spTgt spid="784387">
                                            <p:txEl>
                                              <p:pRg st="8" end="8"/>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843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84387">
                                            <p:txEl>
                                              <p:pRg st="9" end="9"/>
                                            </p:txEl>
                                          </p:spTgt>
                                        </p:tgtEl>
                                        <p:attrNameLst>
                                          <p:attrName>style.visibility</p:attrName>
                                        </p:attrNameLst>
                                      </p:cBhvr>
                                      <p:to>
                                        <p:strVal val="visible"/>
                                      </p:to>
                                    </p:set>
                                    <p:anim calcmode="lin" valueType="num">
                                      <p:cBhvr additive="base">
                                        <p:cTn id="59" dur="500" fill="hold"/>
                                        <p:tgtEl>
                                          <p:spTgt spid="784387">
                                            <p:txEl>
                                              <p:pRg st="9" end="9"/>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84387">
                                            <p:txEl>
                                              <p:pRg st="9" end="9"/>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784387">
                                            <p:txEl>
                                              <p:pRg st="10" end="10"/>
                                            </p:txEl>
                                          </p:spTgt>
                                        </p:tgtEl>
                                        <p:attrNameLst>
                                          <p:attrName>style.visibility</p:attrName>
                                        </p:attrNameLst>
                                      </p:cBhvr>
                                      <p:to>
                                        <p:strVal val="visible"/>
                                      </p:to>
                                    </p:set>
                                    <p:anim calcmode="lin" valueType="num">
                                      <p:cBhvr additive="base">
                                        <p:cTn id="63" dur="500" fill="hold"/>
                                        <p:tgtEl>
                                          <p:spTgt spid="784387">
                                            <p:txEl>
                                              <p:pRg st="10" end="1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8438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784387">
                                            <p:txEl>
                                              <p:pRg st="11" end="11"/>
                                            </p:txEl>
                                          </p:spTgt>
                                        </p:tgtEl>
                                        <p:attrNameLst>
                                          <p:attrName>style.visibility</p:attrName>
                                        </p:attrNameLst>
                                      </p:cBhvr>
                                      <p:to>
                                        <p:strVal val="visible"/>
                                      </p:to>
                                    </p:set>
                                    <p:anim calcmode="lin" valueType="num">
                                      <p:cBhvr additive="base">
                                        <p:cTn id="69" dur="500" fill="hold"/>
                                        <p:tgtEl>
                                          <p:spTgt spid="784387">
                                            <p:txEl>
                                              <p:pRg st="11" end="11"/>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84387">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784387">
                                            <p:txEl>
                                              <p:pRg st="12" end="12"/>
                                            </p:txEl>
                                          </p:spTgt>
                                        </p:tgtEl>
                                        <p:attrNameLst>
                                          <p:attrName>style.visibility</p:attrName>
                                        </p:attrNameLst>
                                      </p:cBhvr>
                                      <p:to>
                                        <p:strVal val="visible"/>
                                      </p:to>
                                    </p:set>
                                    <p:anim calcmode="lin" valueType="num">
                                      <p:cBhvr additive="base">
                                        <p:cTn id="75" dur="500" fill="hold"/>
                                        <p:tgtEl>
                                          <p:spTgt spid="784387">
                                            <p:txEl>
                                              <p:pRg st="12" end="12"/>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784387">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784387">
                                            <p:txEl>
                                              <p:pRg st="13" end="13"/>
                                            </p:txEl>
                                          </p:spTgt>
                                        </p:tgtEl>
                                        <p:attrNameLst>
                                          <p:attrName>style.visibility</p:attrName>
                                        </p:attrNameLst>
                                      </p:cBhvr>
                                      <p:to>
                                        <p:strVal val="visible"/>
                                      </p:to>
                                    </p:set>
                                    <p:anim calcmode="lin" valueType="num">
                                      <p:cBhvr additive="base">
                                        <p:cTn id="81" dur="500" fill="hold"/>
                                        <p:tgtEl>
                                          <p:spTgt spid="784387">
                                            <p:txEl>
                                              <p:pRg st="13" end="13"/>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784387">
                                            <p:txEl>
                                              <p:pRg st="13" end="13"/>
                                            </p:txEl>
                                          </p:spTgt>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0"/>
                                  </p:stCondLst>
                                  <p:childTnLst>
                                    <p:set>
                                      <p:cBhvr>
                                        <p:cTn id="84" dur="1" fill="hold">
                                          <p:stCondLst>
                                            <p:cond delay="0"/>
                                          </p:stCondLst>
                                        </p:cTn>
                                        <p:tgtEl>
                                          <p:spTgt spid="784387">
                                            <p:txEl>
                                              <p:pRg st="14" end="14"/>
                                            </p:txEl>
                                          </p:spTgt>
                                        </p:tgtEl>
                                        <p:attrNameLst>
                                          <p:attrName>style.visibility</p:attrName>
                                        </p:attrNameLst>
                                      </p:cBhvr>
                                      <p:to>
                                        <p:strVal val="visible"/>
                                      </p:to>
                                    </p:set>
                                    <p:anim calcmode="lin" valueType="num">
                                      <p:cBhvr additive="base">
                                        <p:cTn id="85" dur="500" fill="hold"/>
                                        <p:tgtEl>
                                          <p:spTgt spid="784387">
                                            <p:txEl>
                                              <p:pRg st="14" end="14"/>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784387">
                                            <p:txEl>
                                              <p:pRg st="14" end="14"/>
                                            </p:txEl>
                                          </p:spTgt>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784387">
                                            <p:txEl>
                                              <p:pRg st="15" end="15"/>
                                            </p:txEl>
                                          </p:spTgt>
                                        </p:tgtEl>
                                        <p:attrNameLst>
                                          <p:attrName>style.visibility</p:attrName>
                                        </p:attrNameLst>
                                      </p:cBhvr>
                                      <p:to>
                                        <p:strVal val="visible"/>
                                      </p:to>
                                    </p:set>
                                    <p:anim calcmode="lin" valueType="num">
                                      <p:cBhvr additive="base">
                                        <p:cTn id="89" dur="500" fill="hold"/>
                                        <p:tgtEl>
                                          <p:spTgt spid="784387">
                                            <p:txEl>
                                              <p:pRg st="15" end="15"/>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784387">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WS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73670" y="2221474"/>
            <a:ext cx="1190500" cy="461665"/>
          </a:xfrm>
          <a:prstGeom prst="rect">
            <a:avLst/>
          </a:prstGeom>
          <a:noFill/>
        </p:spPr>
        <p:txBody>
          <a:bodyPr wrap="none" rtlCol="0">
            <a:spAutoFit/>
          </a:bodyPr>
          <a:lstStyle/>
          <a:p>
            <a:r>
              <a:rPr lang="en-US" sz="2400" dirty="0" smtClean="0"/>
              <a:t>Hit Rate</a:t>
            </a:r>
            <a:endParaRPr lang="en-US" sz="2400" dirty="0"/>
          </a:p>
        </p:txBody>
      </p:sp>
      <p:sp>
        <p:nvSpPr>
          <p:cNvPr id="10" name="TextBox 9"/>
          <p:cNvSpPr txBox="1"/>
          <p:nvPr/>
        </p:nvSpPr>
        <p:spPr>
          <a:xfrm>
            <a:off x="3525031" y="4200743"/>
            <a:ext cx="1497525" cy="461665"/>
          </a:xfrm>
          <a:prstGeom prst="rect">
            <a:avLst/>
          </a:prstGeom>
          <a:noFill/>
        </p:spPr>
        <p:txBody>
          <a:bodyPr wrap="none" rtlCol="0">
            <a:spAutoFit/>
          </a:bodyPr>
          <a:lstStyle/>
          <a:p>
            <a:r>
              <a:rPr lang="en-US" sz="2400" dirty="0" smtClean="0"/>
              <a:t>Cache Size</a:t>
            </a:r>
            <a:endParaRPr lang="en-US" sz="2400" dirty="0"/>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dirty="0" smtClean="0"/>
              <a:t>new working set fits</a:t>
            </a:r>
            <a:endParaRPr lang="en-US" dirty="0"/>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895388" y="791332"/>
            <a:ext cx="301660" cy="369332"/>
          </a:xfrm>
          <a:prstGeom prst="rect">
            <a:avLst/>
          </a:prstGeom>
          <a:noFill/>
        </p:spPr>
        <p:txBody>
          <a:bodyPr wrap="none" rtlCol="0">
            <a:spAutoFit/>
          </a:bodyPr>
          <a:lstStyle/>
          <a:p>
            <a:r>
              <a:rPr lang="en-US" dirty="0" smtClean="0"/>
              <a:t>1</a:t>
            </a:r>
            <a:endParaRPr lang="en-US" dirty="0"/>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3993121"/>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a:t>
            </a:r>
          </a:p>
        </p:txBody>
      </p:sp>
      <p:sp>
        <p:nvSpPr>
          <p:cNvPr id="785411" name="Rectangle 3"/>
          <p:cNvSpPr>
            <a:spLocks noGrp="1" noChangeArrowheads="1"/>
          </p:cNvSpPr>
          <p:nvPr>
            <p:ph type="body" idx="1"/>
          </p:nvPr>
        </p:nvSpPr>
        <p:spPr>
          <a:xfrm>
            <a:off x="304800" y="685800"/>
            <a:ext cx="8686800" cy="5638800"/>
          </a:xfrm>
        </p:spPr>
        <p:txBody>
          <a:bodyPr/>
          <a:lstStyle/>
          <a:p>
            <a:r>
              <a:rPr lang="en-US" altLang="ko-KR" smtClean="0">
                <a:ea typeface="굴림" panose="020B0600000101010101" pitchFamily="34" charset="-127"/>
              </a:rPr>
              <a:t>Which bits of a PTE entry are useful to us?</a:t>
            </a:r>
          </a:p>
          <a:p>
            <a:pPr lvl="1"/>
            <a:r>
              <a:rPr lang="en-US" altLang="ko-KR" smtClean="0">
                <a:solidFill>
                  <a:schemeClr val="hlink"/>
                </a:solidFill>
                <a:ea typeface="굴림" panose="020B0600000101010101" pitchFamily="34" charset="-127"/>
              </a:rPr>
              <a:t>Use:</a:t>
            </a:r>
            <a:r>
              <a:rPr lang="en-US" altLang="ko-KR" smtClean="0">
                <a:ea typeface="굴림" panose="020B0600000101010101" pitchFamily="34" charset="-127"/>
              </a:rPr>
              <a:t> Set when page is referenced; cleared by clock algorithm</a:t>
            </a:r>
          </a:p>
          <a:p>
            <a:pPr lvl="1"/>
            <a:r>
              <a:rPr lang="en-US" altLang="ko-KR" smtClean="0">
                <a:solidFill>
                  <a:schemeClr val="hlink"/>
                </a:solidFill>
                <a:ea typeface="굴림" panose="020B0600000101010101" pitchFamily="34" charset="-127"/>
              </a:rPr>
              <a:t>Modified:</a:t>
            </a:r>
            <a:r>
              <a:rPr lang="en-US" altLang="ko-KR" smtClean="0">
                <a:ea typeface="굴림" panose="020B0600000101010101" pitchFamily="34" charset="-127"/>
              </a:rPr>
              <a:t> set when page is modified, cleared when page written to disk</a:t>
            </a:r>
          </a:p>
          <a:p>
            <a:pPr lvl="1"/>
            <a:r>
              <a:rPr lang="en-US" altLang="ko-KR" smtClean="0">
                <a:solidFill>
                  <a:schemeClr val="hlink"/>
                </a:solidFill>
                <a:ea typeface="굴림" panose="020B0600000101010101" pitchFamily="34" charset="-127"/>
              </a:rPr>
              <a:t>Valid:</a:t>
            </a:r>
            <a:r>
              <a:rPr lang="en-US" altLang="ko-KR" smtClean="0">
                <a:ea typeface="굴림" panose="020B0600000101010101" pitchFamily="34" charset="-127"/>
              </a:rPr>
              <a:t> ok for program to reference this page</a:t>
            </a:r>
          </a:p>
          <a:p>
            <a:pPr lvl="1"/>
            <a:r>
              <a:rPr lang="en-US" altLang="ko-KR" smtClean="0">
                <a:solidFill>
                  <a:schemeClr val="hlink"/>
                </a:solidFill>
                <a:ea typeface="굴림" panose="020B0600000101010101" pitchFamily="34" charset="-127"/>
              </a:rPr>
              <a:t>Read-only:</a:t>
            </a:r>
            <a:r>
              <a:rPr lang="en-US" altLang="ko-KR" smtClean="0">
                <a:ea typeface="굴림" panose="020B0600000101010101" pitchFamily="34" charset="-127"/>
              </a:rPr>
              <a:t> ok for program to read page, but not modify</a:t>
            </a:r>
          </a:p>
          <a:p>
            <a:pPr lvl="2"/>
            <a:r>
              <a:rPr lang="en-US" altLang="ko-KR" smtClean="0">
                <a:ea typeface="굴림" panose="020B0600000101010101" pitchFamily="34" charset="-127"/>
              </a:rPr>
              <a:t>For example for catching modifications to code pages!</a:t>
            </a:r>
          </a:p>
          <a:p>
            <a:r>
              <a:rPr lang="en-US" altLang="ko-KR" smtClean="0">
                <a:ea typeface="굴림" panose="020B0600000101010101" pitchFamily="34" charset="-127"/>
              </a:rPr>
              <a:t>Do we really need hardware-supported “modified” bit?</a:t>
            </a:r>
          </a:p>
          <a:p>
            <a:pPr lvl="1"/>
            <a:r>
              <a:rPr lang="en-US" altLang="ko-KR" smtClean="0">
                <a:ea typeface="굴림" panose="020B0600000101010101" pitchFamily="34" charset="-127"/>
              </a:rPr>
              <a:t>No.  Can emulate it (BSD Unix) using read-only bit</a:t>
            </a:r>
          </a:p>
          <a:p>
            <a:pPr lvl="2"/>
            <a:r>
              <a:rPr lang="en-US" altLang="ko-KR" smtClean="0">
                <a:ea typeface="굴림" panose="020B0600000101010101" pitchFamily="34" charset="-127"/>
              </a:rPr>
              <a:t>Initially, mark all pages as read-only, even data pages</a:t>
            </a:r>
          </a:p>
          <a:p>
            <a:pPr lvl="2"/>
            <a:r>
              <a:rPr lang="en-US" altLang="ko-KR" smtClean="0">
                <a:ea typeface="굴림" panose="020B0600000101010101" pitchFamily="34" charset="-127"/>
              </a:rPr>
              <a:t>On write, trap to OS. OS sets software “modified” bit, and marks page as read-write.</a:t>
            </a:r>
          </a:p>
          <a:p>
            <a:pPr lvl="2"/>
            <a:r>
              <a:rPr lang="en-US" altLang="ko-KR" smtClean="0">
                <a:ea typeface="굴림" panose="020B0600000101010101" pitchFamily="34" charset="-127"/>
              </a:rPr>
              <a:t>Whenever page comes back in from disk, mark read-only</a:t>
            </a:r>
          </a:p>
          <a:p>
            <a:pPr>
              <a:buFontTx/>
              <a:buNone/>
            </a:pPr>
            <a:endParaRPr lang="ko-KR" altLang="en-US" smtClean="0">
              <a:ea typeface="굴림" panose="020B0600000101010101" pitchFamily="34" charset="-127"/>
            </a:endParaRPr>
          </a:p>
        </p:txBody>
      </p:sp>
    </p:spTree>
    <p:extLst>
      <p:ext uri="{BB962C8B-B14F-4D97-AF65-F5344CB8AC3E}">
        <p14:creationId xmlns:p14="http://schemas.microsoft.com/office/powerpoint/2010/main" val="41431511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5411">
                                            <p:txEl>
                                              <p:pRg st="0" end="0"/>
                                            </p:txEl>
                                          </p:spTgt>
                                        </p:tgtEl>
                                        <p:attrNameLst>
                                          <p:attrName>style.visibility</p:attrName>
                                        </p:attrNameLst>
                                      </p:cBhvr>
                                      <p:to>
                                        <p:strVal val="visible"/>
                                      </p:to>
                                    </p:set>
                                    <p:anim calcmode="lin" valueType="num">
                                      <p:cBhvr additive="base">
                                        <p:cTn id="7" dur="500" fill="hold"/>
                                        <p:tgtEl>
                                          <p:spTgt spid="785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54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85411">
                                            <p:txEl>
                                              <p:pRg st="1" end="1"/>
                                            </p:txEl>
                                          </p:spTgt>
                                        </p:tgtEl>
                                        <p:attrNameLst>
                                          <p:attrName>style.visibility</p:attrName>
                                        </p:attrNameLst>
                                      </p:cBhvr>
                                      <p:to>
                                        <p:strVal val="visible"/>
                                      </p:to>
                                    </p:set>
                                    <p:anim calcmode="lin" valueType="num">
                                      <p:cBhvr additive="base">
                                        <p:cTn id="11" dur="500" fill="hold"/>
                                        <p:tgtEl>
                                          <p:spTgt spid="7854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854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85411">
                                            <p:txEl>
                                              <p:pRg st="2" end="2"/>
                                            </p:txEl>
                                          </p:spTgt>
                                        </p:tgtEl>
                                        <p:attrNameLst>
                                          <p:attrName>style.visibility</p:attrName>
                                        </p:attrNameLst>
                                      </p:cBhvr>
                                      <p:to>
                                        <p:strVal val="visible"/>
                                      </p:to>
                                    </p:set>
                                    <p:anim calcmode="lin" valueType="num">
                                      <p:cBhvr additive="base">
                                        <p:cTn id="15" dur="500" fill="hold"/>
                                        <p:tgtEl>
                                          <p:spTgt spid="7854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854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85411">
                                            <p:txEl>
                                              <p:pRg st="3" end="3"/>
                                            </p:txEl>
                                          </p:spTgt>
                                        </p:tgtEl>
                                        <p:attrNameLst>
                                          <p:attrName>style.visibility</p:attrName>
                                        </p:attrNameLst>
                                      </p:cBhvr>
                                      <p:to>
                                        <p:strVal val="visible"/>
                                      </p:to>
                                    </p:set>
                                    <p:anim calcmode="lin" valueType="num">
                                      <p:cBhvr additive="base">
                                        <p:cTn id="19" dur="500" fill="hold"/>
                                        <p:tgtEl>
                                          <p:spTgt spid="7854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54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85411">
                                            <p:txEl>
                                              <p:pRg st="4" end="4"/>
                                            </p:txEl>
                                          </p:spTgt>
                                        </p:tgtEl>
                                        <p:attrNameLst>
                                          <p:attrName>style.visibility</p:attrName>
                                        </p:attrNameLst>
                                      </p:cBhvr>
                                      <p:to>
                                        <p:strVal val="visible"/>
                                      </p:to>
                                    </p:set>
                                    <p:anim calcmode="lin" valueType="num">
                                      <p:cBhvr additive="base">
                                        <p:cTn id="23" dur="500" fill="hold"/>
                                        <p:tgtEl>
                                          <p:spTgt spid="7854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8541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85411">
                                            <p:txEl>
                                              <p:pRg st="5" end="5"/>
                                            </p:txEl>
                                          </p:spTgt>
                                        </p:tgtEl>
                                        <p:attrNameLst>
                                          <p:attrName>style.visibility</p:attrName>
                                        </p:attrNameLst>
                                      </p:cBhvr>
                                      <p:to>
                                        <p:strVal val="visible"/>
                                      </p:to>
                                    </p:set>
                                    <p:anim calcmode="lin" valueType="num">
                                      <p:cBhvr additive="base">
                                        <p:cTn id="27" dur="500" fill="hold"/>
                                        <p:tgtEl>
                                          <p:spTgt spid="785411">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854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85411">
                                            <p:txEl>
                                              <p:pRg st="6" end="6"/>
                                            </p:txEl>
                                          </p:spTgt>
                                        </p:tgtEl>
                                        <p:attrNameLst>
                                          <p:attrName>style.visibility</p:attrName>
                                        </p:attrNameLst>
                                      </p:cBhvr>
                                      <p:to>
                                        <p:strVal val="visible"/>
                                      </p:to>
                                    </p:set>
                                    <p:anim calcmode="lin" valueType="num">
                                      <p:cBhvr additive="base">
                                        <p:cTn id="33" dur="500" fill="hold"/>
                                        <p:tgtEl>
                                          <p:spTgt spid="78541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8541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85411">
                                            <p:txEl>
                                              <p:pRg st="7" end="7"/>
                                            </p:txEl>
                                          </p:spTgt>
                                        </p:tgtEl>
                                        <p:attrNameLst>
                                          <p:attrName>style.visibility</p:attrName>
                                        </p:attrNameLst>
                                      </p:cBhvr>
                                      <p:to>
                                        <p:strVal val="visible"/>
                                      </p:to>
                                    </p:set>
                                    <p:anim calcmode="lin" valueType="num">
                                      <p:cBhvr additive="base">
                                        <p:cTn id="37" dur="500" fill="hold"/>
                                        <p:tgtEl>
                                          <p:spTgt spid="785411">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85411">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85411">
                                            <p:txEl>
                                              <p:pRg st="8" end="8"/>
                                            </p:txEl>
                                          </p:spTgt>
                                        </p:tgtEl>
                                        <p:attrNameLst>
                                          <p:attrName>style.visibility</p:attrName>
                                        </p:attrNameLst>
                                      </p:cBhvr>
                                      <p:to>
                                        <p:strVal val="visible"/>
                                      </p:to>
                                    </p:set>
                                    <p:anim calcmode="lin" valueType="num">
                                      <p:cBhvr additive="base">
                                        <p:cTn id="41" dur="500" fill="hold"/>
                                        <p:tgtEl>
                                          <p:spTgt spid="785411">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85411">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85411">
                                            <p:txEl>
                                              <p:pRg st="9" end="9"/>
                                            </p:txEl>
                                          </p:spTgt>
                                        </p:tgtEl>
                                        <p:attrNameLst>
                                          <p:attrName>style.visibility</p:attrName>
                                        </p:attrNameLst>
                                      </p:cBhvr>
                                      <p:to>
                                        <p:strVal val="visible"/>
                                      </p:to>
                                    </p:set>
                                    <p:anim calcmode="lin" valueType="num">
                                      <p:cBhvr additive="base">
                                        <p:cTn id="45" dur="500" fill="hold"/>
                                        <p:tgtEl>
                                          <p:spTgt spid="785411">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85411">
                                            <p:txEl>
                                              <p:pRg st="9" end="9"/>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785411">
                                            <p:txEl>
                                              <p:pRg st="10" end="10"/>
                                            </p:txEl>
                                          </p:spTgt>
                                        </p:tgtEl>
                                        <p:attrNameLst>
                                          <p:attrName>style.visibility</p:attrName>
                                        </p:attrNameLst>
                                      </p:cBhvr>
                                      <p:to>
                                        <p:strVal val="visible"/>
                                      </p:to>
                                    </p:set>
                                    <p:anim calcmode="lin" valueType="num">
                                      <p:cBhvr additive="base">
                                        <p:cTn id="49" dur="500" fill="hold"/>
                                        <p:tgtEl>
                                          <p:spTgt spid="785411">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8541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1"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 (continued)</a:t>
            </a:r>
          </a:p>
        </p:txBody>
      </p:sp>
      <p:sp>
        <p:nvSpPr>
          <p:cNvPr id="788483" name="Rectangle 3"/>
          <p:cNvSpPr>
            <a:spLocks noGrp="1" noChangeArrowheads="1"/>
          </p:cNvSpPr>
          <p:nvPr>
            <p:ph type="body" idx="1"/>
          </p:nvPr>
        </p:nvSpPr>
        <p:spPr>
          <a:xfrm>
            <a:off x="152400" y="762000"/>
            <a:ext cx="8686800" cy="5791200"/>
          </a:xfrm>
        </p:spPr>
        <p:txBody>
          <a:bodyPr/>
          <a:lstStyle/>
          <a:p>
            <a:pPr>
              <a:lnSpc>
                <a:spcPct val="80000"/>
              </a:lnSpc>
            </a:pPr>
            <a:r>
              <a:rPr lang="en-US" altLang="ko-KR" smtClean="0">
                <a:ea typeface="굴림" panose="020B0600000101010101" pitchFamily="34" charset="-127"/>
              </a:rPr>
              <a:t>Do we really need a hardware-supported “use” bit?</a:t>
            </a:r>
          </a:p>
          <a:p>
            <a:pPr lvl="1">
              <a:lnSpc>
                <a:spcPct val="80000"/>
              </a:lnSpc>
            </a:pPr>
            <a:r>
              <a:rPr lang="en-US" altLang="ko-KR" smtClean="0">
                <a:ea typeface="굴림" panose="020B0600000101010101" pitchFamily="34" charset="-127"/>
              </a:rPr>
              <a:t>No. Can emulate it similar to above:</a:t>
            </a:r>
          </a:p>
          <a:p>
            <a:pPr lvl="2">
              <a:lnSpc>
                <a:spcPct val="80000"/>
              </a:lnSpc>
            </a:pPr>
            <a:r>
              <a:rPr lang="en-US" altLang="ko-KR" smtClean="0">
                <a:ea typeface="굴림" panose="020B0600000101010101" pitchFamily="34" charset="-127"/>
              </a:rPr>
              <a:t>Mark all pages as invalid, even if in memory</a:t>
            </a:r>
          </a:p>
          <a:p>
            <a:pPr lvl="2">
              <a:lnSpc>
                <a:spcPct val="80000"/>
              </a:lnSpc>
            </a:pPr>
            <a:r>
              <a:rPr lang="en-US" altLang="ko-KR" smtClean="0">
                <a:ea typeface="굴림" panose="020B0600000101010101" pitchFamily="34" charset="-127"/>
              </a:rPr>
              <a:t>On read to invalid page, trap to OS</a:t>
            </a:r>
          </a:p>
          <a:p>
            <a:pPr lvl="2">
              <a:lnSpc>
                <a:spcPct val="80000"/>
              </a:lnSpc>
            </a:pPr>
            <a:r>
              <a:rPr lang="en-US" altLang="ko-KR" smtClean="0">
                <a:ea typeface="굴림" panose="020B0600000101010101" pitchFamily="34" charset="-127"/>
              </a:rPr>
              <a:t>OS sets use bit, and marks page read-only</a:t>
            </a:r>
          </a:p>
          <a:p>
            <a:pPr lvl="1">
              <a:lnSpc>
                <a:spcPct val="80000"/>
              </a:lnSpc>
            </a:pPr>
            <a:r>
              <a:rPr lang="en-US" altLang="ko-KR" smtClean="0">
                <a:ea typeface="굴림" panose="020B0600000101010101" pitchFamily="34" charset="-127"/>
              </a:rPr>
              <a:t>Get modified bit in same way as previous:</a:t>
            </a:r>
          </a:p>
          <a:p>
            <a:pPr lvl="2">
              <a:lnSpc>
                <a:spcPct val="80000"/>
              </a:lnSpc>
            </a:pPr>
            <a:r>
              <a:rPr lang="en-US" altLang="ko-KR" smtClean="0">
                <a:ea typeface="굴림" panose="020B0600000101010101" pitchFamily="34" charset="-127"/>
              </a:rPr>
              <a:t>On write, trap to OS (either invalid or read-only)</a:t>
            </a:r>
          </a:p>
          <a:p>
            <a:pPr lvl="2">
              <a:lnSpc>
                <a:spcPct val="80000"/>
              </a:lnSpc>
            </a:pPr>
            <a:r>
              <a:rPr lang="en-US" altLang="ko-KR" smtClean="0">
                <a:ea typeface="굴림" panose="020B0600000101010101" pitchFamily="34" charset="-127"/>
              </a:rPr>
              <a:t>Set use and modified bits, mark page read-write</a:t>
            </a:r>
          </a:p>
          <a:p>
            <a:pPr lvl="1">
              <a:lnSpc>
                <a:spcPct val="80000"/>
              </a:lnSpc>
            </a:pPr>
            <a:r>
              <a:rPr lang="en-US" altLang="ko-KR" smtClean="0">
                <a:ea typeface="굴림" panose="020B0600000101010101" pitchFamily="34" charset="-127"/>
              </a:rPr>
              <a:t>When clock hand passes by, reset use and modified bits and mark page as invalid again </a:t>
            </a:r>
          </a:p>
          <a:p>
            <a:pPr>
              <a:lnSpc>
                <a:spcPct val="80000"/>
              </a:lnSpc>
            </a:pPr>
            <a:r>
              <a:rPr lang="en-US" altLang="ko-KR" smtClean="0">
                <a:ea typeface="굴림" panose="020B0600000101010101" pitchFamily="34" charset="-127"/>
              </a:rPr>
              <a:t>Remember, however, that clock is just an approximation of LRU</a:t>
            </a:r>
          </a:p>
          <a:p>
            <a:pPr lvl="1">
              <a:lnSpc>
                <a:spcPct val="80000"/>
              </a:lnSpc>
            </a:pPr>
            <a:r>
              <a:rPr lang="en-US" altLang="ko-KR" smtClean="0">
                <a:ea typeface="굴림" panose="020B0600000101010101" pitchFamily="34" charset="-127"/>
              </a:rPr>
              <a:t>Can we do a better approximation, given that we have to take page faults on some reads and writes to collect use information?</a:t>
            </a:r>
          </a:p>
          <a:p>
            <a:pPr lvl="1">
              <a:lnSpc>
                <a:spcPct val="80000"/>
              </a:lnSpc>
            </a:pPr>
            <a:r>
              <a:rPr lang="en-US" altLang="ko-KR" smtClean="0">
                <a:ea typeface="굴림" panose="020B0600000101010101" pitchFamily="34" charset="-127"/>
              </a:rPr>
              <a:t>Need to identify an old page, not oldest page!</a:t>
            </a:r>
          </a:p>
          <a:p>
            <a:pPr lvl="1">
              <a:lnSpc>
                <a:spcPct val="80000"/>
              </a:lnSpc>
            </a:pPr>
            <a:r>
              <a:rPr lang="en-US" altLang="ko-KR" smtClean="0">
                <a:ea typeface="굴림" panose="020B0600000101010101" pitchFamily="34" charset="-127"/>
              </a:rPr>
              <a:t>Answer: second chance list</a:t>
            </a:r>
          </a:p>
        </p:txBody>
      </p:sp>
    </p:spTree>
    <p:extLst>
      <p:ext uri="{BB962C8B-B14F-4D97-AF65-F5344CB8AC3E}">
        <p14:creationId xmlns:p14="http://schemas.microsoft.com/office/powerpoint/2010/main" val="3665102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anim calcmode="lin" valueType="num">
                                      <p:cBhvr additive="base">
                                        <p:cTn id="7" dur="500" fill="hold"/>
                                        <p:tgtEl>
                                          <p:spTgt spid="788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8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8483">
                                            <p:txEl>
                                              <p:pRg st="1" end="1"/>
                                            </p:txEl>
                                          </p:spTgt>
                                        </p:tgtEl>
                                        <p:attrNameLst>
                                          <p:attrName>style.visibility</p:attrName>
                                        </p:attrNameLst>
                                      </p:cBhvr>
                                      <p:to>
                                        <p:strVal val="visible"/>
                                      </p:to>
                                    </p:set>
                                    <p:anim calcmode="lin" valueType="num">
                                      <p:cBhvr additive="base">
                                        <p:cTn id="13" dur="500" fill="hold"/>
                                        <p:tgtEl>
                                          <p:spTgt spid="788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848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88483">
                                            <p:txEl>
                                              <p:pRg st="2" end="2"/>
                                            </p:txEl>
                                          </p:spTgt>
                                        </p:tgtEl>
                                        <p:attrNameLst>
                                          <p:attrName>style.visibility</p:attrName>
                                        </p:attrNameLst>
                                      </p:cBhvr>
                                      <p:to>
                                        <p:strVal val="visible"/>
                                      </p:to>
                                    </p:set>
                                    <p:anim calcmode="lin" valueType="num">
                                      <p:cBhvr additive="base">
                                        <p:cTn id="17" dur="500" fill="hold"/>
                                        <p:tgtEl>
                                          <p:spTgt spid="78848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8848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88483">
                                            <p:txEl>
                                              <p:pRg st="3" end="3"/>
                                            </p:txEl>
                                          </p:spTgt>
                                        </p:tgtEl>
                                        <p:attrNameLst>
                                          <p:attrName>style.visibility</p:attrName>
                                        </p:attrNameLst>
                                      </p:cBhvr>
                                      <p:to>
                                        <p:strVal val="visible"/>
                                      </p:to>
                                    </p:set>
                                    <p:anim calcmode="lin" valueType="num">
                                      <p:cBhvr additive="base">
                                        <p:cTn id="21" dur="500" fill="hold"/>
                                        <p:tgtEl>
                                          <p:spTgt spid="78848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8848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88483">
                                            <p:txEl>
                                              <p:pRg st="4" end="4"/>
                                            </p:txEl>
                                          </p:spTgt>
                                        </p:tgtEl>
                                        <p:attrNameLst>
                                          <p:attrName>style.visibility</p:attrName>
                                        </p:attrNameLst>
                                      </p:cBhvr>
                                      <p:to>
                                        <p:strVal val="visible"/>
                                      </p:to>
                                    </p:set>
                                    <p:anim calcmode="lin" valueType="num">
                                      <p:cBhvr additive="base">
                                        <p:cTn id="25" dur="500" fill="hold"/>
                                        <p:tgtEl>
                                          <p:spTgt spid="78848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8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88483">
                                            <p:txEl>
                                              <p:pRg st="5" end="5"/>
                                            </p:txEl>
                                          </p:spTgt>
                                        </p:tgtEl>
                                        <p:attrNameLst>
                                          <p:attrName>style.visibility</p:attrName>
                                        </p:attrNameLst>
                                      </p:cBhvr>
                                      <p:to>
                                        <p:strVal val="visible"/>
                                      </p:to>
                                    </p:set>
                                    <p:anim calcmode="lin" valueType="num">
                                      <p:cBhvr additive="base">
                                        <p:cTn id="31" dur="500" fill="hold"/>
                                        <p:tgtEl>
                                          <p:spTgt spid="78848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8848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88483">
                                            <p:txEl>
                                              <p:pRg st="6" end="6"/>
                                            </p:txEl>
                                          </p:spTgt>
                                        </p:tgtEl>
                                        <p:attrNameLst>
                                          <p:attrName>style.visibility</p:attrName>
                                        </p:attrNameLst>
                                      </p:cBhvr>
                                      <p:to>
                                        <p:strVal val="visible"/>
                                      </p:to>
                                    </p:set>
                                    <p:anim calcmode="lin" valueType="num">
                                      <p:cBhvr additive="base">
                                        <p:cTn id="35" dur="500" fill="hold"/>
                                        <p:tgtEl>
                                          <p:spTgt spid="78848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8848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88483">
                                            <p:txEl>
                                              <p:pRg st="7" end="7"/>
                                            </p:txEl>
                                          </p:spTgt>
                                        </p:tgtEl>
                                        <p:attrNameLst>
                                          <p:attrName>style.visibility</p:attrName>
                                        </p:attrNameLst>
                                      </p:cBhvr>
                                      <p:to>
                                        <p:strVal val="visible"/>
                                      </p:to>
                                    </p:set>
                                    <p:anim calcmode="lin" valueType="num">
                                      <p:cBhvr additive="base">
                                        <p:cTn id="39" dur="500" fill="hold"/>
                                        <p:tgtEl>
                                          <p:spTgt spid="78848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884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88483">
                                            <p:txEl>
                                              <p:pRg st="8" end="8"/>
                                            </p:txEl>
                                          </p:spTgt>
                                        </p:tgtEl>
                                        <p:attrNameLst>
                                          <p:attrName>style.visibility</p:attrName>
                                        </p:attrNameLst>
                                      </p:cBhvr>
                                      <p:to>
                                        <p:strVal val="visible"/>
                                      </p:to>
                                    </p:set>
                                    <p:anim calcmode="lin" valueType="num">
                                      <p:cBhvr additive="base">
                                        <p:cTn id="45" dur="500" fill="hold"/>
                                        <p:tgtEl>
                                          <p:spTgt spid="78848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884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88483">
                                            <p:txEl>
                                              <p:pRg st="9" end="9"/>
                                            </p:txEl>
                                          </p:spTgt>
                                        </p:tgtEl>
                                        <p:attrNameLst>
                                          <p:attrName>style.visibility</p:attrName>
                                        </p:attrNameLst>
                                      </p:cBhvr>
                                      <p:to>
                                        <p:strVal val="visible"/>
                                      </p:to>
                                    </p:set>
                                    <p:anim calcmode="lin" valueType="num">
                                      <p:cBhvr additive="base">
                                        <p:cTn id="51" dur="500" fill="hold"/>
                                        <p:tgtEl>
                                          <p:spTgt spid="788483">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88483">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88483">
                                            <p:txEl>
                                              <p:pRg st="10" end="10"/>
                                            </p:txEl>
                                          </p:spTgt>
                                        </p:tgtEl>
                                        <p:attrNameLst>
                                          <p:attrName>style.visibility</p:attrName>
                                        </p:attrNameLst>
                                      </p:cBhvr>
                                      <p:to>
                                        <p:strVal val="visible"/>
                                      </p:to>
                                    </p:set>
                                    <p:anim calcmode="lin" valueType="num">
                                      <p:cBhvr additive="base">
                                        <p:cTn id="55" dur="500" fill="hold"/>
                                        <p:tgtEl>
                                          <p:spTgt spid="78848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88483">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788483">
                                            <p:txEl>
                                              <p:pRg st="11" end="11"/>
                                            </p:txEl>
                                          </p:spTgt>
                                        </p:tgtEl>
                                        <p:attrNameLst>
                                          <p:attrName>style.visibility</p:attrName>
                                        </p:attrNameLst>
                                      </p:cBhvr>
                                      <p:to>
                                        <p:strVal val="visible"/>
                                      </p:to>
                                    </p:set>
                                    <p:anim calcmode="lin" valueType="num">
                                      <p:cBhvr additive="base">
                                        <p:cTn id="59" dur="500" fill="hold"/>
                                        <p:tgtEl>
                                          <p:spTgt spid="788483">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88483">
                                            <p:txEl>
                                              <p:pRg st="11" end="11"/>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788483">
                                            <p:txEl>
                                              <p:pRg st="12" end="12"/>
                                            </p:txEl>
                                          </p:spTgt>
                                        </p:tgtEl>
                                        <p:attrNameLst>
                                          <p:attrName>style.visibility</p:attrName>
                                        </p:attrNameLst>
                                      </p:cBhvr>
                                      <p:to>
                                        <p:strVal val="visible"/>
                                      </p:to>
                                    </p:set>
                                    <p:anim calcmode="lin" valueType="num">
                                      <p:cBhvr additive="base">
                                        <p:cTn id="63" dur="500" fill="hold"/>
                                        <p:tgtEl>
                                          <p:spTgt spid="788483">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8848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smtClean="0">
                <a:ea typeface="굴림" panose="020B0600000101010101" pitchFamily="34" charset="-127"/>
              </a:rPr>
              <a:t>Second-Chance List Algorithm (VAX/VMS)</a:t>
            </a:r>
          </a:p>
        </p:txBody>
      </p:sp>
      <p:sp>
        <p:nvSpPr>
          <p:cNvPr id="789507" name="Rectangle 3"/>
          <p:cNvSpPr>
            <a:spLocks noGrp="1" noChangeArrowheads="1"/>
          </p:cNvSpPr>
          <p:nvPr>
            <p:ph type="body" idx="1"/>
          </p:nvPr>
        </p:nvSpPr>
        <p:spPr>
          <a:xfrm>
            <a:off x="228600" y="3657600"/>
            <a:ext cx="8915400" cy="3048000"/>
          </a:xfrm>
        </p:spPr>
        <p:txBody>
          <a:bodyPr/>
          <a:lstStyle/>
          <a:p>
            <a:pPr>
              <a:lnSpc>
                <a:spcPct val="80000"/>
              </a:lnSpc>
              <a:spcBef>
                <a:spcPct val="15000"/>
              </a:spcBef>
            </a:pPr>
            <a:r>
              <a:rPr lang="en-US" altLang="ko-KR" smtClean="0">
                <a:ea typeface="굴림" panose="020B0600000101010101" pitchFamily="34" charset="-127"/>
              </a:rPr>
              <a:t>Split memory in two: Active list (RW), SC list (Invalid)</a:t>
            </a:r>
          </a:p>
          <a:p>
            <a:pPr>
              <a:lnSpc>
                <a:spcPct val="80000"/>
              </a:lnSpc>
              <a:spcBef>
                <a:spcPct val="15000"/>
              </a:spcBef>
            </a:pPr>
            <a:r>
              <a:rPr lang="en-US" altLang="ko-KR" smtClean="0">
                <a:ea typeface="굴림" panose="020B0600000101010101" pitchFamily="34" charset="-127"/>
              </a:rPr>
              <a:t>Access pages in Active list at full speed</a:t>
            </a:r>
          </a:p>
          <a:p>
            <a:pPr>
              <a:lnSpc>
                <a:spcPct val="80000"/>
              </a:lnSpc>
              <a:spcBef>
                <a:spcPct val="15000"/>
              </a:spcBef>
            </a:pPr>
            <a:r>
              <a:rPr lang="en-US" altLang="ko-KR" smtClean="0">
                <a:ea typeface="굴림" panose="020B0600000101010101" pitchFamily="34" charset="-127"/>
              </a:rPr>
              <a:t>Otherwise, Page Fault</a:t>
            </a:r>
          </a:p>
          <a:p>
            <a:pPr lvl="1">
              <a:lnSpc>
                <a:spcPct val="80000"/>
              </a:lnSpc>
              <a:spcBef>
                <a:spcPct val="15000"/>
              </a:spcBef>
            </a:pPr>
            <a:r>
              <a:rPr lang="en-US" altLang="ko-KR" smtClean="0">
                <a:ea typeface="굴림" panose="020B0600000101010101" pitchFamily="34" charset="-127"/>
              </a:rPr>
              <a:t>Always move overflow page from end of Active list to front of Second-chance list (SC) and mark invalid</a:t>
            </a:r>
          </a:p>
          <a:p>
            <a:pPr lvl="1">
              <a:lnSpc>
                <a:spcPct val="80000"/>
              </a:lnSpc>
              <a:spcBef>
                <a:spcPct val="15000"/>
              </a:spcBef>
            </a:pPr>
            <a:r>
              <a:rPr lang="en-US" altLang="ko-KR" smtClean="0">
                <a:ea typeface="굴림" panose="020B0600000101010101" pitchFamily="34" charset="-127"/>
              </a:rPr>
              <a:t>Desired Page On SC List: move to front of Active list, mark RW</a:t>
            </a:r>
          </a:p>
          <a:p>
            <a:pPr lvl="1">
              <a:lnSpc>
                <a:spcPct val="80000"/>
              </a:lnSpc>
              <a:spcBef>
                <a:spcPct val="15000"/>
              </a:spcBef>
            </a:pPr>
            <a:r>
              <a:rPr lang="en-US" altLang="ko-KR" smtClean="0">
                <a:ea typeface="굴림" panose="020B0600000101010101" pitchFamily="34" charset="-127"/>
              </a:rPr>
              <a:t>Not on SC list: page in to front of Active list, mark RW; page out LRU victim at end of SC list</a:t>
            </a:r>
          </a:p>
        </p:txBody>
      </p:sp>
      <p:grpSp>
        <p:nvGrpSpPr>
          <p:cNvPr id="789537" name="Group 33"/>
          <p:cNvGrpSpPr>
            <a:grpSpLocks/>
          </p:cNvGrpSpPr>
          <p:nvPr/>
        </p:nvGrpSpPr>
        <p:grpSpPr bwMode="auto">
          <a:xfrm>
            <a:off x="685800" y="730250"/>
            <a:ext cx="7780338" cy="1981200"/>
            <a:chOff x="432" y="384"/>
            <a:chExt cx="4901" cy="1248"/>
          </a:xfrm>
        </p:grpSpPr>
        <p:sp>
          <p:nvSpPr>
            <p:cNvPr id="26643" name="Rectangle 5"/>
            <p:cNvSpPr>
              <a:spLocks noChangeArrowheads="1"/>
            </p:cNvSpPr>
            <p:nvPr/>
          </p:nvSpPr>
          <p:spPr bwMode="auto">
            <a:xfrm>
              <a:off x="1772" y="384"/>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44" name="Rectangle 6"/>
            <p:cNvSpPr>
              <a:spLocks noChangeArrowheads="1"/>
            </p:cNvSpPr>
            <p:nvPr/>
          </p:nvSpPr>
          <p:spPr bwMode="auto">
            <a:xfrm>
              <a:off x="1772" y="720"/>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45" name="Rectangle 7"/>
            <p:cNvSpPr>
              <a:spLocks noChangeArrowheads="1"/>
            </p:cNvSpPr>
            <p:nvPr/>
          </p:nvSpPr>
          <p:spPr bwMode="auto">
            <a:xfrm>
              <a:off x="1772" y="1056"/>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46" name="Rectangle 8"/>
            <p:cNvSpPr>
              <a:spLocks noChangeArrowheads="1"/>
            </p:cNvSpPr>
            <p:nvPr/>
          </p:nvSpPr>
          <p:spPr bwMode="auto">
            <a:xfrm>
              <a:off x="1772" y="1392"/>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47" name="Rectangle 10"/>
            <p:cNvSpPr>
              <a:spLocks noChangeArrowheads="1"/>
            </p:cNvSpPr>
            <p:nvPr/>
          </p:nvSpPr>
          <p:spPr bwMode="auto">
            <a:xfrm>
              <a:off x="3164" y="384"/>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48" name="Rectangle 11"/>
            <p:cNvSpPr>
              <a:spLocks noChangeArrowheads="1"/>
            </p:cNvSpPr>
            <p:nvPr/>
          </p:nvSpPr>
          <p:spPr bwMode="auto">
            <a:xfrm>
              <a:off x="3164" y="720"/>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49" name="Rectangle 12"/>
            <p:cNvSpPr>
              <a:spLocks noChangeArrowheads="1"/>
            </p:cNvSpPr>
            <p:nvPr/>
          </p:nvSpPr>
          <p:spPr bwMode="auto">
            <a:xfrm>
              <a:off x="3164" y="1056"/>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50" name="Rectangle 13"/>
            <p:cNvSpPr>
              <a:spLocks noChangeArrowheads="1"/>
            </p:cNvSpPr>
            <p:nvPr/>
          </p:nvSpPr>
          <p:spPr bwMode="auto">
            <a:xfrm>
              <a:off x="3164" y="1392"/>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6651" name="Text Box 14"/>
            <p:cNvSpPr txBox="1">
              <a:spLocks noChangeArrowheads="1"/>
            </p:cNvSpPr>
            <p:nvPr/>
          </p:nvSpPr>
          <p:spPr bwMode="auto">
            <a:xfrm>
              <a:off x="432" y="624"/>
              <a:ext cx="1194" cy="97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solidFill>
                    <a:schemeClr val="hlink"/>
                  </a:solidFill>
                  <a:ea typeface="굴림" panose="020B0600000101010101" pitchFamily="34" charset="-127"/>
                </a:rPr>
                <a:t>Directly</a:t>
              </a:r>
            </a:p>
            <a:p>
              <a:r>
                <a:rPr lang="en-US" altLang="ko-KR" sz="2000">
                  <a:solidFill>
                    <a:schemeClr val="hlink"/>
                  </a:solidFill>
                  <a:ea typeface="굴림" panose="020B0600000101010101" pitchFamily="34" charset="-127"/>
                </a:rPr>
                <a:t>Mapped Pages</a:t>
              </a:r>
            </a:p>
            <a:p>
              <a:endParaRPr lang="en-US" altLang="ko-KR" sz="2000">
                <a:solidFill>
                  <a:schemeClr val="hlink"/>
                </a:solidFill>
                <a:ea typeface="굴림" panose="020B0600000101010101" pitchFamily="34" charset="-127"/>
              </a:endParaRPr>
            </a:p>
            <a:p>
              <a:r>
                <a:rPr lang="en-US" altLang="ko-KR" sz="2000">
                  <a:solidFill>
                    <a:schemeClr val="hlink"/>
                  </a:solidFill>
                  <a:ea typeface="굴림" panose="020B0600000101010101" pitchFamily="34" charset="-127"/>
                </a:rPr>
                <a:t>Marked: RW</a:t>
              </a:r>
            </a:p>
            <a:p>
              <a:r>
                <a:rPr lang="en-US" altLang="ko-KR" sz="2000">
                  <a:solidFill>
                    <a:schemeClr val="hlink"/>
                  </a:solidFill>
                  <a:ea typeface="굴림" panose="020B0600000101010101" pitchFamily="34" charset="-127"/>
                </a:rPr>
                <a:t>List: FIFO</a:t>
              </a:r>
            </a:p>
          </p:txBody>
        </p:sp>
        <p:sp>
          <p:nvSpPr>
            <p:cNvPr id="26652" name="Text Box 15"/>
            <p:cNvSpPr txBox="1">
              <a:spLocks noChangeArrowheads="1"/>
            </p:cNvSpPr>
            <p:nvPr/>
          </p:nvSpPr>
          <p:spPr bwMode="auto">
            <a:xfrm>
              <a:off x="3984" y="624"/>
              <a:ext cx="1349" cy="97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solidFill>
                    <a:schemeClr val="hlink"/>
                  </a:solidFill>
                  <a:ea typeface="굴림" panose="020B0600000101010101" pitchFamily="34" charset="-127"/>
                </a:rPr>
                <a:t>Second </a:t>
              </a:r>
            </a:p>
            <a:p>
              <a:r>
                <a:rPr lang="en-US" altLang="ko-KR" sz="2000">
                  <a:solidFill>
                    <a:schemeClr val="hlink"/>
                  </a:solidFill>
                  <a:ea typeface="굴림" panose="020B0600000101010101" pitchFamily="34" charset="-127"/>
                </a:rPr>
                <a:t>Chance List</a:t>
              </a:r>
            </a:p>
            <a:p>
              <a:endParaRPr lang="en-US" altLang="ko-KR" sz="2000">
                <a:solidFill>
                  <a:schemeClr val="hlink"/>
                </a:solidFill>
                <a:ea typeface="굴림" panose="020B0600000101010101" pitchFamily="34" charset="-127"/>
              </a:endParaRPr>
            </a:p>
            <a:p>
              <a:r>
                <a:rPr lang="en-US" altLang="ko-KR" sz="2000">
                  <a:solidFill>
                    <a:schemeClr val="hlink"/>
                  </a:solidFill>
                  <a:ea typeface="굴림" panose="020B0600000101010101" pitchFamily="34" charset="-127"/>
                </a:rPr>
                <a:t>Marked: Invalid</a:t>
              </a:r>
            </a:p>
            <a:p>
              <a:r>
                <a:rPr lang="en-US" altLang="ko-KR" sz="2000">
                  <a:solidFill>
                    <a:schemeClr val="hlink"/>
                  </a:solidFill>
                  <a:ea typeface="굴림" panose="020B0600000101010101" pitchFamily="34" charset="-127"/>
                </a:rPr>
                <a:t>List: LRU</a:t>
              </a:r>
            </a:p>
          </p:txBody>
        </p:sp>
      </p:grpSp>
      <p:grpSp>
        <p:nvGrpSpPr>
          <p:cNvPr id="789535" name="Group 31"/>
          <p:cNvGrpSpPr>
            <a:grpSpLocks/>
          </p:cNvGrpSpPr>
          <p:nvPr/>
        </p:nvGrpSpPr>
        <p:grpSpPr bwMode="auto">
          <a:xfrm>
            <a:off x="5822950" y="730250"/>
            <a:ext cx="2679700" cy="333375"/>
            <a:chOff x="3668" y="384"/>
            <a:chExt cx="1688" cy="210"/>
          </a:xfrm>
        </p:grpSpPr>
        <p:sp>
          <p:nvSpPr>
            <p:cNvPr id="26641" name="Line 18"/>
            <p:cNvSpPr>
              <a:spLocks noChangeShapeType="1"/>
            </p:cNvSpPr>
            <p:nvPr/>
          </p:nvSpPr>
          <p:spPr bwMode="auto">
            <a:xfrm>
              <a:off x="3668" y="480"/>
              <a:ext cx="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6642" name="Text Box 19"/>
            <p:cNvSpPr txBox="1">
              <a:spLocks noChangeArrowheads="1"/>
            </p:cNvSpPr>
            <p:nvPr/>
          </p:nvSpPr>
          <p:spPr bwMode="auto">
            <a:xfrm>
              <a:off x="4416" y="384"/>
              <a:ext cx="940"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LRU victim</a:t>
              </a:r>
            </a:p>
          </p:txBody>
        </p:sp>
      </p:grpSp>
      <p:grpSp>
        <p:nvGrpSpPr>
          <p:cNvPr id="789534" name="Group 30"/>
          <p:cNvGrpSpPr>
            <a:grpSpLocks/>
          </p:cNvGrpSpPr>
          <p:nvPr/>
        </p:nvGrpSpPr>
        <p:grpSpPr bwMode="auto">
          <a:xfrm>
            <a:off x="603250" y="2940050"/>
            <a:ext cx="2139950" cy="577850"/>
            <a:chOff x="380" y="1776"/>
            <a:chExt cx="1348" cy="364"/>
          </a:xfrm>
        </p:grpSpPr>
        <p:sp>
          <p:nvSpPr>
            <p:cNvPr id="26639" name="Line 22"/>
            <p:cNvSpPr>
              <a:spLocks noChangeShapeType="1"/>
            </p:cNvSpPr>
            <p:nvPr/>
          </p:nvSpPr>
          <p:spPr bwMode="auto">
            <a:xfrm>
              <a:off x="1104" y="1968"/>
              <a:ext cx="62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6640" name="Text Box 23"/>
            <p:cNvSpPr txBox="1">
              <a:spLocks noChangeArrowheads="1"/>
            </p:cNvSpPr>
            <p:nvPr/>
          </p:nvSpPr>
          <p:spPr bwMode="auto">
            <a:xfrm>
              <a:off x="380" y="1776"/>
              <a:ext cx="868"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000">
                  <a:ea typeface="굴림" panose="020B0600000101010101" pitchFamily="34" charset="-127"/>
                </a:rPr>
                <a:t>Page-in</a:t>
              </a:r>
            </a:p>
            <a:p>
              <a:pPr>
                <a:spcBef>
                  <a:spcPct val="0"/>
                </a:spcBef>
              </a:pPr>
              <a:r>
                <a:rPr lang="en-US" altLang="ko-KR" sz="2000">
                  <a:ea typeface="굴림" panose="020B0600000101010101" pitchFamily="34" charset="-127"/>
                </a:rPr>
                <a:t>From disk</a:t>
              </a:r>
            </a:p>
          </p:txBody>
        </p:sp>
      </p:grpSp>
      <p:grpSp>
        <p:nvGrpSpPr>
          <p:cNvPr id="789533" name="Group 29"/>
          <p:cNvGrpSpPr>
            <a:grpSpLocks/>
          </p:cNvGrpSpPr>
          <p:nvPr/>
        </p:nvGrpSpPr>
        <p:grpSpPr bwMode="auto">
          <a:xfrm>
            <a:off x="2743200" y="1492250"/>
            <a:ext cx="2279650" cy="2117725"/>
            <a:chOff x="1728" y="864"/>
            <a:chExt cx="1436" cy="1334"/>
          </a:xfrm>
        </p:grpSpPr>
        <p:sp>
          <p:nvSpPr>
            <p:cNvPr id="26636" name="Line 16"/>
            <p:cNvSpPr>
              <a:spLocks noChangeShapeType="1"/>
            </p:cNvSpPr>
            <p:nvPr/>
          </p:nvSpPr>
          <p:spPr bwMode="auto">
            <a:xfrm flipH="1">
              <a:off x="2204" y="864"/>
              <a:ext cx="960" cy="9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6637" name="Text Box 20"/>
            <p:cNvSpPr txBox="1">
              <a:spLocks noChangeArrowheads="1"/>
            </p:cNvSpPr>
            <p:nvPr/>
          </p:nvSpPr>
          <p:spPr bwMode="auto">
            <a:xfrm>
              <a:off x="1728" y="1680"/>
              <a:ext cx="600"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000">
                  <a:ea typeface="굴림" panose="020B0600000101010101" pitchFamily="34" charset="-127"/>
                </a:rPr>
                <a:t>New</a:t>
              </a:r>
            </a:p>
            <a:p>
              <a:pPr>
                <a:spcBef>
                  <a:spcPct val="0"/>
                </a:spcBef>
              </a:pPr>
              <a:r>
                <a:rPr lang="en-US" altLang="ko-KR" sz="2000">
                  <a:ea typeface="굴림" panose="020B0600000101010101" pitchFamily="34" charset="-127"/>
                </a:rPr>
                <a:t>Active</a:t>
              </a:r>
            </a:p>
            <a:p>
              <a:pPr>
                <a:spcBef>
                  <a:spcPct val="0"/>
                </a:spcBef>
              </a:pPr>
              <a:r>
                <a:rPr lang="en-US" altLang="ko-KR" sz="2000">
                  <a:ea typeface="굴림" panose="020B0600000101010101" pitchFamily="34" charset="-127"/>
                </a:rPr>
                <a:t>Pages</a:t>
              </a:r>
            </a:p>
          </p:txBody>
        </p:sp>
        <p:sp>
          <p:nvSpPr>
            <p:cNvPr id="26638" name="Text Box 24"/>
            <p:cNvSpPr txBox="1">
              <a:spLocks noChangeArrowheads="1"/>
            </p:cNvSpPr>
            <p:nvPr/>
          </p:nvSpPr>
          <p:spPr bwMode="auto">
            <a:xfrm rot="-2536157">
              <a:off x="2256" y="1200"/>
              <a:ext cx="640"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Access</a:t>
              </a:r>
            </a:p>
          </p:txBody>
        </p:sp>
      </p:grpSp>
      <p:grpSp>
        <p:nvGrpSpPr>
          <p:cNvPr id="789532" name="Group 28"/>
          <p:cNvGrpSpPr>
            <a:grpSpLocks/>
          </p:cNvGrpSpPr>
          <p:nvPr/>
        </p:nvGrpSpPr>
        <p:grpSpPr bwMode="auto">
          <a:xfrm>
            <a:off x="3651250" y="654050"/>
            <a:ext cx="2346325" cy="3003550"/>
            <a:chOff x="2300" y="336"/>
            <a:chExt cx="1478" cy="1892"/>
          </a:xfrm>
        </p:grpSpPr>
        <p:sp>
          <p:nvSpPr>
            <p:cNvPr id="26633" name="Line 17"/>
            <p:cNvSpPr>
              <a:spLocks noChangeShapeType="1"/>
            </p:cNvSpPr>
            <p:nvPr/>
          </p:nvSpPr>
          <p:spPr bwMode="auto">
            <a:xfrm>
              <a:off x="2300" y="480"/>
              <a:ext cx="1060" cy="12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6634" name="Text Box 21"/>
            <p:cNvSpPr txBox="1">
              <a:spLocks noChangeArrowheads="1"/>
            </p:cNvSpPr>
            <p:nvPr/>
          </p:nvSpPr>
          <p:spPr bwMode="auto">
            <a:xfrm>
              <a:off x="3107" y="1710"/>
              <a:ext cx="671"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000">
                  <a:ea typeface="굴림" panose="020B0600000101010101" pitchFamily="34" charset="-127"/>
                </a:rPr>
                <a:t>New</a:t>
              </a:r>
            </a:p>
            <a:p>
              <a:pPr>
                <a:spcBef>
                  <a:spcPct val="0"/>
                </a:spcBef>
              </a:pPr>
              <a:r>
                <a:rPr lang="en-US" altLang="ko-KR" sz="2000">
                  <a:ea typeface="굴림" panose="020B0600000101010101" pitchFamily="34" charset="-127"/>
                </a:rPr>
                <a:t>SC</a:t>
              </a:r>
            </a:p>
            <a:p>
              <a:pPr>
                <a:spcBef>
                  <a:spcPct val="0"/>
                </a:spcBef>
              </a:pPr>
              <a:r>
                <a:rPr lang="en-US" altLang="ko-KR" sz="2000">
                  <a:ea typeface="굴림" panose="020B0600000101010101" pitchFamily="34" charset="-127"/>
                </a:rPr>
                <a:t>Victims</a:t>
              </a:r>
            </a:p>
          </p:txBody>
        </p:sp>
        <p:sp>
          <p:nvSpPr>
            <p:cNvPr id="26635" name="Text Box 25"/>
            <p:cNvSpPr txBox="1">
              <a:spLocks noChangeArrowheads="1"/>
            </p:cNvSpPr>
            <p:nvPr/>
          </p:nvSpPr>
          <p:spPr bwMode="auto">
            <a:xfrm rot="2931928">
              <a:off x="2247" y="633"/>
              <a:ext cx="8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Overflow</a:t>
              </a:r>
            </a:p>
          </p:txBody>
        </p:sp>
      </p:grpSp>
    </p:spTree>
    <p:extLst>
      <p:ext uri="{BB962C8B-B14F-4D97-AF65-F5344CB8AC3E}">
        <p14:creationId xmlns:p14="http://schemas.microsoft.com/office/powerpoint/2010/main" val="21096730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9507">
                                            <p:txEl>
                                              <p:pRg st="0" end="0"/>
                                            </p:txEl>
                                          </p:spTgt>
                                        </p:tgtEl>
                                        <p:attrNameLst>
                                          <p:attrName>style.visibility</p:attrName>
                                        </p:attrNameLst>
                                      </p:cBhvr>
                                      <p:to>
                                        <p:strVal val="visible"/>
                                      </p:to>
                                    </p:set>
                                    <p:anim calcmode="lin" valueType="num">
                                      <p:cBhvr additive="base">
                                        <p:cTn id="7" dur="500" fill="hold"/>
                                        <p:tgtEl>
                                          <p:spTgt spid="78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95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89537"/>
                                        </p:tgtEl>
                                        <p:attrNameLst>
                                          <p:attrName>style.visibility</p:attrName>
                                        </p:attrNameLst>
                                      </p:cBhvr>
                                      <p:to>
                                        <p:strVal val="visible"/>
                                      </p:to>
                                    </p:set>
                                    <p:anim calcmode="lin" valueType="num">
                                      <p:cBhvr additive="base">
                                        <p:cTn id="11" dur="500" fill="hold"/>
                                        <p:tgtEl>
                                          <p:spTgt spid="789537"/>
                                        </p:tgtEl>
                                        <p:attrNameLst>
                                          <p:attrName>ppt_x</p:attrName>
                                        </p:attrNameLst>
                                      </p:cBhvr>
                                      <p:tavLst>
                                        <p:tav tm="0">
                                          <p:val>
                                            <p:strVal val="1+#ppt_w/2"/>
                                          </p:val>
                                        </p:tav>
                                        <p:tav tm="100000">
                                          <p:val>
                                            <p:strVal val="#ppt_x"/>
                                          </p:val>
                                        </p:tav>
                                      </p:tavLst>
                                    </p:anim>
                                    <p:anim calcmode="lin" valueType="num">
                                      <p:cBhvr additive="base">
                                        <p:cTn id="12" dur="500" fill="hold"/>
                                        <p:tgtEl>
                                          <p:spTgt spid="78953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89507">
                                            <p:txEl>
                                              <p:pRg st="1" end="1"/>
                                            </p:txEl>
                                          </p:spTgt>
                                        </p:tgtEl>
                                        <p:attrNameLst>
                                          <p:attrName>style.visibility</p:attrName>
                                        </p:attrNameLst>
                                      </p:cBhvr>
                                      <p:to>
                                        <p:strVal val="visible"/>
                                      </p:to>
                                    </p:set>
                                    <p:anim calcmode="lin" valueType="num">
                                      <p:cBhvr additive="base">
                                        <p:cTn id="17" dur="500" fill="hold"/>
                                        <p:tgtEl>
                                          <p:spTgt spid="789507">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8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89507">
                                            <p:txEl>
                                              <p:pRg st="2" end="2"/>
                                            </p:txEl>
                                          </p:spTgt>
                                        </p:tgtEl>
                                        <p:attrNameLst>
                                          <p:attrName>style.visibility</p:attrName>
                                        </p:attrNameLst>
                                      </p:cBhvr>
                                      <p:to>
                                        <p:strVal val="visible"/>
                                      </p:to>
                                    </p:set>
                                    <p:anim calcmode="lin" valueType="num">
                                      <p:cBhvr additive="base">
                                        <p:cTn id="23" dur="500" fill="hold"/>
                                        <p:tgtEl>
                                          <p:spTgt spid="789507">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8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89507">
                                            <p:txEl>
                                              <p:pRg st="3" end="3"/>
                                            </p:txEl>
                                          </p:spTgt>
                                        </p:tgtEl>
                                        <p:attrNameLst>
                                          <p:attrName>style.visibility</p:attrName>
                                        </p:attrNameLst>
                                      </p:cBhvr>
                                      <p:to>
                                        <p:strVal val="visible"/>
                                      </p:to>
                                    </p:set>
                                    <p:anim calcmode="lin" valueType="num">
                                      <p:cBhvr additive="base">
                                        <p:cTn id="29" dur="500" fill="hold"/>
                                        <p:tgtEl>
                                          <p:spTgt spid="789507">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89507">
                                            <p:txEl>
                                              <p:pRg st="3" end="3"/>
                                            </p:txEl>
                                          </p:spTgt>
                                        </p:tgtEl>
                                        <p:attrNameLst>
                                          <p:attrName>ppt_y</p:attrName>
                                        </p:attrNameLst>
                                      </p:cBhvr>
                                      <p:tavLst>
                                        <p:tav tm="0">
                                          <p:val>
                                            <p:strVal val="#ppt_y"/>
                                          </p:val>
                                        </p:tav>
                                        <p:tav tm="100000">
                                          <p:val>
                                            <p:strVal val="#ppt_y"/>
                                          </p:val>
                                        </p:tav>
                                      </p:tavLst>
                                    </p:anim>
                                  </p:childTnLst>
                                </p:cTn>
                              </p:par>
                              <p:par>
                                <p:cTn id="31" presetID="22" presetClass="entr" presetSubtype="1" fill="hold" nodeType="withEffect">
                                  <p:stCondLst>
                                    <p:cond delay="0"/>
                                  </p:stCondLst>
                                  <p:childTnLst>
                                    <p:set>
                                      <p:cBhvr>
                                        <p:cTn id="32" dur="1" fill="hold">
                                          <p:stCondLst>
                                            <p:cond delay="0"/>
                                          </p:stCondLst>
                                        </p:cTn>
                                        <p:tgtEl>
                                          <p:spTgt spid="789532"/>
                                        </p:tgtEl>
                                        <p:attrNameLst>
                                          <p:attrName>style.visibility</p:attrName>
                                        </p:attrNameLst>
                                      </p:cBhvr>
                                      <p:to>
                                        <p:strVal val="visible"/>
                                      </p:to>
                                    </p:set>
                                    <p:animEffect transition="in" filter="wipe(up)">
                                      <p:cBhvr>
                                        <p:cTn id="33" dur="500"/>
                                        <p:tgtEl>
                                          <p:spTgt spid="78953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789507">
                                            <p:txEl>
                                              <p:pRg st="4" end="4"/>
                                            </p:txEl>
                                          </p:spTgt>
                                        </p:tgtEl>
                                        <p:attrNameLst>
                                          <p:attrName>style.visibility</p:attrName>
                                        </p:attrNameLst>
                                      </p:cBhvr>
                                      <p:to>
                                        <p:strVal val="visible"/>
                                      </p:to>
                                    </p:set>
                                    <p:anim calcmode="lin" valueType="num">
                                      <p:cBhvr additive="base">
                                        <p:cTn id="38" dur="500" fill="hold"/>
                                        <p:tgtEl>
                                          <p:spTgt spid="789507">
                                            <p:txEl>
                                              <p:pRg st="4" end="4"/>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789507">
                                            <p:txEl>
                                              <p:pRg st="4" end="4"/>
                                            </p:txEl>
                                          </p:spTgt>
                                        </p:tgtEl>
                                        <p:attrNameLst>
                                          <p:attrName>ppt_y</p:attrName>
                                        </p:attrNameLst>
                                      </p:cBhvr>
                                      <p:tavLst>
                                        <p:tav tm="0">
                                          <p:val>
                                            <p:strVal val="#ppt_y"/>
                                          </p:val>
                                        </p:tav>
                                        <p:tav tm="100000">
                                          <p:val>
                                            <p:strVal val="#ppt_y"/>
                                          </p:val>
                                        </p:tav>
                                      </p:tavLst>
                                    </p:anim>
                                  </p:childTnLst>
                                </p:cTn>
                              </p:par>
                              <p:par>
                                <p:cTn id="40" presetID="22" presetClass="entr" presetSubtype="1" fill="hold" nodeType="withEffect">
                                  <p:stCondLst>
                                    <p:cond delay="0"/>
                                  </p:stCondLst>
                                  <p:childTnLst>
                                    <p:set>
                                      <p:cBhvr>
                                        <p:cTn id="41" dur="1" fill="hold">
                                          <p:stCondLst>
                                            <p:cond delay="0"/>
                                          </p:stCondLst>
                                        </p:cTn>
                                        <p:tgtEl>
                                          <p:spTgt spid="789533"/>
                                        </p:tgtEl>
                                        <p:attrNameLst>
                                          <p:attrName>style.visibility</p:attrName>
                                        </p:attrNameLst>
                                      </p:cBhvr>
                                      <p:to>
                                        <p:strVal val="visible"/>
                                      </p:to>
                                    </p:set>
                                    <p:animEffect transition="in" filter="wipe(up)">
                                      <p:cBhvr>
                                        <p:cTn id="42" dur="500"/>
                                        <p:tgtEl>
                                          <p:spTgt spid="78953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89507">
                                            <p:txEl>
                                              <p:pRg st="5" end="5"/>
                                            </p:txEl>
                                          </p:spTgt>
                                        </p:tgtEl>
                                        <p:attrNameLst>
                                          <p:attrName>style.visibility</p:attrName>
                                        </p:attrNameLst>
                                      </p:cBhvr>
                                      <p:to>
                                        <p:strVal val="visible"/>
                                      </p:to>
                                    </p:set>
                                    <p:anim calcmode="lin" valueType="num">
                                      <p:cBhvr additive="base">
                                        <p:cTn id="47" dur="500" fill="hold"/>
                                        <p:tgtEl>
                                          <p:spTgt spid="789507">
                                            <p:txEl>
                                              <p:pRg st="5" end="5"/>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89507">
                                            <p:txEl>
                                              <p:pRg st="5" end="5"/>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22" presetClass="entr" presetSubtype="8" fill="hold" nodeType="afterEffect">
                                  <p:stCondLst>
                                    <p:cond delay="0"/>
                                  </p:stCondLst>
                                  <p:childTnLst>
                                    <p:set>
                                      <p:cBhvr>
                                        <p:cTn id="51" dur="1" fill="hold">
                                          <p:stCondLst>
                                            <p:cond delay="0"/>
                                          </p:stCondLst>
                                        </p:cTn>
                                        <p:tgtEl>
                                          <p:spTgt spid="789534"/>
                                        </p:tgtEl>
                                        <p:attrNameLst>
                                          <p:attrName>style.visibility</p:attrName>
                                        </p:attrNameLst>
                                      </p:cBhvr>
                                      <p:to>
                                        <p:strVal val="visible"/>
                                      </p:to>
                                    </p:set>
                                    <p:animEffect transition="in" filter="wipe(left)">
                                      <p:cBhvr>
                                        <p:cTn id="52" dur="500"/>
                                        <p:tgtEl>
                                          <p:spTgt spid="789534"/>
                                        </p:tgtEl>
                                      </p:cBhvr>
                                    </p:animEffect>
                                  </p:childTnLst>
                                </p:cTn>
                              </p:par>
                            </p:childTnLst>
                          </p:cTn>
                        </p:par>
                        <p:par>
                          <p:cTn id="53" fill="hold" nodeType="afterGroup">
                            <p:stCondLst>
                              <p:cond delay="1000"/>
                            </p:stCondLst>
                            <p:childTnLst>
                              <p:par>
                                <p:cTn id="54" presetID="22" presetClass="entr" presetSubtype="8" fill="hold" nodeType="afterEffect">
                                  <p:stCondLst>
                                    <p:cond delay="0"/>
                                  </p:stCondLst>
                                  <p:childTnLst>
                                    <p:set>
                                      <p:cBhvr>
                                        <p:cTn id="55" dur="1" fill="hold">
                                          <p:stCondLst>
                                            <p:cond delay="0"/>
                                          </p:stCondLst>
                                        </p:cTn>
                                        <p:tgtEl>
                                          <p:spTgt spid="789535"/>
                                        </p:tgtEl>
                                        <p:attrNameLst>
                                          <p:attrName>style.visibility</p:attrName>
                                        </p:attrNameLst>
                                      </p:cBhvr>
                                      <p:to>
                                        <p:strVal val="visible"/>
                                      </p:to>
                                    </p:set>
                                    <p:animEffect transition="in" filter="wipe(left)">
                                      <p:cBhvr>
                                        <p:cTn id="56" dur="500"/>
                                        <p:tgtEl>
                                          <p:spTgt spid="789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34" charset="-127"/>
              </a:rPr>
              <a:t>Second-Chance List Algorithm (con’t)</a:t>
            </a:r>
          </a:p>
        </p:txBody>
      </p:sp>
      <p:sp>
        <p:nvSpPr>
          <p:cNvPr id="27651" name="Rectangle 3"/>
          <p:cNvSpPr>
            <a:spLocks noGrp="1" noChangeArrowheads="1"/>
          </p:cNvSpPr>
          <p:nvPr>
            <p:ph type="body" idx="1"/>
          </p:nvPr>
        </p:nvSpPr>
        <p:spPr>
          <a:xfrm>
            <a:off x="304800" y="685800"/>
            <a:ext cx="8610600" cy="5867400"/>
          </a:xfrm>
        </p:spPr>
        <p:txBody>
          <a:bodyPr/>
          <a:lstStyle/>
          <a:p>
            <a:pPr>
              <a:lnSpc>
                <a:spcPct val="80000"/>
              </a:lnSpc>
            </a:pPr>
            <a:r>
              <a:rPr lang="en-US" altLang="ko-KR" smtClean="0">
                <a:ea typeface="굴림" panose="020B0600000101010101" pitchFamily="34" charset="-127"/>
              </a:rPr>
              <a:t>How many pages for second chance list?</a:t>
            </a:r>
          </a:p>
          <a:p>
            <a:pPr lvl="1">
              <a:lnSpc>
                <a:spcPct val="80000"/>
              </a:lnSpc>
            </a:pPr>
            <a:r>
              <a:rPr lang="en-US" altLang="ko-KR" smtClean="0">
                <a:ea typeface="굴림" panose="020B0600000101010101" pitchFamily="34" charset="-127"/>
              </a:rPr>
              <a:t>If 0 </a:t>
            </a:r>
            <a:r>
              <a:rPr lang="en-US" altLang="ko-KR" smtClean="0">
                <a:ea typeface="굴림" panose="020B0600000101010101" pitchFamily="34" charset="-127"/>
                <a:sym typeface="Symbol" panose="05050102010706020507" pitchFamily="18" charset="2"/>
              </a:rPr>
              <a:t> FIFO</a:t>
            </a:r>
          </a:p>
          <a:p>
            <a:pPr lvl="1">
              <a:lnSpc>
                <a:spcPct val="80000"/>
              </a:lnSpc>
            </a:pPr>
            <a:r>
              <a:rPr lang="en-US" altLang="ko-KR" smtClean="0">
                <a:ea typeface="굴림" panose="020B0600000101010101" pitchFamily="34" charset="-127"/>
                <a:sym typeface="Symbol" panose="05050102010706020507" pitchFamily="18" charset="2"/>
              </a:rPr>
              <a:t>If all  LRU, but page fault on every page reference</a:t>
            </a:r>
          </a:p>
          <a:p>
            <a:pPr>
              <a:lnSpc>
                <a:spcPct val="80000"/>
              </a:lnSpc>
            </a:pPr>
            <a:r>
              <a:rPr lang="en-US" altLang="ko-KR" smtClean="0">
                <a:ea typeface="굴림" panose="020B0600000101010101" pitchFamily="34" charset="-127"/>
                <a:sym typeface="Symbol" panose="05050102010706020507" pitchFamily="18" charset="2"/>
              </a:rPr>
              <a:t>Pick intermediate value.  Result is:</a:t>
            </a:r>
          </a:p>
          <a:p>
            <a:pPr lvl="1">
              <a:lnSpc>
                <a:spcPct val="80000"/>
              </a:lnSpc>
            </a:pPr>
            <a:r>
              <a:rPr lang="en-US" altLang="ko-KR" smtClean="0">
                <a:ea typeface="굴림" panose="020B0600000101010101" pitchFamily="34" charset="-127"/>
                <a:sym typeface="Symbol" panose="05050102010706020507" pitchFamily="18" charset="2"/>
              </a:rPr>
              <a:t>Pro: Few disk accesses (page only goes to disk if unused for a long time) </a:t>
            </a:r>
          </a:p>
          <a:p>
            <a:pPr lvl="1">
              <a:lnSpc>
                <a:spcPct val="80000"/>
              </a:lnSpc>
            </a:pPr>
            <a:r>
              <a:rPr lang="en-US" altLang="ko-KR" smtClean="0">
                <a:ea typeface="굴림" panose="020B0600000101010101" pitchFamily="34" charset="-127"/>
                <a:sym typeface="Symbol" panose="05050102010706020507" pitchFamily="18" charset="2"/>
              </a:rPr>
              <a:t>Con: Increased overhead trapping to OS (software / hardware tradeoff)</a:t>
            </a:r>
          </a:p>
          <a:p>
            <a:pPr>
              <a:lnSpc>
                <a:spcPct val="80000"/>
              </a:lnSpc>
            </a:pPr>
            <a:r>
              <a:rPr lang="en-US" altLang="ko-KR" smtClean="0">
                <a:ea typeface="굴림" panose="020B0600000101010101" pitchFamily="34" charset="-127"/>
                <a:sym typeface="Symbol" panose="05050102010706020507" pitchFamily="18" charset="2"/>
              </a:rPr>
              <a:t>With page translation, we can adapt to any kind of access the program makes</a:t>
            </a:r>
          </a:p>
          <a:p>
            <a:pPr lvl="1">
              <a:lnSpc>
                <a:spcPct val="80000"/>
              </a:lnSpc>
            </a:pPr>
            <a:r>
              <a:rPr lang="en-US" altLang="ko-KR" smtClean="0">
                <a:ea typeface="굴림" panose="020B0600000101010101" pitchFamily="34" charset="-127"/>
                <a:sym typeface="Symbol" panose="05050102010706020507" pitchFamily="18" charset="2"/>
              </a:rPr>
              <a:t>Later, we will show how to use page translation / protection to share memory between threads on widely separated machines</a:t>
            </a:r>
          </a:p>
          <a:p>
            <a:pPr>
              <a:lnSpc>
                <a:spcPct val="80000"/>
              </a:lnSpc>
            </a:pPr>
            <a:r>
              <a:rPr lang="en-US" altLang="ko-KR" smtClean="0">
                <a:ea typeface="굴림" panose="020B0600000101010101" pitchFamily="34" charset="-127"/>
                <a:sym typeface="Symbol" panose="05050102010706020507" pitchFamily="18" charset="2"/>
              </a:rPr>
              <a:t>Question: why didn’t VAX include “use” bit?</a:t>
            </a:r>
          </a:p>
          <a:p>
            <a:pPr lvl="1">
              <a:lnSpc>
                <a:spcPct val="80000"/>
              </a:lnSpc>
            </a:pPr>
            <a:r>
              <a:rPr lang="en-US" altLang="ko-KR" smtClean="0">
                <a:ea typeface="굴림" panose="020B0600000101010101" pitchFamily="34" charset="-127"/>
                <a:sym typeface="Symbol" panose="05050102010706020507" pitchFamily="18" charset="2"/>
              </a:rPr>
              <a:t>Strecker (architect) asked OS people, they said they didn’t need it, so didn’t implement it</a:t>
            </a:r>
          </a:p>
          <a:p>
            <a:pPr lvl="1">
              <a:lnSpc>
                <a:spcPct val="80000"/>
              </a:lnSpc>
            </a:pPr>
            <a:r>
              <a:rPr lang="en-US" altLang="ko-KR" smtClean="0">
                <a:ea typeface="굴림" panose="020B0600000101010101" pitchFamily="34" charset="-127"/>
                <a:sym typeface="Symbol" panose="05050102010706020507" pitchFamily="18" charset="2"/>
              </a:rPr>
              <a:t>He later got blamed, but VAX did OK anyway</a:t>
            </a:r>
          </a:p>
        </p:txBody>
      </p:sp>
    </p:spTree>
    <p:extLst>
      <p:ext uri="{BB962C8B-B14F-4D97-AF65-F5344CB8AC3E}">
        <p14:creationId xmlns:p14="http://schemas.microsoft.com/office/powerpoint/2010/main" val="583055309"/>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16363" y="228600"/>
            <a:ext cx="1474787" cy="379413"/>
          </a:xfrm>
          <a:noFill/>
        </p:spPr>
        <p:txBody>
          <a:bodyPr wrap="none" lIns="63500" tIns="25400" rIns="63500" bIns="25400" anchor="t">
            <a:spAutoFit/>
          </a:bodyPr>
          <a:lstStyle/>
          <a:p>
            <a:r>
              <a:rPr lang="en-US" altLang="ko-KR" smtClean="0">
                <a:ea typeface="굴림" panose="020B0600000101010101" pitchFamily="34" charset="-127"/>
              </a:rPr>
              <a:t>Free List</a:t>
            </a:r>
          </a:p>
        </p:txBody>
      </p:sp>
      <p:sp>
        <p:nvSpPr>
          <p:cNvPr id="793607" name="Rectangle 7"/>
          <p:cNvSpPr>
            <a:spLocks noGrp="1" noChangeArrowheads="1"/>
          </p:cNvSpPr>
          <p:nvPr>
            <p:ph type="body" idx="1"/>
          </p:nvPr>
        </p:nvSpPr>
        <p:spPr>
          <a:xfrm>
            <a:off x="76200" y="3962400"/>
            <a:ext cx="8915400" cy="2819400"/>
          </a:xfrm>
        </p:spPr>
        <p:txBody>
          <a:bodyPr/>
          <a:lstStyle/>
          <a:p>
            <a:pPr>
              <a:lnSpc>
                <a:spcPct val="80000"/>
              </a:lnSpc>
              <a:spcBef>
                <a:spcPct val="10000"/>
              </a:spcBef>
            </a:pPr>
            <a:r>
              <a:rPr lang="en-US" altLang="ko-KR" smtClean="0">
                <a:ea typeface="굴림" panose="020B0600000101010101" pitchFamily="34" charset="-127"/>
              </a:rPr>
              <a:t>Keep set of free pages ready for use in demand paging</a:t>
            </a:r>
          </a:p>
          <a:p>
            <a:pPr lvl="1">
              <a:lnSpc>
                <a:spcPct val="80000"/>
              </a:lnSpc>
              <a:spcBef>
                <a:spcPct val="10000"/>
              </a:spcBef>
            </a:pPr>
            <a:r>
              <a:rPr lang="en-US" altLang="ko-KR" smtClean="0">
                <a:ea typeface="굴림" panose="020B0600000101010101" pitchFamily="34" charset="-127"/>
              </a:rPr>
              <a:t>Freelist filled in background by Clock algorithm or other technique (“Pageout demon”)</a:t>
            </a:r>
          </a:p>
          <a:p>
            <a:pPr lvl="1">
              <a:lnSpc>
                <a:spcPct val="80000"/>
              </a:lnSpc>
              <a:spcBef>
                <a:spcPct val="10000"/>
              </a:spcBef>
            </a:pPr>
            <a:r>
              <a:rPr lang="en-US" altLang="ko-KR" smtClean="0">
                <a:ea typeface="굴림" panose="020B0600000101010101" pitchFamily="34" charset="-127"/>
              </a:rPr>
              <a:t>Dirty pages start copying back to disk when enter list</a:t>
            </a:r>
          </a:p>
          <a:p>
            <a:pPr>
              <a:lnSpc>
                <a:spcPct val="80000"/>
              </a:lnSpc>
              <a:spcBef>
                <a:spcPct val="10000"/>
              </a:spcBef>
            </a:pPr>
            <a:r>
              <a:rPr lang="en-US" altLang="ko-KR" smtClean="0">
                <a:ea typeface="굴림" panose="020B0600000101010101" pitchFamily="34" charset="-127"/>
              </a:rPr>
              <a:t>Like VAX second-chance list</a:t>
            </a:r>
          </a:p>
          <a:p>
            <a:pPr lvl="1">
              <a:lnSpc>
                <a:spcPct val="80000"/>
              </a:lnSpc>
              <a:spcBef>
                <a:spcPct val="10000"/>
              </a:spcBef>
            </a:pPr>
            <a:r>
              <a:rPr lang="en-US" altLang="ko-KR" smtClean="0">
                <a:ea typeface="굴림" panose="020B0600000101010101" pitchFamily="34" charset="-127"/>
              </a:rPr>
              <a:t>If page needed before reused, just return to active set</a:t>
            </a:r>
          </a:p>
          <a:p>
            <a:pPr>
              <a:lnSpc>
                <a:spcPct val="80000"/>
              </a:lnSpc>
              <a:spcBef>
                <a:spcPct val="10000"/>
              </a:spcBef>
            </a:pPr>
            <a:r>
              <a:rPr lang="en-US" altLang="ko-KR" smtClean="0">
                <a:ea typeface="굴림" panose="020B0600000101010101" pitchFamily="34" charset="-127"/>
              </a:rPr>
              <a:t>Advantage: Faster for page fault</a:t>
            </a:r>
          </a:p>
          <a:p>
            <a:pPr lvl="1">
              <a:lnSpc>
                <a:spcPct val="80000"/>
              </a:lnSpc>
              <a:spcBef>
                <a:spcPct val="10000"/>
              </a:spcBef>
            </a:pPr>
            <a:r>
              <a:rPr lang="en-US" altLang="ko-KR" smtClean="0">
                <a:ea typeface="굴림" panose="020B0600000101010101" pitchFamily="34" charset="-127"/>
              </a:rPr>
              <a:t>Can always use page (or pages) immediately on fault</a:t>
            </a:r>
          </a:p>
        </p:txBody>
      </p:sp>
      <p:grpSp>
        <p:nvGrpSpPr>
          <p:cNvPr id="28676" name="Group 203"/>
          <p:cNvGrpSpPr>
            <a:grpSpLocks/>
          </p:cNvGrpSpPr>
          <p:nvPr/>
        </p:nvGrpSpPr>
        <p:grpSpPr bwMode="auto">
          <a:xfrm>
            <a:off x="855663" y="685800"/>
            <a:ext cx="7602537" cy="3254375"/>
            <a:chOff x="432" y="432"/>
            <a:chExt cx="5108" cy="2187"/>
          </a:xfrm>
        </p:grpSpPr>
        <p:sp>
          <p:nvSpPr>
            <p:cNvPr id="28677" name="Oval 3"/>
            <p:cNvSpPr>
              <a:spLocks noChangeArrowheads="1"/>
            </p:cNvSpPr>
            <p:nvPr/>
          </p:nvSpPr>
          <p:spPr bwMode="auto">
            <a:xfrm>
              <a:off x="432" y="432"/>
              <a:ext cx="1872" cy="1824"/>
            </a:xfrm>
            <a:prstGeom prst="ellipse">
              <a:avLst/>
            </a:prstGeom>
            <a:noFill/>
            <a:ln w="762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Set of all pages</a:t>
              </a:r>
            </a:p>
            <a:p>
              <a:pPr>
                <a:lnSpc>
                  <a:spcPct val="100000"/>
                </a:lnSpc>
                <a:spcBef>
                  <a:spcPct val="0"/>
                </a:spcBef>
                <a:buSzTx/>
              </a:pPr>
              <a:r>
                <a:rPr lang="en-US" altLang="ko-KR" sz="2400" b="0">
                  <a:latin typeface="Arial" panose="020B0604020202020204" pitchFamily="34" charset="0"/>
                  <a:ea typeface="굴림" panose="020B0600000101010101" pitchFamily="34" charset="-127"/>
                </a:rPr>
                <a:t>in Memory</a:t>
              </a:r>
            </a:p>
          </p:txBody>
        </p:sp>
        <p:sp>
          <p:nvSpPr>
            <p:cNvPr id="28678" name="Line 4"/>
            <p:cNvSpPr>
              <a:spLocks noChangeShapeType="1"/>
            </p:cNvSpPr>
            <p:nvPr/>
          </p:nvSpPr>
          <p:spPr bwMode="auto">
            <a:xfrm flipH="1">
              <a:off x="2112" y="576"/>
              <a:ext cx="384" cy="288"/>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Text Box 5"/>
            <p:cNvSpPr txBox="1">
              <a:spLocks noChangeArrowheads="1"/>
            </p:cNvSpPr>
            <p:nvPr/>
          </p:nvSpPr>
          <p:spPr bwMode="auto">
            <a:xfrm>
              <a:off x="2496" y="432"/>
              <a:ext cx="2832" cy="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accent1"/>
                  </a:solidFill>
                  <a:ea typeface="굴림" panose="020B0600000101010101" pitchFamily="34" charset="-127"/>
                </a:rPr>
                <a:t>Single Clock Hand:</a:t>
              </a:r>
            </a:p>
            <a:p>
              <a:pPr lvl="1" algn="l">
                <a:lnSpc>
                  <a:spcPct val="100000"/>
                </a:lnSpc>
                <a:spcBef>
                  <a:spcPct val="0"/>
                </a:spcBef>
                <a:buSzTx/>
              </a:pPr>
              <a:r>
                <a:rPr lang="en-US" altLang="ko-KR" sz="1800">
                  <a:ea typeface="굴림" panose="020B0600000101010101" pitchFamily="34" charset="-127"/>
                </a:rPr>
                <a:t>Advances as needed to keep freelist full (“background”)</a:t>
              </a:r>
            </a:p>
            <a:p>
              <a:pPr lvl="1" algn="l">
                <a:lnSpc>
                  <a:spcPct val="100000"/>
                </a:lnSpc>
                <a:spcBef>
                  <a:spcPct val="0"/>
                </a:spcBef>
                <a:buSzTx/>
              </a:pPr>
              <a:endParaRPr lang="ko-KR" altLang="en-US" sz="1800">
                <a:ea typeface="굴림" panose="020B0600000101010101" pitchFamily="34" charset="-127"/>
              </a:endParaRPr>
            </a:p>
          </p:txBody>
        </p:sp>
        <p:sp>
          <p:nvSpPr>
            <p:cNvPr id="28680" name="Arc 6"/>
            <p:cNvSpPr>
              <a:spLocks/>
            </p:cNvSpPr>
            <p:nvPr/>
          </p:nvSpPr>
          <p:spPr bwMode="auto">
            <a:xfrm rot="646489">
              <a:off x="2160" y="1008"/>
              <a:ext cx="336" cy="864"/>
            </a:xfrm>
            <a:custGeom>
              <a:avLst/>
              <a:gdLst>
                <a:gd name="T0" fmla="*/ 211 w 21600"/>
                <a:gd name="T1" fmla="*/ 0 h 29328"/>
                <a:gd name="T2" fmla="*/ 274 w 21600"/>
                <a:gd name="T3" fmla="*/ 864 h 29328"/>
                <a:gd name="T4" fmla="*/ 0 w 21600"/>
                <a:gd name="T5" fmla="*/ 495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Line 10"/>
            <p:cNvSpPr>
              <a:spLocks noChangeShapeType="1"/>
            </p:cNvSpPr>
            <p:nvPr/>
          </p:nvSpPr>
          <p:spPr bwMode="auto">
            <a:xfrm>
              <a:off x="2256" y="864"/>
              <a:ext cx="816"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8682" name="Group 18"/>
            <p:cNvGrpSpPr>
              <a:grpSpLocks/>
            </p:cNvGrpSpPr>
            <p:nvPr/>
          </p:nvGrpSpPr>
          <p:grpSpPr bwMode="auto">
            <a:xfrm>
              <a:off x="3120" y="1056"/>
              <a:ext cx="672" cy="1344"/>
              <a:chOff x="3600" y="1536"/>
              <a:chExt cx="768" cy="1536"/>
            </a:xfrm>
          </p:grpSpPr>
          <p:sp>
            <p:nvSpPr>
              <p:cNvPr id="28688" name="Rectangle 9"/>
              <p:cNvSpPr>
                <a:spLocks noChangeArrowheads="1"/>
              </p:cNvSpPr>
              <p:nvPr/>
            </p:nvSpPr>
            <p:spPr bwMode="auto">
              <a:xfrm>
                <a:off x="3600" y="1536"/>
                <a:ext cx="768" cy="153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ea typeface="굴림" panose="020B0600000101010101" pitchFamily="34" charset="-127"/>
                </a:endParaRPr>
              </a:p>
            </p:txBody>
          </p:sp>
          <p:sp>
            <p:nvSpPr>
              <p:cNvPr id="28689" name="Rectangle 11"/>
              <p:cNvSpPr>
                <a:spLocks noChangeArrowheads="1"/>
              </p:cNvSpPr>
              <p:nvPr/>
            </p:nvSpPr>
            <p:spPr bwMode="auto">
              <a:xfrm>
                <a:off x="3600" y="1536"/>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D</a:t>
                </a:r>
              </a:p>
            </p:txBody>
          </p:sp>
          <p:sp>
            <p:nvSpPr>
              <p:cNvPr id="28690" name="Rectangle 12"/>
              <p:cNvSpPr>
                <a:spLocks noChangeArrowheads="1"/>
              </p:cNvSpPr>
              <p:nvPr/>
            </p:nvSpPr>
            <p:spPr bwMode="auto">
              <a:xfrm>
                <a:off x="3600" y="172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8691" name="Rectangle 13"/>
              <p:cNvSpPr>
                <a:spLocks noChangeArrowheads="1"/>
              </p:cNvSpPr>
              <p:nvPr/>
            </p:nvSpPr>
            <p:spPr bwMode="auto">
              <a:xfrm>
                <a:off x="3600" y="1920"/>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8692" name="Rectangle 14"/>
              <p:cNvSpPr>
                <a:spLocks noChangeArrowheads="1"/>
              </p:cNvSpPr>
              <p:nvPr/>
            </p:nvSpPr>
            <p:spPr bwMode="auto">
              <a:xfrm>
                <a:off x="3600" y="2112"/>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D</a:t>
                </a:r>
              </a:p>
            </p:txBody>
          </p:sp>
          <p:sp>
            <p:nvSpPr>
              <p:cNvPr id="28693" name="Rectangle 15"/>
              <p:cNvSpPr>
                <a:spLocks noChangeArrowheads="1"/>
              </p:cNvSpPr>
              <p:nvPr/>
            </p:nvSpPr>
            <p:spPr bwMode="auto">
              <a:xfrm>
                <a:off x="3600" y="2304"/>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8694" name="Rectangle 16"/>
              <p:cNvSpPr>
                <a:spLocks noChangeArrowheads="1"/>
              </p:cNvSpPr>
              <p:nvPr/>
            </p:nvSpPr>
            <p:spPr bwMode="auto">
              <a:xfrm>
                <a:off x="3600" y="2496"/>
                <a:ext cx="768" cy="192"/>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ea typeface="굴림" panose="020B0600000101010101" pitchFamily="34" charset="-127"/>
                </a:endParaRPr>
              </a:p>
            </p:txBody>
          </p:sp>
          <p:sp>
            <p:nvSpPr>
              <p:cNvPr id="28695" name="Rectangle 17"/>
              <p:cNvSpPr>
                <a:spLocks noChangeArrowheads="1"/>
              </p:cNvSpPr>
              <p:nvPr/>
            </p:nvSpPr>
            <p:spPr bwMode="auto">
              <a:xfrm>
                <a:off x="3600" y="268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
          <p:nvSpPr>
            <p:cNvPr id="28683" name="Line 19"/>
            <p:cNvSpPr>
              <a:spLocks noChangeShapeType="1"/>
            </p:cNvSpPr>
            <p:nvPr/>
          </p:nvSpPr>
          <p:spPr bwMode="auto">
            <a:xfrm>
              <a:off x="3792" y="2304"/>
              <a:ext cx="624"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84" name="Line 200"/>
            <p:cNvSpPr>
              <a:spLocks noChangeShapeType="1"/>
            </p:cNvSpPr>
            <p:nvPr/>
          </p:nvSpPr>
          <p:spPr bwMode="auto">
            <a:xfrm>
              <a:off x="3792" y="1104"/>
              <a:ext cx="384"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85" name="Line 201"/>
            <p:cNvSpPr>
              <a:spLocks noChangeShapeType="1"/>
            </p:cNvSpPr>
            <p:nvPr/>
          </p:nvSpPr>
          <p:spPr bwMode="auto">
            <a:xfrm flipV="1">
              <a:off x="3792" y="1440"/>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86" name="Text Box 202"/>
            <p:cNvSpPr txBox="1">
              <a:spLocks noChangeArrowheads="1"/>
            </p:cNvSpPr>
            <p:nvPr/>
          </p:nvSpPr>
          <p:spPr bwMode="auto">
            <a:xfrm>
              <a:off x="4281" y="2190"/>
              <a:ext cx="1259" cy="42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Free Pages</a:t>
              </a:r>
            </a:p>
            <a:p>
              <a:r>
                <a:rPr lang="en-US" altLang="ko-KR" sz="2000">
                  <a:ea typeface="굴림" panose="020B0600000101010101" pitchFamily="34" charset="-127"/>
                </a:rPr>
                <a:t>For Processes</a:t>
              </a:r>
            </a:p>
          </p:txBody>
        </p:sp>
        <p:pic>
          <p:nvPicPr>
            <p:cNvPr id="28687" name="Picture 19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28" y="960"/>
              <a:ext cx="1092" cy="109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643332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3607">
                                            <p:txEl>
                                              <p:pRg st="0" end="0"/>
                                            </p:txEl>
                                          </p:spTgt>
                                        </p:tgtEl>
                                        <p:attrNameLst>
                                          <p:attrName>style.visibility</p:attrName>
                                        </p:attrNameLst>
                                      </p:cBhvr>
                                      <p:to>
                                        <p:strVal val="visible"/>
                                      </p:to>
                                    </p:set>
                                    <p:anim calcmode="lin" valueType="num">
                                      <p:cBhvr additive="base">
                                        <p:cTn id="7" dur="500" fill="hold"/>
                                        <p:tgtEl>
                                          <p:spTgt spid="7936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36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3607">
                                            <p:txEl>
                                              <p:pRg st="1" end="1"/>
                                            </p:txEl>
                                          </p:spTgt>
                                        </p:tgtEl>
                                        <p:attrNameLst>
                                          <p:attrName>style.visibility</p:attrName>
                                        </p:attrNameLst>
                                      </p:cBhvr>
                                      <p:to>
                                        <p:strVal val="visible"/>
                                      </p:to>
                                    </p:set>
                                    <p:anim calcmode="lin" valueType="num">
                                      <p:cBhvr additive="base">
                                        <p:cTn id="11" dur="500" fill="hold"/>
                                        <p:tgtEl>
                                          <p:spTgt spid="79360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360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3607">
                                            <p:txEl>
                                              <p:pRg st="2" end="2"/>
                                            </p:txEl>
                                          </p:spTgt>
                                        </p:tgtEl>
                                        <p:attrNameLst>
                                          <p:attrName>style.visibility</p:attrName>
                                        </p:attrNameLst>
                                      </p:cBhvr>
                                      <p:to>
                                        <p:strVal val="visible"/>
                                      </p:to>
                                    </p:set>
                                    <p:anim calcmode="lin" valueType="num">
                                      <p:cBhvr additive="base">
                                        <p:cTn id="15" dur="500" fill="hold"/>
                                        <p:tgtEl>
                                          <p:spTgt spid="79360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36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3607">
                                            <p:txEl>
                                              <p:pRg st="3" end="3"/>
                                            </p:txEl>
                                          </p:spTgt>
                                        </p:tgtEl>
                                        <p:attrNameLst>
                                          <p:attrName>style.visibility</p:attrName>
                                        </p:attrNameLst>
                                      </p:cBhvr>
                                      <p:to>
                                        <p:strVal val="visible"/>
                                      </p:to>
                                    </p:set>
                                    <p:anim calcmode="lin" valueType="num">
                                      <p:cBhvr additive="base">
                                        <p:cTn id="21" dur="500" fill="hold"/>
                                        <p:tgtEl>
                                          <p:spTgt spid="79360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9360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93607">
                                            <p:txEl>
                                              <p:pRg st="4" end="4"/>
                                            </p:txEl>
                                          </p:spTgt>
                                        </p:tgtEl>
                                        <p:attrNameLst>
                                          <p:attrName>style.visibility</p:attrName>
                                        </p:attrNameLst>
                                      </p:cBhvr>
                                      <p:to>
                                        <p:strVal val="visible"/>
                                      </p:to>
                                    </p:set>
                                    <p:anim calcmode="lin" valueType="num">
                                      <p:cBhvr additive="base">
                                        <p:cTn id="25" dur="500" fill="hold"/>
                                        <p:tgtEl>
                                          <p:spTgt spid="79360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36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93607">
                                            <p:txEl>
                                              <p:pRg st="5" end="5"/>
                                            </p:txEl>
                                          </p:spTgt>
                                        </p:tgtEl>
                                        <p:attrNameLst>
                                          <p:attrName>style.visibility</p:attrName>
                                        </p:attrNameLst>
                                      </p:cBhvr>
                                      <p:to>
                                        <p:strVal val="visible"/>
                                      </p:to>
                                    </p:set>
                                    <p:anim calcmode="lin" valueType="num">
                                      <p:cBhvr additive="base">
                                        <p:cTn id="31" dur="500" fill="hold"/>
                                        <p:tgtEl>
                                          <p:spTgt spid="79360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9360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93607">
                                            <p:txEl>
                                              <p:pRg st="6" end="6"/>
                                            </p:txEl>
                                          </p:spTgt>
                                        </p:tgtEl>
                                        <p:attrNameLst>
                                          <p:attrName>style.visibility</p:attrName>
                                        </p:attrNameLst>
                                      </p:cBhvr>
                                      <p:to>
                                        <p:strVal val="visible"/>
                                      </p:to>
                                    </p:set>
                                    <p:anim calcmode="lin" valueType="num">
                                      <p:cBhvr additive="base">
                                        <p:cTn id="35" dur="500" fill="hold"/>
                                        <p:tgtEl>
                                          <p:spTgt spid="79360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936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7"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Demand Paging (more details) </a:t>
            </a:r>
          </a:p>
        </p:txBody>
      </p:sp>
      <p:sp>
        <p:nvSpPr>
          <p:cNvPr id="792579" name="Rectangle 3"/>
          <p:cNvSpPr>
            <a:spLocks noGrp="1" noChangeArrowheads="1"/>
          </p:cNvSpPr>
          <p:nvPr>
            <p:ph type="body" idx="1"/>
          </p:nvPr>
        </p:nvSpPr>
        <p:spPr>
          <a:xfrm>
            <a:off x="228600" y="762000"/>
            <a:ext cx="8739188" cy="5715000"/>
          </a:xfrm>
        </p:spPr>
        <p:txBody>
          <a:bodyPr/>
          <a:lstStyle/>
          <a:p>
            <a:r>
              <a:rPr lang="en-US" altLang="ko-KR" smtClean="0">
                <a:ea typeface="굴림" panose="020B0600000101010101" pitchFamily="34" charset="-127"/>
              </a:rPr>
              <a:t>Does software-loaded TLB need use bit? </a:t>
            </a:r>
            <a:br>
              <a:rPr lang="en-US" altLang="ko-KR" smtClean="0">
                <a:ea typeface="굴림" panose="020B0600000101010101" pitchFamily="34" charset="-127"/>
              </a:rPr>
            </a:br>
            <a:r>
              <a:rPr lang="en-US" altLang="ko-KR" smtClean="0">
                <a:ea typeface="굴림" panose="020B0600000101010101" pitchFamily="34" charset="-127"/>
              </a:rPr>
              <a:t>Two Options:</a:t>
            </a:r>
          </a:p>
          <a:p>
            <a:pPr lvl="1"/>
            <a:r>
              <a:rPr lang="en-US" altLang="ko-KR" smtClean="0">
                <a:ea typeface="굴림" panose="020B0600000101010101" pitchFamily="34" charset="-127"/>
              </a:rPr>
              <a:t>Hardware sets use bit in TLB; when TLB entry is replaced, software copies use bit back to page table</a:t>
            </a:r>
          </a:p>
          <a:p>
            <a:pPr lvl="1"/>
            <a:r>
              <a:rPr lang="en-US" altLang="ko-KR" smtClean="0">
                <a:ea typeface="굴림" panose="020B0600000101010101" pitchFamily="34" charset="-127"/>
              </a:rPr>
              <a:t>Software manages TLB entries as FIFO list; everything not in TLB is Second-Chance list, managed as strict LRU</a:t>
            </a:r>
          </a:p>
          <a:p>
            <a:r>
              <a:rPr lang="en-US" altLang="ko-KR" smtClean="0">
                <a:ea typeface="굴림" panose="020B0600000101010101" pitchFamily="34" charset="-127"/>
              </a:rPr>
              <a:t>Core Map</a:t>
            </a:r>
          </a:p>
          <a:p>
            <a:pPr lvl="1"/>
            <a:r>
              <a:rPr lang="en-US" altLang="ko-KR" smtClean="0">
                <a:ea typeface="굴림" panose="020B0600000101010101" pitchFamily="34" charset="-127"/>
              </a:rPr>
              <a:t>Page tables map virtual page </a:t>
            </a:r>
            <a:r>
              <a:rPr lang="en-US" altLang="ko-KR" smtClean="0">
                <a:ea typeface="굴림" panose="020B0600000101010101" pitchFamily="34" charset="-127"/>
                <a:sym typeface="Symbol" panose="05050102010706020507" pitchFamily="18" charset="2"/>
              </a:rPr>
              <a:t> physical page </a:t>
            </a:r>
          </a:p>
          <a:p>
            <a:pPr lvl="1"/>
            <a:r>
              <a:rPr lang="en-US" altLang="ko-KR" smtClean="0">
                <a:ea typeface="굴림" panose="020B0600000101010101" pitchFamily="34" charset="-127"/>
                <a:sym typeface="Symbol" panose="05050102010706020507" pitchFamily="18" charset="2"/>
              </a:rPr>
              <a:t>Do we need a reverse mapping (i.e. physical page  virtual page)?</a:t>
            </a:r>
          </a:p>
          <a:p>
            <a:pPr lvl="2"/>
            <a:r>
              <a:rPr lang="en-US" altLang="ko-KR" smtClean="0">
                <a:ea typeface="굴림" panose="020B0600000101010101" pitchFamily="34" charset="-127"/>
                <a:sym typeface="Symbol" panose="05050102010706020507" pitchFamily="18" charset="2"/>
              </a:rPr>
              <a:t>Yes. Clock algorithm runs through page frames. If sharing, then multiple virtual-pages per physical page</a:t>
            </a:r>
          </a:p>
          <a:p>
            <a:pPr lvl="2"/>
            <a:r>
              <a:rPr lang="en-US" altLang="ko-KR" smtClean="0">
                <a:ea typeface="굴림" panose="020B0600000101010101" pitchFamily="34" charset="-127"/>
                <a:sym typeface="Symbol" panose="05050102010706020507" pitchFamily="18" charset="2"/>
              </a:rPr>
              <a:t>Can’t push page out to disk without invalidating all PTEs</a:t>
            </a:r>
          </a:p>
        </p:txBody>
      </p:sp>
    </p:spTree>
    <p:extLst>
      <p:ext uri="{BB962C8B-B14F-4D97-AF65-F5344CB8AC3E}">
        <p14:creationId xmlns:p14="http://schemas.microsoft.com/office/powerpoint/2010/main" val="1703993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anim calcmode="lin" valueType="num">
                                      <p:cBhvr additive="base">
                                        <p:cTn id="7" dur="500" fill="hold"/>
                                        <p:tgtEl>
                                          <p:spTgt spid="7925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2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92579">
                                            <p:txEl>
                                              <p:pRg st="1" end="1"/>
                                            </p:txEl>
                                          </p:spTgt>
                                        </p:tgtEl>
                                        <p:attrNameLst>
                                          <p:attrName>style.visibility</p:attrName>
                                        </p:attrNameLst>
                                      </p:cBhvr>
                                      <p:to>
                                        <p:strVal val="visible"/>
                                      </p:to>
                                    </p:set>
                                    <p:anim calcmode="lin" valueType="num">
                                      <p:cBhvr additive="base">
                                        <p:cTn id="13" dur="500" fill="hold"/>
                                        <p:tgtEl>
                                          <p:spTgt spid="7925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92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2579">
                                            <p:txEl>
                                              <p:pRg st="2" end="2"/>
                                            </p:txEl>
                                          </p:spTgt>
                                        </p:tgtEl>
                                        <p:attrNameLst>
                                          <p:attrName>style.visibility</p:attrName>
                                        </p:attrNameLst>
                                      </p:cBhvr>
                                      <p:to>
                                        <p:strVal val="visible"/>
                                      </p:to>
                                    </p:set>
                                    <p:anim calcmode="lin" valueType="num">
                                      <p:cBhvr additive="base">
                                        <p:cTn id="19" dur="500" fill="hold"/>
                                        <p:tgtEl>
                                          <p:spTgt spid="7925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2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2579">
                                            <p:txEl>
                                              <p:pRg st="3" end="3"/>
                                            </p:txEl>
                                          </p:spTgt>
                                        </p:tgtEl>
                                        <p:attrNameLst>
                                          <p:attrName>style.visibility</p:attrName>
                                        </p:attrNameLst>
                                      </p:cBhvr>
                                      <p:to>
                                        <p:strVal val="visible"/>
                                      </p:to>
                                    </p:set>
                                    <p:anim calcmode="lin" valueType="num">
                                      <p:cBhvr additive="base">
                                        <p:cTn id="25" dur="500" fill="hold"/>
                                        <p:tgtEl>
                                          <p:spTgt spid="79257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257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2579">
                                            <p:txEl>
                                              <p:pRg st="4" end="4"/>
                                            </p:txEl>
                                          </p:spTgt>
                                        </p:tgtEl>
                                        <p:attrNameLst>
                                          <p:attrName>style.visibility</p:attrName>
                                        </p:attrNameLst>
                                      </p:cBhvr>
                                      <p:to>
                                        <p:strVal val="visible"/>
                                      </p:to>
                                    </p:set>
                                    <p:anim calcmode="lin" valueType="num">
                                      <p:cBhvr additive="base">
                                        <p:cTn id="29" dur="500" fill="hold"/>
                                        <p:tgtEl>
                                          <p:spTgt spid="792579">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2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92579">
                                            <p:txEl>
                                              <p:pRg st="5" end="5"/>
                                            </p:txEl>
                                          </p:spTgt>
                                        </p:tgtEl>
                                        <p:attrNameLst>
                                          <p:attrName>style.visibility</p:attrName>
                                        </p:attrNameLst>
                                      </p:cBhvr>
                                      <p:to>
                                        <p:strVal val="visible"/>
                                      </p:to>
                                    </p:set>
                                    <p:anim calcmode="lin" valueType="num">
                                      <p:cBhvr additive="base">
                                        <p:cTn id="35" dur="500" fill="hold"/>
                                        <p:tgtEl>
                                          <p:spTgt spid="792579">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92579">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92579">
                                            <p:txEl>
                                              <p:pRg st="6" end="6"/>
                                            </p:txEl>
                                          </p:spTgt>
                                        </p:tgtEl>
                                        <p:attrNameLst>
                                          <p:attrName>style.visibility</p:attrName>
                                        </p:attrNameLst>
                                      </p:cBhvr>
                                      <p:to>
                                        <p:strVal val="visible"/>
                                      </p:to>
                                    </p:set>
                                    <p:anim calcmode="lin" valueType="num">
                                      <p:cBhvr additive="base">
                                        <p:cTn id="39" dur="500" fill="hold"/>
                                        <p:tgtEl>
                                          <p:spTgt spid="79257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92579">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92579">
                                            <p:txEl>
                                              <p:pRg st="7" end="7"/>
                                            </p:txEl>
                                          </p:spTgt>
                                        </p:tgtEl>
                                        <p:attrNameLst>
                                          <p:attrName>style.visibility</p:attrName>
                                        </p:attrNameLst>
                                      </p:cBhvr>
                                      <p:to>
                                        <p:strVal val="visible"/>
                                      </p:to>
                                    </p:set>
                                    <p:anim calcmode="lin" valueType="num">
                                      <p:cBhvr additive="base">
                                        <p:cTn id="43" dur="500" fill="hold"/>
                                        <p:tgtEl>
                                          <p:spTgt spid="7925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257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ko-KR" smtClean="0">
                <a:ea typeface="굴림" panose="020B0600000101010101" pitchFamily="34" charset="-127"/>
              </a:rPr>
              <a:t>Allocation of Page Frames (Memory Pages)</a:t>
            </a:r>
          </a:p>
        </p:txBody>
      </p:sp>
      <p:sp>
        <p:nvSpPr>
          <p:cNvPr id="817155" name="Rectangle 3"/>
          <p:cNvSpPr>
            <a:spLocks noGrp="1" noChangeArrowheads="1"/>
          </p:cNvSpPr>
          <p:nvPr>
            <p:ph type="body" idx="1"/>
          </p:nvPr>
        </p:nvSpPr>
        <p:spPr>
          <a:xfrm>
            <a:off x="52388" y="660400"/>
            <a:ext cx="8967787" cy="5943600"/>
          </a:xfrm>
        </p:spPr>
        <p:txBody>
          <a:bodyPr/>
          <a:lstStyle/>
          <a:p>
            <a:pPr>
              <a:lnSpc>
                <a:spcPct val="80000"/>
              </a:lnSpc>
              <a:spcBef>
                <a:spcPct val="15000"/>
              </a:spcBef>
            </a:pPr>
            <a:r>
              <a:rPr lang="en-US" altLang="ko-KR" smtClean="0">
                <a:ea typeface="굴림" panose="020B0600000101010101" pitchFamily="34" charset="-127"/>
              </a:rPr>
              <a:t>How do we allocate memory among different processes?</a:t>
            </a:r>
          </a:p>
          <a:p>
            <a:pPr lvl="1">
              <a:lnSpc>
                <a:spcPct val="80000"/>
              </a:lnSpc>
              <a:spcBef>
                <a:spcPct val="15000"/>
              </a:spcBef>
            </a:pPr>
            <a:r>
              <a:rPr lang="en-US" altLang="ko-KR" smtClean="0">
                <a:ea typeface="굴림" panose="020B0600000101010101" pitchFamily="34" charset="-127"/>
              </a:rPr>
              <a:t>Does every process get the same fraction of memory?  Different fractions?</a:t>
            </a:r>
          </a:p>
          <a:p>
            <a:pPr lvl="1">
              <a:lnSpc>
                <a:spcPct val="80000"/>
              </a:lnSpc>
              <a:spcBef>
                <a:spcPct val="15000"/>
              </a:spcBef>
            </a:pPr>
            <a:r>
              <a:rPr lang="en-US" altLang="ko-KR" smtClean="0">
                <a:ea typeface="굴림" panose="020B0600000101010101" pitchFamily="34" charset="-127"/>
              </a:rPr>
              <a:t>Should we completely swap some processes out of memory?</a:t>
            </a:r>
          </a:p>
          <a:p>
            <a:pPr>
              <a:lnSpc>
                <a:spcPct val="80000"/>
              </a:lnSpc>
              <a:spcBef>
                <a:spcPct val="15000"/>
              </a:spcBef>
            </a:pPr>
            <a:r>
              <a:rPr lang="en-US" altLang="ko-KR" smtClean="0">
                <a:ea typeface="굴림" panose="020B0600000101010101" pitchFamily="34" charset="-127"/>
              </a:rPr>
              <a:t>Each process needs </a:t>
            </a:r>
            <a:r>
              <a:rPr lang="en-US" altLang="ko-KR" i="1" smtClean="0">
                <a:ea typeface="굴림" panose="020B0600000101010101" pitchFamily="34" charset="-127"/>
              </a:rPr>
              <a:t>minimum</a:t>
            </a:r>
            <a:r>
              <a:rPr lang="en-US" altLang="ko-KR" smtClean="0">
                <a:ea typeface="굴림" panose="020B0600000101010101" pitchFamily="34" charset="-127"/>
              </a:rPr>
              <a:t> number of pages</a:t>
            </a:r>
          </a:p>
          <a:p>
            <a:pPr lvl="1">
              <a:lnSpc>
                <a:spcPct val="80000"/>
              </a:lnSpc>
              <a:spcBef>
                <a:spcPct val="15000"/>
              </a:spcBef>
            </a:pPr>
            <a:r>
              <a:rPr lang="en-US" altLang="ko-KR" smtClean="0">
                <a:ea typeface="굴림" panose="020B0600000101010101" pitchFamily="34" charset="-127"/>
              </a:rPr>
              <a:t>Want to make sure that all processes </a:t>
            </a:r>
            <a:r>
              <a:rPr lang="en-US" altLang="ko-KR" smtClean="0">
                <a:solidFill>
                  <a:schemeClr val="hlink"/>
                </a:solidFill>
                <a:ea typeface="굴림" panose="020B0600000101010101" pitchFamily="34" charset="-127"/>
              </a:rPr>
              <a:t>that are loaded into memory</a:t>
            </a:r>
            <a:r>
              <a:rPr lang="en-US" altLang="ko-KR" smtClean="0">
                <a:ea typeface="굴림" panose="020B0600000101010101" pitchFamily="34" charset="-127"/>
              </a:rPr>
              <a:t> can make forward progress</a:t>
            </a:r>
          </a:p>
          <a:p>
            <a:pPr lvl="1">
              <a:lnSpc>
                <a:spcPct val="80000"/>
              </a:lnSpc>
              <a:spcBef>
                <a:spcPct val="15000"/>
              </a:spcBef>
            </a:pPr>
            <a:r>
              <a:rPr lang="en-US" altLang="ko-KR" smtClean="0">
                <a:ea typeface="굴림" panose="020B0600000101010101" pitchFamily="34" charset="-127"/>
              </a:rPr>
              <a:t>Example:  IBM 370 – 6 pages to handle SS MOVE instruction:</a:t>
            </a:r>
          </a:p>
          <a:p>
            <a:pPr lvl="2">
              <a:lnSpc>
                <a:spcPct val="80000"/>
              </a:lnSpc>
              <a:spcBef>
                <a:spcPct val="15000"/>
              </a:spcBef>
            </a:pPr>
            <a:r>
              <a:rPr lang="en-US" altLang="ko-KR" smtClean="0">
                <a:ea typeface="굴림" panose="020B0600000101010101" pitchFamily="34" charset="-127"/>
              </a:rPr>
              <a:t>instruction is 6 bytes, might span 2 pages</a:t>
            </a:r>
          </a:p>
          <a:p>
            <a:pPr lvl="2">
              <a:lnSpc>
                <a:spcPct val="80000"/>
              </a:lnSpc>
              <a:spcBef>
                <a:spcPct val="15000"/>
              </a:spcBef>
            </a:pPr>
            <a:r>
              <a:rPr lang="en-US" altLang="ko-KR" smtClean="0">
                <a:ea typeface="굴림" panose="020B0600000101010101" pitchFamily="34" charset="-127"/>
              </a:rPr>
              <a:t>2 pages to handle </a:t>
            </a:r>
            <a:r>
              <a:rPr lang="en-US" altLang="ko-KR" i="1" smtClean="0">
                <a:ea typeface="굴림" panose="020B0600000101010101" pitchFamily="34" charset="-127"/>
              </a:rPr>
              <a:t>from</a:t>
            </a:r>
          </a:p>
          <a:p>
            <a:pPr lvl="2">
              <a:lnSpc>
                <a:spcPct val="80000"/>
              </a:lnSpc>
              <a:spcBef>
                <a:spcPct val="15000"/>
              </a:spcBef>
            </a:pPr>
            <a:r>
              <a:rPr lang="en-US" altLang="ko-KR" smtClean="0">
                <a:ea typeface="굴림" panose="020B0600000101010101" pitchFamily="34" charset="-127"/>
              </a:rPr>
              <a:t>2 pages to handle </a:t>
            </a:r>
            <a:r>
              <a:rPr lang="en-US" altLang="ko-KR" i="1" smtClean="0">
                <a:ea typeface="굴림" panose="020B0600000101010101" pitchFamily="34" charset="-127"/>
              </a:rPr>
              <a:t>to</a:t>
            </a:r>
          </a:p>
          <a:p>
            <a:r>
              <a:rPr lang="en-US" altLang="ko-KR" smtClean="0">
                <a:ea typeface="굴림" panose="020B0600000101010101" pitchFamily="34" charset="-127"/>
              </a:rPr>
              <a:t>Possible Replacement Scopes:</a:t>
            </a:r>
          </a:p>
          <a:p>
            <a:pPr lvl="1"/>
            <a:r>
              <a:rPr lang="en-US" altLang="ko-KR" smtClean="0">
                <a:solidFill>
                  <a:schemeClr val="hlink"/>
                </a:solidFill>
                <a:ea typeface="굴림" panose="020B0600000101010101" pitchFamily="34" charset="-127"/>
              </a:rPr>
              <a:t>Global replacement</a:t>
            </a:r>
            <a:r>
              <a:rPr lang="en-US" altLang="ko-KR" smtClean="0">
                <a:ea typeface="굴림" panose="020B0600000101010101" pitchFamily="34" charset="-127"/>
              </a:rPr>
              <a:t> – process selects replacement frame from set of all frames; one process can take a frame from another</a:t>
            </a:r>
          </a:p>
          <a:p>
            <a:pPr lvl="1"/>
            <a:r>
              <a:rPr lang="en-US" altLang="ko-KR" smtClean="0">
                <a:solidFill>
                  <a:schemeClr val="hlink"/>
                </a:solidFill>
                <a:ea typeface="굴림" panose="020B0600000101010101" pitchFamily="34" charset="-127"/>
              </a:rPr>
              <a:t>Local replacement</a:t>
            </a:r>
            <a:r>
              <a:rPr lang="en-US" altLang="ko-KR" smtClean="0">
                <a:ea typeface="굴림" panose="020B0600000101010101" pitchFamily="34" charset="-127"/>
              </a:rPr>
              <a:t> – each process selects from only its own set of allocated frames</a:t>
            </a:r>
          </a:p>
        </p:txBody>
      </p:sp>
    </p:spTree>
    <p:extLst>
      <p:ext uri="{BB962C8B-B14F-4D97-AF65-F5344CB8AC3E}">
        <p14:creationId xmlns:p14="http://schemas.microsoft.com/office/powerpoint/2010/main" val="488954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7155">
                                            <p:txEl>
                                              <p:pRg st="0" end="0"/>
                                            </p:txEl>
                                          </p:spTgt>
                                        </p:tgtEl>
                                        <p:attrNameLst>
                                          <p:attrName>style.visibility</p:attrName>
                                        </p:attrNameLst>
                                      </p:cBhvr>
                                      <p:to>
                                        <p:strVal val="visible"/>
                                      </p:to>
                                    </p:set>
                                    <p:anim calcmode="lin" valueType="num">
                                      <p:cBhvr additive="base">
                                        <p:cTn id="7" dur="500" fill="hold"/>
                                        <p:tgtEl>
                                          <p:spTgt spid="817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7155">
                                            <p:txEl>
                                              <p:pRg st="1" end="1"/>
                                            </p:txEl>
                                          </p:spTgt>
                                        </p:tgtEl>
                                        <p:attrNameLst>
                                          <p:attrName>style.visibility</p:attrName>
                                        </p:attrNameLst>
                                      </p:cBhvr>
                                      <p:to>
                                        <p:strVal val="visible"/>
                                      </p:to>
                                    </p:set>
                                    <p:anim calcmode="lin" valueType="num">
                                      <p:cBhvr additive="base">
                                        <p:cTn id="13" dur="500" fill="hold"/>
                                        <p:tgtEl>
                                          <p:spTgt spid="817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7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7155">
                                            <p:txEl>
                                              <p:pRg st="2" end="2"/>
                                            </p:txEl>
                                          </p:spTgt>
                                        </p:tgtEl>
                                        <p:attrNameLst>
                                          <p:attrName>style.visibility</p:attrName>
                                        </p:attrNameLst>
                                      </p:cBhvr>
                                      <p:to>
                                        <p:strVal val="visible"/>
                                      </p:to>
                                    </p:set>
                                    <p:anim calcmode="lin" valueType="num">
                                      <p:cBhvr additive="base">
                                        <p:cTn id="19" dur="500" fill="hold"/>
                                        <p:tgtEl>
                                          <p:spTgt spid="817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7155">
                                            <p:txEl>
                                              <p:pRg st="3" end="3"/>
                                            </p:txEl>
                                          </p:spTgt>
                                        </p:tgtEl>
                                        <p:attrNameLst>
                                          <p:attrName>style.visibility</p:attrName>
                                        </p:attrNameLst>
                                      </p:cBhvr>
                                      <p:to>
                                        <p:strVal val="visible"/>
                                      </p:to>
                                    </p:set>
                                    <p:anim calcmode="lin" valueType="num">
                                      <p:cBhvr additive="base">
                                        <p:cTn id="25" dur="500" fill="hold"/>
                                        <p:tgtEl>
                                          <p:spTgt spid="817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7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7155">
                                            <p:txEl>
                                              <p:pRg st="4" end="4"/>
                                            </p:txEl>
                                          </p:spTgt>
                                        </p:tgtEl>
                                        <p:attrNameLst>
                                          <p:attrName>style.visibility</p:attrName>
                                        </p:attrNameLst>
                                      </p:cBhvr>
                                      <p:to>
                                        <p:strVal val="visible"/>
                                      </p:to>
                                    </p:set>
                                    <p:anim calcmode="lin" valueType="num">
                                      <p:cBhvr additive="base">
                                        <p:cTn id="31" dur="500" fill="hold"/>
                                        <p:tgtEl>
                                          <p:spTgt spid="8171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71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17155">
                                            <p:txEl>
                                              <p:pRg st="5" end="5"/>
                                            </p:txEl>
                                          </p:spTgt>
                                        </p:tgtEl>
                                        <p:attrNameLst>
                                          <p:attrName>style.visibility</p:attrName>
                                        </p:attrNameLst>
                                      </p:cBhvr>
                                      <p:to>
                                        <p:strVal val="visible"/>
                                      </p:to>
                                    </p:set>
                                    <p:anim calcmode="lin" valueType="num">
                                      <p:cBhvr additive="base">
                                        <p:cTn id="37" dur="500" fill="hold"/>
                                        <p:tgtEl>
                                          <p:spTgt spid="8171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7155">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817155">
                                            <p:txEl>
                                              <p:pRg st="6" end="6"/>
                                            </p:txEl>
                                          </p:spTgt>
                                        </p:tgtEl>
                                        <p:attrNameLst>
                                          <p:attrName>style.visibility</p:attrName>
                                        </p:attrNameLst>
                                      </p:cBhvr>
                                      <p:to>
                                        <p:strVal val="visible"/>
                                      </p:to>
                                    </p:set>
                                    <p:anim calcmode="lin" valueType="num">
                                      <p:cBhvr additive="base">
                                        <p:cTn id="41" dur="500" fill="hold"/>
                                        <p:tgtEl>
                                          <p:spTgt spid="817155">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817155">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817155">
                                            <p:txEl>
                                              <p:pRg st="7" end="7"/>
                                            </p:txEl>
                                          </p:spTgt>
                                        </p:tgtEl>
                                        <p:attrNameLst>
                                          <p:attrName>style.visibility</p:attrName>
                                        </p:attrNameLst>
                                      </p:cBhvr>
                                      <p:to>
                                        <p:strVal val="visible"/>
                                      </p:to>
                                    </p:set>
                                    <p:anim calcmode="lin" valueType="num">
                                      <p:cBhvr additive="base">
                                        <p:cTn id="45" dur="500" fill="hold"/>
                                        <p:tgtEl>
                                          <p:spTgt spid="817155">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17155">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817155">
                                            <p:txEl>
                                              <p:pRg st="8" end="8"/>
                                            </p:txEl>
                                          </p:spTgt>
                                        </p:tgtEl>
                                        <p:attrNameLst>
                                          <p:attrName>style.visibility</p:attrName>
                                        </p:attrNameLst>
                                      </p:cBhvr>
                                      <p:to>
                                        <p:strVal val="visible"/>
                                      </p:to>
                                    </p:set>
                                    <p:anim calcmode="lin" valueType="num">
                                      <p:cBhvr additive="base">
                                        <p:cTn id="49" dur="500" fill="hold"/>
                                        <p:tgtEl>
                                          <p:spTgt spid="817155">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71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17155">
                                            <p:txEl>
                                              <p:pRg st="9" end="9"/>
                                            </p:txEl>
                                          </p:spTgt>
                                        </p:tgtEl>
                                        <p:attrNameLst>
                                          <p:attrName>style.visibility</p:attrName>
                                        </p:attrNameLst>
                                      </p:cBhvr>
                                      <p:to>
                                        <p:strVal val="visible"/>
                                      </p:to>
                                    </p:set>
                                    <p:anim calcmode="lin" valueType="num">
                                      <p:cBhvr additive="base">
                                        <p:cTn id="55" dur="500" fill="hold"/>
                                        <p:tgtEl>
                                          <p:spTgt spid="817155">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71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817155">
                                            <p:txEl>
                                              <p:pRg st="10" end="10"/>
                                            </p:txEl>
                                          </p:spTgt>
                                        </p:tgtEl>
                                        <p:attrNameLst>
                                          <p:attrName>style.visibility</p:attrName>
                                        </p:attrNameLst>
                                      </p:cBhvr>
                                      <p:to>
                                        <p:strVal val="visible"/>
                                      </p:to>
                                    </p:set>
                                    <p:anim calcmode="lin" valueType="num">
                                      <p:cBhvr additive="base">
                                        <p:cTn id="61" dur="500" fill="hold"/>
                                        <p:tgtEl>
                                          <p:spTgt spid="817155">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1715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817155">
                                            <p:txEl>
                                              <p:pRg st="11" end="11"/>
                                            </p:txEl>
                                          </p:spTgt>
                                        </p:tgtEl>
                                        <p:attrNameLst>
                                          <p:attrName>style.visibility</p:attrName>
                                        </p:attrNameLst>
                                      </p:cBhvr>
                                      <p:to>
                                        <p:strVal val="visible"/>
                                      </p:to>
                                    </p:set>
                                    <p:anim calcmode="lin" valueType="num">
                                      <p:cBhvr additive="base">
                                        <p:cTn id="67" dur="500" fill="hold"/>
                                        <p:tgtEl>
                                          <p:spTgt spid="817155">
                                            <p:txEl>
                                              <p:pRg st="11" end="11"/>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1715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5"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p:txBody>
          <a:bodyPr/>
          <a:lstStyle/>
          <a:p>
            <a:r>
              <a:rPr lang="en-US" altLang="ko-KR" smtClean="0">
                <a:ea typeface="굴림" panose="020B0600000101010101" pitchFamily="34" charset="-127"/>
              </a:rPr>
              <a:t>Fixed/Priority Allocation</a:t>
            </a:r>
          </a:p>
        </p:txBody>
      </p:sp>
      <p:sp>
        <p:nvSpPr>
          <p:cNvPr id="818193" name="Rectangle 17"/>
          <p:cNvSpPr>
            <a:spLocks noGrp="1" noChangeArrowheads="1"/>
          </p:cNvSpPr>
          <p:nvPr>
            <p:ph type="body" idx="1"/>
          </p:nvPr>
        </p:nvSpPr>
        <p:spPr>
          <a:xfrm>
            <a:off x="0" y="685800"/>
            <a:ext cx="9144000" cy="6172200"/>
          </a:xfrm>
        </p:spPr>
        <p:txBody>
          <a:bodyPr/>
          <a:lstStyle/>
          <a:p>
            <a:pPr>
              <a:lnSpc>
                <a:spcPct val="80000"/>
              </a:lnSpc>
              <a:spcBef>
                <a:spcPct val="10000"/>
              </a:spcBef>
            </a:pPr>
            <a:r>
              <a:rPr lang="en-US" altLang="ko-KR" smtClean="0">
                <a:solidFill>
                  <a:schemeClr val="hlink"/>
                </a:solidFill>
                <a:ea typeface="굴림" panose="020B0600000101010101" pitchFamily="34" charset="-127"/>
              </a:rPr>
              <a:t>Equal allocation</a:t>
            </a:r>
            <a:r>
              <a:rPr lang="en-US" altLang="ko-KR" smtClean="0">
                <a:ea typeface="굴림" panose="020B0600000101010101" pitchFamily="34" charset="-127"/>
              </a:rPr>
              <a:t> (Fixed Scheme): </a:t>
            </a:r>
          </a:p>
          <a:p>
            <a:pPr lvl="1">
              <a:lnSpc>
                <a:spcPct val="80000"/>
              </a:lnSpc>
              <a:spcBef>
                <a:spcPct val="10000"/>
              </a:spcBef>
            </a:pPr>
            <a:r>
              <a:rPr lang="en-US" altLang="ko-KR" smtClean="0">
                <a:ea typeface="굴림" panose="020B0600000101010101" pitchFamily="34" charset="-127"/>
              </a:rPr>
              <a:t>Every process gets same amount of memory</a:t>
            </a:r>
          </a:p>
          <a:p>
            <a:pPr lvl="1">
              <a:lnSpc>
                <a:spcPct val="80000"/>
              </a:lnSpc>
              <a:spcBef>
                <a:spcPct val="10000"/>
              </a:spcBef>
            </a:pPr>
            <a:r>
              <a:rPr lang="en-US" altLang="ko-KR" smtClean="0">
                <a:ea typeface="굴림" panose="020B0600000101010101" pitchFamily="34" charset="-127"/>
              </a:rPr>
              <a:t>Example: 100 frames, 5 processes</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process gets 20 frames</a:t>
            </a:r>
          </a:p>
          <a:p>
            <a:pPr>
              <a:lnSpc>
                <a:spcPct val="80000"/>
              </a:lnSpc>
              <a:spcBef>
                <a:spcPct val="10000"/>
              </a:spcBef>
            </a:pPr>
            <a:r>
              <a:rPr lang="en-US" altLang="ko-KR" smtClean="0">
                <a:solidFill>
                  <a:schemeClr val="hlink"/>
                </a:solidFill>
                <a:ea typeface="굴림" panose="020B0600000101010101" pitchFamily="34" charset="-127"/>
              </a:rPr>
              <a:t>Proportional allocation</a:t>
            </a:r>
            <a:r>
              <a:rPr lang="en-US" altLang="ko-KR" smtClean="0">
                <a:ea typeface="굴림" panose="020B0600000101010101" pitchFamily="34" charset="-127"/>
              </a:rPr>
              <a:t> (Fixed Scheme)</a:t>
            </a:r>
          </a:p>
          <a:p>
            <a:pPr lvl="1">
              <a:lnSpc>
                <a:spcPct val="80000"/>
              </a:lnSpc>
              <a:spcBef>
                <a:spcPct val="10000"/>
              </a:spcBef>
            </a:pPr>
            <a:r>
              <a:rPr lang="en-US" altLang="ko-KR" smtClean="0">
                <a:ea typeface="굴림" panose="020B0600000101010101" pitchFamily="34" charset="-127"/>
              </a:rPr>
              <a:t>Allocate according to the size of process</a:t>
            </a:r>
          </a:p>
          <a:p>
            <a:pPr lvl="1">
              <a:lnSpc>
                <a:spcPct val="80000"/>
              </a:lnSpc>
              <a:spcBef>
                <a:spcPct val="10000"/>
              </a:spcBef>
            </a:pPr>
            <a:r>
              <a:rPr lang="en-US" altLang="ko-KR" smtClean="0">
                <a:ea typeface="굴림" panose="020B0600000101010101" pitchFamily="34" charset="-127"/>
              </a:rPr>
              <a:t>Computation proceeds as follows:</a:t>
            </a:r>
          </a:p>
          <a:p>
            <a:pPr lvl="1">
              <a:lnSpc>
                <a:spcPct val="80000"/>
              </a:lnSpc>
              <a:spcBef>
                <a:spcPct val="10000"/>
              </a:spcBef>
              <a:buFontTx/>
              <a:buNone/>
            </a:pPr>
            <a:r>
              <a:rPr lang="en-US" altLang="ko-KR" i="1" smtClean="0">
                <a:ea typeface="굴림" panose="020B0600000101010101" pitchFamily="34" charset="-127"/>
              </a:rPr>
              <a:t>		s</a:t>
            </a:r>
            <a:r>
              <a:rPr lang="en-US" altLang="ko-KR" i="1" baseline="-25000" smtClean="0">
                <a:ea typeface="굴림" panose="020B0600000101010101" pitchFamily="34" charset="-127"/>
              </a:rPr>
              <a:t>i</a:t>
            </a:r>
            <a:r>
              <a:rPr lang="en-US" altLang="ko-KR" smtClean="0">
                <a:ea typeface="굴림" panose="020B0600000101010101" pitchFamily="34" charset="-127"/>
              </a:rPr>
              <a:t> = size of process </a:t>
            </a:r>
            <a:r>
              <a:rPr lang="en-US" altLang="ko-KR" i="1" smtClean="0">
                <a:ea typeface="굴림" panose="020B0600000101010101" pitchFamily="34" charset="-127"/>
              </a:rPr>
              <a:t>p</a:t>
            </a:r>
            <a:r>
              <a:rPr lang="en-US" altLang="ko-KR" i="1" baseline="-25000" smtClean="0">
                <a:ea typeface="굴림" panose="020B0600000101010101" pitchFamily="34" charset="-127"/>
              </a:rPr>
              <a:t>i</a:t>
            </a:r>
            <a:r>
              <a:rPr lang="en-US" altLang="ko-KR" smtClean="0">
                <a:ea typeface="굴림" panose="020B0600000101010101" pitchFamily="34" charset="-127"/>
              </a:rPr>
              <a:t> and </a:t>
            </a:r>
            <a:r>
              <a:rPr lang="en-US" altLang="ko-KR" i="1" smtClean="0">
                <a:ea typeface="굴림" panose="020B0600000101010101" pitchFamily="34" charset="-127"/>
              </a:rPr>
              <a:t>S</a:t>
            </a:r>
            <a:r>
              <a:rPr lang="en-US" altLang="ko-KR" smtClean="0">
                <a:ea typeface="굴림" panose="020B0600000101010101" pitchFamily="34" charset="-127"/>
              </a:rPr>
              <a:t> = </a:t>
            </a:r>
            <a:r>
              <a:rPr lang="en-US" altLang="ko-KR" smtClean="0">
                <a:ea typeface="굴림" panose="020B0600000101010101" pitchFamily="34" charset="-127"/>
                <a:sym typeface="Symbol" panose="05050102010706020507" pitchFamily="18" charset="2"/>
              </a:rPr>
              <a:t></a:t>
            </a:r>
            <a:r>
              <a:rPr lang="en-US" altLang="ko-KR" i="1" smtClean="0">
                <a:ea typeface="굴림" panose="020B0600000101010101" pitchFamily="34" charset="-127"/>
              </a:rPr>
              <a:t>s</a:t>
            </a:r>
            <a:r>
              <a:rPr lang="en-US" altLang="ko-KR" i="1" baseline="-25000" smtClean="0">
                <a:ea typeface="굴림" panose="020B0600000101010101" pitchFamily="34" charset="-127"/>
              </a:rPr>
              <a:t>i</a:t>
            </a:r>
            <a:r>
              <a:rPr lang="en-US" altLang="ko-KR" smtClean="0">
                <a:ea typeface="굴림" panose="020B0600000101010101" pitchFamily="34" charset="-127"/>
              </a:rPr>
              <a:t> </a:t>
            </a:r>
          </a:p>
          <a:p>
            <a:pPr lvl="1">
              <a:lnSpc>
                <a:spcPct val="80000"/>
              </a:lnSpc>
              <a:spcBef>
                <a:spcPct val="10000"/>
              </a:spcBef>
              <a:buFontTx/>
              <a:buNone/>
            </a:pPr>
            <a:r>
              <a:rPr lang="en-US" altLang="ko-KR" smtClean="0">
                <a:ea typeface="굴림" panose="020B0600000101010101" pitchFamily="34" charset="-127"/>
              </a:rPr>
              <a:t>		</a:t>
            </a:r>
            <a:r>
              <a:rPr lang="en-US" altLang="ko-KR" i="1" smtClean="0">
                <a:ea typeface="굴림" panose="020B0600000101010101" pitchFamily="34" charset="-127"/>
              </a:rPr>
              <a:t>m</a:t>
            </a:r>
            <a:r>
              <a:rPr lang="en-US" altLang="ko-KR" smtClean="0">
                <a:ea typeface="굴림" panose="020B0600000101010101" pitchFamily="34" charset="-127"/>
              </a:rPr>
              <a:t> = total number of frames</a:t>
            </a:r>
            <a:br>
              <a:rPr lang="en-US" altLang="ko-KR" smtClean="0">
                <a:ea typeface="굴림" panose="020B0600000101010101" pitchFamily="34" charset="-127"/>
              </a:rPr>
            </a:br>
            <a:endParaRPr lang="en-US" altLang="ko-KR" smtClean="0">
              <a:ea typeface="굴림" panose="020B0600000101010101" pitchFamily="34" charset="-127"/>
            </a:endParaRPr>
          </a:p>
          <a:p>
            <a:pPr lvl="1">
              <a:lnSpc>
                <a:spcPct val="80000"/>
              </a:lnSpc>
              <a:spcBef>
                <a:spcPct val="10000"/>
              </a:spcBef>
              <a:buFontTx/>
              <a:buNone/>
            </a:pPr>
            <a:r>
              <a:rPr lang="en-US" altLang="ko-KR" smtClean="0">
                <a:ea typeface="굴림" panose="020B0600000101010101" pitchFamily="34" charset="-127"/>
              </a:rPr>
              <a:t>		</a:t>
            </a:r>
            <a:r>
              <a:rPr lang="en-US" altLang="ko-KR" i="1" smtClean="0">
                <a:ea typeface="굴림" panose="020B0600000101010101" pitchFamily="34" charset="-127"/>
              </a:rPr>
              <a:t>a</a:t>
            </a:r>
            <a:r>
              <a:rPr lang="en-US" altLang="ko-KR" i="1" baseline="-25000" smtClean="0">
                <a:ea typeface="굴림" panose="020B0600000101010101" pitchFamily="34" charset="-127"/>
              </a:rPr>
              <a:t>i</a:t>
            </a:r>
            <a:r>
              <a:rPr lang="en-US" altLang="ko-KR" smtClean="0">
                <a:ea typeface="굴림" panose="020B0600000101010101" pitchFamily="34" charset="-127"/>
              </a:rPr>
              <a:t> = allocation for </a:t>
            </a:r>
            <a:r>
              <a:rPr lang="en-US" altLang="ko-KR" i="1" smtClean="0">
                <a:ea typeface="굴림" panose="020B0600000101010101" pitchFamily="34" charset="-127"/>
              </a:rPr>
              <a:t>p</a:t>
            </a:r>
            <a:r>
              <a:rPr lang="en-US" altLang="ko-KR" i="1" baseline="-25000" smtClean="0">
                <a:ea typeface="굴림" panose="020B0600000101010101" pitchFamily="34" charset="-127"/>
              </a:rPr>
              <a:t>i</a:t>
            </a:r>
            <a:r>
              <a:rPr lang="en-US" altLang="ko-KR" smtClean="0">
                <a:ea typeface="굴림" panose="020B0600000101010101" pitchFamily="34" charset="-127"/>
              </a:rPr>
              <a:t> = </a:t>
            </a:r>
          </a:p>
          <a:p>
            <a:pPr lvl="1">
              <a:lnSpc>
                <a:spcPct val="80000"/>
              </a:lnSpc>
              <a:spcBef>
                <a:spcPct val="10000"/>
              </a:spcBef>
            </a:pPr>
            <a:endParaRPr lang="en-US" altLang="ko-KR" smtClean="0">
              <a:ea typeface="굴림" panose="020B0600000101010101" pitchFamily="34" charset="-127"/>
            </a:endParaRPr>
          </a:p>
          <a:p>
            <a:pPr>
              <a:lnSpc>
                <a:spcPct val="80000"/>
              </a:lnSpc>
              <a:spcBef>
                <a:spcPct val="10000"/>
              </a:spcBef>
            </a:pPr>
            <a:r>
              <a:rPr lang="en-US" altLang="ko-KR" smtClean="0">
                <a:solidFill>
                  <a:schemeClr val="hlink"/>
                </a:solidFill>
                <a:ea typeface="굴림" panose="020B0600000101010101" pitchFamily="34" charset="-127"/>
              </a:rPr>
              <a:t>Priority Allocation:</a:t>
            </a:r>
          </a:p>
          <a:p>
            <a:pPr lvl="1">
              <a:lnSpc>
                <a:spcPct val="80000"/>
              </a:lnSpc>
              <a:spcBef>
                <a:spcPct val="10000"/>
              </a:spcBef>
            </a:pPr>
            <a:r>
              <a:rPr lang="en-US" altLang="ko-KR" smtClean="0">
                <a:ea typeface="굴림" panose="020B0600000101010101" pitchFamily="34" charset="-127"/>
              </a:rPr>
              <a:t>Proportional scheme using priorities rather than size</a:t>
            </a:r>
          </a:p>
          <a:p>
            <a:pPr lvl="2">
              <a:lnSpc>
                <a:spcPct val="80000"/>
              </a:lnSpc>
              <a:spcBef>
                <a:spcPct val="10000"/>
              </a:spcBef>
            </a:pPr>
            <a:r>
              <a:rPr lang="en-US" altLang="ko-KR" smtClean="0">
                <a:ea typeface="굴림" panose="020B0600000101010101" pitchFamily="34" charset="-127"/>
              </a:rPr>
              <a:t>Same type of computation as previous scheme</a:t>
            </a:r>
          </a:p>
          <a:p>
            <a:pPr lvl="1">
              <a:lnSpc>
                <a:spcPct val="80000"/>
              </a:lnSpc>
              <a:spcBef>
                <a:spcPct val="10000"/>
              </a:spcBef>
            </a:pPr>
            <a:r>
              <a:rPr lang="en-US" altLang="ko-KR" smtClean="0">
                <a:ea typeface="굴림" panose="020B0600000101010101" pitchFamily="34" charset="-127"/>
              </a:rPr>
              <a:t>Possible behavior: If process </a:t>
            </a:r>
            <a:r>
              <a:rPr lang="en-US" altLang="ko-KR" i="1" smtClean="0">
                <a:ea typeface="굴림" panose="020B0600000101010101" pitchFamily="34" charset="-127"/>
              </a:rPr>
              <a:t>p</a:t>
            </a:r>
            <a:r>
              <a:rPr lang="en-US" altLang="ko-KR" i="1" baseline="-25000" smtClean="0">
                <a:ea typeface="굴림" panose="020B0600000101010101" pitchFamily="34" charset="-127"/>
              </a:rPr>
              <a:t>i</a:t>
            </a:r>
            <a:r>
              <a:rPr lang="en-US" altLang="ko-KR" smtClean="0">
                <a:ea typeface="굴림" panose="020B0600000101010101" pitchFamily="34" charset="-127"/>
              </a:rPr>
              <a:t> generates a page fault, select for replacement a frame from a process with lower priority number</a:t>
            </a:r>
          </a:p>
          <a:p>
            <a:pPr>
              <a:lnSpc>
                <a:spcPct val="80000"/>
              </a:lnSpc>
              <a:spcBef>
                <a:spcPct val="10000"/>
              </a:spcBef>
            </a:pPr>
            <a:r>
              <a:rPr lang="en-US" altLang="ko-KR" smtClean="0">
                <a:ea typeface="굴림" panose="020B0600000101010101" pitchFamily="34" charset="-127"/>
              </a:rPr>
              <a:t>Perhaps we should use an adaptive scheme instead???</a:t>
            </a:r>
          </a:p>
          <a:p>
            <a:pPr lvl="1">
              <a:lnSpc>
                <a:spcPct val="80000"/>
              </a:lnSpc>
              <a:spcBef>
                <a:spcPct val="10000"/>
              </a:spcBef>
            </a:pPr>
            <a:r>
              <a:rPr lang="en-US" altLang="ko-KR" smtClean="0">
                <a:ea typeface="굴림" panose="020B0600000101010101" pitchFamily="34" charset="-127"/>
              </a:rPr>
              <a:t>What if some application just needs more memory?</a:t>
            </a:r>
          </a:p>
        </p:txBody>
      </p:sp>
      <p:graphicFrame>
        <p:nvGraphicFramePr>
          <p:cNvPr id="818180" name="Object 4"/>
          <p:cNvGraphicFramePr>
            <a:graphicFrameLocks noChangeAspect="1"/>
          </p:cNvGraphicFramePr>
          <p:nvPr/>
        </p:nvGraphicFramePr>
        <p:xfrm>
          <a:off x="4067175" y="3149600"/>
          <a:ext cx="885825" cy="858838"/>
        </p:xfrm>
        <a:graphic>
          <a:graphicData uri="http://schemas.openxmlformats.org/presentationml/2006/ole">
            <mc:AlternateContent xmlns:mc="http://schemas.openxmlformats.org/markup-compatibility/2006">
              <mc:Choice xmlns:v="urn:schemas-microsoft-com:vml" Requires="v">
                <p:oleObj spid="_x0000_s1040" name="Equation" r:id="rId4" imgW="406048" imgH="393359" progId="Equation.3">
                  <p:embed/>
                </p:oleObj>
              </mc:Choice>
              <mc:Fallback>
                <p:oleObj name="Equation" r:id="rId4" imgW="406048"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175" y="3149600"/>
                        <a:ext cx="885825"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2121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8193">
                                            <p:txEl>
                                              <p:pRg st="0" end="0"/>
                                            </p:txEl>
                                          </p:spTgt>
                                        </p:tgtEl>
                                        <p:attrNameLst>
                                          <p:attrName>style.visibility</p:attrName>
                                        </p:attrNameLst>
                                      </p:cBhvr>
                                      <p:to>
                                        <p:strVal val="visible"/>
                                      </p:to>
                                    </p:set>
                                    <p:anim calcmode="lin" valueType="num">
                                      <p:cBhvr additive="base">
                                        <p:cTn id="7" dur="500" fill="hold"/>
                                        <p:tgtEl>
                                          <p:spTgt spid="81819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819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18193">
                                            <p:txEl>
                                              <p:pRg st="1" end="1"/>
                                            </p:txEl>
                                          </p:spTgt>
                                        </p:tgtEl>
                                        <p:attrNameLst>
                                          <p:attrName>style.visibility</p:attrName>
                                        </p:attrNameLst>
                                      </p:cBhvr>
                                      <p:to>
                                        <p:strVal val="visible"/>
                                      </p:to>
                                    </p:set>
                                    <p:anim calcmode="lin" valueType="num">
                                      <p:cBhvr additive="base">
                                        <p:cTn id="11" dur="500" fill="hold"/>
                                        <p:tgtEl>
                                          <p:spTgt spid="81819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181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818193">
                                            <p:txEl>
                                              <p:pRg st="2" end="2"/>
                                            </p:txEl>
                                          </p:spTgt>
                                        </p:tgtEl>
                                        <p:attrNameLst>
                                          <p:attrName>style.visibility</p:attrName>
                                        </p:attrNameLst>
                                      </p:cBhvr>
                                      <p:to>
                                        <p:strVal val="visible"/>
                                      </p:to>
                                    </p:set>
                                    <p:anim calcmode="lin" valueType="num">
                                      <p:cBhvr additive="base">
                                        <p:cTn id="17" dur="500" fill="hold"/>
                                        <p:tgtEl>
                                          <p:spTgt spid="81819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81819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18193">
                                            <p:txEl>
                                              <p:pRg st="3" end="3"/>
                                            </p:txEl>
                                          </p:spTgt>
                                        </p:tgtEl>
                                        <p:attrNameLst>
                                          <p:attrName>style.visibility</p:attrName>
                                        </p:attrNameLst>
                                      </p:cBhvr>
                                      <p:to>
                                        <p:strVal val="visible"/>
                                      </p:to>
                                    </p:set>
                                    <p:anim calcmode="lin" valueType="num">
                                      <p:cBhvr additive="base">
                                        <p:cTn id="23" dur="500" fill="hold"/>
                                        <p:tgtEl>
                                          <p:spTgt spid="81819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1819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818193">
                                            <p:txEl>
                                              <p:pRg st="4" end="4"/>
                                            </p:txEl>
                                          </p:spTgt>
                                        </p:tgtEl>
                                        <p:attrNameLst>
                                          <p:attrName>style.visibility</p:attrName>
                                        </p:attrNameLst>
                                      </p:cBhvr>
                                      <p:to>
                                        <p:strVal val="visible"/>
                                      </p:to>
                                    </p:set>
                                    <p:anim calcmode="lin" valueType="num">
                                      <p:cBhvr additive="base">
                                        <p:cTn id="27" dur="500" fill="hold"/>
                                        <p:tgtEl>
                                          <p:spTgt spid="81819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1819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818193">
                                            <p:txEl>
                                              <p:pRg st="5" end="5"/>
                                            </p:txEl>
                                          </p:spTgt>
                                        </p:tgtEl>
                                        <p:attrNameLst>
                                          <p:attrName>style.visibility</p:attrName>
                                        </p:attrNameLst>
                                      </p:cBhvr>
                                      <p:to>
                                        <p:strVal val="visible"/>
                                      </p:to>
                                    </p:set>
                                    <p:anim calcmode="lin" valueType="num">
                                      <p:cBhvr additive="base">
                                        <p:cTn id="33" dur="500" fill="hold"/>
                                        <p:tgtEl>
                                          <p:spTgt spid="81819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1819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818193">
                                            <p:txEl>
                                              <p:pRg st="6" end="6"/>
                                            </p:txEl>
                                          </p:spTgt>
                                        </p:tgtEl>
                                        <p:attrNameLst>
                                          <p:attrName>style.visibility</p:attrName>
                                        </p:attrNameLst>
                                      </p:cBhvr>
                                      <p:to>
                                        <p:strVal val="visible"/>
                                      </p:to>
                                    </p:set>
                                    <p:anim calcmode="lin" valueType="num">
                                      <p:cBhvr additive="base">
                                        <p:cTn id="37" dur="500" fill="hold"/>
                                        <p:tgtEl>
                                          <p:spTgt spid="81819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819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818193">
                                            <p:txEl>
                                              <p:pRg st="7" end="7"/>
                                            </p:txEl>
                                          </p:spTgt>
                                        </p:tgtEl>
                                        <p:attrNameLst>
                                          <p:attrName>style.visibility</p:attrName>
                                        </p:attrNameLst>
                                      </p:cBhvr>
                                      <p:to>
                                        <p:strVal val="visible"/>
                                      </p:to>
                                    </p:set>
                                    <p:anim calcmode="lin" valueType="num">
                                      <p:cBhvr additive="base">
                                        <p:cTn id="41" dur="500" fill="hold"/>
                                        <p:tgtEl>
                                          <p:spTgt spid="81819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81819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818193">
                                            <p:txEl>
                                              <p:pRg st="8" end="8"/>
                                            </p:txEl>
                                          </p:spTgt>
                                        </p:tgtEl>
                                        <p:attrNameLst>
                                          <p:attrName>style.visibility</p:attrName>
                                        </p:attrNameLst>
                                      </p:cBhvr>
                                      <p:to>
                                        <p:strVal val="visible"/>
                                      </p:to>
                                    </p:set>
                                    <p:anim calcmode="lin" valueType="num">
                                      <p:cBhvr additive="base">
                                        <p:cTn id="45" dur="500" fill="hold"/>
                                        <p:tgtEl>
                                          <p:spTgt spid="81819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1819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818180"/>
                                        </p:tgtEl>
                                        <p:attrNameLst>
                                          <p:attrName>style.visibility</p:attrName>
                                        </p:attrNameLst>
                                      </p:cBhvr>
                                      <p:to>
                                        <p:strVal val="visible"/>
                                      </p:to>
                                    </p:set>
                                    <p:anim calcmode="lin" valueType="num">
                                      <p:cBhvr additive="base">
                                        <p:cTn id="49" dur="500" fill="hold"/>
                                        <p:tgtEl>
                                          <p:spTgt spid="818180"/>
                                        </p:tgtEl>
                                        <p:attrNameLst>
                                          <p:attrName>ppt_x</p:attrName>
                                        </p:attrNameLst>
                                      </p:cBhvr>
                                      <p:tavLst>
                                        <p:tav tm="0">
                                          <p:val>
                                            <p:strVal val="1+#ppt_w/2"/>
                                          </p:val>
                                        </p:tav>
                                        <p:tav tm="100000">
                                          <p:val>
                                            <p:strVal val="#ppt_x"/>
                                          </p:val>
                                        </p:tav>
                                      </p:tavLst>
                                    </p:anim>
                                    <p:anim calcmode="lin" valueType="num">
                                      <p:cBhvr additive="base">
                                        <p:cTn id="50" dur="500" fill="hold"/>
                                        <p:tgtEl>
                                          <p:spTgt spid="818180"/>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18193">
                                            <p:txEl>
                                              <p:pRg st="10" end="10"/>
                                            </p:txEl>
                                          </p:spTgt>
                                        </p:tgtEl>
                                        <p:attrNameLst>
                                          <p:attrName>style.visibility</p:attrName>
                                        </p:attrNameLst>
                                      </p:cBhvr>
                                      <p:to>
                                        <p:strVal val="visible"/>
                                      </p:to>
                                    </p:set>
                                    <p:anim calcmode="lin" valueType="num">
                                      <p:cBhvr additive="base">
                                        <p:cTn id="55" dur="500" fill="hold"/>
                                        <p:tgtEl>
                                          <p:spTgt spid="81819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8193">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818193">
                                            <p:txEl>
                                              <p:pRg st="11" end="11"/>
                                            </p:txEl>
                                          </p:spTgt>
                                        </p:tgtEl>
                                        <p:attrNameLst>
                                          <p:attrName>style.visibility</p:attrName>
                                        </p:attrNameLst>
                                      </p:cBhvr>
                                      <p:to>
                                        <p:strVal val="visible"/>
                                      </p:to>
                                    </p:set>
                                    <p:anim calcmode="lin" valueType="num">
                                      <p:cBhvr additive="base">
                                        <p:cTn id="59" dur="500" fill="hold"/>
                                        <p:tgtEl>
                                          <p:spTgt spid="818193">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818193">
                                            <p:txEl>
                                              <p:pRg st="11" end="11"/>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818193">
                                            <p:txEl>
                                              <p:pRg st="12" end="12"/>
                                            </p:txEl>
                                          </p:spTgt>
                                        </p:tgtEl>
                                        <p:attrNameLst>
                                          <p:attrName>style.visibility</p:attrName>
                                        </p:attrNameLst>
                                      </p:cBhvr>
                                      <p:to>
                                        <p:strVal val="visible"/>
                                      </p:to>
                                    </p:set>
                                    <p:anim calcmode="lin" valueType="num">
                                      <p:cBhvr additive="base">
                                        <p:cTn id="63" dur="500" fill="hold"/>
                                        <p:tgtEl>
                                          <p:spTgt spid="818193">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818193">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18193">
                                            <p:txEl>
                                              <p:pRg st="13" end="13"/>
                                            </p:txEl>
                                          </p:spTgt>
                                        </p:tgtEl>
                                        <p:attrNameLst>
                                          <p:attrName>style.visibility</p:attrName>
                                        </p:attrNameLst>
                                      </p:cBhvr>
                                      <p:to>
                                        <p:strVal val="visible"/>
                                      </p:to>
                                    </p:set>
                                    <p:anim calcmode="lin" valueType="num">
                                      <p:cBhvr additive="base">
                                        <p:cTn id="67" dur="500" fill="hold"/>
                                        <p:tgtEl>
                                          <p:spTgt spid="818193">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1819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818193">
                                            <p:txEl>
                                              <p:pRg st="14" end="14"/>
                                            </p:txEl>
                                          </p:spTgt>
                                        </p:tgtEl>
                                        <p:attrNameLst>
                                          <p:attrName>style.visibility</p:attrName>
                                        </p:attrNameLst>
                                      </p:cBhvr>
                                      <p:to>
                                        <p:strVal val="visible"/>
                                      </p:to>
                                    </p:set>
                                    <p:anim calcmode="lin" valueType="num">
                                      <p:cBhvr additive="base">
                                        <p:cTn id="73" dur="500" fill="hold"/>
                                        <p:tgtEl>
                                          <p:spTgt spid="818193">
                                            <p:txEl>
                                              <p:pRg st="14" end="1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818193">
                                            <p:txEl>
                                              <p:pRg st="14" end="14"/>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818193">
                                            <p:txEl>
                                              <p:pRg st="15" end="15"/>
                                            </p:txEl>
                                          </p:spTgt>
                                        </p:tgtEl>
                                        <p:attrNameLst>
                                          <p:attrName>style.visibility</p:attrName>
                                        </p:attrNameLst>
                                      </p:cBhvr>
                                      <p:to>
                                        <p:strVal val="visible"/>
                                      </p:to>
                                    </p:set>
                                    <p:anim calcmode="lin" valueType="num">
                                      <p:cBhvr additive="base">
                                        <p:cTn id="77" dur="500" fill="hold"/>
                                        <p:tgtEl>
                                          <p:spTgt spid="818193">
                                            <p:txEl>
                                              <p:pRg st="15" end="15"/>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81819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9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Page-Fault Frequency Allocation</a:t>
            </a:r>
          </a:p>
        </p:txBody>
      </p:sp>
      <p:sp>
        <p:nvSpPr>
          <p:cNvPr id="815107" name="Rectangle 3"/>
          <p:cNvSpPr>
            <a:spLocks noGrp="1" noChangeArrowheads="1"/>
          </p:cNvSpPr>
          <p:nvPr>
            <p:ph type="body" idx="1"/>
          </p:nvPr>
        </p:nvSpPr>
        <p:spPr>
          <a:xfrm>
            <a:off x="228600" y="762000"/>
            <a:ext cx="8610600" cy="5638800"/>
          </a:xfrm>
        </p:spPr>
        <p:txBody>
          <a:bodyPr/>
          <a:lstStyle/>
          <a:p>
            <a:pPr>
              <a:lnSpc>
                <a:spcPct val="80000"/>
              </a:lnSpc>
            </a:pPr>
            <a:r>
              <a:rPr lang="en-US" altLang="ko-KR" smtClean="0">
                <a:ea typeface="굴림" panose="020B0600000101010101" pitchFamily="34" charset="-127"/>
              </a:rPr>
              <a:t>Can we reduce Capacity misses by dynamically changing the number of pages/application?</a:t>
            </a: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endParaRPr lang="en-US" altLang="ko-KR" smtClean="0">
              <a:ea typeface="굴림" panose="020B0600000101010101" pitchFamily="34" charset="-127"/>
            </a:endParaRPr>
          </a:p>
          <a:p>
            <a:pPr>
              <a:lnSpc>
                <a:spcPct val="80000"/>
              </a:lnSpc>
            </a:pPr>
            <a:r>
              <a:rPr lang="en-US" altLang="ko-KR" smtClean="0">
                <a:ea typeface="굴림" panose="020B0600000101010101" pitchFamily="34" charset="-127"/>
              </a:rPr>
              <a:t>Establish “acceptable” page-fault rate</a:t>
            </a:r>
          </a:p>
          <a:p>
            <a:pPr lvl="1">
              <a:lnSpc>
                <a:spcPct val="80000"/>
              </a:lnSpc>
            </a:pPr>
            <a:r>
              <a:rPr lang="en-US" altLang="ko-KR" smtClean="0">
                <a:ea typeface="굴림" panose="020B0600000101010101" pitchFamily="34" charset="-127"/>
              </a:rPr>
              <a:t>If actual rate too low, process loses frame</a:t>
            </a:r>
          </a:p>
          <a:p>
            <a:pPr lvl="1">
              <a:lnSpc>
                <a:spcPct val="80000"/>
              </a:lnSpc>
            </a:pPr>
            <a:r>
              <a:rPr lang="en-US" altLang="ko-KR" smtClean="0">
                <a:ea typeface="굴림" panose="020B0600000101010101" pitchFamily="34" charset="-127"/>
              </a:rPr>
              <a:t>If actual rate too high, process gains frame</a:t>
            </a:r>
          </a:p>
          <a:p>
            <a:pPr>
              <a:lnSpc>
                <a:spcPct val="80000"/>
              </a:lnSpc>
            </a:pPr>
            <a:r>
              <a:rPr lang="en-US" altLang="ko-KR" smtClean="0">
                <a:ea typeface="굴림" panose="020B0600000101010101" pitchFamily="34" charset="-127"/>
              </a:rPr>
              <a:t>Question: What if we just don’t have enough memory?</a:t>
            </a:r>
          </a:p>
        </p:txBody>
      </p:sp>
      <p:pic>
        <p:nvPicPr>
          <p:cNvPr id="815108" name="Picture 4"/>
          <p:cNvPicPr>
            <a:picLocks noChangeAspect="1" noChangeArrowheads="1"/>
          </p:cNvPicPr>
          <p:nvPr/>
        </p:nvPicPr>
        <p:blipFill>
          <a:blip r:embed="rId3">
            <a:extLst>
              <a:ext uri="{28A0092B-C50C-407E-A947-70E740481C1C}">
                <a14:useLocalDpi xmlns:a14="http://schemas.microsoft.com/office/drawing/2010/main" val="0"/>
              </a:ext>
            </a:extLst>
          </a:blip>
          <a:srcRect l="900" t="16351" r="1137" b="16667"/>
          <a:stretch>
            <a:fillRect/>
          </a:stretch>
        </p:blipFill>
        <p:spPr bwMode="auto">
          <a:xfrm>
            <a:off x="1371600" y="1524000"/>
            <a:ext cx="5886450" cy="30178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876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anim calcmode="lin" valueType="num">
                                      <p:cBhvr additive="base">
                                        <p:cTn id="7" dur="500" fill="hold"/>
                                        <p:tgtEl>
                                          <p:spTgt spid="815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5107">
                                            <p:txEl>
                                              <p:pRg st="9" end="9"/>
                                            </p:txEl>
                                          </p:spTgt>
                                        </p:tgtEl>
                                        <p:attrNameLst>
                                          <p:attrName>style.visibility</p:attrName>
                                        </p:attrNameLst>
                                      </p:cBhvr>
                                      <p:to>
                                        <p:strVal val="visible"/>
                                      </p:to>
                                    </p:set>
                                    <p:anim calcmode="lin" valueType="num">
                                      <p:cBhvr additive="base">
                                        <p:cTn id="13" dur="500" fill="hold"/>
                                        <p:tgtEl>
                                          <p:spTgt spid="815107">
                                            <p:txEl>
                                              <p:pRg st="9" end="9"/>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5107">
                                            <p:txEl>
                                              <p:pRg st="9" end="9"/>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815107">
                                            <p:txEl>
                                              <p:pRg st="10" end="10"/>
                                            </p:txEl>
                                          </p:spTgt>
                                        </p:tgtEl>
                                        <p:attrNameLst>
                                          <p:attrName>style.visibility</p:attrName>
                                        </p:attrNameLst>
                                      </p:cBhvr>
                                      <p:to>
                                        <p:strVal val="visible"/>
                                      </p:to>
                                    </p:set>
                                    <p:anim calcmode="lin" valueType="num">
                                      <p:cBhvr additive="base">
                                        <p:cTn id="17" dur="500" fill="hold"/>
                                        <p:tgtEl>
                                          <p:spTgt spid="815107">
                                            <p:txEl>
                                              <p:pRg st="10" end="1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815107">
                                            <p:txEl>
                                              <p:pRg st="10" end="10"/>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815107">
                                            <p:txEl>
                                              <p:pRg st="11" end="11"/>
                                            </p:txEl>
                                          </p:spTgt>
                                        </p:tgtEl>
                                        <p:attrNameLst>
                                          <p:attrName>style.visibility</p:attrName>
                                        </p:attrNameLst>
                                      </p:cBhvr>
                                      <p:to>
                                        <p:strVal val="visible"/>
                                      </p:to>
                                    </p:set>
                                    <p:anim calcmode="lin" valueType="num">
                                      <p:cBhvr additive="base">
                                        <p:cTn id="21" dur="500" fill="hold"/>
                                        <p:tgtEl>
                                          <p:spTgt spid="815107">
                                            <p:txEl>
                                              <p:pRg st="11" end="1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15107">
                                            <p:txEl>
                                              <p:pRg st="11" end="11"/>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815108"/>
                                        </p:tgtEl>
                                        <p:attrNameLst>
                                          <p:attrName>style.visibility</p:attrName>
                                        </p:attrNameLst>
                                      </p:cBhvr>
                                      <p:to>
                                        <p:strVal val="visible"/>
                                      </p:to>
                                    </p:set>
                                    <p:anim calcmode="lin" valueType="num">
                                      <p:cBhvr additive="base">
                                        <p:cTn id="25" dur="500" fill="hold"/>
                                        <p:tgtEl>
                                          <p:spTgt spid="815108"/>
                                        </p:tgtEl>
                                        <p:attrNameLst>
                                          <p:attrName>ppt_x</p:attrName>
                                        </p:attrNameLst>
                                      </p:cBhvr>
                                      <p:tavLst>
                                        <p:tav tm="0">
                                          <p:val>
                                            <p:strVal val="1+#ppt_w/2"/>
                                          </p:val>
                                        </p:tav>
                                        <p:tav tm="100000">
                                          <p:val>
                                            <p:strVal val="#ppt_x"/>
                                          </p:val>
                                        </p:tav>
                                      </p:tavLst>
                                    </p:anim>
                                    <p:anim calcmode="lin" valueType="num">
                                      <p:cBhvr additive="base">
                                        <p:cTn id="26" dur="500" fill="hold"/>
                                        <p:tgtEl>
                                          <p:spTgt spid="81510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5107">
                                            <p:txEl>
                                              <p:pRg st="12" end="12"/>
                                            </p:txEl>
                                          </p:spTgt>
                                        </p:tgtEl>
                                        <p:attrNameLst>
                                          <p:attrName>style.visibility</p:attrName>
                                        </p:attrNameLst>
                                      </p:cBhvr>
                                      <p:to>
                                        <p:strVal val="visible"/>
                                      </p:to>
                                    </p:set>
                                    <p:anim calcmode="lin" valueType="num">
                                      <p:cBhvr additive="base">
                                        <p:cTn id="31" dur="500" fill="hold"/>
                                        <p:tgtEl>
                                          <p:spTgt spid="815107">
                                            <p:txEl>
                                              <p:pRg st="12" end="1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510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smtClean="0">
                <a:ea typeface="굴림" panose="020B0600000101010101" pitchFamily="34" charset="-127"/>
              </a:rPr>
              <a:t>Thrashing</a:t>
            </a:r>
          </a:p>
        </p:txBody>
      </p:sp>
      <p:sp>
        <p:nvSpPr>
          <p:cNvPr id="816131" name="Rectangle 3"/>
          <p:cNvSpPr>
            <a:spLocks noGrp="1" noChangeArrowheads="1"/>
          </p:cNvSpPr>
          <p:nvPr>
            <p:ph type="body" idx="1"/>
          </p:nvPr>
        </p:nvSpPr>
        <p:spPr>
          <a:xfrm>
            <a:off x="152400" y="3581400"/>
            <a:ext cx="8839200" cy="3124200"/>
          </a:xfrm>
        </p:spPr>
        <p:txBody>
          <a:bodyPr/>
          <a:lstStyle/>
          <a:p>
            <a:pPr>
              <a:lnSpc>
                <a:spcPct val="80000"/>
              </a:lnSpc>
              <a:spcBef>
                <a:spcPct val="20000"/>
              </a:spcBef>
            </a:pPr>
            <a:r>
              <a:rPr lang="en-US" altLang="ko-KR" smtClean="0">
                <a:ea typeface="굴림" panose="020B0600000101010101" pitchFamily="34" charset="-127"/>
              </a:rPr>
              <a:t>If a process does not have “enough” pages, the page-fault rate is very high.  This leads to:</a:t>
            </a:r>
          </a:p>
          <a:p>
            <a:pPr lvl="1">
              <a:lnSpc>
                <a:spcPct val="80000"/>
              </a:lnSpc>
              <a:spcBef>
                <a:spcPct val="20000"/>
              </a:spcBef>
            </a:pPr>
            <a:r>
              <a:rPr lang="en-US" altLang="ko-KR" smtClean="0">
                <a:ea typeface="굴림" panose="020B0600000101010101" pitchFamily="34" charset="-127"/>
              </a:rPr>
              <a:t>low CPU utilization</a:t>
            </a:r>
          </a:p>
          <a:p>
            <a:pPr lvl="1">
              <a:lnSpc>
                <a:spcPct val="80000"/>
              </a:lnSpc>
              <a:spcBef>
                <a:spcPct val="20000"/>
              </a:spcBef>
            </a:pPr>
            <a:r>
              <a:rPr lang="en-US" altLang="ko-KR" smtClean="0">
                <a:ea typeface="굴림" panose="020B0600000101010101" pitchFamily="34" charset="-127"/>
              </a:rPr>
              <a:t>operating system spends most of its time swapping to disk</a:t>
            </a:r>
          </a:p>
          <a:p>
            <a:pPr>
              <a:lnSpc>
                <a:spcPct val="80000"/>
              </a:lnSpc>
              <a:spcBef>
                <a:spcPct val="20000"/>
              </a:spcBef>
            </a:pPr>
            <a:r>
              <a:rPr lang="en-US" altLang="ko-KR" smtClean="0">
                <a:solidFill>
                  <a:schemeClr val="hlink"/>
                </a:solidFill>
                <a:ea typeface="굴림" panose="020B0600000101010101" pitchFamily="34" charset="-127"/>
              </a:rPr>
              <a:t>Thrashing </a:t>
            </a:r>
            <a:r>
              <a:rPr lang="en-US" altLang="ko-KR" smtClean="0">
                <a:ea typeface="굴림" panose="020B0600000101010101" pitchFamily="34" charset="-127"/>
                <a:sym typeface="Symbol" panose="05050102010706020507" pitchFamily="18" charset="2"/>
              </a:rPr>
              <a:t> a process is busy swapping pages in and out</a:t>
            </a:r>
          </a:p>
          <a:p>
            <a:pPr>
              <a:lnSpc>
                <a:spcPct val="80000"/>
              </a:lnSpc>
              <a:spcBef>
                <a:spcPct val="20000"/>
              </a:spcBef>
            </a:pPr>
            <a:r>
              <a:rPr lang="en-US" altLang="ko-KR" smtClean="0">
                <a:ea typeface="굴림" panose="020B0600000101010101" pitchFamily="34" charset="-127"/>
                <a:sym typeface="Symbol" panose="05050102010706020507" pitchFamily="18" charset="2"/>
              </a:rPr>
              <a:t>Questions:</a:t>
            </a:r>
          </a:p>
          <a:p>
            <a:pPr lvl="1">
              <a:lnSpc>
                <a:spcPct val="80000"/>
              </a:lnSpc>
              <a:spcBef>
                <a:spcPct val="20000"/>
              </a:spcBef>
            </a:pPr>
            <a:r>
              <a:rPr lang="en-US" altLang="ko-KR" smtClean="0">
                <a:ea typeface="굴림" panose="020B0600000101010101" pitchFamily="34" charset="-127"/>
              </a:rPr>
              <a:t>How do we detect Thrashing?</a:t>
            </a:r>
          </a:p>
          <a:p>
            <a:pPr lvl="1">
              <a:lnSpc>
                <a:spcPct val="80000"/>
              </a:lnSpc>
              <a:spcBef>
                <a:spcPct val="20000"/>
              </a:spcBef>
            </a:pPr>
            <a:r>
              <a:rPr lang="en-US" altLang="ko-KR" smtClean="0">
                <a:ea typeface="굴림" panose="020B0600000101010101" pitchFamily="34" charset="-127"/>
              </a:rPr>
              <a:t>What is best response to Thrashing?</a:t>
            </a:r>
          </a:p>
        </p:txBody>
      </p:sp>
      <p:pic>
        <p:nvPicPr>
          <p:cNvPr id="816132" name="Picture 4"/>
          <p:cNvPicPr>
            <a:picLocks noChangeAspect="1" noChangeArrowheads="1"/>
          </p:cNvPicPr>
          <p:nvPr/>
        </p:nvPicPr>
        <p:blipFill>
          <a:blip r:embed="rId3">
            <a:extLst>
              <a:ext uri="{28A0092B-C50C-407E-A947-70E740481C1C}">
                <a14:useLocalDpi xmlns:a14="http://schemas.microsoft.com/office/drawing/2010/main" val="0"/>
              </a:ext>
            </a:extLst>
          </a:blip>
          <a:srcRect l="417" t="12083" r="856" b="12083"/>
          <a:stretch>
            <a:fillRect/>
          </a:stretch>
        </p:blipFill>
        <p:spPr bwMode="auto">
          <a:xfrm>
            <a:off x="2514600" y="762000"/>
            <a:ext cx="4667250" cy="26892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868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6131">
                                            <p:txEl>
                                              <p:pRg st="0" end="0"/>
                                            </p:txEl>
                                          </p:spTgt>
                                        </p:tgtEl>
                                        <p:attrNameLst>
                                          <p:attrName>style.visibility</p:attrName>
                                        </p:attrNameLst>
                                      </p:cBhvr>
                                      <p:to>
                                        <p:strVal val="visible"/>
                                      </p:to>
                                    </p:set>
                                    <p:anim calcmode="lin" valueType="num">
                                      <p:cBhvr additive="base">
                                        <p:cTn id="7" dur="500" fill="hold"/>
                                        <p:tgtEl>
                                          <p:spTgt spid="8161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61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16132"/>
                                        </p:tgtEl>
                                        <p:attrNameLst>
                                          <p:attrName>style.visibility</p:attrName>
                                        </p:attrNameLst>
                                      </p:cBhvr>
                                      <p:to>
                                        <p:strVal val="visible"/>
                                      </p:to>
                                    </p:set>
                                    <p:anim calcmode="lin" valueType="num">
                                      <p:cBhvr additive="base">
                                        <p:cTn id="11" dur="500" fill="hold"/>
                                        <p:tgtEl>
                                          <p:spTgt spid="816132"/>
                                        </p:tgtEl>
                                        <p:attrNameLst>
                                          <p:attrName>ppt_x</p:attrName>
                                        </p:attrNameLst>
                                      </p:cBhvr>
                                      <p:tavLst>
                                        <p:tav tm="0">
                                          <p:val>
                                            <p:strVal val="1+#ppt_w/2"/>
                                          </p:val>
                                        </p:tav>
                                        <p:tav tm="100000">
                                          <p:val>
                                            <p:strVal val="#ppt_x"/>
                                          </p:val>
                                        </p:tav>
                                      </p:tavLst>
                                    </p:anim>
                                    <p:anim calcmode="lin" valueType="num">
                                      <p:cBhvr additive="base">
                                        <p:cTn id="12" dur="500" fill="hold"/>
                                        <p:tgtEl>
                                          <p:spTgt spid="81613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16131">
                                            <p:txEl>
                                              <p:pRg st="1" end="1"/>
                                            </p:txEl>
                                          </p:spTgt>
                                        </p:tgtEl>
                                        <p:attrNameLst>
                                          <p:attrName>style.visibility</p:attrName>
                                        </p:attrNameLst>
                                      </p:cBhvr>
                                      <p:to>
                                        <p:strVal val="visible"/>
                                      </p:to>
                                    </p:set>
                                    <p:anim calcmode="lin" valueType="num">
                                      <p:cBhvr additive="base">
                                        <p:cTn id="15" dur="500" fill="hold"/>
                                        <p:tgtEl>
                                          <p:spTgt spid="816131">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16131">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16131">
                                            <p:txEl>
                                              <p:pRg st="2" end="2"/>
                                            </p:txEl>
                                          </p:spTgt>
                                        </p:tgtEl>
                                        <p:attrNameLst>
                                          <p:attrName>style.visibility</p:attrName>
                                        </p:attrNameLst>
                                      </p:cBhvr>
                                      <p:to>
                                        <p:strVal val="visible"/>
                                      </p:to>
                                    </p:set>
                                    <p:anim calcmode="lin" valueType="num">
                                      <p:cBhvr additive="base">
                                        <p:cTn id="19" dur="500" fill="hold"/>
                                        <p:tgtEl>
                                          <p:spTgt spid="8161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6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6131">
                                            <p:txEl>
                                              <p:pRg st="3" end="3"/>
                                            </p:txEl>
                                          </p:spTgt>
                                        </p:tgtEl>
                                        <p:attrNameLst>
                                          <p:attrName>style.visibility</p:attrName>
                                        </p:attrNameLst>
                                      </p:cBhvr>
                                      <p:to>
                                        <p:strVal val="visible"/>
                                      </p:to>
                                    </p:set>
                                    <p:anim calcmode="lin" valueType="num">
                                      <p:cBhvr additive="base">
                                        <p:cTn id="25" dur="500" fill="hold"/>
                                        <p:tgtEl>
                                          <p:spTgt spid="8161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6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6131">
                                            <p:txEl>
                                              <p:pRg st="4" end="4"/>
                                            </p:txEl>
                                          </p:spTgt>
                                        </p:tgtEl>
                                        <p:attrNameLst>
                                          <p:attrName>style.visibility</p:attrName>
                                        </p:attrNameLst>
                                      </p:cBhvr>
                                      <p:to>
                                        <p:strVal val="visible"/>
                                      </p:to>
                                    </p:set>
                                    <p:anim calcmode="lin" valueType="num">
                                      <p:cBhvr additive="base">
                                        <p:cTn id="31" dur="500" fill="hold"/>
                                        <p:tgtEl>
                                          <p:spTgt spid="81613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6131">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816131">
                                            <p:txEl>
                                              <p:pRg st="5" end="5"/>
                                            </p:txEl>
                                          </p:spTgt>
                                        </p:tgtEl>
                                        <p:attrNameLst>
                                          <p:attrName>style.visibility</p:attrName>
                                        </p:attrNameLst>
                                      </p:cBhvr>
                                      <p:to>
                                        <p:strVal val="visible"/>
                                      </p:to>
                                    </p:set>
                                    <p:anim calcmode="lin" valueType="num">
                                      <p:cBhvr additive="base">
                                        <p:cTn id="35" dur="500" fill="hold"/>
                                        <p:tgtEl>
                                          <p:spTgt spid="816131">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16131">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16131">
                                            <p:txEl>
                                              <p:pRg st="6" end="6"/>
                                            </p:txEl>
                                          </p:spTgt>
                                        </p:tgtEl>
                                        <p:attrNameLst>
                                          <p:attrName>style.visibility</p:attrName>
                                        </p:attrNameLst>
                                      </p:cBhvr>
                                      <p:to>
                                        <p:strVal val="visible"/>
                                      </p:to>
                                    </p:set>
                                    <p:anim calcmode="lin" valueType="num">
                                      <p:cBhvr additive="base">
                                        <p:cTn id="39" dur="500" fill="hold"/>
                                        <p:tgtEl>
                                          <p:spTgt spid="816131">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161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α1/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one</a:t>
            </a:r>
          </a:p>
          <a:p>
            <a:endParaRPr lang="en-US" sz="2400" dirty="0"/>
          </a:p>
        </p:txBody>
      </p:sp>
      <p:graphicFrame>
        <p:nvGraphicFramePr>
          <p:cNvPr id="7" name="Chart 6"/>
          <p:cNvGraphicFramePr>
            <a:graphicFrameLocks/>
          </p:cNvGraphicFramePr>
          <p:nvPr>
            <p:extLst/>
          </p:nvPr>
        </p:nvGraphicFramePr>
        <p:xfrm>
          <a:off x="1905158" y="661249"/>
          <a:ext cx="5397946"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4689738"/>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5" name="Rectangle 7"/>
          <p:cNvSpPr>
            <a:spLocks noGrp="1" noChangeArrowheads="1"/>
          </p:cNvSpPr>
          <p:nvPr>
            <p:ph type="body" idx="1"/>
          </p:nvPr>
        </p:nvSpPr>
        <p:spPr>
          <a:xfrm>
            <a:off x="76200" y="914400"/>
            <a:ext cx="4419600" cy="5562600"/>
          </a:xfrm>
        </p:spPr>
        <p:txBody>
          <a:bodyPr/>
          <a:lstStyle/>
          <a:p>
            <a:r>
              <a:rPr lang="en-US" altLang="ko-KR" smtClean="0">
                <a:ea typeface="굴림" panose="020B0600000101010101" pitchFamily="34" charset="-127"/>
              </a:rPr>
              <a:t>Program Memory Access Patterns have temporal and spatial locality</a:t>
            </a:r>
          </a:p>
          <a:p>
            <a:pPr lvl="1"/>
            <a:r>
              <a:rPr lang="en-US" altLang="ko-KR" smtClean="0">
                <a:ea typeface="굴림" panose="020B0600000101010101" pitchFamily="34" charset="-127"/>
              </a:rPr>
              <a:t>Group of Pages accessed along a given time slice called the “Working Set”</a:t>
            </a:r>
          </a:p>
          <a:p>
            <a:pPr lvl="1"/>
            <a:r>
              <a:rPr lang="en-US" altLang="ko-KR" smtClean="0">
                <a:ea typeface="굴림" panose="020B0600000101010101" pitchFamily="34" charset="-127"/>
              </a:rPr>
              <a:t>Working Set defines minimum number of pages needed for process to behave well</a:t>
            </a:r>
          </a:p>
          <a:p>
            <a:r>
              <a:rPr lang="en-US" altLang="ko-KR" smtClean="0">
                <a:ea typeface="굴림" panose="020B0600000101010101" pitchFamily="34" charset="-127"/>
              </a:rPr>
              <a:t>Not enough memory for Working Set</a:t>
            </a:r>
            <a:r>
              <a:rPr lang="en-US" altLang="ko-KR" smtClean="0">
                <a:ea typeface="굴림" panose="020B0600000101010101" pitchFamily="34" charset="-127"/>
                <a:sym typeface="Symbol" panose="05050102010706020507" pitchFamily="18" charset="2"/>
              </a:rPr>
              <a:t>Thrashing</a:t>
            </a:r>
          </a:p>
          <a:p>
            <a:pPr lvl="1"/>
            <a:r>
              <a:rPr lang="en-US" altLang="ko-KR" smtClean="0">
                <a:ea typeface="굴림" panose="020B0600000101010101" pitchFamily="34" charset="-127"/>
                <a:sym typeface="Symbol" panose="05050102010706020507" pitchFamily="18" charset="2"/>
              </a:rPr>
              <a:t>Better to swap out process?</a:t>
            </a:r>
          </a:p>
          <a:p>
            <a:pPr lvl="1"/>
            <a:endParaRPr lang="ko-KR" altLang="en-US" smtClean="0">
              <a:ea typeface="굴림" panose="020B0600000101010101" pitchFamily="34" charset="-127"/>
            </a:endParaRPr>
          </a:p>
        </p:txBody>
      </p:sp>
      <p:sp>
        <p:nvSpPr>
          <p:cNvPr id="811013" name="AutoShape 5"/>
          <p:cNvSpPr>
            <a:spLocks noChangeArrowheads="1"/>
          </p:cNvSpPr>
          <p:nvPr/>
        </p:nvSpPr>
        <p:spPr bwMode="auto">
          <a:xfrm>
            <a:off x="-304800" y="838200"/>
            <a:ext cx="228600" cy="5029200"/>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60" name="Rectangle 2"/>
          <p:cNvSpPr>
            <a:spLocks noGrp="1" noChangeArrowheads="1"/>
          </p:cNvSpPr>
          <p:nvPr>
            <p:ph type="title"/>
          </p:nvPr>
        </p:nvSpPr>
        <p:spPr/>
        <p:txBody>
          <a:bodyPr/>
          <a:lstStyle/>
          <a:p>
            <a:r>
              <a:rPr lang="en-US" altLang="ko-KR" smtClean="0">
                <a:ea typeface="굴림" panose="020B0600000101010101" pitchFamily="34" charset="-127"/>
              </a:rPr>
              <a:t>Locality In A Memory-Reference Pattern</a:t>
            </a:r>
          </a:p>
        </p:txBody>
      </p:sp>
      <p:pic>
        <p:nvPicPr>
          <p:cNvPr id="81101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49" t="659" r="21251" b="1007"/>
          <a:stretch>
            <a:fillRect/>
          </a:stretch>
        </p:blipFill>
        <p:spPr bwMode="auto">
          <a:xfrm>
            <a:off x="4572000" y="762000"/>
            <a:ext cx="4406900" cy="53292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61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1015">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1011"/>
                                        </p:tgtEl>
                                        <p:attrNameLst>
                                          <p:attrName>style.visibility</p:attrName>
                                        </p:attrNameLst>
                                      </p:cBhvr>
                                      <p:to>
                                        <p:strVal val="visible"/>
                                      </p:to>
                                    </p:set>
                                    <p:anim calcmode="lin" valueType="num">
                                      <p:cBhvr additive="base">
                                        <p:cTn id="9" dur="500" fill="hold"/>
                                        <p:tgtEl>
                                          <p:spTgt spid="811011"/>
                                        </p:tgtEl>
                                        <p:attrNameLst>
                                          <p:attrName>ppt_x</p:attrName>
                                        </p:attrNameLst>
                                      </p:cBhvr>
                                      <p:tavLst>
                                        <p:tav tm="0">
                                          <p:val>
                                            <p:strVal val="1+#ppt_w/2"/>
                                          </p:val>
                                        </p:tav>
                                        <p:tav tm="100000">
                                          <p:val>
                                            <p:strVal val="#ppt_x"/>
                                          </p:val>
                                        </p:tav>
                                      </p:tavLst>
                                    </p:anim>
                                    <p:anim calcmode="lin" valueType="num">
                                      <p:cBhvr additive="base">
                                        <p:cTn id="10" dur="500" fill="hold"/>
                                        <p:tgtEl>
                                          <p:spTgt spid="81101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1015">
                                            <p:txEl>
                                              <p:pRg st="1" end="1"/>
                                            </p:txEl>
                                          </p:spTgt>
                                        </p:tgtEl>
                                        <p:attrNameLst>
                                          <p:attrName>style.visibility</p:attrName>
                                        </p:attrNameLst>
                                      </p:cBhvr>
                                      <p:to>
                                        <p:strVal val="visible"/>
                                      </p:to>
                                    </p:set>
                                  </p:childTnLst>
                                </p:cTn>
                              </p:par>
                              <p:par>
                                <p:cTn id="15" presetID="63" presetClass="path" presetSubtype="0" accel="50000" decel="50000" fill="hold" grpId="0" nodeType="withEffect">
                                  <p:stCondLst>
                                    <p:cond delay="0"/>
                                  </p:stCondLst>
                                  <p:childTnLst>
                                    <p:animMotion origin="layout" path="M 0.61225 3.36725E-6 L 0.92093 -0.00139 " pathEditMode="fixed" rAng="0" ptsTypes="AA">
                                      <p:cBhvr>
                                        <p:cTn id="16" dur="3000" fill="hold"/>
                                        <p:tgtEl>
                                          <p:spTgt spid="811013"/>
                                        </p:tgtEl>
                                        <p:attrNameLst>
                                          <p:attrName>ppt_x</p:attrName>
                                          <p:attrName>ppt_y</p:attrName>
                                        </p:attrNameLst>
                                      </p:cBhvr>
                                      <p:rCtr x="15434" y="-69"/>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101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101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10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5" grpId="0" build="p"/>
      <p:bldP spid="81101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smtClean="0">
                <a:ea typeface="굴림" panose="020B0600000101010101" pitchFamily="34" charset="-127"/>
              </a:rPr>
              <a:t>Working-Set Model</a:t>
            </a:r>
          </a:p>
        </p:txBody>
      </p:sp>
      <p:sp>
        <p:nvSpPr>
          <p:cNvPr id="20483" name="Rectangle 3"/>
          <p:cNvSpPr>
            <a:spLocks noGrp="1" noChangeArrowheads="1"/>
          </p:cNvSpPr>
          <p:nvPr>
            <p:ph type="body" idx="1"/>
          </p:nvPr>
        </p:nvSpPr>
        <p:spPr>
          <a:xfrm>
            <a:off x="152400" y="2438400"/>
            <a:ext cx="8866188" cy="4191000"/>
          </a:xfrm>
        </p:spPr>
        <p:txBody>
          <a:bodyPr/>
          <a:lstStyle/>
          <a:p>
            <a:pPr>
              <a:lnSpc>
                <a:spcPct val="80000"/>
              </a:lnSpc>
              <a:spcBef>
                <a:spcPct val="20000"/>
              </a:spcBef>
            </a:pPr>
            <a:r>
              <a:rPr lang="ko-KR" altLang="en-US" smtClean="0">
                <a:ea typeface="굴림" panose="020B0600000101010101" pitchFamily="34" charset="-127"/>
                <a:sym typeface="Symbol" panose="05050102010706020507" pitchFamily="18" charset="2"/>
              </a:rPr>
              <a:t>  </a:t>
            </a:r>
            <a:r>
              <a:rPr lang="en-US" altLang="ko-KR" smtClean="0">
                <a:ea typeface="굴림" panose="020B0600000101010101" pitchFamily="34" charset="-127"/>
                <a:sym typeface="Symbol" panose="05050102010706020507" pitchFamily="18" charset="2"/>
              </a:rPr>
              <a:t>working-set window  fixed number of page references </a:t>
            </a:r>
          </a:p>
          <a:p>
            <a:pPr lvl="1">
              <a:lnSpc>
                <a:spcPct val="80000"/>
              </a:lnSpc>
              <a:spcBef>
                <a:spcPct val="20000"/>
              </a:spcBef>
            </a:pPr>
            <a:r>
              <a:rPr lang="en-US" altLang="ko-KR" smtClean="0">
                <a:ea typeface="굴림" panose="020B0600000101010101" pitchFamily="34" charset="-127"/>
                <a:sym typeface="Symbol" panose="05050102010706020507" pitchFamily="18" charset="2"/>
              </a:rPr>
              <a:t>Example:  10,000 instructions</a:t>
            </a:r>
          </a:p>
          <a:p>
            <a:pPr>
              <a:lnSpc>
                <a:spcPct val="80000"/>
              </a:lnSpc>
              <a:spcBef>
                <a:spcPct val="20000"/>
              </a:spcBef>
            </a:pPr>
            <a:r>
              <a:rPr lang="en-US" altLang="ko-KR" i="1" smtClean="0">
                <a:ea typeface="굴림" panose="020B0600000101010101" pitchFamily="34" charset="-127"/>
                <a:sym typeface="Symbol" panose="05050102010706020507" pitchFamily="18" charset="2"/>
              </a:rPr>
              <a:t>WS</a:t>
            </a:r>
            <a:r>
              <a:rPr lang="en-US" altLang="ko-KR" i="1" baseline="-25000" smtClean="0">
                <a:ea typeface="굴림" panose="020B0600000101010101" pitchFamily="34" charset="-127"/>
                <a:sym typeface="Symbol" panose="05050102010706020507" pitchFamily="18" charset="2"/>
              </a:rPr>
              <a:t>i</a:t>
            </a:r>
            <a:r>
              <a:rPr lang="en-US" altLang="ko-KR" smtClean="0">
                <a:ea typeface="굴림" panose="020B0600000101010101" pitchFamily="34" charset="-127"/>
                <a:sym typeface="Symbol" panose="05050102010706020507" pitchFamily="18" charset="2"/>
              </a:rPr>
              <a:t> (working set of Process </a:t>
            </a:r>
            <a:r>
              <a:rPr lang="en-US" altLang="ko-KR" i="1" smtClean="0">
                <a:ea typeface="굴림" panose="020B0600000101010101" pitchFamily="34" charset="-127"/>
                <a:sym typeface="Symbol" panose="05050102010706020507" pitchFamily="18" charset="2"/>
              </a:rPr>
              <a:t>P</a:t>
            </a:r>
            <a:r>
              <a:rPr lang="en-US" altLang="ko-KR" i="1" baseline="-25000" smtClean="0">
                <a:ea typeface="굴림" panose="020B0600000101010101" pitchFamily="34" charset="-127"/>
                <a:sym typeface="Symbol" panose="05050102010706020507" pitchFamily="18" charset="2"/>
              </a:rPr>
              <a:t>i</a:t>
            </a:r>
            <a:r>
              <a:rPr lang="en-US" altLang="ko-KR" smtClean="0">
                <a:ea typeface="굴림" panose="020B0600000101010101" pitchFamily="34" charset="-127"/>
                <a:sym typeface="Symbol" panose="05050102010706020507" pitchFamily="18" charset="2"/>
              </a:rPr>
              <a:t>) = total set of pages referenced in the most recent  (varies in time)</a:t>
            </a:r>
          </a:p>
          <a:p>
            <a:pPr lvl="1">
              <a:lnSpc>
                <a:spcPct val="80000"/>
              </a:lnSpc>
              <a:spcBef>
                <a:spcPct val="20000"/>
              </a:spcBef>
            </a:pPr>
            <a:r>
              <a:rPr lang="en-US" altLang="ko-KR" smtClean="0">
                <a:ea typeface="굴림" panose="020B0600000101010101" pitchFamily="34" charset="-127"/>
                <a:sym typeface="Symbol" panose="05050102010706020507" pitchFamily="18" charset="2"/>
              </a:rPr>
              <a:t>if  too small will not encompass entire locality</a:t>
            </a:r>
          </a:p>
          <a:p>
            <a:pPr lvl="1">
              <a:lnSpc>
                <a:spcPct val="80000"/>
              </a:lnSpc>
              <a:spcBef>
                <a:spcPct val="20000"/>
              </a:spcBef>
            </a:pPr>
            <a:r>
              <a:rPr lang="en-US" altLang="ko-KR" smtClean="0">
                <a:ea typeface="굴림" panose="020B0600000101010101" pitchFamily="34" charset="-127"/>
                <a:sym typeface="Symbol" panose="05050102010706020507" pitchFamily="18" charset="2"/>
              </a:rPr>
              <a:t>if  too large will encompass several localities</a:t>
            </a:r>
          </a:p>
          <a:p>
            <a:pPr lvl="1">
              <a:lnSpc>
                <a:spcPct val="80000"/>
              </a:lnSpc>
              <a:spcBef>
                <a:spcPct val="20000"/>
              </a:spcBef>
            </a:pPr>
            <a:r>
              <a:rPr lang="en-US" altLang="ko-KR" smtClean="0">
                <a:ea typeface="굴림" panose="020B0600000101010101" pitchFamily="34" charset="-127"/>
                <a:sym typeface="Symbol" panose="05050102010706020507" pitchFamily="18" charset="2"/>
              </a:rPr>
              <a:t>if  =   will encompass entire program</a:t>
            </a:r>
          </a:p>
          <a:p>
            <a:pPr>
              <a:lnSpc>
                <a:spcPct val="80000"/>
              </a:lnSpc>
              <a:spcBef>
                <a:spcPct val="20000"/>
              </a:spcBef>
            </a:pPr>
            <a:r>
              <a:rPr lang="en-US" altLang="ko-KR" i="1" smtClean="0">
                <a:ea typeface="굴림" panose="020B0600000101010101" pitchFamily="34" charset="-127"/>
                <a:sym typeface="Symbol" panose="05050102010706020507" pitchFamily="18" charset="2"/>
              </a:rPr>
              <a:t>D</a:t>
            </a:r>
            <a:r>
              <a:rPr lang="en-US" altLang="ko-KR" smtClean="0">
                <a:ea typeface="굴림" panose="020B0600000101010101" pitchFamily="34" charset="-127"/>
                <a:sym typeface="Symbol" panose="05050102010706020507" pitchFamily="18" charset="2"/>
              </a:rPr>
              <a:t> = |</a:t>
            </a:r>
            <a:r>
              <a:rPr lang="en-US" altLang="ko-KR" i="1" smtClean="0">
                <a:ea typeface="굴림" panose="020B0600000101010101" pitchFamily="34" charset="-127"/>
                <a:sym typeface="Symbol" panose="05050102010706020507" pitchFamily="18" charset="2"/>
              </a:rPr>
              <a:t>WS</a:t>
            </a:r>
            <a:r>
              <a:rPr lang="en-US" altLang="ko-KR" i="1" baseline="-25000" smtClean="0">
                <a:ea typeface="굴림" panose="020B0600000101010101" pitchFamily="34" charset="-127"/>
                <a:sym typeface="Symbol" panose="05050102010706020507" pitchFamily="18" charset="2"/>
              </a:rPr>
              <a:t>i</a:t>
            </a:r>
            <a:r>
              <a:rPr lang="en-US" altLang="ko-KR" smtClean="0">
                <a:ea typeface="굴림" panose="020B0600000101010101" pitchFamily="34" charset="-127"/>
                <a:sym typeface="Symbol" panose="05050102010706020507" pitchFamily="18" charset="2"/>
              </a:rPr>
              <a:t>|  total demand frames </a:t>
            </a:r>
          </a:p>
          <a:p>
            <a:pPr>
              <a:lnSpc>
                <a:spcPct val="80000"/>
              </a:lnSpc>
              <a:spcBef>
                <a:spcPct val="20000"/>
              </a:spcBef>
            </a:pPr>
            <a:r>
              <a:rPr lang="en-US" altLang="ko-KR" smtClean="0">
                <a:ea typeface="굴림" panose="020B0600000101010101" pitchFamily="34" charset="-127"/>
                <a:sym typeface="Symbol" panose="05050102010706020507" pitchFamily="18" charset="2"/>
              </a:rPr>
              <a:t>if </a:t>
            </a:r>
            <a:r>
              <a:rPr lang="en-US" altLang="ko-KR" i="1" smtClean="0">
                <a:ea typeface="굴림" panose="020B0600000101010101" pitchFamily="34" charset="-127"/>
                <a:sym typeface="Symbol" panose="05050102010706020507" pitchFamily="18" charset="2"/>
              </a:rPr>
              <a:t>D</a:t>
            </a:r>
            <a:r>
              <a:rPr lang="en-US" altLang="ko-KR" smtClean="0">
                <a:ea typeface="굴림" panose="020B0600000101010101" pitchFamily="34" charset="-127"/>
                <a:sym typeface="Symbol" panose="05050102010706020507" pitchFamily="18" charset="2"/>
              </a:rPr>
              <a:t> &gt; </a:t>
            </a:r>
            <a:r>
              <a:rPr lang="en-US" altLang="ko-KR" i="1" smtClean="0">
                <a:ea typeface="굴림" panose="020B0600000101010101" pitchFamily="34" charset="-127"/>
                <a:sym typeface="Symbol" panose="05050102010706020507" pitchFamily="18" charset="2"/>
              </a:rPr>
              <a:t>m</a:t>
            </a:r>
            <a:r>
              <a:rPr lang="en-US" altLang="ko-KR" smtClean="0">
                <a:ea typeface="굴림" panose="020B0600000101010101" pitchFamily="34" charset="-127"/>
                <a:sym typeface="Symbol" panose="05050102010706020507" pitchFamily="18" charset="2"/>
              </a:rPr>
              <a:t>  Thrashing</a:t>
            </a:r>
          </a:p>
          <a:p>
            <a:pPr lvl="1">
              <a:lnSpc>
                <a:spcPct val="80000"/>
              </a:lnSpc>
              <a:spcBef>
                <a:spcPct val="20000"/>
              </a:spcBef>
            </a:pPr>
            <a:r>
              <a:rPr lang="en-US" altLang="ko-KR" smtClean="0">
                <a:ea typeface="굴림" panose="020B0600000101010101" pitchFamily="34" charset="-127"/>
                <a:sym typeface="Symbol" panose="05050102010706020507" pitchFamily="18" charset="2"/>
              </a:rPr>
              <a:t>Policy: if </a:t>
            </a:r>
            <a:r>
              <a:rPr lang="en-US" altLang="ko-KR" i="1" smtClean="0">
                <a:ea typeface="굴림" panose="020B0600000101010101" pitchFamily="34" charset="-127"/>
                <a:sym typeface="Symbol" panose="05050102010706020507" pitchFamily="18" charset="2"/>
              </a:rPr>
              <a:t>D</a:t>
            </a:r>
            <a:r>
              <a:rPr lang="en-US" altLang="ko-KR" smtClean="0">
                <a:ea typeface="굴림" panose="020B0600000101010101" pitchFamily="34" charset="-127"/>
                <a:sym typeface="Symbol" panose="05050102010706020507" pitchFamily="18" charset="2"/>
              </a:rPr>
              <a:t> &gt; m, then suspend/swap out processes</a:t>
            </a:r>
          </a:p>
          <a:p>
            <a:pPr lvl="1">
              <a:lnSpc>
                <a:spcPct val="80000"/>
              </a:lnSpc>
              <a:spcBef>
                <a:spcPct val="20000"/>
              </a:spcBef>
            </a:pPr>
            <a:r>
              <a:rPr lang="en-US" altLang="ko-KR" smtClean="0">
                <a:ea typeface="굴림" panose="020B0600000101010101" pitchFamily="34" charset="-127"/>
                <a:sym typeface="Symbol" panose="05050102010706020507" pitchFamily="18" charset="2"/>
              </a:rPr>
              <a:t>This can improve overall system behavior by a lot!</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l="452" t="34947" r="688" b="35550"/>
          <a:stretch>
            <a:fillRect/>
          </a:stretch>
        </p:blipFill>
        <p:spPr bwMode="auto">
          <a:xfrm>
            <a:off x="914400" y="685800"/>
            <a:ext cx="7426325" cy="1662113"/>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811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What about Compulsory Misses?</a:t>
            </a:r>
          </a:p>
        </p:txBody>
      </p:sp>
      <p:sp>
        <p:nvSpPr>
          <p:cNvPr id="21507" name="Rectangle 3"/>
          <p:cNvSpPr>
            <a:spLocks noGrp="1" noChangeArrowheads="1"/>
          </p:cNvSpPr>
          <p:nvPr>
            <p:ph type="body" idx="1"/>
          </p:nvPr>
        </p:nvSpPr>
        <p:spPr>
          <a:xfrm>
            <a:off x="304800" y="914400"/>
            <a:ext cx="8610600" cy="5105400"/>
          </a:xfrm>
        </p:spPr>
        <p:txBody>
          <a:bodyPr/>
          <a:lstStyle/>
          <a:p>
            <a:r>
              <a:rPr lang="en-US" altLang="ko-KR" smtClean="0">
                <a:ea typeface="굴림" panose="020B0600000101010101" pitchFamily="34" charset="-127"/>
              </a:rPr>
              <a:t>Recall that compulsory misses are misses that occur the first time that a page is seen	</a:t>
            </a:r>
          </a:p>
          <a:p>
            <a:pPr lvl="1"/>
            <a:r>
              <a:rPr lang="en-US" altLang="ko-KR" smtClean="0">
                <a:ea typeface="굴림" panose="020B0600000101010101" pitchFamily="34" charset="-127"/>
              </a:rPr>
              <a:t>Pages that are touched for the first time</a:t>
            </a:r>
          </a:p>
          <a:p>
            <a:pPr lvl="1"/>
            <a:r>
              <a:rPr lang="en-US" altLang="ko-KR" smtClean="0">
                <a:ea typeface="굴림" panose="020B0600000101010101" pitchFamily="34" charset="-127"/>
              </a:rPr>
              <a:t>Pages that are touched after process is swapped out/swapped back in</a:t>
            </a:r>
          </a:p>
          <a:p>
            <a:r>
              <a:rPr lang="en-US" altLang="ko-KR" smtClean="0">
                <a:solidFill>
                  <a:schemeClr val="hlink"/>
                </a:solidFill>
                <a:ea typeface="굴림" panose="020B0600000101010101" pitchFamily="34" charset="-127"/>
              </a:rPr>
              <a:t>Clustering:</a:t>
            </a:r>
          </a:p>
          <a:p>
            <a:pPr lvl="1"/>
            <a:r>
              <a:rPr lang="en-US" altLang="ko-KR" smtClean="0">
                <a:ea typeface="굴림" panose="020B0600000101010101" pitchFamily="34" charset="-127"/>
              </a:rPr>
              <a:t>On a page-fault, bring in multiple pages “around” the faulting page</a:t>
            </a:r>
          </a:p>
          <a:p>
            <a:pPr lvl="1"/>
            <a:r>
              <a:rPr lang="en-US" altLang="ko-KR" smtClean="0">
                <a:ea typeface="굴림" panose="020B0600000101010101" pitchFamily="34" charset="-127"/>
              </a:rPr>
              <a:t>Since efficiency of disk reads increases with sequential reads, makes sense to read several sequential pages</a:t>
            </a:r>
          </a:p>
          <a:p>
            <a:r>
              <a:rPr lang="en-US" altLang="ko-KR" smtClean="0">
                <a:solidFill>
                  <a:schemeClr val="hlink"/>
                </a:solidFill>
                <a:ea typeface="굴림" panose="020B0600000101010101" pitchFamily="34" charset="-127"/>
              </a:rPr>
              <a:t>Working Set Tracking:</a:t>
            </a:r>
          </a:p>
          <a:p>
            <a:pPr lvl="1"/>
            <a:r>
              <a:rPr lang="en-US" altLang="ko-KR" smtClean="0">
                <a:ea typeface="굴림" panose="020B0600000101010101" pitchFamily="34" charset="-127"/>
              </a:rPr>
              <a:t>Use algorithm to try to track working set of application</a:t>
            </a:r>
          </a:p>
          <a:p>
            <a:pPr lvl="1"/>
            <a:r>
              <a:rPr lang="en-US" altLang="ko-KR" smtClean="0">
                <a:ea typeface="굴림" panose="020B0600000101010101" pitchFamily="34" charset="-127"/>
              </a:rPr>
              <a:t>When swapping process back in, swap in working set</a:t>
            </a:r>
          </a:p>
        </p:txBody>
      </p:sp>
    </p:spTree>
    <p:extLst>
      <p:ext uri="{BB962C8B-B14F-4D97-AF65-F5344CB8AC3E}">
        <p14:creationId xmlns:p14="http://schemas.microsoft.com/office/powerpoint/2010/main" val="1355632563"/>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533400"/>
          </a:xfrm>
        </p:spPr>
        <p:txBody>
          <a:bodyPr/>
          <a:lstStyle/>
          <a:p>
            <a:r>
              <a:rPr lang="en-US" dirty="0" smtClean="0"/>
              <a:t>Reverse Page Mapping (Sometimes called “</a:t>
            </a:r>
            <a:r>
              <a:rPr lang="en-US" dirty="0" err="1" smtClean="0"/>
              <a:t>Coremap</a:t>
            </a:r>
            <a:r>
              <a:rPr lang="en-US" dirty="0" smtClean="0"/>
              <a:t>”)</a:t>
            </a:r>
            <a:endParaRPr lang="en-US" dirty="0"/>
          </a:p>
        </p:txBody>
      </p:sp>
      <p:sp>
        <p:nvSpPr>
          <p:cNvPr id="3" name="Content Placeholder 2"/>
          <p:cNvSpPr>
            <a:spLocks noGrp="1"/>
          </p:cNvSpPr>
          <p:nvPr>
            <p:ph idx="1"/>
          </p:nvPr>
        </p:nvSpPr>
        <p:spPr>
          <a:xfrm>
            <a:off x="304800" y="838200"/>
            <a:ext cx="8458200" cy="5486400"/>
          </a:xfrm>
        </p:spPr>
        <p:txBody>
          <a:bodyPr>
            <a:normAutofit lnSpcReduction="10000"/>
          </a:bodyPr>
          <a:lstStyle/>
          <a:p>
            <a:r>
              <a:rPr lang="en-US" dirty="0" smtClean="0"/>
              <a:t>Physical page frames often shared by many different address spaces/page tables</a:t>
            </a:r>
          </a:p>
          <a:p>
            <a:pPr lvl="1"/>
            <a:r>
              <a:rPr lang="en-US" dirty="0" smtClean="0"/>
              <a:t>All children forked from given process</a:t>
            </a:r>
          </a:p>
          <a:p>
            <a:pPr lvl="1"/>
            <a:r>
              <a:rPr lang="en-US" dirty="0" smtClean="0"/>
              <a:t>Shared memory pages between processes</a:t>
            </a:r>
          </a:p>
          <a:p>
            <a:r>
              <a:rPr lang="en-US" dirty="0" smtClean="0"/>
              <a:t>Whatever reverse mapping mechanism that is in place must be very fast</a:t>
            </a:r>
          </a:p>
          <a:p>
            <a:pPr lvl="1"/>
            <a:r>
              <a:rPr lang="en-US" dirty="0" smtClean="0"/>
              <a:t>Must hunt down all page tables pointing at given page frame when freeing a page</a:t>
            </a:r>
          </a:p>
          <a:p>
            <a:pPr lvl="1"/>
            <a:r>
              <a:rPr lang="en-US" dirty="0" smtClean="0"/>
              <a:t>Must hunt down all PTEs when seeing if pages “active”</a:t>
            </a:r>
          </a:p>
          <a:p>
            <a:r>
              <a:rPr lang="en-US" dirty="0" smtClean="0"/>
              <a:t>Implementation options:</a:t>
            </a:r>
          </a:p>
          <a:p>
            <a:pPr lvl="1"/>
            <a:r>
              <a:rPr lang="en-US" dirty="0" smtClean="0"/>
              <a:t>For every page descriptor, keep linked list of page table entries that point to it</a:t>
            </a:r>
          </a:p>
          <a:p>
            <a:pPr lvl="2"/>
            <a:r>
              <a:rPr lang="en-US" dirty="0" smtClean="0"/>
              <a:t>Management nightmare – expensive</a:t>
            </a:r>
          </a:p>
          <a:p>
            <a:pPr lvl="1"/>
            <a:r>
              <a:rPr lang="en-US" dirty="0" smtClean="0"/>
              <a:t>Linux 2.6: Object-based reverse mapping</a:t>
            </a:r>
          </a:p>
          <a:p>
            <a:pPr lvl="2"/>
            <a:r>
              <a:rPr lang="en-US" dirty="0" smtClean="0"/>
              <a:t>Link together memory region descriptors instead (much coarser granularity)</a:t>
            </a:r>
          </a:p>
          <a:p>
            <a:pPr lvl="1"/>
            <a:endParaRPr lang="en-US" dirty="0"/>
          </a:p>
        </p:txBody>
      </p:sp>
    </p:spTree>
    <p:extLst>
      <p:ext uri="{BB962C8B-B14F-4D97-AF65-F5344CB8AC3E}">
        <p14:creationId xmlns:p14="http://schemas.microsoft.com/office/powerpoint/2010/main" val="2675612044"/>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Memory Details?</a:t>
            </a:r>
            <a:endParaRPr lang="en-US" dirty="0"/>
          </a:p>
        </p:txBody>
      </p:sp>
      <p:sp>
        <p:nvSpPr>
          <p:cNvPr id="3" name="Content Placeholder 2"/>
          <p:cNvSpPr>
            <a:spLocks noGrp="1"/>
          </p:cNvSpPr>
          <p:nvPr>
            <p:ph idx="1"/>
          </p:nvPr>
        </p:nvSpPr>
        <p:spPr>
          <a:xfrm>
            <a:off x="0" y="838200"/>
            <a:ext cx="9144000" cy="5715000"/>
          </a:xfrm>
        </p:spPr>
        <p:txBody>
          <a:bodyPr>
            <a:normAutofit lnSpcReduction="10000"/>
          </a:bodyPr>
          <a:lstStyle/>
          <a:p>
            <a:r>
              <a:rPr lang="en-US" dirty="0" smtClean="0"/>
              <a:t>Memory management in Linux considerably more complex that the previous indications</a:t>
            </a:r>
          </a:p>
          <a:p>
            <a:r>
              <a:rPr lang="en-US" dirty="0" smtClean="0"/>
              <a:t>Memory Zones: physical memory categories</a:t>
            </a:r>
          </a:p>
          <a:p>
            <a:pPr lvl="1"/>
            <a:r>
              <a:rPr lang="en-US" dirty="0" smtClean="0"/>
              <a:t>ZONE_DMA: &lt; 16MB memory, </a:t>
            </a:r>
            <a:r>
              <a:rPr lang="en-US" dirty="0" err="1" smtClean="0"/>
              <a:t>DMAable</a:t>
            </a:r>
            <a:r>
              <a:rPr lang="en-US" dirty="0" smtClean="0"/>
              <a:t> on ISA bus</a:t>
            </a:r>
          </a:p>
          <a:p>
            <a:pPr lvl="1"/>
            <a:r>
              <a:rPr lang="en-US" dirty="0" smtClean="0"/>
              <a:t>ZONE_NORMAL: 16MB </a:t>
            </a:r>
            <a:r>
              <a:rPr lang="en-US" dirty="0" smtClean="0">
                <a:sym typeface="Symbol"/>
              </a:rPr>
              <a:t></a:t>
            </a:r>
            <a:r>
              <a:rPr lang="en-US" dirty="0" smtClean="0"/>
              <a:t> 896MB (mapped at 0xC0000000)</a:t>
            </a:r>
          </a:p>
          <a:p>
            <a:pPr lvl="1"/>
            <a:r>
              <a:rPr lang="en-US" dirty="0" smtClean="0"/>
              <a:t>ZONE_HIGHMEM: Everything else (&gt; 896MB)</a:t>
            </a:r>
          </a:p>
          <a:p>
            <a:r>
              <a:rPr lang="en-US" dirty="0" smtClean="0"/>
              <a:t>Each zone has 1 </a:t>
            </a:r>
            <a:r>
              <a:rPr lang="en-US" dirty="0" err="1" smtClean="0"/>
              <a:t>freelist</a:t>
            </a:r>
            <a:r>
              <a:rPr lang="en-US" dirty="0" smtClean="0"/>
              <a:t>, 2 LRU lists (Active/Inactive)</a:t>
            </a:r>
          </a:p>
          <a:p>
            <a:r>
              <a:rPr lang="en-US" dirty="0"/>
              <a:t>Many different types of allocation</a:t>
            </a:r>
          </a:p>
          <a:p>
            <a:pPr lvl="1"/>
            <a:r>
              <a:rPr lang="en-US" dirty="0"/>
              <a:t>SLAB allocators, per-page allocators, mapped/unmapped</a:t>
            </a:r>
          </a:p>
          <a:p>
            <a:r>
              <a:rPr lang="en-US" dirty="0" smtClean="0"/>
              <a:t>Many different types of allocated memory:</a:t>
            </a:r>
          </a:p>
          <a:p>
            <a:pPr lvl="1"/>
            <a:r>
              <a:rPr lang="en-US" dirty="0" smtClean="0"/>
              <a:t>Anonymous memory (not backed by a file, heap/stack)</a:t>
            </a:r>
          </a:p>
          <a:p>
            <a:pPr lvl="1"/>
            <a:r>
              <a:rPr lang="en-US" dirty="0" smtClean="0"/>
              <a:t>Mapped memory (backed by a file)</a:t>
            </a:r>
          </a:p>
          <a:p>
            <a:r>
              <a:rPr lang="en-US" dirty="0" smtClean="0"/>
              <a:t>Allocation priorities</a:t>
            </a:r>
          </a:p>
          <a:p>
            <a:pPr lvl="1"/>
            <a:r>
              <a:rPr lang="en-US" dirty="0" smtClean="0"/>
              <a:t>Is blocking allowed/</a:t>
            </a:r>
            <a:r>
              <a:rPr lang="en-US" dirty="0" err="1" smtClean="0"/>
              <a:t>etc</a:t>
            </a:r>
            <a:endParaRPr lang="en-US" dirty="0"/>
          </a:p>
        </p:txBody>
      </p:sp>
    </p:spTree>
    <p:extLst>
      <p:ext uri="{BB962C8B-B14F-4D97-AF65-F5344CB8AC3E}">
        <p14:creationId xmlns:p14="http://schemas.microsoft.com/office/powerpoint/2010/main" val="404913670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Linux Virtual memory map</a:t>
            </a:r>
            <a:endParaRPr lang="en-US" dirty="0"/>
          </a:p>
        </p:txBody>
      </p:sp>
      <p:sp>
        <p:nvSpPr>
          <p:cNvPr id="4" name="Rectangle 3"/>
          <p:cNvSpPr/>
          <p:nvPr/>
        </p:nvSpPr>
        <p:spPr bwMode="auto">
          <a:xfrm>
            <a:off x="2376774" y="1251466"/>
            <a:ext cx="1447800" cy="11430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Kernel</a:t>
            </a:r>
            <a:br>
              <a:rPr kumimoji="0" lang="en-US" sz="1800" b="1" i="0" u="none" strike="noStrike" cap="none" normalizeH="0" baseline="0" dirty="0" smtClean="0">
                <a:ln>
                  <a:noFill/>
                </a:ln>
                <a:solidFill>
                  <a:schemeClr val="tx1"/>
                </a:solidFill>
                <a:effectLst/>
                <a:latin typeface="Comic Sans MS" pitchFamily="66" charset="0"/>
              </a:rPr>
            </a:br>
            <a:r>
              <a:rPr kumimoji="0" lang="en-US" sz="1800" b="1" i="0" u="none" strike="noStrike" cap="none" normalizeH="0" baseline="0" dirty="0" smtClean="0">
                <a:ln>
                  <a:noFill/>
                </a:ln>
                <a:solidFill>
                  <a:schemeClr val="tx1"/>
                </a:solidFill>
                <a:effectLst/>
                <a:latin typeface="Comic Sans MS" pitchFamily="66" charset="0"/>
              </a:rPr>
              <a:t>Addresses</a:t>
            </a:r>
          </a:p>
        </p:txBody>
      </p:sp>
      <p:sp>
        <p:nvSpPr>
          <p:cNvPr id="5" name="Rectangle 4"/>
          <p:cNvSpPr/>
          <p:nvPr/>
        </p:nvSpPr>
        <p:spPr bwMode="auto">
          <a:xfrm>
            <a:off x="7391400" y="2546866"/>
            <a:ext cx="1447800" cy="1600200"/>
          </a:xfrm>
          <a:prstGeom prst="rect">
            <a:avLst/>
          </a:prstGeom>
          <a:solidFill>
            <a:schemeClr val="bg2">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Empty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Space</a:t>
            </a:r>
            <a:endParaRPr kumimoji="0" lang="en-US" sz="1800" b="1" i="0" u="none" strike="noStrike" cap="none" normalizeH="0" baseline="0" dirty="0" smtClean="0">
              <a:ln>
                <a:noFill/>
              </a:ln>
              <a:solidFill>
                <a:schemeClr val="tx1"/>
              </a:solidFill>
              <a:effectLst/>
              <a:latin typeface="Comic Sans MS" pitchFamily="66" charset="0"/>
            </a:endParaRPr>
          </a:p>
        </p:txBody>
      </p:sp>
      <p:sp>
        <p:nvSpPr>
          <p:cNvPr id="6" name="Rectangle 5"/>
          <p:cNvSpPr/>
          <p:nvPr/>
        </p:nvSpPr>
        <p:spPr bwMode="auto">
          <a:xfrm>
            <a:off x="2376774" y="2394466"/>
            <a:ext cx="1447800" cy="31242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User</a:t>
            </a:r>
            <a:br>
              <a:rPr kumimoji="0" lang="en-US" sz="1800" b="1" i="0" u="none" strike="noStrike" cap="none" normalizeH="0" baseline="0" dirty="0" smtClean="0">
                <a:ln>
                  <a:noFill/>
                </a:ln>
                <a:solidFill>
                  <a:schemeClr val="tx1"/>
                </a:solidFill>
                <a:effectLst/>
                <a:latin typeface="Comic Sans MS" pitchFamily="66" charset="0"/>
              </a:rPr>
            </a:br>
            <a:r>
              <a:rPr kumimoji="0" lang="en-US" sz="1800" b="1" i="0" u="none" strike="noStrike" cap="none" normalizeH="0" baseline="0" dirty="0" smtClean="0">
                <a:ln>
                  <a:noFill/>
                </a:ln>
                <a:solidFill>
                  <a:schemeClr val="tx1"/>
                </a:solidFill>
                <a:effectLst/>
                <a:latin typeface="Comic Sans MS" pitchFamily="66" charset="0"/>
              </a:rPr>
              <a:t>Addresses</a:t>
            </a:r>
          </a:p>
        </p:txBody>
      </p:sp>
      <p:sp>
        <p:nvSpPr>
          <p:cNvPr id="8" name="Rectangle 7"/>
          <p:cNvSpPr/>
          <p:nvPr/>
        </p:nvSpPr>
        <p:spPr bwMode="auto">
          <a:xfrm>
            <a:off x="7391400" y="4147066"/>
            <a:ext cx="1447800" cy="13716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sp>
        <p:nvSpPr>
          <p:cNvPr id="9" name="Rectangle 8"/>
          <p:cNvSpPr/>
          <p:nvPr/>
        </p:nvSpPr>
        <p:spPr bwMode="auto">
          <a:xfrm>
            <a:off x="7391400" y="4147066"/>
            <a:ext cx="1447800" cy="13716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User</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Addresses</a:t>
            </a:r>
            <a:endParaRPr kumimoji="0" lang="en-US" sz="1800" b="1" i="0" u="none" strike="noStrike" cap="none" normalizeH="0" baseline="0" dirty="0" smtClean="0">
              <a:ln>
                <a:noFill/>
              </a:ln>
              <a:solidFill>
                <a:schemeClr val="tx1"/>
              </a:solidFill>
              <a:effectLst/>
              <a:latin typeface="Comic Sans MS" pitchFamily="66" charset="0"/>
            </a:endParaRPr>
          </a:p>
        </p:txBody>
      </p:sp>
      <p:sp>
        <p:nvSpPr>
          <p:cNvPr id="10" name="Rectangle 9"/>
          <p:cNvSpPr/>
          <p:nvPr/>
        </p:nvSpPr>
        <p:spPr bwMode="auto">
          <a:xfrm>
            <a:off x="7391400" y="1175266"/>
            <a:ext cx="1447800" cy="13716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Kernel</a:t>
            </a:r>
            <a:br>
              <a:rPr kumimoji="0" lang="en-US" sz="1800" b="1" i="0" u="none" strike="noStrike" cap="none" normalizeH="0" baseline="0" dirty="0" smtClean="0">
                <a:ln>
                  <a:noFill/>
                </a:ln>
                <a:solidFill>
                  <a:schemeClr val="tx1"/>
                </a:solidFill>
                <a:effectLst/>
                <a:latin typeface="Comic Sans MS" pitchFamily="66" charset="0"/>
              </a:rPr>
            </a:br>
            <a:r>
              <a:rPr kumimoji="0" lang="en-US" sz="1800" b="1" i="0" u="none" strike="noStrike" cap="none" normalizeH="0" baseline="0" dirty="0" smtClean="0">
                <a:ln>
                  <a:noFill/>
                </a:ln>
                <a:solidFill>
                  <a:schemeClr val="tx1"/>
                </a:solidFill>
                <a:effectLst/>
                <a:latin typeface="Comic Sans MS" pitchFamily="66" charset="0"/>
              </a:rPr>
              <a:t>Addresses</a:t>
            </a:r>
          </a:p>
        </p:txBody>
      </p:sp>
      <p:sp>
        <p:nvSpPr>
          <p:cNvPr id="11" name="TextBox 10"/>
          <p:cNvSpPr txBox="1"/>
          <p:nvPr/>
        </p:nvSpPr>
        <p:spPr>
          <a:xfrm>
            <a:off x="700374" y="5346700"/>
            <a:ext cx="1590500" cy="369332"/>
          </a:xfrm>
          <a:prstGeom prst="rect">
            <a:avLst/>
          </a:prstGeom>
          <a:noFill/>
        </p:spPr>
        <p:txBody>
          <a:bodyPr wrap="none" rtlCol="0">
            <a:spAutoFit/>
          </a:bodyPr>
          <a:lstStyle/>
          <a:p>
            <a:r>
              <a:rPr lang="en-US" dirty="0" smtClean="0"/>
              <a:t>0x00000000</a:t>
            </a:r>
            <a:endParaRPr lang="en-US" dirty="0"/>
          </a:p>
        </p:txBody>
      </p:sp>
      <p:sp>
        <p:nvSpPr>
          <p:cNvPr id="12" name="TextBox 11"/>
          <p:cNvSpPr txBox="1"/>
          <p:nvPr/>
        </p:nvSpPr>
        <p:spPr>
          <a:xfrm>
            <a:off x="738474" y="2221468"/>
            <a:ext cx="1592103" cy="369332"/>
          </a:xfrm>
          <a:prstGeom prst="rect">
            <a:avLst/>
          </a:prstGeom>
          <a:noFill/>
        </p:spPr>
        <p:txBody>
          <a:bodyPr wrap="none" rtlCol="0">
            <a:spAutoFit/>
          </a:bodyPr>
          <a:lstStyle/>
          <a:p>
            <a:r>
              <a:rPr lang="en-US" dirty="0" smtClean="0"/>
              <a:t>0xC0000000</a:t>
            </a:r>
            <a:endParaRPr lang="en-US" dirty="0"/>
          </a:p>
        </p:txBody>
      </p:sp>
      <p:sp>
        <p:nvSpPr>
          <p:cNvPr id="13" name="TextBox 12"/>
          <p:cNvSpPr txBox="1"/>
          <p:nvPr/>
        </p:nvSpPr>
        <p:spPr>
          <a:xfrm>
            <a:off x="763874" y="1175266"/>
            <a:ext cx="1577676" cy="369332"/>
          </a:xfrm>
          <a:prstGeom prst="rect">
            <a:avLst/>
          </a:prstGeom>
          <a:noFill/>
        </p:spPr>
        <p:txBody>
          <a:bodyPr wrap="none" rtlCol="0">
            <a:spAutoFit/>
          </a:bodyPr>
          <a:lstStyle/>
          <a:p>
            <a:r>
              <a:rPr lang="en-US" dirty="0" smtClean="0"/>
              <a:t>0xFFFFFFFF</a:t>
            </a:r>
            <a:endParaRPr lang="en-US" dirty="0"/>
          </a:p>
        </p:txBody>
      </p:sp>
      <p:sp>
        <p:nvSpPr>
          <p:cNvPr id="14" name="TextBox 13"/>
          <p:cNvSpPr txBox="1"/>
          <p:nvPr/>
        </p:nvSpPr>
        <p:spPr>
          <a:xfrm>
            <a:off x="4724400" y="5334000"/>
            <a:ext cx="2719014" cy="369332"/>
          </a:xfrm>
          <a:prstGeom prst="rect">
            <a:avLst/>
          </a:prstGeom>
          <a:noFill/>
        </p:spPr>
        <p:txBody>
          <a:bodyPr wrap="none" rtlCol="0">
            <a:spAutoFit/>
          </a:bodyPr>
          <a:lstStyle/>
          <a:p>
            <a:r>
              <a:rPr lang="en-US" dirty="0" smtClean="0"/>
              <a:t>0x0000000000000000</a:t>
            </a:r>
            <a:endParaRPr lang="en-US" dirty="0"/>
          </a:p>
        </p:txBody>
      </p:sp>
      <p:sp>
        <p:nvSpPr>
          <p:cNvPr id="15" name="TextBox 14"/>
          <p:cNvSpPr txBox="1"/>
          <p:nvPr/>
        </p:nvSpPr>
        <p:spPr>
          <a:xfrm>
            <a:off x="4724400" y="3956566"/>
            <a:ext cx="2701381" cy="369332"/>
          </a:xfrm>
          <a:prstGeom prst="rect">
            <a:avLst/>
          </a:prstGeom>
          <a:noFill/>
        </p:spPr>
        <p:txBody>
          <a:bodyPr wrap="none" rtlCol="0">
            <a:spAutoFit/>
          </a:bodyPr>
          <a:lstStyle/>
          <a:p>
            <a:r>
              <a:rPr lang="en-US" dirty="0" smtClean="0"/>
              <a:t>0x00007FFFFFFFFFFF</a:t>
            </a:r>
            <a:endParaRPr lang="en-US" dirty="0"/>
          </a:p>
        </p:txBody>
      </p:sp>
      <p:sp>
        <p:nvSpPr>
          <p:cNvPr id="16" name="TextBox 15"/>
          <p:cNvSpPr txBox="1"/>
          <p:nvPr/>
        </p:nvSpPr>
        <p:spPr>
          <a:xfrm>
            <a:off x="4677319" y="2407166"/>
            <a:ext cx="2712602" cy="369332"/>
          </a:xfrm>
          <a:prstGeom prst="rect">
            <a:avLst/>
          </a:prstGeom>
          <a:noFill/>
        </p:spPr>
        <p:txBody>
          <a:bodyPr wrap="none" rtlCol="0">
            <a:spAutoFit/>
          </a:bodyPr>
          <a:lstStyle/>
          <a:p>
            <a:r>
              <a:rPr lang="en-US" dirty="0" smtClean="0"/>
              <a:t>0xFFFF800000000000</a:t>
            </a:r>
            <a:endParaRPr lang="en-US" dirty="0"/>
          </a:p>
        </p:txBody>
      </p:sp>
      <p:sp>
        <p:nvSpPr>
          <p:cNvPr id="17" name="TextBox 16"/>
          <p:cNvSpPr txBox="1"/>
          <p:nvPr/>
        </p:nvSpPr>
        <p:spPr>
          <a:xfrm>
            <a:off x="4651919" y="1066800"/>
            <a:ext cx="2693366" cy="369332"/>
          </a:xfrm>
          <a:prstGeom prst="rect">
            <a:avLst/>
          </a:prstGeom>
          <a:noFill/>
        </p:spPr>
        <p:txBody>
          <a:bodyPr wrap="none" rtlCol="0">
            <a:spAutoFit/>
          </a:bodyPr>
          <a:lstStyle/>
          <a:p>
            <a:r>
              <a:rPr lang="en-US" dirty="0" smtClean="0"/>
              <a:t>0xFFFFFFFFFFFFFFFF</a:t>
            </a:r>
            <a:endParaRPr lang="en-US" dirty="0"/>
          </a:p>
        </p:txBody>
      </p:sp>
      <p:sp>
        <p:nvSpPr>
          <p:cNvPr id="23" name="Up-Down Arrow 22"/>
          <p:cNvSpPr/>
          <p:nvPr/>
        </p:nvSpPr>
        <p:spPr bwMode="auto">
          <a:xfrm>
            <a:off x="319374" y="2546866"/>
            <a:ext cx="609600" cy="3048000"/>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3GB Total</a:t>
            </a:r>
          </a:p>
        </p:txBody>
      </p:sp>
      <p:sp>
        <p:nvSpPr>
          <p:cNvPr id="25" name="Up-Down Arrow 24"/>
          <p:cNvSpPr/>
          <p:nvPr/>
        </p:nvSpPr>
        <p:spPr bwMode="auto">
          <a:xfrm>
            <a:off x="4218245" y="4141231"/>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128TiB</a:t>
            </a:r>
          </a:p>
        </p:txBody>
      </p:sp>
      <p:sp>
        <p:nvSpPr>
          <p:cNvPr id="26" name="Up-Down Arrow 25"/>
          <p:cNvSpPr/>
          <p:nvPr/>
        </p:nvSpPr>
        <p:spPr bwMode="auto">
          <a:xfrm>
            <a:off x="304800" y="1251466"/>
            <a:ext cx="609600" cy="119568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1</a:t>
            </a:r>
            <a:r>
              <a:rPr kumimoji="0" lang="en-US" sz="1800" b="1" i="0" u="none" strike="noStrike" cap="none" normalizeH="0" baseline="0" dirty="0" smtClean="0">
                <a:ln>
                  <a:noFill/>
                </a:ln>
                <a:solidFill>
                  <a:schemeClr val="tx1"/>
                </a:solidFill>
                <a:effectLst/>
                <a:latin typeface="Comic Sans MS" pitchFamily="66" charset="0"/>
              </a:rPr>
              <a:t>GB</a:t>
            </a:r>
          </a:p>
        </p:txBody>
      </p:sp>
      <p:sp>
        <p:nvSpPr>
          <p:cNvPr id="27" name="Up-Down Arrow 26"/>
          <p:cNvSpPr/>
          <p:nvPr/>
        </p:nvSpPr>
        <p:spPr bwMode="auto">
          <a:xfrm>
            <a:off x="4218245" y="1217315"/>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128TiB</a:t>
            </a:r>
          </a:p>
        </p:txBody>
      </p:sp>
      <p:sp>
        <p:nvSpPr>
          <p:cNvPr id="28" name="TextBox 27"/>
          <p:cNvSpPr txBox="1"/>
          <p:nvPr/>
        </p:nvSpPr>
        <p:spPr>
          <a:xfrm>
            <a:off x="1143000" y="1600200"/>
            <a:ext cx="1055097" cy="646331"/>
          </a:xfrm>
          <a:prstGeom prst="rect">
            <a:avLst/>
          </a:prstGeom>
          <a:noFill/>
        </p:spPr>
        <p:txBody>
          <a:bodyPr wrap="none" rtlCol="0">
            <a:spAutoFit/>
          </a:bodyPr>
          <a:lstStyle/>
          <a:p>
            <a:r>
              <a:rPr lang="en-US" dirty="0" smtClean="0"/>
              <a:t>896MB</a:t>
            </a:r>
            <a:br>
              <a:rPr lang="en-US" dirty="0" smtClean="0"/>
            </a:br>
            <a:r>
              <a:rPr lang="en-US" dirty="0" smtClean="0"/>
              <a:t>Physical</a:t>
            </a:r>
            <a:endParaRPr lang="en-US" dirty="0"/>
          </a:p>
        </p:txBody>
      </p:sp>
      <p:sp>
        <p:nvSpPr>
          <p:cNvPr id="29" name="TextBox 28"/>
          <p:cNvSpPr txBox="1"/>
          <p:nvPr/>
        </p:nvSpPr>
        <p:spPr>
          <a:xfrm>
            <a:off x="5998602" y="1766489"/>
            <a:ext cx="1055097" cy="646331"/>
          </a:xfrm>
          <a:prstGeom prst="rect">
            <a:avLst/>
          </a:prstGeom>
          <a:noFill/>
        </p:spPr>
        <p:txBody>
          <a:bodyPr wrap="none" rtlCol="0">
            <a:spAutoFit/>
          </a:bodyPr>
          <a:lstStyle/>
          <a:p>
            <a:r>
              <a:rPr lang="en-US" dirty="0" smtClean="0"/>
              <a:t>64 </a:t>
            </a:r>
            <a:r>
              <a:rPr lang="en-US" dirty="0" err="1" smtClean="0"/>
              <a:t>TiB</a:t>
            </a:r>
            <a:r>
              <a:rPr lang="en-US" dirty="0" smtClean="0"/>
              <a:t/>
            </a:r>
            <a:br>
              <a:rPr lang="en-US" dirty="0" smtClean="0"/>
            </a:br>
            <a:r>
              <a:rPr lang="en-US" dirty="0" smtClean="0"/>
              <a:t>Physical</a:t>
            </a:r>
            <a:endParaRPr lang="en-US" dirty="0"/>
          </a:p>
        </p:txBody>
      </p:sp>
      <p:sp>
        <p:nvSpPr>
          <p:cNvPr id="30" name="TextBox 29"/>
          <p:cNvSpPr txBox="1"/>
          <p:nvPr/>
        </p:nvSpPr>
        <p:spPr>
          <a:xfrm>
            <a:off x="331077" y="5943600"/>
            <a:ext cx="3541354" cy="369332"/>
          </a:xfrm>
          <a:prstGeom prst="rect">
            <a:avLst/>
          </a:prstGeom>
          <a:noFill/>
        </p:spPr>
        <p:txBody>
          <a:bodyPr wrap="none" rtlCol="0">
            <a:spAutoFit/>
          </a:bodyPr>
          <a:lstStyle/>
          <a:p>
            <a:r>
              <a:rPr lang="en-US" dirty="0" smtClean="0"/>
              <a:t>32-Bit Virtual Address Space</a:t>
            </a:r>
            <a:endParaRPr lang="en-US" dirty="0"/>
          </a:p>
        </p:txBody>
      </p:sp>
      <p:sp>
        <p:nvSpPr>
          <p:cNvPr id="33" name="TextBox 32"/>
          <p:cNvSpPr txBox="1"/>
          <p:nvPr/>
        </p:nvSpPr>
        <p:spPr>
          <a:xfrm>
            <a:off x="4827845" y="5943600"/>
            <a:ext cx="3541354" cy="369332"/>
          </a:xfrm>
          <a:prstGeom prst="rect">
            <a:avLst/>
          </a:prstGeom>
          <a:noFill/>
        </p:spPr>
        <p:txBody>
          <a:bodyPr wrap="none" rtlCol="0">
            <a:spAutoFit/>
          </a:bodyPr>
          <a:lstStyle/>
          <a:p>
            <a:r>
              <a:rPr lang="en-US" dirty="0" smtClean="0"/>
              <a:t>64-Bit Virtual Address Space</a:t>
            </a:r>
            <a:endParaRPr lang="en-US" dirty="0"/>
          </a:p>
        </p:txBody>
      </p:sp>
      <p:sp>
        <p:nvSpPr>
          <p:cNvPr id="34" name="TextBox 33"/>
          <p:cNvSpPr txBox="1"/>
          <p:nvPr/>
        </p:nvSpPr>
        <p:spPr>
          <a:xfrm>
            <a:off x="5027165" y="3124200"/>
            <a:ext cx="1981633" cy="369332"/>
          </a:xfrm>
          <a:prstGeom prst="rect">
            <a:avLst/>
          </a:prstGeom>
          <a:noFill/>
        </p:spPr>
        <p:txBody>
          <a:bodyPr wrap="none" rtlCol="0">
            <a:spAutoFit/>
          </a:bodyPr>
          <a:lstStyle/>
          <a:p>
            <a:r>
              <a:rPr lang="en-US" dirty="0" smtClean="0"/>
              <a:t>“Canonical Hole”</a:t>
            </a:r>
            <a:endParaRPr lang="en-US" dirty="0"/>
          </a:p>
        </p:txBody>
      </p:sp>
    </p:spTree>
    <p:extLst>
      <p:ext uri="{BB962C8B-B14F-4D97-AF65-F5344CB8AC3E}">
        <p14:creationId xmlns:p14="http://schemas.microsoft.com/office/powerpoint/2010/main" val="3892981556"/>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Map (Details)</a:t>
            </a:r>
            <a:endParaRPr lang="en-US" dirty="0"/>
          </a:p>
        </p:txBody>
      </p:sp>
      <p:sp>
        <p:nvSpPr>
          <p:cNvPr id="3" name="Content Placeholder 2"/>
          <p:cNvSpPr>
            <a:spLocks noGrp="1"/>
          </p:cNvSpPr>
          <p:nvPr>
            <p:ph idx="1"/>
          </p:nvPr>
        </p:nvSpPr>
        <p:spPr>
          <a:xfrm>
            <a:off x="0" y="838200"/>
            <a:ext cx="8991600" cy="5410200"/>
          </a:xfrm>
        </p:spPr>
        <p:txBody>
          <a:bodyPr>
            <a:normAutofit fontScale="92500" lnSpcReduction="10000"/>
          </a:bodyPr>
          <a:lstStyle/>
          <a:p>
            <a:r>
              <a:rPr lang="en-US" dirty="0" smtClean="0"/>
              <a:t>Kernel memory not generally visible to user</a:t>
            </a:r>
          </a:p>
          <a:p>
            <a:pPr lvl="1"/>
            <a:r>
              <a:rPr lang="en-US" dirty="0" smtClean="0"/>
              <a:t>Exception: special VDSO facility that maps kernel code into user space to aid in system calls (and to provide certain actual system calls such as </a:t>
            </a:r>
            <a:r>
              <a:rPr lang="en-US" dirty="0" err="1" smtClean="0"/>
              <a:t>gettimeofday</a:t>
            </a:r>
            <a:r>
              <a:rPr lang="en-US" dirty="0" smtClean="0"/>
              <a:t>().</a:t>
            </a:r>
          </a:p>
          <a:p>
            <a:r>
              <a:rPr lang="en-US" dirty="0" smtClean="0"/>
              <a:t>Every physical page described by a “page” structure</a:t>
            </a:r>
          </a:p>
          <a:p>
            <a:pPr lvl="1"/>
            <a:r>
              <a:rPr lang="en-US" dirty="0" smtClean="0"/>
              <a:t>Collected together in lower physical memory</a:t>
            </a:r>
          </a:p>
          <a:p>
            <a:pPr lvl="1"/>
            <a:r>
              <a:rPr lang="en-US" dirty="0" smtClean="0"/>
              <a:t>Can be accessed in kernel virtual space</a:t>
            </a:r>
          </a:p>
          <a:p>
            <a:pPr lvl="1"/>
            <a:r>
              <a:rPr lang="en-US" dirty="0" smtClean="0"/>
              <a:t>Linked together in various “LRU” lists</a:t>
            </a:r>
          </a:p>
          <a:p>
            <a:r>
              <a:rPr lang="en-US" dirty="0" smtClean="0"/>
              <a:t>For 32-bit virtual memory architectures:</a:t>
            </a:r>
          </a:p>
          <a:p>
            <a:pPr lvl="1"/>
            <a:r>
              <a:rPr lang="en-US" dirty="0" smtClean="0"/>
              <a:t>When physical memory &lt; 896MB</a:t>
            </a:r>
          </a:p>
          <a:p>
            <a:pPr lvl="2"/>
            <a:r>
              <a:rPr lang="en-US" dirty="0" smtClean="0"/>
              <a:t>All physical memory mapped at 0xC0000000</a:t>
            </a:r>
          </a:p>
          <a:p>
            <a:pPr lvl="1"/>
            <a:r>
              <a:rPr lang="en-US" dirty="0" smtClean="0"/>
              <a:t>When physical memory &gt;= 896MB</a:t>
            </a:r>
          </a:p>
          <a:p>
            <a:pPr lvl="2"/>
            <a:r>
              <a:rPr lang="en-US" dirty="0" smtClean="0"/>
              <a:t>Not all physical memory mapped in kernel space all the time</a:t>
            </a:r>
          </a:p>
          <a:p>
            <a:pPr lvl="2"/>
            <a:r>
              <a:rPr lang="en-US" dirty="0" smtClean="0"/>
              <a:t>Can be temporarily mapped with addresses &gt; 0xCC000000</a:t>
            </a:r>
          </a:p>
          <a:p>
            <a:r>
              <a:rPr lang="en-US" dirty="0" smtClean="0"/>
              <a:t>For 64-bit virtual memory architectures:</a:t>
            </a:r>
          </a:p>
          <a:p>
            <a:pPr lvl="1"/>
            <a:r>
              <a:rPr lang="en-US" dirty="0" smtClean="0"/>
              <a:t>All physical memory mapped above 0xFFFF800000000000</a:t>
            </a:r>
            <a:endParaRPr lang="en-US" dirty="0"/>
          </a:p>
        </p:txBody>
      </p:sp>
    </p:spTree>
    <p:extLst>
      <p:ext uri="{BB962C8B-B14F-4D97-AF65-F5344CB8AC3E}">
        <p14:creationId xmlns:p14="http://schemas.microsoft.com/office/powerpoint/2010/main" val="3179948155"/>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Interfaces: Allocating Memory</a:t>
            </a:r>
            <a:endParaRPr lang="en-US" dirty="0"/>
          </a:p>
        </p:txBody>
      </p:sp>
      <p:sp>
        <p:nvSpPr>
          <p:cNvPr id="3" name="Content Placeholder 2"/>
          <p:cNvSpPr>
            <a:spLocks noGrp="1"/>
          </p:cNvSpPr>
          <p:nvPr>
            <p:ph idx="1"/>
          </p:nvPr>
        </p:nvSpPr>
        <p:spPr>
          <a:xfrm>
            <a:off x="304800" y="762000"/>
            <a:ext cx="8686800" cy="5638800"/>
          </a:xfrm>
        </p:spPr>
        <p:txBody>
          <a:bodyPr>
            <a:normAutofit lnSpcReduction="10000"/>
          </a:bodyPr>
          <a:lstStyle/>
          <a:p>
            <a:r>
              <a:rPr lang="en-US" dirty="0" smtClean="0"/>
              <a:t>One mechanism for requesting pages: everything else on top of this mechanism:</a:t>
            </a:r>
            <a:endParaRPr lang="en-US" dirty="0"/>
          </a:p>
          <a:p>
            <a:pPr lvl="1"/>
            <a:r>
              <a:rPr lang="en-US" dirty="0" smtClean="0"/>
              <a:t>Allocate contiguous group of pages of size 2</a:t>
            </a:r>
            <a:r>
              <a:rPr lang="en-US" baseline="30000" dirty="0" smtClean="0"/>
              <a:t>order</a:t>
            </a:r>
            <a:r>
              <a:rPr lang="en-US" dirty="0"/>
              <a:t> </a:t>
            </a:r>
            <a:r>
              <a:rPr lang="en-US" dirty="0" smtClean="0"/>
              <a:t>bytes given the specified mask:</a:t>
            </a:r>
            <a:br>
              <a:rPr lang="en-US" dirty="0" smtClean="0"/>
            </a:br>
            <a:r>
              <a:rPr lang="en-US" dirty="0" smtClean="0"/>
              <a:t/>
            </a:r>
            <a:br>
              <a:rPr lang="en-US" dirty="0" smtClean="0"/>
            </a:br>
            <a:r>
              <a:rPr lang="en-US" sz="2000" dirty="0" err="1">
                <a:latin typeface="Courier New" pitchFamily="49" charset="0"/>
                <a:cs typeface="Courier New" pitchFamily="49" charset="0"/>
              </a:rPr>
              <a:t>struct</a:t>
            </a:r>
            <a:r>
              <a:rPr lang="en-US" sz="2000" dirty="0">
                <a:latin typeface="Courier New" pitchFamily="49" charset="0"/>
                <a:cs typeface="Courier New" pitchFamily="49" charset="0"/>
              </a:rPr>
              <a:t> page * </a:t>
            </a:r>
            <a:r>
              <a:rPr lang="en-US" sz="2000" dirty="0" err="1">
                <a:latin typeface="Courier New" pitchFamily="49" charset="0"/>
                <a:cs typeface="Courier New" pitchFamily="49" charset="0"/>
              </a:rPr>
              <a:t>alloc_pages</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gfp_t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gfp_mask</a:t>
            </a:r>
            <a:r>
              <a:rPr lang="en-US" sz="2000" dirty="0">
                <a:latin typeface="Courier New" pitchFamily="49" charset="0"/>
                <a:cs typeface="Courier New" pitchFamily="49" charset="0"/>
              </a:rPr>
              <a:t>,</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unsigned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order</a:t>
            </a:r>
            <a:r>
              <a:rPr lang="en-US" sz="2000" dirty="0" smtClean="0">
                <a:latin typeface="Courier New" pitchFamily="49" charset="0"/>
                <a:cs typeface="Courier New" pitchFamily="49" charset="0"/>
              </a:rPr>
              <a:t>)</a:t>
            </a:r>
          </a:p>
          <a:p>
            <a:pPr lvl="1"/>
            <a:r>
              <a:rPr lang="en-US" sz="2000" dirty="0" smtClean="0"/>
              <a:t>Allocate one page:</a:t>
            </a:r>
            <a:br>
              <a:rPr lang="en-US" sz="2000" dirty="0" smtClean="0"/>
            </a:b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err="1" smtClean="0">
                <a:latin typeface="Courier New" pitchFamily="49" charset="0"/>
                <a:cs typeface="Courier New" pitchFamily="49" charset="0"/>
              </a:rPr>
              <a:t>struct</a:t>
            </a:r>
            <a:r>
              <a:rPr lang="en-US" sz="2000" dirty="0" smtClean="0">
                <a:latin typeface="Courier New" pitchFamily="49" charset="0"/>
                <a:cs typeface="Courier New" pitchFamily="49" charset="0"/>
              </a:rPr>
              <a:t> page * </a:t>
            </a:r>
            <a:r>
              <a:rPr lang="en-US" sz="2000" dirty="0" err="1" smtClean="0">
                <a:latin typeface="Courier New" pitchFamily="49" charset="0"/>
                <a:cs typeface="Courier New" pitchFamily="49" charset="0"/>
              </a:rPr>
              <a:t>alloc_page</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gfp_t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gfp_mask</a:t>
            </a:r>
            <a:r>
              <a:rPr lang="en-US" sz="2000" dirty="0" smtClean="0">
                <a:latin typeface="Courier New" pitchFamily="49" charset="0"/>
                <a:cs typeface="Courier New" pitchFamily="49" charset="0"/>
              </a:rPr>
              <a:t>)</a:t>
            </a:r>
            <a:r>
              <a:rPr lang="en-US" sz="2400" dirty="0"/>
              <a:t/>
            </a:r>
            <a:br>
              <a:rPr lang="en-US" sz="2400" dirty="0"/>
            </a:br>
            <a:endParaRPr lang="en-US" dirty="0" smtClean="0"/>
          </a:p>
          <a:p>
            <a:pPr lvl="1"/>
            <a:r>
              <a:rPr lang="en-US" dirty="0" smtClean="0"/>
              <a:t>Convert page to logical address (assuming mapped):</a:t>
            </a:r>
            <a:br>
              <a:rPr lang="en-US" dirty="0" smtClean="0"/>
            </a:br>
            <a:r>
              <a:rPr lang="en-US" dirty="0" smtClean="0"/>
              <a:t/>
            </a:r>
            <a:br>
              <a:rPr lang="en-US" dirty="0" smtClean="0"/>
            </a:br>
            <a:r>
              <a:rPr lang="en-US" sz="2000" dirty="0" smtClean="0">
                <a:latin typeface="Courier New" pitchFamily="49" charset="0"/>
                <a:cs typeface="Courier New" pitchFamily="49" charset="0"/>
              </a:rPr>
              <a:t>void * </a:t>
            </a:r>
            <a:r>
              <a:rPr lang="en-US" sz="2000" dirty="0" err="1" smtClean="0">
                <a:latin typeface="Courier New" pitchFamily="49" charset="0"/>
                <a:cs typeface="Courier New" pitchFamily="49" charset="0"/>
              </a:rPr>
              <a:t>page_address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struct</a:t>
            </a:r>
            <a:r>
              <a:rPr lang="en-US" sz="2000" dirty="0" smtClean="0">
                <a:latin typeface="Courier New" pitchFamily="49" charset="0"/>
                <a:cs typeface="Courier New" pitchFamily="49" charset="0"/>
              </a:rPr>
              <a:t> page *page)</a:t>
            </a:r>
            <a:endParaRPr lang="en-US" sz="2000" dirty="0" smtClean="0">
              <a:latin typeface="+mj-lt"/>
              <a:cs typeface="Courier New" pitchFamily="49" charset="0"/>
            </a:endParaRPr>
          </a:p>
          <a:p>
            <a:r>
              <a:rPr lang="en-US" dirty="0" smtClean="0">
                <a:latin typeface="+mj-lt"/>
                <a:cs typeface="Courier New" pitchFamily="49" charset="0"/>
              </a:rPr>
              <a:t>Also routines for freeing pages</a:t>
            </a:r>
          </a:p>
          <a:p>
            <a:r>
              <a:rPr lang="en-US" dirty="0" smtClean="0">
                <a:latin typeface="+mj-lt"/>
                <a:cs typeface="Courier New" pitchFamily="49" charset="0"/>
              </a:rPr>
              <a:t>Zone allocator uses “buddy” allocator that tries to keep memory </a:t>
            </a:r>
            <a:r>
              <a:rPr lang="en-US" dirty="0" err="1" smtClean="0">
                <a:latin typeface="+mj-lt"/>
                <a:cs typeface="Courier New" pitchFamily="49" charset="0"/>
              </a:rPr>
              <a:t>unfragmented</a:t>
            </a:r>
            <a:endParaRPr lang="en-US" dirty="0" smtClean="0">
              <a:latin typeface="+mj-lt"/>
              <a:cs typeface="Courier New" pitchFamily="49" charset="0"/>
            </a:endParaRPr>
          </a:p>
          <a:p>
            <a:r>
              <a:rPr lang="en-US" dirty="0" smtClean="0">
                <a:latin typeface="+mj-lt"/>
                <a:cs typeface="Courier New" pitchFamily="49" charset="0"/>
              </a:rPr>
              <a:t>Allocation routines pick from proper zone, given flags</a:t>
            </a:r>
          </a:p>
          <a:p>
            <a:endParaRPr lang="en-US" dirty="0" smtClean="0">
              <a:latin typeface="+mj-lt"/>
              <a:cs typeface="Courier New" pitchFamily="49" charset="0"/>
            </a:endParaRPr>
          </a:p>
        </p:txBody>
      </p:sp>
    </p:spTree>
    <p:extLst>
      <p:ext uri="{BB962C8B-B14F-4D97-AF65-F5344CB8AC3E}">
        <p14:creationId xmlns:p14="http://schemas.microsoft.com/office/powerpoint/2010/main" val="2246495292"/>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Frame Reclaiming Algorithm (PFRA)</a:t>
            </a:r>
            <a:endParaRPr lang="en-US" dirty="0"/>
          </a:p>
        </p:txBody>
      </p:sp>
      <p:sp>
        <p:nvSpPr>
          <p:cNvPr id="3" name="Content Placeholder 2"/>
          <p:cNvSpPr>
            <a:spLocks noGrp="1"/>
          </p:cNvSpPr>
          <p:nvPr>
            <p:ph idx="1"/>
          </p:nvPr>
        </p:nvSpPr>
        <p:spPr>
          <a:xfrm>
            <a:off x="228600" y="685800"/>
            <a:ext cx="8610600" cy="6172200"/>
          </a:xfrm>
        </p:spPr>
        <p:txBody>
          <a:bodyPr>
            <a:normAutofit fontScale="92500" lnSpcReduction="20000"/>
          </a:bodyPr>
          <a:lstStyle/>
          <a:p>
            <a:r>
              <a:rPr lang="en-US" dirty="0" smtClean="0"/>
              <a:t>Several </a:t>
            </a:r>
            <a:r>
              <a:rPr lang="en-US" dirty="0" err="1" smtClean="0"/>
              <a:t>entrypoints</a:t>
            </a:r>
            <a:r>
              <a:rPr lang="en-US" dirty="0" smtClean="0"/>
              <a:t>:</a:t>
            </a:r>
          </a:p>
          <a:p>
            <a:pPr lvl="1"/>
            <a:r>
              <a:rPr lang="en-US" dirty="0" smtClean="0"/>
              <a:t>Low on Memory Reclaiming: The kernel detects a “low on memory” condition</a:t>
            </a:r>
          </a:p>
          <a:p>
            <a:pPr lvl="1"/>
            <a:r>
              <a:rPr lang="en-US" dirty="0" smtClean="0"/>
              <a:t>Hibernation reclaiming: The kernel must free memory because it is entering in the suspend-to-disk state</a:t>
            </a:r>
          </a:p>
          <a:p>
            <a:pPr lvl="1"/>
            <a:r>
              <a:rPr lang="en-US" dirty="0" smtClean="0"/>
              <a:t>Periodic reclaiming: A kernel thread is activated periodically to perform memory reclaiming, if necessary</a:t>
            </a:r>
          </a:p>
          <a:p>
            <a:r>
              <a:rPr lang="en-US" dirty="0" smtClean="0"/>
              <a:t>Low on Memory reclaiming:</a:t>
            </a:r>
          </a:p>
          <a:p>
            <a:pPr lvl="1"/>
            <a:r>
              <a:rPr lang="en-US" dirty="0" smtClean="0"/>
              <a:t>Start flushing out dirty pages to disk</a:t>
            </a:r>
          </a:p>
          <a:p>
            <a:pPr lvl="1"/>
            <a:r>
              <a:rPr lang="en-US" dirty="0" smtClean="0"/>
              <a:t>Start looping over all memory nodes in the system</a:t>
            </a:r>
          </a:p>
          <a:p>
            <a:pPr lvl="2"/>
            <a:r>
              <a:rPr lang="en-US" dirty="0" err="1" smtClean="0"/>
              <a:t>try_to_free_pages</a:t>
            </a:r>
            <a:r>
              <a:rPr lang="en-US" dirty="0" smtClean="0"/>
              <a:t>()</a:t>
            </a:r>
          </a:p>
          <a:p>
            <a:pPr lvl="2"/>
            <a:r>
              <a:rPr lang="en-US" dirty="0" err="1"/>
              <a:t>s</a:t>
            </a:r>
            <a:r>
              <a:rPr lang="en-US" dirty="0" err="1" smtClean="0"/>
              <a:t>hrink_slab</a:t>
            </a:r>
            <a:r>
              <a:rPr lang="en-US" dirty="0" smtClean="0"/>
              <a:t>()</a:t>
            </a:r>
          </a:p>
          <a:p>
            <a:pPr lvl="2"/>
            <a:r>
              <a:rPr lang="en-US" dirty="0" err="1" smtClean="0"/>
              <a:t>pdflush</a:t>
            </a:r>
            <a:r>
              <a:rPr lang="en-US" dirty="0" smtClean="0"/>
              <a:t> kernel thread writing out dirty pages</a:t>
            </a:r>
          </a:p>
          <a:p>
            <a:r>
              <a:rPr lang="en-US" dirty="0" smtClean="0"/>
              <a:t>Periodic reclaiming:</a:t>
            </a:r>
          </a:p>
          <a:p>
            <a:pPr lvl="1"/>
            <a:r>
              <a:rPr lang="en-US" dirty="0" err="1" smtClean="0"/>
              <a:t>Kswapd</a:t>
            </a:r>
            <a:r>
              <a:rPr lang="en-US" dirty="0" smtClean="0"/>
              <a:t> kernel threads: checks if number of free page frames in some zone has fallen below </a:t>
            </a:r>
            <a:r>
              <a:rPr lang="en-US" dirty="0" err="1" smtClean="0"/>
              <a:t>pages_high</a:t>
            </a:r>
            <a:r>
              <a:rPr lang="en-US" dirty="0" smtClean="0"/>
              <a:t> watermark</a:t>
            </a:r>
          </a:p>
          <a:p>
            <a:pPr lvl="1"/>
            <a:r>
              <a:rPr lang="en-US" dirty="0" smtClean="0"/>
              <a:t>Each zone keeps two LRU lists: Active and Inactive</a:t>
            </a:r>
          </a:p>
          <a:p>
            <a:pPr lvl="2"/>
            <a:r>
              <a:rPr lang="en-US" dirty="0" smtClean="0"/>
              <a:t>Each page has a last-chance algorithm with 2 count</a:t>
            </a:r>
          </a:p>
          <a:p>
            <a:pPr lvl="2"/>
            <a:r>
              <a:rPr lang="en-US" dirty="0" smtClean="0"/>
              <a:t>Active page lists moved to inactive list when they have been idle for two cycles through the list</a:t>
            </a:r>
          </a:p>
          <a:p>
            <a:pPr lvl="2"/>
            <a:r>
              <a:rPr lang="en-US" dirty="0" smtClean="0"/>
              <a:t>Pages reclaimed from Inactive list</a:t>
            </a:r>
          </a:p>
          <a:p>
            <a:pPr lvl="1"/>
            <a:endParaRPr lang="en-US" dirty="0"/>
          </a:p>
        </p:txBody>
      </p:sp>
    </p:spTree>
    <p:extLst>
      <p:ext uri="{BB962C8B-B14F-4D97-AF65-F5344CB8AC3E}">
        <p14:creationId xmlns:p14="http://schemas.microsoft.com/office/powerpoint/2010/main" val="184658754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SLAB Allocator</a:t>
            </a:r>
            <a:endParaRPr lang="en-US" dirty="0"/>
          </a:p>
        </p:txBody>
      </p:sp>
      <p:sp>
        <p:nvSpPr>
          <p:cNvPr id="3" name="Content Placeholder 2"/>
          <p:cNvSpPr>
            <a:spLocks noGrp="1"/>
          </p:cNvSpPr>
          <p:nvPr>
            <p:ph idx="1"/>
          </p:nvPr>
        </p:nvSpPr>
        <p:spPr>
          <a:xfrm>
            <a:off x="152400" y="762000"/>
            <a:ext cx="8534400" cy="6096000"/>
          </a:xfrm>
        </p:spPr>
        <p:txBody>
          <a:bodyPr>
            <a:normAutofit fontScale="92500" lnSpcReduction="10000"/>
          </a:bodyPr>
          <a:lstStyle/>
          <a:p>
            <a:r>
              <a:rPr lang="en-US" dirty="0" smtClean="0"/>
              <a:t>Replacement for free-lists that are hand-coded by users</a:t>
            </a:r>
          </a:p>
          <a:p>
            <a:pPr lvl="1"/>
            <a:r>
              <a:rPr lang="en-US" dirty="0" smtClean="0"/>
              <a:t>Consolidation of all of this code under kernel control</a:t>
            </a:r>
          </a:p>
          <a:p>
            <a:pPr lvl="1"/>
            <a:r>
              <a:rPr lang="en-US" dirty="0" smtClean="0"/>
              <a:t>Efficient when objects allocated and freed frequently</a:t>
            </a: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Objects segregated into “caches”</a:t>
            </a:r>
          </a:p>
          <a:p>
            <a:pPr lvl="1"/>
            <a:r>
              <a:rPr lang="en-US" dirty="0" smtClean="0"/>
              <a:t>Each cache stores different type of object</a:t>
            </a:r>
          </a:p>
          <a:p>
            <a:pPr lvl="1"/>
            <a:r>
              <a:rPr lang="en-US" dirty="0" smtClean="0"/>
              <a:t>Data inside cache divided into “slabs”, which are continuous groups of pages (often only 1 page)</a:t>
            </a:r>
          </a:p>
          <a:p>
            <a:pPr lvl="1"/>
            <a:r>
              <a:rPr lang="en-US" dirty="0" smtClean="0"/>
              <a:t>Key idea: avoid memory fragmentation</a:t>
            </a:r>
          </a:p>
        </p:txBody>
      </p:sp>
      <p:grpSp>
        <p:nvGrpSpPr>
          <p:cNvPr id="28" name="Group 27"/>
          <p:cNvGrpSpPr/>
          <p:nvPr/>
        </p:nvGrpSpPr>
        <p:grpSpPr>
          <a:xfrm>
            <a:off x="1066800" y="1905000"/>
            <a:ext cx="6705600" cy="3048000"/>
            <a:chOff x="1219200" y="609600"/>
            <a:chExt cx="6705600" cy="3048000"/>
          </a:xfrm>
        </p:grpSpPr>
        <p:sp>
          <p:nvSpPr>
            <p:cNvPr id="4" name="Rectangle 3"/>
            <p:cNvSpPr/>
            <p:nvPr/>
          </p:nvSpPr>
          <p:spPr bwMode="auto">
            <a:xfrm>
              <a:off x="1219200" y="1752600"/>
              <a:ext cx="1524000" cy="685800"/>
            </a:xfrm>
            <a:prstGeom prst="rect">
              <a:avLst/>
            </a:prstGeom>
            <a:solidFill>
              <a:srgbClr val="00B0F0"/>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Cache</a:t>
              </a:r>
            </a:p>
          </p:txBody>
        </p:sp>
        <p:sp>
          <p:nvSpPr>
            <p:cNvPr id="5" name="Rectangle 4"/>
            <p:cNvSpPr/>
            <p:nvPr/>
          </p:nvSpPr>
          <p:spPr bwMode="auto">
            <a:xfrm>
              <a:off x="3581400" y="1066800"/>
              <a:ext cx="1447800" cy="609600"/>
            </a:xfrm>
            <a:prstGeom prst="rect">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SLAB</a:t>
              </a:r>
            </a:p>
          </p:txBody>
        </p:sp>
        <p:sp>
          <p:nvSpPr>
            <p:cNvPr id="7" name="Rectangle 6"/>
            <p:cNvSpPr/>
            <p:nvPr/>
          </p:nvSpPr>
          <p:spPr bwMode="auto">
            <a:xfrm>
              <a:off x="3581400" y="2667000"/>
              <a:ext cx="1447800" cy="609600"/>
            </a:xfrm>
            <a:prstGeom prst="rect">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SLAB</a:t>
              </a:r>
            </a:p>
          </p:txBody>
        </p:sp>
        <p:cxnSp>
          <p:nvCxnSpPr>
            <p:cNvPr id="9" name="Straight Arrow Connector 8"/>
            <p:cNvCxnSpPr>
              <a:stCxn id="4" idx="3"/>
              <a:endCxn id="5" idx="1"/>
            </p:cNvCxnSpPr>
            <p:nvPr/>
          </p:nvCxnSpPr>
          <p:spPr bwMode="auto">
            <a:xfrm flipV="1">
              <a:off x="2743200" y="1371600"/>
              <a:ext cx="838200" cy="72390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a:stCxn id="4" idx="3"/>
              <a:endCxn id="7" idx="1"/>
            </p:cNvCxnSpPr>
            <p:nvPr/>
          </p:nvCxnSpPr>
          <p:spPr bwMode="auto">
            <a:xfrm>
              <a:off x="2743200" y="2095500"/>
              <a:ext cx="838200" cy="87630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11"/>
            <p:cNvSpPr/>
            <p:nvPr/>
          </p:nvSpPr>
          <p:spPr bwMode="auto">
            <a:xfrm>
              <a:off x="5867400" y="609600"/>
              <a:ext cx="914400" cy="5334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mic Sans MS" pitchFamily="66" charset="0"/>
                </a:rPr>
                <a:t>Obj</a:t>
              </a:r>
              <a:r>
                <a:rPr kumimoji="0" lang="en-US" sz="1800" b="1" i="0" u="none" strike="noStrike" cap="none" normalizeH="0" baseline="0" dirty="0" smtClean="0">
                  <a:ln>
                    <a:noFill/>
                  </a:ln>
                  <a:solidFill>
                    <a:schemeClr val="tx1"/>
                  </a:solidFill>
                  <a:effectLst/>
                  <a:latin typeface="Comic Sans MS" pitchFamily="66" charset="0"/>
                </a:rPr>
                <a:t> 1</a:t>
              </a:r>
            </a:p>
          </p:txBody>
        </p:sp>
        <p:sp>
          <p:nvSpPr>
            <p:cNvPr id="13" name="Rectangle 12"/>
            <p:cNvSpPr/>
            <p:nvPr/>
          </p:nvSpPr>
          <p:spPr bwMode="auto">
            <a:xfrm>
              <a:off x="7010400" y="1104900"/>
              <a:ext cx="914400" cy="5334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mic Sans MS" pitchFamily="66" charset="0"/>
                </a:rPr>
                <a:t>Obj</a:t>
              </a:r>
              <a:r>
                <a:rPr kumimoji="0" lang="en-US" sz="1800" b="1" i="0" u="none" strike="noStrike" cap="none" normalizeH="0" baseline="0" dirty="0" smtClean="0">
                  <a:ln>
                    <a:noFill/>
                  </a:ln>
                  <a:solidFill>
                    <a:schemeClr val="tx1"/>
                  </a:solidFill>
                  <a:effectLst/>
                  <a:latin typeface="Comic Sans MS" pitchFamily="66" charset="0"/>
                </a:rPr>
                <a:t> 2</a:t>
              </a:r>
            </a:p>
          </p:txBody>
        </p:sp>
        <p:sp>
          <p:nvSpPr>
            <p:cNvPr id="14" name="Rectangle 13"/>
            <p:cNvSpPr/>
            <p:nvPr/>
          </p:nvSpPr>
          <p:spPr bwMode="auto">
            <a:xfrm>
              <a:off x="5867400" y="1587500"/>
              <a:ext cx="914400" cy="5334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mic Sans MS" pitchFamily="66" charset="0"/>
                </a:rPr>
                <a:t>Obj</a:t>
              </a:r>
              <a:r>
                <a:rPr kumimoji="0" lang="en-US" sz="1800" b="1" i="0" u="none" strike="noStrike" cap="none" normalizeH="0" baseline="0" dirty="0" smtClean="0">
                  <a:ln>
                    <a:noFill/>
                  </a:ln>
                  <a:solidFill>
                    <a:schemeClr val="tx1"/>
                  </a:solidFill>
                  <a:effectLst/>
                  <a:latin typeface="Comic Sans MS" pitchFamily="66" charset="0"/>
                </a:rPr>
                <a:t> 3</a:t>
              </a:r>
            </a:p>
          </p:txBody>
        </p:sp>
        <p:sp>
          <p:nvSpPr>
            <p:cNvPr id="15" name="Rectangle 14"/>
            <p:cNvSpPr/>
            <p:nvPr/>
          </p:nvSpPr>
          <p:spPr bwMode="auto">
            <a:xfrm>
              <a:off x="5867400" y="3124200"/>
              <a:ext cx="914400" cy="5334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mic Sans MS" pitchFamily="66" charset="0"/>
                </a:rPr>
                <a:t>Obj</a:t>
              </a:r>
              <a:r>
                <a:rPr kumimoji="0" lang="en-US" sz="1800" b="1" i="0" u="none" strike="noStrike" cap="none" normalizeH="0" baseline="0" dirty="0" smtClean="0">
                  <a:ln>
                    <a:noFill/>
                  </a:ln>
                  <a:solidFill>
                    <a:schemeClr val="tx1"/>
                  </a:solidFill>
                  <a:effectLst/>
                  <a:latin typeface="Comic Sans MS" pitchFamily="66" charset="0"/>
                </a:rPr>
                <a:t> 5</a:t>
              </a:r>
            </a:p>
          </p:txBody>
        </p:sp>
        <p:cxnSp>
          <p:nvCxnSpPr>
            <p:cNvPr id="17" name="Straight Arrow Connector 16"/>
            <p:cNvCxnSpPr>
              <a:stCxn id="5" idx="3"/>
              <a:endCxn id="12" idx="1"/>
            </p:cNvCxnSpPr>
            <p:nvPr/>
          </p:nvCxnSpPr>
          <p:spPr bwMode="auto">
            <a:xfrm flipV="1">
              <a:off x="5029200" y="876300"/>
              <a:ext cx="838200" cy="49530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stCxn id="5" idx="3"/>
              <a:endCxn id="13" idx="1"/>
            </p:cNvCxnSpPr>
            <p:nvPr/>
          </p:nvCxnSpPr>
          <p:spPr bwMode="auto">
            <a:xfrm>
              <a:off x="5029200" y="1371600"/>
              <a:ext cx="1981200" cy="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a:stCxn id="5" idx="3"/>
              <a:endCxn id="14" idx="1"/>
            </p:cNvCxnSpPr>
            <p:nvPr/>
          </p:nvCxnSpPr>
          <p:spPr bwMode="auto">
            <a:xfrm>
              <a:off x="5029200" y="1371600"/>
              <a:ext cx="838200" cy="48260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1"/>
            <p:cNvSpPr/>
            <p:nvPr/>
          </p:nvSpPr>
          <p:spPr bwMode="auto">
            <a:xfrm>
              <a:off x="5867400" y="2336800"/>
              <a:ext cx="914400" cy="5334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mic Sans MS" pitchFamily="66" charset="0"/>
                </a:rPr>
                <a:t>Obj</a:t>
              </a:r>
              <a:r>
                <a:rPr kumimoji="0" lang="en-US" sz="1800" b="1" i="0" u="none" strike="noStrike" cap="none" normalizeH="0" baseline="0" dirty="0" smtClean="0">
                  <a:ln>
                    <a:noFill/>
                  </a:ln>
                  <a:solidFill>
                    <a:schemeClr val="tx1"/>
                  </a:solidFill>
                  <a:effectLst/>
                  <a:latin typeface="Comic Sans MS" pitchFamily="66" charset="0"/>
                </a:rPr>
                <a:t> 4</a:t>
              </a:r>
            </a:p>
          </p:txBody>
        </p:sp>
        <p:cxnSp>
          <p:nvCxnSpPr>
            <p:cNvPr id="24" name="Straight Arrow Connector 23"/>
            <p:cNvCxnSpPr>
              <a:stCxn id="7" idx="3"/>
              <a:endCxn id="22" idx="1"/>
            </p:cNvCxnSpPr>
            <p:nvPr/>
          </p:nvCxnSpPr>
          <p:spPr bwMode="auto">
            <a:xfrm flipV="1">
              <a:off x="5029200" y="2603500"/>
              <a:ext cx="838200" cy="36830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a:stCxn id="7" idx="3"/>
              <a:endCxn id="15" idx="1"/>
            </p:cNvCxnSpPr>
            <p:nvPr/>
          </p:nvCxnSpPr>
          <p:spPr bwMode="auto">
            <a:xfrm>
              <a:off x="5029200" y="2971800"/>
              <a:ext cx="838200" cy="419100"/>
            </a:xfrm>
            <a:prstGeom prst="straightConnector1">
              <a:avLst/>
            </a:prstGeom>
            <a:solidFill>
              <a:schemeClr val="bg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1384586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 calcmode="lin" valueType="num">
                                      <p:cBhvr additive="base">
                                        <p:cTn id="2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1" end="11"/>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 calcmode="lin" valueType="num">
                                      <p:cBhvr additive="base">
                                        <p:cTn id="2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12" end="12"/>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anim calcmode="lin" valueType="num">
                                      <p:cBhvr additive="base">
                                        <p:cTn id="29"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13" end="13"/>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anim calcmode="lin" valueType="num">
                                      <p:cBhvr additive="base">
                                        <p:cTn id="33"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14" end="14"/>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1+#ppt_w/2"/>
                                          </p:val>
                                        </p:tav>
                                        <p:tav tm="100000">
                                          <p:val>
                                            <p:strVal val="#ppt_x"/>
                                          </p:val>
                                        </p:tav>
                                      </p:tavLst>
                                    </p:anim>
                                    <p:anim calcmode="lin" valueType="num">
                                      <p:cBhvr additive="base">
                                        <p:cTn id="38"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mtClean="0">
                <a:ea typeface="굴림" panose="020B0600000101010101" pitchFamily="34" charset="-127"/>
              </a:rPr>
              <a:t>Modern programs require a lot of physical memory</a:t>
            </a:r>
          </a:p>
          <a:p>
            <a:pPr lvl="1">
              <a:lnSpc>
                <a:spcPct val="80000"/>
              </a:lnSpc>
              <a:spcBef>
                <a:spcPct val="25000"/>
              </a:spcBef>
            </a:pPr>
            <a:r>
              <a:rPr lang="en-US" altLang="ko-KR" smtClean="0">
                <a:ea typeface="굴림" panose="020B0600000101010101" pitchFamily="34" charset="-127"/>
              </a:rPr>
              <a:t>Memory per system growing faster than 25%-30%/year</a:t>
            </a:r>
          </a:p>
          <a:p>
            <a:pPr>
              <a:lnSpc>
                <a:spcPct val="80000"/>
              </a:lnSpc>
              <a:spcBef>
                <a:spcPct val="25000"/>
              </a:spcBef>
            </a:pPr>
            <a:r>
              <a:rPr lang="en-US" altLang="ko-KR" smtClean="0">
                <a:ea typeface="굴림" panose="020B0600000101010101" pitchFamily="34" charset="-127"/>
              </a:rPr>
              <a:t>But they don’t use all their memory all of the time</a:t>
            </a:r>
          </a:p>
          <a:p>
            <a:pPr lvl="1">
              <a:lnSpc>
                <a:spcPct val="80000"/>
              </a:lnSpc>
              <a:spcBef>
                <a:spcPct val="25000"/>
              </a:spcBef>
            </a:pPr>
            <a:r>
              <a:rPr lang="en-US" altLang="ko-KR" smtClean="0">
                <a:ea typeface="굴림" panose="020B0600000101010101" pitchFamily="34" charset="-127"/>
              </a:rPr>
              <a:t>90-10 rule: programs spend 90% of their time in 10% of their code</a:t>
            </a:r>
          </a:p>
          <a:p>
            <a:pPr lvl="1">
              <a:lnSpc>
                <a:spcPct val="80000"/>
              </a:lnSpc>
              <a:spcBef>
                <a:spcPct val="25000"/>
              </a:spcBef>
            </a:pPr>
            <a:r>
              <a:rPr lang="en-US" altLang="ko-KR" smtClean="0">
                <a:ea typeface="굴림" panose="020B0600000101010101" pitchFamily="34" charset="-127"/>
              </a:rPr>
              <a:t>Wasteful to require all of user’s code to be in memory</a:t>
            </a:r>
          </a:p>
          <a:p>
            <a:pPr>
              <a:lnSpc>
                <a:spcPct val="80000"/>
              </a:lnSpc>
              <a:spcBef>
                <a:spcPct val="25000"/>
              </a:spcBef>
            </a:pPr>
            <a:r>
              <a:rPr lang="en-US" altLang="ko-KR" smtClean="0">
                <a:ea typeface="굴림" panose="020B0600000101010101" pitchFamily="34" charset="-127"/>
              </a:rPr>
              <a:t>Solution: use main memory as cache for disk</a:t>
            </a: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ko-KR" altLang="en-US" smtClean="0">
              <a:ea typeface="굴림" panose="020B0600000101010101" pitchFamily="34" charset="-127"/>
            </a:endParaRPr>
          </a:p>
        </p:txBody>
      </p:sp>
      <p:grpSp>
        <p:nvGrpSpPr>
          <p:cNvPr id="763945" name="Group 41"/>
          <p:cNvGrpSpPr>
            <a:grpSpLocks/>
          </p:cNvGrpSpPr>
          <p:nvPr/>
        </p:nvGrpSpPr>
        <p:grpSpPr bwMode="auto">
          <a:xfrm>
            <a:off x="1600200" y="3335338"/>
            <a:ext cx="6072188" cy="2608262"/>
            <a:chOff x="960" y="2485"/>
            <a:chExt cx="3825" cy="1643"/>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4" name="Rectangle 6"/>
            <p:cNvSpPr>
              <a:spLocks noChangeArrowheads="1"/>
            </p:cNvSpPr>
            <p:nvPr/>
          </p:nvSpPr>
          <p:spPr bwMode="auto">
            <a:xfrm rot="5400000">
              <a:off x="1679" y="3503"/>
              <a:ext cx="598"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On-Chip</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10"/>
            <p:cNvSpPr>
              <a:spLocks noChangeArrowheads="1"/>
            </p:cNvSpPr>
            <p:nvPr/>
          </p:nvSpPr>
          <p:spPr bwMode="auto">
            <a:xfrm>
              <a:off x="1376" y="3063"/>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Control</a:t>
              </a:r>
            </a:p>
          </p:txBody>
        </p:sp>
        <p:sp>
          <p:nvSpPr>
            <p:cNvPr id="22537" name="Rectangle 11"/>
            <p:cNvSpPr>
              <a:spLocks noChangeArrowheads="1"/>
            </p:cNvSpPr>
            <p:nvPr/>
          </p:nvSpPr>
          <p:spPr bwMode="auto">
            <a:xfrm>
              <a:off x="1036" y="3439"/>
              <a:ext cx="705" cy="55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8" name="Rectangle 12"/>
            <p:cNvSpPr>
              <a:spLocks noChangeArrowheads="1"/>
            </p:cNvSpPr>
            <p:nvPr/>
          </p:nvSpPr>
          <p:spPr bwMode="auto">
            <a:xfrm>
              <a:off x="1060" y="3572"/>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Datapath</a:t>
              </a:r>
            </a:p>
          </p:txBody>
        </p:sp>
        <p:sp>
          <p:nvSpPr>
            <p:cNvPr id="22539" name="Rectangle 13"/>
            <p:cNvSpPr>
              <a:spLocks noChangeArrowheads="1"/>
            </p:cNvSpPr>
            <p:nvPr/>
          </p:nvSpPr>
          <p:spPr bwMode="auto">
            <a:xfrm>
              <a:off x="3566" y="2759"/>
              <a:ext cx="554" cy="130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0" name="Rectangle 14"/>
            <p:cNvSpPr>
              <a:spLocks noChangeArrowheads="1"/>
            </p:cNvSpPr>
            <p:nvPr/>
          </p:nvSpPr>
          <p:spPr bwMode="auto">
            <a:xfrm>
              <a:off x="3504" y="3274"/>
              <a:ext cx="69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2" name="Rectangle 16"/>
            <p:cNvSpPr>
              <a:spLocks noChangeArrowheads="1"/>
            </p:cNvSpPr>
            <p:nvPr/>
          </p:nvSpPr>
          <p:spPr bwMode="auto">
            <a:xfrm>
              <a:off x="1438" y="2753"/>
              <a:ext cx="6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Processor</a:t>
              </a:r>
            </a:p>
          </p:txBody>
        </p:sp>
        <p:sp>
          <p:nvSpPr>
            <p:cNvPr id="22543" name="Line 17"/>
            <p:cNvSpPr>
              <a:spLocks noChangeShapeType="1"/>
            </p:cNvSpPr>
            <p:nvPr/>
          </p:nvSpPr>
          <p:spPr bwMode="auto">
            <a:xfrm flipV="1">
              <a:off x="1697" y="2485"/>
              <a:ext cx="2530" cy="10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Line 18"/>
            <p:cNvSpPr>
              <a:spLocks noChangeShapeType="1"/>
            </p:cNvSpPr>
            <p:nvPr/>
          </p:nvSpPr>
          <p:spPr bwMode="auto">
            <a:xfrm>
              <a:off x="1697" y="3939"/>
              <a:ext cx="2525" cy="1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7" name="Rectangle 21"/>
            <p:cNvSpPr>
              <a:spLocks noChangeArrowheads="1"/>
            </p:cNvSpPr>
            <p:nvPr/>
          </p:nvSpPr>
          <p:spPr bwMode="auto">
            <a:xfrm>
              <a:off x="2891" y="3264"/>
              <a:ext cx="59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Main</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(DRAM)</a:t>
              </a:r>
            </a:p>
          </p:txBody>
        </p:sp>
        <p:sp>
          <p:nvSpPr>
            <p:cNvPr id="22548" name="Rectangle 22"/>
            <p:cNvSpPr>
              <a:spLocks noChangeArrowheads="1"/>
            </p:cNvSpPr>
            <p:nvPr/>
          </p:nvSpPr>
          <p:spPr bwMode="auto">
            <a:xfrm>
              <a:off x="2353" y="3264"/>
              <a:ext cx="5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(SRAM)</a:t>
              </a:r>
            </a:p>
          </p:txBody>
        </p:sp>
        <p:grpSp>
          <p:nvGrpSpPr>
            <p:cNvPr id="22549" name="Group 33"/>
            <p:cNvGrpSpPr>
              <a:grpSpLocks/>
            </p:cNvGrpSpPr>
            <p:nvPr/>
          </p:nvGrpSpPr>
          <p:grpSpPr bwMode="auto">
            <a:xfrm>
              <a:off x="4208" y="2494"/>
              <a:ext cx="577" cy="1615"/>
              <a:chOff x="4560" y="1321"/>
              <a:chExt cx="733" cy="2000"/>
            </a:xfrm>
          </p:grpSpPr>
          <p:sp>
            <p:nvSpPr>
              <p:cNvPr id="22551" name="Rectangle 34"/>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2" name="Rectangle 35"/>
              <p:cNvSpPr>
                <a:spLocks noChangeArrowheads="1"/>
              </p:cNvSpPr>
              <p:nvPr/>
            </p:nvSpPr>
            <p:spPr bwMode="auto">
              <a:xfrm>
                <a:off x="4560" y="2097"/>
                <a:ext cx="733" cy="64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Tertiary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Caching</a:t>
              </a:r>
            </a:p>
          </p:txBody>
        </p:sp>
      </p:grpSp>
    </p:spTree>
    <p:extLst>
      <p:ext uri="{BB962C8B-B14F-4D97-AF65-F5344CB8AC3E}">
        <p14:creationId xmlns:p14="http://schemas.microsoft.com/office/powerpoint/2010/main" val="5852134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anim calcmode="lin" valueType="num">
                                      <p:cBhvr additive="base">
                                        <p:cTn id="7" dur="500" fill="hold"/>
                                        <p:tgtEl>
                                          <p:spTgt spid="7639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39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3907">
                                            <p:txEl>
                                              <p:pRg st="1" end="1"/>
                                            </p:txEl>
                                          </p:spTgt>
                                        </p:tgtEl>
                                        <p:attrNameLst>
                                          <p:attrName>style.visibility</p:attrName>
                                        </p:attrNameLst>
                                      </p:cBhvr>
                                      <p:to>
                                        <p:strVal val="visible"/>
                                      </p:to>
                                    </p:set>
                                    <p:anim calcmode="lin" valueType="num">
                                      <p:cBhvr additive="base">
                                        <p:cTn id="11" dur="500" fill="hold"/>
                                        <p:tgtEl>
                                          <p:spTgt spid="76390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39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63907">
                                            <p:txEl>
                                              <p:pRg st="2" end="2"/>
                                            </p:txEl>
                                          </p:spTgt>
                                        </p:tgtEl>
                                        <p:attrNameLst>
                                          <p:attrName>style.visibility</p:attrName>
                                        </p:attrNameLst>
                                      </p:cBhvr>
                                      <p:to>
                                        <p:strVal val="visible"/>
                                      </p:to>
                                    </p:set>
                                    <p:anim calcmode="lin" valueType="num">
                                      <p:cBhvr additive="base">
                                        <p:cTn id="17" dur="500" fill="hold"/>
                                        <p:tgtEl>
                                          <p:spTgt spid="76390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6390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63907">
                                            <p:txEl>
                                              <p:pRg st="3" end="3"/>
                                            </p:txEl>
                                          </p:spTgt>
                                        </p:tgtEl>
                                        <p:attrNameLst>
                                          <p:attrName>style.visibility</p:attrName>
                                        </p:attrNameLst>
                                      </p:cBhvr>
                                      <p:to>
                                        <p:strVal val="visible"/>
                                      </p:to>
                                    </p:set>
                                    <p:anim calcmode="lin" valueType="num">
                                      <p:cBhvr additive="base">
                                        <p:cTn id="21" dur="500" fill="hold"/>
                                        <p:tgtEl>
                                          <p:spTgt spid="76390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390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63907">
                                            <p:txEl>
                                              <p:pRg st="4" end="4"/>
                                            </p:txEl>
                                          </p:spTgt>
                                        </p:tgtEl>
                                        <p:attrNameLst>
                                          <p:attrName>style.visibility</p:attrName>
                                        </p:attrNameLst>
                                      </p:cBhvr>
                                      <p:to>
                                        <p:strVal val="visible"/>
                                      </p:to>
                                    </p:set>
                                    <p:anim calcmode="lin" valueType="num">
                                      <p:cBhvr additive="base">
                                        <p:cTn id="25" dur="500" fill="hold"/>
                                        <p:tgtEl>
                                          <p:spTgt spid="76390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39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3907">
                                            <p:txEl>
                                              <p:pRg st="5" end="5"/>
                                            </p:txEl>
                                          </p:spTgt>
                                        </p:tgtEl>
                                        <p:attrNameLst>
                                          <p:attrName>style.visibility</p:attrName>
                                        </p:attrNameLst>
                                      </p:cBhvr>
                                      <p:to>
                                        <p:strVal val="visible"/>
                                      </p:to>
                                    </p:set>
                                    <p:anim calcmode="lin" valueType="num">
                                      <p:cBhvr additive="base">
                                        <p:cTn id="31" dur="500" fill="hold"/>
                                        <p:tgtEl>
                                          <p:spTgt spid="76390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3907">
                                            <p:txEl>
                                              <p:pRg st="5" end="5"/>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49" presetClass="entr" presetSubtype="0" decel="100000" fill="hold" nodeType="afterEffect">
                                  <p:stCondLst>
                                    <p:cond delay="0"/>
                                  </p:stCondLst>
                                  <p:childTnLst>
                                    <p:set>
                                      <p:cBhvr>
                                        <p:cTn id="35" dur="1" fill="hold">
                                          <p:stCondLst>
                                            <p:cond delay="0"/>
                                          </p:stCondLst>
                                        </p:cTn>
                                        <p:tgtEl>
                                          <p:spTgt spid="763945"/>
                                        </p:tgtEl>
                                        <p:attrNameLst>
                                          <p:attrName>style.visibility</p:attrName>
                                        </p:attrNameLst>
                                      </p:cBhvr>
                                      <p:to>
                                        <p:strVal val="visible"/>
                                      </p:to>
                                    </p:set>
                                    <p:anim calcmode="lin" valueType="num">
                                      <p:cBhvr>
                                        <p:cTn id="36" dur="500" fill="hold"/>
                                        <p:tgtEl>
                                          <p:spTgt spid="763945"/>
                                        </p:tgtEl>
                                        <p:attrNameLst>
                                          <p:attrName>ppt_w</p:attrName>
                                        </p:attrNameLst>
                                      </p:cBhvr>
                                      <p:tavLst>
                                        <p:tav tm="0">
                                          <p:val>
                                            <p:fltVal val="0"/>
                                          </p:val>
                                        </p:tav>
                                        <p:tav tm="100000">
                                          <p:val>
                                            <p:strVal val="#ppt_w"/>
                                          </p:val>
                                        </p:tav>
                                      </p:tavLst>
                                    </p:anim>
                                    <p:anim calcmode="lin" valueType="num">
                                      <p:cBhvr>
                                        <p:cTn id="37" dur="500" fill="hold"/>
                                        <p:tgtEl>
                                          <p:spTgt spid="763945"/>
                                        </p:tgtEl>
                                        <p:attrNameLst>
                                          <p:attrName>ppt_h</p:attrName>
                                        </p:attrNameLst>
                                      </p:cBhvr>
                                      <p:tavLst>
                                        <p:tav tm="0">
                                          <p:val>
                                            <p:fltVal val="0"/>
                                          </p:val>
                                        </p:tav>
                                        <p:tav tm="100000">
                                          <p:val>
                                            <p:strVal val="#ppt_h"/>
                                          </p:val>
                                        </p:tav>
                                      </p:tavLst>
                                    </p:anim>
                                    <p:anim calcmode="lin" valueType="num">
                                      <p:cBhvr>
                                        <p:cTn id="38" dur="500" fill="hold"/>
                                        <p:tgtEl>
                                          <p:spTgt spid="763945"/>
                                        </p:tgtEl>
                                        <p:attrNameLst>
                                          <p:attrName>style.rotation</p:attrName>
                                        </p:attrNameLst>
                                      </p:cBhvr>
                                      <p:tavLst>
                                        <p:tav tm="0">
                                          <p:val>
                                            <p:fltVal val="360"/>
                                          </p:val>
                                        </p:tav>
                                        <p:tav tm="100000">
                                          <p:val>
                                            <p:fltVal val="0"/>
                                          </p:val>
                                        </p:tav>
                                      </p:tavLst>
                                    </p:anim>
                                    <p:animEffect transition="in" filter="fade">
                                      <p:cBhvr>
                                        <p:cTn id="39"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5718175" algn="l"/>
              </a:tabLst>
            </a:pPr>
            <a:r>
              <a:rPr lang="en-US" dirty="0" smtClean="0"/>
              <a:t>SLAB Allocator Details</a:t>
            </a:r>
            <a:endParaRPr lang="en-US" dirty="0"/>
          </a:p>
        </p:txBody>
      </p:sp>
      <p:sp>
        <p:nvSpPr>
          <p:cNvPr id="3" name="Content Placeholder 2"/>
          <p:cNvSpPr>
            <a:spLocks noGrp="1"/>
          </p:cNvSpPr>
          <p:nvPr>
            <p:ph idx="1"/>
          </p:nvPr>
        </p:nvSpPr>
        <p:spPr>
          <a:xfrm>
            <a:off x="228600" y="838200"/>
            <a:ext cx="8686800" cy="5562600"/>
          </a:xfrm>
        </p:spPr>
        <p:txBody>
          <a:bodyPr>
            <a:normAutofit/>
          </a:bodyPr>
          <a:lstStyle/>
          <a:p>
            <a:r>
              <a:rPr lang="en-US" dirty="0" smtClean="0"/>
              <a:t>Based on algorithm first introduced for SunOS</a:t>
            </a:r>
          </a:p>
          <a:p>
            <a:pPr lvl="1"/>
            <a:r>
              <a:rPr lang="en-US" dirty="0" smtClean="0"/>
              <a:t>Observation: amount of time required to initialize a regular object in the kernel exceeds the amount of time required to allocate and </a:t>
            </a:r>
            <a:r>
              <a:rPr lang="en-US" dirty="0" err="1" smtClean="0"/>
              <a:t>deallocate</a:t>
            </a:r>
            <a:r>
              <a:rPr lang="en-US" dirty="0" smtClean="0"/>
              <a:t> it</a:t>
            </a:r>
          </a:p>
          <a:p>
            <a:pPr lvl="1"/>
            <a:r>
              <a:rPr lang="en-US" dirty="0"/>
              <a:t>Resolves around object </a:t>
            </a:r>
            <a:r>
              <a:rPr lang="en-US" dirty="0" smtClean="0"/>
              <a:t>caching</a:t>
            </a:r>
          </a:p>
          <a:p>
            <a:pPr lvl="2"/>
            <a:r>
              <a:rPr lang="en-US" dirty="0" smtClean="0"/>
              <a:t>Allocate once, keep reusing objects</a:t>
            </a:r>
          </a:p>
          <a:p>
            <a:r>
              <a:rPr lang="en-US" dirty="0" smtClean="0"/>
              <a:t>Avoids memory fragmentation:</a:t>
            </a:r>
          </a:p>
          <a:p>
            <a:pPr lvl="1"/>
            <a:r>
              <a:rPr lang="en-US" dirty="0" smtClean="0"/>
              <a:t>Caching of similarly sized objects, avoid fragmentation </a:t>
            </a:r>
          </a:p>
          <a:p>
            <a:pPr lvl="1"/>
            <a:r>
              <a:rPr lang="en-US" dirty="0" smtClean="0"/>
              <a:t>Similar to custom </a:t>
            </a:r>
            <a:r>
              <a:rPr lang="en-US" dirty="0" err="1" smtClean="0"/>
              <a:t>freelist</a:t>
            </a:r>
            <a:r>
              <a:rPr lang="en-US" dirty="0" smtClean="0"/>
              <a:t> per object</a:t>
            </a:r>
          </a:p>
          <a:p>
            <a:r>
              <a:rPr lang="en-US" dirty="0" smtClean="0"/>
              <a:t>Reuse of allocation</a:t>
            </a:r>
          </a:p>
          <a:p>
            <a:pPr lvl="1"/>
            <a:r>
              <a:rPr lang="en-US" dirty="0" smtClean="0"/>
              <a:t>When new object first allocated, constructor runs</a:t>
            </a:r>
          </a:p>
          <a:p>
            <a:pPr lvl="1">
              <a:tabLst>
                <a:tab pos="4168775" algn="l"/>
              </a:tabLst>
            </a:pPr>
            <a:r>
              <a:rPr lang="en-US" dirty="0" smtClean="0"/>
              <a:t>On subsequent free/reallocation, constructor does not need to be </a:t>
            </a:r>
            <a:r>
              <a:rPr lang="en-US" dirty="0" err="1" smtClean="0"/>
              <a:t>reexecuted</a:t>
            </a:r>
            <a:endParaRPr lang="en-US" dirty="0" smtClean="0"/>
          </a:p>
          <a:p>
            <a:pPr>
              <a:tabLst>
                <a:tab pos="4168775" algn="l"/>
              </a:tabLst>
            </a:pPr>
            <a:endParaRPr lang="en-US" dirty="0" smtClean="0"/>
          </a:p>
          <a:p>
            <a:endParaRPr lang="en-US" dirty="0" smtClean="0"/>
          </a:p>
          <a:p>
            <a:pPr lvl="1"/>
            <a:endParaRPr lang="en-US" dirty="0"/>
          </a:p>
        </p:txBody>
      </p:sp>
    </p:spTree>
    <p:extLst>
      <p:ext uri="{BB962C8B-B14F-4D97-AF65-F5344CB8AC3E}">
        <p14:creationId xmlns:p14="http://schemas.microsoft.com/office/powerpoint/2010/main" val="3576647157"/>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SLAB Allocator: Cache Use</a:t>
            </a:r>
            <a:endParaRPr lang="en-US" dirty="0"/>
          </a:p>
        </p:txBody>
      </p:sp>
      <p:sp>
        <p:nvSpPr>
          <p:cNvPr id="3" name="Content Placeholder 2"/>
          <p:cNvSpPr>
            <a:spLocks noGrp="1"/>
          </p:cNvSpPr>
          <p:nvPr>
            <p:ph idx="1"/>
          </p:nvPr>
        </p:nvSpPr>
        <p:spPr>
          <a:xfrm>
            <a:off x="152400" y="762000"/>
            <a:ext cx="8991600" cy="5486400"/>
          </a:xfrm>
        </p:spPr>
        <p:txBody>
          <a:bodyPr>
            <a:normAutofit/>
          </a:bodyPr>
          <a:lstStyle/>
          <a:p>
            <a:pPr>
              <a:spcAft>
                <a:spcPts val="600"/>
              </a:spcAft>
            </a:pPr>
            <a:r>
              <a:rPr lang="en-US" dirty="0" smtClean="0"/>
              <a:t>Example:</a:t>
            </a:r>
            <a:br>
              <a:rPr lang="en-US" dirty="0" smtClean="0"/>
            </a:br>
            <a:r>
              <a:rPr lang="en-US" sz="1900" dirty="0" err="1" smtClean="0">
                <a:latin typeface="Courier New" pitchFamily="49" charset="0"/>
                <a:cs typeface="Courier New" pitchFamily="49" charset="0"/>
              </a:rPr>
              <a:t>task_struct_cachep</a:t>
            </a:r>
            <a:r>
              <a:rPr lang="en-US" sz="1900" dirty="0" smtClean="0">
                <a:latin typeface="Courier New" pitchFamily="49" charset="0"/>
                <a:cs typeface="Courier New" pitchFamily="49" charset="0"/>
              </a:rPr>
              <a:t> = </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kmem_cache_create</a:t>
            </a: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task_struct</a:t>
            </a:r>
            <a:r>
              <a:rPr lang="en-US" sz="1900" dirty="0" smtClean="0">
                <a:latin typeface="Courier New" pitchFamily="49" charset="0"/>
                <a:cs typeface="Courier New" pitchFamily="49" charset="0"/>
              </a:rPr>
              <a:t>”,</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sizeof</a:t>
            </a: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struct</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task_struct</a:t>
            </a:r>
            <a:r>
              <a:rPr lang="en-US" sz="1900" dirty="0" smtClean="0">
                <a:latin typeface="Courier New" pitchFamily="49" charset="0"/>
                <a:cs typeface="Courier New" pitchFamily="49" charset="0"/>
              </a:rPr>
              <a:t>),</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ARCH_MIN_TASKALIGN,</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SLAB_PANIC | SLAB_NOTRACK,</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NULL);</a:t>
            </a:r>
            <a:endParaRPr lang="en-US" dirty="0" smtClean="0"/>
          </a:p>
          <a:p>
            <a:r>
              <a:rPr lang="en-US" dirty="0" smtClean="0"/>
              <a:t>Use of example:</a:t>
            </a:r>
            <a:br>
              <a:rPr lang="en-US" dirty="0" smtClean="0"/>
            </a:br>
            <a:r>
              <a:rPr lang="en-US" sz="1900" dirty="0" err="1" smtClean="0">
                <a:latin typeface="Courier New" pitchFamily="49" charset="0"/>
                <a:cs typeface="Courier New" pitchFamily="49" charset="0"/>
              </a:rPr>
              <a:t>struct</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task_struct</a:t>
            </a:r>
            <a:r>
              <a:rPr lang="en-US" sz="1900" dirty="0" smtClean="0">
                <a:latin typeface="Courier New" pitchFamily="49" charset="0"/>
                <a:cs typeface="Courier New" pitchFamily="49" charset="0"/>
              </a:rPr>
              <a:t> *tsk;</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tsk = </a:t>
            </a:r>
            <a:r>
              <a:rPr lang="en-US" sz="1900" dirty="0" err="1" smtClean="0">
                <a:latin typeface="Courier New" pitchFamily="49" charset="0"/>
                <a:cs typeface="Courier New" pitchFamily="49" charset="0"/>
              </a:rPr>
              <a:t>kmem_cache_alloc</a:t>
            </a: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task_struct_cachep</a:t>
            </a:r>
            <a:r>
              <a:rPr lang="en-US" sz="1900" dirty="0" smtClean="0">
                <a:latin typeface="Courier New" pitchFamily="49" charset="0"/>
                <a:cs typeface="Courier New" pitchFamily="49" charset="0"/>
              </a:rPr>
              <a:t>, GFP_KERNEL);</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if (!tsk)</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return NULL;</a:t>
            </a:r>
            <a:br>
              <a:rPr lang="en-US" sz="1900" dirty="0" smtClean="0">
                <a:latin typeface="Courier New" pitchFamily="49" charset="0"/>
                <a:cs typeface="Courier New" pitchFamily="49" charset="0"/>
              </a:rPr>
            </a:br>
            <a:r>
              <a:rPr lang="en-US" sz="1900" dirty="0" smtClean="0">
                <a:latin typeface="Courier New" pitchFamily="49" charset="0"/>
                <a:cs typeface="Courier New" pitchFamily="49" charset="0"/>
              </a:rPr>
              <a:t/>
            </a:r>
            <a:br>
              <a:rPr lang="en-US" sz="1900" dirty="0" smtClean="0">
                <a:latin typeface="Courier New" pitchFamily="49" charset="0"/>
                <a:cs typeface="Courier New" pitchFamily="49" charset="0"/>
              </a:rPr>
            </a:br>
            <a:r>
              <a:rPr lang="en-US" sz="1900" dirty="0" err="1" smtClean="0">
                <a:latin typeface="Courier New" pitchFamily="49" charset="0"/>
                <a:cs typeface="Courier New" pitchFamily="49" charset="0"/>
              </a:rPr>
              <a:t>kmem_free</a:t>
            </a: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task_struct_cachep,tsk</a:t>
            </a:r>
            <a:r>
              <a:rPr lang="en-US" sz="1900" dirty="0" smtClean="0">
                <a:latin typeface="Courier New" pitchFamily="49" charset="0"/>
                <a:cs typeface="Courier New" pitchFamily="49" charset="0"/>
              </a:rPr>
              <a:t>);</a:t>
            </a:r>
          </a:p>
        </p:txBody>
      </p:sp>
    </p:spTree>
    <p:extLst>
      <p:ext uri="{BB962C8B-B14F-4D97-AF65-F5344CB8AC3E}">
        <p14:creationId xmlns:p14="http://schemas.microsoft.com/office/powerpoint/2010/main" val="1159493349"/>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SLAB Allocator Details (</a:t>
            </a:r>
            <a:r>
              <a:rPr lang="en-US" dirty="0" err="1" smtClean="0"/>
              <a:t>Con’t</a:t>
            </a:r>
            <a:r>
              <a:rPr lang="en-US" dirty="0" smtClean="0"/>
              <a:t>)</a:t>
            </a:r>
            <a:endParaRPr lang="en-US" dirty="0"/>
          </a:p>
        </p:txBody>
      </p:sp>
      <p:sp>
        <p:nvSpPr>
          <p:cNvPr id="3" name="Content Placeholder 2"/>
          <p:cNvSpPr>
            <a:spLocks noGrp="1"/>
          </p:cNvSpPr>
          <p:nvPr>
            <p:ph idx="1"/>
          </p:nvPr>
        </p:nvSpPr>
        <p:spPr>
          <a:xfrm>
            <a:off x="228600" y="838200"/>
            <a:ext cx="8610600" cy="5486400"/>
          </a:xfrm>
        </p:spPr>
        <p:txBody>
          <a:bodyPr>
            <a:normAutofit/>
          </a:bodyPr>
          <a:lstStyle/>
          <a:p>
            <a:pPr>
              <a:spcAft>
                <a:spcPts val="600"/>
              </a:spcAft>
            </a:pPr>
            <a:r>
              <a:rPr lang="en-US" dirty="0"/>
              <a:t>Caches can be later destroyed with:</a:t>
            </a:r>
            <a:br>
              <a:rPr lang="en-US" dirty="0"/>
            </a:br>
            <a:r>
              <a:rPr lang="en-US" dirty="0" smtClean="0"/>
              <a:t> </a:t>
            </a:r>
            <a:r>
              <a:rPr lang="en-US" sz="1900" dirty="0" err="1" smtClean="0">
                <a:latin typeface="Courier New" pitchFamily="49" charset="0"/>
                <a:cs typeface="Courier New" pitchFamily="49" charset="0"/>
              </a:rPr>
              <a:t>int</a:t>
            </a:r>
            <a:r>
              <a:rPr lang="en-US" sz="1900" dirty="0" smtClean="0">
                <a:latin typeface="Courier New" pitchFamily="49" charset="0"/>
                <a:cs typeface="Courier New" pitchFamily="49" charset="0"/>
              </a:rPr>
              <a:t> </a:t>
            </a:r>
            <a:r>
              <a:rPr lang="en-US" sz="1900" dirty="0" err="1">
                <a:latin typeface="Courier New" pitchFamily="49" charset="0"/>
                <a:cs typeface="Courier New" pitchFamily="49" charset="0"/>
              </a:rPr>
              <a:t>kmem_cache_destroy</a:t>
            </a:r>
            <a:r>
              <a:rPr lang="en-US" sz="1900" dirty="0">
                <a:latin typeface="Courier New" pitchFamily="49" charset="0"/>
                <a:cs typeface="Courier New" pitchFamily="49" charset="0"/>
              </a:rPr>
              <a:t>(</a:t>
            </a:r>
            <a:r>
              <a:rPr lang="en-US" sz="1900" dirty="0" err="1">
                <a:latin typeface="Courier New" pitchFamily="49" charset="0"/>
                <a:cs typeface="Courier New" pitchFamily="49" charset="0"/>
              </a:rPr>
              <a:t>struct</a:t>
            </a:r>
            <a:r>
              <a:rPr lang="en-US" sz="1900" dirty="0">
                <a:latin typeface="Courier New" pitchFamily="49" charset="0"/>
                <a:cs typeface="Courier New" pitchFamily="49" charset="0"/>
              </a:rPr>
              <a:t> </a:t>
            </a:r>
            <a:r>
              <a:rPr lang="en-US" sz="1900" dirty="0" err="1">
                <a:latin typeface="Courier New" pitchFamily="49" charset="0"/>
                <a:cs typeface="Courier New" pitchFamily="49" charset="0"/>
              </a:rPr>
              <a:t>kmem_cache</a:t>
            </a:r>
            <a:r>
              <a:rPr lang="en-US" sz="1900" dirty="0">
                <a:latin typeface="Courier New" pitchFamily="49" charset="0"/>
                <a:cs typeface="Courier New" pitchFamily="49" charset="0"/>
              </a:rPr>
              <a:t> *</a:t>
            </a:r>
            <a:r>
              <a:rPr lang="en-US" sz="1900" dirty="0" err="1">
                <a:latin typeface="Courier New" pitchFamily="49" charset="0"/>
                <a:cs typeface="Courier New" pitchFamily="49" charset="0"/>
              </a:rPr>
              <a:t>cachep</a:t>
            </a:r>
            <a:r>
              <a:rPr lang="en-US" sz="1900" dirty="0">
                <a:latin typeface="Courier New" pitchFamily="49" charset="0"/>
                <a:cs typeface="Courier New" pitchFamily="49" charset="0"/>
              </a:rPr>
              <a:t>);</a:t>
            </a:r>
          </a:p>
          <a:p>
            <a:pPr lvl="1"/>
            <a:r>
              <a:rPr lang="en-US" dirty="0" smtClean="0"/>
              <a:t>Assuming that all objects freed</a:t>
            </a:r>
          </a:p>
          <a:p>
            <a:pPr lvl="1"/>
            <a:r>
              <a:rPr lang="en-US" dirty="0" smtClean="0"/>
              <a:t>No one ever tries to use cache again</a:t>
            </a:r>
          </a:p>
          <a:p>
            <a:r>
              <a:rPr lang="en-US" dirty="0" smtClean="0">
                <a:solidFill>
                  <a:srgbClr val="FF0000"/>
                </a:solidFill>
              </a:rPr>
              <a:t>All caches kept in global list</a:t>
            </a:r>
          </a:p>
          <a:p>
            <a:pPr lvl="1"/>
            <a:r>
              <a:rPr lang="en-US" dirty="0" smtClean="0">
                <a:solidFill>
                  <a:srgbClr val="FF0000"/>
                </a:solidFill>
              </a:rPr>
              <a:t>Including global caches set up with objects of powers of 2 from 2</a:t>
            </a:r>
            <a:r>
              <a:rPr lang="en-US" baseline="30000" dirty="0" smtClean="0">
                <a:solidFill>
                  <a:srgbClr val="FF0000"/>
                </a:solidFill>
              </a:rPr>
              <a:t>5</a:t>
            </a:r>
            <a:r>
              <a:rPr lang="en-US" dirty="0" smtClean="0">
                <a:solidFill>
                  <a:srgbClr val="FF0000"/>
                </a:solidFill>
              </a:rPr>
              <a:t> to 2</a:t>
            </a:r>
            <a:r>
              <a:rPr lang="en-US" baseline="30000" dirty="0" smtClean="0">
                <a:solidFill>
                  <a:srgbClr val="FF0000"/>
                </a:solidFill>
              </a:rPr>
              <a:t>17</a:t>
            </a:r>
            <a:r>
              <a:rPr lang="en-US" dirty="0" smtClean="0">
                <a:solidFill>
                  <a:srgbClr val="FF0000"/>
                </a:solidFill>
              </a:rPr>
              <a:t> </a:t>
            </a:r>
          </a:p>
          <a:p>
            <a:pPr lvl="1"/>
            <a:r>
              <a:rPr lang="en-US" dirty="0" smtClean="0">
                <a:solidFill>
                  <a:srgbClr val="FF0000"/>
                </a:solidFill>
              </a:rPr>
              <a:t>General kernel allocation (</a:t>
            </a:r>
            <a:r>
              <a:rPr lang="en-US" dirty="0" err="1" smtClean="0">
                <a:solidFill>
                  <a:srgbClr val="FF0000"/>
                </a:solidFill>
              </a:rPr>
              <a:t>kmalloc</a:t>
            </a:r>
            <a:r>
              <a:rPr lang="en-US" dirty="0" smtClean="0">
                <a:solidFill>
                  <a:srgbClr val="FF0000"/>
                </a:solidFill>
              </a:rPr>
              <a:t>/</a:t>
            </a:r>
            <a:r>
              <a:rPr lang="en-US" dirty="0" err="1" smtClean="0">
                <a:solidFill>
                  <a:srgbClr val="FF0000"/>
                </a:solidFill>
              </a:rPr>
              <a:t>kfree</a:t>
            </a:r>
            <a:r>
              <a:rPr lang="en-US" dirty="0" smtClean="0">
                <a:solidFill>
                  <a:srgbClr val="FF0000"/>
                </a:solidFill>
              </a:rPr>
              <a:t>) uses least-fit for requested cache size</a:t>
            </a:r>
          </a:p>
          <a:p>
            <a:r>
              <a:rPr lang="en-US" dirty="0" smtClean="0"/>
              <a:t>Reclamation of memory</a:t>
            </a:r>
          </a:p>
          <a:p>
            <a:pPr lvl="1"/>
            <a:r>
              <a:rPr lang="en-US" dirty="0" smtClean="0"/>
              <a:t>Caches keep sorted list of empty, partial, and full slabs</a:t>
            </a:r>
          </a:p>
          <a:p>
            <a:pPr lvl="2"/>
            <a:r>
              <a:rPr lang="en-US" dirty="0" smtClean="0"/>
              <a:t>Easy to manage – slab metadata contains reference count</a:t>
            </a:r>
          </a:p>
          <a:p>
            <a:pPr lvl="2"/>
            <a:r>
              <a:rPr lang="en-US" dirty="0" smtClean="0"/>
              <a:t>Objects within slabs linked together</a:t>
            </a:r>
          </a:p>
          <a:p>
            <a:pPr lvl="1"/>
            <a:r>
              <a:rPr lang="en-US" dirty="0" smtClean="0"/>
              <a:t>Ask individual caches for full slabs for reclamation</a:t>
            </a:r>
          </a:p>
          <a:p>
            <a:endParaRPr lang="en-US" dirty="0" smtClean="0"/>
          </a:p>
          <a:p>
            <a:endParaRPr lang="en-US" dirty="0"/>
          </a:p>
        </p:txBody>
      </p:sp>
    </p:spTree>
    <p:extLst>
      <p:ext uri="{BB962C8B-B14F-4D97-AF65-F5344CB8AC3E}">
        <p14:creationId xmlns:p14="http://schemas.microsoft.com/office/powerpoint/2010/main" val="233572615"/>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dirty="0" smtClean="0">
                <a:ea typeface="굴림" panose="020B0600000101010101" pitchFamily="34" charset="-127"/>
              </a:rPr>
              <a:t>Summary</a:t>
            </a:r>
            <a:endParaRPr lang="en-US" altLang="ko-KR" dirty="0" smtClean="0">
              <a:ea typeface="굴림" panose="020B0600000101010101" pitchFamily="34" charset="-127"/>
            </a:endParaRPr>
          </a:p>
        </p:txBody>
      </p:sp>
      <p:sp>
        <p:nvSpPr>
          <p:cNvPr id="30723" name="Rectangle 3"/>
          <p:cNvSpPr>
            <a:spLocks noGrp="1" noChangeArrowheads="1"/>
          </p:cNvSpPr>
          <p:nvPr>
            <p:ph type="body" idx="1"/>
          </p:nvPr>
        </p:nvSpPr>
        <p:spPr>
          <a:xfrm>
            <a:off x="152400" y="685800"/>
            <a:ext cx="8915400" cy="6172200"/>
          </a:xfrm>
        </p:spPr>
        <p:txBody>
          <a:bodyPr>
            <a:normAutofit/>
          </a:bodyPr>
          <a:lstStyle/>
          <a:p>
            <a:pPr>
              <a:lnSpc>
                <a:spcPct val="80000"/>
              </a:lnSpc>
              <a:spcBef>
                <a:spcPct val="5000"/>
              </a:spcBef>
            </a:pPr>
            <a:r>
              <a:rPr lang="en-US" altLang="ko-KR" dirty="0" smtClean="0">
                <a:ea typeface="굴림" panose="020B0600000101010101" pitchFamily="34" charset="-127"/>
                <a:sym typeface="Symbol" panose="05050102010706020507" pitchFamily="18" charset="2"/>
              </a:rPr>
              <a:t>Replacement </a:t>
            </a:r>
            <a:r>
              <a:rPr lang="en-US" altLang="ko-KR" dirty="0" smtClean="0">
                <a:ea typeface="굴림" panose="020B0600000101010101" pitchFamily="34" charset="-127"/>
                <a:sym typeface="Symbol" panose="05050102010706020507" pitchFamily="18" charset="2"/>
              </a:rPr>
              <a:t>policies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FIFO: Place pages on queue, replace page at end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MIN: Replace page that will be used farthest in future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LRU: Replace page used farthest in past </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Clock Algorithm: Approximation to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Arrange all pages in circular list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Sweep through them, marking as not “in use”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If page not “in use” for one pass, than can replace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N</a:t>
            </a:r>
            <a:r>
              <a:rPr lang="en-US" altLang="ko-KR" baseline="30000" dirty="0" smtClean="0">
                <a:ea typeface="굴림" panose="020B0600000101010101" pitchFamily="34" charset="-127"/>
                <a:sym typeface="Symbol" panose="05050102010706020507" pitchFamily="18" charset="2"/>
              </a:rPr>
              <a:t>th</a:t>
            </a:r>
            <a:r>
              <a:rPr lang="en-US" altLang="ko-KR" dirty="0" smtClean="0">
                <a:ea typeface="굴림" panose="020B0600000101010101" pitchFamily="34" charset="-127"/>
                <a:sym typeface="Symbol" panose="05050102010706020507" pitchFamily="18" charset="2"/>
              </a:rPr>
              <a:t>-chance clock algorithm: Another </a:t>
            </a:r>
            <a:r>
              <a:rPr lang="en-US" altLang="ko-KR" dirty="0" err="1" smtClean="0">
                <a:ea typeface="굴림" panose="020B0600000101010101" pitchFamily="34" charset="-127"/>
                <a:sym typeface="Symbol" panose="05050102010706020507" pitchFamily="18" charset="2"/>
              </a:rPr>
              <a:t>approx</a:t>
            </a:r>
            <a:r>
              <a:rPr lang="en-US" altLang="ko-KR" dirty="0" smtClean="0">
                <a:ea typeface="굴림" panose="020B0600000101010101" pitchFamily="34" charset="-127"/>
                <a:sym typeface="Symbol" panose="05050102010706020507" pitchFamily="18" charset="2"/>
              </a:rPr>
              <a:t>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Give pages multiple passes of clock hand before replacing</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Second-Chance List algorithm: Yet another </a:t>
            </a:r>
            <a:r>
              <a:rPr lang="en-US" altLang="ko-KR" dirty="0" err="1" smtClean="0">
                <a:ea typeface="굴림" panose="020B0600000101010101" pitchFamily="34" charset="-127"/>
                <a:sym typeface="Symbol" panose="05050102010706020507" pitchFamily="18" charset="2"/>
              </a:rPr>
              <a:t>approx</a:t>
            </a:r>
            <a:r>
              <a:rPr lang="en-US" altLang="ko-KR" dirty="0" smtClean="0">
                <a:ea typeface="굴림" panose="020B0600000101010101" pitchFamily="34" charset="-127"/>
                <a:sym typeface="Symbol" panose="05050102010706020507" pitchFamily="18" charset="2"/>
              </a:rPr>
              <a:t>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Divide pages into two groups, one of which is truly LRU and managed on page faults</a:t>
            </a:r>
            <a:r>
              <a:rPr lang="en-US" altLang="ko-KR" dirty="0" smtClean="0">
                <a:ea typeface="굴림" panose="020B0600000101010101" pitchFamily="34" charset="-127"/>
                <a:sym typeface="Symbol" panose="05050102010706020507" pitchFamily="18" charset="2"/>
              </a:rPr>
              <a:t>.</a:t>
            </a:r>
          </a:p>
          <a:p>
            <a:pPr>
              <a:lnSpc>
                <a:spcPct val="80000"/>
              </a:lnSpc>
              <a:spcBef>
                <a:spcPct val="10000"/>
              </a:spcBef>
            </a:pPr>
            <a:r>
              <a:rPr lang="en-US" altLang="ko-KR" dirty="0">
                <a:ea typeface="굴림" panose="020B0600000101010101" pitchFamily="34" charset="-127"/>
                <a:sym typeface="Symbol" panose="05050102010706020507" pitchFamily="18" charset="2"/>
              </a:rPr>
              <a:t>Working Set:</a:t>
            </a:r>
          </a:p>
          <a:p>
            <a:pPr lvl="1">
              <a:lnSpc>
                <a:spcPct val="80000"/>
              </a:lnSpc>
              <a:spcBef>
                <a:spcPct val="10000"/>
              </a:spcBef>
            </a:pPr>
            <a:r>
              <a:rPr lang="en-US" altLang="ko-KR" dirty="0">
                <a:ea typeface="굴림" panose="020B0600000101010101" pitchFamily="34" charset="-127"/>
                <a:sym typeface="Symbol" panose="05050102010706020507" pitchFamily="18" charset="2"/>
              </a:rPr>
              <a:t>Set of pages touched by a process recently</a:t>
            </a:r>
          </a:p>
          <a:p>
            <a:pPr>
              <a:lnSpc>
                <a:spcPct val="80000"/>
              </a:lnSpc>
              <a:spcBef>
                <a:spcPct val="10000"/>
              </a:spcBef>
            </a:pPr>
            <a:r>
              <a:rPr lang="en-US" altLang="ko-KR" dirty="0">
                <a:ea typeface="굴림" panose="020B0600000101010101" pitchFamily="34" charset="-127"/>
              </a:rPr>
              <a:t>Thrashing:</a:t>
            </a:r>
            <a:r>
              <a:rPr lang="en-US" altLang="ko-KR" dirty="0">
                <a:ea typeface="굴림" panose="020B0600000101010101" pitchFamily="34" charset="-127"/>
                <a:sym typeface="Symbol" panose="05050102010706020507" pitchFamily="18" charset="2"/>
              </a:rPr>
              <a:t> a process is busy swapping pages in and out</a:t>
            </a:r>
          </a:p>
          <a:p>
            <a:pPr lvl="1">
              <a:lnSpc>
                <a:spcPct val="80000"/>
              </a:lnSpc>
              <a:spcBef>
                <a:spcPct val="10000"/>
              </a:spcBef>
            </a:pPr>
            <a:r>
              <a:rPr lang="en-US" altLang="ko-KR" dirty="0">
                <a:ea typeface="굴림" panose="020B0600000101010101" pitchFamily="34" charset="-127"/>
                <a:sym typeface="Symbol" panose="05050102010706020507" pitchFamily="18" charset="2"/>
              </a:rPr>
              <a:t>Process will thrash if working set doesn’t fit in memory</a:t>
            </a:r>
          </a:p>
          <a:p>
            <a:pPr lvl="1">
              <a:lnSpc>
                <a:spcPct val="80000"/>
              </a:lnSpc>
              <a:spcBef>
                <a:spcPct val="10000"/>
              </a:spcBef>
            </a:pPr>
            <a:r>
              <a:rPr lang="en-US" altLang="ko-KR" dirty="0">
                <a:ea typeface="굴림" panose="020B0600000101010101" pitchFamily="34" charset="-127"/>
                <a:sym typeface="Symbol" panose="05050102010706020507" pitchFamily="18" charset="2"/>
              </a:rPr>
              <a:t>Need to swap out a process</a:t>
            </a:r>
          </a:p>
          <a:p>
            <a:pPr marL="0" indent="0">
              <a:lnSpc>
                <a:spcPct val="80000"/>
              </a:lnSpc>
              <a:spcBef>
                <a:spcPct val="20000"/>
              </a:spcBef>
              <a:buNone/>
            </a:pPr>
            <a:endParaRPr lang="en-US" altLang="ko-KR"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2712965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184400" y="257175"/>
            <a:ext cx="1727200" cy="2501900"/>
            <a:chOff x="1264" y="48"/>
            <a:chExt cx="1088" cy="1576"/>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62" name="Text Box 204"/>
            <p:cNvSpPr txBox="1">
              <a:spLocks noChangeArrowheads="1"/>
            </p:cNvSpPr>
            <p:nvPr/>
          </p:nvSpPr>
          <p:spPr bwMode="auto">
            <a:xfrm>
              <a:off x="1810" y="1186"/>
              <a:ext cx="542"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Page</a:t>
              </a:r>
            </a:p>
            <a:p>
              <a:pPr>
                <a:spcBef>
                  <a:spcPct val="0"/>
                </a:spcBef>
              </a:pPr>
              <a:r>
                <a:rPr lang="en-US" altLang="ko-KR">
                  <a:ea typeface="굴림" panose="020B0600000101010101" pitchFamily="34" charset="-127"/>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TLB</a:t>
              </a:r>
            </a:p>
          </p:txBody>
        </p:sp>
      </p:grpSp>
      <p:sp>
        <p:nvSpPr>
          <p:cNvPr id="23555" name="Rectangle 2"/>
          <p:cNvSpPr>
            <a:spLocks noGrp="1" noChangeArrowheads="1"/>
          </p:cNvSpPr>
          <p:nvPr>
            <p:ph type="title"/>
          </p:nvPr>
        </p:nvSpPr>
        <p:spPr/>
        <p:txBody>
          <a:bodyPr/>
          <a:lstStyle/>
          <a:p>
            <a:r>
              <a:rPr lang="en-US" altLang="ko-KR" smtClean="0">
                <a:ea typeface="굴림" panose="020B0600000101010101" pitchFamily="34" charset="-127"/>
                <a:sym typeface="Symbol" panose="05050102010706020507" pitchFamily="18" charset="2"/>
              </a:rPr>
              <a:t>Illusion of Infinite Memory</a:t>
            </a:r>
          </a:p>
        </p:txBody>
      </p:sp>
      <p:sp>
        <p:nvSpPr>
          <p:cNvPr id="764931" name="Rectangle 3"/>
          <p:cNvSpPr>
            <a:spLocks noGrp="1" noChangeArrowheads="1"/>
          </p:cNvSpPr>
          <p:nvPr>
            <p:ph type="body" idx="1"/>
          </p:nvPr>
        </p:nvSpPr>
        <p:spPr>
          <a:xfrm>
            <a:off x="76200" y="3810000"/>
            <a:ext cx="8915400" cy="3200400"/>
          </a:xfrm>
        </p:spPr>
        <p:txBody>
          <a:bodyPr/>
          <a:lstStyle/>
          <a:p>
            <a:pPr>
              <a:lnSpc>
                <a:spcPct val="80000"/>
              </a:lnSpc>
              <a:spcBef>
                <a:spcPct val="5000"/>
              </a:spcBef>
            </a:pPr>
            <a:r>
              <a:rPr lang="en-US" altLang="ko-KR" dirty="0" smtClean="0">
                <a:ea typeface="굴림" panose="020B0600000101010101" pitchFamily="34" charset="-127"/>
              </a:rPr>
              <a:t>Disk is larger than physical memory </a:t>
            </a:r>
            <a:r>
              <a:rPr lang="en-US" altLang="ko-KR" dirty="0" smtClean="0">
                <a:ea typeface="굴림" panose="020B0600000101010101" pitchFamily="34" charset="-127"/>
                <a:sym typeface="Symbol" panose="05050102010706020507" pitchFamily="18" charset="2"/>
              </a:rPr>
              <a:t></a:t>
            </a:r>
          </a:p>
          <a:p>
            <a:pPr lvl="1">
              <a:lnSpc>
                <a:spcPct val="80000"/>
              </a:lnSpc>
              <a:spcBef>
                <a:spcPct val="5000"/>
              </a:spcBef>
            </a:pPr>
            <a:r>
              <a:rPr lang="en-US" altLang="ko-KR" dirty="0" smtClean="0">
                <a:ea typeface="굴림" panose="020B0600000101010101" pitchFamily="34" charset="-127"/>
              </a:rPr>
              <a:t>In-use virtual memory can be bigger than physical memory</a:t>
            </a:r>
          </a:p>
          <a:p>
            <a:pPr lvl="1">
              <a:lnSpc>
                <a:spcPct val="80000"/>
              </a:lnSpc>
              <a:spcBef>
                <a:spcPct val="5000"/>
              </a:spcBef>
            </a:pPr>
            <a:r>
              <a:rPr lang="en-US" altLang="ko-KR" dirty="0" smtClean="0">
                <a:ea typeface="굴림" panose="020B0600000101010101" pitchFamily="34" charset="-127"/>
              </a:rPr>
              <a:t>Combined memory of running processes much larger than physical memory</a:t>
            </a:r>
          </a:p>
          <a:p>
            <a:pPr lvl="2">
              <a:lnSpc>
                <a:spcPct val="80000"/>
              </a:lnSpc>
              <a:spcBef>
                <a:spcPct val="5000"/>
              </a:spcBef>
            </a:pPr>
            <a:r>
              <a:rPr lang="en-US" altLang="ko-KR" dirty="0" smtClean="0">
                <a:ea typeface="굴림" panose="020B0600000101010101" pitchFamily="34" charset="-127"/>
              </a:rPr>
              <a:t>More programs fit into memory, allowing more concurrency </a:t>
            </a:r>
          </a:p>
          <a:p>
            <a:pPr>
              <a:lnSpc>
                <a:spcPct val="80000"/>
              </a:lnSpc>
              <a:spcBef>
                <a:spcPct val="5000"/>
              </a:spcBef>
            </a:pPr>
            <a:r>
              <a:rPr lang="en-US" altLang="ko-KR" dirty="0" smtClean="0">
                <a:ea typeface="굴림" panose="020B0600000101010101" pitchFamily="34" charset="-127"/>
              </a:rPr>
              <a:t>Principle: </a:t>
            </a:r>
            <a:r>
              <a:rPr lang="en-US" altLang="ko-KR" dirty="0" smtClean="0">
                <a:solidFill>
                  <a:schemeClr val="hlink"/>
                </a:solidFill>
                <a:ea typeface="굴림" panose="020B0600000101010101" pitchFamily="34" charset="-127"/>
              </a:rPr>
              <a:t>Transparent Level of Indirection</a:t>
            </a:r>
            <a:r>
              <a:rPr lang="en-US" altLang="ko-KR" dirty="0" smtClean="0">
                <a:ea typeface="굴림" panose="020B0600000101010101" pitchFamily="34" charset="-127"/>
              </a:rPr>
              <a:t> (page table) </a:t>
            </a:r>
          </a:p>
          <a:p>
            <a:pPr lvl="1">
              <a:lnSpc>
                <a:spcPct val="80000"/>
              </a:lnSpc>
              <a:spcBef>
                <a:spcPct val="5000"/>
              </a:spcBef>
            </a:pPr>
            <a:r>
              <a:rPr lang="en-US" altLang="ko-KR" dirty="0" smtClean="0">
                <a:ea typeface="굴림" panose="020B0600000101010101" pitchFamily="34" charset="-127"/>
              </a:rPr>
              <a:t>Supports flexible placement of physical data</a:t>
            </a:r>
          </a:p>
          <a:p>
            <a:pPr lvl="2">
              <a:lnSpc>
                <a:spcPct val="80000"/>
              </a:lnSpc>
              <a:spcBef>
                <a:spcPct val="5000"/>
              </a:spcBef>
            </a:pPr>
            <a:r>
              <a:rPr lang="en-US" altLang="ko-KR" dirty="0" smtClean="0">
                <a:ea typeface="굴림" panose="020B0600000101010101" pitchFamily="34" charset="-127"/>
              </a:rPr>
              <a:t>Data could be on disk or somewhere across network</a:t>
            </a:r>
          </a:p>
          <a:p>
            <a:pPr lvl="1">
              <a:lnSpc>
                <a:spcPct val="80000"/>
              </a:lnSpc>
              <a:spcBef>
                <a:spcPct val="5000"/>
              </a:spcBef>
            </a:pPr>
            <a:r>
              <a:rPr lang="en-US" altLang="ko-KR" dirty="0" smtClean="0">
                <a:ea typeface="굴림" panose="020B0600000101010101" pitchFamily="34" charset="-127"/>
              </a:rPr>
              <a:t>Variable location of data transparent to user program</a:t>
            </a:r>
          </a:p>
          <a:p>
            <a:pPr lvl="2">
              <a:lnSpc>
                <a:spcPct val="80000"/>
              </a:lnSpc>
              <a:spcBef>
                <a:spcPct val="5000"/>
              </a:spcBef>
            </a:pPr>
            <a:r>
              <a:rPr lang="en-US" altLang="ko-KR" dirty="0" smtClean="0">
                <a:ea typeface="굴림" panose="020B0600000101010101" pitchFamily="34" charset="-127"/>
              </a:rPr>
              <a:t>Performance issue, not correctness issue</a:t>
            </a:r>
          </a:p>
        </p:txBody>
      </p:sp>
      <p:grpSp>
        <p:nvGrpSpPr>
          <p:cNvPr id="765179" name="Group 251"/>
          <p:cNvGrpSpPr>
            <a:grpSpLocks/>
          </p:cNvGrpSpPr>
          <p:nvPr/>
        </p:nvGrpSpPr>
        <p:grpSpPr bwMode="auto">
          <a:xfrm>
            <a:off x="4219575" y="952500"/>
            <a:ext cx="1141413" cy="2420938"/>
            <a:chOff x="2546" y="486"/>
            <a:chExt cx="719" cy="152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747" name="Text Box 203"/>
            <p:cNvSpPr txBox="1">
              <a:spLocks noChangeArrowheads="1"/>
            </p:cNvSpPr>
            <p:nvPr/>
          </p:nvSpPr>
          <p:spPr bwMode="auto">
            <a:xfrm>
              <a:off x="2546" y="1493"/>
              <a:ext cx="719"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Physical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512 MB</a:t>
              </a:r>
            </a:p>
          </p:txBody>
        </p:sp>
      </p:grpSp>
      <p:grpSp>
        <p:nvGrpSpPr>
          <p:cNvPr id="765181" name="Group 253"/>
          <p:cNvGrpSpPr>
            <a:grpSpLocks/>
          </p:cNvGrpSpPr>
          <p:nvPr/>
        </p:nvGrpSpPr>
        <p:grpSpPr bwMode="auto">
          <a:xfrm>
            <a:off x="3435350" y="812800"/>
            <a:ext cx="4413250" cy="2246313"/>
            <a:chOff x="2052" y="398"/>
            <a:chExt cx="2780" cy="141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3579" name="Text Box 206"/>
            <p:cNvSpPr txBox="1">
              <a:spLocks noChangeArrowheads="1"/>
            </p:cNvSpPr>
            <p:nvPr/>
          </p:nvSpPr>
          <p:spPr bwMode="auto">
            <a:xfrm>
              <a:off x="3872" y="1449"/>
              <a:ext cx="618"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Disk</a:t>
              </a:r>
            </a:p>
            <a:p>
              <a:pPr>
                <a:spcBef>
                  <a:spcPct val="0"/>
                </a:spcBef>
              </a:pPr>
              <a:r>
                <a:rPr lang="en-US" altLang="ko-KR">
                  <a:ea typeface="굴림" panose="020B0600000101010101" pitchFamily="34" charset="-127"/>
                </a:rPr>
                <a:t>500GB</a:t>
              </a:r>
            </a:p>
          </p:txBody>
        </p:sp>
      </p:grpSp>
      <p:grpSp>
        <p:nvGrpSpPr>
          <p:cNvPr id="765177" name="Group 249"/>
          <p:cNvGrpSpPr>
            <a:grpSpLocks/>
          </p:cNvGrpSpPr>
          <p:nvPr/>
        </p:nvGrpSpPr>
        <p:grpSpPr bwMode="auto">
          <a:xfrm>
            <a:off x="1092200" y="257175"/>
            <a:ext cx="1138238" cy="3324225"/>
            <a:chOff x="576" y="48"/>
            <a:chExt cx="717" cy="209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ko-KR" altLang="en-US" sz="6000">
                  <a:ea typeface="굴림" panose="020B0600000101010101" pitchFamily="34" charset="-127"/>
                  <a:sym typeface="Symbol" panose="05050102010706020507" pitchFamily="18" charset="2"/>
                </a:rPr>
                <a:t></a:t>
              </a:r>
            </a:p>
          </p:txBody>
        </p:sp>
        <p:sp>
          <p:nvSpPr>
            <p:cNvPr id="23561" name="Text Box 205"/>
            <p:cNvSpPr txBox="1">
              <a:spLocks noChangeArrowheads="1"/>
            </p:cNvSpPr>
            <p:nvPr/>
          </p:nvSpPr>
          <p:spPr bwMode="auto">
            <a:xfrm>
              <a:off x="576" y="1624"/>
              <a:ext cx="717"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Virtual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Tree>
    <p:extLst>
      <p:ext uri="{BB962C8B-B14F-4D97-AF65-F5344CB8AC3E}">
        <p14:creationId xmlns:p14="http://schemas.microsoft.com/office/powerpoint/2010/main" val="7430181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4931">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4931">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4931">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64931">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Demand Paging is Caching</a:t>
            </a: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smtClean="0">
                <a:ea typeface="굴림" panose="020B0600000101010101" pitchFamily="34" charset="-127"/>
              </a:rPr>
              <a:t>Since Demand Paging is Caching, must ask:</a:t>
            </a:r>
          </a:p>
          <a:p>
            <a:pPr lvl="1"/>
            <a:r>
              <a:rPr lang="en-US" altLang="ko-KR" smtClean="0">
                <a:ea typeface="굴림" panose="020B0600000101010101" pitchFamily="34" charset="-127"/>
              </a:rPr>
              <a:t>What is block size?</a:t>
            </a:r>
          </a:p>
          <a:p>
            <a:pPr lvl="2"/>
            <a:r>
              <a:rPr lang="en-US" altLang="ko-KR" smtClean="0">
                <a:ea typeface="굴림" panose="020B0600000101010101" pitchFamily="34" charset="-127"/>
              </a:rPr>
              <a:t>1 page</a:t>
            </a:r>
          </a:p>
          <a:p>
            <a:pPr lvl="1"/>
            <a:r>
              <a:rPr lang="en-US" altLang="ko-KR" smtClean="0">
                <a:ea typeface="굴림" panose="020B0600000101010101" pitchFamily="34" charset="-127"/>
              </a:rPr>
              <a:t>What is organization of this cache (i.e. direct-mapped, set-associative, fully-associative)?</a:t>
            </a:r>
          </a:p>
          <a:p>
            <a:pPr lvl="2"/>
            <a:r>
              <a:rPr lang="en-US" altLang="ko-KR" smtClean="0">
                <a:ea typeface="굴림" panose="020B0600000101010101" pitchFamily="34" charset="-127"/>
              </a:rPr>
              <a:t>Fully associative: arbitrary virtual</a:t>
            </a:r>
            <a:r>
              <a:rPr lang="en-US" altLang="ko-KR" smtClean="0">
                <a:ea typeface="굴림" panose="020B0600000101010101" pitchFamily="34" charset="-127"/>
                <a:sym typeface="Symbol" panose="05050102010706020507" pitchFamily="18" charset="2"/>
              </a:rPr>
              <a:t>physical mapping</a:t>
            </a:r>
          </a:p>
          <a:p>
            <a:pPr lvl="1"/>
            <a:r>
              <a:rPr lang="en-US" altLang="ko-KR" smtClean="0">
                <a:ea typeface="굴림" panose="020B0600000101010101" pitchFamily="34" charset="-127"/>
                <a:sym typeface="Symbol" panose="05050102010706020507" pitchFamily="18" charset="2"/>
              </a:rPr>
              <a:t>How do we find a page in the cache when look for it?</a:t>
            </a:r>
          </a:p>
          <a:p>
            <a:pPr lvl="2"/>
            <a:r>
              <a:rPr lang="en-US" altLang="ko-KR" smtClean="0">
                <a:ea typeface="굴림" panose="020B0600000101010101" pitchFamily="34" charset="-127"/>
                <a:sym typeface="Symbol" panose="05050102010706020507" pitchFamily="18" charset="2"/>
              </a:rPr>
              <a:t>First check TLB, then page-table traversal</a:t>
            </a:r>
          </a:p>
          <a:p>
            <a:pPr lvl="1"/>
            <a:r>
              <a:rPr lang="en-US" altLang="ko-KR" smtClean="0">
                <a:ea typeface="굴림" panose="020B0600000101010101" pitchFamily="34" charset="-127"/>
                <a:sym typeface="Symbol" panose="05050102010706020507" pitchFamily="18" charset="2"/>
              </a:rPr>
              <a:t>What is page replacement policy? (i.e. LRU, Random…)</a:t>
            </a:r>
          </a:p>
          <a:p>
            <a:pPr lvl="2"/>
            <a:r>
              <a:rPr lang="en-US" altLang="ko-KR" smtClean="0">
                <a:ea typeface="굴림" panose="020B0600000101010101" pitchFamily="34" charset="-127"/>
                <a:sym typeface="Symbol" panose="05050102010706020507" pitchFamily="18" charset="2"/>
              </a:rPr>
              <a:t>This requires more explanation… (kinda LRU)</a:t>
            </a:r>
          </a:p>
          <a:p>
            <a:pPr lvl="1"/>
            <a:r>
              <a:rPr lang="en-US" altLang="ko-KR" smtClean="0">
                <a:ea typeface="굴림" panose="020B0600000101010101" pitchFamily="34" charset="-127"/>
                <a:sym typeface="Symbol" panose="05050102010706020507" pitchFamily="18" charset="2"/>
              </a:rPr>
              <a:t>What happens on a miss?</a:t>
            </a:r>
          </a:p>
          <a:p>
            <a:pPr lvl="2"/>
            <a:r>
              <a:rPr lang="en-US" altLang="ko-KR" smtClean="0">
                <a:ea typeface="굴림" panose="020B0600000101010101" pitchFamily="34" charset="-127"/>
                <a:sym typeface="Symbol" panose="05050102010706020507" pitchFamily="18" charset="2"/>
              </a:rPr>
              <a:t>Go to lower level to fill miss (i.e. disk)</a:t>
            </a:r>
          </a:p>
          <a:p>
            <a:pPr lvl="1"/>
            <a:r>
              <a:rPr lang="en-US" altLang="ko-KR" smtClean="0">
                <a:ea typeface="굴림" panose="020B0600000101010101" pitchFamily="34" charset="-127"/>
                <a:sym typeface="Symbol" panose="05050102010706020507" pitchFamily="18" charset="2"/>
              </a:rPr>
              <a:t>What happens on a write? (write-through, write back)</a:t>
            </a:r>
          </a:p>
          <a:p>
            <a:pPr lvl="2"/>
            <a:r>
              <a:rPr lang="en-US" altLang="ko-KR" smtClean="0">
                <a:ea typeface="굴림" panose="020B0600000101010101" pitchFamily="34" charset="-127"/>
                <a:sym typeface="Symbol" panose="05050102010706020507" pitchFamily="18" charset="2"/>
              </a:rPr>
              <a:t>Definitely write-back.  Need dirty bit!</a:t>
            </a:r>
          </a:p>
          <a:p>
            <a:pPr lvl="1"/>
            <a:endParaRPr lang="ko-KR" altLang="en-US"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37936734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anim calcmode="lin" valueType="num">
                                      <p:cBhvr additive="base">
                                        <p:cTn id="7" dur="500" fill="hold"/>
                                        <p:tgtEl>
                                          <p:spTgt spid="7659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5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65955">
                                            <p:txEl>
                                              <p:pRg st="1" end="1"/>
                                            </p:txEl>
                                          </p:spTgt>
                                        </p:tgtEl>
                                        <p:attrNameLst>
                                          <p:attrName>style.visibility</p:attrName>
                                        </p:attrNameLst>
                                      </p:cBhvr>
                                      <p:to>
                                        <p:strVal val="visible"/>
                                      </p:to>
                                    </p:set>
                                    <p:anim calcmode="lin" valueType="num">
                                      <p:cBhvr additive="base">
                                        <p:cTn id="13" dur="500" fill="hold"/>
                                        <p:tgtEl>
                                          <p:spTgt spid="7659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659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5955">
                                            <p:txEl>
                                              <p:pRg st="2" end="2"/>
                                            </p:txEl>
                                          </p:spTgt>
                                        </p:tgtEl>
                                        <p:attrNameLst>
                                          <p:attrName>style.visibility</p:attrName>
                                        </p:attrNameLst>
                                      </p:cBhvr>
                                      <p:to>
                                        <p:strVal val="visible"/>
                                      </p:to>
                                    </p:set>
                                    <p:anim calcmode="lin" valueType="num">
                                      <p:cBhvr additive="base">
                                        <p:cTn id="19" dur="500" fill="hold"/>
                                        <p:tgtEl>
                                          <p:spTgt spid="7659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59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65955">
                                            <p:txEl>
                                              <p:pRg st="3" end="3"/>
                                            </p:txEl>
                                          </p:spTgt>
                                        </p:tgtEl>
                                        <p:attrNameLst>
                                          <p:attrName>style.visibility</p:attrName>
                                        </p:attrNameLst>
                                      </p:cBhvr>
                                      <p:to>
                                        <p:strVal val="visible"/>
                                      </p:to>
                                    </p:set>
                                    <p:anim calcmode="lin" valueType="num">
                                      <p:cBhvr additive="base">
                                        <p:cTn id="25" dur="500" fill="hold"/>
                                        <p:tgtEl>
                                          <p:spTgt spid="7659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59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5955">
                                            <p:txEl>
                                              <p:pRg st="4" end="4"/>
                                            </p:txEl>
                                          </p:spTgt>
                                        </p:tgtEl>
                                        <p:attrNameLst>
                                          <p:attrName>style.visibility</p:attrName>
                                        </p:attrNameLst>
                                      </p:cBhvr>
                                      <p:to>
                                        <p:strVal val="visible"/>
                                      </p:to>
                                    </p:set>
                                    <p:anim calcmode="lin" valueType="num">
                                      <p:cBhvr additive="base">
                                        <p:cTn id="31" dur="500" fill="hold"/>
                                        <p:tgtEl>
                                          <p:spTgt spid="7659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59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5955">
                                            <p:txEl>
                                              <p:pRg st="5" end="5"/>
                                            </p:txEl>
                                          </p:spTgt>
                                        </p:tgtEl>
                                        <p:attrNameLst>
                                          <p:attrName>style.visibility</p:attrName>
                                        </p:attrNameLst>
                                      </p:cBhvr>
                                      <p:to>
                                        <p:strVal val="visible"/>
                                      </p:to>
                                    </p:set>
                                    <p:anim calcmode="lin" valueType="num">
                                      <p:cBhvr additive="base">
                                        <p:cTn id="37" dur="500" fill="hold"/>
                                        <p:tgtEl>
                                          <p:spTgt spid="7659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59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5955">
                                            <p:txEl>
                                              <p:pRg st="6" end="6"/>
                                            </p:txEl>
                                          </p:spTgt>
                                        </p:tgtEl>
                                        <p:attrNameLst>
                                          <p:attrName>style.visibility</p:attrName>
                                        </p:attrNameLst>
                                      </p:cBhvr>
                                      <p:to>
                                        <p:strVal val="visible"/>
                                      </p:to>
                                    </p:set>
                                    <p:anim calcmode="lin" valueType="num">
                                      <p:cBhvr additive="base">
                                        <p:cTn id="43" dur="500" fill="hold"/>
                                        <p:tgtEl>
                                          <p:spTgt spid="76595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59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5955">
                                            <p:txEl>
                                              <p:pRg st="7" end="7"/>
                                            </p:txEl>
                                          </p:spTgt>
                                        </p:tgtEl>
                                        <p:attrNameLst>
                                          <p:attrName>style.visibility</p:attrName>
                                        </p:attrNameLst>
                                      </p:cBhvr>
                                      <p:to>
                                        <p:strVal val="visible"/>
                                      </p:to>
                                    </p:set>
                                    <p:anim calcmode="lin" valueType="num">
                                      <p:cBhvr additive="base">
                                        <p:cTn id="49" dur="500" fill="hold"/>
                                        <p:tgtEl>
                                          <p:spTgt spid="76595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59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5955">
                                            <p:txEl>
                                              <p:pRg st="8" end="8"/>
                                            </p:txEl>
                                          </p:spTgt>
                                        </p:tgtEl>
                                        <p:attrNameLst>
                                          <p:attrName>style.visibility</p:attrName>
                                        </p:attrNameLst>
                                      </p:cBhvr>
                                      <p:to>
                                        <p:strVal val="visible"/>
                                      </p:to>
                                    </p:set>
                                    <p:anim calcmode="lin" valueType="num">
                                      <p:cBhvr additive="base">
                                        <p:cTn id="55" dur="500" fill="hold"/>
                                        <p:tgtEl>
                                          <p:spTgt spid="76595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59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5955">
                                            <p:txEl>
                                              <p:pRg st="9" end="9"/>
                                            </p:txEl>
                                          </p:spTgt>
                                        </p:tgtEl>
                                        <p:attrNameLst>
                                          <p:attrName>style.visibility</p:attrName>
                                        </p:attrNameLst>
                                      </p:cBhvr>
                                      <p:to>
                                        <p:strVal val="visible"/>
                                      </p:to>
                                    </p:set>
                                    <p:anim calcmode="lin" valueType="num">
                                      <p:cBhvr additive="base">
                                        <p:cTn id="61" dur="500" fill="hold"/>
                                        <p:tgtEl>
                                          <p:spTgt spid="76595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59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5955">
                                            <p:txEl>
                                              <p:pRg st="10" end="10"/>
                                            </p:txEl>
                                          </p:spTgt>
                                        </p:tgtEl>
                                        <p:attrNameLst>
                                          <p:attrName>style.visibility</p:attrName>
                                        </p:attrNameLst>
                                      </p:cBhvr>
                                      <p:to>
                                        <p:strVal val="visible"/>
                                      </p:to>
                                    </p:set>
                                    <p:anim calcmode="lin" valueType="num">
                                      <p:cBhvr additive="base">
                                        <p:cTn id="67" dur="500" fill="hold"/>
                                        <p:tgtEl>
                                          <p:spTgt spid="765955">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595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5955">
                                            <p:txEl>
                                              <p:pRg st="11" end="11"/>
                                            </p:txEl>
                                          </p:spTgt>
                                        </p:tgtEl>
                                        <p:attrNameLst>
                                          <p:attrName>style.visibility</p:attrName>
                                        </p:attrNameLst>
                                      </p:cBhvr>
                                      <p:to>
                                        <p:strVal val="visible"/>
                                      </p:to>
                                    </p:set>
                                    <p:anim calcmode="lin" valueType="num">
                                      <p:cBhvr additive="base">
                                        <p:cTn id="73" dur="500" fill="hold"/>
                                        <p:tgtEl>
                                          <p:spTgt spid="765955">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595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65955">
                                            <p:txEl>
                                              <p:pRg st="12" end="12"/>
                                            </p:txEl>
                                          </p:spTgt>
                                        </p:tgtEl>
                                        <p:attrNameLst>
                                          <p:attrName>style.visibility</p:attrName>
                                        </p:attrNameLst>
                                      </p:cBhvr>
                                      <p:to>
                                        <p:strVal val="visible"/>
                                      </p:to>
                                    </p:set>
                                    <p:anim calcmode="lin" valueType="num">
                                      <p:cBhvr additive="base">
                                        <p:cTn id="79" dur="500" fill="hold"/>
                                        <p:tgtEl>
                                          <p:spTgt spid="765955">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76595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Review: What is in a PTE?</a:t>
            </a:r>
          </a:p>
        </p:txBody>
      </p:sp>
      <p:sp>
        <p:nvSpPr>
          <p:cNvPr id="2560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L: 	L=14MB page (directory only).</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		Bottom 22 bits of virtual address serve as offset</a:t>
            </a:r>
          </a:p>
        </p:txBody>
      </p:sp>
      <p:grpSp>
        <p:nvGrpSpPr>
          <p:cNvPr id="25604" name="Group 122"/>
          <p:cNvGrpSpPr>
            <a:grpSpLocks/>
          </p:cNvGrpSpPr>
          <p:nvPr/>
        </p:nvGrpSpPr>
        <p:grpSpPr bwMode="auto">
          <a:xfrm>
            <a:off x="663575" y="2717800"/>
            <a:ext cx="7712075" cy="942975"/>
            <a:chOff x="480" y="2304"/>
            <a:chExt cx="4858" cy="594"/>
          </a:xfrm>
        </p:grpSpPr>
        <p:sp>
          <p:nvSpPr>
            <p:cNvPr id="25605" name="Rectangle 97"/>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Frame Number</a:t>
              </a:r>
            </a:p>
            <a:p>
              <a:r>
                <a:rPr lang="en-US" altLang="ko-KR">
                  <a:ea typeface="굴림" panose="020B0600000101010101" pitchFamily="34" charset="-127"/>
                </a:rPr>
                <a:t>(Physical Page Number)</a:t>
              </a:r>
            </a:p>
          </p:txBody>
        </p:sp>
        <p:sp>
          <p:nvSpPr>
            <p:cNvPr id="25606" name="Rectangle 98"/>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Free</a:t>
              </a:r>
            </a:p>
            <a:p>
              <a:r>
                <a:rPr lang="en-US" altLang="ko-KR">
                  <a:ea typeface="굴림" panose="020B0600000101010101" pitchFamily="34" charset="-127"/>
                </a:rPr>
                <a:t>(OS)</a:t>
              </a:r>
            </a:p>
          </p:txBody>
        </p:sp>
        <p:sp>
          <p:nvSpPr>
            <p:cNvPr id="25607" name="Rectangle 99"/>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08" name="Rectangle 100"/>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L</a:t>
              </a:r>
            </a:p>
          </p:txBody>
        </p:sp>
        <p:sp>
          <p:nvSpPr>
            <p:cNvPr id="25609" name="Rectangle 101"/>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
              </a:r>
            </a:p>
          </p:txBody>
        </p:sp>
        <p:sp>
          <p:nvSpPr>
            <p:cNvPr id="25610" name="Rectangle 102"/>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A</a:t>
              </a:r>
            </a:p>
          </p:txBody>
        </p:sp>
        <p:sp>
          <p:nvSpPr>
            <p:cNvPr id="25611" name="Rectangle 103"/>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PCD</a:t>
              </a:r>
            </a:p>
          </p:txBody>
        </p:sp>
        <p:sp>
          <p:nvSpPr>
            <p:cNvPr id="25612" name="Rectangle 104"/>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PWT</a:t>
              </a:r>
            </a:p>
          </p:txBody>
        </p:sp>
        <p:sp>
          <p:nvSpPr>
            <p:cNvPr id="25613" name="Rectangle 105"/>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a:t>
              </a:r>
            </a:p>
          </p:txBody>
        </p:sp>
        <p:sp>
          <p:nvSpPr>
            <p:cNvPr id="25614" name="Rectangle 106"/>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W</a:t>
              </a:r>
            </a:p>
          </p:txBody>
        </p:sp>
        <p:sp>
          <p:nvSpPr>
            <p:cNvPr id="25615" name="Rectangle 107"/>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t>
              </a:r>
            </a:p>
          </p:txBody>
        </p:sp>
        <p:sp>
          <p:nvSpPr>
            <p:cNvPr id="25616" name="Text Box 111"/>
            <p:cNvSpPr txBox="1">
              <a:spLocks noChangeArrowheads="1"/>
            </p:cNvSpPr>
            <p:nvPr/>
          </p:nvSpPr>
          <p:spPr bwMode="auto">
            <a:xfrm>
              <a:off x="512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17" name="Text Box 112"/>
            <p:cNvSpPr txBox="1">
              <a:spLocks noChangeArrowheads="1"/>
            </p:cNvSpPr>
            <p:nvPr/>
          </p:nvSpPr>
          <p:spPr bwMode="auto">
            <a:xfrm>
              <a:off x="494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a:t>
              </a:r>
            </a:p>
          </p:txBody>
        </p:sp>
        <p:sp>
          <p:nvSpPr>
            <p:cNvPr id="25618" name="Text Box 113"/>
            <p:cNvSpPr txBox="1">
              <a:spLocks noChangeArrowheads="1"/>
            </p:cNvSpPr>
            <p:nvPr/>
          </p:nvSpPr>
          <p:spPr bwMode="auto">
            <a:xfrm>
              <a:off x="475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2</a:t>
              </a:r>
            </a:p>
          </p:txBody>
        </p:sp>
        <p:sp>
          <p:nvSpPr>
            <p:cNvPr id="25619" name="Text Box 114"/>
            <p:cNvSpPr txBox="1">
              <a:spLocks noChangeArrowheads="1"/>
            </p:cNvSpPr>
            <p:nvPr/>
          </p:nvSpPr>
          <p:spPr bwMode="auto">
            <a:xfrm>
              <a:off x="456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a:t>
              </a:r>
            </a:p>
          </p:txBody>
        </p:sp>
        <p:sp>
          <p:nvSpPr>
            <p:cNvPr id="25620" name="Text Box 115"/>
            <p:cNvSpPr txBox="1">
              <a:spLocks noChangeArrowheads="1"/>
            </p:cNvSpPr>
            <p:nvPr/>
          </p:nvSpPr>
          <p:spPr bwMode="auto">
            <a:xfrm>
              <a:off x="4368"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4</a:t>
              </a:r>
            </a:p>
          </p:txBody>
        </p:sp>
        <p:sp>
          <p:nvSpPr>
            <p:cNvPr id="25621" name="Text Box 116"/>
            <p:cNvSpPr txBox="1">
              <a:spLocks noChangeArrowheads="1"/>
            </p:cNvSpPr>
            <p:nvPr/>
          </p:nvSpPr>
          <p:spPr bwMode="auto">
            <a:xfrm>
              <a:off x="417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5</a:t>
              </a:r>
            </a:p>
          </p:txBody>
        </p:sp>
        <p:sp>
          <p:nvSpPr>
            <p:cNvPr id="25622" name="Text Box 117"/>
            <p:cNvSpPr txBox="1">
              <a:spLocks noChangeArrowheads="1"/>
            </p:cNvSpPr>
            <p:nvPr/>
          </p:nvSpPr>
          <p:spPr bwMode="auto">
            <a:xfrm>
              <a:off x="398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6</a:t>
              </a:r>
            </a:p>
          </p:txBody>
        </p:sp>
        <p:sp>
          <p:nvSpPr>
            <p:cNvPr id="25623" name="Text Box 118"/>
            <p:cNvSpPr txBox="1">
              <a:spLocks noChangeArrowheads="1"/>
            </p:cNvSpPr>
            <p:nvPr/>
          </p:nvSpPr>
          <p:spPr bwMode="auto">
            <a:xfrm>
              <a:off x="379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7</a:t>
              </a:r>
            </a:p>
          </p:txBody>
        </p:sp>
        <p:sp>
          <p:nvSpPr>
            <p:cNvPr id="25624" name="Text Box 119"/>
            <p:cNvSpPr txBox="1">
              <a:spLocks noChangeArrowheads="1"/>
            </p:cNvSpPr>
            <p:nvPr/>
          </p:nvSpPr>
          <p:spPr bwMode="auto">
            <a:xfrm>
              <a:off x="360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8</a:t>
              </a:r>
            </a:p>
          </p:txBody>
        </p:sp>
        <p:sp>
          <p:nvSpPr>
            <p:cNvPr id="25625" name="Text Box 120"/>
            <p:cNvSpPr txBox="1">
              <a:spLocks noChangeArrowheads="1"/>
            </p:cNvSpPr>
            <p:nvPr/>
          </p:nvSpPr>
          <p:spPr bwMode="auto">
            <a:xfrm>
              <a:off x="3072" y="2688"/>
              <a:ext cx="50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11-9</a:t>
              </a:r>
            </a:p>
          </p:txBody>
        </p:sp>
        <p:sp>
          <p:nvSpPr>
            <p:cNvPr id="25626" name="Text Box 121"/>
            <p:cNvSpPr txBox="1">
              <a:spLocks noChangeArrowheads="1"/>
            </p:cNvSpPr>
            <p:nvPr/>
          </p:nvSpPr>
          <p:spPr bwMode="auto">
            <a:xfrm>
              <a:off x="1440" y="2688"/>
              <a:ext cx="6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31-12</a:t>
              </a:r>
            </a:p>
          </p:txBody>
        </p:sp>
      </p:grpSp>
    </p:spTree>
    <p:extLst>
      <p:ext uri="{BB962C8B-B14F-4D97-AF65-F5344CB8AC3E}">
        <p14:creationId xmlns:p14="http://schemas.microsoft.com/office/powerpoint/2010/main" val="156822993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66069</TotalTime>
  <Pages>60</Pages>
  <Words>5306</Words>
  <Application>Microsoft Office PowerPoint</Application>
  <PresentationFormat>On-screen Show (4:3)</PresentationFormat>
  <Paragraphs>1198</Paragraphs>
  <Slides>63</Slides>
  <Notes>35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4" baseType="lpstr">
      <vt:lpstr>Gulim</vt:lpstr>
      <vt:lpstr>Gulim</vt:lpstr>
      <vt:lpstr>Arial</vt:lpstr>
      <vt:lpstr>Comic Sans MS</vt:lpstr>
      <vt:lpstr>Courier New</vt:lpstr>
      <vt:lpstr>Helvetica</vt:lpstr>
      <vt:lpstr>Impact</vt:lpstr>
      <vt:lpstr>Symbol</vt:lpstr>
      <vt:lpstr>Times New Roman</vt:lpstr>
      <vt:lpstr>Office</vt:lpstr>
      <vt:lpstr>Equation</vt:lpstr>
      <vt:lpstr>CS162 Operating Systems and Systems Programming Lecture 15   Demand Paging (Finished)</vt:lpstr>
      <vt:lpstr>Recall: Precise Exceptions</vt:lpstr>
      <vt:lpstr>Working Set Model</vt:lpstr>
      <vt:lpstr>Cache Behavior under WS model</vt:lpstr>
      <vt:lpstr>Another model of Locality: Zipf</vt:lpstr>
      <vt:lpstr>Demand Paging</vt:lpstr>
      <vt:lpstr>Illusion of Infinite Memory</vt:lpstr>
      <vt:lpstr>Demand Paging is Caching</vt:lpstr>
      <vt:lpstr>Review: What is in a PTE?</vt:lpstr>
      <vt:lpstr>Demand Paging Mechanisms</vt:lpstr>
      <vt:lpstr>Loading an executable into memory</vt:lpstr>
      <vt:lpstr>Create Virtual Address Space of the Process</vt:lpstr>
      <vt:lpstr>Create Virtual Address Space of the Process</vt:lpstr>
      <vt:lpstr>Create Virtual Address Space of the Process</vt:lpstr>
      <vt:lpstr>Provide Backing Store for VAS</vt:lpstr>
      <vt:lpstr>What data structure is required to map non-resident pages to disk?</vt:lpstr>
      <vt:lpstr>Administrivia</vt:lpstr>
      <vt:lpstr>Administrivia (con’t)</vt:lpstr>
      <vt:lpstr>Provide Backing Store for VAS</vt:lpstr>
      <vt:lpstr>On page Fault …</vt:lpstr>
      <vt:lpstr>On page Fault … find &amp; start load</vt:lpstr>
      <vt:lpstr>On page Fault … schedule other P or T</vt:lpstr>
      <vt:lpstr>On page Fault … update PTE</vt:lpstr>
      <vt:lpstr>Eventually reschedule faulting thread</vt:lpstr>
      <vt:lpstr>Summary: Steps in Handling a Page Fault</vt:lpstr>
      <vt:lpstr>Management &amp; Access to the Memory Hierarchy</vt:lpstr>
      <vt:lpstr>Some following questions</vt:lpstr>
      <vt:lpstr>Demand Paging Cost Model</vt:lpstr>
      <vt:lpstr>What Factors Lead to Misses?</vt:lpstr>
      <vt:lpstr>Page Replacement Policies</vt:lpstr>
      <vt:lpstr>Replacement Policies (Con’t)</vt:lpstr>
      <vt:lpstr>Example: FIFO</vt:lpstr>
      <vt:lpstr>Example: MIN</vt:lpstr>
      <vt:lpstr>When will LRU perform badly?</vt:lpstr>
      <vt:lpstr>Graph of Page Faults Versus The Number of Frames</vt:lpstr>
      <vt:lpstr>Adding Memory Doesn’t Always Help Fault Rate</vt:lpstr>
      <vt:lpstr>Implementing LRU</vt:lpstr>
      <vt:lpstr>Clock Algorithm: Not Recently Used</vt:lpstr>
      <vt:lpstr>Nth Chance version of Clock Algorithm</vt:lpstr>
      <vt:lpstr>Clock Algorithms: Details</vt:lpstr>
      <vt:lpstr>Clock Algorithms Details (continued)</vt:lpstr>
      <vt:lpstr>Second-Chance List Algorithm (VAX/VMS)</vt:lpstr>
      <vt:lpstr>Second-Chance List Algorithm (con’t)</vt:lpstr>
      <vt:lpstr>Free List</vt:lpstr>
      <vt:lpstr>Demand Paging (more details) </vt:lpstr>
      <vt:lpstr>Allocation of Page Frames (Memory Pages)</vt:lpstr>
      <vt:lpstr>Fixed/Priority Allocation</vt:lpstr>
      <vt:lpstr>Page-Fault Frequency Allocation</vt:lpstr>
      <vt:lpstr>Thrashing</vt:lpstr>
      <vt:lpstr>Locality In A Memory-Reference Pattern</vt:lpstr>
      <vt:lpstr>Working-Set Model</vt:lpstr>
      <vt:lpstr>What about Compulsory Misses?</vt:lpstr>
      <vt:lpstr>Reverse Page Mapping (Sometimes called “Coremap”)</vt:lpstr>
      <vt:lpstr>Linux Memory Details?</vt:lpstr>
      <vt:lpstr>Recall: Linux Virtual memory map</vt:lpstr>
      <vt:lpstr>Virtual Map (Details)</vt:lpstr>
      <vt:lpstr>Internal Interfaces: Allocating Memory</vt:lpstr>
      <vt:lpstr>Page Frame Reclaiming Algorithm (PFRA)</vt:lpstr>
      <vt:lpstr>SLAB Allocator</vt:lpstr>
      <vt:lpstr>SLAB Allocator Details</vt:lpstr>
      <vt:lpstr>SLAB Allocator: Cache Use</vt:lpstr>
      <vt:lpstr>SLAB Allocator Details (Con’t)</vt:lpstr>
      <vt:lpstr>Summary</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kubitron</cp:lastModifiedBy>
  <cp:revision>697</cp:revision>
  <cp:lastPrinted>2015-10-21T20:58:24Z</cp:lastPrinted>
  <dcterms:created xsi:type="dcterms:W3CDTF">1995-08-12T11:37:26Z</dcterms:created>
  <dcterms:modified xsi:type="dcterms:W3CDTF">2015-10-21T21:04:58Z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