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1745" r:id="rId3"/>
    <p:sldId id="1746" r:id="rId4"/>
    <p:sldId id="1747" r:id="rId5"/>
    <p:sldId id="1749" r:id="rId6"/>
    <p:sldId id="1750" r:id="rId7"/>
    <p:sldId id="1751" r:id="rId8"/>
    <p:sldId id="1752" r:id="rId9"/>
    <p:sldId id="1753" r:id="rId10"/>
    <p:sldId id="1754" r:id="rId11"/>
    <p:sldId id="1755" r:id="rId12"/>
    <p:sldId id="1756" r:id="rId13"/>
    <p:sldId id="1757" r:id="rId14"/>
    <p:sldId id="1758" r:id="rId15"/>
    <p:sldId id="1759" r:id="rId16"/>
    <p:sldId id="1760" r:id="rId17"/>
    <p:sldId id="1762" r:id="rId18"/>
    <p:sldId id="1736" r:id="rId19"/>
    <p:sldId id="1737" r:id="rId20"/>
    <p:sldId id="1607" r:id="rId21"/>
    <p:sldId id="1608" r:id="rId22"/>
    <p:sldId id="1609" r:id="rId23"/>
    <p:sldId id="1611" r:id="rId24"/>
    <p:sldId id="1612" r:id="rId25"/>
    <p:sldId id="1613" r:id="rId26"/>
    <p:sldId id="1614" r:id="rId27"/>
    <p:sldId id="1744" r:id="rId28"/>
    <p:sldId id="1631" r:id="rId29"/>
    <p:sldId id="1632" r:id="rId30"/>
    <p:sldId id="1610" r:id="rId31"/>
    <p:sldId id="1726" r:id="rId32"/>
    <p:sldId id="1727" r:id="rId33"/>
    <p:sldId id="1728" r:id="rId34"/>
    <p:sldId id="1653" r:id="rId35"/>
    <p:sldId id="1654" r:id="rId36"/>
    <p:sldId id="1655" r:id="rId37"/>
    <p:sldId id="1656" r:id="rId38"/>
    <p:sldId id="1657" r:id="rId39"/>
    <p:sldId id="1658" r:id="rId40"/>
    <p:sldId id="1659" r:id="rId41"/>
    <p:sldId id="1660" r:id="rId42"/>
    <p:sldId id="1661" r:id="rId43"/>
    <p:sldId id="1662" r:id="rId44"/>
    <p:sldId id="1663" r:id="rId45"/>
    <p:sldId id="1664" r:id="rId46"/>
    <p:sldId id="1665" r:id="rId47"/>
    <p:sldId id="1666" r:id="rId48"/>
    <p:sldId id="1667" r:id="rId49"/>
    <p:sldId id="1668" r:id="rId50"/>
    <p:sldId id="1669" r:id="rId51"/>
    <p:sldId id="1670" r:id="rId52"/>
    <p:sldId id="1671" r:id="rId53"/>
    <p:sldId id="1672" r:id="rId54"/>
    <p:sldId id="1673" r:id="rId55"/>
    <p:sldId id="1674" r:id="rId56"/>
    <p:sldId id="1675" r:id="rId57"/>
    <p:sldId id="1676" r:id="rId58"/>
    <p:sldId id="1740" r:id="rId59"/>
    <p:sldId id="1741" r:id="rId60"/>
    <p:sldId id="1717" r:id="rId61"/>
    <p:sldId id="1715" r:id="rId62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9DC"/>
    <a:srgbClr val="FFFFBD"/>
    <a:srgbClr val="9933FF"/>
    <a:srgbClr val="FFC5F0"/>
    <a:srgbClr val="FF33CC"/>
    <a:srgbClr val="FF99FF"/>
    <a:srgbClr val="29C6D7"/>
    <a:srgbClr val="FC230C"/>
    <a:srgbClr val="ECE21C"/>
    <a:srgbClr val="618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94799" autoAdjust="0"/>
  </p:normalViewPr>
  <p:slideViewPr>
    <p:cSldViewPr>
      <p:cViewPr varScale="1">
        <p:scale>
          <a:sx n="76" d="100"/>
          <a:sy n="76" d="100"/>
        </p:scale>
        <p:origin x="103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420"/>
    </p:cViewPr>
  </p:sorterViewPr>
  <p:notesViewPr>
    <p:cSldViewPr>
      <p:cViewPr varScale="1">
        <p:scale>
          <a:sx n="72" d="100"/>
          <a:sy n="72" d="100"/>
        </p:scale>
        <p:origin x="179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5546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4418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4257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22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8543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2508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9570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8666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2653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192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5305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3706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  <a:ln/>
        </p:spPr>
        <p:txBody>
          <a:bodyPr/>
          <a:lstStyle/>
          <a:p>
            <a:fld id="{1BFB74BD-F100-1044-AE1F-053B9DAB1CFB}" type="slidenum">
              <a:rPr lang="en-US"/>
              <a:pPr/>
              <a:t>57</a:t>
            </a:fld>
            <a:endParaRPr lang="en-US"/>
          </a:p>
        </p:txBody>
      </p:sp>
      <p:sp>
        <p:nvSpPr>
          <p:cNvPr id="135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3070" y="3474971"/>
            <a:ext cx="7035061" cy="329109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37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3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829" y="9119891"/>
            <a:ext cx="3170162" cy="47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AE07D92-03E3-4918-A221-44DF4D53EC6B}" type="slidenum">
              <a:rPr lang="en-US"/>
              <a:pPr/>
              <a:t>58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76" y="4560988"/>
            <a:ext cx="5365448" cy="4319289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Each node is assigned an ID randomly</a:t>
            </a:r>
          </a:p>
          <a:p>
            <a:pPr>
              <a:buFontTx/>
              <a:buChar char="-"/>
            </a:pPr>
            <a:r>
              <a:rPr lang="en-US" smtClean="0"/>
              <a:t>IDs are arranged into a ring by numerical order, top ID wraps around to 0</a:t>
            </a:r>
          </a:p>
          <a:p>
            <a:pPr>
              <a:buFontTx/>
              <a:buChar char="-"/>
            </a:pPr>
            <a:r>
              <a:rPr lang="en-US" smtClean="0"/>
              <a:t>Each node maintains two sets of neighbors, its leaf set and routing table</a:t>
            </a:r>
          </a:p>
          <a:p>
            <a:pPr>
              <a:buFontTx/>
              <a:buChar char="-"/>
            </a:pPr>
            <a:r>
              <a:rPr lang="en-US" smtClean="0"/>
              <a:t>Leaf set is immediate predecessor and successor</a:t>
            </a:r>
          </a:p>
          <a:p>
            <a:pPr>
              <a:buFontTx/>
              <a:buChar char="-"/>
            </a:pPr>
            <a:r>
              <a:rPr lang="en-US" smtClean="0"/>
              <a:t>Routing table neighbors resolve successively longer matching prefixes of node’s own ID</a:t>
            </a:r>
          </a:p>
          <a:p>
            <a:pPr>
              <a:buFontTx/>
              <a:buChar char="-"/>
            </a:pPr>
            <a:r>
              <a:rPr lang="en-US" smtClean="0"/>
              <a:t>Lookup queries are routed greedily to node with closest matching ID (numerically, not lexigraphically)</a:t>
            </a:r>
          </a:p>
          <a:p>
            <a:pPr>
              <a:buFontTx/>
              <a:buChar char="-"/>
            </a:pPr>
            <a:r>
              <a:rPr lang="en-US" smtClean="0"/>
              <a:t>Response is sent directly to querying node</a:t>
            </a:r>
          </a:p>
          <a:p>
            <a:pPr>
              <a:buFontTx/>
              <a:buChar char="-"/>
            </a:pPr>
            <a:r>
              <a:rPr lang="en-US" smtClean="0"/>
              <a:t>Lookup handled differently in other DHTs; see Gummadi et al.’s SIGCOMM paper for details</a:t>
            </a:r>
          </a:p>
        </p:txBody>
      </p:sp>
    </p:spTree>
    <p:extLst>
      <p:ext uri="{BB962C8B-B14F-4D97-AF65-F5344CB8AC3E}">
        <p14:creationId xmlns:p14="http://schemas.microsoft.com/office/powerpoint/2010/main" val="1960389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62425" y="9150350"/>
            <a:ext cx="3176588" cy="427038"/>
          </a:xfrm>
          <a:prstGeom prst="rect">
            <a:avLst/>
          </a:prstGeom>
          <a:ln/>
        </p:spPr>
        <p:txBody>
          <a:bodyPr/>
          <a:lstStyle/>
          <a:p>
            <a:fld id="{E0AC0854-3D27-4D1B-B0E1-A95492B4D542}" type="slidenum">
              <a:rPr lang="en-US"/>
              <a:pPr/>
              <a:t>59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46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1043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5101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1369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697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34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5663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494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130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508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831599" y="6551613"/>
            <a:ext cx="1219867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dirty="0" err="1">
                <a:solidFill>
                  <a:srgbClr val="2A40E2"/>
                </a:solidFill>
              </a:rPr>
              <a:t>Lec</a:t>
            </a:r>
            <a:r>
              <a:rPr lang="en-US" altLang="en-US" sz="1400" dirty="0">
                <a:solidFill>
                  <a:srgbClr val="2A40E2"/>
                </a:solidFill>
              </a:rPr>
              <a:t> </a:t>
            </a:r>
            <a:r>
              <a:rPr lang="en-US" altLang="en-US" sz="1400" dirty="0" smtClean="0">
                <a:solidFill>
                  <a:srgbClr val="2A40E2"/>
                </a:solidFill>
              </a:rPr>
              <a:t>23.</a:t>
            </a:r>
            <a:fld id="{6456B83E-17D0-4CDF-84AD-C8A97BEB5271}" type="slidenum">
              <a:rPr lang="en-US" altLang="en-US" sz="1400" smtClean="0">
                <a:solidFill>
                  <a:srgbClr val="2A40E2"/>
                </a:solidFill>
              </a:rPr>
              <a:pPr algn="ctr"/>
              <a:t>‹#›</a:t>
            </a:fld>
            <a:endParaRPr lang="en-US" altLang="en-US" sz="1400" b="0" i="1" dirty="0">
              <a:solidFill>
                <a:srgbClr val="2A40E2"/>
              </a:solidFill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102141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A40E2"/>
                </a:solidFill>
              </a:rPr>
              <a:t>11/30/15</a:t>
            </a:r>
            <a:endParaRPr lang="en-US" sz="1400" dirty="0" smtClean="0">
              <a:solidFill>
                <a:srgbClr val="2A40E2"/>
              </a:solidFill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935288" y="6550025"/>
            <a:ext cx="330408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err="1" smtClean="0">
                <a:solidFill>
                  <a:srgbClr val="2A40E2"/>
                </a:solidFill>
              </a:rPr>
              <a:t>Kubiatowicz</a:t>
            </a:r>
            <a:r>
              <a:rPr lang="en-US" sz="1400" dirty="0" smtClean="0">
                <a:solidFill>
                  <a:srgbClr val="2A40E2"/>
                </a:solidFill>
              </a:rPr>
              <a:t> CS162 ©UCB </a:t>
            </a:r>
            <a:r>
              <a:rPr lang="en-US" sz="1400" dirty="0" smtClean="0">
                <a:solidFill>
                  <a:srgbClr val="2A40E2"/>
                </a:solidFill>
              </a:rPr>
              <a:t>Fall 2015</a:t>
            </a:r>
            <a:endParaRPr lang="en-US" sz="1400" dirty="0" smtClean="0">
              <a:solidFill>
                <a:srgbClr val="2A40E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23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TCP/IP (Finished),</a:t>
            </a:r>
            <a:br>
              <a:rPr lang="en-US" altLang="en-US" sz="3000" dirty="0" smtClean="0"/>
            </a:br>
            <a:r>
              <a:rPr lang="en-US" altLang="en-US" sz="3000" dirty="0" smtClean="0"/>
              <a:t>Distributed </a:t>
            </a:r>
            <a:r>
              <a:rPr lang="en-US" altLang="en-US" sz="3000" dirty="0" smtClean="0"/>
              <a:t>Storage,</a:t>
            </a:r>
            <a:br>
              <a:rPr lang="en-US" altLang="en-US" sz="3000" dirty="0" smtClean="0"/>
            </a:br>
            <a:r>
              <a:rPr lang="en-US" altLang="en-US" sz="3000" dirty="0" smtClean="0"/>
              <a:t>Key-Value </a:t>
            </a:r>
            <a:r>
              <a:rPr lang="en-US" altLang="en-US" sz="3000" dirty="0" smtClean="0"/>
              <a:t>Stores</a:t>
            </a:r>
            <a:endParaRPr lang="en-US" altLang="en-US" sz="3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November 30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</a:t>
            </a:r>
            <a:r>
              <a:rPr lang="en-US" altLang="en-US" dirty="0" smtClean="0"/>
              <a:t>2015</a:t>
            </a:r>
          </a:p>
          <a:p>
            <a:pPr marL="285750" indent="-285750"/>
            <a:r>
              <a:rPr lang="en-US" altLang="en-US" dirty="0" smtClean="0"/>
              <a:t>Prof. John </a:t>
            </a:r>
            <a:r>
              <a:rPr lang="en-US" altLang="en-US" dirty="0" err="1" smtClean="0"/>
              <a:t>Kubiatowicz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Use of TCP: Sockets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991600" cy="6172200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Socket</a:t>
            </a:r>
            <a:r>
              <a:rPr lang="en-US" altLang="ko-KR" dirty="0" smtClean="0"/>
              <a:t>: an abstraction of a network I/O queue</a:t>
            </a:r>
          </a:p>
          <a:p>
            <a:pPr lvl="1"/>
            <a:r>
              <a:rPr lang="en-US" altLang="ko-KR" dirty="0" smtClean="0"/>
              <a:t>Embodies one side of a communication channel</a:t>
            </a:r>
          </a:p>
          <a:p>
            <a:pPr lvl="2"/>
            <a:r>
              <a:rPr lang="en-US" altLang="ko-KR" dirty="0" smtClean="0"/>
              <a:t>Same interface regardless of location of other end</a:t>
            </a:r>
          </a:p>
          <a:p>
            <a:pPr lvl="2"/>
            <a:r>
              <a:rPr lang="en-US" altLang="ko-KR" dirty="0" smtClean="0"/>
              <a:t>Could be local machine (called “UNIX socket”) or remote machine (called “network socket”)</a:t>
            </a:r>
          </a:p>
          <a:p>
            <a:pPr lvl="1"/>
            <a:r>
              <a:rPr lang="en-US" altLang="ko-KR" dirty="0" smtClean="0"/>
              <a:t>First introduced in 4.2 BSD UNIX: big innovation at time</a:t>
            </a:r>
          </a:p>
          <a:p>
            <a:r>
              <a:rPr lang="en-US" altLang="ko-KR" dirty="0" smtClean="0"/>
              <a:t>Using Sockets for Client-Server (C/C++ interface):</a:t>
            </a:r>
          </a:p>
          <a:p>
            <a:pPr lvl="1"/>
            <a:r>
              <a:rPr lang="en-US" altLang="ko-KR" dirty="0" smtClean="0"/>
              <a:t>On server: set up “server-socket”</a:t>
            </a:r>
          </a:p>
          <a:p>
            <a:pPr lvl="2"/>
            <a:r>
              <a:rPr lang="en-US" altLang="ko-KR" dirty="0" smtClean="0"/>
              <a:t>Create socket, Bind to protocol (TCP), local address, port</a:t>
            </a:r>
          </a:p>
          <a:p>
            <a:pPr lvl="2"/>
            <a:r>
              <a:rPr lang="en-US" altLang="ko-KR" dirty="0" smtClean="0"/>
              <a:t>Call listen(): tells server socket to accept incoming requests</a:t>
            </a:r>
          </a:p>
          <a:p>
            <a:pPr lvl="2"/>
            <a:r>
              <a:rPr lang="en-US" altLang="ko-KR" dirty="0" smtClean="0"/>
              <a:t>Multiple accept() calls on socket to accept incoming connection requests</a:t>
            </a:r>
          </a:p>
          <a:p>
            <a:pPr lvl="2"/>
            <a:r>
              <a:rPr lang="en-US" altLang="ko-KR" dirty="0" smtClean="0"/>
              <a:t>Each successful accept() returns a new socket for a new  connection</a:t>
            </a:r>
          </a:p>
          <a:p>
            <a:pPr lvl="1"/>
            <a:r>
              <a:rPr lang="en-US" altLang="ko-KR" dirty="0" smtClean="0"/>
              <a:t>On client: </a:t>
            </a:r>
          </a:p>
          <a:p>
            <a:pPr lvl="2"/>
            <a:r>
              <a:rPr lang="en-US" altLang="ko-KR" dirty="0" smtClean="0"/>
              <a:t>Create socket, Bind to protocol (TCP), remote address, port</a:t>
            </a:r>
          </a:p>
          <a:p>
            <a:pPr lvl="2"/>
            <a:r>
              <a:rPr lang="en-US" altLang="ko-KR" dirty="0" smtClean="0"/>
              <a:t>Perform connect() on socket to make connection</a:t>
            </a:r>
          </a:p>
          <a:p>
            <a:pPr lvl="2"/>
            <a:r>
              <a:rPr lang="en-US" altLang="ko-KR" dirty="0" smtClean="0"/>
              <a:t>If connect() successful, have socket connected to server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Network Address Translation (NAT): </a:t>
            </a:r>
          </a:p>
          <a:p>
            <a:pPr lvl="1"/>
            <a:r>
              <a:rPr lang="en-US" altLang="ko-KR" dirty="0" smtClean="0"/>
              <a:t>Local subnet (non-routable IP addresses) </a:t>
            </a:r>
            <a:r>
              <a:rPr lang="en-US" altLang="ko-KR" dirty="0" smtClean="0">
                <a:sym typeface="Symbol" panose="05050102010706020507" pitchFamily="18" charset="2"/>
              </a:rPr>
              <a:t>external IP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Client-side firewall replaces local IP address/port combination with external IP address/new port</a:t>
            </a:r>
          </a:p>
          <a:p>
            <a:pPr lvl="1"/>
            <a:r>
              <a:rPr lang="en-US" altLang="ko-KR" dirty="0" smtClean="0"/>
              <a:t>Firewall handles translation between different address domains using table of current connections</a:t>
            </a:r>
          </a:p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4614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9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9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9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9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9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9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9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98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98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8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98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98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98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98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98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98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98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98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98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987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987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987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987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987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987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987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987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1826" name="Group 2"/>
          <p:cNvGrpSpPr>
            <a:grpSpLocks/>
          </p:cNvGrpSpPr>
          <p:nvPr/>
        </p:nvGrpSpPr>
        <p:grpSpPr bwMode="auto">
          <a:xfrm>
            <a:off x="1386861" y="533400"/>
            <a:ext cx="6292384" cy="2854403"/>
            <a:chOff x="1024" y="1632"/>
            <a:chExt cx="3711" cy="1755"/>
          </a:xfrm>
        </p:grpSpPr>
        <p:sp>
          <p:nvSpPr>
            <p:cNvPr id="35845" name="Oval 3"/>
            <p:cNvSpPr>
              <a:spLocks noChangeArrowheads="1"/>
            </p:cNvSpPr>
            <p:nvPr/>
          </p:nvSpPr>
          <p:spPr bwMode="auto">
            <a:xfrm>
              <a:off x="3718" y="1632"/>
              <a:ext cx="710" cy="666"/>
            </a:xfrm>
            <a:prstGeom prst="ellipse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>
                  <a:ea typeface="굴림" panose="020B0600000101010101" pitchFamily="34" charset="-127"/>
                </a:rPr>
                <a:t>Server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35846" name="Oval 4"/>
            <p:cNvSpPr>
              <a:spLocks noChangeArrowheads="1"/>
            </p:cNvSpPr>
            <p:nvPr/>
          </p:nvSpPr>
          <p:spPr bwMode="auto">
            <a:xfrm>
              <a:off x="1046" y="2579"/>
              <a:ext cx="532" cy="541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35847" name="Oval 5"/>
            <p:cNvSpPr>
              <a:spLocks noChangeArrowheads="1"/>
            </p:cNvSpPr>
            <p:nvPr/>
          </p:nvSpPr>
          <p:spPr bwMode="auto">
            <a:xfrm>
              <a:off x="3807" y="2579"/>
              <a:ext cx="532" cy="541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35848" name="Cloud"/>
            <p:cNvSpPr>
              <a:spLocks noChangeAspect="1" noEditPoints="1" noChangeArrowheads="1"/>
            </p:cNvSpPr>
            <p:nvPr/>
          </p:nvSpPr>
          <p:spPr bwMode="auto">
            <a:xfrm>
              <a:off x="1536" y="1776"/>
              <a:ext cx="2187" cy="1533"/>
            </a:xfrm>
            <a:custGeom>
              <a:avLst/>
              <a:gdLst>
                <a:gd name="T0" fmla="*/ 7 w 21600"/>
                <a:gd name="T1" fmla="*/ 767 h 21600"/>
                <a:gd name="T2" fmla="*/ 1094 w 21600"/>
                <a:gd name="T3" fmla="*/ 1531 h 21600"/>
                <a:gd name="T4" fmla="*/ 2185 w 21600"/>
                <a:gd name="T5" fmla="*/ 767 h 21600"/>
                <a:gd name="T6" fmla="*/ 1094 w 21600"/>
                <a:gd name="T7" fmla="*/ 8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3 w 21600"/>
                <a:gd name="T13" fmla="*/ 3269 h 21600"/>
                <a:gd name="T14" fmla="*/ 17086 w 21600"/>
                <a:gd name="T15" fmla="*/ 173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35849" name="Line 7"/>
            <p:cNvSpPr>
              <a:spLocks noChangeShapeType="1"/>
            </p:cNvSpPr>
            <p:nvPr/>
          </p:nvSpPr>
          <p:spPr bwMode="auto">
            <a:xfrm flipV="1">
              <a:off x="1536" y="2083"/>
              <a:ext cx="2182" cy="6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/>
            </a:p>
          </p:txBody>
        </p:sp>
        <p:sp>
          <p:nvSpPr>
            <p:cNvPr id="35850" name="Line 8"/>
            <p:cNvSpPr>
              <a:spLocks noChangeShapeType="1"/>
            </p:cNvSpPr>
            <p:nvPr/>
          </p:nvSpPr>
          <p:spPr bwMode="auto">
            <a:xfrm>
              <a:off x="4073" y="2308"/>
              <a:ext cx="0" cy="2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/>
            </a:p>
          </p:txBody>
        </p:sp>
        <p:sp>
          <p:nvSpPr>
            <p:cNvPr id="35851" name="AutoShape 9"/>
            <p:cNvSpPr>
              <a:spLocks noChangeArrowheads="1"/>
            </p:cNvSpPr>
            <p:nvPr/>
          </p:nvSpPr>
          <p:spPr bwMode="auto">
            <a:xfrm>
              <a:off x="1584" y="2682"/>
              <a:ext cx="2178" cy="302"/>
            </a:xfrm>
            <a:prstGeom prst="leftRightArrow">
              <a:avLst>
                <a:gd name="adj1" fmla="val 49630"/>
                <a:gd name="adj2" fmla="val 102636"/>
              </a:avLst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>
                  <a:ea typeface="굴림" panose="020B0600000101010101" pitchFamily="34" charset="-127"/>
                </a:rPr>
                <a:t>connection</a:t>
              </a:r>
            </a:p>
          </p:txBody>
        </p:sp>
        <p:sp>
          <p:nvSpPr>
            <p:cNvPr id="35852" name="Text Box 10"/>
            <p:cNvSpPr txBox="1">
              <a:spLocks noChangeArrowheads="1"/>
            </p:cNvSpPr>
            <p:nvPr/>
          </p:nvSpPr>
          <p:spPr bwMode="auto">
            <a:xfrm rot="20547700">
              <a:off x="1866" y="2187"/>
              <a:ext cx="150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000">
                  <a:ea typeface="굴림" panose="020B0600000101010101" pitchFamily="34" charset="-127"/>
                </a:rPr>
                <a:t>Request Connection</a:t>
              </a:r>
            </a:p>
          </p:txBody>
        </p:sp>
        <p:sp>
          <p:nvSpPr>
            <p:cNvPr id="35853" name="Text Box 11"/>
            <p:cNvSpPr txBox="1">
              <a:spLocks noChangeArrowheads="1"/>
            </p:cNvSpPr>
            <p:nvPr/>
          </p:nvSpPr>
          <p:spPr bwMode="auto">
            <a:xfrm>
              <a:off x="4112" y="2218"/>
              <a:ext cx="62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>
                  <a:ea typeface="굴림" panose="020B0600000101010101" pitchFamily="34" charset="-127"/>
                </a:rPr>
                <a:t>new</a:t>
              </a:r>
            </a:p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35854" name="Text Box 12"/>
            <p:cNvSpPr txBox="1">
              <a:spLocks noChangeArrowheads="1"/>
            </p:cNvSpPr>
            <p:nvPr/>
          </p:nvSpPr>
          <p:spPr bwMode="auto">
            <a:xfrm>
              <a:off x="3701" y="3165"/>
              <a:ext cx="672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>
                  <a:ea typeface="굴림" panose="020B0600000101010101" pitchFamily="34" charset="-127"/>
                </a:rPr>
                <a:t>Server</a:t>
              </a:r>
            </a:p>
          </p:txBody>
        </p:sp>
        <p:sp>
          <p:nvSpPr>
            <p:cNvPr id="35855" name="Text Box 13"/>
            <p:cNvSpPr txBox="1">
              <a:spLocks noChangeArrowheads="1"/>
            </p:cNvSpPr>
            <p:nvPr/>
          </p:nvSpPr>
          <p:spPr bwMode="auto">
            <a:xfrm>
              <a:off x="1024" y="3165"/>
              <a:ext cx="561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>
                  <a:ea typeface="굴림" panose="020B0600000101010101" pitchFamily="34" charset="-127"/>
                </a:rPr>
                <a:t>Client</a:t>
              </a:r>
            </a:p>
          </p:txBody>
        </p:sp>
      </p:grpSp>
      <p:sp>
        <p:nvSpPr>
          <p:cNvPr id="35843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Recall: Socket Setup over TCP/IP</a:t>
            </a:r>
          </a:p>
        </p:txBody>
      </p:sp>
      <p:sp>
        <p:nvSpPr>
          <p:cNvPr id="110183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90500" y="3435061"/>
            <a:ext cx="8877300" cy="3270539"/>
          </a:xfrm>
        </p:spPr>
        <p:txBody>
          <a:bodyPr>
            <a:normAutofit fontScale="92500"/>
          </a:bodyPr>
          <a:lstStyle/>
          <a:p>
            <a:r>
              <a:rPr lang="en-US" altLang="ko-KR" dirty="0" smtClean="0"/>
              <a:t>Things to remember:</a:t>
            </a:r>
          </a:p>
          <a:p>
            <a:pPr lvl="1"/>
            <a:r>
              <a:rPr lang="en-US" altLang="ko-KR" dirty="0" smtClean="0"/>
              <a:t>Connection involves 5 values:</a:t>
            </a:r>
            <a:br>
              <a:rPr lang="en-US" altLang="ko-KR" dirty="0" smtClean="0"/>
            </a:br>
            <a:r>
              <a:rPr lang="en-US" altLang="ko-KR" dirty="0" smtClean="0"/>
              <a:t>[ Client </a:t>
            </a:r>
            <a:r>
              <a:rPr lang="en-US" altLang="ko-KR" dirty="0" err="1" smtClean="0"/>
              <a:t>Addr</a:t>
            </a:r>
            <a:r>
              <a:rPr lang="en-US" altLang="ko-KR" dirty="0" smtClean="0"/>
              <a:t>, Client Port, Server </a:t>
            </a:r>
            <a:r>
              <a:rPr lang="en-US" altLang="ko-KR" dirty="0" err="1" smtClean="0"/>
              <a:t>Addr</a:t>
            </a:r>
            <a:r>
              <a:rPr lang="en-US" altLang="ko-KR" dirty="0" smtClean="0"/>
              <a:t>, Server Port, Protocol ]</a:t>
            </a:r>
          </a:p>
          <a:p>
            <a:pPr lvl="1"/>
            <a:r>
              <a:rPr lang="en-US" altLang="ko-KR" dirty="0" smtClean="0"/>
              <a:t>Often, Client Port “randomly” assigned</a:t>
            </a:r>
          </a:p>
          <a:p>
            <a:pPr lvl="1"/>
            <a:r>
              <a:rPr lang="en-US" altLang="ko-KR" dirty="0" smtClean="0"/>
              <a:t>Server Port often “well known”</a:t>
            </a:r>
          </a:p>
          <a:p>
            <a:pPr lvl="2"/>
            <a:r>
              <a:rPr lang="en-US" altLang="ko-KR" dirty="0" smtClean="0"/>
              <a:t>80 (web), 443 (secure web), 25 (</a:t>
            </a:r>
            <a:r>
              <a:rPr lang="en-US" altLang="ko-KR" dirty="0" err="1" smtClean="0"/>
              <a:t>sendmail</a:t>
            </a:r>
            <a:r>
              <a:rPr lang="en-US" altLang="ko-KR" dirty="0" smtClean="0"/>
              <a:t>), </a:t>
            </a:r>
            <a:r>
              <a:rPr lang="en-US" altLang="ko-KR" dirty="0" err="1" smtClean="0"/>
              <a:t>etc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Well-known ports from 0—1023 </a:t>
            </a:r>
          </a:p>
          <a:p>
            <a:r>
              <a:rPr lang="en-US" altLang="ko-KR" dirty="0" smtClean="0"/>
              <a:t>Network Address Translation (NAT) allows many internal connections (and/or hosts) with a single external IP address</a:t>
            </a:r>
          </a:p>
        </p:txBody>
      </p:sp>
    </p:spTree>
    <p:extLst>
      <p:ext uri="{BB962C8B-B14F-4D97-AF65-F5344CB8AC3E}">
        <p14:creationId xmlns:p14="http://schemas.microsoft.com/office/powerpoint/2010/main" val="3077564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1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1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1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1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01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01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1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1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1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1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1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1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018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018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18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Sockets in concept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5231" y="680376"/>
            <a:ext cx="90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Client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9527" y="662412"/>
            <a:ext cx="98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Server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6379" y="4469352"/>
            <a:ext cx="151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ead response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8923" y="5206271"/>
            <a:ext cx="195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Client Socket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738923" y="1855045"/>
            <a:ext cx="3098249" cy="2214072"/>
            <a:chOff x="738923" y="1855045"/>
            <a:chExt cx="3098249" cy="2214072"/>
          </a:xfrm>
        </p:grpSpPr>
        <p:sp>
          <p:nvSpPr>
            <p:cNvPr id="9" name="TextBox 8"/>
            <p:cNvSpPr txBox="1"/>
            <p:nvPr/>
          </p:nvSpPr>
          <p:spPr>
            <a:xfrm>
              <a:off x="738923" y="1855045"/>
              <a:ext cx="2075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Create Client Socket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923" y="2644543"/>
              <a:ext cx="3098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Connect it to server (</a:t>
              </a:r>
              <a:r>
                <a:rPr lang="en-US" dirty="0" err="1" smtClean="0"/>
                <a:t>host:port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224377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470685" y="3013875"/>
              <a:ext cx="0" cy="10552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1470685" y="484677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816394" y="1066800"/>
            <a:ext cx="2721899" cy="2024362"/>
            <a:chOff x="5816394" y="1141845"/>
            <a:chExt cx="2721899" cy="2024362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Create Server Socket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32103" y="1730488"/>
              <a:ext cx="27061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Bind it to an Address </a:t>
              </a:r>
            </a:p>
            <a:p>
              <a:r>
                <a:rPr lang="en-US" dirty="0" smtClean="0"/>
                <a:t>(</a:t>
              </a:r>
              <a:r>
                <a:rPr lang="en-US" dirty="0" err="1" smtClean="0"/>
                <a:t>host:port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677513"/>
              <a:ext cx="2186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Listen for Connection</a:t>
              </a:r>
              <a:endParaRPr lang="en-US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889405" y="2513444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557454" y="5263373"/>
            <a:ext cx="248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Connection Socket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120030" y="4866681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10779" y="606260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Server Socket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883618" y="5654046"/>
            <a:ext cx="140269" cy="42990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246497" y="4040859"/>
            <a:ext cx="4316103" cy="369332"/>
            <a:chOff x="1246497" y="4040859"/>
            <a:chExt cx="4316103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1246497" y="4040859"/>
              <a:ext cx="1447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  <a:r>
                <a:rPr lang="en-US" dirty="0" smtClean="0"/>
                <a:t>rite request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002834" y="4253260"/>
              <a:ext cx="2559766" cy="1530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002834" y="4497349"/>
            <a:ext cx="4170422" cy="369332"/>
            <a:chOff x="3002834" y="4497349"/>
            <a:chExt cx="4170422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5590747" y="4497349"/>
              <a:ext cx="1582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write response</a:t>
              </a:r>
              <a:endParaRPr lang="en-US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3002834" y="4696946"/>
              <a:ext cx="2559766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 41"/>
          <p:cNvSpPr/>
          <p:nvPr/>
        </p:nvSpPr>
        <p:spPr>
          <a:xfrm>
            <a:off x="7114807" y="4237961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flipH="1">
            <a:off x="798432" y="4162964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946456" y="3135869"/>
            <a:ext cx="1838714" cy="2948080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47786" y="2954752"/>
            <a:ext cx="6836836" cy="1519232"/>
            <a:chOff x="1447786" y="2954752"/>
            <a:chExt cx="6836836" cy="1519232"/>
          </a:xfrm>
        </p:grpSpPr>
        <p:grpSp>
          <p:nvGrpSpPr>
            <p:cNvPr id="37" name="Group 36"/>
            <p:cNvGrpSpPr/>
            <p:nvPr/>
          </p:nvGrpSpPr>
          <p:grpSpPr>
            <a:xfrm>
              <a:off x="5590747" y="2954752"/>
              <a:ext cx="2693875" cy="1519232"/>
              <a:chOff x="5590747" y="2954752"/>
              <a:chExt cx="2693875" cy="1519232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6547748" y="2954752"/>
                <a:ext cx="0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5831695" y="3315154"/>
                <a:ext cx="1925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Accept connection</a:t>
                </a:r>
                <a:endParaRPr lang="en-US" dirty="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H="1">
                <a:off x="6080497" y="3684486"/>
                <a:ext cx="467251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5590747" y="4104652"/>
                <a:ext cx="13901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read request</a:t>
                </a:r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331506" y="3699785"/>
                <a:ext cx="1953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Connection Socket</a:t>
                </a:r>
                <a:endParaRPr lang="en-US" i="1" dirty="0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447786" y="3251361"/>
              <a:ext cx="195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Connection Socket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95694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0" grpId="0"/>
      <p:bldP spid="32" grpId="0"/>
      <p:bldP spid="42" grpId="0" animBg="1"/>
      <p:bldP spid="43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Client Protocol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399" y="914400"/>
            <a:ext cx="9144001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latin typeface="Courier"/>
                <a:cs typeface="Courier"/>
              </a:rPr>
              <a:t>char *hostname</a:t>
            </a:r>
            <a:r>
              <a:rPr lang="en-US" sz="1700" dirty="0" smtClean="0">
                <a:latin typeface="Courier"/>
                <a:cs typeface="Courier"/>
              </a:rPr>
              <a:t>;</a:t>
            </a:r>
          </a:p>
          <a:p>
            <a:r>
              <a:rPr lang="en-US" sz="1700" dirty="0" err="1" smtClean="0">
                <a:latin typeface="Courier"/>
                <a:cs typeface="Courier"/>
              </a:rPr>
              <a:t>int</a:t>
            </a:r>
            <a:r>
              <a:rPr lang="en-US" sz="1700" dirty="0" smtClean="0">
                <a:latin typeface="Courier"/>
                <a:cs typeface="Courier"/>
              </a:rPr>
              <a:t> </a:t>
            </a:r>
            <a:r>
              <a:rPr lang="en-US" sz="1700" dirty="0" err="1">
                <a:latin typeface="Courier"/>
                <a:cs typeface="Courier"/>
              </a:rPr>
              <a:t>sockfd</a:t>
            </a:r>
            <a:r>
              <a:rPr lang="en-US" sz="1700" dirty="0">
                <a:latin typeface="Courier"/>
                <a:cs typeface="Courier"/>
              </a:rPr>
              <a:t>, </a:t>
            </a:r>
            <a:r>
              <a:rPr lang="en-US" sz="1700" dirty="0" err="1">
                <a:latin typeface="Courier"/>
                <a:cs typeface="Courier"/>
              </a:rPr>
              <a:t>portno</a:t>
            </a:r>
            <a:r>
              <a:rPr lang="en-US" sz="1700" dirty="0">
                <a:latin typeface="Courier"/>
                <a:cs typeface="Courier"/>
              </a:rPr>
              <a:t>;</a:t>
            </a:r>
          </a:p>
          <a:p>
            <a:r>
              <a:rPr lang="en-US" sz="1700" dirty="0" err="1" smtClean="0">
                <a:latin typeface="Courier"/>
                <a:cs typeface="Courier"/>
              </a:rPr>
              <a:t>struct</a:t>
            </a:r>
            <a:r>
              <a:rPr lang="en-US" sz="1700" dirty="0" smtClean="0">
                <a:latin typeface="Courier"/>
                <a:cs typeface="Courier"/>
              </a:rPr>
              <a:t> </a:t>
            </a:r>
            <a:r>
              <a:rPr lang="en-US" sz="1700" dirty="0" err="1">
                <a:latin typeface="Courier"/>
                <a:cs typeface="Courier"/>
              </a:rPr>
              <a:t>sockaddr_in</a:t>
            </a:r>
            <a:r>
              <a:rPr lang="en-US" sz="1700" dirty="0">
                <a:latin typeface="Courier"/>
                <a:cs typeface="Courier"/>
              </a:rPr>
              <a:t> </a:t>
            </a:r>
            <a:r>
              <a:rPr lang="en-US" sz="1700" dirty="0" err="1">
                <a:latin typeface="Courier"/>
                <a:cs typeface="Courier"/>
              </a:rPr>
              <a:t>serv_addr</a:t>
            </a:r>
            <a:r>
              <a:rPr lang="en-US" sz="1700" dirty="0">
                <a:latin typeface="Courier"/>
                <a:cs typeface="Courier"/>
              </a:rPr>
              <a:t>;</a:t>
            </a:r>
          </a:p>
          <a:p>
            <a:r>
              <a:rPr lang="en-US" sz="1700" dirty="0" err="1" smtClean="0">
                <a:latin typeface="Courier"/>
                <a:cs typeface="Courier"/>
              </a:rPr>
              <a:t>struct</a:t>
            </a:r>
            <a:r>
              <a:rPr lang="en-US" sz="1700" dirty="0" smtClean="0">
                <a:latin typeface="Courier"/>
                <a:cs typeface="Courier"/>
              </a:rPr>
              <a:t> </a:t>
            </a:r>
            <a:r>
              <a:rPr lang="en-US" sz="1700" dirty="0" err="1">
                <a:latin typeface="Courier"/>
                <a:cs typeface="Courier"/>
              </a:rPr>
              <a:t>hostent</a:t>
            </a:r>
            <a:r>
              <a:rPr lang="en-US" sz="1700" dirty="0">
                <a:latin typeface="Courier"/>
                <a:cs typeface="Courier"/>
              </a:rPr>
              <a:t> *server</a:t>
            </a:r>
            <a:r>
              <a:rPr lang="en-US" sz="1700" dirty="0" smtClean="0">
                <a:latin typeface="Courier"/>
                <a:cs typeface="Courier"/>
              </a:rPr>
              <a:t>;</a:t>
            </a:r>
          </a:p>
          <a:p>
            <a:endParaRPr lang="en-US" sz="1700" dirty="0">
              <a:latin typeface="Courier"/>
              <a:cs typeface="Courier"/>
            </a:endParaRPr>
          </a:p>
          <a:p>
            <a:r>
              <a:rPr lang="en-US" sz="1700" dirty="0" smtClean="0">
                <a:latin typeface="Courier"/>
                <a:cs typeface="Courier"/>
              </a:rPr>
              <a:t>server </a:t>
            </a:r>
            <a:r>
              <a:rPr lang="en-US" sz="1700" dirty="0">
                <a:latin typeface="Courier"/>
                <a:cs typeface="Courier"/>
              </a:rPr>
              <a:t>= </a:t>
            </a:r>
            <a:r>
              <a:rPr lang="en-US" sz="1700" dirty="0" err="1">
                <a:latin typeface="Courier"/>
                <a:cs typeface="Courier"/>
              </a:rPr>
              <a:t>buildServerAddr</a:t>
            </a:r>
            <a:r>
              <a:rPr lang="en-US" sz="1700" dirty="0">
                <a:latin typeface="Courier"/>
                <a:cs typeface="Courier"/>
              </a:rPr>
              <a:t>(&amp;</a:t>
            </a:r>
            <a:r>
              <a:rPr lang="en-US" sz="1700" dirty="0" err="1">
                <a:latin typeface="Courier"/>
                <a:cs typeface="Courier"/>
              </a:rPr>
              <a:t>serv_addr</a:t>
            </a:r>
            <a:r>
              <a:rPr lang="en-US" sz="1700" dirty="0">
                <a:latin typeface="Courier"/>
                <a:cs typeface="Courier"/>
              </a:rPr>
              <a:t>, hostname, </a:t>
            </a:r>
            <a:r>
              <a:rPr lang="en-US" sz="1700" dirty="0" err="1">
                <a:latin typeface="Courier"/>
                <a:cs typeface="Courier"/>
              </a:rPr>
              <a:t>portno</a:t>
            </a:r>
            <a:r>
              <a:rPr lang="en-US" sz="1700" dirty="0">
                <a:latin typeface="Courier"/>
                <a:cs typeface="Courier"/>
              </a:rPr>
              <a:t>);</a:t>
            </a:r>
          </a:p>
          <a:p>
            <a:endParaRPr lang="en-US" sz="1700" dirty="0">
              <a:latin typeface="Courier"/>
              <a:cs typeface="Courier"/>
            </a:endParaRPr>
          </a:p>
          <a:p>
            <a:r>
              <a:rPr lang="en-US" sz="1700" dirty="0" smtClean="0">
                <a:latin typeface="Courier"/>
                <a:cs typeface="Courier"/>
              </a:rPr>
              <a:t>/</a:t>
            </a:r>
            <a:r>
              <a:rPr lang="en-US" sz="1700" dirty="0">
                <a:latin typeface="Courier"/>
                <a:cs typeface="Courier"/>
              </a:rPr>
              <a:t>* Create a TCP socket *</a:t>
            </a:r>
            <a:r>
              <a:rPr lang="en-US" sz="1700" dirty="0" smtClean="0">
                <a:latin typeface="Courier"/>
                <a:cs typeface="Courier"/>
              </a:rPr>
              <a:t>/</a:t>
            </a:r>
          </a:p>
          <a:p>
            <a:r>
              <a:rPr lang="en-US" sz="1700" dirty="0" err="1" smtClean="0">
                <a:latin typeface="Courier"/>
                <a:cs typeface="Courier"/>
              </a:rPr>
              <a:t>sockfd</a:t>
            </a:r>
            <a:r>
              <a:rPr lang="en-US" sz="1700" dirty="0" smtClean="0">
                <a:latin typeface="Courier"/>
                <a:cs typeface="Courier"/>
              </a:rPr>
              <a:t> </a:t>
            </a:r>
            <a:r>
              <a:rPr lang="en-US" sz="1700" dirty="0">
                <a:latin typeface="Courier"/>
                <a:cs typeface="Courier"/>
              </a:rPr>
              <a:t>= </a:t>
            </a:r>
            <a:r>
              <a:rPr lang="en-US" sz="1700" b="1" dirty="0">
                <a:solidFill>
                  <a:srgbClr val="FF0000"/>
                </a:solidFill>
                <a:latin typeface="Courier"/>
                <a:cs typeface="Courier"/>
              </a:rPr>
              <a:t>socket</a:t>
            </a:r>
            <a:r>
              <a:rPr lang="en-US" sz="1700" dirty="0">
                <a:latin typeface="Courier"/>
                <a:cs typeface="Courier"/>
              </a:rPr>
              <a:t>(AF_INET, SOCK_STREAM, 0</a:t>
            </a:r>
            <a:r>
              <a:rPr lang="en-US" sz="1700" dirty="0" smtClean="0">
                <a:latin typeface="Courier"/>
                <a:cs typeface="Courier"/>
              </a:rPr>
              <a:t>)</a:t>
            </a:r>
          </a:p>
          <a:p>
            <a:endParaRPr lang="en-US" sz="1700" dirty="0">
              <a:latin typeface="Courier"/>
              <a:cs typeface="Courier"/>
            </a:endParaRPr>
          </a:p>
          <a:p>
            <a:r>
              <a:rPr lang="en-US" sz="1700" dirty="0" smtClean="0">
                <a:latin typeface="Courier"/>
                <a:cs typeface="Courier"/>
              </a:rPr>
              <a:t>/</a:t>
            </a:r>
            <a:r>
              <a:rPr lang="en-US" sz="1700" dirty="0">
                <a:latin typeface="Courier"/>
                <a:cs typeface="Courier"/>
              </a:rPr>
              <a:t>* Connect to server on port */</a:t>
            </a:r>
          </a:p>
          <a:p>
            <a:r>
              <a:rPr lang="en-US" sz="1700" b="1" dirty="0" smtClean="0">
                <a:solidFill>
                  <a:srgbClr val="FF0000"/>
                </a:solidFill>
                <a:latin typeface="Courier"/>
                <a:cs typeface="Courier"/>
              </a:rPr>
              <a:t>connect</a:t>
            </a:r>
            <a:r>
              <a:rPr lang="en-US" sz="1700" dirty="0">
                <a:latin typeface="Courier"/>
                <a:cs typeface="Courier"/>
              </a:rPr>
              <a:t>(</a:t>
            </a:r>
            <a:r>
              <a:rPr lang="en-US" sz="1700" dirty="0" err="1">
                <a:latin typeface="Courier"/>
                <a:cs typeface="Courier"/>
              </a:rPr>
              <a:t>sockfd</a:t>
            </a:r>
            <a:r>
              <a:rPr lang="en-US" sz="1700" dirty="0">
                <a:latin typeface="Courier"/>
                <a:cs typeface="Courier"/>
              </a:rPr>
              <a:t>, (</a:t>
            </a:r>
            <a:r>
              <a:rPr lang="en-US" sz="1700" dirty="0" err="1">
                <a:latin typeface="Courier"/>
                <a:cs typeface="Courier"/>
              </a:rPr>
              <a:t>struct</a:t>
            </a:r>
            <a:r>
              <a:rPr lang="en-US" sz="1700" dirty="0">
                <a:latin typeface="Courier"/>
                <a:cs typeface="Courier"/>
              </a:rPr>
              <a:t> </a:t>
            </a:r>
            <a:r>
              <a:rPr lang="en-US" sz="1700" dirty="0" err="1">
                <a:latin typeface="Courier"/>
                <a:cs typeface="Courier"/>
              </a:rPr>
              <a:t>sockaddr</a:t>
            </a:r>
            <a:r>
              <a:rPr lang="en-US" sz="1700" dirty="0">
                <a:latin typeface="Courier"/>
                <a:cs typeface="Courier"/>
              </a:rPr>
              <a:t> *) &amp;</a:t>
            </a:r>
            <a:r>
              <a:rPr lang="en-US" sz="1700" dirty="0" err="1">
                <a:latin typeface="Courier"/>
                <a:cs typeface="Courier"/>
              </a:rPr>
              <a:t>serv_addr</a:t>
            </a:r>
            <a:r>
              <a:rPr lang="en-US" sz="1700" dirty="0" smtClean="0">
                <a:latin typeface="Courier"/>
                <a:cs typeface="Courier"/>
              </a:rPr>
              <a:t>, </a:t>
            </a:r>
            <a:r>
              <a:rPr lang="en-US" sz="1700" dirty="0" err="1" smtClean="0">
                <a:latin typeface="Courier"/>
                <a:cs typeface="Courier"/>
              </a:rPr>
              <a:t>sizeof</a:t>
            </a:r>
            <a:r>
              <a:rPr lang="en-US" sz="1700" dirty="0">
                <a:latin typeface="Courier"/>
                <a:cs typeface="Courier"/>
              </a:rPr>
              <a:t>(</a:t>
            </a:r>
            <a:r>
              <a:rPr lang="en-US" sz="1700" dirty="0" err="1">
                <a:latin typeface="Courier"/>
                <a:cs typeface="Courier"/>
              </a:rPr>
              <a:t>serv_addr</a:t>
            </a:r>
            <a:r>
              <a:rPr lang="en-US" sz="1700" dirty="0" smtClean="0">
                <a:latin typeface="Courier"/>
                <a:cs typeface="Courier"/>
              </a:rPr>
              <a:t>)</a:t>
            </a:r>
            <a:endParaRPr lang="en-US" sz="1700" dirty="0">
              <a:latin typeface="Courier"/>
              <a:cs typeface="Courier"/>
            </a:endParaRPr>
          </a:p>
          <a:p>
            <a:r>
              <a:rPr lang="en-US" sz="1700" dirty="0" err="1" smtClean="0">
                <a:latin typeface="Courier"/>
                <a:cs typeface="Courier"/>
              </a:rPr>
              <a:t>printf</a:t>
            </a:r>
            <a:r>
              <a:rPr lang="en-US" sz="1700" dirty="0">
                <a:latin typeface="Courier"/>
                <a:cs typeface="Courier"/>
              </a:rPr>
              <a:t>("Connected to %s:%d\</a:t>
            </a:r>
            <a:r>
              <a:rPr lang="en-US" sz="1700" dirty="0" err="1">
                <a:latin typeface="Courier"/>
                <a:cs typeface="Courier"/>
              </a:rPr>
              <a:t>n",server</a:t>
            </a:r>
            <a:r>
              <a:rPr lang="en-US" sz="1700" dirty="0">
                <a:latin typeface="Courier"/>
                <a:cs typeface="Courier"/>
              </a:rPr>
              <a:t>-&gt;</a:t>
            </a:r>
            <a:r>
              <a:rPr lang="en-US" sz="1700" dirty="0" err="1">
                <a:latin typeface="Courier"/>
                <a:cs typeface="Courier"/>
              </a:rPr>
              <a:t>h_name</a:t>
            </a:r>
            <a:r>
              <a:rPr lang="en-US" sz="1700" dirty="0">
                <a:latin typeface="Courier"/>
                <a:cs typeface="Courier"/>
              </a:rPr>
              <a:t>, </a:t>
            </a:r>
            <a:r>
              <a:rPr lang="en-US" sz="1700" dirty="0" err="1">
                <a:latin typeface="Courier"/>
                <a:cs typeface="Courier"/>
              </a:rPr>
              <a:t>portno</a:t>
            </a:r>
            <a:r>
              <a:rPr lang="en-US" sz="1700" dirty="0">
                <a:latin typeface="Courier"/>
                <a:cs typeface="Courier"/>
              </a:rPr>
              <a:t>);</a:t>
            </a:r>
          </a:p>
          <a:p>
            <a:endParaRPr lang="en-US" sz="1700" dirty="0">
              <a:latin typeface="Courier"/>
              <a:cs typeface="Courier"/>
            </a:endParaRPr>
          </a:p>
          <a:p>
            <a:r>
              <a:rPr lang="en-US" sz="1700" dirty="0" smtClean="0">
                <a:latin typeface="Courier"/>
                <a:cs typeface="Courier"/>
              </a:rPr>
              <a:t>/</a:t>
            </a:r>
            <a:r>
              <a:rPr lang="en-US" sz="1700" dirty="0">
                <a:latin typeface="Courier"/>
                <a:cs typeface="Courier"/>
              </a:rPr>
              <a:t>* Carry out Client</a:t>
            </a:r>
            <a:r>
              <a:rPr lang="en-US" sz="1700" dirty="0" smtClean="0">
                <a:latin typeface="Courier"/>
                <a:cs typeface="Courier"/>
              </a:rPr>
              <a:t>-Server </a:t>
            </a:r>
            <a:r>
              <a:rPr lang="en-US" sz="1700" dirty="0">
                <a:latin typeface="Courier"/>
                <a:cs typeface="Courier"/>
              </a:rPr>
              <a:t>protocol *</a:t>
            </a:r>
            <a:r>
              <a:rPr lang="en-US" sz="1700" dirty="0" smtClean="0">
                <a:latin typeface="Courier"/>
                <a:cs typeface="Courier"/>
              </a:rPr>
              <a:t>/</a:t>
            </a:r>
          </a:p>
          <a:p>
            <a:r>
              <a:rPr lang="en-US" sz="1700" i="1" dirty="0" smtClean="0">
                <a:latin typeface="Courier"/>
                <a:cs typeface="Courier"/>
              </a:rPr>
              <a:t>client</a:t>
            </a:r>
            <a:r>
              <a:rPr lang="en-US" sz="1700" i="1" dirty="0">
                <a:latin typeface="Courier"/>
                <a:cs typeface="Courier"/>
              </a:rPr>
              <a:t>(</a:t>
            </a:r>
            <a:r>
              <a:rPr lang="en-US" sz="1700" i="1" dirty="0" err="1">
                <a:latin typeface="Courier"/>
                <a:cs typeface="Courier"/>
              </a:rPr>
              <a:t>sockfd</a:t>
            </a:r>
            <a:r>
              <a:rPr lang="en-US" sz="1700" i="1" dirty="0">
                <a:latin typeface="Courier"/>
                <a:cs typeface="Courier"/>
              </a:rPr>
              <a:t>);</a:t>
            </a:r>
          </a:p>
          <a:p>
            <a:endParaRPr lang="en-US" sz="1700" dirty="0" smtClean="0">
              <a:latin typeface="Courier"/>
              <a:cs typeface="Courier"/>
            </a:endParaRPr>
          </a:p>
          <a:p>
            <a:r>
              <a:rPr lang="en-US" sz="1700" dirty="0" smtClean="0">
                <a:latin typeface="Courier"/>
                <a:cs typeface="Courier"/>
              </a:rPr>
              <a:t>/</a:t>
            </a:r>
            <a:r>
              <a:rPr lang="en-US" sz="1700" dirty="0">
                <a:latin typeface="Courier"/>
                <a:cs typeface="Courier"/>
              </a:rPr>
              <a:t>* Clean up on termination */</a:t>
            </a:r>
          </a:p>
          <a:p>
            <a:r>
              <a:rPr lang="en-US" sz="1700" dirty="0" smtClean="0">
                <a:latin typeface="Courier"/>
                <a:cs typeface="Courier"/>
              </a:rPr>
              <a:t>close</a:t>
            </a:r>
            <a:r>
              <a:rPr lang="en-US" sz="1700" dirty="0">
                <a:latin typeface="Courier"/>
                <a:cs typeface="Courier"/>
              </a:rPr>
              <a:t>(</a:t>
            </a:r>
            <a:r>
              <a:rPr lang="en-US" sz="1700" dirty="0" err="1">
                <a:latin typeface="Courier"/>
                <a:cs typeface="Courier"/>
              </a:rPr>
              <a:t>sockfd</a:t>
            </a:r>
            <a:r>
              <a:rPr lang="en-US" sz="1700" dirty="0">
                <a:latin typeface="Courier"/>
                <a:cs typeface="Courier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990101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Server Protocol (v1)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006194"/>
            <a:ext cx="89154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latin typeface="Courier"/>
                <a:cs typeface="Courier"/>
              </a:rPr>
              <a:t>/</a:t>
            </a:r>
            <a:r>
              <a:rPr lang="en-US" sz="1700" dirty="0">
                <a:latin typeface="Courier"/>
                <a:cs typeface="Courier"/>
              </a:rPr>
              <a:t>* Create Socket to receive requests*</a:t>
            </a:r>
            <a:r>
              <a:rPr lang="en-US" sz="1700" dirty="0" smtClean="0">
                <a:latin typeface="Courier"/>
                <a:cs typeface="Courier"/>
              </a:rPr>
              <a:t>/</a:t>
            </a:r>
          </a:p>
          <a:p>
            <a:r>
              <a:rPr lang="en-US" sz="1700" dirty="0" err="1" smtClean="0">
                <a:latin typeface="Courier"/>
                <a:cs typeface="Courier"/>
              </a:rPr>
              <a:t>lstnsockfd</a:t>
            </a:r>
            <a:r>
              <a:rPr lang="en-US" sz="1700" dirty="0" smtClean="0">
                <a:latin typeface="Courier"/>
                <a:cs typeface="Courier"/>
              </a:rPr>
              <a:t> </a:t>
            </a:r>
            <a:r>
              <a:rPr lang="en-US" sz="1700" dirty="0">
                <a:latin typeface="Courier"/>
                <a:cs typeface="Courier"/>
              </a:rPr>
              <a:t>= </a:t>
            </a:r>
            <a:r>
              <a:rPr lang="en-US" sz="1700" b="1" dirty="0">
                <a:solidFill>
                  <a:srgbClr val="FF0000"/>
                </a:solidFill>
                <a:latin typeface="Courier"/>
                <a:cs typeface="Courier"/>
              </a:rPr>
              <a:t>socket</a:t>
            </a:r>
            <a:r>
              <a:rPr lang="en-US" sz="1700" dirty="0">
                <a:latin typeface="Courier"/>
                <a:cs typeface="Courier"/>
              </a:rPr>
              <a:t>(AF_INET, SOCK_STREAM, 0);</a:t>
            </a:r>
          </a:p>
          <a:p>
            <a:endParaRPr lang="en-US" sz="1700" dirty="0" smtClean="0">
              <a:latin typeface="Courier"/>
              <a:cs typeface="Courier"/>
            </a:endParaRPr>
          </a:p>
          <a:p>
            <a:r>
              <a:rPr lang="en-US" sz="1700" dirty="0" smtClean="0">
                <a:latin typeface="Courier"/>
                <a:cs typeface="Courier"/>
              </a:rPr>
              <a:t>/</a:t>
            </a:r>
            <a:r>
              <a:rPr lang="en-US" sz="1700" dirty="0">
                <a:latin typeface="Courier"/>
                <a:cs typeface="Courier"/>
              </a:rPr>
              <a:t>* Bind socket to port */</a:t>
            </a:r>
          </a:p>
          <a:p>
            <a:r>
              <a:rPr lang="en-US" sz="1700" b="1" dirty="0" smtClean="0">
                <a:solidFill>
                  <a:srgbClr val="FF0000"/>
                </a:solidFill>
                <a:latin typeface="Courier"/>
                <a:cs typeface="Courier"/>
              </a:rPr>
              <a:t>bind</a:t>
            </a:r>
            <a:r>
              <a:rPr lang="en-US" sz="1700" dirty="0">
                <a:latin typeface="Courier"/>
                <a:cs typeface="Courier"/>
              </a:rPr>
              <a:t>(</a:t>
            </a:r>
            <a:r>
              <a:rPr lang="en-US" sz="1700" dirty="0" err="1">
                <a:latin typeface="Courier"/>
                <a:cs typeface="Courier"/>
              </a:rPr>
              <a:t>lstnsockfd</a:t>
            </a:r>
            <a:r>
              <a:rPr lang="en-US" sz="1700" dirty="0">
                <a:latin typeface="Courier"/>
                <a:cs typeface="Courier"/>
              </a:rPr>
              <a:t>, (</a:t>
            </a:r>
            <a:r>
              <a:rPr lang="en-US" sz="1700" dirty="0" err="1">
                <a:latin typeface="Courier"/>
                <a:cs typeface="Courier"/>
              </a:rPr>
              <a:t>struct</a:t>
            </a:r>
            <a:r>
              <a:rPr lang="en-US" sz="1700" dirty="0">
                <a:latin typeface="Courier"/>
                <a:cs typeface="Courier"/>
              </a:rPr>
              <a:t> </a:t>
            </a:r>
            <a:r>
              <a:rPr lang="en-US" sz="1700" dirty="0" err="1">
                <a:latin typeface="Courier"/>
                <a:cs typeface="Courier"/>
              </a:rPr>
              <a:t>sockaddr</a:t>
            </a:r>
            <a:r>
              <a:rPr lang="en-US" sz="1700" dirty="0">
                <a:latin typeface="Courier"/>
                <a:cs typeface="Courier"/>
              </a:rPr>
              <a:t> *</a:t>
            </a:r>
            <a:r>
              <a:rPr lang="en-US" sz="1700" dirty="0" smtClean="0">
                <a:latin typeface="Courier"/>
                <a:cs typeface="Courier"/>
              </a:rPr>
              <a:t>)&amp;</a:t>
            </a:r>
            <a:r>
              <a:rPr lang="en-US" sz="1700" dirty="0" err="1">
                <a:latin typeface="Courier"/>
                <a:cs typeface="Courier"/>
              </a:rPr>
              <a:t>serv_addr</a:t>
            </a:r>
            <a:r>
              <a:rPr lang="en-US" sz="1700" dirty="0" err="1" smtClean="0">
                <a:latin typeface="Courier"/>
                <a:cs typeface="Courier"/>
              </a:rPr>
              <a:t>,sizeof</a:t>
            </a:r>
            <a:r>
              <a:rPr lang="en-US" sz="1700" dirty="0">
                <a:latin typeface="Courier"/>
                <a:cs typeface="Courier"/>
              </a:rPr>
              <a:t>(</a:t>
            </a:r>
            <a:r>
              <a:rPr lang="en-US" sz="1700" dirty="0" err="1">
                <a:latin typeface="Courier"/>
                <a:cs typeface="Courier"/>
              </a:rPr>
              <a:t>serv_addr</a:t>
            </a:r>
            <a:r>
              <a:rPr lang="en-US" sz="1700" dirty="0">
                <a:latin typeface="Courier"/>
                <a:cs typeface="Courier"/>
              </a:rPr>
              <a:t>))</a:t>
            </a:r>
            <a:r>
              <a:rPr lang="en-US" sz="1700" dirty="0" smtClean="0">
                <a:latin typeface="Courier"/>
                <a:cs typeface="Courier"/>
              </a:rPr>
              <a:t>;</a:t>
            </a:r>
          </a:p>
          <a:p>
            <a:endParaRPr lang="en-US" sz="1700" dirty="0" smtClean="0">
              <a:latin typeface="Courier"/>
              <a:cs typeface="Courier"/>
            </a:endParaRPr>
          </a:p>
          <a:p>
            <a:r>
              <a:rPr lang="en-US" sz="1700" dirty="0" smtClean="0">
                <a:latin typeface="Courier"/>
                <a:cs typeface="Courier"/>
              </a:rPr>
              <a:t>/* Set up socket to listen </a:t>
            </a:r>
            <a:r>
              <a:rPr lang="en-US" sz="1700" dirty="0">
                <a:latin typeface="Courier"/>
                <a:cs typeface="Courier"/>
              </a:rPr>
              <a:t>for incoming connections *</a:t>
            </a:r>
            <a:r>
              <a:rPr lang="en-US" sz="1700" dirty="0" smtClean="0">
                <a:latin typeface="Courier"/>
                <a:cs typeface="Courier"/>
              </a:rPr>
              <a:t>/</a:t>
            </a:r>
            <a:endParaRPr lang="en-US" sz="1700" dirty="0">
              <a:latin typeface="Courier"/>
              <a:cs typeface="Courier"/>
            </a:endParaRPr>
          </a:p>
          <a:p>
            <a:r>
              <a:rPr lang="en-US" sz="1700" b="1" dirty="0" smtClean="0">
                <a:solidFill>
                  <a:srgbClr val="FF0000"/>
                </a:solidFill>
                <a:latin typeface="Courier"/>
                <a:cs typeface="Courier"/>
              </a:rPr>
              <a:t>listen</a:t>
            </a:r>
            <a:r>
              <a:rPr lang="en-US" sz="1700" dirty="0" smtClean="0">
                <a:latin typeface="Courier"/>
                <a:cs typeface="Courier"/>
              </a:rPr>
              <a:t>(</a:t>
            </a:r>
            <a:r>
              <a:rPr lang="en-US" sz="1700" dirty="0" err="1" smtClean="0">
                <a:latin typeface="Courier"/>
                <a:cs typeface="Courier"/>
              </a:rPr>
              <a:t>lstnsockfd</a:t>
            </a:r>
            <a:r>
              <a:rPr lang="en-US" sz="1700" dirty="0">
                <a:latin typeface="Courier"/>
                <a:cs typeface="Courier"/>
              </a:rPr>
              <a:t>, MAXQUEUE); </a:t>
            </a:r>
            <a:endParaRPr lang="en-US" sz="1700" dirty="0" smtClean="0">
              <a:latin typeface="Courier"/>
              <a:cs typeface="Courier"/>
            </a:endParaRPr>
          </a:p>
          <a:p>
            <a:endParaRPr lang="en-US" sz="1700" dirty="0" smtClean="0">
              <a:latin typeface="Courier"/>
              <a:cs typeface="Courier"/>
            </a:endParaRPr>
          </a:p>
          <a:p>
            <a:r>
              <a:rPr lang="en-US" sz="1700" dirty="0">
                <a:latin typeface="Courier"/>
                <a:cs typeface="Courier"/>
              </a:rPr>
              <a:t>while (1) </a:t>
            </a:r>
            <a:r>
              <a:rPr lang="en-US" sz="1700" dirty="0" smtClean="0">
                <a:latin typeface="Courier"/>
                <a:cs typeface="Courier"/>
              </a:rPr>
              <a:t>{</a:t>
            </a:r>
            <a:endParaRPr lang="en-US" sz="1700" dirty="0">
              <a:latin typeface="Courier"/>
              <a:cs typeface="Courier"/>
            </a:endParaRPr>
          </a:p>
          <a:p>
            <a:r>
              <a:rPr lang="en-US" sz="1700" dirty="0" smtClean="0">
                <a:latin typeface="Courier"/>
                <a:cs typeface="Courier"/>
              </a:rPr>
              <a:t>   /* </a:t>
            </a:r>
            <a:r>
              <a:rPr lang="en-US" sz="1700" dirty="0">
                <a:latin typeface="Courier"/>
                <a:cs typeface="Courier"/>
              </a:rPr>
              <a:t>Accept incoming connection, obtaining a new socket for it */</a:t>
            </a:r>
          </a:p>
          <a:p>
            <a:r>
              <a:rPr lang="en-US" sz="1700" dirty="0">
                <a:latin typeface="Courier"/>
                <a:cs typeface="Courier"/>
              </a:rPr>
              <a:t>   </a:t>
            </a:r>
            <a:r>
              <a:rPr lang="en-US" sz="1700" dirty="0" err="1" smtClean="0">
                <a:latin typeface="Courier"/>
                <a:cs typeface="Courier"/>
              </a:rPr>
              <a:t>consockfd</a:t>
            </a:r>
            <a:r>
              <a:rPr lang="en-US" sz="1700" dirty="0" smtClean="0">
                <a:latin typeface="Courier"/>
                <a:cs typeface="Courier"/>
              </a:rPr>
              <a:t> </a:t>
            </a:r>
            <a:r>
              <a:rPr lang="en-US" sz="1700" dirty="0">
                <a:latin typeface="Courier"/>
                <a:cs typeface="Courier"/>
              </a:rPr>
              <a:t>= </a:t>
            </a:r>
            <a:r>
              <a:rPr lang="en-US" sz="1700" dirty="0">
                <a:solidFill>
                  <a:srgbClr val="FF0000"/>
                </a:solidFill>
                <a:latin typeface="Courier"/>
                <a:cs typeface="Courier"/>
              </a:rPr>
              <a:t>accept</a:t>
            </a:r>
            <a:r>
              <a:rPr lang="en-US" sz="1700" dirty="0">
                <a:latin typeface="Courier"/>
                <a:cs typeface="Courier"/>
              </a:rPr>
              <a:t>(</a:t>
            </a:r>
            <a:r>
              <a:rPr lang="en-US" sz="1700" dirty="0" err="1">
                <a:latin typeface="Courier"/>
                <a:cs typeface="Courier"/>
              </a:rPr>
              <a:t>lstnsockfd</a:t>
            </a:r>
            <a:r>
              <a:rPr lang="en-US" sz="1700" dirty="0">
                <a:latin typeface="Courier"/>
                <a:cs typeface="Courier"/>
              </a:rPr>
              <a:t>, (</a:t>
            </a:r>
            <a:r>
              <a:rPr lang="en-US" sz="1700" dirty="0" err="1">
                <a:latin typeface="Courier"/>
                <a:cs typeface="Courier"/>
              </a:rPr>
              <a:t>struct</a:t>
            </a:r>
            <a:r>
              <a:rPr lang="en-US" sz="1700" dirty="0">
                <a:latin typeface="Courier"/>
                <a:cs typeface="Courier"/>
              </a:rPr>
              <a:t> </a:t>
            </a:r>
            <a:r>
              <a:rPr lang="en-US" sz="1700" dirty="0" err="1">
                <a:latin typeface="Courier"/>
                <a:cs typeface="Courier"/>
              </a:rPr>
              <a:t>sockaddr</a:t>
            </a:r>
            <a:r>
              <a:rPr lang="en-US" sz="1700" dirty="0">
                <a:latin typeface="Courier"/>
                <a:cs typeface="Courier"/>
              </a:rPr>
              <a:t> *) &amp;</a:t>
            </a:r>
            <a:r>
              <a:rPr lang="en-US" sz="1700" dirty="0" err="1">
                <a:latin typeface="Courier"/>
                <a:cs typeface="Courier"/>
              </a:rPr>
              <a:t>cli_addr</a:t>
            </a:r>
            <a:r>
              <a:rPr lang="en-US" sz="1700" dirty="0">
                <a:latin typeface="Courier"/>
                <a:cs typeface="Courier"/>
              </a:rPr>
              <a:t>, </a:t>
            </a:r>
            <a:r>
              <a:rPr lang="en-US" sz="1700" dirty="0" smtClean="0">
                <a:latin typeface="Courier"/>
                <a:cs typeface="Courier"/>
              </a:rPr>
              <a:t>      </a:t>
            </a:r>
          </a:p>
          <a:p>
            <a:r>
              <a:rPr lang="en-US" sz="1700" dirty="0">
                <a:latin typeface="Courier"/>
                <a:cs typeface="Courier"/>
              </a:rPr>
              <a:t> </a:t>
            </a:r>
            <a:r>
              <a:rPr lang="en-US" sz="1700" dirty="0" smtClean="0">
                <a:latin typeface="Courier"/>
                <a:cs typeface="Courier"/>
              </a:rPr>
              <a:t>                     &amp;</a:t>
            </a:r>
            <a:r>
              <a:rPr lang="en-US" sz="1700" dirty="0" err="1">
                <a:latin typeface="Courier"/>
                <a:cs typeface="Courier"/>
              </a:rPr>
              <a:t>clilen</a:t>
            </a:r>
            <a:r>
              <a:rPr lang="en-US" sz="1700" dirty="0">
                <a:latin typeface="Courier"/>
                <a:cs typeface="Courier"/>
              </a:rPr>
              <a:t>);</a:t>
            </a:r>
          </a:p>
          <a:p>
            <a:endParaRPr lang="en-US" sz="1700" dirty="0" smtClean="0">
              <a:latin typeface="Courier"/>
              <a:cs typeface="Courier"/>
            </a:endParaRPr>
          </a:p>
          <a:p>
            <a:r>
              <a:rPr lang="en-US" sz="1700" dirty="0">
                <a:latin typeface="Courier"/>
                <a:cs typeface="Courier"/>
              </a:rPr>
              <a:t> </a:t>
            </a:r>
            <a:r>
              <a:rPr lang="en-US" sz="1700" dirty="0" smtClean="0">
                <a:latin typeface="Courier"/>
                <a:cs typeface="Courier"/>
              </a:rPr>
              <a:t>  </a:t>
            </a:r>
            <a:r>
              <a:rPr lang="en-US" sz="1700" i="1" dirty="0" smtClean="0">
                <a:latin typeface="Courier"/>
                <a:cs typeface="Courier"/>
              </a:rPr>
              <a:t>server</a:t>
            </a:r>
            <a:r>
              <a:rPr lang="en-US" sz="1700" i="1" dirty="0">
                <a:latin typeface="Courier"/>
                <a:cs typeface="Courier"/>
              </a:rPr>
              <a:t>(</a:t>
            </a:r>
            <a:r>
              <a:rPr lang="en-US" sz="1700" i="1" dirty="0" err="1">
                <a:latin typeface="Courier"/>
                <a:cs typeface="Courier"/>
              </a:rPr>
              <a:t>consockfd</a:t>
            </a:r>
            <a:r>
              <a:rPr lang="en-US" sz="1700" i="1" dirty="0">
                <a:latin typeface="Courier"/>
                <a:cs typeface="Courier"/>
              </a:rPr>
              <a:t>)</a:t>
            </a:r>
            <a:r>
              <a:rPr lang="en-US" sz="1700" i="1" dirty="0" smtClean="0">
                <a:latin typeface="Courier"/>
                <a:cs typeface="Courier"/>
              </a:rPr>
              <a:t>;</a:t>
            </a:r>
          </a:p>
          <a:p>
            <a:endParaRPr lang="en-US" sz="1700" dirty="0">
              <a:latin typeface="Courier"/>
              <a:cs typeface="Courier"/>
            </a:endParaRPr>
          </a:p>
          <a:p>
            <a:r>
              <a:rPr lang="en-US" sz="1700" dirty="0">
                <a:latin typeface="Courier"/>
                <a:cs typeface="Courier"/>
              </a:rPr>
              <a:t>   </a:t>
            </a:r>
            <a:r>
              <a:rPr lang="en-US" sz="1700" dirty="0" smtClean="0">
                <a:latin typeface="Courier"/>
                <a:cs typeface="Courier"/>
              </a:rPr>
              <a:t>close</a:t>
            </a:r>
            <a:r>
              <a:rPr lang="en-US" sz="1700" dirty="0">
                <a:latin typeface="Courier"/>
                <a:cs typeface="Courier"/>
              </a:rPr>
              <a:t>(</a:t>
            </a:r>
            <a:r>
              <a:rPr lang="en-US" sz="1700" dirty="0" err="1">
                <a:latin typeface="Courier"/>
                <a:cs typeface="Courier"/>
              </a:rPr>
              <a:t>consockfd</a:t>
            </a:r>
            <a:r>
              <a:rPr lang="en-US" sz="1700" dirty="0">
                <a:latin typeface="Courier"/>
                <a:cs typeface="Courier"/>
              </a:rPr>
              <a:t>)</a:t>
            </a:r>
            <a:r>
              <a:rPr lang="en-US" sz="1700" dirty="0" smtClean="0">
                <a:latin typeface="Courier"/>
                <a:cs typeface="Courier"/>
              </a:rPr>
              <a:t>;</a:t>
            </a:r>
            <a:endParaRPr lang="en-US" sz="1700" dirty="0">
              <a:latin typeface="Courier"/>
              <a:cs typeface="Courier"/>
            </a:endParaRPr>
          </a:p>
          <a:p>
            <a:r>
              <a:rPr lang="en-US" sz="1700" dirty="0">
                <a:latin typeface="Courier"/>
                <a:cs typeface="Courier"/>
              </a:rPr>
              <a:t>  }</a:t>
            </a:r>
          </a:p>
          <a:p>
            <a:r>
              <a:rPr lang="en-US" sz="1700" dirty="0" smtClean="0">
                <a:latin typeface="Courier"/>
                <a:cs typeface="Courier"/>
              </a:rPr>
              <a:t>close</a:t>
            </a:r>
            <a:r>
              <a:rPr lang="en-US" sz="1700" dirty="0">
                <a:latin typeface="Courier"/>
                <a:cs typeface="Courier"/>
              </a:rPr>
              <a:t>(</a:t>
            </a:r>
            <a:r>
              <a:rPr lang="en-US" sz="1700" dirty="0" err="1">
                <a:latin typeface="Courier"/>
                <a:cs typeface="Courier"/>
              </a:rPr>
              <a:t>lstnsockfd</a:t>
            </a:r>
            <a:r>
              <a:rPr lang="en-US" sz="1700" dirty="0">
                <a:latin typeface="Courier"/>
                <a:cs typeface="Courier"/>
              </a:rPr>
              <a:t>)</a:t>
            </a:r>
            <a:r>
              <a:rPr lang="en-US" sz="1700" dirty="0" smtClean="0">
                <a:latin typeface="Courier"/>
                <a:cs typeface="Courier"/>
              </a:rPr>
              <a:t>;</a:t>
            </a:r>
            <a:endParaRPr lang="en-US" sz="17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275752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838442" y="4102054"/>
            <a:ext cx="2455574" cy="172141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Sockets With Protection/Parallelism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7029" y="685800"/>
            <a:ext cx="90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Client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9233" y="685800"/>
            <a:ext cx="98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Server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923" y="1855045"/>
            <a:ext cx="207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Client Socket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8923" y="2644543"/>
            <a:ext cx="309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Connect it to server (</a:t>
            </a:r>
            <a:r>
              <a:rPr lang="en-US" dirty="0" err="1" smtClean="0"/>
              <a:t>host:port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6380" y="4209148"/>
            <a:ext cx="144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rite request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16262" y="4637641"/>
            <a:ext cx="151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ead response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8806" y="5374560"/>
            <a:ext cx="195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Client Socket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70685" y="2224377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70685" y="3013875"/>
            <a:ext cx="0" cy="1055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10568" y="5015067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16394" y="10668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Server Socket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547748" y="1447800"/>
            <a:ext cx="408" cy="343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28210" y="1715869"/>
            <a:ext cx="27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 it to an Address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host:port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547748" y="2264050"/>
            <a:ext cx="6385" cy="385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8080" y="2589362"/>
            <a:ext cx="218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Listen for Connection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547748" y="2954752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31695" y="3315154"/>
            <a:ext cx="192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Accept connection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524263" y="3657728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19855" y="427263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request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19855" y="4665332"/>
            <a:ext cx="158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response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31470" y="5236869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 Connection Socket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128045" y="4971720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91200" y="618386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Server Socket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757889" y="3671527"/>
            <a:ext cx="195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Connection Socket</a:t>
            </a:r>
            <a:endParaRPr lang="en-US" i="1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535316" y="4421549"/>
            <a:ext cx="1303126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535315" y="4865235"/>
            <a:ext cx="1303127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5755805" y="4343400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flipH="1">
            <a:off x="538315" y="4331253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550823" y="3669268"/>
            <a:ext cx="6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child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08714" y="4132366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 Connection Socket</a:t>
            </a:r>
            <a:endParaRPr lang="en-US" dirty="0"/>
          </a:p>
        </p:txBody>
      </p:sp>
      <p:sp>
        <p:nvSpPr>
          <p:cNvPr id="53" name="Freeform 52"/>
          <p:cNvSpPr/>
          <p:nvPr/>
        </p:nvSpPr>
        <p:spPr>
          <a:xfrm>
            <a:off x="6946456" y="3118302"/>
            <a:ext cx="1967778" cy="2965647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7423156" y="3669187"/>
            <a:ext cx="572135" cy="463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10516" y="4038600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 Listen Socket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949957" y="36576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Parent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34830" y="5236869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 for child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4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Protocol (v2)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85800"/>
            <a:ext cx="876300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latin typeface="Courier"/>
                <a:cs typeface="Courier"/>
              </a:rPr>
              <a:t>/* Create Socket to receive requests*/</a:t>
            </a:r>
          </a:p>
          <a:p>
            <a:r>
              <a:rPr lang="en-US" sz="1700" dirty="0" err="1">
                <a:latin typeface="Courier"/>
                <a:cs typeface="Courier"/>
              </a:rPr>
              <a:t>lstnsockfd</a:t>
            </a:r>
            <a:r>
              <a:rPr lang="en-US" sz="1700" dirty="0">
                <a:latin typeface="Courier"/>
                <a:cs typeface="Courier"/>
              </a:rPr>
              <a:t> = </a:t>
            </a:r>
            <a:r>
              <a:rPr lang="en-US" sz="1700" dirty="0">
                <a:solidFill>
                  <a:srgbClr val="FF0000"/>
                </a:solidFill>
                <a:latin typeface="Courier"/>
                <a:cs typeface="Courier"/>
              </a:rPr>
              <a:t>socket</a:t>
            </a:r>
            <a:r>
              <a:rPr lang="en-US" sz="1700" dirty="0">
                <a:latin typeface="Courier"/>
                <a:cs typeface="Courier"/>
              </a:rPr>
              <a:t>(AF_INET, SOCK_STREAM, 0</a:t>
            </a:r>
            <a:r>
              <a:rPr lang="en-US" sz="1700" dirty="0" smtClean="0">
                <a:latin typeface="Courier"/>
                <a:cs typeface="Courier"/>
              </a:rPr>
              <a:t>);</a:t>
            </a:r>
            <a:endParaRPr lang="en-US" sz="1700" dirty="0">
              <a:latin typeface="Courier"/>
              <a:cs typeface="Courier"/>
            </a:endParaRPr>
          </a:p>
          <a:p>
            <a:r>
              <a:rPr lang="en-US" sz="1700" dirty="0">
                <a:latin typeface="Courier"/>
                <a:cs typeface="Courier"/>
              </a:rPr>
              <a:t>/* Bind socket to port */</a:t>
            </a:r>
          </a:p>
          <a:p>
            <a:r>
              <a:rPr lang="en-US" sz="1700" dirty="0">
                <a:solidFill>
                  <a:srgbClr val="FF0000"/>
                </a:solidFill>
                <a:latin typeface="Courier"/>
                <a:cs typeface="Courier"/>
              </a:rPr>
              <a:t>bind</a:t>
            </a:r>
            <a:r>
              <a:rPr lang="en-US" sz="1700" dirty="0">
                <a:latin typeface="Courier"/>
                <a:cs typeface="Courier"/>
              </a:rPr>
              <a:t>(</a:t>
            </a:r>
            <a:r>
              <a:rPr lang="en-US" sz="1700" dirty="0" err="1">
                <a:latin typeface="Courier"/>
                <a:cs typeface="Courier"/>
              </a:rPr>
              <a:t>lstnsockfd</a:t>
            </a:r>
            <a:r>
              <a:rPr lang="en-US" sz="1700" dirty="0">
                <a:latin typeface="Courier"/>
                <a:cs typeface="Courier"/>
              </a:rPr>
              <a:t>, (</a:t>
            </a:r>
            <a:r>
              <a:rPr lang="en-US" sz="1700" dirty="0" err="1">
                <a:latin typeface="Courier"/>
                <a:cs typeface="Courier"/>
              </a:rPr>
              <a:t>struct</a:t>
            </a:r>
            <a:r>
              <a:rPr lang="en-US" sz="1700" dirty="0">
                <a:latin typeface="Courier"/>
                <a:cs typeface="Courier"/>
              </a:rPr>
              <a:t> </a:t>
            </a:r>
            <a:r>
              <a:rPr lang="en-US" sz="1700" dirty="0" err="1" smtClean="0">
                <a:latin typeface="Courier"/>
                <a:cs typeface="Courier"/>
              </a:rPr>
              <a:t>sockaddr</a:t>
            </a:r>
            <a:r>
              <a:rPr lang="en-US" sz="1700" dirty="0" smtClean="0">
                <a:latin typeface="Courier"/>
                <a:cs typeface="Courier"/>
              </a:rPr>
              <a:t>)&amp;</a:t>
            </a:r>
            <a:r>
              <a:rPr lang="en-US" sz="1700" dirty="0" err="1">
                <a:latin typeface="Courier"/>
                <a:cs typeface="Courier"/>
              </a:rPr>
              <a:t>serv_addr,sizeof</a:t>
            </a:r>
            <a:r>
              <a:rPr lang="en-US" sz="1700" dirty="0">
                <a:latin typeface="Courier"/>
                <a:cs typeface="Courier"/>
              </a:rPr>
              <a:t>(</a:t>
            </a:r>
            <a:r>
              <a:rPr lang="en-US" sz="1700" dirty="0" err="1">
                <a:latin typeface="Courier"/>
                <a:cs typeface="Courier"/>
              </a:rPr>
              <a:t>serv_addr</a:t>
            </a:r>
            <a:r>
              <a:rPr lang="en-US" sz="1700" dirty="0">
                <a:latin typeface="Courier"/>
                <a:cs typeface="Courier"/>
              </a:rPr>
              <a:t>));</a:t>
            </a:r>
          </a:p>
          <a:p>
            <a:r>
              <a:rPr lang="en-US" sz="1700" dirty="0" smtClean="0">
                <a:latin typeface="Courier"/>
                <a:cs typeface="Courier"/>
              </a:rPr>
              <a:t>/* </a:t>
            </a:r>
            <a:r>
              <a:rPr lang="en-US" sz="1700" dirty="0">
                <a:latin typeface="Courier"/>
                <a:cs typeface="Courier"/>
              </a:rPr>
              <a:t>Set up socket to listen for incoming connections */</a:t>
            </a:r>
          </a:p>
          <a:p>
            <a:r>
              <a:rPr lang="en-US" sz="1700" dirty="0">
                <a:solidFill>
                  <a:srgbClr val="FF0000"/>
                </a:solidFill>
                <a:latin typeface="Courier"/>
                <a:cs typeface="Courier"/>
              </a:rPr>
              <a:t>listen</a:t>
            </a:r>
            <a:r>
              <a:rPr lang="en-US" sz="1700" dirty="0">
                <a:latin typeface="Courier"/>
                <a:cs typeface="Courier"/>
              </a:rPr>
              <a:t>(</a:t>
            </a:r>
            <a:r>
              <a:rPr lang="en-US" sz="1700" dirty="0" err="1">
                <a:latin typeface="Courier"/>
                <a:cs typeface="Courier"/>
              </a:rPr>
              <a:t>lstnsockfd</a:t>
            </a:r>
            <a:r>
              <a:rPr lang="en-US" sz="1700" dirty="0">
                <a:latin typeface="Courier"/>
                <a:cs typeface="Courier"/>
              </a:rPr>
              <a:t>, MAXQUEUE); </a:t>
            </a:r>
            <a:endParaRPr lang="en-US" sz="1700" dirty="0" smtClean="0">
              <a:latin typeface="Courier"/>
              <a:cs typeface="Courier"/>
            </a:endParaRPr>
          </a:p>
          <a:p>
            <a:r>
              <a:rPr lang="en-US" sz="1700" dirty="0" smtClean="0">
                <a:latin typeface="Courier"/>
                <a:cs typeface="Courier"/>
              </a:rPr>
              <a:t>while </a:t>
            </a:r>
            <a:r>
              <a:rPr lang="en-US" sz="1700" dirty="0">
                <a:latin typeface="Courier"/>
                <a:cs typeface="Courier"/>
              </a:rPr>
              <a:t>(1) </a:t>
            </a:r>
            <a:r>
              <a:rPr lang="en-US" sz="1700" dirty="0" smtClean="0">
                <a:latin typeface="Courier"/>
                <a:cs typeface="Courier"/>
              </a:rPr>
              <a:t>{</a:t>
            </a:r>
            <a:endParaRPr lang="en-US" sz="1700" dirty="0">
              <a:latin typeface="Courier"/>
              <a:cs typeface="Courier"/>
            </a:endParaRPr>
          </a:p>
          <a:p>
            <a:r>
              <a:rPr lang="en-US" sz="1700" dirty="0">
                <a:latin typeface="Courier"/>
                <a:cs typeface="Courier"/>
              </a:rPr>
              <a:t>    </a:t>
            </a:r>
            <a:r>
              <a:rPr lang="en-US" sz="1700" dirty="0" err="1">
                <a:latin typeface="Courier"/>
                <a:cs typeface="Courier"/>
              </a:rPr>
              <a:t>consockfd</a:t>
            </a:r>
            <a:r>
              <a:rPr lang="en-US" sz="1700" dirty="0">
                <a:latin typeface="Courier"/>
                <a:cs typeface="Courier"/>
              </a:rPr>
              <a:t> = accept(</a:t>
            </a:r>
            <a:r>
              <a:rPr lang="en-US" sz="1700" dirty="0" err="1">
                <a:latin typeface="Courier"/>
                <a:cs typeface="Courier"/>
              </a:rPr>
              <a:t>lstnsockfd</a:t>
            </a:r>
            <a:r>
              <a:rPr lang="en-US" sz="1700" dirty="0">
                <a:latin typeface="Courier"/>
                <a:cs typeface="Courier"/>
              </a:rPr>
              <a:t>, (</a:t>
            </a:r>
            <a:r>
              <a:rPr lang="en-US" sz="1700" dirty="0" err="1">
                <a:latin typeface="Courier"/>
                <a:cs typeface="Courier"/>
              </a:rPr>
              <a:t>struct</a:t>
            </a:r>
            <a:r>
              <a:rPr lang="en-US" sz="1700" dirty="0">
                <a:latin typeface="Courier"/>
                <a:cs typeface="Courier"/>
              </a:rPr>
              <a:t> </a:t>
            </a:r>
            <a:r>
              <a:rPr lang="en-US" sz="1700" dirty="0" err="1">
                <a:latin typeface="Courier"/>
                <a:cs typeface="Courier"/>
              </a:rPr>
              <a:t>sockaddr</a:t>
            </a:r>
            <a:r>
              <a:rPr lang="en-US" sz="1700" dirty="0">
                <a:latin typeface="Courier"/>
                <a:cs typeface="Courier"/>
              </a:rPr>
              <a:t> *) &amp;</a:t>
            </a:r>
            <a:r>
              <a:rPr lang="en-US" sz="1700" dirty="0" err="1">
                <a:latin typeface="Courier"/>
                <a:cs typeface="Courier"/>
              </a:rPr>
              <a:t>cli_addr</a:t>
            </a:r>
            <a:r>
              <a:rPr lang="en-US" sz="1700" dirty="0" smtClean="0">
                <a:latin typeface="Courier"/>
                <a:cs typeface="Courier"/>
              </a:rPr>
              <a:t>,</a:t>
            </a:r>
          </a:p>
          <a:p>
            <a:r>
              <a:rPr lang="en-US" sz="1700" dirty="0">
                <a:latin typeface="Courier"/>
                <a:cs typeface="Courier"/>
              </a:rPr>
              <a:t>	</a:t>
            </a:r>
            <a:r>
              <a:rPr lang="en-US" sz="1700" dirty="0" smtClean="0">
                <a:latin typeface="Courier"/>
                <a:cs typeface="Courier"/>
              </a:rPr>
              <a:t>						 </a:t>
            </a:r>
            <a:r>
              <a:rPr lang="en-US" sz="1700" dirty="0">
                <a:latin typeface="Courier"/>
                <a:cs typeface="Courier"/>
              </a:rPr>
              <a:t>&amp;</a:t>
            </a:r>
            <a:r>
              <a:rPr lang="en-US" sz="1700" dirty="0" err="1">
                <a:latin typeface="Courier"/>
                <a:cs typeface="Courier"/>
              </a:rPr>
              <a:t>clilen</a:t>
            </a:r>
            <a:r>
              <a:rPr lang="en-US" sz="1700" dirty="0">
                <a:latin typeface="Courier"/>
                <a:cs typeface="Courier"/>
              </a:rPr>
              <a:t>);</a:t>
            </a:r>
          </a:p>
          <a:p>
            <a:r>
              <a:rPr lang="en-US" sz="1700" dirty="0">
                <a:latin typeface="Courier"/>
                <a:cs typeface="Courier"/>
              </a:rPr>
              <a:t>    </a:t>
            </a:r>
            <a:r>
              <a:rPr lang="en-US" sz="1700" dirty="0" err="1">
                <a:latin typeface="Courier"/>
                <a:cs typeface="Courier"/>
              </a:rPr>
              <a:t>cpid</a:t>
            </a:r>
            <a:r>
              <a:rPr lang="en-US" sz="1700" dirty="0">
                <a:latin typeface="Courier"/>
                <a:cs typeface="Courier"/>
              </a:rPr>
              <a:t> = fork();              /* </a:t>
            </a:r>
            <a:r>
              <a:rPr lang="en-US" sz="1700" dirty="0" smtClean="0">
                <a:latin typeface="Courier"/>
                <a:cs typeface="Courier"/>
              </a:rPr>
              <a:t>new </a:t>
            </a:r>
            <a:r>
              <a:rPr lang="en-US" sz="1700" dirty="0">
                <a:latin typeface="Courier"/>
                <a:cs typeface="Courier"/>
              </a:rPr>
              <a:t>process for connection */</a:t>
            </a:r>
          </a:p>
          <a:p>
            <a:r>
              <a:rPr lang="en-US" sz="1700" dirty="0">
                <a:latin typeface="Courier"/>
                <a:cs typeface="Courier"/>
              </a:rPr>
              <a:t>    if (</a:t>
            </a:r>
            <a:r>
              <a:rPr lang="en-US" sz="1700" dirty="0" err="1">
                <a:latin typeface="Courier"/>
                <a:cs typeface="Courier"/>
              </a:rPr>
              <a:t>cpid</a:t>
            </a:r>
            <a:r>
              <a:rPr lang="en-US" sz="1700" dirty="0">
                <a:latin typeface="Courier"/>
                <a:cs typeface="Courier"/>
              </a:rPr>
              <a:t> &gt; 0) {             </a:t>
            </a:r>
            <a:r>
              <a:rPr lang="en-US" sz="1700" dirty="0" smtClean="0">
                <a:latin typeface="Courier"/>
                <a:cs typeface="Courier"/>
              </a:rPr>
              <a:t>/</a:t>
            </a:r>
            <a:r>
              <a:rPr lang="en-US" sz="1700" dirty="0">
                <a:latin typeface="Courier"/>
                <a:cs typeface="Courier"/>
              </a:rPr>
              <a:t>* parent process */</a:t>
            </a:r>
          </a:p>
          <a:p>
            <a:r>
              <a:rPr lang="en-US" sz="1700" dirty="0">
                <a:latin typeface="Courier"/>
                <a:cs typeface="Courier"/>
              </a:rPr>
              <a:t>      close(</a:t>
            </a:r>
            <a:r>
              <a:rPr lang="en-US" sz="1700" dirty="0" err="1">
                <a:latin typeface="Courier"/>
                <a:cs typeface="Courier"/>
              </a:rPr>
              <a:t>consockfd</a:t>
            </a:r>
            <a:r>
              <a:rPr lang="en-US" sz="1700" dirty="0">
                <a:latin typeface="Courier"/>
                <a:cs typeface="Courier"/>
              </a:rPr>
              <a:t>);</a:t>
            </a:r>
          </a:p>
          <a:p>
            <a:r>
              <a:rPr lang="en-US" sz="1700" dirty="0">
                <a:latin typeface="Courier"/>
                <a:cs typeface="Courier"/>
              </a:rPr>
              <a:t>      </a:t>
            </a:r>
            <a:r>
              <a:rPr lang="en-US" sz="1700" dirty="0" err="1">
                <a:latin typeface="Courier"/>
                <a:cs typeface="Courier"/>
              </a:rPr>
              <a:t>tcpid</a:t>
            </a:r>
            <a:r>
              <a:rPr lang="en-US" sz="1700" dirty="0">
                <a:latin typeface="Courier"/>
                <a:cs typeface="Courier"/>
              </a:rPr>
              <a:t> = wait(&amp;</a:t>
            </a:r>
            <a:r>
              <a:rPr lang="en-US" sz="1700" dirty="0" err="1">
                <a:latin typeface="Courier"/>
                <a:cs typeface="Courier"/>
              </a:rPr>
              <a:t>cstatus</a:t>
            </a:r>
            <a:r>
              <a:rPr lang="en-US" sz="1700" dirty="0">
                <a:latin typeface="Courier"/>
                <a:cs typeface="Courier"/>
              </a:rPr>
              <a:t>);</a:t>
            </a:r>
          </a:p>
          <a:p>
            <a:r>
              <a:rPr lang="en-US" sz="1700" dirty="0">
                <a:latin typeface="Courier"/>
                <a:cs typeface="Courier"/>
              </a:rPr>
              <a:t>    } else if (</a:t>
            </a:r>
            <a:r>
              <a:rPr lang="en-US" sz="1700" dirty="0" err="1">
                <a:latin typeface="Courier"/>
                <a:cs typeface="Courier"/>
              </a:rPr>
              <a:t>cpid</a:t>
            </a:r>
            <a:r>
              <a:rPr lang="en-US" sz="1700" dirty="0">
                <a:latin typeface="Courier"/>
                <a:cs typeface="Courier"/>
              </a:rPr>
              <a:t> == 0) {      </a:t>
            </a:r>
            <a:r>
              <a:rPr lang="en-US" sz="1700" dirty="0" smtClean="0">
                <a:latin typeface="Courier"/>
                <a:cs typeface="Courier"/>
              </a:rPr>
              <a:t>/</a:t>
            </a:r>
            <a:r>
              <a:rPr lang="en-US" sz="1700" dirty="0">
                <a:latin typeface="Courier"/>
                <a:cs typeface="Courier"/>
              </a:rPr>
              <a:t>* child process */</a:t>
            </a:r>
          </a:p>
          <a:p>
            <a:r>
              <a:rPr lang="en-US" sz="1700" dirty="0">
                <a:latin typeface="Courier"/>
                <a:cs typeface="Courier"/>
              </a:rPr>
              <a:t>      close(</a:t>
            </a:r>
            <a:r>
              <a:rPr lang="en-US" sz="1700" dirty="0" err="1">
                <a:latin typeface="Courier"/>
                <a:cs typeface="Courier"/>
              </a:rPr>
              <a:t>lstnsockfd</a:t>
            </a:r>
            <a:r>
              <a:rPr lang="en-US" sz="1700" dirty="0">
                <a:latin typeface="Courier"/>
                <a:cs typeface="Courier"/>
              </a:rPr>
              <a:t>);        /* let go of listen socket *</a:t>
            </a:r>
            <a:r>
              <a:rPr lang="en-US" sz="1700" dirty="0" smtClean="0">
                <a:latin typeface="Courier"/>
                <a:cs typeface="Courier"/>
              </a:rPr>
              <a:t>/</a:t>
            </a:r>
          </a:p>
          <a:p>
            <a:endParaRPr lang="en-US" sz="1700" dirty="0">
              <a:latin typeface="Courier"/>
              <a:cs typeface="Courier"/>
            </a:endParaRPr>
          </a:p>
          <a:p>
            <a:r>
              <a:rPr lang="en-US" sz="1700" dirty="0">
                <a:latin typeface="Courier"/>
                <a:cs typeface="Courier"/>
              </a:rPr>
              <a:t>      </a:t>
            </a:r>
            <a:r>
              <a:rPr lang="en-US" sz="1700" i="1" dirty="0">
                <a:latin typeface="Courier"/>
                <a:cs typeface="Courier"/>
              </a:rPr>
              <a:t>server(</a:t>
            </a:r>
            <a:r>
              <a:rPr lang="en-US" sz="1700" i="1" dirty="0" err="1">
                <a:latin typeface="Courier"/>
                <a:cs typeface="Courier"/>
              </a:rPr>
              <a:t>consockfd</a:t>
            </a:r>
            <a:r>
              <a:rPr lang="en-US" sz="1700" i="1" dirty="0">
                <a:latin typeface="Courier"/>
                <a:cs typeface="Courier"/>
              </a:rPr>
              <a:t>)</a:t>
            </a:r>
            <a:r>
              <a:rPr lang="en-US" sz="1700" dirty="0" smtClean="0">
                <a:latin typeface="Courier"/>
                <a:cs typeface="Courier"/>
              </a:rPr>
              <a:t>;</a:t>
            </a:r>
          </a:p>
          <a:p>
            <a:endParaRPr lang="en-US" sz="1700" dirty="0">
              <a:latin typeface="Courier"/>
              <a:cs typeface="Courier"/>
            </a:endParaRPr>
          </a:p>
          <a:p>
            <a:r>
              <a:rPr lang="en-US" sz="1700" dirty="0">
                <a:latin typeface="Courier"/>
                <a:cs typeface="Courier"/>
              </a:rPr>
              <a:t>      close(</a:t>
            </a:r>
            <a:r>
              <a:rPr lang="en-US" sz="1700" dirty="0" err="1">
                <a:latin typeface="Courier"/>
                <a:cs typeface="Courier"/>
              </a:rPr>
              <a:t>consockfd</a:t>
            </a:r>
            <a:r>
              <a:rPr lang="en-US" sz="1700" dirty="0">
                <a:latin typeface="Courier"/>
                <a:cs typeface="Courier"/>
              </a:rPr>
              <a:t>);</a:t>
            </a:r>
          </a:p>
          <a:p>
            <a:r>
              <a:rPr lang="en-US" sz="1700" dirty="0">
                <a:latin typeface="Courier"/>
                <a:cs typeface="Courier"/>
              </a:rPr>
              <a:t>      exit(EXIT_SUCCESS);         /* exit child normally */</a:t>
            </a:r>
          </a:p>
          <a:p>
            <a:r>
              <a:rPr lang="en-US" sz="1700" dirty="0">
                <a:latin typeface="Courier"/>
                <a:cs typeface="Courier"/>
              </a:rPr>
              <a:t>    }</a:t>
            </a:r>
          </a:p>
          <a:p>
            <a:r>
              <a:rPr lang="en-US" sz="1700" dirty="0">
                <a:latin typeface="Courier"/>
                <a:cs typeface="Courier"/>
              </a:rPr>
              <a:t>  }</a:t>
            </a:r>
          </a:p>
          <a:p>
            <a:r>
              <a:rPr lang="en-US" sz="1700" dirty="0" smtClean="0">
                <a:latin typeface="Courier"/>
                <a:cs typeface="Courier"/>
              </a:rPr>
              <a:t>close</a:t>
            </a:r>
            <a:r>
              <a:rPr lang="en-US" sz="1700" dirty="0">
                <a:latin typeface="Courier"/>
                <a:cs typeface="Courier"/>
              </a:rPr>
              <a:t>(</a:t>
            </a:r>
            <a:r>
              <a:rPr lang="en-US" sz="1700" dirty="0" err="1">
                <a:latin typeface="Courier"/>
                <a:cs typeface="Courier"/>
              </a:rPr>
              <a:t>lstnsockfd</a:t>
            </a:r>
            <a:r>
              <a:rPr lang="en-US" sz="1700" dirty="0">
                <a:latin typeface="Courier"/>
                <a:cs typeface="Courier"/>
              </a:rPr>
              <a:t>)</a:t>
            </a:r>
            <a:r>
              <a:rPr lang="en-US" sz="1700" dirty="0" smtClean="0">
                <a:latin typeface="Courier"/>
                <a:cs typeface="Courier"/>
              </a:rPr>
              <a:t>;</a:t>
            </a:r>
            <a:endParaRPr lang="en-US" sz="17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524727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Administrivia</a:t>
            </a:r>
          </a:p>
        </p:txBody>
      </p:sp>
      <p:sp>
        <p:nvSpPr>
          <p:cNvPr id="1076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" y="711200"/>
            <a:ext cx="8915400" cy="58674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Midterm 2 grading</a:t>
            </a:r>
          </a:p>
          <a:p>
            <a:pPr lvl="1">
              <a:defRPr/>
            </a:pPr>
            <a:r>
              <a:rPr lang="en-US" altLang="ko-KR" dirty="0" smtClean="0">
                <a:ea typeface="굴림" charset="-127"/>
              </a:rPr>
              <a:t>In progress. Hopefully done by end of </a:t>
            </a:r>
            <a:r>
              <a:rPr lang="en-US" altLang="ko-KR" dirty="0" smtClean="0">
                <a:ea typeface="굴림" charset="-127"/>
              </a:rPr>
              <a:t>week (perhaps by weekend)</a:t>
            </a:r>
          </a:p>
          <a:p>
            <a:pPr lvl="1">
              <a:defRPr/>
            </a:pPr>
            <a:r>
              <a:rPr lang="en-US" altLang="ko-KR" dirty="0" smtClean="0">
                <a:ea typeface="굴림" charset="-127"/>
              </a:rPr>
              <a:t>Preliminary solutions have been posted</a:t>
            </a:r>
            <a:endParaRPr lang="en-US" altLang="ko-KR" dirty="0" smtClean="0">
              <a:ea typeface="굴림" charset="-127"/>
            </a:endParaRPr>
          </a:p>
          <a:p>
            <a:pPr>
              <a:defRPr/>
            </a:pPr>
            <a:r>
              <a:rPr lang="en-US" altLang="ko-KR" dirty="0" smtClean="0">
                <a:ea typeface="굴림" charset="-127"/>
              </a:rPr>
              <a:t>Final </a:t>
            </a:r>
            <a:r>
              <a:rPr lang="en-US" altLang="ko-KR" dirty="0" smtClean="0">
                <a:ea typeface="굴림" charset="-127"/>
              </a:rPr>
              <a:t>Exam</a:t>
            </a:r>
          </a:p>
          <a:p>
            <a:pPr lvl="1">
              <a:defRPr/>
            </a:pPr>
            <a:r>
              <a:rPr lang="en-US" altLang="ko-KR" dirty="0" smtClean="0">
                <a:ea typeface="굴림" charset="-127"/>
              </a:rPr>
              <a:t>Friday, December 18</a:t>
            </a:r>
            <a:r>
              <a:rPr lang="en-US" altLang="ko-KR" baseline="30000" dirty="0" smtClean="0">
                <a:ea typeface="굴림" charset="-127"/>
              </a:rPr>
              <a:t>th</a:t>
            </a:r>
            <a:r>
              <a:rPr lang="en-US" altLang="ko-KR" dirty="0" smtClean="0">
                <a:ea typeface="굴림" charset="-127"/>
              </a:rPr>
              <a:t>, 2015.</a:t>
            </a:r>
          </a:p>
          <a:p>
            <a:pPr lvl="1">
              <a:defRPr/>
            </a:pPr>
            <a:r>
              <a:rPr lang="en-US" altLang="ko-KR" dirty="0" smtClean="0">
                <a:ea typeface="굴림" charset="-127"/>
              </a:rPr>
              <a:t>3-6P, Wheeler Auditorium</a:t>
            </a:r>
          </a:p>
          <a:p>
            <a:pPr lvl="1">
              <a:defRPr/>
            </a:pPr>
            <a:r>
              <a:rPr lang="en-US" dirty="0" smtClean="0"/>
              <a:t>All </a:t>
            </a:r>
            <a:r>
              <a:rPr lang="en-US" dirty="0" smtClean="0"/>
              <a:t>material from the </a:t>
            </a:r>
            <a:r>
              <a:rPr lang="en-US" dirty="0" smtClean="0"/>
              <a:t>course (excluding option lecture on 12/7)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With slightly more focus on second half, but you are still responsible for all the material</a:t>
            </a:r>
          </a:p>
          <a:p>
            <a:pPr lvl="1">
              <a:defRPr/>
            </a:pPr>
            <a:r>
              <a:rPr lang="en-US" dirty="0" smtClean="0"/>
              <a:t>Two sheets of notes, both sides</a:t>
            </a:r>
          </a:p>
          <a:p>
            <a:pPr lvl="1">
              <a:defRPr/>
            </a:pPr>
            <a:r>
              <a:rPr lang="en-US" dirty="0" smtClean="0"/>
              <a:t>Will need dumb calculator</a:t>
            </a:r>
          </a:p>
          <a:p>
            <a:pPr>
              <a:defRPr/>
            </a:pPr>
            <a:r>
              <a:rPr lang="en-US" altLang="ko-KR" dirty="0" smtClean="0">
                <a:ea typeface="굴림" charset="-127"/>
              </a:rPr>
              <a:t>Wednesday is last official lecture </a:t>
            </a:r>
            <a:r>
              <a:rPr lang="en-US" altLang="ko-KR" dirty="0" smtClean="0">
                <a:ea typeface="굴림" charset="-127"/>
                <a:sym typeface="Symbol" panose="05050102010706020507" pitchFamily="18" charset="2"/>
              </a:rPr>
              <a:t></a:t>
            </a:r>
            <a:r>
              <a:rPr lang="en-US" altLang="ko-KR" dirty="0" smtClean="0">
                <a:ea typeface="굴림" charset="-127"/>
              </a:rPr>
              <a:t> HKN survey</a:t>
            </a:r>
          </a:p>
          <a:p>
            <a:pPr lvl="1">
              <a:defRPr/>
            </a:pPr>
            <a:r>
              <a:rPr lang="en-US" altLang="ko-KR" dirty="0" smtClean="0">
                <a:ea typeface="굴림" charset="-127"/>
              </a:rPr>
              <a:t>Please come!</a:t>
            </a:r>
          </a:p>
          <a:p>
            <a:pPr>
              <a:defRPr/>
            </a:pPr>
            <a:r>
              <a:rPr lang="en-US" altLang="ko-KR" dirty="0" smtClean="0">
                <a:ea typeface="굴림" charset="-127"/>
              </a:rPr>
              <a:t>Last chance to suggest topics for Monday’s optional lecture</a:t>
            </a:r>
          </a:p>
          <a:p>
            <a:pPr lvl="1">
              <a:defRPr/>
            </a:pPr>
            <a:r>
              <a:rPr lang="en-US" altLang="ko-KR" dirty="0" smtClean="0">
                <a:ea typeface="굴림" charset="-127"/>
              </a:rPr>
              <a:t>Please go to Piazza poll.  I’ll discuss options on Wednesday</a:t>
            </a:r>
          </a:p>
          <a:p>
            <a:pPr lvl="1">
              <a:defRPr/>
            </a:pPr>
            <a:endParaRPr lang="en-US" altLang="ko-KR" dirty="0" smtClean="0">
              <a:ea typeface="굴림" charset="-127"/>
            </a:endParaRPr>
          </a:p>
          <a:p>
            <a:pPr>
              <a:defRPr/>
            </a:pPr>
            <a:endParaRPr lang="en-US" altLang="ko-KR" dirty="0" smtClean="0">
              <a:ea typeface="굴림" charset="-127"/>
            </a:endParaRPr>
          </a:p>
          <a:p>
            <a:pPr lvl="1">
              <a:defRPr/>
            </a:pPr>
            <a:endParaRPr lang="en-US" altLang="ko-KR" dirty="0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0265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96200" cy="533400"/>
          </a:xfrm>
        </p:spPr>
        <p:txBody>
          <a:bodyPr/>
          <a:lstStyle/>
          <a:p>
            <a:r>
              <a:rPr lang="en-US" dirty="0" smtClean="0"/>
              <a:t>Network-Attached Storage and the CAP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615997"/>
            <a:ext cx="8991600" cy="31658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Consistency: </a:t>
            </a:r>
          </a:p>
          <a:p>
            <a:pPr lvl="1"/>
            <a:r>
              <a:rPr lang="en-US" dirty="0" smtClean="0"/>
              <a:t>Changes appear to everyone in the same serial order</a:t>
            </a:r>
          </a:p>
          <a:p>
            <a:r>
              <a:rPr lang="en-US" dirty="0" smtClean="0"/>
              <a:t>Availability:</a:t>
            </a:r>
          </a:p>
          <a:p>
            <a:pPr lvl="1"/>
            <a:r>
              <a:rPr lang="en-US" dirty="0" smtClean="0"/>
              <a:t>Can get a result at any time</a:t>
            </a:r>
          </a:p>
          <a:p>
            <a:r>
              <a:rPr lang="en-US" dirty="0" smtClean="0"/>
              <a:t>Partition-Tolerance</a:t>
            </a:r>
          </a:p>
          <a:p>
            <a:pPr lvl="1"/>
            <a:r>
              <a:rPr lang="en-US" dirty="0" smtClean="0"/>
              <a:t>System continues to work even when network becomes partitioned</a:t>
            </a:r>
          </a:p>
          <a:p>
            <a:r>
              <a:rPr lang="en-US" dirty="0" smtClean="0"/>
              <a:t>Consistency, Availability, Partition-Tolerance (CAP) Theorem: </a:t>
            </a:r>
            <a:r>
              <a:rPr lang="en-US" dirty="0" smtClean="0">
                <a:solidFill>
                  <a:srgbClr val="FF0000"/>
                </a:solidFill>
              </a:rPr>
              <a:t>Cannot have all three at same time</a:t>
            </a:r>
          </a:p>
          <a:p>
            <a:pPr lvl="1"/>
            <a:r>
              <a:rPr lang="en-US" dirty="0" smtClean="0"/>
              <a:t>Otherwise known as “Brewer’s Theorem”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loud 3"/>
          <p:cNvSpPr/>
          <p:nvPr/>
        </p:nvSpPr>
        <p:spPr bwMode="auto">
          <a:xfrm>
            <a:off x="2590800" y="838200"/>
            <a:ext cx="3657600" cy="2362200"/>
          </a:xfrm>
          <a:prstGeom prst="cloud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/>
              <a:t>Network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3886200" y="582699"/>
            <a:ext cx="1772653" cy="1027644"/>
            <a:chOff x="2304" y="672"/>
            <a:chExt cx="1824" cy="912"/>
          </a:xfrm>
        </p:grpSpPr>
        <p:pic>
          <p:nvPicPr>
            <p:cNvPr id="17" name="Picture 5" descr="MCj0398435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672"/>
              <a:ext cx="981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3600" y="720"/>
              <a:ext cx="528" cy="864"/>
              <a:chOff x="3600" y="720"/>
              <a:chExt cx="528" cy="864"/>
            </a:xfrm>
          </p:grpSpPr>
          <p:sp>
            <p:nvSpPr>
              <p:cNvPr id="14" name="AutoShape 20"/>
              <p:cNvSpPr>
                <a:spLocks noChangeArrowheads="1"/>
              </p:cNvSpPr>
              <p:nvPr/>
            </p:nvSpPr>
            <p:spPr bwMode="auto">
              <a:xfrm>
                <a:off x="3600" y="720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15" name="AutoShape 21"/>
              <p:cNvSpPr>
                <a:spLocks noChangeArrowheads="1"/>
              </p:cNvSpPr>
              <p:nvPr/>
            </p:nvSpPr>
            <p:spPr bwMode="auto">
              <a:xfrm>
                <a:off x="3696" y="912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16" name="AutoShape 22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</p:grpSp>
        <p:sp>
          <p:nvSpPr>
            <p:cNvPr id="13" name="AutoShape 23"/>
            <p:cNvSpPr>
              <a:spLocks noChangeArrowheads="1"/>
            </p:cNvSpPr>
            <p:nvPr/>
          </p:nvSpPr>
          <p:spPr bwMode="auto">
            <a:xfrm>
              <a:off x="3072" y="1008"/>
              <a:ext cx="432" cy="336"/>
            </a:xfrm>
            <a:prstGeom prst="leftRightArrow">
              <a:avLst>
                <a:gd name="adj1" fmla="val 50000"/>
                <a:gd name="adj2" fmla="val 25714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3226785" y="2728499"/>
            <a:ext cx="1772653" cy="1027644"/>
            <a:chOff x="2304" y="672"/>
            <a:chExt cx="1824" cy="912"/>
          </a:xfrm>
        </p:grpSpPr>
        <p:pic>
          <p:nvPicPr>
            <p:cNvPr id="21" name="Picture 5" descr="MCj0398435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672"/>
              <a:ext cx="981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3600" y="720"/>
              <a:ext cx="528" cy="864"/>
              <a:chOff x="3600" y="720"/>
              <a:chExt cx="528" cy="864"/>
            </a:xfrm>
          </p:grpSpPr>
          <p:sp>
            <p:nvSpPr>
              <p:cNvPr id="24" name="AutoShape 20"/>
              <p:cNvSpPr>
                <a:spLocks noChangeArrowheads="1"/>
              </p:cNvSpPr>
              <p:nvPr/>
            </p:nvSpPr>
            <p:spPr bwMode="auto">
              <a:xfrm>
                <a:off x="3600" y="720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25" name="AutoShape 21"/>
              <p:cNvSpPr>
                <a:spLocks noChangeArrowheads="1"/>
              </p:cNvSpPr>
              <p:nvPr/>
            </p:nvSpPr>
            <p:spPr bwMode="auto">
              <a:xfrm>
                <a:off x="3696" y="912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26" name="AutoShape 22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</p:grp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3072" y="1008"/>
              <a:ext cx="432" cy="336"/>
            </a:xfrm>
            <a:prstGeom prst="leftRightArrow">
              <a:avLst>
                <a:gd name="adj1" fmla="val 50000"/>
                <a:gd name="adj2" fmla="val 25714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34" name="Group 26"/>
          <p:cNvGrpSpPr>
            <a:grpSpLocks/>
          </p:cNvGrpSpPr>
          <p:nvPr/>
        </p:nvGrpSpPr>
        <p:grpSpPr bwMode="auto">
          <a:xfrm>
            <a:off x="5085347" y="2248956"/>
            <a:ext cx="1772653" cy="1027644"/>
            <a:chOff x="2304" y="672"/>
            <a:chExt cx="1824" cy="912"/>
          </a:xfrm>
        </p:grpSpPr>
        <p:pic>
          <p:nvPicPr>
            <p:cNvPr id="35" name="Picture 5" descr="MCj0398435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672"/>
              <a:ext cx="981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" name="Group 25"/>
            <p:cNvGrpSpPr>
              <a:grpSpLocks/>
            </p:cNvGrpSpPr>
            <p:nvPr/>
          </p:nvGrpSpPr>
          <p:grpSpPr bwMode="auto">
            <a:xfrm>
              <a:off x="3600" y="720"/>
              <a:ext cx="528" cy="864"/>
              <a:chOff x="3600" y="720"/>
              <a:chExt cx="528" cy="864"/>
            </a:xfrm>
          </p:grpSpPr>
          <p:sp>
            <p:nvSpPr>
              <p:cNvPr id="38" name="AutoShape 20"/>
              <p:cNvSpPr>
                <a:spLocks noChangeArrowheads="1"/>
              </p:cNvSpPr>
              <p:nvPr/>
            </p:nvSpPr>
            <p:spPr bwMode="auto">
              <a:xfrm>
                <a:off x="3600" y="720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39" name="AutoShape 21"/>
              <p:cNvSpPr>
                <a:spLocks noChangeArrowheads="1"/>
              </p:cNvSpPr>
              <p:nvPr/>
            </p:nvSpPr>
            <p:spPr bwMode="auto">
              <a:xfrm>
                <a:off x="3696" y="912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40" name="AutoShape 22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</p:grpSp>
        <p:sp>
          <p:nvSpPr>
            <p:cNvPr id="37" name="AutoShape 23"/>
            <p:cNvSpPr>
              <a:spLocks noChangeArrowheads="1"/>
            </p:cNvSpPr>
            <p:nvPr/>
          </p:nvSpPr>
          <p:spPr bwMode="auto">
            <a:xfrm>
              <a:off x="3072" y="1008"/>
              <a:ext cx="432" cy="336"/>
            </a:xfrm>
            <a:prstGeom prst="leftRightArrow">
              <a:avLst>
                <a:gd name="adj1" fmla="val 50000"/>
                <a:gd name="adj2" fmla="val 25714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04862"/>
            <a:ext cx="12192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12192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71525"/>
            <a:ext cx="12192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39" y="2607324"/>
            <a:ext cx="12192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2679"/>
            <a:ext cx="12192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eft-Right Arrow 10"/>
          <p:cNvSpPr/>
          <p:nvPr/>
        </p:nvSpPr>
        <p:spPr bwMode="auto">
          <a:xfrm>
            <a:off x="1272208" y="1878495"/>
            <a:ext cx="1742661" cy="283743"/>
          </a:xfrm>
          <a:prstGeom prst="leftRigh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7" name="Left-Right Arrow 46"/>
          <p:cNvSpPr/>
          <p:nvPr/>
        </p:nvSpPr>
        <p:spPr bwMode="auto">
          <a:xfrm rot="20023723">
            <a:off x="1792144" y="2601915"/>
            <a:ext cx="1467402" cy="296566"/>
          </a:xfrm>
          <a:prstGeom prst="leftRigh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8" name="Left-Right Arrow 47"/>
          <p:cNvSpPr/>
          <p:nvPr/>
        </p:nvSpPr>
        <p:spPr bwMode="auto">
          <a:xfrm rot="1829678">
            <a:off x="2450831" y="1489235"/>
            <a:ext cx="839688" cy="277873"/>
          </a:xfrm>
          <a:prstGeom prst="leftRigh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9" name="Left-Right Arrow 48"/>
          <p:cNvSpPr/>
          <p:nvPr/>
        </p:nvSpPr>
        <p:spPr bwMode="auto">
          <a:xfrm rot="20773327">
            <a:off x="5840443" y="1391320"/>
            <a:ext cx="1742661" cy="283743"/>
          </a:xfrm>
          <a:prstGeom prst="leftRigh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0" name="Left-Right Arrow 49"/>
          <p:cNvSpPr/>
          <p:nvPr/>
        </p:nvSpPr>
        <p:spPr bwMode="auto">
          <a:xfrm rot="738253">
            <a:off x="5894585" y="2009112"/>
            <a:ext cx="1409183" cy="259184"/>
          </a:xfrm>
          <a:prstGeom prst="leftRigh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76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7653" name="Group 37"/>
          <p:cNvGrpSpPr>
            <a:grpSpLocks/>
          </p:cNvGrpSpPr>
          <p:nvPr/>
        </p:nvGrpSpPr>
        <p:grpSpPr bwMode="auto">
          <a:xfrm>
            <a:off x="5562600" y="3048000"/>
            <a:ext cx="3581400" cy="3429000"/>
            <a:chOff x="3456" y="2016"/>
            <a:chExt cx="2256" cy="2160"/>
          </a:xfrm>
        </p:grpSpPr>
        <p:pic>
          <p:nvPicPr>
            <p:cNvPr id="17428" name="Picture 2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2" t="613" r="19032" b="613"/>
            <a:stretch>
              <a:fillRect/>
            </a:stretch>
          </p:blipFill>
          <p:spPr bwMode="auto">
            <a:xfrm>
              <a:off x="4272" y="2016"/>
              <a:ext cx="1404" cy="168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29" name="AutoShape 31"/>
            <p:cNvSpPr>
              <a:spLocks noChangeArrowheads="1"/>
            </p:cNvSpPr>
            <p:nvPr/>
          </p:nvSpPr>
          <p:spPr bwMode="auto">
            <a:xfrm>
              <a:off x="3456" y="3744"/>
              <a:ext cx="912" cy="384"/>
            </a:xfrm>
            <a:prstGeom prst="wedgeRectCallout">
              <a:avLst>
                <a:gd name="adj1" fmla="val 59648"/>
                <a:gd name="adj2" fmla="val -237500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10000"/>
                </a:spcBef>
              </a:pPr>
              <a:r>
                <a:rPr lang="en-US" altLang="en-US" sz="1800"/>
                <a:t>mount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800"/>
                <a:t>coeus:/sue</a:t>
              </a:r>
            </a:p>
          </p:txBody>
        </p:sp>
        <p:sp>
          <p:nvSpPr>
            <p:cNvPr id="17430" name="AutoShape 34"/>
            <p:cNvSpPr>
              <a:spLocks noChangeArrowheads="1"/>
            </p:cNvSpPr>
            <p:nvPr/>
          </p:nvSpPr>
          <p:spPr bwMode="auto">
            <a:xfrm>
              <a:off x="4560" y="3792"/>
              <a:ext cx="912" cy="384"/>
            </a:xfrm>
            <a:prstGeom prst="wedgeRectCallout">
              <a:avLst>
                <a:gd name="adj1" fmla="val -9542"/>
                <a:gd name="adj2" fmla="val -153125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10000"/>
                </a:spcBef>
              </a:pPr>
              <a:r>
                <a:rPr lang="en-US" altLang="en-US" sz="1800"/>
                <a:t>mount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800"/>
                <a:t>kubi:/prog</a:t>
              </a:r>
            </a:p>
          </p:txBody>
        </p:sp>
        <p:sp>
          <p:nvSpPr>
            <p:cNvPr id="17431" name="AutoShape 35"/>
            <p:cNvSpPr>
              <a:spLocks noChangeArrowheads="1"/>
            </p:cNvSpPr>
            <p:nvPr/>
          </p:nvSpPr>
          <p:spPr bwMode="auto">
            <a:xfrm>
              <a:off x="4848" y="2064"/>
              <a:ext cx="864" cy="384"/>
            </a:xfrm>
            <a:prstGeom prst="wedgeRectCallout">
              <a:avLst>
                <a:gd name="adj1" fmla="val 2778"/>
                <a:gd name="adj2" fmla="val 134634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10000"/>
                </a:spcBef>
              </a:pPr>
              <a:r>
                <a:rPr lang="en-US" altLang="en-US" sz="1800"/>
                <a:t>mount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800"/>
                <a:t>kubi:/jane</a:t>
              </a:r>
            </a:p>
          </p:txBody>
        </p:sp>
      </p:grp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Distributed File Systems</a:t>
            </a:r>
          </a:p>
        </p:txBody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8839200" cy="4572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Distributed File System: 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Transparent access to files stored on a remote disk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Naming choices (always an issue):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i="1" smtClean="0">
                <a:ea typeface="굴림" panose="020B0600000101010101" pitchFamily="34" charset="-127"/>
              </a:rPr>
              <a:t>Hostname:</a:t>
            </a:r>
            <a:r>
              <a:rPr lang="en-US" altLang="ko-KR" smtClean="0">
                <a:ea typeface="굴림" panose="020B0600000101010101" pitchFamily="34" charset="-127"/>
              </a:rPr>
              <a:t>localname: Name files explicitly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No location or migration transparency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i="1" smtClean="0">
                <a:ea typeface="굴림" panose="020B0600000101010101" pitchFamily="34" charset="-127"/>
              </a:rPr>
              <a:t>Mounting</a:t>
            </a:r>
            <a:r>
              <a:rPr lang="en-US" altLang="ko-KR" smtClean="0">
                <a:ea typeface="굴림" panose="020B0600000101010101" pitchFamily="34" charset="-127"/>
              </a:rPr>
              <a:t> of remote file systems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System manager mounts remote file system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by giving name and local mount point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Transparent to user: all reads and writes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look like local reads and writes to user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e.g. </a:t>
            </a: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/users/sue/foo</a:t>
            </a: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/sue/foo on server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i="1" smtClean="0">
                <a:ea typeface="굴림" panose="020B0600000101010101" pitchFamily="34" charset="-127"/>
              </a:rPr>
              <a:t>A single, global name space:</a:t>
            </a:r>
            <a:r>
              <a:rPr lang="en-US" altLang="ko-KR" smtClean="0">
                <a:ea typeface="굴림" panose="020B0600000101010101" pitchFamily="34" charset="-127"/>
              </a:rPr>
              <a:t> every file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in the world has unique name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Location Transparency: servers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can change and files can move </a:t>
            </a:r>
            <a:br>
              <a:rPr lang="en-US" altLang="ko-KR" smtClean="0">
                <a:ea typeface="굴림" panose="020B0600000101010101" pitchFamily="34" charset="-127"/>
              </a:rPr>
            </a:br>
            <a:r>
              <a:rPr lang="en-US" altLang="ko-KR" smtClean="0">
                <a:ea typeface="굴림" panose="020B0600000101010101" pitchFamily="34" charset="-127"/>
              </a:rPr>
              <a:t>without involving user</a:t>
            </a:r>
          </a:p>
        </p:txBody>
      </p:sp>
      <p:grpSp>
        <p:nvGrpSpPr>
          <p:cNvPr id="17413" name="Group 26"/>
          <p:cNvGrpSpPr>
            <a:grpSpLocks/>
          </p:cNvGrpSpPr>
          <p:nvPr/>
        </p:nvGrpSpPr>
        <p:grpSpPr bwMode="auto">
          <a:xfrm>
            <a:off x="1524000" y="457200"/>
            <a:ext cx="6324600" cy="1855788"/>
            <a:chOff x="624" y="480"/>
            <a:chExt cx="4692" cy="1665"/>
          </a:xfrm>
        </p:grpSpPr>
        <p:pic>
          <p:nvPicPr>
            <p:cNvPr id="17414" name="Picture 7" descr="MCj0398435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576"/>
              <a:ext cx="1155" cy="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13" descr="MCj0398505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624"/>
              <a:ext cx="1146" cy="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14"/>
            <p:cNvSpPr>
              <a:spLocks noChangeArrowheads="1"/>
            </p:cNvSpPr>
            <p:nvPr/>
          </p:nvSpPr>
          <p:spPr bwMode="auto">
            <a:xfrm>
              <a:off x="1824" y="1056"/>
              <a:ext cx="1488" cy="240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Network</a:t>
              </a:r>
            </a:p>
          </p:txBody>
        </p:sp>
        <p:sp>
          <p:nvSpPr>
            <p:cNvPr id="17417" name="Line 15"/>
            <p:cNvSpPr>
              <a:spLocks noChangeShapeType="1"/>
            </p:cNvSpPr>
            <p:nvPr/>
          </p:nvSpPr>
          <p:spPr bwMode="auto">
            <a:xfrm flipV="1">
              <a:off x="1776" y="912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7418" name="Line 16"/>
            <p:cNvSpPr>
              <a:spLocks noChangeShapeType="1"/>
            </p:cNvSpPr>
            <p:nvPr/>
          </p:nvSpPr>
          <p:spPr bwMode="auto">
            <a:xfrm flipH="1" flipV="1">
              <a:off x="1776" y="1440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7419" name="Text Box 17"/>
            <p:cNvSpPr txBox="1">
              <a:spLocks noChangeArrowheads="1"/>
            </p:cNvSpPr>
            <p:nvPr/>
          </p:nvSpPr>
          <p:spPr bwMode="auto">
            <a:xfrm>
              <a:off x="1990" y="617"/>
              <a:ext cx="1065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/>
                <a:t>Read File</a:t>
              </a:r>
            </a:p>
          </p:txBody>
        </p:sp>
        <p:sp>
          <p:nvSpPr>
            <p:cNvPr id="17420" name="Text Box 18"/>
            <p:cNvSpPr txBox="1">
              <a:spLocks noChangeArrowheads="1"/>
            </p:cNvSpPr>
            <p:nvPr/>
          </p:nvSpPr>
          <p:spPr bwMode="auto">
            <a:xfrm>
              <a:off x="2213" y="1488"/>
              <a:ext cx="612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Data</a:t>
              </a:r>
            </a:p>
          </p:txBody>
        </p:sp>
        <p:sp>
          <p:nvSpPr>
            <p:cNvPr id="17421" name="Text Box 19"/>
            <p:cNvSpPr txBox="1">
              <a:spLocks noChangeArrowheads="1"/>
            </p:cNvSpPr>
            <p:nvPr/>
          </p:nvSpPr>
          <p:spPr bwMode="auto">
            <a:xfrm>
              <a:off x="746" y="1711"/>
              <a:ext cx="699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Client</a:t>
              </a:r>
            </a:p>
          </p:txBody>
        </p:sp>
        <p:sp>
          <p:nvSpPr>
            <p:cNvPr id="17422" name="Text Box 20"/>
            <p:cNvSpPr txBox="1">
              <a:spLocks noChangeArrowheads="1"/>
            </p:cNvSpPr>
            <p:nvPr/>
          </p:nvSpPr>
          <p:spPr bwMode="auto">
            <a:xfrm>
              <a:off x="3348" y="1824"/>
              <a:ext cx="810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Server</a:t>
              </a:r>
            </a:p>
          </p:txBody>
        </p:sp>
        <p:grpSp>
          <p:nvGrpSpPr>
            <p:cNvPr id="17423" name="Group 21"/>
            <p:cNvGrpSpPr>
              <a:grpSpLocks/>
            </p:cNvGrpSpPr>
            <p:nvPr/>
          </p:nvGrpSpPr>
          <p:grpSpPr bwMode="auto">
            <a:xfrm>
              <a:off x="4368" y="480"/>
              <a:ext cx="948" cy="1572"/>
              <a:chOff x="432" y="1933"/>
              <a:chExt cx="948" cy="1572"/>
            </a:xfrm>
          </p:grpSpPr>
          <p:pic>
            <p:nvPicPr>
              <p:cNvPr id="17424" name="Picture 22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2605"/>
                <a:ext cx="900" cy="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425" name="Picture 2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365"/>
                <a:ext cx="900" cy="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426" name="Picture 24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173"/>
                <a:ext cx="900" cy="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427" name="Picture 25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1933"/>
                <a:ext cx="900" cy="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23971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0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0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0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0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7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7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143000" y="1192213"/>
            <a:ext cx="6553200" cy="10668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/>
          </a:p>
        </p:txBody>
      </p:sp>
      <p:sp>
        <p:nvSpPr>
          <p:cNvPr id="1091587" name="Rectangle 3"/>
          <p:cNvSpPr>
            <a:spLocks noChangeArrowheads="1"/>
          </p:cNvSpPr>
          <p:nvPr/>
        </p:nvSpPr>
        <p:spPr bwMode="auto">
          <a:xfrm>
            <a:off x="3124200" y="1192213"/>
            <a:ext cx="838200" cy="1066800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000">
                <a:ea typeface="굴림" panose="020B0600000101010101" pitchFamily="34" charset="-127"/>
              </a:rPr>
              <a:t>Seq:190</a:t>
            </a:r>
          </a:p>
          <a:p>
            <a:r>
              <a:rPr lang="en-US" altLang="ko-KR" sz="2000">
                <a:ea typeface="굴림" panose="020B0600000101010101" pitchFamily="34" charset="-127"/>
              </a:rPr>
              <a:t>Size:40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676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Window-Based </a:t>
            </a:r>
            <a:r>
              <a:rPr lang="en-US" altLang="ko-KR" dirty="0" smtClean="0">
                <a:ea typeface="굴림" panose="020B0600000101010101" pitchFamily="34" charset="-127"/>
              </a:rPr>
              <a:t>Acknowledgements (TCP)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57200" y="1725613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7696200" y="1725613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1091591" name="AutoShape 7"/>
          <p:cNvSpPr>
            <a:spLocks noChangeArrowheads="1"/>
          </p:cNvSpPr>
          <p:nvPr/>
        </p:nvSpPr>
        <p:spPr bwMode="auto">
          <a:xfrm>
            <a:off x="152400" y="3833813"/>
            <a:ext cx="990600" cy="47466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>
                <a:ea typeface="굴림" panose="020B0600000101010101" pitchFamily="34" charset="-127"/>
              </a:rPr>
              <a:t>Seq:230</a:t>
            </a:r>
          </a:p>
        </p:txBody>
      </p:sp>
      <p:sp>
        <p:nvSpPr>
          <p:cNvPr id="1091592" name="AutoShape 8"/>
          <p:cNvSpPr>
            <a:spLocks noChangeArrowheads="1"/>
          </p:cNvSpPr>
          <p:nvPr/>
        </p:nvSpPr>
        <p:spPr bwMode="auto">
          <a:xfrm>
            <a:off x="7848600" y="3833813"/>
            <a:ext cx="990600" cy="47466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>
                <a:ea typeface="굴림" panose="020B0600000101010101" pitchFamily="34" charset="-127"/>
              </a:rPr>
              <a:t>A:190/210</a:t>
            </a:r>
          </a:p>
        </p:txBody>
      </p:sp>
      <p:sp>
        <p:nvSpPr>
          <p:cNvPr id="1091593" name="AutoShape 9"/>
          <p:cNvSpPr>
            <a:spLocks noChangeArrowheads="1"/>
          </p:cNvSpPr>
          <p:nvPr/>
        </p:nvSpPr>
        <p:spPr bwMode="auto">
          <a:xfrm>
            <a:off x="152400" y="4308475"/>
            <a:ext cx="990600" cy="474663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>
                <a:ea typeface="굴림" panose="020B0600000101010101" pitchFamily="34" charset="-127"/>
              </a:rPr>
              <a:t>Seq:260</a:t>
            </a:r>
          </a:p>
        </p:txBody>
      </p:sp>
      <p:sp>
        <p:nvSpPr>
          <p:cNvPr id="1091594" name="AutoShape 10"/>
          <p:cNvSpPr>
            <a:spLocks noChangeArrowheads="1"/>
          </p:cNvSpPr>
          <p:nvPr/>
        </p:nvSpPr>
        <p:spPr bwMode="auto">
          <a:xfrm>
            <a:off x="7848600" y="4308475"/>
            <a:ext cx="990600" cy="474663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>
                <a:ea typeface="굴림" panose="020B0600000101010101" pitchFamily="34" charset="-127"/>
              </a:rPr>
              <a:t>A:190/210</a:t>
            </a:r>
          </a:p>
        </p:txBody>
      </p:sp>
      <p:sp>
        <p:nvSpPr>
          <p:cNvPr id="1091595" name="AutoShape 11"/>
          <p:cNvSpPr>
            <a:spLocks noChangeArrowheads="1"/>
          </p:cNvSpPr>
          <p:nvPr/>
        </p:nvSpPr>
        <p:spPr bwMode="auto">
          <a:xfrm>
            <a:off x="152400" y="4806950"/>
            <a:ext cx="990600" cy="474663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>
                <a:ea typeface="굴림" panose="020B0600000101010101" pitchFamily="34" charset="-127"/>
              </a:rPr>
              <a:t>Seq:300</a:t>
            </a:r>
          </a:p>
        </p:txBody>
      </p:sp>
      <p:sp>
        <p:nvSpPr>
          <p:cNvPr id="1091596" name="AutoShape 12"/>
          <p:cNvSpPr>
            <a:spLocks noChangeArrowheads="1"/>
          </p:cNvSpPr>
          <p:nvPr/>
        </p:nvSpPr>
        <p:spPr bwMode="auto">
          <a:xfrm>
            <a:off x="7848600" y="4808538"/>
            <a:ext cx="990600" cy="473075"/>
          </a:xfrm>
          <a:prstGeom prst="rightArrow">
            <a:avLst>
              <a:gd name="adj1" fmla="val 50000"/>
              <a:gd name="adj2" fmla="val 52349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>
                <a:ea typeface="굴림" panose="020B0600000101010101" pitchFamily="34" charset="-127"/>
              </a:rPr>
              <a:t>A:190/210</a:t>
            </a:r>
          </a:p>
        </p:txBody>
      </p:sp>
      <p:sp>
        <p:nvSpPr>
          <p:cNvPr id="1091597" name="AutoShape 13"/>
          <p:cNvSpPr>
            <a:spLocks noChangeArrowheads="1"/>
          </p:cNvSpPr>
          <p:nvPr/>
        </p:nvSpPr>
        <p:spPr bwMode="auto">
          <a:xfrm>
            <a:off x="152400" y="5283200"/>
            <a:ext cx="990600" cy="473075"/>
          </a:xfrm>
          <a:prstGeom prst="rightArrow">
            <a:avLst>
              <a:gd name="adj1" fmla="val 50000"/>
              <a:gd name="adj2" fmla="val 52349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>
                <a:ea typeface="굴림" panose="020B0600000101010101" pitchFamily="34" charset="-127"/>
              </a:rPr>
              <a:t>Seq:190</a:t>
            </a:r>
          </a:p>
        </p:txBody>
      </p:sp>
      <p:sp>
        <p:nvSpPr>
          <p:cNvPr id="1091598" name="AutoShape 14"/>
          <p:cNvSpPr>
            <a:spLocks noChangeArrowheads="1"/>
          </p:cNvSpPr>
          <p:nvPr/>
        </p:nvSpPr>
        <p:spPr bwMode="auto">
          <a:xfrm>
            <a:off x="7848600" y="5283200"/>
            <a:ext cx="990600" cy="474663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>
                <a:ea typeface="굴림" panose="020B0600000101010101" pitchFamily="34" charset="-127"/>
              </a:rPr>
              <a:t>A:340/60 </a:t>
            </a:r>
          </a:p>
        </p:txBody>
      </p:sp>
      <p:sp>
        <p:nvSpPr>
          <p:cNvPr id="1091599" name="AutoShape 15"/>
          <p:cNvSpPr>
            <a:spLocks noChangeArrowheads="1"/>
          </p:cNvSpPr>
          <p:nvPr/>
        </p:nvSpPr>
        <p:spPr bwMode="auto">
          <a:xfrm>
            <a:off x="152400" y="5756275"/>
            <a:ext cx="990600" cy="474663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>
                <a:ea typeface="굴림" panose="020B0600000101010101" pitchFamily="34" charset="-127"/>
              </a:rPr>
              <a:t>Seq:340</a:t>
            </a:r>
          </a:p>
        </p:txBody>
      </p:sp>
      <p:sp>
        <p:nvSpPr>
          <p:cNvPr id="1091600" name="AutoShape 16"/>
          <p:cNvSpPr>
            <a:spLocks noChangeArrowheads="1"/>
          </p:cNvSpPr>
          <p:nvPr/>
        </p:nvSpPr>
        <p:spPr bwMode="auto">
          <a:xfrm>
            <a:off x="7848600" y="5756275"/>
            <a:ext cx="990600" cy="474663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>
                <a:ea typeface="굴림" panose="020B0600000101010101" pitchFamily="34" charset="-127"/>
              </a:rPr>
              <a:t>A:380/20 </a:t>
            </a:r>
          </a:p>
        </p:txBody>
      </p:sp>
      <p:sp>
        <p:nvSpPr>
          <p:cNvPr id="1091601" name="AutoShape 17"/>
          <p:cNvSpPr>
            <a:spLocks noChangeArrowheads="1"/>
          </p:cNvSpPr>
          <p:nvPr/>
        </p:nvSpPr>
        <p:spPr bwMode="auto">
          <a:xfrm>
            <a:off x="152400" y="6230938"/>
            <a:ext cx="990600" cy="47466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>
                <a:ea typeface="굴림" panose="020B0600000101010101" pitchFamily="34" charset="-127"/>
              </a:rPr>
              <a:t>Seq:380</a:t>
            </a:r>
          </a:p>
        </p:txBody>
      </p:sp>
      <p:sp>
        <p:nvSpPr>
          <p:cNvPr id="1091602" name="AutoShape 18"/>
          <p:cNvSpPr>
            <a:spLocks noChangeArrowheads="1"/>
          </p:cNvSpPr>
          <p:nvPr/>
        </p:nvSpPr>
        <p:spPr bwMode="auto">
          <a:xfrm>
            <a:off x="7848600" y="6230938"/>
            <a:ext cx="990600" cy="47466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>
                <a:ea typeface="굴림" panose="020B0600000101010101" pitchFamily="34" charset="-127"/>
              </a:rPr>
              <a:t>A:400/0  </a:t>
            </a:r>
          </a:p>
        </p:txBody>
      </p:sp>
      <p:sp>
        <p:nvSpPr>
          <p:cNvPr id="1091603" name="AutoShape 19"/>
          <p:cNvSpPr>
            <a:spLocks noChangeArrowheads="1"/>
          </p:cNvSpPr>
          <p:nvPr/>
        </p:nvSpPr>
        <p:spPr bwMode="auto">
          <a:xfrm>
            <a:off x="7848600" y="2411413"/>
            <a:ext cx="990600" cy="47466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>
                <a:ea typeface="굴림" panose="020B0600000101010101" pitchFamily="34" charset="-127"/>
              </a:rPr>
              <a:t>A:100/300</a:t>
            </a:r>
          </a:p>
        </p:txBody>
      </p:sp>
      <p:sp>
        <p:nvSpPr>
          <p:cNvPr id="1091604" name="AutoShape 20"/>
          <p:cNvSpPr>
            <a:spLocks noChangeArrowheads="1"/>
          </p:cNvSpPr>
          <p:nvPr/>
        </p:nvSpPr>
        <p:spPr bwMode="auto">
          <a:xfrm>
            <a:off x="152400" y="2884488"/>
            <a:ext cx="990600" cy="47466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>
                <a:ea typeface="굴림" panose="020B0600000101010101" pitchFamily="34" charset="-127"/>
              </a:rPr>
              <a:t>Seq:100</a:t>
            </a:r>
          </a:p>
        </p:txBody>
      </p:sp>
      <p:sp>
        <p:nvSpPr>
          <p:cNvPr id="1091605" name="AutoShape 21"/>
          <p:cNvSpPr>
            <a:spLocks noChangeArrowheads="1"/>
          </p:cNvSpPr>
          <p:nvPr/>
        </p:nvSpPr>
        <p:spPr bwMode="auto">
          <a:xfrm>
            <a:off x="7848600" y="2886075"/>
            <a:ext cx="990600" cy="473075"/>
          </a:xfrm>
          <a:prstGeom prst="rightArrow">
            <a:avLst>
              <a:gd name="adj1" fmla="val 50000"/>
              <a:gd name="adj2" fmla="val 52349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>
                <a:ea typeface="굴림" panose="020B0600000101010101" pitchFamily="34" charset="-127"/>
              </a:rPr>
              <a:t>A:140/260</a:t>
            </a:r>
          </a:p>
        </p:txBody>
      </p:sp>
      <p:sp>
        <p:nvSpPr>
          <p:cNvPr id="1091606" name="AutoShape 22"/>
          <p:cNvSpPr>
            <a:spLocks noChangeArrowheads="1"/>
          </p:cNvSpPr>
          <p:nvPr/>
        </p:nvSpPr>
        <p:spPr bwMode="auto">
          <a:xfrm>
            <a:off x="152400" y="3360738"/>
            <a:ext cx="990600" cy="473075"/>
          </a:xfrm>
          <a:prstGeom prst="rightArrow">
            <a:avLst>
              <a:gd name="adj1" fmla="val 50000"/>
              <a:gd name="adj2" fmla="val 52349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>
                <a:ea typeface="굴림" panose="020B0600000101010101" pitchFamily="34" charset="-127"/>
              </a:rPr>
              <a:t>Seq:140</a:t>
            </a:r>
          </a:p>
        </p:txBody>
      </p:sp>
      <p:sp>
        <p:nvSpPr>
          <p:cNvPr id="1091607" name="AutoShape 23"/>
          <p:cNvSpPr>
            <a:spLocks noChangeArrowheads="1"/>
          </p:cNvSpPr>
          <p:nvPr/>
        </p:nvSpPr>
        <p:spPr bwMode="auto">
          <a:xfrm>
            <a:off x="7848600" y="3360738"/>
            <a:ext cx="990600" cy="47466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400">
                <a:ea typeface="굴림" panose="020B0600000101010101" pitchFamily="34" charset="-127"/>
              </a:rPr>
              <a:t>A:190/210</a:t>
            </a:r>
          </a:p>
        </p:txBody>
      </p:sp>
      <p:sp>
        <p:nvSpPr>
          <p:cNvPr id="1091608" name="Freeform 24"/>
          <p:cNvSpPr>
            <a:spLocks/>
          </p:cNvSpPr>
          <p:nvPr/>
        </p:nvSpPr>
        <p:spPr bwMode="auto">
          <a:xfrm>
            <a:off x="1143000" y="2259013"/>
            <a:ext cx="457200" cy="863600"/>
          </a:xfrm>
          <a:custGeom>
            <a:avLst/>
            <a:gdLst>
              <a:gd name="T0" fmla="*/ 0 w 864"/>
              <a:gd name="T1" fmla="*/ 1412509394 h 528"/>
              <a:gd name="T2" fmla="*/ 241935000 w 864"/>
              <a:gd name="T3" fmla="*/ 1412509394 h 528"/>
              <a:gd name="T4" fmla="*/ 241935000 w 864"/>
              <a:gd name="T5" fmla="*/ 0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528">
                <a:moveTo>
                  <a:pt x="0" y="528"/>
                </a:moveTo>
                <a:lnTo>
                  <a:pt x="864" y="528"/>
                </a:lnTo>
                <a:lnTo>
                  <a:pt x="864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1091609" name="Line 25"/>
          <p:cNvSpPr>
            <a:spLocks noChangeShapeType="1"/>
          </p:cNvSpPr>
          <p:nvPr/>
        </p:nvSpPr>
        <p:spPr bwMode="auto">
          <a:xfrm>
            <a:off x="1600200" y="3122613"/>
            <a:ext cx="624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1091610" name="Freeform 26"/>
          <p:cNvSpPr>
            <a:spLocks/>
          </p:cNvSpPr>
          <p:nvPr/>
        </p:nvSpPr>
        <p:spPr bwMode="auto">
          <a:xfrm>
            <a:off x="1143000" y="2232025"/>
            <a:ext cx="1411288" cy="1374775"/>
          </a:xfrm>
          <a:custGeom>
            <a:avLst/>
            <a:gdLst>
              <a:gd name="T0" fmla="*/ 0 w 912"/>
              <a:gd name="T1" fmla="*/ 2147483647 h 864"/>
              <a:gd name="T2" fmla="*/ 2147483647 w 912"/>
              <a:gd name="T3" fmla="*/ 2147483647 h 864"/>
              <a:gd name="T4" fmla="*/ 2147483647 w 912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2" h="864">
                <a:moveTo>
                  <a:pt x="0" y="864"/>
                </a:moveTo>
                <a:lnTo>
                  <a:pt x="912" y="864"/>
                </a:lnTo>
                <a:lnTo>
                  <a:pt x="912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1091611" name="Line 27"/>
          <p:cNvSpPr>
            <a:spLocks noChangeShapeType="1"/>
          </p:cNvSpPr>
          <p:nvPr/>
        </p:nvSpPr>
        <p:spPr bwMode="auto">
          <a:xfrm>
            <a:off x="2514600" y="3603625"/>
            <a:ext cx="533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1091612" name="Freeform 28"/>
          <p:cNvSpPr>
            <a:spLocks/>
          </p:cNvSpPr>
          <p:nvPr/>
        </p:nvSpPr>
        <p:spPr bwMode="auto">
          <a:xfrm>
            <a:off x="1143000" y="2259013"/>
            <a:ext cx="3200400" cy="1828800"/>
          </a:xfrm>
          <a:custGeom>
            <a:avLst/>
            <a:gdLst>
              <a:gd name="T0" fmla="*/ 0 w 2016"/>
              <a:gd name="T1" fmla="*/ 2147483647 h 1152"/>
              <a:gd name="T2" fmla="*/ 2147483647 w 2016"/>
              <a:gd name="T3" fmla="*/ 2147483647 h 1152"/>
              <a:gd name="T4" fmla="*/ 2147483647 w 2016"/>
              <a:gd name="T5" fmla="*/ 0 h 11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16" h="1152">
                <a:moveTo>
                  <a:pt x="0" y="1152"/>
                </a:moveTo>
                <a:lnTo>
                  <a:pt x="2016" y="1152"/>
                </a:lnTo>
                <a:lnTo>
                  <a:pt x="2016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1091613" name="Line 29"/>
          <p:cNvSpPr>
            <a:spLocks noChangeShapeType="1"/>
          </p:cNvSpPr>
          <p:nvPr/>
        </p:nvSpPr>
        <p:spPr bwMode="auto">
          <a:xfrm>
            <a:off x="4343400" y="4087813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1091614" name="Freeform 30"/>
          <p:cNvSpPr>
            <a:spLocks/>
          </p:cNvSpPr>
          <p:nvPr/>
        </p:nvSpPr>
        <p:spPr bwMode="auto">
          <a:xfrm>
            <a:off x="1143000" y="2235200"/>
            <a:ext cx="3962400" cy="2309813"/>
          </a:xfrm>
          <a:custGeom>
            <a:avLst/>
            <a:gdLst>
              <a:gd name="T0" fmla="*/ 0 w 2544"/>
              <a:gd name="T1" fmla="*/ 2147483647 h 1392"/>
              <a:gd name="T2" fmla="*/ 2147483647 w 2544"/>
              <a:gd name="T3" fmla="*/ 2147483647 h 1392"/>
              <a:gd name="T4" fmla="*/ 2147483647 w 2544"/>
              <a:gd name="T5" fmla="*/ 0 h 13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44" h="1392">
                <a:moveTo>
                  <a:pt x="0" y="1392"/>
                </a:moveTo>
                <a:lnTo>
                  <a:pt x="2544" y="1392"/>
                </a:lnTo>
                <a:lnTo>
                  <a:pt x="2544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1091615" name="Line 31"/>
          <p:cNvSpPr>
            <a:spLocks noChangeShapeType="1"/>
          </p:cNvSpPr>
          <p:nvPr/>
        </p:nvSpPr>
        <p:spPr bwMode="auto">
          <a:xfrm>
            <a:off x="5105400" y="4545013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1091616" name="Freeform 32"/>
          <p:cNvSpPr>
            <a:spLocks/>
          </p:cNvSpPr>
          <p:nvPr/>
        </p:nvSpPr>
        <p:spPr bwMode="auto">
          <a:xfrm>
            <a:off x="1143000" y="2259013"/>
            <a:ext cx="4827588" cy="2768600"/>
          </a:xfrm>
          <a:custGeom>
            <a:avLst/>
            <a:gdLst>
              <a:gd name="T0" fmla="*/ 0 w 3120"/>
              <a:gd name="T1" fmla="*/ 2147483647 h 1776"/>
              <a:gd name="T2" fmla="*/ 2147483647 w 3120"/>
              <a:gd name="T3" fmla="*/ 2147483647 h 1776"/>
              <a:gd name="T4" fmla="*/ 2147483647 w 3120"/>
              <a:gd name="T5" fmla="*/ 0 h 17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20" h="1776">
                <a:moveTo>
                  <a:pt x="0" y="1776"/>
                </a:moveTo>
                <a:lnTo>
                  <a:pt x="3120" y="1776"/>
                </a:lnTo>
                <a:lnTo>
                  <a:pt x="312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1091617" name="Line 33"/>
          <p:cNvSpPr>
            <a:spLocks noChangeShapeType="1"/>
          </p:cNvSpPr>
          <p:nvPr/>
        </p:nvSpPr>
        <p:spPr bwMode="auto">
          <a:xfrm>
            <a:off x="5981700" y="5027613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1091618" name="Freeform 34"/>
          <p:cNvSpPr>
            <a:spLocks/>
          </p:cNvSpPr>
          <p:nvPr/>
        </p:nvSpPr>
        <p:spPr bwMode="auto">
          <a:xfrm>
            <a:off x="1141413" y="2259013"/>
            <a:ext cx="2441575" cy="3251200"/>
          </a:xfrm>
          <a:custGeom>
            <a:avLst/>
            <a:gdLst>
              <a:gd name="T0" fmla="*/ 0 w 1632"/>
              <a:gd name="T1" fmla="*/ 2147483647 h 2064"/>
              <a:gd name="T2" fmla="*/ 2147483647 w 1632"/>
              <a:gd name="T3" fmla="*/ 2147483647 h 2064"/>
              <a:gd name="T4" fmla="*/ 2147483647 w 1632"/>
              <a:gd name="T5" fmla="*/ 0 h 20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2" h="2064">
                <a:moveTo>
                  <a:pt x="0" y="2064"/>
                </a:moveTo>
                <a:lnTo>
                  <a:pt x="1632" y="2064"/>
                </a:lnTo>
                <a:lnTo>
                  <a:pt x="1632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1091619" name="Line 35"/>
          <p:cNvSpPr>
            <a:spLocks noChangeShapeType="1"/>
          </p:cNvSpPr>
          <p:nvPr/>
        </p:nvSpPr>
        <p:spPr bwMode="auto">
          <a:xfrm>
            <a:off x="3594100" y="5511800"/>
            <a:ext cx="426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1091620" name="Freeform 36"/>
          <p:cNvSpPr>
            <a:spLocks/>
          </p:cNvSpPr>
          <p:nvPr/>
        </p:nvSpPr>
        <p:spPr bwMode="auto">
          <a:xfrm>
            <a:off x="1143000" y="2259013"/>
            <a:ext cx="5638800" cy="3733800"/>
          </a:xfrm>
          <a:custGeom>
            <a:avLst/>
            <a:gdLst>
              <a:gd name="T0" fmla="*/ 0 w 3600"/>
              <a:gd name="T1" fmla="*/ 2147483647 h 2352"/>
              <a:gd name="T2" fmla="*/ 2147483647 w 3600"/>
              <a:gd name="T3" fmla="*/ 2147483647 h 2352"/>
              <a:gd name="T4" fmla="*/ 2147483647 w 3600"/>
              <a:gd name="T5" fmla="*/ 0 h 23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00" h="2352">
                <a:moveTo>
                  <a:pt x="0" y="2352"/>
                </a:moveTo>
                <a:lnTo>
                  <a:pt x="3600" y="2352"/>
                </a:lnTo>
                <a:lnTo>
                  <a:pt x="360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1091621" name="Line 37"/>
          <p:cNvSpPr>
            <a:spLocks noChangeShapeType="1"/>
          </p:cNvSpPr>
          <p:nvPr/>
        </p:nvSpPr>
        <p:spPr bwMode="auto">
          <a:xfrm>
            <a:off x="6781800" y="5992813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1091622" name="Freeform 38"/>
          <p:cNvSpPr>
            <a:spLocks/>
          </p:cNvSpPr>
          <p:nvPr/>
        </p:nvSpPr>
        <p:spPr bwMode="auto">
          <a:xfrm>
            <a:off x="1143000" y="2259013"/>
            <a:ext cx="6324600" cy="4191000"/>
          </a:xfrm>
          <a:custGeom>
            <a:avLst/>
            <a:gdLst>
              <a:gd name="T0" fmla="*/ 0 w 3984"/>
              <a:gd name="T1" fmla="*/ 2147483647 h 2640"/>
              <a:gd name="T2" fmla="*/ 2147483647 w 3984"/>
              <a:gd name="T3" fmla="*/ 2147483647 h 2640"/>
              <a:gd name="T4" fmla="*/ 2147483647 w 3984"/>
              <a:gd name="T5" fmla="*/ 0 h 26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84" h="2640">
                <a:moveTo>
                  <a:pt x="0" y="2640"/>
                </a:moveTo>
                <a:lnTo>
                  <a:pt x="3984" y="2640"/>
                </a:lnTo>
                <a:lnTo>
                  <a:pt x="3984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1091623" name="Line 39"/>
          <p:cNvSpPr>
            <a:spLocks noChangeShapeType="1"/>
          </p:cNvSpPr>
          <p:nvPr/>
        </p:nvSpPr>
        <p:spPr bwMode="auto">
          <a:xfrm>
            <a:off x="7467600" y="6450013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847725" y="838200"/>
            <a:ext cx="654006" cy="39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000">
                <a:ea typeface="굴림" panose="020B0600000101010101" pitchFamily="34" charset="-127"/>
              </a:rPr>
              <a:t>100</a:t>
            </a:r>
          </a:p>
        </p:txBody>
      </p:sp>
      <p:grpSp>
        <p:nvGrpSpPr>
          <p:cNvPr id="1091625" name="Group 41"/>
          <p:cNvGrpSpPr>
            <a:grpSpLocks/>
          </p:cNvGrpSpPr>
          <p:nvPr/>
        </p:nvGrpSpPr>
        <p:grpSpPr bwMode="auto">
          <a:xfrm>
            <a:off x="1143000" y="838200"/>
            <a:ext cx="1193800" cy="1420813"/>
            <a:chOff x="720" y="528"/>
            <a:chExt cx="752" cy="895"/>
          </a:xfrm>
        </p:grpSpPr>
        <p:sp>
          <p:nvSpPr>
            <p:cNvPr id="11327" name="Rectangle 42"/>
            <p:cNvSpPr>
              <a:spLocks noChangeArrowheads="1"/>
            </p:cNvSpPr>
            <p:nvPr/>
          </p:nvSpPr>
          <p:spPr bwMode="auto">
            <a:xfrm>
              <a:off x="720" y="751"/>
              <a:ext cx="528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dirty="0">
                  <a:ea typeface="굴림" panose="020B0600000101010101" pitchFamily="34" charset="-127"/>
                </a:rPr>
                <a:t>Seq:100</a:t>
              </a:r>
            </a:p>
            <a:p>
              <a:r>
                <a:rPr lang="en-US" altLang="ko-KR" sz="2000" dirty="0">
                  <a:ea typeface="굴림" panose="020B0600000101010101" pitchFamily="34" charset="-127"/>
                </a:rPr>
                <a:t>Size:40</a:t>
              </a:r>
            </a:p>
          </p:txBody>
        </p:sp>
        <p:sp>
          <p:nvSpPr>
            <p:cNvPr id="11328" name="Text Box 43"/>
            <p:cNvSpPr txBox="1">
              <a:spLocks noChangeArrowheads="1"/>
            </p:cNvSpPr>
            <p:nvPr/>
          </p:nvSpPr>
          <p:spPr bwMode="auto">
            <a:xfrm>
              <a:off x="1060" y="528"/>
              <a:ext cx="4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ea typeface="굴림" panose="020B0600000101010101" pitchFamily="34" charset="-127"/>
                </a:rPr>
                <a:t>140</a:t>
              </a:r>
            </a:p>
          </p:txBody>
        </p:sp>
      </p:grpSp>
      <p:grpSp>
        <p:nvGrpSpPr>
          <p:cNvPr id="1091628" name="Group 44"/>
          <p:cNvGrpSpPr>
            <a:grpSpLocks/>
          </p:cNvGrpSpPr>
          <p:nvPr/>
        </p:nvGrpSpPr>
        <p:grpSpPr bwMode="auto">
          <a:xfrm>
            <a:off x="1981200" y="838200"/>
            <a:ext cx="1501775" cy="1420813"/>
            <a:chOff x="1248" y="528"/>
            <a:chExt cx="946" cy="895"/>
          </a:xfrm>
        </p:grpSpPr>
        <p:sp>
          <p:nvSpPr>
            <p:cNvPr id="11325" name="Rectangle 45"/>
            <p:cNvSpPr>
              <a:spLocks noChangeArrowheads="1"/>
            </p:cNvSpPr>
            <p:nvPr/>
          </p:nvSpPr>
          <p:spPr bwMode="auto">
            <a:xfrm>
              <a:off x="1248" y="751"/>
              <a:ext cx="720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ea typeface="굴림" panose="020B0600000101010101" pitchFamily="34" charset="-127"/>
                </a:rPr>
                <a:t>Seq:140</a:t>
              </a:r>
            </a:p>
            <a:p>
              <a:r>
                <a:rPr lang="en-US" altLang="ko-KR" sz="2000">
                  <a:ea typeface="굴림" panose="020B0600000101010101" pitchFamily="34" charset="-127"/>
                </a:rPr>
                <a:t>Size:50</a:t>
              </a:r>
            </a:p>
          </p:txBody>
        </p:sp>
        <p:sp>
          <p:nvSpPr>
            <p:cNvPr id="11326" name="Text Box 46"/>
            <p:cNvSpPr txBox="1">
              <a:spLocks noChangeArrowheads="1"/>
            </p:cNvSpPr>
            <p:nvPr/>
          </p:nvSpPr>
          <p:spPr bwMode="auto">
            <a:xfrm>
              <a:off x="1782" y="528"/>
              <a:ext cx="4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ea typeface="굴림" panose="020B0600000101010101" pitchFamily="34" charset="-127"/>
                </a:rPr>
                <a:t>190</a:t>
              </a:r>
            </a:p>
          </p:txBody>
        </p:sp>
      </p:grpSp>
      <p:grpSp>
        <p:nvGrpSpPr>
          <p:cNvPr id="1091631" name="Group 47"/>
          <p:cNvGrpSpPr>
            <a:grpSpLocks/>
          </p:cNvGrpSpPr>
          <p:nvPr/>
        </p:nvGrpSpPr>
        <p:grpSpPr bwMode="auto">
          <a:xfrm>
            <a:off x="3663950" y="838200"/>
            <a:ext cx="1343025" cy="1420813"/>
            <a:chOff x="2308" y="528"/>
            <a:chExt cx="846" cy="895"/>
          </a:xfrm>
        </p:grpSpPr>
        <p:sp>
          <p:nvSpPr>
            <p:cNvPr id="11322" name="Rectangle 48"/>
            <p:cNvSpPr>
              <a:spLocks noChangeArrowheads="1"/>
            </p:cNvSpPr>
            <p:nvPr/>
          </p:nvSpPr>
          <p:spPr bwMode="auto">
            <a:xfrm>
              <a:off x="2496" y="751"/>
              <a:ext cx="432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ea typeface="굴림" panose="020B0600000101010101" pitchFamily="34" charset="-127"/>
                </a:rPr>
                <a:t>Seq:230</a:t>
              </a:r>
            </a:p>
            <a:p>
              <a:r>
                <a:rPr lang="en-US" altLang="ko-KR" sz="2000">
                  <a:ea typeface="굴림" panose="020B0600000101010101" pitchFamily="34" charset="-127"/>
                </a:rPr>
                <a:t>Size:30</a:t>
              </a:r>
            </a:p>
          </p:txBody>
        </p:sp>
        <p:sp>
          <p:nvSpPr>
            <p:cNvPr id="11323" name="Text Box 49"/>
            <p:cNvSpPr txBox="1">
              <a:spLocks noChangeArrowheads="1"/>
            </p:cNvSpPr>
            <p:nvPr/>
          </p:nvSpPr>
          <p:spPr bwMode="auto">
            <a:xfrm>
              <a:off x="2308" y="528"/>
              <a:ext cx="4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ea typeface="굴림" panose="020B0600000101010101" pitchFamily="34" charset="-127"/>
                </a:rPr>
                <a:t>230</a:t>
              </a:r>
            </a:p>
          </p:txBody>
        </p:sp>
        <p:sp>
          <p:nvSpPr>
            <p:cNvPr id="11324" name="Text Box 50"/>
            <p:cNvSpPr txBox="1">
              <a:spLocks noChangeArrowheads="1"/>
            </p:cNvSpPr>
            <p:nvPr/>
          </p:nvSpPr>
          <p:spPr bwMode="auto">
            <a:xfrm>
              <a:off x="2742" y="528"/>
              <a:ext cx="4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ea typeface="굴림" panose="020B0600000101010101" pitchFamily="34" charset="-127"/>
                </a:rPr>
                <a:t>260</a:t>
              </a:r>
            </a:p>
          </p:txBody>
        </p:sp>
      </p:grpSp>
      <p:grpSp>
        <p:nvGrpSpPr>
          <p:cNvPr id="1091635" name="Group 51"/>
          <p:cNvGrpSpPr>
            <a:grpSpLocks/>
          </p:cNvGrpSpPr>
          <p:nvPr/>
        </p:nvGrpSpPr>
        <p:grpSpPr bwMode="auto">
          <a:xfrm>
            <a:off x="4648200" y="838200"/>
            <a:ext cx="1196975" cy="1420813"/>
            <a:chOff x="2928" y="528"/>
            <a:chExt cx="754" cy="895"/>
          </a:xfrm>
        </p:grpSpPr>
        <p:sp>
          <p:nvSpPr>
            <p:cNvPr id="11320" name="Rectangle 52"/>
            <p:cNvSpPr>
              <a:spLocks noChangeArrowheads="1"/>
            </p:cNvSpPr>
            <p:nvPr/>
          </p:nvSpPr>
          <p:spPr bwMode="auto">
            <a:xfrm>
              <a:off x="2928" y="751"/>
              <a:ext cx="528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ea typeface="굴림" panose="020B0600000101010101" pitchFamily="34" charset="-127"/>
                </a:rPr>
                <a:t>Seq:260</a:t>
              </a:r>
            </a:p>
            <a:p>
              <a:r>
                <a:rPr lang="en-US" altLang="ko-KR" sz="2000">
                  <a:ea typeface="굴림" panose="020B0600000101010101" pitchFamily="34" charset="-127"/>
                </a:rPr>
                <a:t>Size:40</a:t>
              </a:r>
            </a:p>
          </p:txBody>
        </p:sp>
        <p:sp>
          <p:nvSpPr>
            <p:cNvPr id="11321" name="Text Box 53"/>
            <p:cNvSpPr txBox="1">
              <a:spLocks noChangeArrowheads="1"/>
            </p:cNvSpPr>
            <p:nvPr/>
          </p:nvSpPr>
          <p:spPr bwMode="auto">
            <a:xfrm>
              <a:off x="3270" y="528"/>
              <a:ext cx="4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ea typeface="굴림" panose="020B0600000101010101" pitchFamily="34" charset="-127"/>
                </a:rPr>
                <a:t>300</a:t>
              </a:r>
            </a:p>
          </p:txBody>
        </p:sp>
      </p:grpSp>
      <p:grpSp>
        <p:nvGrpSpPr>
          <p:cNvPr id="1091638" name="Group 54"/>
          <p:cNvGrpSpPr>
            <a:grpSpLocks/>
          </p:cNvGrpSpPr>
          <p:nvPr/>
        </p:nvGrpSpPr>
        <p:grpSpPr bwMode="auto">
          <a:xfrm>
            <a:off x="5486400" y="838200"/>
            <a:ext cx="1196975" cy="1420813"/>
            <a:chOff x="3456" y="528"/>
            <a:chExt cx="754" cy="895"/>
          </a:xfrm>
        </p:grpSpPr>
        <p:sp>
          <p:nvSpPr>
            <p:cNvPr id="11318" name="Rectangle 55"/>
            <p:cNvSpPr>
              <a:spLocks noChangeArrowheads="1"/>
            </p:cNvSpPr>
            <p:nvPr/>
          </p:nvSpPr>
          <p:spPr bwMode="auto">
            <a:xfrm>
              <a:off x="3456" y="751"/>
              <a:ext cx="528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ea typeface="굴림" panose="020B0600000101010101" pitchFamily="34" charset="-127"/>
                </a:rPr>
                <a:t>Seq:300</a:t>
              </a:r>
            </a:p>
            <a:p>
              <a:r>
                <a:rPr lang="en-US" altLang="ko-KR" sz="2000">
                  <a:ea typeface="굴림" panose="020B0600000101010101" pitchFamily="34" charset="-127"/>
                </a:rPr>
                <a:t>Size:40</a:t>
              </a:r>
            </a:p>
          </p:txBody>
        </p:sp>
        <p:sp>
          <p:nvSpPr>
            <p:cNvPr id="11319" name="Text Box 56"/>
            <p:cNvSpPr txBox="1">
              <a:spLocks noChangeArrowheads="1"/>
            </p:cNvSpPr>
            <p:nvPr/>
          </p:nvSpPr>
          <p:spPr bwMode="auto">
            <a:xfrm>
              <a:off x="3798" y="528"/>
              <a:ext cx="4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ea typeface="굴림" panose="020B0600000101010101" pitchFamily="34" charset="-127"/>
                </a:rPr>
                <a:t>340</a:t>
              </a:r>
            </a:p>
          </p:txBody>
        </p:sp>
      </p:grpSp>
      <p:grpSp>
        <p:nvGrpSpPr>
          <p:cNvPr id="1091641" name="Group 57"/>
          <p:cNvGrpSpPr>
            <a:grpSpLocks/>
          </p:cNvGrpSpPr>
          <p:nvPr/>
        </p:nvGrpSpPr>
        <p:grpSpPr bwMode="auto">
          <a:xfrm>
            <a:off x="6324600" y="838200"/>
            <a:ext cx="1193800" cy="1420813"/>
            <a:chOff x="3984" y="528"/>
            <a:chExt cx="752" cy="895"/>
          </a:xfrm>
        </p:grpSpPr>
        <p:sp>
          <p:nvSpPr>
            <p:cNvPr id="11316" name="Rectangle 58"/>
            <p:cNvSpPr>
              <a:spLocks noChangeArrowheads="1"/>
            </p:cNvSpPr>
            <p:nvPr/>
          </p:nvSpPr>
          <p:spPr bwMode="auto">
            <a:xfrm>
              <a:off x="3984" y="751"/>
              <a:ext cx="528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ea typeface="굴림" panose="020B0600000101010101" pitchFamily="34" charset="-127"/>
                </a:rPr>
                <a:t>Seq:340</a:t>
              </a:r>
            </a:p>
            <a:p>
              <a:r>
                <a:rPr lang="en-US" altLang="ko-KR" sz="2000">
                  <a:ea typeface="굴림" panose="020B0600000101010101" pitchFamily="34" charset="-127"/>
                </a:rPr>
                <a:t>Size:40</a:t>
              </a:r>
            </a:p>
          </p:txBody>
        </p:sp>
        <p:sp>
          <p:nvSpPr>
            <p:cNvPr id="11317" name="Text Box 59"/>
            <p:cNvSpPr txBox="1">
              <a:spLocks noChangeArrowheads="1"/>
            </p:cNvSpPr>
            <p:nvPr/>
          </p:nvSpPr>
          <p:spPr bwMode="auto">
            <a:xfrm>
              <a:off x="4324" y="528"/>
              <a:ext cx="4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ea typeface="굴림" panose="020B0600000101010101" pitchFamily="34" charset="-127"/>
                </a:rPr>
                <a:t>380</a:t>
              </a:r>
            </a:p>
          </p:txBody>
        </p:sp>
      </p:grpSp>
      <p:grpSp>
        <p:nvGrpSpPr>
          <p:cNvPr id="1091644" name="Group 60"/>
          <p:cNvGrpSpPr>
            <a:grpSpLocks/>
          </p:cNvGrpSpPr>
          <p:nvPr/>
        </p:nvGrpSpPr>
        <p:grpSpPr bwMode="auto">
          <a:xfrm>
            <a:off x="7162800" y="838200"/>
            <a:ext cx="889000" cy="1420813"/>
            <a:chOff x="4512" y="528"/>
            <a:chExt cx="560" cy="895"/>
          </a:xfrm>
        </p:grpSpPr>
        <p:sp>
          <p:nvSpPr>
            <p:cNvPr id="11314" name="Rectangle 61"/>
            <p:cNvSpPr>
              <a:spLocks noChangeArrowheads="1"/>
            </p:cNvSpPr>
            <p:nvPr/>
          </p:nvSpPr>
          <p:spPr bwMode="auto">
            <a:xfrm>
              <a:off x="4512" y="751"/>
              <a:ext cx="336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ea typeface="굴림" panose="020B0600000101010101" pitchFamily="34" charset="-127"/>
                </a:rPr>
                <a:t>Seq:380</a:t>
              </a:r>
            </a:p>
            <a:p>
              <a:r>
                <a:rPr lang="en-US" altLang="ko-KR" sz="2000">
                  <a:ea typeface="굴림" panose="020B0600000101010101" pitchFamily="34" charset="-127"/>
                </a:rPr>
                <a:t>Size:20</a:t>
              </a:r>
            </a:p>
          </p:txBody>
        </p:sp>
        <p:sp>
          <p:nvSpPr>
            <p:cNvPr id="11315" name="Text Box 62"/>
            <p:cNvSpPr txBox="1">
              <a:spLocks noChangeArrowheads="1"/>
            </p:cNvSpPr>
            <p:nvPr/>
          </p:nvSpPr>
          <p:spPr bwMode="auto">
            <a:xfrm>
              <a:off x="4660" y="528"/>
              <a:ext cx="4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ea typeface="굴림" panose="020B0600000101010101" pitchFamily="34" charset="-127"/>
                </a:rPr>
                <a:t>400</a:t>
              </a:r>
            </a:p>
          </p:txBody>
        </p:sp>
      </p:grpSp>
      <p:sp>
        <p:nvSpPr>
          <p:cNvPr id="1091647" name="Line 63"/>
          <p:cNvSpPr>
            <a:spLocks noChangeShapeType="1"/>
          </p:cNvSpPr>
          <p:nvPr/>
        </p:nvSpPr>
        <p:spPr bwMode="auto">
          <a:xfrm>
            <a:off x="533400" y="2641600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1091648" name="AutoShape 64"/>
          <p:cNvSpPr>
            <a:spLocks noChangeArrowheads="1"/>
          </p:cNvSpPr>
          <p:nvPr/>
        </p:nvSpPr>
        <p:spPr bwMode="auto">
          <a:xfrm>
            <a:off x="990600" y="5105400"/>
            <a:ext cx="1524000" cy="914400"/>
          </a:xfrm>
          <a:prstGeom prst="irregularSeal1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>
                <a:ea typeface="굴림" panose="020B0600000101010101" pitchFamily="34" charset="-127"/>
              </a:rPr>
              <a:t>Retransmit!</a:t>
            </a:r>
          </a:p>
        </p:txBody>
      </p:sp>
    </p:spTree>
    <p:extLst>
      <p:ext uri="{BB962C8B-B14F-4D97-AF65-F5344CB8AC3E}">
        <p14:creationId xmlns:p14="http://schemas.microsoft.com/office/powerpoint/2010/main" val="117961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9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9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9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9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9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9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9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9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9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9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09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9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9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09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09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09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09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587" grpId="0" animBg="1"/>
      <p:bldP spid="1091591" grpId="0" animBg="1"/>
      <p:bldP spid="1091592" grpId="0" animBg="1"/>
      <p:bldP spid="1091593" grpId="0" animBg="1"/>
      <p:bldP spid="1091594" grpId="0" animBg="1"/>
      <p:bldP spid="1091595" grpId="0" animBg="1"/>
      <p:bldP spid="1091596" grpId="0" animBg="1"/>
      <p:bldP spid="1091597" grpId="0" animBg="1"/>
      <p:bldP spid="1091598" grpId="0" animBg="1"/>
      <p:bldP spid="1091599" grpId="0" animBg="1"/>
      <p:bldP spid="1091600" grpId="0" animBg="1"/>
      <p:bldP spid="1091601" grpId="0" animBg="1"/>
      <p:bldP spid="1091602" grpId="0" animBg="1"/>
      <p:bldP spid="1091603" grpId="0" animBg="1"/>
      <p:bldP spid="1091604" grpId="0" animBg="1"/>
      <p:bldP spid="1091605" grpId="0" animBg="1"/>
      <p:bldP spid="1091606" grpId="0" animBg="1"/>
      <p:bldP spid="1091607" grpId="0" animBg="1"/>
      <p:bldP spid="1091608" grpId="0" animBg="1"/>
      <p:bldP spid="1091609" grpId="0" animBg="1"/>
      <p:bldP spid="1091610" grpId="0" animBg="1"/>
      <p:bldP spid="1091611" grpId="0" animBg="1"/>
      <p:bldP spid="1091612" grpId="0" animBg="1"/>
      <p:bldP spid="1091613" grpId="0" animBg="1"/>
      <p:bldP spid="1091614" grpId="0" animBg="1"/>
      <p:bldP spid="1091615" grpId="0" animBg="1"/>
      <p:bldP spid="1091616" grpId="0" animBg="1"/>
      <p:bldP spid="1091617" grpId="0" animBg="1"/>
      <p:bldP spid="1091618" grpId="0" animBg="1"/>
      <p:bldP spid="1091619" grpId="0" animBg="1"/>
      <p:bldP spid="1091620" grpId="0" animBg="1"/>
      <p:bldP spid="1091621" grpId="0" animBg="1"/>
      <p:bldP spid="1091622" grpId="0" animBg="1"/>
      <p:bldP spid="1091623" grpId="0" animBg="1"/>
      <p:bldP spid="1091647" grpId="0" animBg="1"/>
      <p:bldP spid="10916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loud"/>
          <p:cNvSpPr>
            <a:spLocks noChangeAspect="1" noEditPoints="1" noChangeArrowheads="1"/>
          </p:cNvSpPr>
          <p:nvPr/>
        </p:nvSpPr>
        <p:spPr bwMode="auto">
          <a:xfrm>
            <a:off x="2895600" y="762000"/>
            <a:ext cx="2286000" cy="2590800"/>
          </a:xfrm>
          <a:custGeom>
            <a:avLst/>
            <a:gdLst>
              <a:gd name="T0" fmla="*/ 7091 w 21600"/>
              <a:gd name="T1" fmla="*/ 1295400 h 21600"/>
              <a:gd name="T2" fmla="*/ 1143000 w 21600"/>
              <a:gd name="T3" fmla="*/ 2588041 h 21600"/>
              <a:gd name="T4" fmla="*/ 2284095 w 21600"/>
              <a:gd name="T5" fmla="*/ 1295400 h 21600"/>
              <a:gd name="T6" fmla="*/ 1143000 w 21600"/>
              <a:gd name="T7" fmla="*/ 1481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Simple Distributed File System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3657600"/>
            <a:ext cx="8724900" cy="3124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Remote Disk: Reads and writes forwarded to server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Use Remote Procedure Calls (RPC) to translate file system calls into remote requests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No local caching/can be caching at server-side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Advantage: Server provides completely consistent view of file system to multiple clients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Problems?  Performance!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Going over network is slower than going to local memory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Lots of network traffic/not well pipelined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Server can be a bottleneck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</p:txBody>
      </p:sp>
      <p:grpSp>
        <p:nvGrpSpPr>
          <p:cNvPr id="19461" name="Group 43"/>
          <p:cNvGrpSpPr>
            <a:grpSpLocks/>
          </p:cNvGrpSpPr>
          <p:nvPr/>
        </p:nvGrpSpPr>
        <p:grpSpPr bwMode="auto">
          <a:xfrm>
            <a:off x="1981200" y="2286000"/>
            <a:ext cx="1296988" cy="1339850"/>
            <a:chOff x="528" y="768"/>
            <a:chExt cx="973" cy="1029"/>
          </a:xfrm>
        </p:grpSpPr>
        <p:pic>
          <p:nvPicPr>
            <p:cNvPr id="19487" name="Picture 44" descr="MCj039850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768"/>
              <a:ext cx="973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8" name="Text Box 45"/>
            <p:cNvSpPr txBox="1">
              <a:spLocks noChangeArrowheads="1"/>
            </p:cNvSpPr>
            <p:nvPr/>
          </p:nvSpPr>
          <p:spPr bwMode="auto">
            <a:xfrm>
              <a:off x="627" y="1561"/>
              <a:ext cx="602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Client</a:t>
              </a:r>
            </a:p>
          </p:txBody>
        </p:sp>
      </p:grpSp>
      <p:grpSp>
        <p:nvGrpSpPr>
          <p:cNvPr id="19462" name="Group 26"/>
          <p:cNvGrpSpPr>
            <a:grpSpLocks/>
          </p:cNvGrpSpPr>
          <p:nvPr/>
        </p:nvGrpSpPr>
        <p:grpSpPr bwMode="auto">
          <a:xfrm>
            <a:off x="5181600" y="990600"/>
            <a:ext cx="2430463" cy="1408113"/>
            <a:chOff x="2304" y="672"/>
            <a:chExt cx="1824" cy="1082"/>
          </a:xfrm>
        </p:grpSpPr>
        <p:grpSp>
          <p:nvGrpSpPr>
            <p:cNvPr id="19479" name="Group 19"/>
            <p:cNvGrpSpPr>
              <a:grpSpLocks/>
            </p:cNvGrpSpPr>
            <p:nvPr/>
          </p:nvGrpSpPr>
          <p:grpSpPr bwMode="auto">
            <a:xfrm>
              <a:off x="2304" y="672"/>
              <a:ext cx="981" cy="1082"/>
              <a:chOff x="2043" y="624"/>
              <a:chExt cx="981" cy="1082"/>
            </a:xfrm>
          </p:grpSpPr>
          <p:pic>
            <p:nvPicPr>
              <p:cNvPr id="19485" name="Picture 5" descr="MCj0398435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3" y="624"/>
                <a:ext cx="981" cy="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86" name="Text Box 13"/>
              <p:cNvSpPr txBox="1">
                <a:spLocks noChangeArrowheads="1"/>
              </p:cNvSpPr>
              <p:nvPr/>
            </p:nvSpPr>
            <p:spPr bwMode="auto">
              <a:xfrm>
                <a:off x="2060" y="1469"/>
                <a:ext cx="696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/>
                  <a:t>Server</a:t>
                </a:r>
              </a:p>
            </p:txBody>
          </p:sp>
        </p:grpSp>
        <p:grpSp>
          <p:nvGrpSpPr>
            <p:cNvPr id="19480" name="Group 25"/>
            <p:cNvGrpSpPr>
              <a:grpSpLocks/>
            </p:cNvGrpSpPr>
            <p:nvPr/>
          </p:nvGrpSpPr>
          <p:grpSpPr bwMode="auto">
            <a:xfrm>
              <a:off x="3600" y="720"/>
              <a:ext cx="528" cy="864"/>
              <a:chOff x="3600" y="720"/>
              <a:chExt cx="528" cy="864"/>
            </a:xfrm>
          </p:grpSpPr>
          <p:sp>
            <p:nvSpPr>
              <p:cNvPr id="19482" name="AutoShape 20"/>
              <p:cNvSpPr>
                <a:spLocks noChangeArrowheads="1"/>
              </p:cNvSpPr>
              <p:nvPr/>
            </p:nvSpPr>
            <p:spPr bwMode="auto">
              <a:xfrm>
                <a:off x="3600" y="720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83" name="AutoShape 21"/>
              <p:cNvSpPr>
                <a:spLocks noChangeArrowheads="1"/>
              </p:cNvSpPr>
              <p:nvPr/>
            </p:nvSpPr>
            <p:spPr bwMode="auto">
              <a:xfrm>
                <a:off x="3696" y="912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84" name="AutoShape 22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9481" name="AutoShape 23"/>
            <p:cNvSpPr>
              <a:spLocks noChangeArrowheads="1"/>
            </p:cNvSpPr>
            <p:nvPr/>
          </p:nvSpPr>
          <p:spPr bwMode="auto">
            <a:xfrm>
              <a:off x="3072" y="1008"/>
              <a:ext cx="432" cy="336"/>
            </a:xfrm>
            <a:prstGeom prst="leftRightArrow">
              <a:avLst>
                <a:gd name="adj1" fmla="val 50000"/>
                <a:gd name="adj2" fmla="val 25714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463" name="Group 58"/>
          <p:cNvGrpSpPr>
            <a:grpSpLocks/>
          </p:cNvGrpSpPr>
          <p:nvPr/>
        </p:nvGrpSpPr>
        <p:grpSpPr bwMode="auto">
          <a:xfrm>
            <a:off x="3117850" y="1063625"/>
            <a:ext cx="1682750" cy="307975"/>
            <a:chOff x="1877" y="446"/>
            <a:chExt cx="1060" cy="194"/>
          </a:xfrm>
        </p:grpSpPr>
        <p:sp>
          <p:nvSpPr>
            <p:cNvPr id="19477" name="Line 31"/>
            <p:cNvSpPr>
              <a:spLocks noChangeShapeType="1"/>
            </p:cNvSpPr>
            <p:nvPr/>
          </p:nvSpPr>
          <p:spPr bwMode="auto">
            <a:xfrm flipV="1">
              <a:off x="1877" y="628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9478" name="Text Box 33"/>
            <p:cNvSpPr txBox="1">
              <a:spLocks noChangeArrowheads="1"/>
            </p:cNvSpPr>
            <p:nvPr/>
          </p:nvSpPr>
          <p:spPr bwMode="auto">
            <a:xfrm>
              <a:off x="1990" y="446"/>
              <a:ext cx="87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Read (RPC)</a:t>
              </a:r>
            </a:p>
          </p:txBody>
        </p:sp>
      </p:grpSp>
      <p:grpSp>
        <p:nvGrpSpPr>
          <p:cNvPr id="19464" name="Group 59"/>
          <p:cNvGrpSpPr>
            <a:grpSpLocks/>
          </p:cNvGrpSpPr>
          <p:nvPr/>
        </p:nvGrpSpPr>
        <p:grpSpPr bwMode="auto">
          <a:xfrm>
            <a:off x="2979738" y="1447800"/>
            <a:ext cx="1744662" cy="306388"/>
            <a:chOff x="1877" y="912"/>
            <a:chExt cx="1099" cy="193"/>
          </a:xfrm>
        </p:grpSpPr>
        <p:sp>
          <p:nvSpPr>
            <p:cNvPr id="19475" name="Line 32"/>
            <p:cNvSpPr>
              <a:spLocks noChangeShapeType="1"/>
            </p:cNvSpPr>
            <p:nvPr/>
          </p:nvSpPr>
          <p:spPr bwMode="auto">
            <a:xfrm flipH="1" flipV="1">
              <a:off x="1877" y="932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9476" name="Text Box 34"/>
            <p:cNvSpPr txBox="1">
              <a:spLocks noChangeArrowheads="1"/>
            </p:cNvSpPr>
            <p:nvPr/>
          </p:nvSpPr>
          <p:spPr bwMode="auto">
            <a:xfrm>
              <a:off x="1902" y="912"/>
              <a:ext cx="1074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Return (Data)</a:t>
              </a:r>
            </a:p>
          </p:txBody>
        </p:sp>
      </p:grpSp>
      <p:grpSp>
        <p:nvGrpSpPr>
          <p:cNvPr id="19465" name="Group 42"/>
          <p:cNvGrpSpPr>
            <a:grpSpLocks/>
          </p:cNvGrpSpPr>
          <p:nvPr/>
        </p:nvGrpSpPr>
        <p:grpSpPr bwMode="auto">
          <a:xfrm>
            <a:off x="1676400" y="735013"/>
            <a:ext cx="1295400" cy="1339850"/>
            <a:chOff x="528" y="768"/>
            <a:chExt cx="973" cy="1030"/>
          </a:xfrm>
        </p:grpSpPr>
        <p:pic>
          <p:nvPicPr>
            <p:cNvPr id="19473" name="Picture 29" descr="MCj039850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768"/>
              <a:ext cx="973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4" name="Text Box 35"/>
            <p:cNvSpPr txBox="1">
              <a:spLocks noChangeArrowheads="1"/>
            </p:cNvSpPr>
            <p:nvPr/>
          </p:nvSpPr>
          <p:spPr bwMode="auto">
            <a:xfrm>
              <a:off x="627" y="1562"/>
              <a:ext cx="603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Client</a:t>
              </a:r>
            </a:p>
          </p:txBody>
        </p:sp>
      </p:grpSp>
      <p:grpSp>
        <p:nvGrpSpPr>
          <p:cNvPr id="19466" name="Group 60"/>
          <p:cNvGrpSpPr>
            <a:grpSpLocks/>
          </p:cNvGrpSpPr>
          <p:nvPr/>
        </p:nvGrpSpPr>
        <p:grpSpPr bwMode="auto">
          <a:xfrm rot="-1562509">
            <a:off x="3190875" y="2090738"/>
            <a:ext cx="1828800" cy="307975"/>
            <a:chOff x="2016" y="1343"/>
            <a:chExt cx="1036" cy="194"/>
          </a:xfrm>
        </p:grpSpPr>
        <p:sp>
          <p:nvSpPr>
            <p:cNvPr id="19471" name="Text Box 51"/>
            <p:cNvSpPr txBox="1">
              <a:spLocks noChangeArrowheads="1"/>
            </p:cNvSpPr>
            <p:nvPr/>
          </p:nvSpPr>
          <p:spPr bwMode="auto">
            <a:xfrm>
              <a:off x="2133" y="1343"/>
              <a:ext cx="85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Write (RPC)</a:t>
              </a:r>
            </a:p>
          </p:txBody>
        </p:sp>
        <p:sp>
          <p:nvSpPr>
            <p:cNvPr id="19472" name="Line 49"/>
            <p:cNvSpPr>
              <a:spLocks noChangeShapeType="1"/>
            </p:cNvSpPr>
            <p:nvPr/>
          </p:nvSpPr>
          <p:spPr bwMode="auto">
            <a:xfrm flipV="1">
              <a:off x="2016" y="1533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9467" name="Group 61"/>
          <p:cNvGrpSpPr>
            <a:grpSpLocks/>
          </p:cNvGrpSpPr>
          <p:nvPr/>
        </p:nvGrpSpPr>
        <p:grpSpPr bwMode="auto">
          <a:xfrm rot="-1590130">
            <a:off x="3295650" y="2538413"/>
            <a:ext cx="1873250" cy="347662"/>
            <a:chOff x="2016" y="1844"/>
            <a:chExt cx="1036" cy="219"/>
          </a:xfrm>
        </p:grpSpPr>
        <p:sp>
          <p:nvSpPr>
            <p:cNvPr id="19469" name="Text Box 52"/>
            <p:cNvSpPr txBox="1">
              <a:spLocks noChangeArrowheads="1"/>
            </p:cNvSpPr>
            <p:nvPr/>
          </p:nvSpPr>
          <p:spPr bwMode="auto">
            <a:xfrm>
              <a:off x="2032" y="1869"/>
              <a:ext cx="100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ACK</a:t>
              </a:r>
            </a:p>
          </p:txBody>
        </p:sp>
        <p:sp>
          <p:nvSpPr>
            <p:cNvPr id="19470" name="Line 50"/>
            <p:cNvSpPr>
              <a:spLocks noChangeShapeType="1"/>
            </p:cNvSpPr>
            <p:nvPr/>
          </p:nvSpPr>
          <p:spPr bwMode="auto">
            <a:xfrm flipH="1" flipV="1">
              <a:off x="2016" y="1844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sp>
        <p:nvSpPr>
          <p:cNvPr id="19468" name="Rectangle 62"/>
          <p:cNvSpPr>
            <a:spLocks noChangeArrowheads="1"/>
          </p:cNvSpPr>
          <p:nvPr/>
        </p:nvSpPr>
        <p:spPr bwMode="auto">
          <a:xfrm>
            <a:off x="6096000" y="1981200"/>
            <a:ext cx="838200" cy="533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cache</a:t>
            </a:r>
          </a:p>
        </p:txBody>
      </p:sp>
    </p:spTree>
    <p:extLst>
      <p:ext uri="{BB962C8B-B14F-4D97-AF65-F5344CB8AC3E}">
        <p14:creationId xmlns:p14="http://schemas.microsoft.com/office/powerpoint/2010/main" val="3104415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8"/>
          <p:cNvGrpSpPr>
            <a:grpSpLocks/>
          </p:cNvGrpSpPr>
          <p:nvPr/>
        </p:nvGrpSpPr>
        <p:grpSpPr bwMode="auto">
          <a:xfrm>
            <a:off x="6561138" y="865188"/>
            <a:ext cx="2430462" cy="1408112"/>
            <a:chOff x="2304" y="672"/>
            <a:chExt cx="1824" cy="1082"/>
          </a:xfrm>
        </p:grpSpPr>
        <p:grpSp>
          <p:nvGrpSpPr>
            <p:cNvPr id="20521" name="Group 9"/>
            <p:cNvGrpSpPr>
              <a:grpSpLocks/>
            </p:cNvGrpSpPr>
            <p:nvPr/>
          </p:nvGrpSpPr>
          <p:grpSpPr bwMode="auto">
            <a:xfrm>
              <a:off x="2304" y="672"/>
              <a:ext cx="981" cy="1082"/>
              <a:chOff x="2043" y="624"/>
              <a:chExt cx="981" cy="1082"/>
            </a:xfrm>
          </p:grpSpPr>
          <p:pic>
            <p:nvPicPr>
              <p:cNvPr id="20527" name="Picture 10" descr="MCj0398435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3" y="624"/>
                <a:ext cx="981" cy="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28" name="Text Box 11"/>
              <p:cNvSpPr txBox="1">
                <a:spLocks noChangeArrowheads="1"/>
              </p:cNvSpPr>
              <p:nvPr/>
            </p:nvSpPr>
            <p:spPr bwMode="auto">
              <a:xfrm>
                <a:off x="2060" y="1469"/>
                <a:ext cx="696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/>
                  <a:t>Server</a:t>
                </a:r>
              </a:p>
            </p:txBody>
          </p:sp>
        </p:grpSp>
        <p:grpSp>
          <p:nvGrpSpPr>
            <p:cNvPr id="20522" name="Group 12"/>
            <p:cNvGrpSpPr>
              <a:grpSpLocks/>
            </p:cNvGrpSpPr>
            <p:nvPr/>
          </p:nvGrpSpPr>
          <p:grpSpPr bwMode="auto">
            <a:xfrm>
              <a:off x="3600" y="720"/>
              <a:ext cx="528" cy="864"/>
              <a:chOff x="3600" y="720"/>
              <a:chExt cx="528" cy="864"/>
            </a:xfrm>
          </p:grpSpPr>
          <p:sp>
            <p:nvSpPr>
              <p:cNvPr id="20524" name="AutoShape 13"/>
              <p:cNvSpPr>
                <a:spLocks noChangeArrowheads="1"/>
              </p:cNvSpPr>
              <p:nvPr/>
            </p:nvSpPr>
            <p:spPr bwMode="auto">
              <a:xfrm>
                <a:off x="3600" y="720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25" name="AutoShape 14"/>
              <p:cNvSpPr>
                <a:spLocks noChangeArrowheads="1"/>
              </p:cNvSpPr>
              <p:nvPr/>
            </p:nvSpPr>
            <p:spPr bwMode="auto">
              <a:xfrm>
                <a:off x="3696" y="912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26" name="AutoShape 15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523" name="AutoShape 16"/>
            <p:cNvSpPr>
              <a:spLocks noChangeArrowheads="1"/>
            </p:cNvSpPr>
            <p:nvPr/>
          </p:nvSpPr>
          <p:spPr bwMode="auto">
            <a:xfrm>
              <a:off x="3072" y="1008"/>
              <a:ext cx="432" cy="336"/>
            </a:xfrm>
            <a:prstGeom prst="leftRightArrow">
              <a:avLst>
                <a:gd name="adj1" fmla="val 50000"/>
                <a:gd name="adj2" fmla="val 25714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13792" name="Rectangle 32"/>
          <p:cNvSpPr>
            <a:spLocks noChangeArrowheads="1"/>
          </p:cNvSpPr>
          <p:nvPr/>
        </p:nvSpPr>
        <p:spPr bwMode="auto">
          <a:xfrm>
            <a:off x="7475538" y="1855788"/>
            <a:ext cx="838200" cy="914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cache</a:t>
            </a:r>
          </a:p>
        </p:txBody>
      </p:sp>
      <p:sp>
        <p:nvSpPr>
          <p:cNvPr id="1013798" name="Rectangle 38"/>
          <p:cNvSpPr>
            <a:spLocks noChangeArrowheads="1"/>
          </p:cNvSpPr>
          <p:nvPr/>
        </p:nvSpPr>
        <p:spPr bwMode="auto">
          <a:xfrm>
            <a:off x="7531100" y="2236788"/>
            <a:ext cx="698500" cy="368300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/>
              <a:t>F1:V1</a:t>
            </a:r>
          </a:p>
        </p:txBody>
      </p:sp>
      <p:sp>
        <p:nvSpPr>
          <p:cNvPr id="1013801" name="Rectangle 41"/>
          <p:cNvSpPr>
            <a:spLocks noChangeArrowheads="1"/>
          </p:cNvSpPr>
          <p:nvPr/>
        </p:nvSpPr>
        <p:spPr bwMode="auto">
          <a:xfrm>
            <a:off x="7531100" y="2236788"/>
            <a:ext cx="698500" cy="3683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/>
              <a:t>F1:V2</a:t>
            </a:r>
          </a:p>
        </p:txBody>
      </p:sp>
      <p:sp>
        <p:nvSpPr>
          <p:cNvPr id="20486" name="Cloud"/>
          <p:cNvSpPr>
            <a:spLocks noChangeAspect="1" noEditPoints="1" noChangeArrowheads="1"/>
          </p:cNvSpPr>
          <p:nvPr/>
        </p:nvSpPr>
        <p:spPr bwMode="auto">
          <a:xfrm>
            <a:off x="4275138" y="636588"/>
            <a:ext cx="2286000" cy="2590800"/>
          </a:xfrm>
          <a:custGeom>
            <a:avLst/>
            <a:gdLst>
              <a:gd name="T0" fmla="*/ 7091 w 21600"/>
              <a:gd name="T1" fmla="*/ 1295400 h 21600"/>
              <a:gd name="T2" fmla="*/ 1143000 w 21600"/>
              <a:gd name="T3" fmla="*/ 2588041 h 21600"/>
              <a:gd name="T4" fmla="*/ 2284095 w 21600"/>
              <a:gd name="T5" fmla="*/ 1295400 h 21600"/>
              <a:gd name="T6" fmla="*/ 1143000 w 21600"/>
              <a:gd name="T7" fmla="*/ 1481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04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Use of caching to reduce network load</a:t>
            </a:r>
          </a:p>
        </p:txBody>
      </p:sp>
      <p:grpSp>
        <p:nvGrpSpPr>
          <p:cNvPr id="1013777" name="Group 17"/>
          <p:cNvGrpSpPr>
            <a:grpSpLocks/>
          </p:cNvGrpSpPr>
          <p:nvPr/>
        </p:nvGrpSpPr>
        <p:grpSpPr bwMode="auto">
          <a:xfrm>
            <a:off x="4419600" y="938213"/>
            <a:ext cx="2057400" cy="307975"/>
            <a:chOff x="1877" y="446"/>
            <a:chExt cx="1060" cy="194"/>
          </a:xfrm>
        </p:grpSpPr>
        <p:sp>
          <p:nvSpPr>
            <p:cNvPr id="20519" name="Line 18"/>
            <p:cNvSpPr>
              <a:spLocks noChangeShapeType="1"/>
            </p:cNvSpPr>
            <p:nvPr/>
          </p:nvSpPr>
          <p:spPr bwMode="auto">
            <a:xfrm flipV="1">
              <a:off x="1877" y="628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0520" name="Text Box 19"/>
            <p:cNvSpPr txBox="1">
              <a:spLocks noChangeArrowheads="1"/>
            </p:cNvSpPr>
            <p:nvPr/>
          </p:nvSpPr>
          <p:spPr bwMode="auto">
            <a:xfrm>
              <a:off x="2070" y="446"/>
              <a:ext cx="7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Read (RPC)</a:t>
              </a:r>
            </a:p>
          </p:txBody>
        </p:sp>
      </p:grpSp>
      <p:grpSp>
        <p:nvGrpSpPr>
          <p:cNvPr id="1013780" name="Group 20"/>
          <p:cNvGrpSpPr>
            <a:grpSpLocks/>
          </p:cNvGrpSpPr>
          <p:nvPr/>
        </p:nvGrpSpPr>
        <p:grpSpPr bwMode="auto">
          <a:xfrm>
            <a:off x="4359275" y="1322388"/>
            <a:ext cx="2043113" cy="307975"/>
            <a:chOff x="1877" y="912"/>
            <a:chExt cx="1060" cy="194"/>
          </a:xfrm>
        </p:grpSpPr>
        <p:sp>
          <p:nvSpPr>
            <p:cNvPr id="20517" name="Line 21"/>
            <p:cNvSpPr>
              <a:spLocks noChangeShapeType="1"/>
            </p:cNvSpPr>
            <p:nvPr/>
          </p:nvSpPr>
          <p:spPr bwMode="auto">
            <a:xfrm flipH="1" flipV="1">
              <a:off x="1877" y="932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0518" name="Text Box 22"/>
            <p:cNvSpPr txBox="1">
              <a:spLocks noChangeArrowheads="1"/>
            </p:cNvSpPr>
            <p:nvPr/>
          </p:nvSpPr>
          <p:spPr bwMode="auto">
            <a:xfrm>
              <a:off x="1996" y="912"/>
              <a:ext cx="88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Return (Data)</a:t>
              </a:r>
            </a:p>
          </p:txBody>
        </p:sp>
      </p:grpSp>
      <p:grpSp>
        <p:nvGrpSpPr>
          <p:cNvPr id="1013786" name="Group 26"/>
          <p:cNvGrpSpPr>
            <a:grpSpLocks/>
          </p:cNvGrpSpPr>
          <p:nvPr/>
        </p:nvGrpSpPr>
        <p:grpSpPr bwMode="auto">
          <a:xfrm rot="-1562509">
            <a:off x="4560888" y="1927225"/>
            <a:ext cx="1982787" cy="307975"/>
            <a:chOff x="2016" y="1341"/>
            <a:chExt cx="1036" cy="194"/>
          </a:xfrm>
        </p:grpSpPr>
        <p:sp>
          <p:nvSpPr>
            <p:cNvPr id="20515" name="Text Box 27"/>
            <p:cNvSpPr txBox="1">
              <a:spLocks noChangeArrowheads="1"/>
            </p:cNvSpPr>
            <p:nvPr/>
          </p:nvSpPr>
          <p:spPr bwMode="auto">
            <a:xfrm>
              <a:off x="2164" y="1341"/>
              <a:ext cx="7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Write (RPC)</a:t>
              </a:r>
            </a:p>
          </p:txBody>
        </p:sp>
        <p:sp>
          <p:nvSpPr>
            <p:cNvPr id="20516" name="Line 28"/>
            <p:cNvSpPr>
              <a:spLocks noChangeShapeType="1"/>
            </p:cNvSpPr>
            <p:nvPr/>
          </p:nvSpPr>
          <p:spPr bwMode="auto">
            <a:xfrm flipV="1">
              <a:off x="2016" y="1533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013789" name="Group 29"/>
          <p:cNvGrpSpPr>
            <a:grpSpLocks/>
          </p:cNvGrpSpPr>
          <p:nvPr/>
        </p:nvGrpSpPr>
        <p:grpSpPr bwMode="auto">
          <a:xfrm rot="-1590130">
            <a:off x="4665663" y="2376488"/>
            <a:ext cx="2030412" cy="347662"/>
            <a:chOff x="2016" y="1844"/>
            <a:chExt cx="1036" cy="219"/>
          </a:xfrm>
        </p:grpSpPr>
        <p:sp>
          <p:nvSpPr>
            <p:cNvPr id="20513" name="Text Box 30"/>
            <p:cNvSpPr txBox="1">
              <a:spLocks noChangeArrowheads="1"/>
            </p:cNvSpPr>
            <p:nvPr/>
          </p:nvSpPr>
          <p:spPr bwMode="auto">
            <a:xfrm>
              <a:off x="2032" y="1869"/>
              <a:ext cx="100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ACK</a:t>
              </a:r>
            </a:p>
          </p:txBody>
        </p:sp>
        <p:sp>
          <p:nvSpPr>
            <p:cNvPr id="20514" name="Line 31"/>
            <p:cNvSpPr>
              <a:spLocks noChangeShapeType="1"/>
            </p:cNvSpPr>
            <p:nvPr/>
          </p:nvSpPr>
          <p:spPr bwMode="auto">
            <a:xfrm flipH="1" flipV="1">
              <a:off x="2016" y="1844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20492" name="Group 23"/>
          <p:cNvGrpSpPr>
            <a:grpSpLocks/>
          </p:cNvGrpSpPr>
          <p:nvPr/>
        </p:nvGrpSpPr>
        <p:grpSpPr bwMode="auto">
          <a:xfrm>
            <a:off x="3055938" y="609600"/>
            <a:ext cx="1295400" cy="1339850"/>
            <a:chOff x="528" y="768"/>
            <a:chExt cx="973" cy="1030"/>
          </a:xfrm>
        </p:grpSpPr>
        <p:pic>
          <p:nvPicPr>
            <p:cNvPr id="20511" name="Picture 24" descr="MCj0398505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768"/>
              <a:ext cx="973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2" name="Text Box 25"/>
            <p:cNvSpPr txBox="1">
              <a:spLocks noChangeArrowheads="1"/>
            </p:cNvSpPr>
            <p:nvPr/>
          </p:nvSpPr>
          <p:spPr bwMode="auto">
            <a:xfrm>
              <a:off x="627" y="1562"/>
              <a:ext cx="603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Client</a:t>
              </a:r>
            </a:p>
          </p:txBody>
        </p:sp>
      </p:grpSp>
      <p:sp>
        <p:nvSpPr>
          <p:cNvPr id="1013793" name="Rectangle 33"/>
          <p:cNvSpPr>
            <a:spLocks noChangeArrowheads="1"/>
          </p:cNvSpPr>
          <p:nvPr/>
        </p:nvSpPr>
        <p:spPr bwMode="auto">
          <a:xfrm>
            <a:off x="2217738" y="941388"/>
            <a:ext cx="838200" cy="8382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cache</a:t>
            </a:r>
          </a:p>
        </p:txBody>
      </p:sp>
      <p:grpSp>
        <p:nvGrpSpPr>
          <p:cNvPr id="20494" name="Group 5"/>
          <p:cNvGrpSpPr>
            <a:grpSpLocks/>
          </p:cNvGrpSpPr>
          <p:nvPr/>
        </p:nvGrpSpPr>
        <p:grpSpPr bwMode="auto">
          <a:xfrm>
            <a:off x="3360738" y="2160588"/>
            <a:ext cx="1296987" cy="1339850"/>
            <a:chOff x="528" y="768"/>
            <a:chExt cx="973" cy="1029"/>
          </a:xfrm>
        </p:grpSpPr>
        <p:pic>
          <p:nvPicPr>
            <p:cNvPr id="20509" name="Picture 6" descr="MCj0398505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768"/>
              <a:ext cx="973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0" name="Text Box 7"/>
            <p:cNvSpPr txBox="1">
              <a:spLocks noChangeArrowheads="1"/>
            </p:cNvSpPr>
            <p:nvPr/>
          </p:nvSpPr>
          <p:spPr bwMode="auto">
            <a:xfrm>
              <a:off x="627" y="1561"/>
              <a:ext cx="602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Client</a:t>
              </a:r>
            </a:p>
          </p:txBody>
        </p:sp>
      </p:grpSp>
      <p:sp>
        <p:nvSpPr>
          <p:cNvPr id="1013794" name="Rectangle 34"/>
          <p:cNvSpPr>
            <a:spLocks noChangeArrowheads="1"/>
          </p:cNvSpPr>
          <p:nvPr/>
        </p:nvSpPr>
        <p:spPr bwMode="auto">
          <a:xfrm>
            <a:off x="2522538" y="2617788"/>
            <a:ext cx="838200" cy="8382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cache</a:t>
            </a:r>
          </a:p>
        </p:txBody>
      </p:sp>
      <p:sp>
        <p:nvSpPr>
          <p:cNvPr id="1013795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152400" y="3657600"/>
            <a:ext cx="8902700" cy="304323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Idea: Use caching to reduce network load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In practice: use buffer cache at source and destination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Advantage: if open/read/write/close can be done locally, don’t need to do any network traffic…fast!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Problems: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Failure: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Client caches have data not committed at server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Cache consistency!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Client caches not consistent with server/each other</a:t>
            </a:r>
          </a:p>
        </p:txBody>
      </p:sp>
      <p:sp>
        <p:nvSpPr>
          <p:cNvPr id="1013796" name="Rectangle 36"/>
          <p:cNvSpPr>
            <a:spLocks noChangeArrowheads="1"/>
          </p:cNvSpPr>
          <p:nvPr/>
        </p:nvSpPr>
        <p:spPr bwMode="auto">
          <a:xfrm>
            <a:off x="2286000" y="1322388"/>
            <a:ext cx="698500" cy="368300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/>
              <a:t>F1:V1</a:t>
            </a:r>
          </a:p>
        </p:txBody>
      </p:sp>
      <p:sp>
        <p:nvSpPr>
          <p:cNvPr id="1013797" name="Rectangle 37"/>
          <p:cNvSpPr>
            <a:spLocks noChangeArrowheads="1"/>
          </p:cNvSpPr>
          <p:nvPr/>
        </p:nvSpPr>
        <p:spPr bwMode="auto">
          <a:xfrm>
            <a:off x="2654300" y="2998788"/>
            <a:ext cx="622300" cy="3683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/>
              <a:t>F1:V2</a:t>
            </a:r>
          </a:p>
        </p:txBody>
      </p:sp>
      <p:sp>
        <p:nvSpPr>
          <p:cNvPr id="1013803" name="Text Box 43"/>
          <p:cNvSpPr txBox="1">
            <a:spLocks noChangeArrowheads="1"/>
          </p:cNvSpPr>
          <p:nvPr/>
        </p:nvSpPr>
        <p:spPr bwMode="auto">
          <a:xfrm>
            <a:off x="152400" y="788988"/>
            <a:ext cx="13049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read(f1)</a:t>
            </a:r>
          </a:p>
        </p:txBody>
      </p:sp>
      <p:sp>
        <p:nvSpPr>
          <p:cNvPr id="1013804" name="Text Box 44"/>
          <p:cNvSpPr txBox="1">
            <a:spLocks noChangeArrowheads="1"/>
          </p:cNvSpPr>
          <p:nvPr/>
        </p:nvSpPr>
        <p:spPr bwMode="auto">
          <a:xfrm>
            <a:off x="152400" y="2870200"/>
            <a:ext cx="138588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write(f1)</a:t>
            </a:r>
          </a:p>
        </p:txBody>
      </p:sp>
      <p:sp>
        <p:nvSpPr>
          <p:cNvPr id="1013805" name="Text Box 45"/>
          <p:cNvSpPr txBox="1">
            <a:spLocks noChangeArrowheads="1"/>
          </p:cNvSpPr>
          <p:nvPr/>
        </p:nvSpPr>
        <p:spPr bwMode="auto">
          <a:xfrm>
            <a:off x="1279525" y="776288"/>
            <a:ext cx="81597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06" name="Text Box 46"/>
          <p:cNvSpPr txBox="1">
            <a:spLocks noChangeArrowheads="1"/>
          </p:cNvSpPr>
          <p:nvPr/>
        </p:nvSpPr>
        <p:spPr bwMode="auto">
          <a:xfrm>
            <a:off x="152400" y="1093788"/>
            <a:ext cx="19399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read(f1)</a:t>
            </a:r>
            <a:r>
              <a:rPr lang="en-US" altLang="en-US"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08" name="Text Box 48"/>
          <p:cNvSpPr txBox="1">
            <a:spLocks noChangeArrowheads="1"/>
          </p:cNvSpPr>
          <p:nvPr/>
        </p:nvSpPr>
        <p:spPr bwMode="auto">
          <a:xfrm>
            <a:off x="152400" y="1398588"/>
            <a:ext cx="19399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read(f1)</a:t>
            </a:r>
            <a:r>
              <a:rPr lang="en-US" altLang="en-US"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09" name="Text Box 49"/>
          <p:cNvSpPr txBox="1">
            <a:spLocks noChangeArrowheads="1"/>
          </p:cNvSpPr>
          <p:nvPr/>
        </p:nvSpPr>
        <p:spPr bwMode="auto">
          <a:xfrm>
            <a:off x="1352550" y="2846388"/>
            <a:ext cx="852488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ym typeface="Symbol" panose="05050102010706020507" pitchFamily="18" charset="2"/>
              </a:rPr>
              <a:t>OK</a:t>
            </a:r>
          </a:p>
        </p:txBody>
      </p:sp>
      <p:sp>
        <p:nvSpPr>
          <p:cNvPr id="1013810" name="Text Box 50"/>
          <p:cNvSpPr txBox="1">
            <a:spLocks noChangeArrowheads="1"/>
          </p:cNvSpPr>
          <p:nvPr/>
        </p:nvSpPr>
        <p:spPr bwMode="auto">
          <a:xfrm>
            <a:off x="152400" y="1727200"/>
            <a:ext cx="19399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read(f1)</a:t>
            </a:r>
            <a:r>
              <a:rPr lang="en-US" altLang="en-US"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11" name="Text Box 51"/>
          <p:cNvSpPr txBox="1">
            <a:spLocks noChangeArrowheads="1"/>
          </p:cNvSpPr>
          <p:nvPr/>
        </p:nvSpPr>
        <p:spPr bwMode="auto">
          <a:xfrm>
            <a:off x="152400" y="3151188"/>
            <a:ext cx="19399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read(f1)</a:t>
            </a:r>
            <a:r>
              <a:rPr lang="en-US" altLang="en-US">
                <a:sym typeface="Symbol" panose="05050102010706020507" pitchFamily="18" charset="2"/>
              </a:rPr>
              <a:t>V2</a:t>
            </a:r>
          </a:p>
        </p:txBody>
      </p:sp>
      <p:sp>
        <p:nvSpPr>
          <p:cNvPr id="1013812" name="AutoShape 52"/>
          <p:cNvSpPr>
            <a:spLocks noChangeArrowheads="1"/>
          </p:cNvSpPr>
          <p:nvPr/>
        </p:nvSpPr>
        <p:spPr bwMode="auto">
          <a:xfrm>
            <a:off x="-1219200" y="381000"/>
            <a:ext cx="1143000" cy="990600"/>
          </a:xfrm>
          <a:prstGeom prst="irregularSeal1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Crash!</a:t>
            </a:r>
          </a:p>
        </p:txBody>
      </p:sp>
      <p:sp>
        <p:nvSpPr>
          <p:cNvPr id="1013814" name="AutoShape 54"/>
          <p:cNvSpPr>
            <a:spLocks noChangeArrowheads="1"/>
          </p:cNvSpPr>
          <p:nvPr/>
        </p:nvSpPr>
        <p:spPr bwMode="auto">
          <a:xfrm>
            <a:off x="-1219200" y="381000"/>
            <a:ext cx="1143000" cy="990600"/>
          </a:xfrm>
          <a:prstGeom prst="irregularSeal1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Crash!</a:t>
            </a:r>
          </a:p>
        </p:txBody>
      </p:sp>
    </p:spTree>
    <p:extLst>
      <p:ext uri="{BB962C8B-B14F-4D97-AF65-F5344CB8AC3E}">
        <p14:creationId xmlns:p14="http://schemas.microsoft.com/office/powerpoint/2010/main" val="2873049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1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1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1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01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1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1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1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1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1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1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4.25532E-7 C 0.07205 -0.01133 0.13576 -0.02243 0.22066 -0.01295 C 0.30538 -0.00347 0.4717 0.02613 0.51788 0.05643 C 0.56406 0.08672 0.51684 0.12303 0.49739 0.16952 C 0.47777 0.21577 0.41996 0.30111 0.39965 0.33557 " pathEditMode="fixed" rAng="0" ptsTypes="aaaaa">
                                      <p:cBhvr>
                                        <p:cTn id="100" dur="500" fill="hold"/>
                                        <p:tgtEl>
                                          <p:spTgt spid="1013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8" y="156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1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01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0301 C 0.07048 -0.00833 0.1342 -0.01943 0.21909 -0.00994 C 0.30382 -0.00046 0.47014 0.02914 0.51632 0.05944 C 0.5625 0.08973 0.51527 0.12604 0.49583 0.17253 C 0.47621 0.21878 0.4184 0.30412 0.39809 0.33857 " pathEditMode="fixed" rAng="0" ptsTypes="aaaaa">
                                      <p:cBhvr>
                                        <p:cTn id="121" dur="500" fill="hold"/>
                                        <p:tgtEl>
                                          <p:spTgt spid="1013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8" y="156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1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1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1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1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2" grpId="0" animBg="1"/>
      <p:bldP spid="1013798" grpId="0" animBg="1"/>
      <p:bldP spid="1013801" grpId="0" animBg="1"/>
      <p:bldP spid="1013793" grpId="0" animBg="1"/>
      <p:bldP spid="1013794" grpId="0" animBg="1"/>
      <p:bldP spid="1013795" grpId="0" build="p"/>
      <p:bldP spid="1013796" grpId="0" animBg="1"/>
      <p:bldP spid="1013797" grpId="0" animBg="1"/>
      <p:bldP spid="1013803" grpId="0"/>
      <p:bldP spid="1013804" grpId="0"/>
      <p:bldP spid="1013805" grpId="0"/>
      <p:bldP spid="1013806" grpId="0"/>
      <p:bldP spid="1013808" grpId="0"/>
      <p:bldP spid="1013809" grpId="0"/>
      <p:bldP spid="1013810" grpId="0"/>
      <p:bldP spid="1013811" grpId="0"/>
      <p:bldP spid="1013812" grpId="0" animBg="1"/>
      <p:bldP spid="10138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Failures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01100" cy="5638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What if server crashes? Can client wait until server comes back up and continue as before?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Any data in server memory but not on disk can be lost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Shared state across RPC: What if server crashes after seek? Then, when client does “read”, it will fail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Message retries: suppose server crashes after it does UNIX “rm foo”, but before acknowledgment?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Message system will retry: send it again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How does it know not to delete it again? (could solve with two-phase commit protocol, but NFS takes a more ad hoc approach)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Stateless protocol:</a:t>
            </a:r>
            <a:r>
              <a:rPr lang="en-US" altLang="ko-KR" smtClean="0">
                <a:ea typeface="굴림" panose="020B0600000101010101" pitchFamily="34" charset="-127"/>
              </a:rPr>
              <a:t> A protocol in which all information required to process a request is passed with request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Server keeps no state about client, except as hints to help improve performance (e.g. a cache)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Thus, if server crashes and restarted, requests can continue where left off (in many cases)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What if client crashes?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Might lose modified data in client cache</a:t>
            </a:r>
          </a:p>
          <a:p>
            <a:pPr lvl="1">
              <a:lnSpc>
                <a:spcPct val="80000"/>
              </a:lnSpc>
              <a:spcBef>
                <a:spcPct val="5000"/>
              </a:spcBef>
              <a:buFontTx/>
              <a:buNone/>
            </a:pPr>
            <a:endParaRPr lang="ko-KR" altLang="en-US" smtClean="0">
              <a:ea typeface="굴림" panose="020B0600000101010101" pitchFamily="34" charset="-127"/>
            </a:endParaRPr>
          </a:p>
        </p:txBody>
      </p:sp>
      <p:pic>
        <p:nvPicPr>
          <p:cNvPr id="21508" name="Picture 6" descr="MCj039843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0"/>
            <a:ext cx="1306512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Group 8"/>
          <p:cNvGrpSpPr>
            <a:grpSpLocks/>
          </p:cNvGrpSpPr>
          <p:nvPr/>
        </p:nvGrpSpPr>
        <p:grpSpPr bwMode="auto">
          <a:xfrm>
            <a:off x="8440738" y="61913"/>
            <a:ext cx="703262" cy="1125537"/>
            <a:chOff x="3600" y="720"/>
            <a:chExt cx="528" cy="864"/>
          </a:xfrm>
        </p:grpSpPr>
        <p:sp>
          <p:nvSpPr>
            <p:cNvPr id="21512" name="AutoShape 9"/>
            <p:cNvSpPr>
              <a:spLocks noChangeArrowheads="1"/>
            </p:cNvSpPr>
            <p:nvPr/>
          </p:nvSpPr>
          <p:spPr bwMode="auto">
            <a:xfrm>
              <a:off x="3600" y="720"/>
              <a:ext cx="336" cy="480"/>
            </a:xfrm>
            <a:prstGeom prst="can">
              <a:avLst>
                <a:gd name="adj" fmla="val 35714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13" name="AutoShape 10"/>
            <p:cNvSpPr>
              <a:spLocks noChangeArrowheads="1"/>
            </p:cNvSpPr>
            <p:nvPr/>
          </p:nvSpPr>
          <p:spPr bwMode="auto">
            <a:xfrm>
              <a:off x="3696" y="912"/>
              <a:ext cx="336" cy="480"/>
            </a:xfrm>
            <a:prstGeom prst="can">
              <a:avLst>
                <a:gd name="adj" fmla="val 35714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14" name="AutoShape 11"/>
            <p:cNvSpPr>
              <a:spLocks noChangeArrowheads="1"/>
            </p:cNvSpPr>
            <p:nvPr/>
          </p:nvSpPr>
          <p:spPr bwMode="auto">
            <a:xfrm>
              <a:off x="3792" y="1104"/>
              <a:ext cx="336" cy="480"/>
            </a:xfrm>
            <a:prstGeom prst="can">
              <a:avLst>
                <a:gd name="adj" fmla="val 35714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1510" name="AutoShape 12"/>
          <p:cNvSpPr>
            <a:spLocks noChangeArrowheads="1"/>
          </p:cNvSpPr>
          <p:nvPr/>
        </p:nvSpPr>
        <p:spPr bwMode="auto">
          <a:xfrm>
            <a:off x="7737475" y="436563"/>
            <a:ext cx="574675" cy="438150"/>
          </a:xfrm>
          <a:prstGeom prst="leftRightArrow">
            <a:avLst>
              <a:gd name="adj1" fmla="val 50000"/>
              <a:gd name="adj2" fmla="val 26232"/>
            </a:avLst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11" name="AutoShape 13"/>
          <p:cNvSpPr>
            <a:spLocks noChangeArrowheads="1"/>
          </p:cNvSpPr>
          <p:nvPr/>
        </p:nvSpPr>
        <p:spPr bwMode="auto">
          <a:xfrm>
            <a:off x="6637338" y="0"/>
            <a:ext cx="1143000" cy="990600"/>
          </a:xfrm>
          <a:prstGeom prst="irregularSeal1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Crash!</a:t>
            </a:r>
          </a:p>
        </p:txBody>
      </p:sp>
    </p:spTree>
    <p:extLst>
      <p:ext uri="{BB962C8B-B14F-4D97-AF65-F5344CB8AC3E}">
        <p14:creationId xmlns:p14="http://schemas.microsoft.com/office/powerpoint/2010/main" val="3413361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1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1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Network File System (NFS)</a:t>
            </a:r>
          </a:p>
        </p:txBody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6096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Three Layers for NFS system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UNIX file-system interface:</a:t>
            </a:r>
            <a:r>
              <a:rPr lang="en-US" altLang="ko-KR" smtClean="0">
                <a:ea typeface="굴림" panose="020B0600000101010101" pitchFamily="34" charset="-127"/>
              </a:rPr>
              <a:t> open, read, write, close calls + file descriptors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VFS layer:</a:t>
            </a:r>
            <a:r>
              <a:rPr lang="en-US" altLang="ko-KR" smtClean="0">
                <a:ea typeface="굴림" panose="020B0600000101010101" pitchFamily="34" charset="-127"/>
              </a:rPr>
              <a:t> distinguishes local from remote files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Calls the NFS protocol procedures for remote requests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NFS service layer:</a:t>
            </a:r>
            <a:r>
              <a:rPr lang="en-US" altLang="ko-KR" smtClean="0">
                <a:ea typeface="굴림" panose="020B0600000101010101" pitchFamily="34" charset="-127"/>
              </a:rPr>
              <a:t> bottom layer of the architecture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Implements the NFS protocol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NFS Protocol: RPC for file operations on server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Reading/searching a directory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manipulating links and directories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accessing file attributes/reading and writing files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Write-through caching:</a:t>
            </a:r>
            <a:r>
              <a:rPr lang="en-US" altLang="ko-KR" smtClean="0">
                <a:ea typeface="굴림" panose="020B0600000101010101" pitchFamily="34" charset="-127"/>
              </a:rPr>
              <a:t> Modified data committed to server’s disk before results are returned to the client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lose some of the advantages of caching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time to perform write() can be long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Need some mechanism for readers to eventually notice changes! (more on this later)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52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09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9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9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9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09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09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66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NFS Continued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0" y="747712"/>
            <a:ext cx="8826500" cy="603408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NFS servers are 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stateless</a:t>
            </a:r>
            <a:r>
              <a:rPr lang="en-US" altLang="ko-KR" dirty="0" smtClean="0">
                <a:ea typeface="굴림" panose="020B0600000101010101" pitchFamily="34" charset="-127"/>
              </a:rPr>
              <a:t>; each request provides all arguments require for execution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E.g. reads include information for entire operation, such as </a:t>
            </a:r>
            <a:r>
              <a:rPr lang="en-US" altLang="ko-KR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ReadAt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</a:t>
            </a:r>
            <a:r>
              <a:rPr lang="en-US" altLang="ko-KR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inumber,position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r>
              <a:rPr lang="en-US" altLang="ko-KR" dirty="0" smtClean="0">
                <a:ea typeface="굴림" panose="020B0600000101010101" pitchFamily="34" charset="-127"/>
              </a:rPr>
              <a:t>, not 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Read(</a:t>
            </a:r>
            <a:r>
              <a:rPr lang="en-US" altLang="ko-KR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openfile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No need to perform network open() or close() on file – each operation stands on its own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Idempotent:</a:t>
            </a:r>
            <a:r>
              <a:rPr lang="en-US" altLang="ko-KR" dirty="0" smtClean="0">
                <a:ea typeface="굴림" panose="020B0600000101010101" pitchFamily="34" charset="-127"/>
              </a:rPr>
              <a:t> Performing requests multiple times has same effect as performing it exactly once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Example: Server crashes between disk I/O and message send, client resend read, server does operation again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Example: Read and write file blocks: just re-read or re-write file block – no side effects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Example: What about “remove”?  NFS does operation twice and second time returns an advisory error 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Failure Model: Transparent to client system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Is this a good idea?  What if you are in the middle of reading a file and server crashes? 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Options (NFS Provides both):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Hang until server comes back up (next week?)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Return an error. (Of course, most applications don’t know they are talking over network)</a:t>
            </a:r>
          </a:p>
        </p:txBody>
      </p:sp>
    </p:spTree>
    <p:extLst>
      <p:ext uri="{BB962C8B-B14F-4D97-AF65-F5344CB8AC3E}">
        <p14:creationId xmlns:p14="http://schemas.microsoft.com/office/powerpoint/2010/main" val="1800124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1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1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1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1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1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1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19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19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" y="727075"/>
            <a:ext cx="8877300" cy="61309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NFS protocol: weak consistency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Client polls server periodically to check for changes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Polls server if data hasn’t been checked in last 3-30 seconds (exact timeout it tunable parameter).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Thus, when file is changed on one client, server is notified, but other clients use old version of file until timeout.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What if multiple clients write to same file?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In NFS, can get either version (or parts of both)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Completely arbitrary!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ko-KR" altLang="en-US" smtClean="0">
              <a:ea typeface="굴림" panose="020B0600000101010101" pitchFamily="34" charset="-127"/>
            </a:endParaRPr>
          </a:p>
        </p:txBody>
      </p:sp>
      <p:grpSp>
        <p:nvGrpSpPr>
          <p:cNvPr id="1020969" name="Group 41"/>
          <p:cNvGrpSpPr>
            <a:grpSpLocks/>
          </p:cNvGrpSpPr>
          <p:nvPr/>
        </p:nvGrpSpPr>
        <p:grpSpPr bwMode="auto">
          <a:xfrm>
            <a:off x="1295400" y="2595563"/>
            <a:ext cx="6773863" cy="2890837"/>
            <a:chOff x="816" y="1635"/>
            <a:chExt cx="4267" cy="1821"/>
          </a:xfrm>
        </p:grpSpPr>
        <p:sp>
          <p:nvSpPr>
            <p:cNvPr id="25612" name="Rectangle 5"/>
            <p:cNvSpPr>
              <a:spLocks noChangeArrowheads="1"/>
            </p:cNvSpPr>
            <p:nvPr/>
          </p:nvSpPr>
          <p:spPr bwMode="auto">
            <a:xfrm>
              <a:off x="4128" y="2420"/>
              <a:ext cx="528" cy="576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cache</a:t>
              </a:r>
            </a:p>
          </p:txBody>
        </p:sp>
        <p:sp>
          <p:nvSpPr>
            <p:cNvPr id="25613" name="Rectangle 6"/>
            <p:cNvSpPr>
              <a:spLocks noChangeArrowheads="1"/>
            </p:cNvSpPr>
            <p:nvPr/>
          </p:nvSpPr>
          <p:spPr bwMode="auto">
            <a:xfrm>
              <a:off x="4163" y="2660"/>
              <a:ext cx="440" cy="232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/>
                <a:t>F1:V2</a:t>
              </a:r>
            </a:p>
          </p:txBody>
        </p:sp>
        <p:grpSp>
          <p:nvGrpSpPr>
            <p:cNvPr id="25614" name="Group 7"/>
            <p:cNvGrpSpPr>
              <a:grpSpLocks/>
            </p:cNvGrpSpPr>
            <p:nvPr/>
          </p:nvGrpSpPr>
          <p:grpSpPr bwMode="auto">
            <a:xfrm>
              <a:off x="3552" y="1796"/>
              <a:ext cx="1531" cy="887"/>
              <a:chOff x="2304" y="672"/>
              <a:chExt cx="1824" cy="1082"/>
            </a:xfrm>
          </p:grpSpPr>
          <p:grpSp>
            <p:nvGrpSpPr>
              <p:cNvPr id="25632" name="Group 8"/>
              <p:cNvGrpSpPr>
                <a:grpSpLocks/>
              </p:cNvGrpSpPr>
              <p:nvPr/>
            </p:nvGrpSpPr>
            <p:grpSpPr bwMode="auto">
              <a:xfrm>
                <a:off x="2304" y="672"/>
                <a:ext cx="981" cy="1082"/>
                <a:chOff x="2043" y="624"/>
                <a:chExt cx="981" cy="1082"/>
              </a:xfrm>
            </p:grpSpPr>
            <p:pic>
              <p:nvPicPr>
                <p:cNvPr id="25638" name="Picture 9" descr="MCj0398435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43" y="624"/>
                  <a:ext cx="981" cy="8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3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060" y="1469"/>
                  <a:ext cx="696" cy="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/>
                    <a:t>Server</a:t>
                  </a:r>
                </a:p>
              </p:txBody>
            </p:sp>
          </p:grpSp>
          <p:grpSp>
            <p:nvGrpSpPr>
              <p:cNvPr id="25633" name="Group 11"/>
              <p:cNvGrpSpPr>
                <a:grpSpLocks/>
              </p:cNvGrpSpPr>
              <p:nvPr/>
            </p:nvGrpSpPr>
            <p:grpSpPr bwMode="auto">
              <a:xfrm>
                <a:off x="3600" y="720"/>
                <a:ext cx="528" cy="864"/>
                <a:chOff x="3600" y="720"/>
                <a:chExt cx="528" cy="864"/>
              </a:xfrm>
            </p:grpSpPr>
            <p:sp>
              <p:nvSpPr>
                <p:cNvPr id="25635" name="AutoShape 12"/>
                <p:cNvSpPr>
                  <a:spLocks noChangeArrowheads="1"/>
                </p:cNvSpPr>
                <p:nvPr/>
              </p:nvSpPr>
              <p:spPr bwMode="auto">
                <a:xfrm>
                  <a:off x="3600" y="720"/>
                  <a:ext cx="336" cy="480"/>
                </a:xfrm>
                <a:prstGeom prst="can">
                  <a:avLst>
                    <a:gd name="adj" fmla="val 35714"/>
                  </a:avLst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5636" name="AutoShape 13"/>
                <p:cNvSpPr>
                  <a:spLocks noChangeArrowheads="1"/>
                </p:cNvSpPr>
                <p:nvPr/>
              </p:nvSpPr>
              <p:spPr bwMode="auto">
                <a:xfrm>
                  <a:off x="3696" y="912"/>
                  <a:ext cx="336" cy="480"/>
                </a:xfrm>
                <a:prstGeom prst="can">
                  <a:avLst>
                    <a:gd name="adj" fmla="val 35714"/>
                  </a:avLst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5637" name="AutoShape 14"/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336" cy="480"/>
                </a:xfrm>
                <a:prstGeom prst="can">
                  <a:avLst>
                    <a:gd name="adj" fmla="val 35714"/>
                  </a:avLst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5634" name="AutoShape 15"/>
              <p:cNvSpPr>
                <a:spLocks noChangeArrowheads="1"/>
              </p:cNvSpPr>
              <p:nvPr/>
            </p:nvSpPr>
            <p:spPr bwMode="auto">
              <a:xfrm>
                <a:off x="3072" y="1008"/>
                <a:ext cx="432" cy="336"/>
              </a:xfrm>
              <a:prstGeom prst="leftRightArrow">
                <a:avLst>
                  <a:gd name="adj1" fmla="val 50000"/>
                  <a:gd name="adj2" fmla="val 25714"/>
                </a:avLst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5615" name="Cloud"/>
            <p:cNvSpPr>
              <a:spLocks noChangeAspect="1" noEditPoints="1" noChangeArrowheads="1"/>
            </p:cNvSpPr>
            <p:nvPr/>
          </p:nvSpPr>
          <p:spPr bwMode="auto">
            <a:xfrm>
              <a:off x="2112" y="1652"/>
              <a:ext cx="1440" cy="1632"/>
            </a:xfrm>
            <a:custGeom>
              <a:avLst/>
              <a:gdLst>
                <a:gd name="T0" fmla="*/ 4 w 21600"/>
                <a:gd name="T1" fmla="*/ 816 h 21600"/>
                <a:gd name="T2" fmla="*/ 720 w 21600"/>
                <a:gd name="T3" fmla="*/ 1630 h 21600"/>
                <a:gd name="T4" fmla="*/ 1439 w 21600"/>
                <a:gd name="T5" fmla="*/ 816 h 21600"/>
                <a:gd name="T6" fmla="*/ 720 w 21600"/>
                <a:gd name="T7" fmla="*/ 9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0 w 21600"/>
                <a:gd name="T13" fmla="*/ 3256 h 21600"/>
                <a:gd name="T14" fmla="*/ 17085 w 21600"/>
                <a:gd name="T15" fmla="*/ 173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5616" name="Group 23"/>
            <p:cNvGrpSpPr>
              <a:grpSpLocks/>
            </p:cNvGrpSpPr>
            <p:nvPr/>
          </p:nvGrpSpPr>
          <p:grpSpPr bwMode="auto">
            <a:xfrm rot="-1562509">
              <a:off x="2292" y="2465"/>
              <a:ext cx="1249" cy="194"/>
              <a:chOff x="2016" y="1341"/>
              <a:chExt cx="1036" cy="194"/>
            </a:xfrm>
          </p:grpSpPr>
          <p:sp>
            <p:nvSpPr>
              <p:cNvPr id="25630" name="Text Box 24"/>
              <p:cNvSpPr txBox="1">
                <a:spLocks noChangeArrowheads="1"/>
              </p:cNvSpPr>
              <p:nvPr/>
            </p:nvSpPr>
            <p:spPr bwMode="auto">
              <a:xfrm>
                <a:off x="2164" y="1341"/>
                <a:ext cx="7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/>
                  <a:t>Write (RPC)</a:t>
                </a:r>
              </a:p>
            </p:txBody>
          </p:sp>
          <p:sp>
            <p:nvSpPr>
              <p:cNvPr id="25631" name="Line 25"/>
              <p:cNvSpPr>
                <a:spLocks noChangeShapeType="1"/>
              </p:cNvSpPr>
              <p:nvPr/>
            </p:nvSpPr>
            <p:spPr bwMode="auto">
              <a:xfrm flipV="1">
                <a:off x="2016" y="1533"/>
                <a:ext cx="10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</p:grpSp>
        <p:grpSp>
          <p:nvGrpSpPr>
            <p:cNvPr id="25617" name="Group 26"/>
            <p:cNvGrpSpPr>
              <a:grpSpLocks/>
            </p:cNvGrpSpPr>
            <p:nvPr/>
          </p:nvGrpSpPr>
          <p:grpSpPr bwMode="auto">
            <a:xfrm rot="-1590130">
              <a:off x="2358" y="2748"/>
              <a:ext cx="1279" cy="219"/>
              <a:chOff x="2016" y="1844"/>
              <a:chExt cx="1036" cy="219"/>
            </a:xfrm>
          </p:grpSpPr>
          <p:sp>
            <p:nvSpPr>
              <p:cNvPr id="25628" name="Text Box 27"/>
              <p:cNvSpPr txBox="1">
                <a:spLocks noChangeArrowheads="1"/>
              </p:cNvSpPr>
              <p:nvPr/>
            </p:nvSpPr>
            <p:spPr bwMode="auto">
              <a:xfrm>
                <a:off x="2032" y="1869"/>
                <a:ext cx="100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/>
                  <a:t>ACK</a:t>
                </a:r>
              </a:p>
            </p:txBody>
          </p:sp>
          <p:sp>
            <p:nvSpPr>
              <p:cNvPr id="25629" name="Line 28"/>
              <p:cNvSpPr>
                <a:spLocks noChangeShapeType="1"/>
              </p:cNvSpPr>
              <p:nvPr/>
            </p:nvSpPr>
            <p:spPr bwMode="auto">
              <a:xfrm flipH="1" flipV="1">
                <a:off x="2016" y="1844"/>
                <a:ext cx="10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</p:grpSp>
        <p:grpSp>
          <p:nvGrpSpPr>
            <p:cNvPr id="25618" name="Group 29"/>
            <p:cNvGrpSpPr>
              <a:grpSpLocks/>
            </p:cNvGrpSpPr>
            <p:nvPr/>
          </p:nvGrpSpPr>
          <p:grpSpPr bwMode="auto">
            <a:xfrm>
              <a:off x="1344" y="1635"/>
              <a:ext cx="816" cy="844"/>
              <a:chOff x="528" y="768"/>
              <a:chExt cx="973" cy="1030"/>
            </a:xfrm>
          </p:grpSpPr>
          <p:pic>
            <p:nvPicPr>
              <p:cNvPr id="25626" name="Picture 30" descr="MCj0398505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768"/>
                <a:ext cx="973" cy="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27" name="Text Box 31"/>
              <p:cNvSpPr txBox="1">
                <a:spLocks noChangeArrowheads="1"/>
              </p:cNvSpPr>
              <p:nvPr/>
            </p:nvSpPr>
            <p:spPr bwMode="auto">
              <a:xfrm>
                <a:off x="627" y="1562"/>
                <a:ext cx="603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/>
                  <a:t>Client</a:t>
                </a:r>
              </a:p>
            </p:txBody>
          </p:sp>
        </p:grpSp>
        <p:sp>
          <p:nvSpPr>
            <p:cNvPr id="25619" name="Rectangle 32"/>
            <p:cNvSpPr>
              <a:spLocks noChangeArrowheads="1"/>
            </p:cNvSpPr>
            <p:nvPr/>
          </p:nvSpPr>
          <p:spPr bwMode="auto">
            <a:xfrm>
              <a:off x="816" y="1844"/>
              <a:ext cx="528" cy="528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cache</a:t>
              </a:r>
            </a:p>
          </p:txBody>
        </p:sp>
        <p:grpSp>
          <p:nvGrpSpPr>
            <p:cNvPr id="25620" name="Group 33"/>
            <p:cNvGrpSpPr>
              <a:grpSpLocks/>
            </p:cNvGrpSpPr>
            <p:nvPr/>
          </p:nvGrpSpPr>
          <p:grpSpPr bwMode="auto">
            <a:xfrm>
              <a:off x="1536" y="2612"/>
              <a:ext cx="817" cy="844"/>
              <a:chOff x="528" y="768"/>
              <a:chExt cx="973" cy="1029"/>
            </a:xfrm>
          </p:grpSpPr>
          <p:pic>
            <p:nvPicPr>
              <p:cNvPr id="25624" name="Picture 34" descr="MCj0398505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768"/>
                <a:ext cx="973" cy="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25" name="Text Box 35"/>
              <p:cNvSpPr txBox="1">
                <a:spLocks noChangeArrowheads="1"/>
              </p:cNvSpPr>
              <p:nvPr/>
            </p:nvSpPr>
            <p:spPr bwMode="auto">
              <a:xfrm>
                <a:off x="627" y="1561"/>
                <a:ext cx="602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/>
                  <a:t>Client</a:t>
                </a:r>
              </a:p>
            </p:txBody>
          </p:sp>
        </p:grpSp>
        <p:sp>
          <p:nvSpPr>
            <p:cNvPr id="25621" name="Rectangle 36"/>
            <p:cNvSpPr>
              <a:spLocks noChangeArrowheads="1"/>
            </p:cNvSpPr>
            <p:nvPr/>
          </p:nvSpPr>
          <p:spPr bwMode="auto">
            <a:xfrm>
              <a:off x="1008" y="2900"/>
              <a:ext cx="528" cy="528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cache</a:t>
              </a:r>
            </a:p>
          </p:txBody>
        </p:sp>
        <p:sp>
          <p:nvSpPr>
            <p:cNvPr id="25622" name="Rectangle 37"/>
            <p:cNvSpPr>
              <a:spLocks noChangeArrowheads="1"/>
            </p:cNvSpPr>
            <p:nvPr/>
          </p:nvSpPr>
          <p:spPr bwMode="auto">
            <a:xfrm>
              <a:off x="859" y="2084"/>
              <a:ext cx="440" cy="232"/>
            </a:xfrm>
            <a:prstGeom prst="rect">
              <a:avLst/>
            </a:prstGeom>
            <a:solidFill>
              <a:srgbClr val="FF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/>
                <a:t>F1:V1</a:t>
              </a:r>
            </a:p>
          </p:txBody>
        </p:sp>
        <p:sp>
          <p:nvSpPr>
            <p:cNvPr id="25623" name="Rectangle 38"/>
            <p:cNvSpPr>
              <a:spLocks noChangeArrowheads="1"/>
            </p:cNvSpPr>
            <p:nvPr/>
          </p:nvSpPr>
          <p:spPr bwMode="auto">
            <a:xfrm>
              <a:off x="1091" y="3140"/>
              <a:ext cx="392" cy="232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/>
                <a:t>F1:V2</a:t>
              </a:r>
            </a:p>
          </p:txBody>
        </p:sp>
      </p:grpSp>
      <p:sp>
        <p:nvSpPr>
          <p:cNvPr id="1020967" name="Rectangle 39"/>
          <p:cNvSpPr>
            <a:spLocks noChangeArrowheads="1"/>
          </p:cNvSpPr>
          <p:nvPr/>
        </p:nvSpPr>
        <p:spPr bwMode="auto">
          <a:xfrm>
            <a:off x="1363663" y="3294063"/>
            <a:ext cx="698500" cy="3683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/>
              <a:t>F1:V2</a:t>
            </a: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NFS Cache consistency</a:t>
            </a:r>
          </a:p>
        </p:txBody>
      </p:sp>
      <p:grpSp>
        <p:nvGrpSpPr>
          <p:cNvPr id="1020945" name="Group 17"/>
          <p:cNvGrpSpPr>
            <a:grpSpLocks/>
          </p:cNvGrpSpPr>
          <p:nvPr/>
        </p:nvGrpSpPr>
        <p:grpSpPr bwMode="auto">
          <a:xfrm>
            <a:off x="3497263" y="2924175"/>
            <a:ext cx="2058987" cy="307975"/>
            <a:chOff x="1877" y="446"/>
            <a:chExt cx="1060" cy="194"/>
          </a:xfrm>
        </p:grpSpPr>
        <p:sp>
          <p:nvSpPr>
            <p:cNvPr id="25610" name="Line 18"/>
            <p:cNvSpPr>
              <a:spLocks noChangeShapeType="1"/>
            </p:cNvSpPr>
            <p:nvPr/>
          </p:nvSpPr>
          <p:spPr bwMode="auto">
            <a:xfrm flipV="1">
              <a:off x="1877" y="628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5611" name="Text Box 19"/>
            <p:cNvSpPr txBox="1">
              <a:spLocks noChangeArrowheads="1"/>
            </p:cNvSpPr>
            <p:nvPr/>
          </p:nvSpPr>
          <p:spPr bwMode="auto">
            <a:xfrm>
              <a:off x="2058" y="446"/>
              <a:ext cx="73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F1 still ok?</a:t>
              </a:r>
            </a:p>
          </p:txBody>
        </p:sp>
      </p:grpSp>
      <p:grpSp>
        <p:nvGrpSpPr>
          <p:cNvPr id="1020948" name="Group 20"/>
          <p:cNvGrpSpPr>
            <a:grpSpLocks/>
          </p:cNvGrpSpPr>
          <p:nvPr/>
        </p:nvGrpSpPr>
        <p:grpSpPr bwMode="auto">
          <a:xfrm>
            <a:off x="3436938" y="3308350"/>
            <a:ext cx="2043112" cy="307975"/>
            <a:chOff x="1877" y="912"/>
            <a:chExt cx="1060" cy="194"/>
          </a:xfrm>
        </p:grpSpPr>
        <p:sp>
          <p:nvSpPr>
            <p:cNvPr id="25608" name="Line 21"/>
            <p:cNvSpPr>
              <a:spLocks noChangeShapeType="1"/>
            </p:cNvSpPr>
            <p:nvPr/>
          </p:nvSpPr>
          <p:spPr bwMode="auto">
            <a:xfrm flipH="1" flipV="1">
              <a:off x="1877" y="932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25609" name="Text Box 22"/>
            <p:cNvSpPr txBox="1">
              <a:spLocks noChangeArrowheads="1"/>
            </p:cNvSpPr>
            <p:nvPr/>
          </p:nvSpPr>
          <p:spPr bwMode="auto">
            <a:xfrm>
              <a:off x="2043" y="912"/>
              <a:ext cx="78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No: (F1:V2)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6598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2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09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09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0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0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09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09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1" grpId="0" build="p"/>
      <p:bldP spid="10209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363" y="685800"/>
            <a:ext cx="8931275" cy="598963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What sort of cache coherence might we expect?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i.e. what if one CPU changes file, and before it’s done, another CPU reads file?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Example: Start with file contents = “A”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What would we actually want?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Assume we want distributed system to behave exactly the same as if all processes are running on single system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If read finishes before write starts, get old copy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If read starts after write finishes, get new copy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Otherwise, get either new or old copy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For NFS: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If read starts more than 30 seconds after write, get new copy; otherwise, could get partial update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Sequential Ordering Constraints</a:t>
            </a:r>
          </a:p>
        </p:txBody>
      </p:sp>
      <p:grpSp>
        <p:nvGrpSpPr>
          <p:cNvPr id="1024021" name="Group 21"/>
          <p:cNvGrpSpPr>
            <a:grpSpLocks/>
          </p:cNvGrpSpPr>
          <p:nvPr/>
        </p:nvGrpSpPr>
        <p:grpSpPr bwMode="auto">
          <a:xfrm>
            <a:off x="381000" y="2057400"/>
            <a:ext cx="8531225" cy="1728788"/>
            <a:chOff x="50" y="2016"/>
            <a:chExt cx="5374" cy="1237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1008" y="2037"/>
              <a:ext cx="1248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Read: gets A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296" y="2325"/>
              <a:ext cx="1344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Read: gets A or B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2304" y="2037"/>
              <a:ext cx="1008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Write B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688" y="2325"/>
              <a:ext cx="1008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Write C</a:t>
              </a:r>
            </a:p>
          </p:txBody>
        </p:sp>
        <p:sp>
          <p:nvSpPr>
            <p:cNvPr id="26633" name="Rectangle 11"/>
            <p:cNvSpPr>
              <a:spLocks noChangeArrowheads="1"/>
            </p:cNvSpPr>
            <p:nvPr/>
          </p:nvSpPr>
          <p:spPr bwMode="auto">
            <a:xfrm>
              <a:off x="3840" y="2016"/>
              <a:ext cx="1584" cy="213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Read: parts of B or C</a:t>
              </a:r>
            </a:p>
          </p:txBody>
        </p:sp>
        <p:sp>
          <p:nvSpPr>
            <p:cNvPr id="26634" name="Text Box 13"/>
            <p:cNvSpPr txBox="1">
              <a:spLocks noChangeArrowheads="1"/>
            </p:cNvSpPr>
            <p:nvPr/>
          </p:nvSpPr>
          <p:spPr bwMode="auto">
            <a:xfrm>
              <a:off x="50" y="2052"/>
              <a:ext cx="852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Client 1:</a:t>
              </a:r>
            </a:p>
          </p:txBody>
        </p:sp>
        <p:sp>
          <p:nvSpPr>
            <p:cNvPr id="26635" name="Text Box 14"/>
            <p:cNvSpPr txBox="1">
              <a:spLocks noChangeArrowheads="1"/>
            </p:cNvSpPr>
            <p:nvPr/>
          </p:nvSpPr>
          <p:spPr bwMode="auto">
            <a:xfrm>
              <a:off x="50" y="2325"/>
              <a:ext cx="852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Client 2:</a:t>
              </a:r>
            </a:p>
          </p:txBody>
        </p:sp>
        <p:sp>
          <p:nvSpPr>
            <p:cNvPr id="26636" name="Text Box 15"/>
            <p:cNvSpPr txBox="1">
              <a:spLocks noChangeArrowheads="1"/>
            </p:cNvSpPr>
            <p:nvPr/>
          </p:nvSpPr>
          <p:spPr bwMode="auto">
            <a:xfrm>
              <a:off x="50" y="2565"/>
              <a:ext cx="852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Client 3:</a:t>
              </a:r>
            </a:p>
          </p:txBody>
        </p:sp>
        <p:sp>
          <p:nvSpPr>
            <p:cNvPr id="26637" name="Rectangle 16"/>
            <p:cNvSpPr>
              <a:spLocks noChangeArrowheads="1"/>
            </p:cNvSpPr>
            <p:nvPr/>
          </p:nvSpPr>
          <p:spPr bwMode="auto">
            <a:xfrm>
              <a:off x="3360" y="2613"/>
              <a:ext cx="1584" cy="213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/>
                <a:t>Read: parts of B or C</a:t>
              </a:r>
            </a:p>
          </p:txBody>
        </p:sp>
        <p:grpSp>
          <p:nvGrpSpPr>
            <p:cNvPr id="26638" name="Group 20"/>
            <p:cNvGrpSpPr>
              <a:grpSpLocks/>
            </p:cNvGrpSpPr>
            <p:nvPr/>
          </p:nvGrpSpPr>
          <p:grpSpPr bwMode="auto">
            <a:xfrm>
              <a:off x="1008" y="2949"/>
              <a:ext cx="4128" cy="304"/>
              <a:chOff x="1008" y="3072"/>
              <a:chExt cx="4128" cy="304"/>
            </a:xfrm>
          </p:grpSpPr>
          <p:sp>
            <p:nvSpPr>
              <p:cNvPr id="26639" name="Line 17"/>
              <p:cNvSpPr>
                <a:spLocks noChangeShapeType="1"/>
              </p:cNvSpPr>
              <p:nvPr/>
            </p:nvSpPr>
            <p:spPr bwMode="auto">
              <a:xfrm>
                <a:off x="1008" y="3072"/>
                <a:ext cx="41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26640" name="Text Box 18"/>
              <p:cNvSpPr txBox="1">
                <a:spLocks noChangeArrowheads="1"/>
              </p:cNvSpPr>
              <p:nvPr/>
            </p:nvSpPr>
            <p:spPr bwMode="auto">
              <a:xfrm>
                <a:off x="2736" y="3120"/>
                <a:ext cx="520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/>
                  <a:t>Time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6065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4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0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NFS Pros and Cons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NFS Pros: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Simple, Highly portable</a:t>
            </a:r>
          </a:p>
          <a:p>
            <a:r>
              <a:rPr lang="en-US" altLang="ko-KR" smtClean="0">
                <a:ea typeface="굴림" panose="020B0600000101010101" pitchFamily="34" charset="-127"/>
              </a:rPr>
              <a:t>NFS Cons: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Sometimes inconsistent!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</a:rPr>
              <a:t>Doesn’t scale to large # clients</a:t>
            </a:r>
          </a:p>
          <a:p>
            <a:pPr lvl="2"/>
            <a:r>
              <a:rPr lang="en-US" altLang="ko-KR" smtClean="0">
                <a:ea typeface="굴림" panose="020B0600000101010101" pitchFamily="34" charset="-127"/>
              </a:rPr>
              <a:t>Must keep checking to see if caches out of date</a:t>
            </a:r>
          </a:p>
          <a:p>
            <a:pPr lvl="2"/>
            <a:r>
              <a:rPr lang="en-US" altLang="ko-KR" smtClean="0">
                <a:ea typeface="굴림" panose="020B0600000101010101" pitchFamily="34" charset="-127"/>
              </a:rPr>
              <a:t>Server becomes bottleneck due to polling traffic</a:t>
            </a:r>
          </a:p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0603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Andrew File System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363" y="762000"/>
            <a:ext cx="8931275" cy="54102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Andrew File System (AFS, late 80’s)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 DCE DFS (commercial product)</a:t>
            </a:r>
          </a:p>
          <a:p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Callbacks: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 Server records who has copy of file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On changes, server immediately tells all with old copy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No polling bandwidth (continuous checking) needed</a:t>
            </a:r>
          </a:p>
          <a:p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Write through on close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Changes not propagated to server until close()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Session semantics: updates visible to other clients only after the file is closed</a:t>
            </a:r>
          </a:p>
          <a:p>
            <a:pPr lvl="2"/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As a result, do not get partial writes: all or nothing!</a:t>
            </a:r>
          </a:p>
          <a:p>
            <a:pPr lvl="2"/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Although, for processes on local machine, updates visible immediately to other programs who have file open</a:t>
            </a:r>
          </a:p>
          <a:p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In AFS, everyone who has file open sees old version</a:t>
            </a:r>
          </a:p>
          <a:p>
            <a:pPr lvl="1"/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Don’t get newer versions until reopen file</a:t>
            </a:r>
          </a:p>
        </p:txBody>
      </p:sp>
    </p:spTree>
    <p:extLst>
      <p:ext uri="{BB962C8B-B14F-4D97-AF65-F5344CB8AC3E}">
        <p14:creationId xmlns:p14="http://schemas.microsoft.com/office/powerpoint/2010/main" val="1518788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Andrew File System (con’t)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867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Data cached on local disk of client as well as memory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On open with a cache miss (file not on local disk):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Get file from server, set up callback with server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On write followed by close: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Send copy to server; tells all clients with copies to fetch new version from server on next open (using callbacks)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What if server crashes? Lose all callback state!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Reconstruct callback information from client: go ask everyone “who has which files cached?”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AFS Pro: Relative to NFS, less server load: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Disk as cache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 more files can be cached locally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Callbacks  server not involved if file is read-only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For both AFS and NFS: central server is bottleneck!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Performance: all writesserver, cache missesserver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Availability: Server is single point of failure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Cost: server machine’s high cost relative to workstation</a:t>
            </a:r>
          </a:p>
        </p:txBody>
      </p:sp>
    </p:spTree>
    <p:extLst>
      <p:ext uri="{BB962C8B-B14F-4D97-AF65-F5344CB8AC3E}">
        <p14:creationId xmlns:p14="http://schemas.microsoft.com/office/powerpoint/2010/main" val="2126636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Selective </a:t>
            </a:r>
            <a:r>
              <a:rPr lang="en-US" altLang="ko-KR" dirty="0" smtClean="0">
                <a:ea typeface="굴림" panose="020B0600000101010101" pitchFamily="34" charset="-127"/>
              </a:rPr>
              <a:t>Acknowledgement Option (SACK)</a:t>
            </a:r>
          </a:p>
        </p:txBody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657600"/>
            <a:ext cx="8763000" cy="2895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Vanilla TCP Acknowledgement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Every message encodes Sequence number and Ack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Can include data for forward stream and/or ack for reverse stream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Selective Acknowledgement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Acknowledgement information includes not just one number, but rather ranges of received packets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Must be specially negotiated at beginning of TCP setup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Not widely in use (although in Windows since Windows 98)</a:t>
            </a:r>
          </a:p>
        </p:txBody>
      </p:sp>
      <p:grpSp>
        <p:nvGrpSpPr>
          <p:cNvPr id="1093636" name="Group 4"/>
          <p:cNvGrpSpPr>
            <a:grpSpLocks/>
          </p:cNvGrpSpPr>
          <p:nvPr/>
        </p:nvGrpSpPr>
        <p:grpSpPr bwMode="auto">
          <a:xfrm>
            <a:off x="1141413" y="658812"/>
            <a:ext cx="3201988" cy="2922588"/>
            <a:chOff x="1055" y="529"/>
            <a:chExt cx="2017" cy="1841"/>
          </a:xfrm>
        </p:grpSpPr>
        <p:grpSp>
          <p:nvGrpSpPr>
            <p:cNvPr id="13328" name="Group 5"/>
            <p:cNvGrpSpPr>
              <a:grpSpLocks/>
            </p:cNvGrpSpPr>
            <p:nvPr/>
          </p:nvGrpSpPr>
          <p:grpSpPr bwMode="auto">
            <a:xfrm rot="5400000">
              <a:off x="880" y="704"/>
              <a:ext cx="1841" cy="1491"/>
              <a:chOff x="1152" y="478"/>
              <a:chExt cx="2085" cy="1491"/>
            </a:xfrm>
          </p:grpSpPr>
          <p:grpSp>
            <p:nvGrpSpPr>
              <p:cNvPr id="13330" name="Group 6"/>
              <p:cNvGrpSpPr>
                <a:grpSpLocks/>
              </p:cNvGrpSpPr>
              <p:nvPr/>
            </p:nvGrpSpPr>
            <p:grpSpPr bwMode="auto">
              <a:xfrm>
                <a:off x="1152" y="478"/>
                <a:ext cx="1488" cy="1347"/>
                <a:chOff x="1152" y="477"/>
                <a:chExt cx="3557" cy="1491"/>
              </a:xfrm>
            </p:grpSpPr>
            <p:sp>
              <p:nvSpPr>
                <p:cNvPr id="13333" name="Freeform 7"/>
                <p:cNvSpPr>
                  <a:spLocks/>
                </p:cNvSpPr>
                <p:nvPr/>
              </p:nvSpPr>
              <p:spPr bwMode="auto">
                <a:xfrm>
                  <a:off x="1152" y="912"/>
                  <a:ext cx="3557" cy="1056"/>
                </a:xfrm>
                <a:custGeom>
                  <a:avLst/>
                  <a:gdLst>
                    <a:gd name="T0" fmla="*/ 50 w 3360"/>
                    <a:gd name="T1" fmla="*/ 1557 h 716"/>
                    <a:gd name="T2" fmla="*/ 3712 w 3360"/>
                    <a:gd name="T3" fmla="*/ 1557 h 716"/>
                    <a:gd name="T4" fmla="*/ 3712 w 3360"/>
                    <a:gd name="T5" fmla="*/ 417 h 716"/>
                    <a:gd name="T6" fmla="*/ 3644 w 3360"/>
                    <a:gd name="T7" fmla="*/ 313 h 716"/>
                    <a:gd name="T8" fmla="*/ 3766 w 3360"/>
                    <a:gd name="T9" fmla="*/ 176 h 716"/>
                    <a:gd name="T10" fmla="*/ 3712 w 3360"/>
                    <a:gd name="T11" fmla="*/ 72 h 716"/>
                    <a:gd name="T12" fmla="*/ 3712 w 3360"/>
                    <a:gd name="T13" fmla="*/ 0 h 716"/>
                    <a:gd name="T14" fmla="*/ 54 w 3360"/>
                    <a:gd name="T15" fmla="*/ 0 h 716"/>
                    <a:gd name="T16" fmla="*/ 54 w 3360"/>
                    <a:gd name="T17" fmla="*/ 105 h 716"/>
                    <a:gd name="T18" fmla="*/ 108 w 3360"/>
                    <a:gd name="T19" fmla="*/ 209 h 716"/>
                    <a:gd name="T20" fmla="*/ 0 w 3360"/>
                    <a:gd name="T21" fmla="*/ 329 h 716"/>
                    <a:gd name="T22" fmla="*/ 54 w 3360"/>
                    <a:gd name="T23" fmla="*/ 432 h 716"/>
                    <a:gd name="T24" fmla="*/ 50 w 3360"/>
                    <a:gd name="T25" fmla="*/ 1557 h 7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360" h="716">
                      <a:moveTo>
                        <a:pt x="44" y="716"/>
                      </a:moveTo>
                      <a:lnTo>
                        <a:pt x="3312" y="716"/>
                      </a:lnTo>
                      <a:lnTo>
                        <a:pt x="3312" y="192"/>
                      </a:lnTo>
                      <a:lnTo>
                        <a:pt x="3251" y="144"/>
                      </a:lnTo>
                      <a:lnTo>
                        <a:pt x="3360" y="81"/>
                      </a:lnTo>
                      <a:lnTo>
                        <a:pt x="3312" y="33"/>
                      </a:lnTo>
                      <a:lnTo>
                        <a:pt x="3312" y="0"/>
                      </a:lnTo>
                      <a:lnTo>
                        <a:pt x="48" y="0"/>
                      </a:lnTo>
                      <a:lnTo>
                        <a:pt x="48" y="48"/>
                      </a:lnTo>
                      <a:lnTo>
                        <a:pt x="96" y="96"/>
                      </a:lnTo>
                      <a:lnTo>
                        <a:pt x="0" y="151"/>
                      </a:lnTo>
                      <a:lnTo>
                        <a:pt x="48" y="199"/>
                      </a:lnTo>
                      <a:lnTo>
                        <a:pt x="44" y="71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1400"/>
                </a:p>
              </p:txBody>
            </p:sp>
            <p:sp>
              <p:nvSpPr>
                <p:cNvPr id="13334" name="Rectangle 8"/>
                <p:cNvSpPr>
                  <a:spLocks noChangeArrowheads="1"/>
                </p:cNvSpPr>
                <p:nvPr/>
              </p:nvSpPr>
              <p:spPr bwMode="auto">
                <a:xfrm>
                  <a:off x="1202" y="480"/>
                  <a:ext cx="3456" cy="438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333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782" y="477"/>
                  <a:ext cx="2302" cy="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"/>
                    </a:spcBef>
                  </a:pPr>
                  <a:r>
                    <a:rPr lang="en-US" altLang="ko-KR" sz="1800" dirty="0">
                      <a:ea typeface="굴림" panose="020B0600000101010101" pitchFamily="34" charset="-127"/>
                    </a:rPr>
                    <a:t>IP Header</a:t>
                  </a:r>
                </a:p>
                <a:p>
                  <a:pPr>
                    <a:spcBef>
                      <a:spcPct val="5000"/>
                    </a:spcBef>
                  </a:pPr>
                  <a:r>
                    <a:rPr lang="en-US" altLang="ko-KR" sz="1800" dirty="0">
                      <a:ea typeface="굴림" panose="020B0600000101010101" pitchFamily="34" charset="-127"/>
                    </a:rPr>
                    <a:t>(20 bytes)</a:t>
                  </a:r>
                </a:p>
              </p:txBody>
            </p:sp>
            <p:sp>
              <p:nvSpPr>
                <p:cNvPr id="13336" name="Rectangle 10"/>
                <p:cNvSpPr>
                  <a:spLocks noChangeArrowheads="1"/>
                </p:cNvSpPr>
                <p:nvPr/>
              </p:nvSpPr>
              <p:spPr bwMode="auto">
                <a:xfrm>
                  <a:off x="1200" y="1296"/>
                  <a:ext cx="3456" cy="192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/>
                  <a:r>
                    <a:rPr lang="en-US" altLang="ko-KR" sz="1800" dirty="0">
                      <a:ea typeface="굴림" panose="020B0600000101010101" pitchFamily="34" charset="-127"/>
                    </a:rPr>
                    <a:t>Sequence Number</a:t>
                  </a:r>
                </a:p>
              </p:txBody>
            </p:sp>
            <p:sp>
              <p:nvSpPr>
                <p:cNvPr id="13337" name="Rectangle 11"/>
                <p:cNvSpPr>
                  <a:spLocks noChangeArrowheads="1"/>
                </p:cNvSpPr>
                <p:nvPr/>
              </p:nvSpPr>
              <p:spPr bwMode="auto">
                <a:xfrm>
                  <a:off x="1200" y="1488"/>
                  <a:ext cx="3456" cy="192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1800">
                      <a:ea typeface="굴림" panose="020B0600000101010101" pitchFamily="34" charset="-127"/>
                    </a:rPr>
                    <a:t>Ack Number</a:t>
                  </a:r>
                </a:p>
              </p:txBody>
            </p:sp>
          </p:grpSp>
          <p:sp>
            <p:nvSpPr>
              <p:cNvPr id="13331" name="AutoShape 12"/>
              <p:cNvSpPr>
                <a:spLocks/>
              </p:cNvSpPr>
              <p:nvPr/>
            </p:nvSpPr>
            <p:spPr bwMode="auto">
              <a:xfrm>
                <a:off x="2688" y="912"/>
                <a:ext cx="288" cy="912"/>
              </a:xfrm>
              <a:prstGeom prst="rightBrace">
                <a:avLst>
                  <a:gd name="adj1" fmla="val 26389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3332" name="Text Box 13"/>
              <p:cNvSpPr txBox="1">
                <a:spLocks noChangeArrowheads="1"/>
              </p:cNvSpPr>
              <p:nvPr/>
            </p:nvSpPr>
            <p:spPr bwMode="auto">
              <a:xfrm rot="16200000">
                <a:off x="2627" y="1359"/>
                <a:ext cx="95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1800">
                    <a:ea typeface="굴림" panose="020B0600000101010101" pitchFamily="34" charset="-127"/>
                  </a:rPr>
                  <a:t>TCP Header</a:t>
                </a:r>
              </a:p>
            </p:txBody>
          </p:sp>
        </p:grpSp>
        <p:sp>
          <p:nvSpPr>
            <p:cNvPr id="13329" name="AutoShape 14"/>
            <p:cNvSpPr>
              <a:spLocks noChangeArrowheads="1"/>
            </p:cNvSpPr>
            <p:nvPr/>
          </p:nvSpPr>
          <p:spPr bwMode="auto">
            <a:xfrm>
              <a:off x="2592" y="960"/>
              <a:ext cx="480" cy="432"/>
            </a:xfrm>
            <a:prstGeom prst="rightArrow">
              <a:avLst>
                <a:gd name="adj1" fmla="val 50000"/>
                <a:gd name="adj2" fmla="val 27778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1093647" name="Group 15"/>
          <p:cNvGrpSpPr>
            <a:grpSpLocks/>
          </p:cNvGrpSpPr>
          <p:nvPr/>
        </p:nvGrpSpPr>
        <p:grpSpPr bwMode="auto">
          <a:xfrm flipH="1">
            <a:off x="4876799" y="657224"/>
            <a:ext cx="2973388" cy="2922588"/>
            <a:chOff x="1199" y="528"/>
            <a:chExt cx="1873" cy="1841"/>
          </a:xfrm>
        </p:grpSpPr>
        <p:grpSp>
          <p:nvGrpSpPr>
            <p:cNvPr id="13318" name="Group 16"/>
            <p:cNvGrpSpPr>
              <a:grpSpLocks/>
            </p:cNvGrpSpPr>
            <p:nvPr/>
          </p:nvGrpSpPr>
          <p:grpSpPr bwMode="auto">
            <a:xfrm rot="5400000">
              <a:off x="952" y="775"/>
              <a:ext cx="1841" cy="1347"/>
              <a:chOff x="1152" y="478"/>
              <a:chExt cx="2085" cy="1347"/>
            </a:xfrm>
          </p:grpSpPr>
          <p:grpSp>
            <p:nvGrpSpPr>
              <p:cNvPr id="13320" name="Group 17"/>
              <p:cNvGrpSpPr>
                <a:grpSpLocks/>
              </p:cNvGrpSpPr>
              <p:nvPr/>
            </p:nvGrpSpPr>
            <p:grpSpPr bwMode="auto">
              <a:xfrm>
                <a:off x="1152" y="478"/>
                <a:ext cx="1488" cy="1347"/>
                <a:chOff x="1152" y="477"/>
                <a:chExt cx="3557" cy="1491"/>
              </a:xfrm>
            </p:grpSpPr>
            <p:sp>
              <p:nvSpPr>
                <p:cNvPr id="13323" name="Freeform 18"/>
                <p:cNvSpPr>
                  <a:spLocks/>
                </p:cNvSpPr>
                <p:nvPr/>
              </p:nvSpPr>
              <p:spPr bwMode="auto">
                <a:xfrm>
                  <a:off x="1152" y="912"/>
                  <a:ext cx="3557" cy="1056"/>
                </a:xfrm>
                <a:custGeom>
                  <a:avLst/>
                  <a:gdLst>
                    <a:gd name="T0" fmla="*/ 50 w 3360"/>
                    <a:gd name="T1" fmla="*/ 1557 h 716"/>
                    <a:gd name="T2" fmla="*/ 3712 w 3360"/>
                    <a:gd name="T3" fmla="*/ 1557 h 716"/>
                    <a:gd name="T4" fmla="*/ 3712 w 3360"/>
                    <a:gd name="T5" fmla="*/ 417 h 716"/>
                    <a:gd name="T6" fmla="*/ 3644 w 3360"/>
                    <a:gd name="T7" fmla="*/ 313 h 716"/>
                    <a:gd name="T8" fmla="*/ 3766 w 3360"/>
                    <a:gd name="T9" fmla="*/ 176 h 716"/>
                    <a:gd name="T10" fmla="*/ 3712 w 3360"/>
                    <a:gd name="T11" fmla="*/ 72 h 716"/>
                    <a:gd name="T12" fmla="*/ 3712 w 3360"/>
                    <a:gd name="T13" fmla="*/ 0 h 716"/>
                    <a:gd name="T14" fmla="*/ 54 w 3360"/>
                    <a:gd name="T15" fmla="*/ 0 h 716"/>
                    <a:gd name="T16" fmla="*/ 54 w 3360"/>
                    <a:gd name="T17" fmla="*/ 105 h 716"/>
                    <a:gd name="T18" fmla="*/ 108 w 3360"/>
                    <a:gd name="T19" fmla="*/ 209 h 716"/>
                    <a:gd name="T20" fmla="*/ 0 w 3360"/>
                    <a:gd name="T21" fmla="*/ 329 h 716"/>
                    <a:gd name="T22" fmla="*/ 54 w 3360"/>
                    <a:gd name="T23" fmla="*/ 432 h 716"/>
                    <a:gd name="T24" fmla="*/ 50 w 3360"/>
                    <a:gd name="T25" fmla="*/ 1557 h 7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360" h="716">
                      <a:moveTo>
                        <a:pt x="44" y="716"/>
                      </a:moveTo>
                      <a:lnTo>
                        <a:pt x="3312" y="716"/>
                      </a:lnTo>
                      <a:lnTo>
                        <a:pt x="3312" y="192"/>
                      </a:lnTo>
                      <a:lnTo>
                        <a:pt x="3251" y="144"/>
                      </a:lnTo>
                      <a:lnTo>
                        <a:pt x="3360" y="81"/>
                      </a:lnTo>
                      <a:lnTo>
                        <a:pt x="3312" y="33"/>
                      </a:lnTo>
                      <a:lnTo>
                        <a:pt x="3312" y="0"/>
                      </a:lnTo>
                      <a:lnTo>
                        <a:pt x="48" y="0"/>
                      </a:lnTo>
                      <a:lnTo>
                        <a:pt x="48" y="48"/>
                      </a:lnTo>
                      <a:lnTo>
                        <a:pt x="96" y="96"/>
                      </a:lnTo>
                      <a:lnTo>
                        <a:pt x="0" y="151"/>
                      </a:lnTo>
                      <a:lnTo>
                        <a:pt x="48" y="199"/>
                      </a:lnTo>
                      <a:lnTo>
                        <a:pt x="44" y="71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endParaRPr lang="en-US" sz="1400"/>
                </a:p>
              </p:txBody>
            </p:sp>
            <p:sp>
              <p:nvSpPr>
                <p:cNvPr id="13324" name="Rectangle 19"/>
                <p:cNvSpPr>
                  <a:spLocks noChangeArrowheads="1"/>
                </p:cNvSpPr>
                <p:nvPr/>
              </p:nvSpPr>
              <p:spPr bwMode="auto">
                <a:xfrm>
                  <a:off x="1202" y="480"/>
                  <a:ext cx="3456" cy="438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332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782" y="477"/>
                  <a:ext cx="2302" cy="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"/>
                    </a:spcBef>
                  </a:pPr>
                  <a:r>
                    <a:rPr lang="en-US" altLang="ko-KR" sz="1800" dirty="0">
                      <a:ea typeface="굴림" panose="020B0600000101010101" pitchFamily="34" charset="-127"/>
                    </a:rPr>
                    <a:t>IP Header</a:t>
                  </a:r>
                </a:p>
                <a:p>
                  <a:pPr>
                    <a:spcBef>
                      <a:spcPct val="5000"/>
                    </a:spcBef>
                  </a:pPr>
                  <a:r>
                    <a:rPr lang="en-US" altLang="ko-KR" sz="1800" dirty="0">
                      <a:ea typeface="굴림" panose="020B0600000101010101" pitchFamily="34" charset="-127"/>
                    </a:rPr>
                    <a:t>(20 bytes)</a:t>
                  </a:r>
                </a:p>
              </p:txBody>
            </p:sp>
            <p:sp>
              <p:nvSpPr>
                <p:cNvPr id="13326" name="Rectangle 21"/>
                <p:cNvSpPr>
                  <a:spLocks noChangeArrowheads="1"/>
                </p:cNvSpPr>
                <p:nvPr/>
              </p:nvSpPr>
              <p:spPr bwMode="auto">
                <a:xfrm>
                  <a:off x="1200" y="1296"/>
                  <a:ext cx="3456" cy="192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/>
                  <a:r>
                    <a:rPr lang="en-US" altLang="ko-KR" sz="1800" dirty="0">
                      <a:ea typeface="굴림" panose="020B0600000101010101" pitchFamily="34" charset="-127"/>
                    </a:rPr>
                    <a:t>Sequence Number</a:t>
                  </a:r>
                </a:p>
              </p:txBody>
            </p:sp>
            <p:sp>
              <p:nvSpPr>
                <p:cNvPr id="13327" name="Rectangle 22"/>
                <p:cNvSpPr>
                  <a:spLocks noChangeArrowheads="1"/>
                </p:cNvSpPr>
                <p:nvPr/>
              </p:nvSpPr>
              <p:spPr bwMode="auto">
                <a:xfrm>
                  <a:off x="1200" y="1488"/>
                  <a:ext cx="3456" cy="192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1800">
                      <a:ea typeface="굴림" panose="020B0600000101010101" pitchFamily="34" charset="-127"/>
                    </a:rPr>
                    <a:t>Ack Number</a:t>
                  </a:r>
                </a:p>
              </p:txBody>
            </p:sp>
          </p:grpSp>
          <p:sp>
            <p:nvSpPr>
              <p:cNvPr id="13321" name="AutoShape 23"/>
              <p:cNvSpPr>
                <a:spLocks/>
              </p:cNvSpPr>
              <p:nvPr/>
            </p:nvSpPr>
            <p:spPr bwMode="auto">
              <a:xfrm>
                <a:off x="2688" y="912"/>
                <a:ext cx="288" cy="912"/>
              </a:xfrm>
              <a:prstGeom prst="rightBrace">
                <a:avLst>
                  <a:gd name="adj1" fmla="val 26389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3322" name="Text Box 24"/>
              <p:cNvSpPr txBox="1">
                <a:spLocks noChangeArrowheads="1"/>
              </p:cNvSpPr>
              <p:nvPr/>
            </p:nvSpPr>
            <p:spPr bwMode="auto">
              <a:xfrm rot="16200000">
                <a:off x="2627" y="1185"/>
                <a:ext cx="95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1800">
                    <a:ea typeface="굴림" panose="020B0600000101010101" pitchFamily="34" charset="-127"/>
                  </a:rPr>
                  <a:t>TCP Header</a:t>
                </a:r>
              </a:p>
            </p:txBody>
          </p:sp>
        </p:grpSp>
        <p:sp>
          <p:nvSpPr>
            <p:cNvPr id="13319" name="AutoShape 25"/>
            <p:cNvSpPr>
              <a:spLocks noChangeArrowheads="1"/>
            </p:cNvSpPr>
            <p:nvPr/>
          </p:nvSpPr>
          <p:spPr bwMode="auto">
            <a:xfrm>
              <a:off x="2592" y="960"/>
              <a:ext cx="480" cy="432"/>
            </a:xfrm>
            <a:prstGeom prst="rightArrow">
              <a:avLst>
                <a:gd name="adj1" fmla="val 50000"/>
                <a:gd name="adj2" fmla="val 27778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337916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3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3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3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3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9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9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9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3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Implementation of NFS</a:t>
            </a:r>
            <a:endParaRPr lang="en-US" altLang="ko-KR" sz="1800" dirty="0" smtClean="0">
              <a:ea typeface="굴림" panose="020B0600000101010101" pitchFamily="34" charset="-127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t="5208" r="1151" b="5527"/>
          <a:stretch>
            <a:fillRect/>
          </a:stretch>
        </p:blipFill>
        <p:spPr bwMode="auto">
          <a:xfrm>
            <a:off x="914400" y="838200"/>
            <a:ext cx="7431088" cy="50577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5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</a:rPr>
              <a:t>Enabling Factor: Virtual </a:t>
            </a:r>
            <a:r>
              <a:rPr lang="en-US" altLang="ko-KR" dirty="0" err="1" smtClean="0">
                <a:ea typeface="굴림" charset="-127"/>
              </a:rPr>
              <a:t>Filesystem</a:t>
            </a:r>
            <a:r>
              <a:rPr lang="en-US" altLang="ko-KR" dirty="0" smtClean="0">
                <a:ea typeface="굴림" charset="-127"/>
              </a:rPr>
              <a:t> (VFS)</a:t>
            </a:r>
            <a:endParaRPr lang="en-US" altLang="ko-KR" sz="1800" dirty="0" smtClean="0">
              <a:ea typeface="굴림" charset="-127"/>
            </a:endParaRPr>
          </a:p>
        </p:txBody>
      </p:sp>
      <p:sp>
        <p:nvSpPr>
          <p:cNvPr id="1008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3810000"/>
            <a:ext cx="8915400" cy="2819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charset="-127"/>
              </a:rPr>
              <a:t>VFS:</a:t>
            </a:r>
            <a:r>
              <a:rPr lang="en-US" altLang="ko-KR" dirty="0" smtClean="0">
                <a:ea typeface="굴림" charset="-127"/>
              </a:rPr>
              <a:t> Virtual abstraction similar to local file 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charset="-127"/>
              </a:rPr>
              <a:t>Provides virtual superblocks, </a:t>
            </a:r>
            <a:r>
              <a:rPr lang="en-US" altLang="ko-KR" dirty="0" err="1" smtClean="0">
                <a:ea typeface="굴림" charset="-127"/>
              </a:rPr>
              <a:t>inodes</a:t>
            </a:r>
            <a:r>
              <a:rPr lang="en-US" altLang="ko-KR" dirty="0" smtClean="0">
                <a:ea typeface="굴림" charset="-127"/>
              </a:rPr>
              <a:t>, files, </a:t>
            </a:r>
            <a:r>
              <a:rPr lang="en-US" altLang="ko-KR" dirty="0" err="1" smtClean="0">
                <a:ea typeface="굴림" charset="-127"/>
              </a:rPr>
              <a:t>etc</a:t>
            </a:r>
            <a:endParaRPr lang="en-US" altLang="ko-KR" dirty="0" smtClean="0">
              <a:ea typeface="굴림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charset="-127"/>
              </a:rPr>
              <a:t>Compatible with a variety of local and remote file systems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>
                <a:ea typeface="굴림" charset="-127"/>
              </a:rPr>
              <a:t>provides object-oriented way of implementing file systems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charset="-127"/>
              </a:rPr>
              <a:t>VFS allows the same system call interface (the API) to be used for different types of file systems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charset="-127"/>
              </a:rPr>
              <a:t>The API is to the VFS interface, rather than any specific type of file system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solidFill>
                  <a:srgbClr val="FF0000"/>
                </a:solidFill>
                <a:ea typeface="굴림" charset="-127"/>
              </a:rPr>
              <a:t>In </a:t>
            </a:r>
            <a:r>
              <a:rPr lang="en-US" altLang="ko-KR" dirty="0" err="1" smtClean="0">
                <a:solidFill>
                  <a:srgbClr val="FF0000"/>
                </a:solidFill>
                <a:ea typeface="굴림" charset="-127"/>
              </a:rPr>
              <a:t>linux</a:t>
            </a:r>
            <a:r>
              <a:rPr lang="en-US" altLang="ko-KR" dirty="0" smtClean="0">
                <a:solidFill>
                  <a:srgbClr val="FF0000"/>
                </a:solidFill>
                <a:ea typeface="굴림" charset="-127"/>
              </a:rPr>
              <a:t>, “VFS” stands for “Virtual </a:t>
            </a:r>
            <a:r>
              <a:rPr lang="en-US" altLang="ko-KR" dirty="0" err="1" smtClean="0">
                <a:solidFill>
                  <a:srgbClr val="FF0000"/>
                </a:solidFill>
                <a:ea typeface="굴림" charset="-127"/>
              </a:rPr>
              <a:t>Filesystem</a:t>
            </a:r>
            <a:r>
              <a:rPr lang="en-US" altLang="ko-KR" dirty="0" smtClean="0">
                <a:solidFill>
                  <a:srgbClr val="FF0000"/>
                </a:solidFill>
                <a:ea typeface="굴림" charset="-127"/>
              </a:rPr>
              <a:t> Switch”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0"/>
          <a:stretch/>
        </p:blipFill>
        <p:spPr bwMode="auto">
          <a:xfrm>
            <a:off x="2011843" y="859830"/>
            <a:ext cx="5531957" cy="279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95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8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8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8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8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8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8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4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VFS Common File Model in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00400"/>
            <a:ext cx="8763000" cy="35145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Four primary object types for VFS:</a:t>
            </a:r>
          </a:p>
          <a:p>
            <a:pPr lvl="1"/>
            <a:r>
              <a:rPr lang="en-US" dirty="0"/>
              <a:t>superblock object: represents a specific mounted </a:t>
            </a:r>
            <a:r>
              <a:rPr lang="en-US" dirty="0" err="1"/>
              <a:t>filesystem</a:t>
            </a:r>
            <a:endParaRPr lang="en-US" dirty="0"/>
          </a:p>
          <a:p>
            <a:pPr lvl="1"/>
            <a:r>
              <a:rPr lang="en-US" dirty="0" err="1"/>
              <a:t>inode</a:t>
            </a:r>
            <a:r>
              <a:rPr lang="en-US" dirty="0"/>
              <a:t> object: represents a specific file</a:t>
            </a:r>
          </a:p>
          <a:p>
            <a:pPr lvl="1"/>
            <a:r>
              <a:rPr lang="en-US" dirty="0" err="1"/>
              <a:t>dentry</a:t>
            </a:r>
            <a:r>
              <a:rPr lang="en-US" dirty="0"/>
              <a:t> object: represents a directory entry </a:t>
            </a:r>
            <a:endParaRPr lang="en-US" dirty="0" smtClean="0"/>
          </a:p>
          <a:p>
            <a:pPr lvl="1"/>
            <a:r>
              <a:rPr lang="en-US" dirty="0" smtClean="0"/>
              <a:t>file </a:t>
            </a:r>
            <a:r>
              <a:rPr lang="en-US" dirty="0"/>
              <a:t>object: represents </a:t>
            </a:r>
            <a:r>
              <a:rPr lang="en-US" dirty="0" smtClean="0"/>
              <a:t>open </a:t>
            </a:r>
            <a:r>
              <a:rPr lang="en-US" dirty="0"/>
              <a:t>file associated with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There </a:t>
            </a:r>
            <a:r>
              <a:rPr lang="en-US" dirty="0"/>
              <a:t>is no specific directory </a:t>
            </a:r>
            <a:r>
              <a:rPr lang="en-US" dirty="0" smtClean="0"/>
              <a:t>object (VFS treats directories as files)</a:t>
            </a:r>
          </a:p>
          <a:p>
            <a:r>
              <a:rPr lang="en-US" dirty="0" smtClean="0"/>
              <a:t>May need to fit the model by faking it</a:t>
            </a:r>
          </a:p>
          <a:p>
            <a:pPr lvl="1"/>
            <a:r>
              <a:rPr lang="en-US" dirty="0" smtClean="0"/>
              <a:t>Example: make it look like directories are files</a:t>
            </a:r>
          </a:p>
          <a:p>
            <a:pPr lvl="1"/>
            <a:r>
              <a:rPr lang="en-US" dirty="0" smtClean="0"/>
              <a:t>Example: make it look like have </a:t>
            </a:r>
            <a:r>
              <a:rPr lang="en-US" dirty="0" err="1" smtClean="0"/>
              <a:t>inodes</a:t>
            </a:r>
            <a:r>
              <a:rPr lang="en-US" dirty="0" smtClean="0"/>
              <a:t>, superblocks, etc.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57"/>
          <a:stretch/>
        </p:blipFill>
        <p:spPr bwMode="auto">
          <a:xfrm>
            <a:off x="838200" y="533400"/>
            <a:ext cx="5257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1666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433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VFS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700" y="2590800"/>
            <a:ext cx="91440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operations object is contained within each primary object type to set operations of specific </a:t>
            </a:r>
            <a:r>
              <a:rPr lang="en-US" dirty="0" err="1" smtClean="0"/>
              <a:t>filesystems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super_operations</a:t>
            </a:r>
            <a:r>
              <a:rPr lang="en-US" dirty="0" smtClean="0"/>
              <a:t>”: methods that kernel can invoke on a specific </a:t>
            </a:r>
            <a:r>
              <a:rPr lang="en-US" dirty="0" err="1" smtClean="0"/>
              <a:t>filesystem</a:t>
            </a:r>
            <a:r>
              <a:rPr lang="en-US" dirty="0" smtClean="0"/>
              <a:t>, i.e.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write_inode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sync_fs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inode_operations</a:t>
            </a:r>
            <a:r>
              <a:rPr lang="en-US" dirty="0" smtClean="0"/>
              <a:t>”: methods that kernel can invoke on a specific file, such as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create()</a:t>
            </a:r>
            <a:r>
              <a:rPr lang="en-US" dirty="0" smtClean="0"/>
              <a:t> 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link()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dentry_operations</a:t>
            </a:r>
            <a:r>
              <a:rPr lang="en-US" dirty="0" smtClean="0"/>
              <a:t>”: methods that kernel can invoke on a specific directory entry, such as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d_compare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/>
              <a:t> 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d_delete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“</a:t>
            </a:r>
            <a:r>
              <a:rPr lang="en-US" dirty="0" err="1" smtClean="0">
                <a:latin typeface="+mj-lt"/>
                <a:cs typeface="Courier New" pitchFamily="49" charset="0"/>
              </a:rPr>
              <a:t>file_operations</a:t>
            </a:r>
            <a:r>
              <a:rPr lang="en-US" dirty="0" smtClean="0">
                <a:latin typeface="+mj-lt"/>
                <a:cs typeface="Courier New" pitchFamily="49" charset="0"/>
              </a:rPr>
              <a:t>”: methods that process can invoke on an open file, such as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read() </a:t>
            </a:r>
            <a:r>
              <a:rPr lang="en-US" dirty="0" smtClean="0">
                <a:latin typeface="+mj-lt"/>
                <a:cs typeface="Courier New" pitchFamily="49" charset="0"/>
              </a:rPr>
              <a:t>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write()</a:t>
            </a:r>
          </a:p>
          <a:p>
            <a:r>
              <a:rPr lang="en-US" dirty="0" smtClean="0">
                <a:latin typeface="+mj-lt"/>
                <a:cs typeface="Courier New" pitchFamily="49" charset="0"/>
              </a:rPr>
              <a:t>There are a lot of operations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68859" y="1143000"/>
            <a:ext cx="1752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write()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102459" y="1143000"/>
            <a:ext cx="1752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s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ys_write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()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236059" y="1143000"/>
            <a:ext cx="1752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f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ilesystem’s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w</a:t>
            </a:r>
            <a:r>
              <a:rPr lang="en-US" dirty="0" smtClean="0"/>
              <a:t>rite method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7369659" y="1066800"/>
            <a:ext cx="783741" cy="762000"/>
          </a:xfrm>
          <a:prstGeom prst="can">
            <a:avLst>
              <a:gd name="adj" fmla="val 35714"/>
            </a:avLst>
          </a:prstGeom>
          <a:solidFill>
            <a:srgbClr val="FF66CC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 bwMode="auto">
          <a:xfrm>
            <a:off x="2721459" y="1447800"/>
            <a:ext cx="3810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5" idx="3"/>
            <a:endCxn id="6" idx="1"/>
          </p:cNvCxnSpPr>
          <p:nvPr/>
        </p:nvCxnSpPr>
        <p:spPr bwMode="auto">
          <a:xfrm>
            <a:off x="4855059" y="1447800"/>
            <a:ext cx="3810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988659" y="1460500"/>
            <a:ext cx="3810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2819400" y="838200"/>
            <a:ext cx="0" cy="1650831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7086600" y="838200"/>
            <a:ext cx="0" cy="1650831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953000" y="838200"/>
            <a:ext cx="0" cy="1650831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139677" y="2043499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user-space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51081" y="204349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VFS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2440" y="2043499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filesystem</a:t>
            </a:r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7239000" y="1905000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physical</a:t>
            </a:r>
          </a:p>
          <a:p>
            <a:pPr algn="ctr"/>
            <a:r>
              <a:rPr lang="en-US" dirty="0" smtClean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2319392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Value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dirty="0" smtClean="0"/>
              <a:t>Handle huge volumes of data, e.g., PBs</a:t>
            </a:r>
          </a:p>
          <a:p>
            <a:pPr lvl="1"/>
            <a:r>
              <a:rPr lang="en-US" dirty="0" smtClean="0"/>
              <a:t>Store (key, value) tuples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Simple interface</a:t>
            </a:r>
          </a:p>
          <a:p>
            <a:pPr lvl="1"/>
            <a:r>
              <a:rPr lang="en-US" b="1" dirty="0"/>
              <a:t>put</a:t>
            </a:r>
            <a:r>
              <a:rPr lang="en-US" dirty="0"/>
              <a:t>(key, </a:t>
            </a:r>
            <a:r>
              <a:rPr lang="en-US" dirty="0" smtClean="0"/>
              <a:t>value)</a:t>
            </a:r>
            <a:r>
              <a:rPr lang="en-US" dirty="0"/>
              <a:t>; // </a:t>
            </a:r>
            <a:r>
              <a:rPr lang="en-US" dirty="0" smtClean="0"/>
              <a:t>insert/write “value” associated with </a:t>
            </a:r>
            <a:r>
              <a:rPr lang="en-US" dirty="0"/>
              <a:t>“key”</a:t>
            </a:r>
          </a:p>
          <a:p>
            <a:pPr lvl="1"/>
            <a:r>
              <a:rPr lang="en-US" dirty="0" smtClean="0"/>
              <a:t>value </a:t>
            </a:r>
            <a:r>
              <a:rPr lang="en-US" dirty="0"/>
              <a:t>= </a:t>
            </a:r>
            <a:r>
              <a:rPr lang="en-US" b="1" dirty="0"/>
              <a:t>get</a:t>
            </a:r>
            <a:r>
              <a:rPr lang="en-US" dirty="0"/>
              <a:t>(key); // </a:t>
            </a:r>
            <a:r>
              <a:rPr lang="en-US" dirty="0" smtClean="0"/>
              <a:t>get/read </a:t>
            </a:r>
            <a:r>
              <a:rPr lang="en-US" dirty="0"/>
              <a:t>data associated </a:t>
            </a:r>
            <a:r>
              <a:rPr lang="en-US" dirty="0" smtClean="0"/>
              <a:t>with </a:t>
            </a:r>
            <a:r>
              <a:rPr lang="en-US" dirty="0"/>
              <a:t>“key</a:t>
            </a:r>
            <a:r>
              <a:rPr lang="en-US" dirty="0" smtClean="0"/>
              <a:t>”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Used sometimes as a simpler but more scalable “database”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14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Amazon:</a:t>
            </a:r>
          </a:p>
          <a:p>
            <a:pPr lvl="1"/>
            <a:r>
              <a:rPr lang="en-US" dirty="0" smtClean="0"/>
              <a:t>Key: </a:t>
            </a:r>
            <a:r>
              <a:rPr lang="en-US" dirty="0" err="1" smtClean="0"/>
              <a:t>customerID</a:t>
            </a:r>
            <a:endParaRPr lang="en-US" dirty="0" smtClean="0"/>
          </a:p>
          <a:p>
            <a:pPr lvl="1"/>
            <a:r>
              <a:rPr lang="en-US" dirty="0" smtClean="0"/>
              <a:t>Value: customer profile (e.g., buying history, credit card, ..)</a:t>
            </a:r>
          </a:p>
          <a:p>
            <a:endParaRPr lang="en-US" dirty="0" smtClean="0"/>
          </a:p>
          <a:p>
            <a:r>
              <a:rPr lang="en-US" dirty="0" smtClean="0"/>
              <a:t>Facebook, Twitter:</a:t>
            </a:r>
          </a:p>
          <a:p>
            <a:pPr lvl="1"/>
            <a:r>
              <a:rPr lang="en-US" dirty="0" smtClean="0"/>
              <a:t>Key: </a:t>
            </a:r>
            <a:r>
              <a:rPr lang="en-US" dirty="0" err="1" smtClean="0"/>
              <a:t>UserID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Value: user profile (e.g., posting history, photos, friends, …)</a:t>
            </a:r>
          </a:p>
          <a:p>
            <a:pPr marL="457200" lvl="1" indent="0">
              <a:buNone/>
            </a:pPr>
            <a:r>
              <a:rPr lang="en-US" dirty="0" smtClean="0"/>
              <a:t>			</a:t>
            </a:r>
          </a:p>
          <a:p>
            <a:r>
              <a:rPr lang="en-US" dirty="0" err="1" smtClean="0"/>
              <a:t>iCloud</a:t>
            </a:r>
            <a:r>
              <a:rPr lang="en-US" dirty="0" smtClean="0"/>
              <a:t>/iTunes:</a:t>
            </a:r>
          </a:p>
          <a:p>
            <a:pPr lvl="1"/>
            <a:r>
              <a:rPr lang="en-US" dirty="0" smtClean="0"/>
              <a:t>Key: Movie/song name</a:t>
            </a:r>
          </a:p>
          <a:p>
            <a:pPr lvl="1"/>
            <a:r>
              <a:rPr lang="en-US" dirty="0" smtClean="0"/>
              <a:t>Value: Movie, Song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152400"/>
            <a:ext cx="2209800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Values: Examples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076700" y="2234976"/>
            <a:ext cx="2324100" cy="1117824"/>
            <a:chOff x="3619500" y="2234976"/>
            <a:chExt cx="2324100" cy="11178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2234976"/>
              <a:ext cx="1143000" cy="111782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9500" y="2247900"/>
              <a:ext cx="1104900" cy="11049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015295" y="3911600"/>
            <a:ext cx="2283905" cy="1041400"/>
            <a:chOff x="3558095" y="3733800"/>
            <a:chExt cx="2283905" cy="1041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8095" y="3797300"/>
              <a:ext cx="1242505" cy="9271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0600" y="3733800"/>
              <a:ext cx="1041400" cy="104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0586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Key-value </a:t>
            </a:r>
            <a:r>
              <a:rPr lang="en-US" smtClean="0"/>
              <a:t>storage systems in real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2202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Amazon</a:t>
            </a:r>
          </a:p>
          <a:p>
            <a:pPr lvl="1"/>
            <a:r>
              <a:rPr lang="en-US" dirty="0" err="1" smtClean="0"/>
              <a:t>DynamoDB</a:t>
            </a:r>
            <a:r>
              <a:rPr lang="en-US" dirty="0" smtClean="0"/>
              <a:t>: internal key value store used to power </a:t>
            </a:r>
            <a:r>
              <a:rPr lang="en-US" dirty="0" err="1" smtClean="0"/>
              <a:t>Amazon.com</a:t>
            </a:r>
            <a:r>
              <a:rPr lang="en-US" dirty="0" smtClean="0"/>
              <a:t> (shopping cart)</a:t>
            </a:r>
          </a:p>
          <a:p>
            <a:pPr lvl="1"/>
            <a:r>
              <a:rPr lang="en-US" dirty="0" smtClean="0"/>
              <a:t>Simple Storage System (S3)</a:t>
            </a:r>
          </a:p>
          <a:p>
            <a:pPr lvl="2"/>
            <a:endParaRPr lang="en-US" dirty="0" smtClean="0"/>
          </a:p>
          <a:p>
            <a:r>
              <a:rPr lang="en-US" b="1" dirty="0" err="1" smtClean="0"/>
              <a:t>BigTable</a:t>
            </a:r>
            <a:r>
              <a:rPr lang="en-US" b="1" dirty="0" smtClean="0"/>
              <a:t>/</a:t>
            </a:r>
            <a:r>
              <a:rPr lang="en-US" b="1" dirty="0" err="1" smtClean="0"/>
              <a:t>HBase</a:t>
            </a:r>
            <a:r>
              <a:rPr lang="en-US" b="1" dirty="0" smtClean="0"/>
              <a:t>/</a:t>
            </a:r>
            <a:r>
              <a:rPr lang="en-US" b="1" dirty="0" err="1" smtClean="0"/>
              <a:t>Hypertable</a:t>
            </a:r>
            <a:r>
              <a:rPr lang="en-US" b="1" dirty="0" smtClean="0"/>
              <a:t>: </a:t>
            </a:r>
            <a:r>
              <a:rPr lang="en-US" dirty="0" smtClean="0"/>
              <a:t>distributed, </a:t>
            </a:r>
            <a:r>
              <a:rPr lang="en-US" dirty="0"/>
              <a:t>scalable </a:t>
            </a:r>
            <a:r>
              <a:rPr lang="en-US" dirty="0" smtClean="0"/>
              <a:t>data storage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Cassandra</a:t>
            </a:r>
            <a:r>
              <a:rPr lang="en-US" dirty="0"/>
              <a:t>: “distributed data management system” (developed by Facebook</a:t>
            </a:r>
            <a:r>
              <a:rPr lang="en-US" dirty="0" smtClean="0"/>
              <a:t>)</a:t>
            </a:r>
          </a:p>
          <a:p>
            <a:pPr lvl="4"/>
            <a:endParaRPr lang="en-US" dirty="0"/>
          </a:p>
          <a:p>
            <a:r>
              <a:rPr lang="en-US" b="1" dirty="0" err="1" smtClean="0"/>
              <a:t>Memcached</a:t>
            </a:r>
            <a:r>
              <a:rPr lang="en-US" b="1" dirty="0"/>
              <a:t>:</a:t>
            </a:r>
            <a:r>
              <a:rPr lang="en-US" dirty="0"/>
              <a:t> in-memory key-value store for small chunks of arbitrary data (strings, objects) </a:t>
            </a:r>
          </a:p>
          <a:p>
            <a:pPr lvl="3"/>
            <a:endParaRPr lang="en-US" dirty="0" smtClean="0"/>
          </a:p>
          <a:p>
            <a:r>
              <a:rPr lang="en-US" b="1" dirty="0" err="1" smtClean="0"/>
              <a:t>eDonkey</a:t>
            </a:r>
            <a:r>
              <a:rPr lang="en-US" b="1" dirty="0" smtClean="0"/>
              <a:t>/</a:t>
            </a:r>
            <a:r>
              <a:rPr lang="en-US" b="1" dirty="0" err="1" smtClean="0"/>
              <a:t>eMule</a:t>
            </a:r>
            <a:r>
              <a:rPr lang="en-US" b="1" dirty="0" smtClean="0"/>
              <a:t>:</a:t>
            </a:r>
            <a:r>
              <a:rPr lang="en-US" dirty="0" smtClean="0"/>
              <a:t> peer-to-peer sharing system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52684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Value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1524000"/>
          </a:xfrm>
        </p:spPr>
        <p:txBody>
          <a:bodyPr/>
          <a:lstStyle/>
          <a:p>
            <a:r>
              <a:rPr lang="en-US" dirty="0" smtClean="0"/>
              <a:t>Also called Distributed </a:t>
            </a:r>
            <a:r>
              <a:rPr lang="en-US" dirty="0"/>
              <a:t>H</a:t>
            </a:r>
            <a:r>
              <a:rPr lang="en-US" dirty="0" smtClean="0"/>
              <a:t>ash Tables (DHT)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Main idea: partition set of key-values across many machines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98" name="Group 97"/>
          <p:cNvGrpSpPr/>
          <p:nvPr/>
        </p:nvGrpSpPr>
        <p:grpSpPr>
          <a:xfrm>
            <a:off x="6781800" y="2379821"/>
            <a:ext cx="533400" cy="1753394"/>
            <a:chOff x="7010400" y="1600200"/>
            <a:chExt cx="533400" cy="1753394"/>
          </a:xfrm>
        </p:grpSpPr>
        <p:sp>
          <p:nvSpPr>
            <p:cNvPr id="5" name="Rectangle 4"/>
            <p:cNvSpPr/>
            <p:nvPr/>
          </p:nvSpPr>
          <p:spPr bwMode="auto">
            <a:xfrm>
              <a:off x="7010400" y="1600200"/>
              <a:ext cx="533400" cy="17526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 bwMode="auto">
            <a:xfrm rot="16200000" flipH="1">
              <a:off x="6400800" y="2476500"/>
              <a:ext cx="17526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7010400" y="1676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7010400" y="1752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7010400" y="1828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7010400" y="1905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7010400" y="1979612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7010400" y="2057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010400" y="2133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7010400" y="2209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7010400" y="2286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7010400" y="2360612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7010400" y="2438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7010400" y="2514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7010400" y="2590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7010400" y="2667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7010400" y="2741612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7010400" y="2819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7010400" y="2895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010400" y="2971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7010400" y="3275012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742815"/>
            <a:ext cx="685800" cy="685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742815"/>
            <a:ext cx="685800" cy="685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742815"/>
            <a:ext cx="685800" cy="685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742021"/>
            <a:ext cx="685800" cy="685800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6248400" y="4437221"/>
            <a:ext cx="533400" cy="381794"/>
            <a:chOff x="6477000" y="3657600"/>
            <a:chExt cx="533400" cy="381794"/>
          </a:xfrm>
        </p:grpSpPr>
        <p:sp>
          <p:nvSpPr>
            <p:cNvPr id="78" name="Rectangle 77"/>
            <p:cNvSpPr/>
            <p:nvPr/>
          </p:nvSpPr>
          <p:spPr bwMode="auto">
            <a:xfrm>
              <a:off x="6477000" y="3657600"/>
              <a:ext cx="533400" cy="3810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79" name="Straight Connector 78"/>
            <p:cNvCxnSpPr>
              <a:stCxn id="78" idx="0"/>
              <a:endCxn id="78" idx="2"/>
            </p:cNvCxnSpPr>
            <p:nvPr/>
          </p:nvCxnSpPr>
          <p:spPr bwMode="auto">
            <a:xfrm rot="16200000" flipH="1">
              <a:off x="6553200" y="3848100"/>
              <a:ext cx="381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6477000" y="3733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6477000" y="3810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6477000" y="38862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6477000" y="3962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99" name="Group 98"/>
          <p:cNvGrpSpPr/>
          <p:nvPr/>
        </p:nvGrpSpPr>
        <p:grpSpPr>
          <a:xfrm>
            <a:off x="1524000" y="4436427"/>
            <a:ext cx="533400" cy="381000"/>
            <a:chOff x="1752600" y="3656806"/>
            <a:chExt cx="533400" cy="3810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2971800" y="4437221"/>
            <a:ext cx="533400" cy="381000"/>
            <a:chOff x="3200400" y="3657600"/>
            <a:chExt cx="533400" cy="381000"/>
          </a:xfrm>
        </p:grpSpPr>
        <p:sp>
          <p:nvSpPr>
            <p:cNvPr id="66" name="Rectangle 65"/>
            <p:cNvSpPr/>
            <p:nvPr/>
          </p:nvSpPr>
          <p:spPr bwMode="auto">
            <a:xfrm>
              <a:off x="3200400" y="3657600"/>
              <a:ext cx="533400" cy="3810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3200400" y="3733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3200400" y="3810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3200400" y="38862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3200400" y="3658394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3200400" y="3962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01" name="Group 100"/>
          <p:cNvGrpSpPr/>
          <p:nvPr/>
        </p:nvGrpSpPr>
        <p:grpSpPr>
          <a:xfrm>
            <a:off x="4267200" y="4437221"/>
            <a:ext cx="533400" cy="381794"/>
            <a:chOff x="4495800" y="3657600"/>
            <a:chExt cx="533400" cy="381794"/>
          </a:xfrm>
        </p:grpSpPr>
        <p:sp>
          <p:nvSpPr>
            <p:cNvPr id="72" name="Rectangle 71"/>
            <p:cNvSpPr/>
            <p:nvPr/>
          </p:nvSpPr>
          <p:spPr bwMode="auto">
            <a:xfrm>
              <a:off x="4495800" y="3657600"/>
              <a:ext cx="533400" cy="3810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73" name="Straight Connector 72"/>
            <p:cNvCxnSpPr>
              <a:stCxn id="72" idx="0"/>
              <a:endCxn id="72" idx="2"/>
            </p:cNvCxnSpPr>
            <p:nvPr/>
          </p:nvCxnSpPr>
          <p:spPr bwMode="auto">
            <a:xfrm rot="16200000" flipH="1">
              <a:off x="4572000" y="3848100"/>
              <a:ext cx="381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4495800" y="3733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4495800" y="3810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4495800" y="38862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4495800" y="3658394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4495800" y="3962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8" name="Left Brace 87"/>
          <p:cNvSpPr/>
          <p:nvPr/>
        </p:nvSpPr>
        <p:spPr bwMode="auto">
          <a:xfrm>
            <a:off x="6629400" y="2379821"/>
            <a:ext cx="152400" cy="381000"/>
          </a:xfrm>
          <a:prstGeom prst="lef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Left Brace 88"/>
          <p:cNvSpPr/>
          <p:nvPr/>
        </p:nvSpPr>
        <p:spPr bwMode="auto">
          <a:xfrm>
            <a:off x="6629400" y="2760821"/>
            <a:ext cx="152400" cy="381000"/>
          </a:xfrm>
          <a:prstGeom prst="lef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Left Brace 89"/>
          <p:cNvSpPr/>
          <p:nvPr/>
        </p:nvSpPr>
        <p:spPr bwMode="auto">
          <a:xfrm>
            <a:off x="6629400" y="3141821"/>
            <a:ext cx="152400" cy="381000"/>
          </a:xfrm>
          <a:prstGeom prst="lef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Left Brace 90"/>
          <p:cNvSpPr/>
          <p:nvPr/>
        </p:nvSpPr>
        <p:spPr bwMode="auto">
          <a:xfrm>
            <a:off x="6629400" y="3751421"/>
            <a:ext cx="152400" cy="381000"/>
          </a:xfrm>
          <a:prstGeom prst="lef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6688721" y="2133600"/>
            <a:ext cx="778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key, value</a:t>
            </a:r>
          </a:p>
        </p:txBody>
      </p:sp>
      <p:sp>
        <p:nvSpPr>
          <p:cNvPr id="93" name="Freeform 92"/>
          <p:cNvSpPr/>
          <p:nvPr/>
        </p:nvSpPr>
        <p:spPr bwMode="auto">
          <a:xfrm>
            <a:off x="1816100" y="2595721"/>
            <a:ext cx="4762500" cy="1676400"/>
          </a:xfrm>
          <a:custGeom>
            <a:avLst/>
            <a:gdLst>
              <a:gd name="connsiteX0" fmla="*/ 4762500 w 4762500"/>
              <a:gd name="connsiteY0" fmla="*/ 0 h 1676400"/>
              <a:gd name="connsiteX1" fmla="*/ 0 w 4762500"/>
              <a:gd name="connsiteY1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0" h="1676400">
                <a:moveTo>
                  <a:pt x="4762500" y="0"/>
                </a:moveTo>
                <a:lnTo>
                  <a:pt x="0" y="1676400"/>
                </a:lnTo>
              </a:path>
            </a:pathLst>
          </a:cu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 bwMode="auto">
          <a:xfrm>
            <a:off x="3276600" y="2989421"/>
            <a:ext cx="3276600" cy="1295400"/>
          </a:xfrm>
          <a:custGeom>
            <a:avLst/>
            <a:gdLst>
              <a:gd name="connsiteX0" fmla="*/ 4762500 w 4762500"/>
              <a:gd name="connsiteY0" fmla="*/ 0 h 1676400"/>
              <a:gd name="connsiteX1" fmla="*/ 0 w 4762500"/>
              <a:gd name="connsiteY1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0" h="1676400">
                <a:moveTo>
                  <a:pt x="4762500" y="0"/>
                </a:moveTo>
                <a:lnTo>
                  <a:pt x="0" y="1676400"/>
                </a:lnTo>
              </a:path>
            </a:pathLst>
          </a:cu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 bwMode="auto">
          <a:xfrm>
            <a:off x="4572000" y="3370421"/>
            <a:ext cx="1981200" cy="914400"/>
          </a:xfrm>
          <a:custGeom>
            <a:avLst/>
            <a:gdLst>
              <a:gd name="connsiteX0" fmla="*/ 4762500 w 4762500"/>
              <a:gd name="connsiteY0" fmla="*/ 0 h 1676400"/>
              <a:gd name="connsiteX1" fmla="*/ 0 w 4762500"/>
              <a:gd name="connsiteY1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0" h="1676400">
                <a:moveTo>
                  <a:pt x="4762500" y="0"/>
                </a:moveTo>
                <a:lnTo>
                  <a:pt x="0" y="1676400"/>
                </a:lnTo>
              </a:path>
            </a:pathLst>
          </a:cu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 bwMode="auto">
          <a:xfrm>
            <a:off x="6477000" y="3980021"/>
            <a:ext cx="152400" cy="304800"/>
          </a:xfrm>
          <a:custGeom>
            <a:avLst/>
            <a:gdLst>
              <a:gd name="connsiteX0" fmla="*/ 4762500 w 4762500"/>
              <a:gd name="connsiteY0" fmla="*/ 0 h 1676400"/>
              <a:gd name="connsiteX1" fmla="*/ 0 w 4762500"/>
              <a:gd name="connsiteY1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0" h="1676400">
                <a:moveTo>
                  <a:pt x="4762500" y="0"/>
                </a:moveTo>
                <a:lnTo>
                  <a:pt x="0" y="1676400"/>
                </a:lnTo>
              </a:path>
            </a:pathLst>
          </a:cu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5486400" y="466582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82362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8" grpId="0" animBg="1"/>
      <p:bldP spid="89" grpId="0" animBg="1"/>
      <p:bldP spid="90" grpId="0" animBg="1"/>
      <p:bldP spid="91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Fault Tolerance: </a:t>
            </a:r>
            <a:r>
              <a:rPr lang="en-US" dirty="0" smtClean="0"/>
              <a:t>handle machine failures without losing data  and without degradation in performance</a:t>
            </a:r>
          </a:p>
          <a:p>
            <a:r>
              <a:rPr lang="en-US" b="1" dirty="0" smtClean="0"/>
              <a:t>Scalability: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to scale to thousands of machines </a:t>
            </a:r>
          </a:p>
          <a:p>
            <a:pPr lvl="1"/>
            <a:r>
              <a:rPr lang="en-US" dirty="0" smtClean="0"/>
              <a:t>Need to allow easy addition of new machines</a:t>
            </a:r>
          </a:p>
          <a:p>
            <a:r>
              <a:rPr lang="en-US" b="1" dirty="0" smtClean="0"/>
              <a:t>Consistency: </a:t>
            </a:r>
            <a:r>
              <a:rPr lang="en-US" dirty="0" smtClean="0"/>
              <a:t>maintain data consistency in face of node failures and message losses </a:t>
            </a:r>
          </a:p>
          <a:p>
            <a:r>
              <a:rPr lang="en-US" b="1" dirty="0" smtClean="0"/>
              <a:t>Heterogeneity</a:t>
            </a:r>
            <a:r>
              <a:rPr lang="en-US" dirty="0" smtClean="0"/>
              <a:t> (if deployed as peer-to-peer systems):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Latency: 1ms to 1000ms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Bandwidth: 32Kb/s to 100Mb/s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20788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220788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20788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219994"/>
            <a:ext cx="685800" cy="685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77000" y="915194"/>
            <a:ext cx="533400" cy="381794"/>
            <a:chOff x="6477000" y="3657600"/>
            <a:chExt cx="533400" cy="381794"/>
          </a:xfrm>
          <a:solidFill>
            <a:srgbClr val="FFFFAA"/>
          </a:solidFill>
        </p:grpSpPr>
        <p:sp>
          <p:nvSpPr>
            <p:cNvPr id="9" name="Rectangle 8"/>
            <p:cNvSpPr/>
            <p:nvPr/>
          </p:nvSpPr>
          <p:spPr bwMode="auto">
            <a:xfrm>
              <a:off x="6477000" y="3657600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0" name="Straight Connector 9"/>
            <p:cNvCxnSpPr>
              <a:stCxn id="9" idx="0"/>
              <a:endCxn id="9" idx="2"/>
            </p:cNvCxnSpPr>
            <p:nvPr/>
          </p:nvCxnSpPr>
          <p:spPr bwMode="auto">
            <a:xfrm rot="16200000" flipH="1">
              <a:off x="6553200" y="3848100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6477000" y="37338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477000" y="38100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477000" y="38862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4770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752600" y="914400"/>
            <a:ext cx="533400" cy="381794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3200400" y="915194"/>
            <a:ext cx="533400" cy="381794"/>
            <a:chOff x="3200400" y="3657600"/>
            <a:chExt cx="533400" cy="381794"/>
          </a:xfrm>
          <a:solidFill>
            <a:srgbClr val="FFFFAA"/>
          </a:solidFill>
        </p:grpSpPr>
        <p:sp>
          <p:nvSpPr>
            <p:cNvPr id="24" name="Rectangle 23"/>
            <p:cNvSpPr/>
            <p:nvPr/>
          </p:nvSpPr>
          <p:spPr bwMode="auto">
            <a:xfrm>
              <a:off x="3200400" y="3657600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3276600" y="3848100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3200400" y="37338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3200400" y="38100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3200400" y="38862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3200400" y="3658394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32004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4495800" y="915194"/>
            <a:ext cx="533400" cy="381794"/>
            <a:chOff x="4495800" y="3657600"/>
            <a:chExt cx="533400" cy="381794"/>
          </a:xfrm>
          <a:solidFill>
            <a:srgbClr val="FFFFAA"/>
          </a:solidFill>
        </p:grpSpPr>
        <p:sp>
          <p:nvSpPr>
            <p:cNvPr id="32" name="Rectangle 31"/>
            <p:cNvSpPr/>
            <p:nvPr/>
          </p:nvSpPr>
          <p:spPr bwMode="auto">
            <a:xfrm>
              <a:off x="4495800" y="3657600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33" name="Straight Connector 32"/>
            <p:cNvCxnSpPr>
              <a:stCxn id="32" idx="0"/>
              <a:endCxn id="32" idx="2"/>
            </p:cNvCxnSpPr>
            <p:nvPr/>
          </p:nvCxnSpPr>
          <p:spPr bwMode="auto">
            <a:xfrm rot="16200000" flipH="1">
              <a:off x="4572000" y="3848100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495800" y="37338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4495800" y="38100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4495800" y="38862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4495800" y="3658394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44958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11437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276600" y="914400"/>
            <a:ext cx="762001" cy="762000"/>
            <a:chOff x="3505199" y="2971800"/>
            <a:chExt cx="762001" cy="762000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3505200" y="3048000"/>
              <a:ext cx="762000" cy="685800"/>
            </a:xfrm>
            <a:prstGeom prst="line">
              <a:avLst/>
            </a:prstGeom>
            <a:solidFill>
              <a:schemeClr val="bg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3467099" y="3009900"/>
              <a:ext cx="762000" cy="685800"/>
            </a:xfrm>
            <a:prstGeom prst="line">
              <a:avLst/>
            </a:prstGeom>
            <a:solidFill>
              <a:schemeClr val="bg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49060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458200" cy="5105400"/>
          </a:xfrm>
        </p:spPr>
        <p:txBody>
          <a:bodyPr/>
          <a:lstStyle/>
          <a:p>
            <a:r>
              <a:rPr lang="en-US" b="1" dirty="0"/>
              <a:t>p</a:t>
            </a:r>
            <a:r>
              <a:rPr lang="en-US" b="1" dirty="0" smtClean="0"/>
              <a:t>ut(key, value)</a:t>
            </a:r>
            <a:r>
              <a:rPr lang="en-US" dirty="0" smtClean="0"/>
              <a:t>: where do you store a new </a:t>
            </a:r>
            <a:br>
              <a:rPr lang="en-US" dirty="0" smtClean="0"/>
            </a:br>
            <a:r>
              <a:rPr lang="en-US" dirty="0" smtClean="0"/>
              <a:t>(key, value) tuple?</a:t>
            </a:r>
            <a:endParaRPr lang="en-US" b="1" dirty="0" smtClean="0"/>
          </a:p>
          <a:p>
            <a:r>
              <a:rPr lang="en-US" b="1" dirty="0"/>
              <a:t>g</a:t>
            </a:r>
            <a:r>
              <a:rPr lang="en-US" b="1" dirty="0" smtClean="0"/>
              <a:t>et(key)</a:t>
            </a:r>
            <a:r>
              <a:rPr lang="en-US" dirty="0" smtClean="0"/>
              <a:t>: where is the value associated with a given “key” stored?</a:t>
            </a:r>
          </a:p>
          <a:p>
            <a:endParaRPr lang="en-US" dirty="0"/>
          </a:p>
          <a:p>
            <a:r>
              <a:rPr lang="en-US" dirty="0" smtClean="0"/>
              <a:t>And, do the above while providing </a:t>
            </a:r>
          </a:p>
          <a:p>
            <a:pPr lvl="1"/>
            <a:r>
              <a:rPr lang="en-US" dirty="0" smtClean="0"/>
              <a:t>Fault Tolerance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Consistency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51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Congestion Avoidance</a:t>
            </a:r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85800"/>
            <a:ext cx="878205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Congestion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How long should timeout be for re-sending messages?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Too </a:t>
            </a:r>
            <a:r>
              <a:rPr lang="en-US" altLang="ko-KR" dirty="0" err="1" smtClean="0">
                <a:ea typeface="굴림" panose="020B0600000101010101" pitchFamily="34" charset="-127"/>
              </a:rPr>
              <a:t>long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wastes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time if message lost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Too 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shortretransmit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even though 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ack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will arrive shortly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Stability problem: more congestion  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ack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is delayed  unnecessary timeout  more traffic  more congestion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Closely related to window size at sender: too big means putting too much data into network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How does the sender’s window size get chosen?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Must be less than receiver’s advertised buffer size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Try to match the rate of sending packets with the rate that the slowest link can accommodate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Sender uses an adaptive algorithm to decide size of N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Goal: fill network between sender and receiver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Basic technique: slowly increase size of window until acknowledgements start being delayed/lost</a:t>
            </a:r>
            <a:endParaRPr lang="en-US" altLang="ko-KR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TCP solution: “slow start” (start sending slowly)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If no timeout, slowly increase window size (throughput) by 1 for each 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ack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received 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Timeout  congestion, so cut window size in half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“</a:t>
            </a:r>
            <a:r>
              <a:rPr lang="en-US" altLang="ko-KR" i="1" dirty="0" smtClean="0">
                <a:ea typeface="굴림" panose="020B0600000101010101" pitchFamily="34" charset="-127"/>
              </a:rPr>
              <a:t>Additive Increase, Multiplicative Decrease</a:t>
            </a:r>
            <a:r>
              <a:rPr lang="en-US" altLang="ko-KR" dirty="0" smtClean="0">
                <a:ea typeface="굴림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0827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9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5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95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95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95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95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95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95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95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95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95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95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95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956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956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68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Directory-Based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137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Have a node maintain the mapping between </a:t>
            </a:r>
            <a:r>
              <a:rPr lang="en-US" b="1" dirty="0" smtClean="0"/>
              <a:t>keys</a:t>
            </a:r>
            <a:r>
              <a:rPr lang="en-US" dirty="0" smtClean="0"/>
              <a:t> and the </a:t>
            </a:r>
            <a:r>
              <a:rPr lang="en-US" b="1" dirty="0" smtClean="0"/>
              <a:t>machines (nodes) </a:t>
            </a:r>
            <a:r>
              <a:rPr lang="en-US" dirty="0" smtClean="0"/>
              <a:t>that store the </a:t>
            </a:r>
            <a:r>
              <a:rPr lang="en-US" b="1" dirty="0" smtClean="0"/>
              <a:t>values</a:t>
            </a:r>
            <a:r>
              <a:rPr lang="en-US" dirty="0" smtClean="0"/>
              <a:t> associated with the</a:t>
            </a:r>
            <a:r>
              <a:rPr lang="en-US" b="1" dirty="0" smtClean="0"/>
              <a:t> keys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52570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3200"/>
            <a:ext cx="685800" cy="6858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09871" y="5943600"/>
            <a:ext cx="52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67000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16454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4114800" y="4766846"/>
            <a:ext cx="1099204" cy="338554"/>
            <a:chOff x="4114800" y="4766846"/>
            <a:chExt cx="1099204" cy="338554"/>
          </a:xfrm>
        </p:grpSpPr>
        <p:sp>
          <p:nvSpPr>
            <p:cNvPr id="75" name="TextBox 74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019800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75136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486400" y="2590800"/>
            <a:ext cx="10668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>
              <a:stCxn id="80" idx="0"/>
              <a:endCxn id="80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7" name="TextBox 86"/>
          <p:cNvSpPr txBox="1"/>
          <p:nvPr/>
        </p:nvSpPr>
        <p:spPr>
          <a:xfrm>
            <a:off x="5486400" y="27094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35854" y="2709446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</a:t>
            </a:r>
            <a:r>
              <a:rPr lang="en-US" sz="1600" b="0" dirty="0">
                <a:latin typeface="Helvetica"/>
                <a:cs typeface="Helvetica"/>
              </a:rPr>
              <a:t>2</a:t>
            </a:r>
            <a:endParaRPr lang="en-US" sz="1600" b="0" dirty="0" smtClean="0">
              <a:latin typeface="Helvetica"/>
              <a:cs typeface="Helvetica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486400" y="2895600"/>
            <a:ext cx="980357" cy="338554"/>
            <a:chOff x="5486400" y="3048000"/>
            <a:chExt cx="980357" cy="338554"/>
          </a:xfrm>
        </p:grpSpPr>
        <p:sp>
          <p:nvSpPr>
            <p:cNvPr id="89" name="TextBox 88"/>
            <p:cNvSpPr txBox="1"/>
            <p:nvPr/>
          </p:nvSpPr>
          <p:spPr>
            <a:xfrm>
              <a:off x="5486400" y="3048000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19800" y="3048000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N3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432136" y="3242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2129" y="3242846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675500" y="2209800"/>
            <a:ext cx="187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292462" y="2667000"/>
            <a:ext cx="3581400" cy="338554"/>
            <a:chOff x="1292462" y="2667000"/>
            <a:chExt cx="3581400" cy="338554"/>
          </a:xfrm>
        </p:grpSpPr>
        <p:sp>
          <p:nvSpPr>
            <p:cNvPr id="94" name="TextBox 93"/>
            <p:cNvSpPr txBox="1"/>
            <p:nvPr/>
          </p:nvSpPr>
          <p:spPr>
            <a:xfrm>
              <a:off x="1292462" y="2667000"/>
              <a:ext cx="145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  <p:cxnSp>
          <p:nvCxnSpPr>
            <p:cNvPr id="95" name="Straight Arrow Connector 94"/>
            <p:cNvCxnSpPr>
              <a:stCxn id="94" idx="3"/>
            </p:cNvCxnSpPr>
            <p:nvPr/>
          </p:nvCxnSpPr>
          <p:spPr bwMode="auto">
            <a:xfrm>
              <a:off x="2743200" y="2836277"/>
              <a:ext cx="2130662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4378741" y="3025308"/>
            <a:ext cx="764759" cy="1450738"/>
            <a:chOff x="4378741" y="3025308"/>
            <a:chExt cx="764759" cy="1450738"/>
          </a:xfrm>
        </p:grpSpPr>
        <p:cxnSp>
          <p:nvCxnSpPr>
            <p:cNvPr id="99" name="Straight Arrow Connector 98"/>
            <p:cNvCxnSpPr>
              <a:stCxn id="44" idx="2"/>
            </p:cNvCxnSpPr>
            <p:nvPr/>
          </p:nvCxnSpPr>
          <p:spPr bwMode="auto">
            <a:xfrm flipH="1">
              <a:off x="4724400" y="3429000"/>
              <a:ext cx="419100" cy="9144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 rot="17781587">
              <a:off x="3822649" y="3581400"/>
              <a:ext cx="145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81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Directory-Based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106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Have a node maintain the mapping between </a:t>
            </a:r>
            <a:r>
              <a:rPr lang="en-US" b="1" dirty="0"/>
              <a:t>keys</a:t>
            </a:r>
            <a:r>
              <a:rPr lang="en-US" dirty="0"/>
              <a:t> and the </a:t>
            </a:r>
            <a:r>
              <a:rPr lang="en-US" b="1" dirty="0"/>
              <a:t>machines (nodes) </a:t>
            </a:r>
            <a:r>
              <a:rPr lang="en-US" dirty="0"/>
              <a:t>that store the </a:t>
            </a:r>
            <a:r>
              <a:rPr lang="en-US" b="1" dirty="0"/>
              <a:t>values</a:t>
            </a:r>
            <a:r>
              <a:rPr lang="en-US" dirty="0"/>
              <a:t> associated with the</a:t>
            </a:r>
            <a:r>
              <a:rPr lang="en-US" b="1" dirty="0"/>
              <a:t> keys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52570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3200"/>
            <a:ext cx="685800" cy="6858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09871" y="5943600"/>
            <a:ext cx="52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67000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16454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4114800" y="4766846"/>
            <a:ext cx="1099204" cy="338554"/>
            <a:chOff x="4114800" y="4766846"/>
            <a:chExt cx="1099204" cy="338554"/>
          </a:xfrm>
        </p:grpSpPr>
        <p:sp>
          <p:nvSpPr>
            <p:cNvPr id="75" name="TextBox 74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019800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75136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486400" y="2590800"/>
            <a:ext cx="10668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>
              <a:stCxn id="80" idx="0"/>
              <a:endCxn id="80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7" name="TextBox 86"/>
          <p:cNvSpPr txBox="1"/>
          <p:nvPr/>
        </p:nvSpPr>
        <p:spPr>
          <a:xfrm>
            <a:off x="5486400" y="27094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35854" y="2709446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</a:t>
            </a:r>
            <a:r>
              <a:rPr lang="en-US" sz="1600" b="0" dirty="0">
                <a:latin typeface="Helvetica"/>
                <a:cs typeface="Helvetica"/>
              </a:rPr>
              <a:t>2</a:t>
            </a:r>
            <a:endParaRPr lang="en-US" sz="1600" b="0" dirty="0" smtClean="0">
              <a:latin typeface="Helvetica"/>
              <a:cs typeface="Helvetica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486400" y="2895600"/>
            <a:ext cx="980357" cy="338554"/>
            <a:chOff x="5486400" y="3048000"/>
            <a:chExt cx="980357" cy="338554"/>
          </a:xfrm>
        </p:grpSpPr>
        <p:sp>
          <p:nvSpPr>
            <p:cNvPr id="89" name="TextBox 88"/>
            <p:cNvSpPr txBox="1"/>
            <p:nvPr/>
          </p:nvSpPr>
          <p:spPr>
            <a:xfrm>
              <a:off x="5486400" y="3048000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19800" y="3048000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Helvetica"/>
                  <a:cs typeface="Helvetica"/>
                </a:rPr>
                <a:t>N3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432136" y="3242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2129" y="3242846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672475" y="2209800"/>
            <a:ext cx="187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847760" y="2667000"/>
            <a:ext cx="3029040" cy="338554"/>
            <a:chOff x="1847760" y="2667000"/>
            <a:chExt cx="3029040" cy="338554"/>
          </a:xfrm>
        </p:grpSpPr>
        <p:sp>
          <p:nvSpPr>
            <p:cNvPr id="94" name="TextBox 93"/>
            <p:cNvSpPr txBox="1"/>
            <p:nvPr/>
          </p:nvSpPr>
          <p:spPr>
            <a:xfrm>
              <a:off x="1847760" y="2667000"/>
              <a:ext cx="971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get(K14)</a:t>
              </a:r>
            </a:p>
          </p:txBody>
        </p:sp>
        <p:cxnSp>
          <p:nvCxnSpPr>
            <p:cNvPr id="95" name="Straight Arrow Connector 94"/>
            <p:cNvCxnSpPr/>
            <p:nvPr/>
          </p:nvCxnSpPr>
          <p:spPr bwMode="auto">
            <a:xfrm>
              <a:off x="2800440" y="2836277"/>
              <a:ext cx="2076360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2A40E2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4343400" y="3264857"/>
            <a:ext cx="574761" cy="1078543"/>
            <a:chOff x="4568739" y="3264857"/>
            <a:chExt cx="574761" cy="1078543"/>
          </a:xfrm>
        </p:grpSpPr>
        <p:cxnSp>
          <p:nvCxnSpPr>
            <p:cNvPr id="99" name="Straight Arrow Connector 98"/>
            <p:cNvCxnSpPr>
              <a:stCxn id="44" idx="2"/>
            </p:cNvCxnSpPr>
            <p:nvPr/>
          </p:nvCxnSpPr>
          <p:spPr bwMode="auto">
            <a:xfrm flipH="1">
              <a:off x="4724400" y="3429000"/>
              <a:ext cx="419100" cy="9144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2A40E2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 rot="17781587">
              <a:off x="4252196" y="3581400"/>
              <a:ext cx="971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get(K14)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814800" y="3440743"/>
            <a:ext cx="519200" cy="914400"/>
            <a:chOff x="4624300" y="3429000"/>
            <a:chExt cx="519200" cy="914400"/>
          </a:xfrm>
        </p:grpSpPr>
        <p:cxnSp>
          <p:nvCxnSpPr>
            <p:cNvPr id="118" name="Straight Arrow Connector 117"/>
            <p:cNvCxnSpPr/>
            <p:nvPr/>
          </p:nvCxnSpPr>
          <p:spPr bwMode="auto">
            <a:xfrm flipH="1">
              <a:off x="4724400" y="3429000"/>
              <a:ext cx="419100" cy="9144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2A40E2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19" name="TextBox 118"/>
            <p:cNvSpPr txBox="1"/>
            <p:nvPr/>
          </p:nvSpPr>
          <p:spPr>
            <a:xfrm rot="17781587">
              <a:off x="4518702" y="3688525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193450" y="2938046"/>
            <a:ext cx="2664390" cy="338554"/>
            <a:chOff x="2212410" y="2667000"/>
            <a:chExt cx="2664390" cy="338554"/>
          </a:xfrm>
        </p:grpSpPr>
        <p:sp>
          <p:nvSpPr>
            <p:cNvPr id="123" name="TextBox 122"/>
            <p:cNvSpPr txBox="1"/>
            <p:nvPr/>
          </p:nvSpPr>
          <p:spPr>
            <a:xfrm>
              <a:off x="2212410" y="2667000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V14</a:t>
              </a:r>
            </a:p>
          </p:txBody>
        </p:sp>
        <p:cxnSp>
          <p:nvCxnSpPr>
            <p:cNvPr id="124" name="Straight Arrow Connector 123"/>
            <p:cNvCxnSpPr/>
            <p:nvPr/>
          </p:nvCxnSpPr>
          <p:spPr bwMode="auto">
            <a:xfrm>
              <a:off x="2800440" y="2836277"/>
              <a:ext cx="2076360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2A40E2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7042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Directory-Based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137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Having the master relay the requests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ym typeface="Wingdings"/>
              </a:rPr>
              <a:t>recursive query</a:t>
            </a:r>
          </a:p>
          <a:p>
            <a:r>
              <a:rPr lang="en-US" dirty="0" smtClean="0">
                <a:sym typeface="Wingdings"/>
              </a:rPr>
              <a:t>Another method: </a:t>
            </a:r>
            <a:r>
              <a:rPr lang="en-US" b="1" dirty="0" smtClean="0">
                <a:sym typeface="Wingdings"/>
              </a:rPr>
              <a:t>iterative query </a:t>
            </a:r>
            <a:r>
              <a:rPr lang="en-US" dirty="0" smtClean="0">
                <a:sym typeface="Wingdings"/>
              </a:rPr>
              <a:t>(this slide)</a:t>
            </a:r>
          </a:p>
          <a:p>
            <a:pPr lvl="1"/>
            <a:r>
              <a:rPr lang="en-US" dirty="0" smtClean="0">
                <a:sym typeface="Wingdings"/>
              </a:rPr>
              <a:t>Return node to requester and let requester contact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52570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3200"/>
            <a:ext cx="685800" cy="6858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09871" y="5943600"/>
            <a:ext cx="52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67000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16454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4114800" y="4766846"/>
            <a:ext cx="1099204" cy="338554"/>
            <a:chOff x="4114800" y="4766846"/>
            <a:chExt cx="1099204" cy="338554"/>
          </a:xfrm>
        </p:grpSpPr>
        <p:sp>
          <p:nvSpPr>
            <p:cNvPr id="75" name="TextBox 74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019800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75136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486400" y="2590800"/>
            <a:ext cx="10668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>
              <a:stCxn id="80" idx="0"/>
              <a:endCxn id="80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7" name="TextBox 86"/>
          <p:cNvSpPr txBox="1"/>
          <p:nvPr/>
        </p:nvSpPr>
        <p:spPr>
          <a:xfrm>
            <a:off x="5486400" y="27094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35854" y="2709446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</a:t>
            </a:r>
            <a:r>
              <a:rPr lang="en-US" sz="1600" b="0" dirty="0">
                <a:latin typeface="Helvetica"/>
                <a:cs typeface="Helvetica"/>
              </a:rPr>
              <a:t>2</a:t>
            </a:r>
            <a:endParaRPr lang="en-US" sz="1600" b="0" dirty="0" smtClean="0">
              <a:latin typeface="Helvetica"/>
              <a:cs typeface="Helvetica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486400" y="2895600"/>
            <a:ext cx="980357" cy="338554"/>
            <a:chOff x="5486400" y="3048000"/>
            <a:chExt cx="980357" cy="338554"/>
          </a:xfrm>
        </p:grpSpPr>
        <p:sp>
          <p:nvSpPr>
            <p:cNvPr id="89" name="TextBox 88"/>
            <p:cNvSpPr txBox="1"/>
            <p:nvPr/>
          </p:nvSpPr>
          <p:spPr>
            <a:xfrm>
              <a:off x="5486400" y="3048000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19800" y="3048000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N3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432136" y="3242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2129" y="3242846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59292" y="2209800"/>
            <a:ext cx="187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292462" y="2590800"/>
            <a:ext cx="3581400" cy="338554"/>
            <a:chOff x="1292462" y="2667000"/>
            <a:chExt cx="3581400" cy="338554"/>
          </a:xfrm>
        </p:grpSpPr>
        <p:sp>
          <p:nvSpPr>
            <p:cNvPr id="94" name="TextBox 93"/>
            <p:cNvSpPr txBox="1"/>
            <p:nvPr/>
          </p:nvSpPr>
          <p:spPr>
            <a:xfrm>
              <a:off x="1292462" y="2667000"/>
              <a:ext cx="145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  <p:cxnSp>
          <p:nvCxnSpPr>
            <p:cNvPr id="95" name="Straight Arrow Connector 94"/>
            <p:cNvCxnSpPr>
              <a:stCxn id="94" idx="3"/>
            </p:cNvCxnSpPr>
            <p:nvPr/>
          </p:nvCxnSpPr>
          <p:spPr bwMode="auto">
            <a:xfrm>
              <a:off x="2743200" y="2836277"/>
              <a:ext cx="2130662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2514600" y="3352800"/>
            <a:ext cx="2209800" cy="990600"/>
            <a:chOff x="2514600" y="3352800"/>
            <a:chExt cx="2209800" cy="990600"/>
          </a:xfrm>
        </p:grpSpPr>
        <p:cxnSp>
          <p:nvCxnSpPr>
            <p:cNvPr id="99" name="Straight Arrow Connector 98"/>
            <p:cNvCxnSpPr/>
            <p:nvPr/>
          </p:nvCxnSpPr>
          <p:spPr bwMode="auto">
            <a:xfrm>
              <a:off x="2514600" y="3352800"/>
              <a:ext cx="2209800" cy="9906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 rot="1529368">
              <a:off x="2989139" y="3556763"/>
              <a:ext cx="145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296243" y="2861846"/>
            <a:ext cx="2504357" cy="338554"/>
            <a:chOff x="2293305" y="2667000"/>
            <a:chExt cx="2504357" cy="338554"/>
          </a:xfrm>
        </p:grpSpPr>
        <p:sp>
          <p:nvSpPr>
            <p:cNvPr id="97" name="TextBox 96"/>
            <p:cNvSpPr txBox="1"/>
            <p:nvPr/>
          </p:nvSpPr>
          <p:spPr>
            <a:xfrm>
              <a:off x="2293305" y="2667000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N3</a:t>
              </a:r>
            </a:p>
          </p:txBody>
        </p:sp>
        <p:cxnSp>
          <p:nvCxnSpPr>
            <p:cNvPr id="98" name="Straight Arrow Connector 97"/>
            <p:cNvCxnSpPr>
              <a:stCxn id="97" idx="3"/>
              <a:endCxn id="44" idx="1"/>
            </p:cNvCxnSpPr>
            <p:nvPr/>
          </p:nvCxnSpPr>
          <p:spPr bwMode="auto">
            <a:xfrm>
              <a:off x="2740262" y="2836277"/>
              <a:ext cx="2057400" cy="54977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93538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Directory-Based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1295400"/>
          </a:xfrm>
        </p:spPr>
        <p:txBody>
          <a:bodyPr>
            <a:normAutofit fontScale="92500"/>
          </a:bodyPr>
          <a:lstStyle/>
          <a:p>
            <a:r>
              <a:rPr lang="en-US" dirty="0"/>
              <a:t>Having the master relay the requests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ym typeface="Wingdings"/>
              </a:rPr>
              <a:t>recursive query</a:t>
            </a:r>
          </a:p>
          <a:p>
            <a:r>
              <a:rPr lang="en-US" dirty="0">
                <a:sym typeface="Wingdings"/>
              </a:rPr>
              <a:t>Another method: </a:t>
            </a:r>
            <a:r>
              <a:rPr lang="en-US" b="1" dirty="0">
                <a:sym typeface="Wingdings"/>
              </a:rPr>
              <a:t>iterative query</a:t>
            </a:r>
          </a:p>
          <a:p>
            <a:pPr lvl="1"/>
            <a:r>
              <a:rPr lang="en-US" dirty="0">
                <a:sym typeface="Wingdings"/>
              </a:rPr>
              <a:t>Return node to requester and let requester contact node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52570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3200"/>
            <a:ext cx="685800" cy="6858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09871" y="5943600"/>
            <a:ext cx="52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67000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16454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4114800" y="4766846"/>
            <a:ext cx="1099204" cy="338554"/>
            <a:chOff x="4114800" y="4766846"/>
            <a:chExt cx="1099204" cy="338554"/>
          </a:xfrm>
        </p:grpSpPr>
        <p:sp>
          <p:nvSpPr>
            <p:cNvPr id="75" name="TextBox 74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019800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75136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486400" y="2590800"/>
            <a:ext cx="10668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>
              <a:stCxn id="80" idx="0"/>
              <a:endCxn id="80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7" name="TextBox 86"/>
          <p:cNvSpPr txBox="1"/>
          <p:nvPr/>
        </p:nvSpPr>
        <p:spPr>
          <a:xfrm>
            <a:off x="5486400" y="27094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35854" y="2709446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</a:t>
            </a:r>
            <a:r>
              <a:rPr lang="en-US" sz="1600" b="0" dirty="0">
                <a:latin typeface="Helvetica"/>
                <a:cs typeface="Helvetica"/>
              </a:rPr>
              <a:t>2</a:t>
            </a:r>
            <a:endParaRPr lang="en-US" sz="1600" b="0" dirty="0" smtClean="0">
              <a:latin typeface="Helvetica"/>
              <a:cs typeface="Helvetica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486400" y="2895600"/>
            <a:ext cx="980357" cy="338554"/>
            <a:chOff x="5486400" y="3048000"/>
            <a:chExt cx="980357" cy="338554"/>
          </a:xfrm>
        </p:grpSpPr>
        <p:sp>
          <p:nvSpPr>
            <p:cNvPr id="89" name="TextBox 88"/>
            <p:cNvSpPr txBox="1"/>
            <p:nvPr/>
          </p:nvSpPr>
          <p:spPr>
            <a:xfrm>
              <a:off x="5486400" y="3048000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19800" y="3048000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latin typeface="Helvetica"/>
                  <a:cs typeface="Helvetica"/>
                </a:rPr>
                <a:t>N3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432136" y="3242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2129" y="3242846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672475" y="2209800"/>
            <a:ext cx="187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847760" y="2514600"/>
            <a:ext cx="3029040" cy="338554"/>
            <a:chOff x="1847760" y="2667000"/>
            <a:chExt cx="3029040" cy="338554"/>
          </a:xfrm>
        </p:grpSpPr>
        <p:sp>
          <p:nvSpPr>
            <p:cNvPr id="94" name="TextBox 93"/>
            <p:cNvSpPr txBox="1"/>
            <p:nvPr/>
          </p:nvSpPr>
          <p:spPr>
            <a:xfrm>
              <a:off x="1847760" y="2667000"/>
              <a:ext cx="971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get(K14)</a:t>
              </a:r>
            </a:p>
          </p:txBody>
        </p:sp>
        <p:cxnSp>
          <p:nvCxnSpPr>
            <p:cNvPr id="95" name="Straight Arrow Connector 94"/>
            <p:cNvCxnSpPr/>
            <p:nvPr/>
          </p:nvCxnSpPr>
          <p:spPr bwMode="auto">
            <a:xfrm>
              <a:off x="2800440" y="2836277"/>
              <a:ext cx="2076360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2A40E2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2895600" y="3276600"/>
            <a:ext cx="1981200" cy="1066800"/>
            <a:chOff x="2743200" y="3276600"/>
            <a:chExt cx="1981200" cy="1066800"/>
          </a:xfrm>
        </p:grpSpPr>
        <p:cxnSp>
          <p:nvCxnSpPr>
            <p:cNvPr id="99" name="Straight Arrow Connector 98"/>
            <p:cNvCxnSpPr/>
            <p:nvPr/>
          </p:nvCxnSpPr>
          <p:spPr bwMode="auto">
            <a:xfrm>
              <a:off x="2743200" y="3276600"/>
              <a:ext cx="1981200" cy="10668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2A40E2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 rot="1883155">
              <a:off x="3293674" y="3466447"/>
              <a:ext cx="971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get(K14)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193450" y="3090446"/>
            <a:ext cx="2264250" cy="1264697"/>
            <a:chOff x="2002950" y="3078703"/>
            <a:chExt cx="2264250" cy="1264697"/>
          </a:xfrm>
        </p:grpSpPr>
        <p:cxnSp>
          <p:nvCxnSpPr>
            <p:cNvPr id="118" name="Straight Arrow Connector 117"/>
            <p:cNvCxnSpPr/>
            <p:nvPr/>
          </p:nvCxnSpPr>
          <p:spPr bwMode="auto">
            <a:xfrm>
              <a:off x="2552700" y="3417257"/>
              <a:ext cx="1714500" cy="92614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2A40E2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19" name="TextBox 118"/>
            <p:cNvSpPr txBox="1"/>
            <p:nvPr/>
          </p:nvSpPr>
          <p:spPr>
            <a:xfrm>
              <a:off x="2002950" y="3078703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296243" y="2785646"/>
            <a:ext cx="2561597" cy="338554"/>
            <a:chOff x="2315203" y="2667000"/>
            <a:chExt cx="2561597" cy="338554"/>
          </a:xfrm>
        </p:grpSpPr>
        <p:sp>
          <p:nvSpPr>
            <p:cNvPr id="123" name="TextBox 122"/>
            <p:cNvSpPr txBox="1"/>
            <p:nvPr/>
          </p:nvSpPr>
          <p:spPr>
            <a:xfrm>
              <a:off x="2315203" y="2667000"/>
              <a:ext cx="446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N3</a:t>
              </a:r>
            </a:p>
          </p:txBody>
        </p:sp>
        <p:cxnSp>
          <p:nvCxnSpPr>
            <p:cNvPr id="124" name="Straight Arrow Connector 123"/>
            <p:cNvCxnSpPr/>
            <p:nvPr/>
          </p:nvCxnSpPr>
          <p:spPr bwMode="auto">
            <a:xfrm>
              <a:off x="2800440" y="2836277"/>
              <a:ext cx="2076360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2A40E2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63142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533400"/>
          </a:xfrm>
        </p:spPr>
        <p:txBody>
          <a:bodyPr/>
          <a:lstStyle/>
          <a:p>
            <a:r>
              <a:rPr lang="en-US" dirty="0" smtClean="0"/>
              <a:t>Discussion: Iterative vs. Recursive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0772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Recursive Query:</a:t>
            </a:r>
          </a:p>
          <a:p>
            <a:pPr lvl="1"/>
            <a:r>
              <a:rPr lang="en-US" dirty="0" smtClean="0"/>
              <a:t>Advantages: 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aster, as typically master/directory closer to nodes</a:t>
            </a:r>
          </a:p>
          <a:p>
            <a:pPr lvl="2"/>
            <a:r>
              <a:rPr lang="en-US" dirty="0" smtClean="0"/>
              <a:t>Easier to maintain consistency, as master/directory can serialize puts()/gets()</a:t>
            </a:r>
          </a:p>
          <a:p>
            <a:pPr lvl="1"/>
            <a:r>
              <a:rPr lang="en-US" dirty="0" smtClean="0"/>
              <a:t>Disadvantages: scalability bottleneck, as all “Values” go through  master/directory</a:t>
            </a:r>
          </a:p>
          <a:p>
            <a:r>
              <a:rPr lang="en-US" dirty="0" smtClean="0"/>
              <a:t>Iterative Query</a:t>
            </a:r>
          </a:p>
          <a:p>
            <a:pPr lvl="1"/>
            <a:r>
              <a:rPr lang="en-US" dirty="0" smtClean="0"/>
              <a:t>Advantages: more scalable</a:t>
            </a:r>
          </a:p>
          <a:p>
            <a:pPr lvl="1"/>
            <a:r>
              <a:rPr lang="en-US" dirty="0" smtClean="0"/>
              <a:t>Disadvantages: slower, harder to enforce data consistency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457200" y="637620"/>
            <a:ext cx="3594868" cy="2486580"/>
            <a:chOff x="1219200" y="2209800"/>
            <a:chExt cx="6330094" cy="41571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5334000"/>
              <a:ext cx="685800" cy="685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5334000"/>
              <a:ext cx="685800" cy="685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5334000"/>
              <a:ext cx="685800" cy="685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5333206"/>
              <a:ext cx="685800" cy="6858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12192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9" name="Rectangle 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0" name="Straight Connector 9"/>
              <p:cNvCxnSpPr>
                <a:stCxn id="9" idx="0"/>
                <a:endCxn id="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16" name="TextBox 15"/>
            <p:cNvSpPr txBox="1"/>
            <p:nvPr/>
          </p:nvSpPr>
          <p:spPr>
            <a:xfrm>
              <a:off x="5714999" y="5257005"/>
              <a:ext cx="550987" cy="458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Helvetica"/>
                  <a:cs typeface="Helvetica"/>
                </a:rPr>
                <a:t>…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2743200"/>
              <a:ext cx="685800" cy="68580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2667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9" name="Rectangle 1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20" name="Straight Connector 19"/>
              <p:cNvCxnSpPr>
                <a:stCxn id="19" idx="0"/>
                <a:endCxn id="1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41148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27" name="Rectangle 26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28" name="Straight Connector 27"/>
              <p:cNvCxnSpPr>
                <a:stCxn id="27" idx="0"/>
                <a:endCxn id="27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34" name="Group 33"/>
            <p:cNvGrpSpPr/>
            <p:nvPr/>
          </p:nvGrpSpPr>
          <p:grpSpPr>
            <a:xfrm>
              <a:off x="6096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35" name="Rectangle 34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36" name="Straight Connector 35"/>
              <p:cNvCxnSpPr>
                <a:stCxn id="35" idx="0"/>
                <a:endCxn id="35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42" name="TextBox 41"/>
            <p:cNvSpPr txBox="1"/>
            <p:nvPr/>
          </p:nvSpPr>
          <p:spPr>
            <a:xfrm>
              <a:off x="2024270" y="5955267"/>
              <a:ext cx="613836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N1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81400" y="5943600"/>
              <a:ext cx="613836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N2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04871" y="5943600"/>
              <a:ext cx="613836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N3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09871" y="5943600"/>
              <a:ext cx="739423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N50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010439" y="4710228"/>
              <a:ext cx="1276416" cy="472635"/>
              <a:chOff x="4010439" y="4710228"/>
              <a:chExt cx="1276416" cy="47263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010439" y="4724382"/>
                <a:ext cx="72696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559892" y="4710228"/>
                <a:ext cx="726963" cy="458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486400" y="2590800"/>
              <a:ext cx="1066800" cy="913606"/>
              <a:chOff x="1752600" y="3656806"/>
              <a:chExt cx="533400" cy="381794"/>
            </a:xfrm>
            <a:solidFill>
              <a:schemeClr val="bg1"/>
            </a:solidFill>
          </p:grpSpPr>
          <p:sp>
            <p:nvSpPr>
              <p:cNvPr id="54" name="Rectangle 53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55" name="Straight Connector 54"/>
              <p:cNvCxnSpPr>
                <a:stCxn id="54" idx="0"/>
                <a:endCxn id="54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63" name="Group 62"/>
            <p:cNvGrpSpPr/>
            <p:nvPr/>
          </p:nvGrpSpPr>
          <p:grpSpPr>
            <a:xfrm>
              <a:off x="5456581" y="2824825"/>
              <a:ext cx="1177056" cy="458483"/>
              <a:chOff x="5456581" y="2977225"/>
              <a:chExt cx="1177056" cy="458483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5456581" y="2977225"/>
                <a:ext cx="72696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019803" y="2977226"/>
                <a:ext cx="613834" cy="458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N3</a:t>
                </a: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4672475" y="2209800"/>
              <a:ext cx="1981401" cy="458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Master/Directory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847760" y="2667000"/>
              <a:ext cx="3029040" cy="458481"/>
              <a:chOff x="1847760" y="2667000"/>
              <a:chExt cx="3029040" cy="458481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847760" y="2667000"/>
                <a:ext cx="119127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4295895" y="3120809"/>
              <a:ext cx="622266" cy="1259735"/>
              <a:chOff x="4521234" y="3120809"/>
              <a:chExt cx="622266" cy="1259735"/>
            </a:xfrm>
          </p:grpSpPr>
          <p:cxnSp>
            <p:nvCxnSpPr>
              <p:cNvPr id="73" name="Straight Arrow Connector 72"/>
              <p:cNvCxnSpPr>
                <a:stCxn id="17" idx="2"/>
              </p:cNvCxnSpPr>
              <p:nvPr/>
            </p:nvCxnSpPr>
            <p:spPr bwMode="auto">
              <a:xfrm flipH="1">
                <a:off x="4724400" y="3429000"/>
                <a:ext cx="419100" cy="91440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74" name="TextBox 73"/>
              <p:cNvSpPr txBox="1"/>
              <p:nvPr/>
            </p:nvSpPr>
            <p:spPr>
              <a:xfrm rot="17781587">
                <a:off x="4108148" y="3533895"/>
                <a:ext cx="1259735" cy="433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767295" y="3440743"/>
              <a:ext cx="566705" cy="914400"/>
              <a:chOff x="4576795" y="3429000"/>
              <a:chExt cx="566705" cy="914400"/>
            </a:xfrm>
          </p:grpSpPr>
          <p:cxnSp>
            <p:nvCxnSpPr>
              <p:cNvPr id="76" name="Straight Arrow Connector 75"/>
              <p:cNvCxnSpPr/>
              <p:nvPr/>
            </p:nvCxnSpPr>
            <p:spPr bwMode="auto">
              <a:xfrm flipH="1">
                <a:off x="4724400" y="3429000"/>
                <a:ext cx="419100" cy="91440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77" name="TextBox 76"/>
              <p:cNvSpPr txBox="1"/>
              <p:nvPr/>
            </p:nvSpPr>
            <p:spPr>
              <a:xfrm rot="17781587">
                <a:off x="4409206" y="3641020"/>
                <a:ext cx="768742" cy="433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2193450" y="2938046"/>
              <a:ext cx="2664390" cy="458481"/>
              <a:chOff x="2212410" y="2667000"/>
              <a:chExt cx="2664390" cy="458481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212410" y="2667000"/>
                <a:ext cx="72696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</p:grpSp>
      </p:grpSp>
      <p:grpSp>
        <p:nvGrpSpPr>
          <p:cNvPr id="82" name="Group 81"/>
          <p:cNvGrpSpPr/>
          <p:nvPr/>
        </p:nvGrpSpPr>
        <p:grpSpPr>
          <a:xfrm>
            <a:off x="4876800" y="609600"/>
            <a:ext cx="3387806" cy="2555637"/>
            <a:chOff x="1219200" y="2209800"/>
            <a:chExt cx="6381681" cy="418866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5334000"/>
              <a:ext cx="685800" cy="68580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5334000"/>
              <a:ext cx="685800" cy="68580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5334000"/>
              <a:ext cx="685800" cy="68580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5333206"/>
              <a:ext cx="685800" cy="685800"/>
            </a:xfrm>
            <a:prstGeom prst="rect">
              <a:avLst/>
            </a:prstGeom>
          </p:spPr>
        </p:pic>
        <p:grpSp>
          <p:nvGrpSpPr>
            <p:cNvPr id="87" name="Group 86"/>
            <p:cNvGrpSpPr/>
            <p:nvPr/>
          </p:nvGrpSpPr>
          <p:grpSpPr>
            <a:xfrm>
              <a:off x="12192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53" name="Rectangle 152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54" name="Straight Connector 153"/>
              <p:cNvCxnSpPr>
                <a:stCxn id="153" idx="0"/>
                <a:endCxn id="153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9" name="Straight Connector 158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88" name="TextBox 87"/>
            <p:cNvSpPr txBox="1"/>
            <p:nvPr/>
          </p:nvSpPr>
          <p:spPr>
            <a:xfrm>
              <a:off x="5715000" y="5257006"/>
              <a:ext cx="58942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Helvetica"/>
                  <a:cs typeface="Helvetica"/>
                </a:rPr>
                <a:t>…</a:t>
              </a:r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2743200"/>
              <a:ext cx="685800" cy="68580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2667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46" name="Rectangle 145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47" name="Straight Connector 146"/>
              <p:cNvCxnSpPr>
                <a:stCxn id="146" idx="0"/>
                <a:endCxn id="146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0" name="Straight Connector 149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1" name="Straight Connector 150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2" name="Straight Connector 151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91" name="Group 90"/>
            <p:cNvGrpSpPr/>
            <p:nvPr/>
          </p:nvGrpSpPr>
          <p:grpSpPr>
            <a:xfrm>
              <a:off x="41148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39" name="Rectangle 13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40" name="Straight Connector 139"/>
              <p:cNvCxnSpPr>
                <a:stCxn id="139" idx="0"/>
                <a:endCxn id="13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1" name="Straight Connector 140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2" name="Straight Connector 141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3" name="Straight Connector 142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92" name="Group 91"/>
            <p:cNvGrpSpPr/>
            <p:nvPr/>
          </p:nvGrpSpPr>
          <p:grpSpPr>
            <a:xfrm>
              <a:off x="6096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32" name="Rectangle 131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33" name="Straight Connector 132"/>
              <p:cNvCxnSpPr>
                <a:stCxn id="132" idx="0"/>
                <a:endCxn id="132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4" name="Straight Connector 133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5" name="Straight Connector 134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6" name="Straight Connector 135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7" name="Straight Connector 136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8" name="Straight Connector 137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93" name="TextBox 92"/>
            <p:cNvSpPr txBox="1"/>
            <p:nvPr/>
          </p:nvSpPr>
          <p:spPr>
            <a:xfrm>
              <a:off x="2080437" y="5955270"/>
              <a:ext cx="65666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N1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81399" y="5943601"/>
              <a:ext cx="65666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N2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904872" y="5943601"/>
              <a:ext cx="65666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N3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809871" y="5943601"/>
              <a:ext cx="791010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N50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3987210" y="4705886"/>
              <a:ext cx="1343082" cy="458436"/>
              <a:chOff x="3987210" y="4705886"/>
              <a:chExt cx="1343082" cy="458436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3987210" y="4721127"/>
                <a:ext cx="777681" cy="443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552611" y="4705886"/>
                <a:ext cx="777681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486400" y="2590800"/>
              <a:ext cx="1066800" cy="913606"/>
              <a:chOff x="1752600" y="3656806"/>
              <a:chExt cx="533400" cy="381794"/>
            </a:xfrm>
            <a:solidFill>
              <a:schemeClr val="bg1"/>
            </a:solidFill>
          </p:grpSpPr>
          <p:sp>
            <p:nvSpPr>
              <p:cNvPr id="123" name="Rectangle 122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24" name="Straight Connector 123"/>
              <p:cNvCxnSpPr>
                <a:stCxn id="123" idx="0"/>
                <a:endCxn id="123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105" name="Group 104"/>
            <p:cNvGrpSpPr/>
            <p:nvPr/>
          </p:nvGrpSpPr>
          <p:grpSpPr>
            <a:xfrm>
              <a:off x="5422604" y="2804160"/>
              <a:ext cx="1253859" cy="472440"/>
              <a:chOff x="5422604" y="2956560"/>
              <a:chExt cx="1253859" cy="472440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5422604" y="2985803"/>
                <a:ext cx="777683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019802" y="2956560"/>
                <a:ext cx="656661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N3</a:t>
                </a: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4672475" y="2209800"/>
              <a:ext cx="211963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Master/Directory</a:t>
              </a: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1847760" y="2514600"/>
              <a:ext cx="3029040" cy="443197"/>
              <a:chOff x="1847760" y="2667000"/>
              <a:chExt cx="3029040" cy="443197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1847760" y="2667000"/>
                <a:ext cx="1274384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  <p:cxnSp>
            <p:nvCxnSpPr>
              <p:cNvPr id="120" name="Straight Arrow Connector 119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10" name="Group 109"/>
            <p:cNvGrpSpPr/>
            <p:nvPr/>
          </p:nvGrpSpPr>
          <p:grpSpPr>
            <a:xfrm>
              <a:off x="2895600" y="3276600"/>
              <a:ext cx="1981200" cy="1066800"/>
              <a:chOff x="2743200" y="3276600"/>
              <a:chExt cx="1981200" cy="1066800"/>
            </a:xfrm>
          </p:grpSpPr>
          <p:cxnSp>
            <p:nvCxnSpPr>
              <p:cNvPr id="117" name="Straight Arrow Connector 116"/>
              <p:cNvCxnSpPr/>
              <p:nvPr/>
            </p:nvCxnSpPr>
            <p:spPr bwMode="auto">
              <a:xfrm>
                <a:off x="2743200" y="3276600"/>
                <a:ext cx="1981200" cy="106680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18" name="TextBox 117"/>
              <p:cNvSpPr txBox="1"/>
              <p:nvPr/>
            </p:nvSpPr>
            <p:spPr>
              <a:xfrm rot="1883155">
                <a:off x="3142302" y="3414127"/>
                <a:ext cx="1274384" cy="44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2193450" y="3090446"/>
              <a:ext cx="2264250" cy="1264697"/>
              <a:chOff x="2002950" y="3078703"/>
              <a:chExt cx="2264250" cy="1264697"/>
            </a:xfrm>
          </p:grpSpPr>
          <p:cxnSp>
            <p:nvCxnSpPr>
              <p:cNvPr id="115" name="Straight Arrow Connector 114"/>
              <p:cNvCxnSpPr/>
              <p:nvPr/>
            </p:nvCxnSpPr>
            <p:spPr bwMode="auto">
              <a:xfrm>
                <a:off x="2552700" y="3417257"/>
                <a:ext cx="1714500" cy="92614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116" name="TextBox 115"/>
              <p:cNvSpPr txBox="1"/>
              <p:nvPr/>
            </p:nvSpPr>
            <p:spPr>
              <a:xfrm>
                <a:off x="2002950" y="3078703"/>
                <a:ext cx="777681" cy="44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2296243" y="2785646"/>
              <a:ext cx="2561597" cy="443197"/>
              <a:chOff x="2315203" y="2667000"/>
              <a:chExt cx="2561597" cy="443197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2315203" y="2667000"/>
                <a:ext cx="656661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N3</a:t>
                </a:r>
              </a:p>
            </p:txBody>
          </p:sp>
          <p:cxnSp>
            <p:nvCxnSpPr>
              <p:cNvPr id="114" name="Straight Arrow Connector 113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</p:grpSp>
      </p:grpSp>
      <p:sp>
        <p:nvSpPr>
          <p:cNvPr id="160" name="TextBox 159"/>
          <p:cNvSpPr txBox="1"/>
          <p:nvPr/>
        </p:nvSpPr>
        <p:spPr>
          <a:xfrm>
            <a:off x="457200" y="1504890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Recursive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876800" y="1600200"/>
            <a:ext cx="109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Iterative</a:t>
            </a:r>
          </a:p>
        </p:txBody>
      </p:sp>
    </p:spTree>
    <p:extLst>
      <p:ext uri="{BB962C8B-B14F-4D97-AF65-F5344CB8AC3E}">
        <p14:creationId xmlns:p14="http://schemas.microsoft.com/office/powerpoint/2010/main" val="3953393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1295400"/>
          </a:xfrm>
        </p:spPr>
        <p:txBody>
          <a:bodyPr/>
          <a:lstStyle/>
          <a:p>
            <a:r>
              <a:rPr lang="en-US" dirty="0" smtClean="0"/>
              <a:t>Replicate value on several nodes</a:t>
            </a:r>
          </a:p>
          <a:p>
            <a:r>
              <a:rPr lang="en-US" dirty="0" smtClean="0"/>
              <a:t>Usually, place replicas on different racks in a datacenter</a:t>
            </a:r>
            <a:r>
              <a:rPr lang="en-US" dirty="0"/>
              <a:t> </a:t>
            </a:r>
            <a:r>
              <a:rPr lang="en-US" dirty="0" smtClean="0"/>
              <a:t>to guard against rack failures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52570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3200"/>
            <a:ext cx="685800" cy="6858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09871" y="5943600"/>
            <a:ext cx="52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67000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16454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4114800" y="4766846"/>
            <a:ext cx="1099204" cy="338554"/>
            <a:chOff x="4114800" y="4766846"/>
            <a:chExt cx="1099204" cy="338554"/>
          </a:xfrm>
        </p:grpSpPr>
        <p:sp>
          <p:nvSpPr>
            <p:cNvPr id="75" name="TextBox 74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019800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75136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486400" y="2590800"/>
            <a:ext cx="12954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 rot="16200000" flipH="1">
              <a:off x="1780941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7" name="TextBox 86"/>
          <p:cNvSpPr txBox="1"/>
          <p:nvPr/>
        </p:nvSpPr>
        <p:spPr>
          <a:xfrm>
            <a:off x="5486400" y="27094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35854" y="2709446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</a:t>
            </a:r>
            <a:r>
              <a:rPr lang="en-US" sz="1600" b="0" dirty="0">
                <a:latin typeface="Helvetica"/>
                <a:cs typeface="Helvetica"/>
              </a:rPr>
              <a:t>2</a:t>
            </a:r>
            <a:endParaRPr lang="en-US" sz="1600" b="0" dirty="0" smtClean="0">
              <a:latin typeface="Helvetica"/>
              <a:cs typeface="Helvetica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486400" y="2895600"/>
            <a:ext cx="1299655" cy="338554"/>
            <a:chOff x="5486400" y="3048000"/>
            <a:chExt cx="1299655" cy="338554"/>
          </a:xfrm>
        </p:grpSpPr>
        <p:sp>
          <p:nvSpPr>
            <p:cNvPr id="89" name="TextBox 88"/>
            <p:cNvSpPr txBox="1"/>
            <p:nvPr/>
          </p:nvSpPr>
          <p:spPr>
            <a:xfrm>
              <a:off x="5486400" y="3048000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19800" y="3048000"/>
              <a:ext cx="7662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N1,N3 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432136" y="3242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2129" y="3242846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59292" y="2209800"/>
            <a:ext cx="187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292462" y="2590800"/>
            <a:ext cx="3581400" cy="338554"/>
            <a:chOff x="1292462" y="2667000"/>
            <a:chExt cx="3581400" cy="338554"/>
          </a:xfrm>
        </p:grpSpPr>
        <p:sp>
          <p:nvSpPr>
            <p:cNvPr id="94" name="TextBox 93"/>
            <p:cNvSpPr txBox="1"/>
            <p:nvPr/>
          </p:nvSpPr>
          <p:spPr>
            <a:xfrm>
              <a:off x="1292462" y="2667000"/>
              <a:ext cx="145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  <p:cxnSp>
          <p:nvCxnSpPr>
            <p:cNvPr id="95" name="Straight Arrow Connector 94"/>
            <p:cNvCxnSpPr>
              <a:stCxn id="94" idx="3"/>
            </p:cNvCxnSpPr>
            <p:nvPr/>
          </p:nvCxnSpPr>
          <p:spPr bwMode="auto">
            <a:xfrm>
              <a:off x="2743200" y="2836277"/>
              <a:ext cx="2130662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2514600" y="3352800"/>
            <a:ext cx="2209800" cy="990600"/>
            <a:chOff x="2514600" y="3352800"/>
            <a:chExt cx="2209800" cy="990600"/>
          </a:xfrm>
        </p:grpSpPr>
        <p:cxnSp>
          <p:nvCxnSpPr>
            <p:cNvPr id="99" name="Straight Arrow Connector 98"/>
            <p:cNvCxnSpPr/>
            <p:nvPr/>
          </p:nvCxnSpPr>
          <p:spPr bwMode="auto">
            <a:xfrm>
              <a:off x="2514600" y="3352800"/>
              <a:ext cx="2209800" cy="9906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 rot="1529368">
              <a:off x="2800987" y="3556763"/>
              <a:ext cx="18270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V14), N1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905000" y="2861846"/>
            <a:ext cx="2895600" cy="338554"/>
            <a:chOff x="1902062" y="2667000"/>
            <a:chExt cx="2895600" cy="338554"/>
          </a:xfrm>
        </p:grpSpPr>
        <p:sp>
          <p:nvSpPr>
            <p:cNvPr id="97" name="TextBox 96"/>
            <p:cNvSpPr txBox="1"/>
            <p:nvPr/>
          </p:nvSpPr>
          <p:spPr>
            <a:xfrm>
              <a:off x="1902062" y="2667000"/>
              <a:ext cx="82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N1, N3</a:t>
              </a:r>
            </a:p>
          </p:txBody>
        </p:sp>
        <p:cxnSp>
          <p:nvCxnSpPr>
            <p:cNvPr id="98" name="Straight Arrow Connector 97"/>
            <p:cNvCxnSpPr>
              <a:stCxn id="97" idx="3"/>
              <a:endCxn id="44" idx="1"/>
            </p:cNvCxnSpPr>
            <p:nvPr/>
          </p:nvCxnSpPr>
          <p:spPr bwMode="auto">
            <a:xfrm>
              <a:off x="2725324" y="2836277"/>
              <a:ext cx="2072338" cy="54977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1219200" y="4766846"/>
            <a:ext cx="1099204" cy="338554"/>
            <a:chOff x="4114800" y="4766846"/>
            <a:chExt cx="1099204" cy="338554"/>
          </a:xfrm>
        </p:grpSpPr>
        <p:sp>
          <p:nvSpPr>
            <p:cNvPr id="101" name="TextBox 100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12900" y="3657600"/>
            <a:ext cx="2654300" cy="723900"/>
            <a:chOff x="1612900" y="3657600"/>
            <a:chExt cx="2654300" cy="723900"/>
          </a:xfrm>
        </p:grpSpPr>
        <p:sp>
          <p:nvSpPr>
            <p:cNvPr id="8" name="Freeform 7"/>
            <p:cNvSpPr/>
            <p:nvPr/>
          </p:nvSpPr>
          <p:spPr>
            <a:xfrm>
              <a:off x="1612900" y="4000483"/>
              <a:ext cx="2654300" cy="381017"/>
            </a:xfrm>
            <a:custGeom>
              <a:avLst/>
              <a:gdLst>
                <a:gd name="connsiteX0" fmla="*/ 2654300 w 2654300"/>
                <a:gd name="connsiteY0" fmla="*/ 368317 h 381017"/>
                <a:gd name="connsiteX1" fmla="*/ 1295400 w 2654300"/>
                <a:gd name="connsiteY1" fmla="*/ 17 h 381017"/>
                <a:gd name="connsiteX2" fmla="*/ 0 w 2654300"/>
                <a:gd name="connsiteY2" fmla="*/ 381017 h 38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54300" h="381017">
                  <a:moveTo>
                    <a:pt x="2654300" y="368317"/>
                  </a:moveTo>
                  <a:cubicBezTo>
                    <a:pt x="2196041" y="183108"/>
                    <a:pt x="1737783" y="-2100"/>
                    <a:pt x="1295400" y="17"/>
                  </a:cubicBezTo>
                  <a:cubicBezTo>
                    <a:pt x="853017" y="2134"/>
                    <a:pt x="0" y="381017"/>
                    <a:pt x="0" y="381017"/>
                  </a:cubicBezTo>
                </a:path>
              </a:pathLst>
            </a:custGeom>
            <a:ln>
              <a:solidFill>
                <a:srgbClr val="FF0000"/>
              </a:solidFill>
              <a:prstDash val="dash"/>
              <a:headEnd type="none"/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054462" y="3657600"/>
              <a:ext cx="145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4724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1295400"/>
          </a:xfrm>
        </p:spPr>
        <p:txBody>
          <a:bodyPr/>
          <a:lstStyle/>
          <a:p>
            <a:r>
              <a:rPr lang="en-US" dirty="0" smtClean="0"/>
              <a:t>Again, we can have </a:t>
            </a:r>
          </a:p>
          <a:p>
            <a:pPr lvl="1"/>
            <a:r>
              <a:rPr lang="en-US" b="1" dirty="0"/>
              <a:t>R</a:t>
            </a:r>
            <a:r>
              <a:rPr lang="en-US" b="1" dirty="0" smtClean="0"/>
              <a:t>ecursive</a:t>
            </a:r>
            <a:r>
              <a:rPr lang="en-US" dirty="0" smtClean="0"/>
              <a:t> replication (previous slide)</a:t>
            </a:r>
          </a:p>
          <a:p>
            <a:pPr lvl="1"/>
            <a:r>
              <a:rPr lang="en-US" b="1" dirty="0" smtClean="0"/>
              <a:t>Iterative </a:t>
            </a:r>
            <a:r>
              <a:rPr lang="en-US" dirty="0" smtClean="0"/>
              <a:t>replication (this slide)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52570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3200"/>
            <a:ext cx="685800" cy="6858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09871" y="5943600"/>
            <a:ext cx="52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67000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16454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4114800" y="4766846"/>
            <a:ext cx="1099204" cy="338554"/>
            <a:chOff x="4114800" y="4766846"/>
            <a:chExt cx="1099204" cy="338554"/>
          </a:xfrm>
        </p:grpSpPr>
        <p:sp>
          <p:nvSpPr>
            <p:cNvPr id="75" name="TextBox 74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019800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75136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486400" y="2590800"/>
            <a:ext cx="12954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 rot="16200000" flipH="1">
              <a:off x="1780941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7" name="TextBox 86"/>
          <p:cNvSpPr txBox="1"/>
          <p:nvPr/>
        </p:nvSpPr>
        <p:spPr>
          <a:xfrm>
            <a:off x="5486400" y="27094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35854" y="2709446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</a:t>
            </a:r>
            <a:r>
              <a:rPr lang="en-US" sz="1600" b="0" dirty="0">
                <a:latin typeface="Helvetica"/>
                <a:cs typeface="Helvetica"/>
              </a:rPr>
              <a:t>2</a:t>
            </a:r>
            <a:endParaRPr lang="en-US" sz="1600" b="0" dirty="0" smtClean="0">
              <a:latin typeface="Helvetica"/>
              <a:cs typeface="Helvetica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486400" y="2895600"/>
            <a:ext cx="1299655" cy="338554"/>
            <a:chOff x="5486400" y="3048000"/>
            <a:chExt cx="1299655" cy="338554"/>
          </a:xfrm>
        </p:grpSpPr>
        <p:sp>
          <p:nvSpPr>
            <p:cNvPr id="89" name="TextBox 88"/>
            <p:cNvSpPr txBox="1"/>
            <p:nvPr/>
          </p:nvSpPr>
          <p:spPr>
            <a:xfrm>
              <a:off x="5486400" y="3048000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19800" y="3048000"/>
              <a:ext cx="7662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N1,N3 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432136" y="3242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2129" y="3242846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59292" y="2209800"/>
            <a:ext cx="187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292462" y="2590800"/>
            <a:ext cx="3581400" cy="338554"/>
            <a:chOff x="1292462" y="2667000"/>
            <a:chExt cx="3581400" cy="338554"/>
          </a:xfrm>
        </p:grpSpPr>
        <p:sp>
          <p:nvSpPr>
            <p:cNvPr id="94" name="TextBox 93"/>
            <p:cNvSpPr txBox="1"/>
            <p:nvPr/>
          </p:nvSpPr>
          <p:spPr>
            <a:xfrm>
              <a:off x="1292462" y="2667000"/>
              <a:ext cx="145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  <p:cxnSp>
          <p:nvCxnSpPr>
            <p:cNvPr id="95" name="Straight Arrow Connector 94"/>
            <p:cNvCxnSpPr>
              <a:stCxn id="94" idx="3"/>
            </p:cNvCxnSpPr>
            <p:nvPr/>
          </p:nvCxnSpPr>
          <p:spPr bwMode="auto">
            <a:xfrm>
              <a:off x="2743200" y="2836277"/>
              <a:ext cx="2130662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2514600" y="3352800"/>
            <a:ext cx="2209800" cy="990600"/>
            <a:chOff x="2514600" y="3352800"/>
            <a:chExt cx="2209800" cy="990600"/>
          </a:xfrm>
        </p:grpSpPr>
        <p:cxnSp>
          <p:nvCxnSpPr>
            <p:cNvPr id="99" name="Straight Arrow Connector 98"/>
            <p:cNvCxnSpPr/>
            <p:nvPr/>
          </p:nvCxnSpPr>
          <p:spPr bwMode="auto">
            <a:xfrm>
              <a:off x="2514600" y="3352800"/>
              <a:ext cx="2209800" cy="9906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 rot="1529368">
              <a:off x="2960636" y="3556763"/>
              <a:ext cx="15077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905000" y="2861846"/>
            <a:ext cx="2895600" cy="338554"/>
            <a:chOff x="1902062" y="2667000"/>
            <a:chExt cx="2895600" cy="338554"/>
          </a:xfrm>
        </p:grpSpPr>
        <p:sp>
          <p:nvSpPr>
            <p:cNvPr id="97" name="TextBox 96"/>
            <p:cNvSpPr txBox="1"/>
            <p:nvPr/>
          </p:nvSpPr>
          <p:spPr>
            <a:xfrm>
              <a:off x="1902062" y="2667000"/>
              <a:ext cx="82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N1, N3</a:t>
              </a:r>
            </a:p>
          </p:txBody>
        </p:sp>
        <p:cxnSp>
          <p:nvCxnSpPr>
            <p:cNvPr id="98" name="Straight Arrow Connector 97"/>
            <p:cNvCxnSpPr>
              <a:stCxn id="97" idx="3"/>
              <a:endCxn id="44" idx="1"/>
            </p:cNvCxnSpPr>
            <p:nvPr/>
          </p:nvCxnSpPr>
          <p:spPr bwMode="auto">
            <a:xfrm>
              <a:off x="2725324" y="2836277"/>
              <a:ext cx="2072338" cy="54977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1219200" y="4766846"/>
            <a:ext cx="1099204" cy="338554"/>
            <a:chOff x="4114800" y="4766846"/>
            <a:chExt cx="1099204" cy="338554"/>
          </a:xfrm>
        </p:grpSpPr>
        <p:sp>
          <p:nvSpPr>
            <p:cNvPr id="101" name="TextBox 100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586786" y="2992557"/>
            <a:ext cx="546814" cy="1507744"/>
            <a:chOff x="1967786" y="2992557"/>
            <a:chExt cx="546814" cy="1507744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 flipH="1">
              <a:off x="1981200" y="3352800"/>
              <a:ext cx="533400" cy="9906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07" name="TextBox 106"/>
            <p:cNvSpPr txBox="1"/>
            <p:nvPr/>
          </p:nvSpPr>
          <p:spPr>
            <a:xfrm rot="18038937">
              <a:off x="1383191" y="3577152"/>
              <a:ext cx="15077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6131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1295400"/>
          </a:xfrm>
        </p:spPr>
        <p:txBody>
          <a:bodyPr/>
          <a:lstStyle/>
          <a:p>
            <a:r>
              <a:rPr lang="en-US" dirty="0" smtClean="0"/>
              <a:t>Or we can use </a:t>
            </a:r>
            <a:r>
              <a:rPr lang="en-US" b="1" dirty="0" smtClean="0"/>
              <a:t>recursive</a:t>
            </a:r>
            <a:r>
              <a:rPr lang="en-US" dirty="0" smtClean="0"/>
              <a:t> query and </a:t>
            </a:r>
            <a:r>
              <a:rPr lang="en-US" b="1" dirty="0" smtClean="0"/>
              <a:t>iterative </a:t>
            </a:r>
            <a:r>
              <a:rPr lang="en-US" dirty="0" smtClean="0"/>
              <a:t>replication…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52570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3200"/>
            <a:ext cx="685800" cy="6858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09871" y="5943600"/>
            <a:ext cx="52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67000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16454" y="4766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4114800" y="4766846"/>
            <a:ext cx="1099204" cy="338554"/>
            <a:chOff x="4114800" y="4766846"/>
            <a:chExt cx="1099204" cy="338554"/>
          </a:xfrm>
        </p:grpSpPr>
        <p:sp>
          <p:nvSpPr>
            <p:cNvPr id="75" name="TextBox 74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019800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75136" y="4766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486400" y="2590800"/>
            <a:ext cx="12954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 rot="16200000" flipH="1">
              <a:off x="1780941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7" name="TextBox 86"/>
          <p:cNvSpPr txBox="1"/>
          <p:nvPr/>
        </p:nvSpPr>
        <p:spPr>
          <a:xfrm>
            <a:off x="5486400" y="27094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35854" y="2709446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</a:t>
            </a:r>
            <a:r>
              <a:rPr lang="en-US" sz="1600" b="0" dirty="0">
                <a:latin typeface="Helvetica"/>
                <a:cs typeface="Helvetica"/>
              </a:rPr>
              <a:t>2</a:t>
            </a:r>
            <a:endParaRPr lang="en-US" sz="1600" b="0" dirty="0" smtClean="0">
              <a:latin typeface="Helvetica"/>
              <a:cs typeface="Helvetica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486400" y="2895600"/>
            <a:ext cx="1299655" cy="338554"/>
            <a:chOff x="5486400" y="3048000"/>
            <a:chExt cx="1299655" cy="338554"/>
          </a:xfrm>
        </p:grpSpPr>
        <p:sp>
          <p:nvSpPr>
            <p:cNvPr id="89" name="TextBox 88"/>
            <p:cNvSpPr txBox="1"/>
            <p:nvPr/>
          </p:nvSpPr>
          <p:spPr>
            <a:xfrm>
              <a:off x="5486400" y="3048000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19800" y="3048000"/>
              <a:ext cx="7662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N1,N3 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432136" y="3242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2129" y="3242846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59292" y="2209800"/>
            <a:ext cx="187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292462" y="2590800"/>
            <a:ext cx="3581400" cy="338554"/>
            <a:chOff x="1292462" y="2667000"/>
            <a:chExt cx="3581400" cy="338554"/>
          </a:xfrm>
        </p:grpSpPr>
        <p:sp>
          <p:nvSpPr>
            <p:cNvPr id="94" name="TextBox 93"/>
            <p:cNvSpPr txBox="1"/>
            <p:nvPr/>
          </p:nvSpPr>
          <p:spPr>
            <a:xfrm>
              <a:off x="1292462" y="2667000"/>
              <a:ext cx="145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  <p:cxnSp>
          <p:nvCxnSpPr>
            <p:cNvPr id="95" name="Straight Arrow Connector 94"/>
            <p:cNvCxnSpPr>
              <a:stCxn id="94" idx="3"/>
            </p:cNvCxnSpPr>
            <p:nvPr/>
          </p:nvCxnSpPr>
          <p:spPr bwMode="auto">
            <a:xfrm>
              <a:off x="2743200" y="2836277"/>
              <a:ext cx="2130662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4505108" y="3657600"/>
            <a:ext cx="1507744" cy="685800"/>
            <a:chOff x="4505108" y="3657600"/>
            <a:chExt cx="1507744" cy="685800"/>
          </a:xfrm>
        </p:grpSpPr>
        <p:cxnSp>
          <p:nvCxnSpPr>
            <p:cNvPr id="99" name="Straight Arrow Connector 98"/>
            <p:cNvCxnSpPr/>
            <p:nvPr/>
          </p:nvCxnSpPr>
          <p:spPr bwMode="auto">
            <a:xfrm flipH="1">
              <a:off x="4724400" y="3657600"/>
              <a:ext cx="1219200" cy="6858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 rot="19942600">
              <a:off x="4505108" y="3674603"/>
              <a:ext cx="15077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219200" y="4766846"/>
            <a:ext cx="1099204" cy="338554"/>
            <a:chOff x="4114800" y="4766846"/>
            <a:chExt cx="1099204" cy="338554"/>
          </a:xfrm>
        </p:grpSpPr>
        <p:sp>
          <p:nvSpPr>
            <p:cNvPr id="101" name="TextBox 100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00200" y="3505200"/>
            <a:ext cx="3733800" cy="838200"/>
            <a:chOff x="1981200" y="3505200"/>
            <a:chExt cx="3733800" cy="8382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 flipH="1">
              <a:off x="1981200" y="3505200"/>
              <a:ext cx="3733800" cy="8382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07" name="TextBox 106"/>
            <p:cNvSpPr txBox="1"/>
            <p:nvPr/>
          </p:nvSpPr>
          <p:spPr>
            <a:xfrm rot="20794730">
              <a:off x="2894348" y="3577152"/>
              <a:ext cx="15077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4082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Storage: use more nodes</a:t>
            </a:r>
          </a:p>
          <a:p>
            <a:endParaRPr lang="en-US" dirty="0" smtClean="0"/>
          </a:p>
          <a:p>
            <a:r>
              <a:rPr lang="en-US" dirty="0" smtClean="0"/>
              <a:t>Number of requests: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serve requests from all nodes on which a value is stored in parallel</a:t>
            </a:r>
          </a:p>
          <a:p>
            <a:pPr lvl="1"/>
            <a:r>
              <a:rPr lang="en-US" dirty="0" smtClean="0"/>
              <a:t>Master can replicate a popular value on more nodes</a:t>
            </a:r>
          </a:p>
          <a:p>
            <a:pPr lvl="1"/>
            <a:endParaRPr lang="en-US" dirty="0"/>
          </a:p>
          <a:p>
            <a:r>
              <a:rPr lang="en-US" dirty="0" smtClean="0"/>
              <a:t>Master/directory scalability:</a:t>
            </a:r>
          </a:p>
          <a:p>
            <a:pPr lvl="1"/>
            <a:r>
              <a:rPr lang="en-US" dirty="0" smtClean="0"/>
              <a:t>Replicate it</a:t>
            </a:r>
          </a:p>
          <a:p>
            <a:pPr lvl="1"/>
            <a:r>
              <a:rPr lang="en-US" dirty="0" smtClean="0"/>
              <a:t>Partition it, so different keys are served by different masters/directories</a:t>
            </a:r>
          </a:p>
          <a:p>
            <a:pPr lvl="2"/>
            <a:r>
              <a:rPr lang="en-US" dirty="0" smtClean="0"/>
              <a:t>How do you partition? </a:t>
            </a:r>
          </a:p>
        </p:txBody>
      </p:sp>
    </p:spTree>
    <p:extLst>
      <p:ext uri="{BB962C8B-B14F-4D97-AF65-F5344CB8AC3E}">
        <p14:creationId xmlns:p14="http://schemas.microsoft.com/office/powerpoint/2010/main" val="1238327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dirty="0" smtClean="0"/>
              <a:t>Scalability: Load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181600"/>
          </a:xfrm>
        </p:spPr>
        <p:txBody>
          <a:bodyPr/>
          <a:lstStyle/>
          <a:p>
            <a:r>
              <a:rPr lang="en-US" dirty="0" smtClean="0"/>
              <a:t>Directory keeps track of the storage availability at each node</a:t>
            </a:r>
          </a:p>
          <a:p>
            <a:pPr lvl="1"/>
            <a:r>
              <a:rPr lang="en-US" dirty="0" smtClean="0"/>
              <a:t>Preferentially insert new values on nodes with more storage available</a:t>
            </a:r>
            <a:endParaRPr lang="en-US" dirty="0"/>
          </a:p>
          <a:p>
            <a:r>
              <a:rPr lang="en-US" dirty="0" smtClean="0"/>
              <a:t>What happens when a new node is added?</a:t>
            </a:r>
          </a:p>
          <a:p>
            <a:pPr lvl="1"/>
            <a:r>
              <a:rPr lang="en-US" dirty="0" smtClean="0"/>
              <a:t>Cannot insert only new values on new node. Why?</a:t>
            </a:r>
          </a:p>
          <a:p>
            <a:pPr lvl="1"/>
            <a:r>
              <a:rPr lang="en-US" dirty="0" smtClean="0"/>
              <a:t>Move values from the heavy loaded nodes to the new node</a:t>
            </a:r>
            <a:endParaRPr lang="en-US" dirty="0"/>
          </a:p>
          <a:p>
            <a:r>
              <a:rPr lang="en-US" dirty="0" smtClean="0"/>
              <a:t>What happens when a node fails?</a:t>
            </a:r>
          </a:p>
          <a:p>
            <a:pPr lvl="1"/>
            <a:r>
              <a:rPr lang="en-US" dirty="0" smtClean="0"/>
              <a:t>Need to replicate values from fail node to other nodes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6001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Connection: 3-Way Handshaking</a:t>
            </a:r>
            <a:endParaRPr lang="en-US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711200"/>
            <a:ext cx="89154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Goal: agree on a set of parameters, i.e., the start sequence number for each side</a:t>
            </a:r>
          </a:p>
          <a:p>
            <a:pPr lvl="1"/>
            <a:r>
              <a:rPr lang="en-US" dirty="0" smtClean="0"/>
              <a:t>Starting sequence </a:t>
            </a:r>
            <a:r>
              <a:rPr lang="en-US" dirty="0" smtClean="0"/>
              <a:t>number (first </a:t>
            </a:r>
            <a:r>
              <a:rPr lang="en-US" dirty="0" smtClean="0"/>
              <a:t>byte in </a:t>
            </a:r>
            <a:r>
              <a:rPr lang="en-US" dirty="0" smtClean="0"/>
              <a:t>stream)</a:t>
            </a:r>
          </a:p>
          <a:p>
            <a:pPr lvl="1"/>
            <a:r>
              <a:rPr lang="en-US" dirty="0" smtClean="0"/>
              <a:t>Must be unique!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I</a:t>
            </a:r>
            <a:r>
              <a:rPr lang="en-US" altLang="ko-KR" dirty="0" smtClean="0">
                <a:ea typeface="굴림" panose="020B0600000101010101" pitchFamily="34" charset="-127"/>
              </a:rPr>
              <a:t>f </a:t>
            </a:r>
            <a:r>
              <a:rPr lang="en-US" altLang="ko-KR" dirty="0">
                <a:ea typeface="굴림" panose="020B0600000101010101" pitchFamily="34" charset="-127"/>
              </a:rPr>
              <a:t>it is possible to predict sequence numbers, might be possible for attacker to hijack TCP </a:t>
            </a:r>
            <a:r>
              <a:rPr lang="en-US" altLang="ko-KR" dirty="0" smtClean="0">
                <a:ea typeface="굴림" panose="020B0600000101010101" pitchFamily="34" charset="-127"/>
              </a:rPr>
              <a:t>connection</a:t>
            </a:r>
            <a:endParaRPr lang="en-US" dirty="0" smtClean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Some </a:t>
            </a:r>
            <a:r>
              <a:rPr lang="en-US" altLang="ko-KR" dirty="0">
                <a:ea typeface="굴림" panose="020B0600000101010101" pitchFamily="34" charset="-127"/>
              </a:rPr>
              <a:t>ways of choosing an initial sequence number: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Time to live: each packet has a deadline.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If not delivered in X seconds, then is dropped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Thus, can re-use sequence numbers if wait for all packets in flight to be delivered or to expire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Epoch #: uniquely identifies </a:t>
            </a:r>
            <a:r>
              <a:rPr lang="en-US" altLang="ko-KR" i="1" dirty="0">
                <a:ea typeface="굴림" panose="020B0600000101010101" pitchFamily="34" charset="-127"/>
              </a:rPr>
              <a:t>which</a:t>
            </a:r>
            <a:r>
              <a:rPr lang="en-US" altLang="ko-KR" dirty="0">
                <a:ea typeface="굴림" panose="020B0600000101010101" pitchFamily="34" charset="-127"/>
              </a:rPr>
              <a:t> set of sequence numbers are currently being used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Epoch # stored on disk, Put in every message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Epoch # incremented on crash and/or when run out of sequence #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Pseudo-random increment to previous sequence number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Used by several protocol implementations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86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Need to make sure that a value is replicated correctly</a:t>
            </a:r>
          </a:p>
          <a:p>
            <a:r>
              <a:rPr lang="en-US" dirty="0" smtClean="0"/>
              <a:t>How do you know a value has been replicated on every node? </a:t>
            </a:r>
          </a:p>
          <a:p>
            <a:pPr lvl="1"/>
            <a:r>
              <a:rPr lang="en-US" dirty="0" smtClean="0"/>
              <a:t>Wait for acknowledgements from every node</a:t>
            </a:r>
          </a:p>
          <a:p>
            <a:r>
              <a:rPr lang="en-US" dirty="0" smtClean="0"/>
              <a:t>What happens if a node fails during replication?</a:t>
            </a:r>
          </a:p>
          <a:p>
            <a:pPr lvl="1"/>
            <a:r>
              <a:rPr lang="en-US" dirty="0" smtClean="0"/>
              <a:t>Pick another node and try again</a:t>
            </a:r>
          </a:p>
          <a:p>
            <a:r>
              <a:rPr lang="en-US" dirty="0" smtClean="0"/>
              <a:t>What happens if a node is slow?</a:t>
            </a:r>
          </a:p>
          <a:p>
            <a:pPr lvl="1"/>
            <a:r>
              <a:rPr lang="en-US" dirty="0" smtClean="0"/>
              <a:t>Slow down the entire put()? Pick another node?</a:t>
            </a:r>
          </a:p>
          <a:p>
            <a:r>
              <a:rPr lang="en-US" dirty="0" smtClean="0"/>
              <a:t>In general, with multiple replicas</a:t>
            </a:r>
          </a:p>
          <a:p>
            <a:pPr lvl="1"/>
            <a:r>
              <a:rPr lang="en-US" dirty="0" smtClean="0"/>
              <a:t>Slow puts and fast gets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3460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If concurrent updates (i.e., puts to same key) may need to make sure that updates happen in the same order </a:t>
            </a:r>
            <a:endParaRPr lang="en-US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15000"/>
            <a:ext cx="685800" cy="6858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5715000"/>
            <a:ext cx="685800" cy="6858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5715000"/>
            <a:ext cx="685800" cy="6858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714206"/>
            <a:ext cx="685800" cy="685800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762000" y="4876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86" name="Rectangle 8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7" name="Straight Connector 86"/>
            <p:cNvCxnSpPr>
              <a:stCxn id="86" idx="0"/>
              <a:endCxn id="8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93" name="TextBox 92"/>
          <p:cNvSpPr txBox="1"/>
          <p:nvPr/>
        </p:nvSpPr>
        <p:spPr>
          <a:xfrm>
            <a:off x="5257800" y="56380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508" y="2667000"/>
            <a:ext cx="685800" cy="68580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2209800" y="4876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96" name="Rectangle 9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97" name="Straight Connector 96"/>
            <p:cNvCxnSpPr>
              <a:stCxn id="96" idx="0"/>
              <a:endCxn id="9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03" name="Group 102"/>
          <p:cNvGrpSpPr/>
          <p:nvPr/>
        </p:nvGrpSpPr>
        <p:grpSpPr>
          <a:xfrm>
            <a:off x="3657600" y="4876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04" name="Rectangle 10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05" name="Straight Connector 104"/>
            <p:cNvCxnSpPr>
              <a:stCxn id="104" idx="0"/>
              <a:endCxn id="10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11" name="Group 110"/>
          <p:cNvGrpSpPr/>
          <p:nvPr/>
        </p:nvGrpSpPr>
        <p:grpSpPr>
          <a:xfrm>
            <a:off x="5638800" y="4876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12" name="Rectangle 11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13" name="Straight Connector 112"/>
            <p:cNvCxnSpPr>
              <a:stCxn id="112" idx="0"/>
              <a:endCxn id="11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19" name="TextBox 118"/>
          <p:cNvSpPr txBox="1"/>
          <p:nvPr/>
        </p:nvSpPr>
        <p:spPr>
          <a:xfrm>
            <a:off x="1704471" y="6336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124200" y="6324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447671" y="6324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52671" y="6324600"/>
            <a:ext cx="52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09800" y="5147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59254" y="5147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3581400" y="5147846"/>
            <a:ext cx="1099204" cy="338554"/>
            <a:chOff x="4114800" y="4766846"/>
            <a:chExt cx="1099204" cy="338554"/>
          </a:xfrm>
        </p:grpSpPr>
        <p:sp>
          <p:nvSpPr>
            <p:cNvPr id="126" name="TextBox 125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5562600" y="5147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117936" y="5147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3089308" y="2514600"/>
            <a:ext cx="12954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131" name="Rectangle 130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 bwMode="auto">
            <a:xfrm rot="16200000" flipH="1">
              <a:off x="1780941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38" name="TextBox 137"/>
          <p:cNvSpPr txBox="1"/>
          <p:nvPr/>
        </p:nvSpPr>
        <p:spPr>
          <a:xfrm>
            <a:off x="3089308" y="26332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638762" y="2633246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</a:t>
            </a:r>
            <a:r>
              <a:rPr lang="en-US" sz="1600" b="0" dirty="0">
                <a:latin typeface="Helvetica"/>
                <a:cs typeface="Helvetica"/>
              </a:rPr>
              <a:t>2</a:t>
            </a:r>
            <a:endParaRPr lang="en-US" sz="1600" b="0" dirty="0" smtClean="0">
              <a:latin typeface="Helvetica"/>
              <a:cs typeface="Helvetica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3089308" y="2819400"/>
            <a:ext cx="1299655" cy="338554"/>
            <a:chOff x="5486400" y="3048000"/>
            <a:chExt cx="1299655" cy="338554"/>
          </a:xfrm>
        </p:grpSpPr>
        <p:sp>
          <p:nvSpPr>
            <p:cNvPr id="141" name="TextBox 140"/>
            <p:cNvSpPr txBox="1"/>
            <p:nvPr/>
          </p:nvSpPr>
          <p:spPr>
            <a:xfrm>
              <a:off x="5486400" y="3048000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019800" y="3048000"/>
              <a:ext cx="7662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N1,N3 </a:t>
              </a: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3035044" y="31666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3595037" y="3166646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362200" y="2133600"/>
            <a:ext cx="187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304800" y="2362200"/>
            <a:ext cx="2209800" cy="533400"/>
            <a:chOff x="1292462" y="2667000"/>
            <a:chExt cx="2209800" cy="533400"/>
          </a:xfrm>
        </p:grpSpPr>
        <p:sp>
          <p:nvSpPr>
            <p:cNvPr id="147" name="TextBox 146"/>
            <p:cNvSpPr txBox="1"/>
            <p:nvPr/>
          </p:nvSpPr>
          <p:spPr>
            <a:xfrm>
              <a:off x="1292462" y="2667000"/>
              <a:ext cx="14899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V14’)</a:t>
              </a:r>
            </a:p>
          </p:txBody>
        </p:sp>
        <p:cxnSp>
          <p:nvCxnSpPr>
            <p:cNvPr id="148" name="Straight Arrow Connector 147"/>
            <p:cNvCxnSpPr>
              <a:stCxn id="147" idx="3"/>
            </p:cNvCxnSpPr>
            <p:nvPr/>
          </p:nvCxnSpPr>
          <p:spPr bwMode="auto">
            <a:xfrm>
              <a:off x="2782373" y="2836277"/>
              <a:ext cx="719889" cy="3641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49" name="Group 148"/>
          <p:cNvGrpSpPr/>
          <p:nvPr/>
        </p:nvGrpSpPr>
        <p:grpSpPr>
          <a:xfrm>
            <a:off x="3733800" y="3371229"/>
            <a:ext cx="596455" cy="1507744"/>
            <a:chOff x="4352708" y="2914029"/>
            <a:chExt cx="596455" cy="1507744"/>
          </a:xfrm>
        </p:grpSpPr>
        <p:cxnSp>
          <p:nvCxnSpPr>
            <p:cNvPr id="150" name="Straight Arrow Connector 149"/>
            <p:cNvCxnSpPr/>
            <p:nvPr/>
          </p:nvCxnSpPr>
          <p:spPr bwMode="auto">
            <a:xfrm>
              <a:off x="4352708" y="3048000"/>
              <a:ext cx="364067" cy="126153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51" name="TextBox 150"/>
            <p:cNvSpPr txBox="1"/>
            <p:nvPr/>
          </p:nvSpPr>
          <p:spPr>
            <a:xfrm rot="4538305">
              <a:off x="4026014" y="3498624"/>
              <a:ext cx="15077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V14’)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685800" y="5147846"/>
            <a:ext cx="1099204" cy="338554"/>
            <a:chOff x="4114800" y="4766846"/>
            <a:chExt cx="1099204" cy="338554"/>
          </a:xfrm>
        </p:grpSpPr>
        <p:sp>
          <p:nvSpPr>
            <p:cNvPr id="153" name="TextBox 152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914400" y="3505200"/>
            <a:ext cx="2133600" cy="1295400"/>
            <a:chOff x="1752600" y="3124200"/>
            <a:chExt cx="2133600" cy="1295400"/>
          </a:xfrm>
        </p:grpSpPr>
        <p:cxnSp>
          <p:nvCxnSpPr>
            <p:cNvPr id="156" name="Straight Arrow Connector 155"/>
            <p:cNvCxnSpPr/>
            <p:nvPr/>
          </p:nvCxnSpPr>
          <p:spPr bwMode="auto">
            <a:xfrm flipH="1">
              <a:off x="1752600" y="3124200"/>
              <a:ext cx="2133600" cy="12954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57" name="TextBox 156"/>
            <p:cNvSpPr txBox="1"/>
            <p:nvPr/>
          </p:nvSpPr>
          <p:spPr>
            <a:xfrm rot="19612648">
              <a:off x="1861183" y="3508633"/>
              <a:ext cx="1535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008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ut(K14, V14’’)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4800" y="2819400"/>
            <a:ext cx="2209800" cy="338554"/>
            <a:chOff x="1292462" y="2667000"/>
            <a:chExt cx="2209800" cy="338554"/>
          </a:xfrm>
        </p:grpSpPr>
        <p:sp>
          <p:nvSpPr>
            <p:cNvPr id="162" name="TextBox 161"/>
            <p:cNvSpPr txBox="1"/>
            <p:nvPr/>
          </p:nvSpPr>
          <p:spPr>
            <a:xfrm>
              <a:off x="1292462" y="2667000"/>
              <a:ext cx="1535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chemeClr val="accent2">
                      <a:lumMod val="75000"/>
                    </a:schemeClr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chemeClr val="accent2">
                      <a:lumMod val="75000"/>
                    </a:schemeClr>
                  </a:solidFill>
                  <a:latin typeface="Helvetica"/>
                  <a:cs typeface="Helvetica"/>
                </a:rPr>
                <a:t>ut(K14, V14’’)</a:t>
              </a:r>
            </a:p>
          </p:txBody>
        </p:sp>
        <p:cxnSp>
          <p:nvCxnSpPr>
            <p:cNvPr id="163" name="Straight Arrow Connector 162"/>
            <p:cNvCxnSpPr>
              <a:stCxn id="162" idx="3"/>
            </p:cNvCxnSpPr>
            <p:nvPr/>
          </p:nvCxnSpPr>
          <p:spPr bwMode="auto">
            <a:xfrm>
              <a:off x="2827958" y="2836277"/>
              <a:ext cx="674304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68" name="Group 167"/>
          <p:cNvGrpSpPr/>
          <p:nvPr/>
        </p:nvGrpSpPr>
        <p:grpSpPr>
          <a:xfrm>
            <a:off x="1524000" y="3505200"/>
            <a:ext cx="2133600" cy="1295400"/>
            <a:chOff x="1752600" y="3352800"/>
            <a:chExt cx="2209800" cy="1066800"/>
          </a:xfrm>
        </p:grpSpPr>
        <p:cxnSp>
          <p:nvCxnSpPr>
            <p:cNvPr id="169" name="Straight Arrow Connector 168"/>
            <p:cNvCxnSpPr/>
            <p:nvPr/>
          </p:nvCxnSpPr>
          <p:spPr bwMode="auto">
            <a:xfrm flipH="1">
              <a:off x="1752600" y="3352800"/>
              <a:ext cx="2209800" cy="10668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70" name="TextBox 169"/>
            <p:cNvSpPr txBox="1"/>
            <p:nvPr/>
          </p:nvSpPr>
          <p:spPr>
            <a:xfrm rot="19645509">
              <a:off x="1952397" y="3684716"/>
              <a:ext cx="1549763" cy="278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V14’)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4114800" y="3338924"/>
            <a:ext cx="609600" cy="1535496"/>
            <a:chOff x="4339563" y="2900153"/>
            <a:chExt cx="609600" cy="1535496"/>
          </a:xfrm>
        </p:grpSpPr>
        <p:cxnSp>
          <p:nvCxnSpPr>
            <p:cNvPr id="175" name="Straight Arrow Connector 174"/>
            <p:cNvCxnSpPr/>
            <p:nvPr/>
          </p:nvCxnSpPr>
          <p:spPr bwMode="auto">
            <a:xfrm>
              <a:off x="4339563" y="2990229"/>
              <a:ext cx="377212" cy="1319304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009D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76" name="TextBox 175"/>
            <p:cNvSpPr txBox="1"/>
            <p:nvPr/>
          </p:nvSpPr>
          <p:spPr>
            <a:xfrm rot="4538305">
              <a:off x="4012138" y="3498624"/>
              <a:ext cx="1535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0082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008200"/>
                  </a:solidFill>
                  <a:latin typeface="Helvetica"/>
                  <a:cs typeface="Helvetica"/>
                </a:rPr>
                <a:t>ut(K14, V14’')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3581400" y="5147846"/>
            <a:ext cx="1190375" cy="338554"/>
            <a:chOff x="4114800" y="4766846"/>
            <a:chExt cx="1190375" cy="338554"/>
          </a:xfrm>
        </p:grpSpPr>
        <p:sp>
          <p:nvSpPr>
            <p:cNvPr id="181" name="TextBox 180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82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664254" y="4766846"/>
              <a:ext cx="64092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8200"/>
                  </a:solidFill>
                  <a:latin typeface="Helvetica"/>
                  <a:cs typeface="Helvetica"/>
                </a:rPr>
                <a:t>V14’’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685800" y="5147846"/>
            <a:ext cx="1144789" cy="338554"/>
            <a:chOff x="4114800" y="4766846"/>
            <a:chExt cx="1144789" cy="338554"/>
          </a:xfrm>
        </p:grpSpPr>
        <p:sp>
          <p:nvSpPr>
            <p:cNvPr id="184" name="TextBox 183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4664254" y="4766846"/>
              <a:ext cx="595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V14’</a:t>
              </a:r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4608520" y="1845089"/>
            <a:ext cx="4459969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0" dirty="0">
                <a:latin typeface="Helvetica"/>
                <a:cs typeface="Helvetica"/>
              </a:rPr>
              <a:t>p</a:t>
            </a:r>
            <a:r>
              <a:rPr lang="en-US" sz="2000" b="0" dirty="0" smtClean="0">
                <a:latin typeface="Helvetica"/>
                <a:cs typeface="Helvetica"/>
              </a:rPr>
              <a:t>ut(K14, V14’) and put(K14, V14’’) reach N1 and N3 in reverse  order</a:t>
            </a:r>
            <a:endParaRPr lang="en-US" sz="2000" b="0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0" dirty="0" smtClean="0">
                <a:latin typeface="Helvetica"/>
                <a:cs typeface="Helvetica"/>
              </a:rPr>
              <a:t>What does get(K14) return?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0" dirty="0" smtClean="0">
                <a:latin typeface="Helvetica"/>
                <a:cs typeface="Helvetica"/>
              </a:rPr>
              <a:t>Undefined!</a:t>
            </a:r>
          </a:p>
        </p:txBody>
      </p:sp>
    </p:spTree>
    <p:extLst>
      <p:ext uri="{BB962C8B-B14F-4D97-AF65-F5344CB8AC3E}">
        <p14:creationId xmlns:p14="http://schemas.microsoft.com/office/powerpoint/2010/main" val="1935592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486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Large variety of consistency models: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Atomic </a:t>
            </a:r>
            <a:r>
              <a:rPr lang="en-US" dirty="0"/>
              <a:t>consistency (</a:t>
            </a:r>
            <a:r>
              <a:rPr lang="en-US" dirty="0" err="1"/>
              <a:t>linearizability</a:t>
            </a:r>
            <a:r>
              <a:rPr lang="en-US" dirty="0"/>
              <a:t>): </a:t>
            </a:r>
            <a:r>
              <a:rPr lang="en-US" dirty="0" smtClean="0"/>
              <a:t>reads</a:t>
            </a:r>
            <a:r>
              <a:rPr lang="en-US" dirty="0"/>
              <a:t>/</a:t>
            </a:r>
            <a:r>
              <a:rPr lang="en-US" dirty="0" smtClean="0"/>
              <a:t>writes (gets/puts) </a:t>
            </a:r>
            <a:r>
              <a:rPr lang="en-US" dirty="0"/>
              <a:t>to replicas </a:t>
            </a:r>
            <a:r>
              <a:rPr lang="en-US" dirty="0" smtClean="0"/>
              <a:t>appear as </a:t>
            </a:r>
            <a:r>
              <a:rPr lang="en-US" dirty="0"/>
              <a:t>if there was a single underlying replica (single system image</a:t>
            </a:r>
            <a:r>
              <a:rPr lang="en-US" dirty="0" smtClean="0"/>
              <a:t>)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Think “one updated at a time”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Transactions</a:t>
            </a:r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Eventual consistency: given enough time all updates will propagate through the system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One of the weakest form of consistency; used by many systems in practice</a:t>
            </a:r>
            <a:endParaRPr lang="en-US" dirty="0"/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And many others: causal consistency, sequential consistency, strong consistency, …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32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dirty="0" smtClean="0"/>
              <a:t>Quorum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Improve put() and get() operation performance</a:t>
            </a:r>
          </a:p>
          <a:p>
            <a:endParaRPr lang="en-US" dirty="0" smtClean="0"/>
          </a:p>
          <a:p>
            <a:r>
              <a:rPr lang="en-US" dirty="0" smtClean="0"/>
              <a:t>Define a replica set of size 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ut() waits for acknowledgements from at least W replicas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et() waits for responses from at least R replicas</a:t>
            </a:r>
          </a:p>
          <a:p>
            <a:pPr lvl="1"/>
            <a:r>
              <a:rPr lang="en-US" dirty="0" smtClean="0"/>
              <a:t>W+R &gt; N</a:t>
            </a:r>
          </a:p>
          <a:p>
            <a:pPr lvl="1"/>
            <a:endParaRPr lang="en-US" dirty="0"/>
          </a:p>
          <a:p>
            <a:r>
              <a:rPr lang="en-US" dirty="0" smtClean="0"/>
              <a:t>Why does it work?</a:t>
            </a:r>
          </a:p>
          <a:p>
            <a:pPr lvl="1"/>
            <a:r>
              <a:rPr lang="en-US" dirty="0" smtClean="0"/>
              <a:t>There is at least one node that contains the update</a:t>
            </a:r>
          </a:p>
          <a:p>
            <a:pPr lvl="1"/>
            <a:endParaRPr lang="en-US" dirty="0"/>
          </a:p>
          <a:p>
            <a:r>
              <a:rPr lang="en-US" dirty="0" smtClean="0"/>
              <a:t>Why might you use W+R &gt; N+1?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0730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 Consensus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305800" cy="129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N=3, W=2, R=2</a:t>
            </a:r>
          </a:p>
          <a:p>
            <a:r>
              <a:rPr lang="en-US" dirty="0" smtClean="0"/>
              <a:t>Replica set for K14: {N1, N2, N4}</a:t>
            </a:r>
          </a:p>
          <a:p>
            <a:r>
              <a:rPr lang="en-US" dirty="0" smtClean="0"/>
              <a:t>Assume put() on N3 fails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5715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28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>
                <a:latin typeface="Helvetica"/>
                <a:cs typeface="Helvetica"/>
              </a:rPr>
              <a:t>4</a:t>
            </a:r>
            <a:endParaRPr lang="en-US" sz="1800" b="0" baseline="-25000" dirty="0" smtClean="0">
              <a:latin typeface="Helvetica"/>
              <a:cs typeface="Helvetica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698650" y="4766846"/>
            <a:ext cx="1099500" cy="338554"/>
            <a:chOff x="5698650" y="4766846"/>
            <a:chExt cx="1099500" cy="338554"/>
          </a:xfrm>
        </p:grpSpPr>
        <p:sp>
          <p:nvSpPr>
            <p:cNvPr id="77" name="TextBox 76"/>
            <p:cNvSpPr txBox="1"/>
            <p:nvPr/>
          </p:nvSpPr>
          <p:spPr>
            <a:xfrm>
              <a:off x="569865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2484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219200" y="4766846"/>
            <a:ext cx="1099204" cy="338554"/>
            <a:chOff x="4114800" y="4766846"/>
            <a:chExt cx="1099204" cy="338554"/>
          </a:xfrm>
        </p:grpSpPr>
        <p:sp>
          <p:nvSpPr>
            <p:cNvPr id="101" name="TextBox 100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95045" y="2800723"/>
            <a:ext cx="1722634" cy="1648291"/>
            <a:chOff x="1595045" y="2800723"/>
            <a:chExt cx="1722634" cy="1648291"/>
          </a:xfrm>
        </p:grpSpPr>
        <p:cxnSp>
          <p:nvCxnSpPr>
            <p:cNvPr id="105" name="Straight Arrow Connector 104"/>
            <p:cNvCxnSpPr/>
            <p:nvPr/>
          </p:nvCxnSpPr>
          <p:spPr bwMode="auto">
            <a:xfrm flipH="1">
              <a:off x="1620687" y="2800723"/>
              <a:ext cx="1696992" cy="164829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 rot="18916584">
              <a:off x="1595045" y="3409110"/>
              <a:ext cx="1507744" cy="31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81200" y="2819400"/>
            <a:ext cx="1752600" cy="1648295"/>
            <a:chOff x="2057400" y="2819400"/>
            <a:chExt cx="1752600" cy="1648295"/>
          </a:xfrm>
        </p:grpSpPr>
        <p:cxnSp>
          <p:nvCxnSpPr>
            <p:cNvPr id="113" name="Straight Arrow Connector 112"/>
            <p:cNvCxnSpPr/>
            <p:nvPr/>
          </p:nvCxnSpPr>
          <p:spPr bwMode="auto">
            <a:xfrm flipH="1">
              <a:off x="2057400" y="2819400"/>
              <a:ext cx="1752600" cy="164829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17" name="TextBox 116"/>
            <p:cNvSpPr txBox="1"/>
            <p:nvPr/>
          </p:nvSpPr>
          <p:spPr>
            <a:xfrm rot="19079691">
              <a:off x="2397563" y="3512263"/>
              <a:ext cx="6065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ACK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638800" y="2784893"/>
            <a:ext cx="838200" cy="1682798"/>
            <a:chOff x="5638800" y="2784893"/>
            <a:chExt cx="838200" cy="1682798"/>
          </a:xfrm>
        </p:grpSpPr>
        <p:cxnSp>
          <p:nvCxnSpPr>
            <p:cNvPr id="123" name="Straight Arrow Connector 122"/>
            <p:cNvCxnSpPr/>
            <p:nvPr/>
          </p:nvCxnSpPr>
          <p:spPr bwMode="auto">
            <a:xfrm>
              <a:off x="5638800" y="2819400"/>
              <a:ext cx="838200" cy="164829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 rot="3841361">
              <a:off x="5433896" y="3380183"/>
              <a:ext cx="1507744" cy="31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114800" y="2667001"/>
            <a:ext cx="317163" cy="1600199"/>
            <a:chOff x="4114800" y="2667001"/>
            <a:chExt cx="317163" cy="1600199"/>
          </a:xfrm>
        </p:grpSpPr>
        <p:cxnSp>
          <p:nvCxnSpPr>
            <p:cNvPr id="121" name="Straight Arrow Connector 120"/>
            <p:cNvCxnSpPr/>
            <p:nvPr/>
          </p:nvCxnSpPr>
          <p:spPr bwMode="auto">
            <a:xfrm>
              <a:off x="4419600" y="2819400"/>
              <a:ext cx="0" cy="14478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26" name="TextBox 125"/>
            <p:cNvSpPr txBox="1"/>
            <p:nvPr/>
          </p:nvSpPr>
          <p:spPr>
            <a:xfrm rot="16200000">
              <a:off x="3519510" y="3262291"/>
              <a:ext cx="1507744" cy="31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81600" y="2819400"/>
            <a:ext cx="838200" cy="1648295"/>
            <a:chOff x="5181600" y="2819400"/>
            <a:chExt cx="838200" cy="1648295"/>
          </a:xfrm>
        </p:grpSpPr>
        <p:cxnSp>
          <p:nvCxnSpPr>
            <p:cNvPr id="124" name="Straight Arrow Connector 123"/>
            <p:cNvCxnSpPr/>
            <p:nvPr/>
          </p:nvCxnSpPr>
          <p:spPr bwMode="auto">
            <a:xfrm>
              <a:off x="5181600" y="2819400"/>
              <a:ext cx="838200" cy="164829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28" name="TextBox 127"/>
            <p:cNvSpPr txBox="1"/>
            <p:nvPr/>
          </p:nvSpPr>
          <p:spPr>
            <a:xfrm rot="3824197">
              <a:off x="5469125" y="3377999"/>
              <a:ext cx="6065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ACK</a:t>
              </a:r>
            </a:p>
          </p:txBody>
        </p:sp>
      </p:grpSp>
      <p:pic>
        <p:nvPicPr>
          <p:cNvPr id="129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057400"/>
            <a:ext cx="685800" cy="685800"/>
          </a:xfrm>
          <a:prstGeom prst="rect">
            <a:avLst/>
          </a:prstGeom>
        </p:spPr>
      </p:pic>
      <p:grpSp>
        <p:nvGrpSpPr>
          <p:cNvPr id="131" name="Group 130"/>
          <p:cNvGrpSpPr/>
          <p:nvPr/>
        </p:nvGrpSpPr>
        <p:grpSpPr>
          <a:xfrm>
            <a:off x="4267200" y="4191000"/>
            <a:ext cx="304800" cy="304800"/>
            <a:chOff x="7391400" y="3581400"/>
            <a:chExt cx="304800" cy="304800"/>
          </a:xfrm>
        </p:grpSpPr>
        <p:cxnSp>
          <p:nvCxnSpPr>
            <p:cNvPr id="42" name="Straight Connector 41"/>
            <p:cNvCxnSpPr/>
            <p:nvPr/>
          </p:nvCxnSpPr>
          <p:spPr bwMode="auto">
            <a:xfrm flipH="1">
              <a:off x="7391400" y="3581400"/>
              <a:ext cx="304800" cy="30480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flipH="1" flipV="1">
              <a:off x="7391400" y="3581400"/>
              <a:ext cx="304800" cy="30480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51310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 Consensus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1295400"/>
          </a:xfrm>
        </p:spPr>
        <p:txBody>
          <a:bodyPr/>
          <a:lstStyle/>
          <a:p>
            <a:r>
              <a:rPr lang="en-US" dirty="0" smtClean="0"/>
              <a:t>Now, issuing get() to any two nodes out of three will return the answer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5715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28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>
                <a:latin typeface="Helvetica"/>
                <a:cs typeface="Helvetica"/>
              </a:rPr>
              <a:t>4</a:t>
            </a:r>
            <a:endParaRPr lang="en-US" sz="1800" b="0" baseline="-25000" dirty="0" smtClean="0">
              <a:latin typeface="Helvetica"/>
              <a:cs typeface="Helvetica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698650" y="4766846"/>
            <a:ext cx="1099500" cy="338554"/>
            <a:chOff x="5698650" y="4766846"/>
            <a:chExt cx="1099500" cy="338554"/>
          </a:xfrm>
        </p:grpSpPr>
        <p:sp>
          <p:nvSpPr>
            <p:cNvPr id="77" name="TextBox 76"/>
            <p:cNvSpPr txBox="1"/>
            <p:nvPr/>
          </p:nvSpPr>
          <p:spPr>
            <a:xfrm>
              <a:off x="569865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2484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219200" y="4766846"/>
            <a:ext cx="1099204" cy="338554"/>
            <a:chOff x="4114800" y="4766846"/>
            <a:chExt cx="1099204" cy="338554"/>
          </a:xfrm>
        </p:grpSpPr>
        <p:sp>
          <p:nvSpPr>
            <p:cNvPr id="101" name="TextBox 100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620687" y="2800723"/>
            <a:ext cx="1696992" cy="1648291"/>
            <a:chOff x="1620687" y="2800723"/>
            <a:chExt cx="1696992" cy="1648291"/>
          </a:xfrm>
        </p:grpSpPr>
        <p:cxnSp>
          <p:nvCxnSpPr>
            <p:cNvPr id="105" name="Straight Arrow Connector 104"/>
            <p:cNvCxnSpPr/>
            <p:nvPr/>
          </p:nvCxnSpPr>
          <p:spPr bwMode="auto">
            <a:xfrm flipH="1">
              <a:off x="1620687" y="2800723"/>
              <a:ext cx="1696992" cy="164829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 rot="18916584">
              <a:off x="1863096" y="3398415"/>
              <a:ext cx="971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get(K14)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81200" y="2819400"/>
            <a:ext cx="1752600" cy="1648295"/>
            <a:chOff x="2057400" y="2819400"/>
            <a:chExt cx="1752600" cy="1648295"/>
          </a:xfrm>
        </p:grpSpPr>
        <p:cxnSp>
          <p:nvCxnSpPr>
            <p:cNvPr id="113" name="Straight Arrow Connector 112"/>
            <p:cNvCxnSpPr/>
            <p:nvPr/>
          </p:nvCxnSpPr>
          <p:spPr bwMode="auto">
            <a:xfrm flipH="1">
              <a:off x="2057400" y="2819400"/>
              <a:ext cx="1752600" cy="164829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17" name="TextBox 116"/>
            <p:cNvSpPr txBox="1"/>
            <p:nvPr/>
          </p:nvSpPr>
          <p:spPr>
            <a:xfrm rot="19079691">
              <a:off x="2425966" y="3512263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332704" y="2819400"/>
            <a:ext cx="338554" cy="1648291"/>
            <a:chOff x="4408904" y="2819400"/>
            <a:chExt cx="338554" cy="1648291"/>
          </a:xfrm>
        </p:grpSpPr>
        <p:cxnSp>
          <p:nvCxnSpPr>
            <p:cNvPr id="123" name="Straight Arrow Connector 122"/>
            <p:cNvCxnSpPr/>
            <p:nvPr/>
          </p:nvCxnSpPr>
          <p:spPr bwMode="auto">
            <a:xfrm>
              <a:off x="4419600" y="2819400"/>
              <a:ext cx="0" cy="164829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 rot="5400000">
              <a:off x="4092361" y="3496451"/>
              <a:ext cx="971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get(K14)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24400" y="2819400"/>
            <a:ext cx="381001" cy="1648295"/>
            <a:chOff x="6019800" y="2819400"/>
            <a:chExt cx="381001" cy="1648295"/>
          </a:xfrm>
        </p:grpSpPr>
        <p:cxnSp>
          <p:nvCxnSpPr>
            <p:cNvPr id="124" name="Straight Arrow Connector 123"/>
            <p:cNvCxnSpPr/>
            <p:nvPr/>
          </p:nvCxnSpPr>
          <p:spPr bwMode="auto">
            <a:xfrm>
              <a:off x="6019800" y="2819400"/>
              <a:ext cx="0" cy="164829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28" name="TextBox 127"/>
            <p:cNvSpPr txBox="1"/>
            <p:nvPr/>
          </p:nvSpPr>
          <p:spPr>
            <a:xfrm rot="5400000">
              <a:off x="6013756" y="3499155"/>
              <a:ext cx="4355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 smtClean="0">
                  <a:solidFill>
                    <a:srgbClr val="FF0000"/>
                  </a:solidFill>
                  <a:latin typeface="Helvetica"/>
                  <a:cs typeface="Helvetica"/>
                </a:rPr>
                <a:t>nill</a:t>
              </a:r>
              <a:endParaRPr lang="en-US" sz="1600" b="0" dirty="0" smtClean="0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129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057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14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858000" cy="533400"/>
          </a:xfrm>
        </p:spPr>
        <p:txBody>
          <a:bodyPr/>
          <a:lstStyle/>
          <a:p>
            <a:r>
              <a:rPr lang="en-US" dirty="0" smtClean="0"/>
              <a:t>Scaling Up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Challenge:</a:t>
            </a:r>
          </a:p>
          <a:p>
            <a:pPr lvl="1"/>
            <a:r>
              <a:rPr lang="en-US" dirty="0" smtClean="0"/>
              <a:t>Directory contains a number of entries equal to number of (key, value) tuples in the system</a:t>
            </a:r>
          </a:p>
          <a:p>
            <a:pPr lvl="1"/>
            <a:r>
              <a:rPr lang="en-US" dirty="0" smtClean="0"/>
              <a:t>Can be tens or hundreds of billions of entries in the system!</a:t>
            </a:r>
          </a:p>
          <a:p>
            <a:pPr lvl="2"/>
            <a:endParaRPr lang="en-US" dirty="0"/>
          </a:p>
          <a:p>
            <a:r>
              <a:rPr lang="en-US" dirty="0" smtClean="0"/>
              <a:t>Solution: </a:t>
            </a:r>
            <a:r>
              <a:rPr lang="en-US" b="1" dirty="0" smtClean="0"/>
              <a:t>consistent hashing</a:t>
            </a:r>
            <a:endParaRPr lang="en-US" b="1" dirty="0"/>
          </a:p>
          <a:p>
            <a:r>
              <a:rPr lang="en-US" dirty="0"/>
              <a:t>Associate to each node </a:t>
            </a:r>
            <a:r>
              <a:rPr lang="en-US" dirty="0" smtClean="0"/>
              <a:t>a </a:t>
            </a:r>
            <a:r>
              <a:rPr lang="en-US" dirty="0"/>
              <a:t>unique </a:t>
            </a:r>
            <a:r>
              <a:rPr lang="en-US" i="1" dirty="0" smtClean="0"/>
              <a:t>id</a:t>
            </a:r>
            <a:r>
              <a:rPr lang="en-US" dirty="0" smtClean="0"/>
              <a:t> </a:t>
            </a:r>
            <a:r>
              <a:rPr lang="en-US" dirty="0"/>
              <a:t>in an </a:t>
            </a:r>
            <a:r>
              <a:rPr lang="en-US" i="1" dirty="0" err="1"/>
              <a:t>uni</a:t>
            </a:r>
            <a:r>
              <a:rPr lang="en-US" i="1" dirty="0"/>
              <a:t>-</a:t>
            </a:r>
            <a:r>
              <a:rPr lang="en-US" dirty="0"/>
              <a:t>dimensional space 0..2</a:t>
            </a:r>
            <a:r>
              <a:rPr lang="en-US" baseline="30000" dirty="0"/>
              <a:t>m</a:t>
            </a:r>
            <a:r>
              <a:rPr lang="en-US" dirty="0"/>
              <a:t>-</a:t>
            </a:r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Partition </a:t>
            </a:r>
            <a:r>
              <a:rPr lang="en-US" dirty="0"/>
              <a:t>this space </a:t>
            </a:r>
            <a:r>
              <a:rPr lang="en-US" dirty="0" smtClean="0"/>
              <a:t>across </a:t>
            </a:r>
            <a:r>
              <a:rPr lang="en-US" i="1" dirty="0" smtClean="0"/>
              <a:t>m</a:t>
            </a:r>
            <a:r>
              <a:rPr lang="en-US" dirty="0" smtClean="0"/>
              <a:t> machines</a:t>
            </a:r>
          </a:p>
          <a:p>
            <a:pPr lvl="1"/>
            <a:r>
              <a:rPr lang="en-US" dirty="0" smtClean="0"/>
              <a:t>Assume keys are in same </a:t>
            </a:r>
            <a:r>
              <a:rPr lang="en-US" dirty="0" err="1" smtClean="0"/>
              <a:t>uni</a:t>
            </a:r>
            <a:r>
              <a:rPr lang="en-US" dirty="0" smtClean="0"/>
              <a:t>-dimensional space</a:t>
            </a:r>
            <a:endParaRPr lang="en-US" dirty="0"/>
          </a:p>
          <a:p>
            <a:pPr lvl="1"/>
            <a:r>
              <a:rPr lang="en-US" dirty="0"/>
              <a:t>Each </a:t>
            </a:r>
            <a:r>
              <a:rPr lang="en-US" dirty="0" smtClean="0"/>
              <a:t>(Key, Value) </a:t>
            </a:r>
            <a:r>
              <a:rPr lang="en-US" dirty="0"/>
              <a:t>is </a:t>
            </a:r>
            <a:r>
              <a:rPr lang="en-US" dirty="0" smtClean="0"/>
              <a:t>stored at </a:t>
            </a:r>
            <a:r>
              <a:rPr lang="en-US" dirty="0"/>
              <a:t>the node with the smallest </a:t>
            </a:r>
            <a:r>
              <a:rPr lang="en-US" dirty="0" smtClean="0"/>
              <a:t>ID larger than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31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162800" cy="838200"/>
          </a:xfrm>
        </p:spPr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to Node Mapping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35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088" y="898079"/>
            <a:ext cx="4205289" cy="4724400"/>
          </a:xfrm>
        </p:spPr>
        <p:txBody>
          <a:bodyPr/>
          <a:lstStyle/>
          <a:p>
            <a:pPr marL="342900" indent="-342900"/>
            <a:r>
              <a:rPr lang="en-US" sz="2000" dirty="0"/>
              <a:t>m</a:t>
            </a:r>
            <a:r>
              <a:rPr lang="en-US" sz="2000" dirty="0" smtClean="0"/>
              <a:t> = 6 </a:t>
            </a:r>
            <a:r>
              <a:rPr lang="en-US" sz="2000" dirty="0" smtClean="0">
                <a:sym typeface="Wingdings"/>
              </a:rPr>
              <a:t> ID space: 0..63</a:t>
            </a:r>
            <a:r>
              <a:rPr lang="en-US" sz="2000" dirty="0" smtClean="0"/>
              <a:t> </a:t>
            </a:r>
          </a:p>
          <a:p>
            <a:pPr marL="342900" indent="-342900"/>
            <a:r>
              <a:rPr lang="en-US" sz="2000" dirty="0" smtClean="0"/>
              <a:t>Node  </a:t>
            </a:r>
            <a:r>
              <a:rPr lang="en-US" sz="2000" dirty="0"/>
              <a:t>8 maps </a:t>
            </a:r>
            <a:r>
              <a:rPr lang="en-US" sz="2000" dirty="0" smtClean="0"/>
              <a:t>keys [</a:t>
            </a:r>
            <a:r>
              <a:rPr lang="en-US" sz="2000" dirty="0"/>
              <a:t>5,8]</a:t>
            </a:r>
          </a:p>
          <a:p>
            <a:pPr marL="342900" indent="-342900"/>
            <a:r>
              <a:rPr lang="en-US" sz="2000" dirty="0"/>
              <a:t>Node 15 maps </a:t>
            </a:r>
            <a:r>
              <a:rPr lang="en-US" sz="2000" dirty="0" smtClean="0"/>
              <a:t>keys [</a:t>
            </a:r>
            <a:r>
              <a:rPr lang="en-US" sz="2000" dirty="0"/>
              <a:t>9,15]</a:t>
            </a:r>
          </a:p>
          <a:p>
            <a:pPr marL="342900" indent="-342900"/>
            <a:r>
              <a:rPr lang="en-US" sz="2000" dirty="0"/>
              <a:t>Node 20 </a:t>
            </a:r>
            <a:r>
              <a:rPr lang="en-US" sz="2000" dirty="0" smtClean="0"/>
              <a:t>maps keys </a:t>
            </a:r>
            <a:r>
              <a:rPr lang="en-US" sz="2000" dirty="0"/>
              <a:t>[16, 20]</a:t>
            </a:r>
          </a:p>
          <a:p>
            <a:pPr marL="342900" indent="-342900"/>
            <a:r>
              <a:rPr lang="en-US" sz="2000" dirty="0"/>
              <a:t>…</a:t>
            </a:r>
          </a:p>
          <a:p>
            <a:pPr marL="342900" indent="-342900"/>
            <a:r>
              <a:rPr lang="en-US" sz="2000" dirty="0"/>
              <a:t>Node 4 </a:t>
            </a:r>
            <a:r>
              <a:rPr lang="en-US" sz="2000" dirty="0" smtClean="0"/>
              <a:t>maps keys [</a:t>
            </a:r>
            <a:r>
              <a:rPr lang="en-US" sz="2000" dirty="0"/>
              <a:t>59, 4]</a:t>
            </a:r>
          </a:p>
          <a:p>
            <a:pPr marL="342900" indent="-342900"/>
            <a:endParaRPr lang="en-US" sz="2000" dirty="0"/>
          </a:p>
          <a:p>
            <a:pPr marL="342900" indent="-342900"/>
            <a:endParaRPr lang="en-US" sz="2000" dirty="0"/>
          </a:p>
        </p:txBody>
      </p:sp>
      <p:sp>
        <p:nvSpPr>
          <p:cNvPr id="1351684" name="Oval 4"/>
          <p:cNvSpPr>
            <a:spLocks noChangeArrowheads="1"/>
          </p:cNvSpPr>
          <p:nvPr/>
        </p:nvSpPr>
        <p:spPr bwMode="auto">
          <a:xfrm>
            <a:off x="4076700" y="1371600"/>
            <a:ext cx="4648200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1351685" name="Text Box 5"/>
          <p:cNvSpPr txBox="1">
            <a:spLocks noChangeArrowheads="1"/>
          </p:cNvSpPr>
          <p:nvPr/>
        </p:nvSpPr>
        <p:spPr bwMode="auto">
          <a:xfrm>
            <a:off x="6923087" y="1538288"/>
            <a:ext cx="312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4</a:t>
            </a:r>
          </a:p>
        </p:txBody>
      </p:sp>
      <p:pic>
        <p:nvPicPr>
          <p:cNvPr id="1351686" name="Picture 6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75" y="990600"/>
            <a:ext cx="266700" cy="438150"/>
          </a:xfrm>
          <a:prstGeom prst="rect">
            <a:avLst/>
          </a:prstGeom>
          <a:noFill/>
        </p:spPr>
      </p:pic>
      <p:pic>
        <p:nvPicPr>
          <p:cNvPr id="1351687" name="Picture 7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4514850"/>
            <a:ext cx="266700" cy="438150"/>
          </a:xfrm>
          <a:prstGeom prst="rect">
            <a:avLst/>
          </a:prstGeom>
          <a:noFill/>
        </p:spPr>
      </p:pic>
      <p:sp>
        <p:nvSpPr>
          <p:cNvPr id="1351688" name="Text Box 8"/>
          <p:cNvSpPr txBox="1">
            <a:spLocks noChangeArrowheads="1"/>
          </p:cNvSpPr>
          <p:nvPr/>
        </p:nvSpPr>
        <p:spPr bwMode="auto">
          <a:xfrm>
            <a:off x="7999412" y="4343400"/>
            <a:ext cx="439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20</a:t>
            </a:r>
          </a:p>
        </p:txBody>
      </p:sp>
      <p:pic>
        <p:nvPicPr>
          <p:cNvPr id="1351689" name="Picture 9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6038850"/>
            <a:ext cx="266700" cy="438150"/>
          </a:xfrm>
          <a:prstGeom prst="rect">
            <a:avLst/>
          </a:prstGeom>
          <a:noFill/>
        </p:spPr>
      </p:pic>
      <p:sp>
        <p:nvSpPr>
          <p:cNvPr id="1351690" name="Text Box 10"/>
          <p:cNvSpPr txBox="1">
            <a:spLocks noChangeArrowheads="1"/>
          </p:cNvSpPr>
          <p:nvPr/>
        </p:nvSpPr>
        <p:spPr bwMode="auto">
          <a:xfrm>
            <a:off x="6153150" y="54864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32</a:t>
            </a:r>
          </a:p>
        </p:txBody>
      </p:sp>
      <p:sp>
        <p:nvSpPr>
          <p:cNvPr id="1351691" name="Text Box 11"/>
          <p:cNvSpPr txBox="1">
            <a:spLocks noChangeArrowheads="1"/>
          </p:cNvSpPr>
          <p:nvPr/>
        </p:nvSpPr>
        <p:spPr bwMode="auto">
          <a:xfrm>
            <a:off x="5143500" y="53482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35</a:t>
            </a:r>
          </a:p>
        </p:txBody>
      </p:sp>
      <p:pic>
        <p:nvPicPr>
          <p:cNvPr id="1351692" name="Picture 12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5900" y="5886450"/>
            <a:ext cx="266700" cy="438150"/>
          </a:xfrm>
          <a:prstGeom prst="rect">
            <a:avLst/>
          </a:prstGeom>
          <a:noFill/>
        </p:spPr>
      </p:pic>
      <p:sp>
        <p:nvSpPr>
          <p:cNvPr id="1351693" name="Text Box 13"/>
          <p:cNvSpPr txBox="1">
            <a:spLocks noChangeArrowheads="1"/>
          </p:cNvSpPr>
          <p:nvPr/>
        </p:nvSpPr>
        <p:spPr bwMode="auto">
          <a:xfrm>
            <a:off x="7658100" y="1995488"/>
            <a:ext cx="31302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8</a:t>
            </a:r>
          </a:p>
        </p:txBody>
      </p:sp>
      <p:sp>
        <p:nvSpPr>
          <p:cNvPr id="1351694" name="Text Box 14"/>
          <p:cNvSpPr txBox="1">
            <a:spLocks noChangeArrowheads="1"/>
          </p:cNvSpPr>
          <p:nvPr/>
        </p:nvSpPr>
        <p:spPr bwMode="auto">
          <a:xfrm>
            <a:off x="8267700" y="33670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15</a:t>
            </a:r>
          </a:p>
        </p:txBody>
      </p:sp>
      <p:sp>
        <p:nvSpPr>
          <p:cNvPr id="1351695" name="Text Box 15"/>
          <p:cNvSpPr txBox="1">
            <a:spLocks noChangeArrowheads="1"/>
          </p:cNvSpPr>
          <p:nvPr/>
        </p:nvSpPr>
        <p:spPr bwMode="auto">
          <a:xfrm>
            <a:off x="4305300" y="4267200"/>
            <a:ext cx="441402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44</a:t>
            </a:r>
          </a:p>
        </p:txBody>
      </p:sp>
      <p:sp>
        <p:nvSpPr>
          <p:cNvPr id="1351696" name="Text Box 16"/>
          <p:cNvSpPr txBox="1">
            <a:spLocks noChangeArrowheads="1"/>
          </p:cNvSpPr>
          <p:nvPr/>
        </p:nvSpPr>
        <p:spPr bwMode="auto">
          <a:xfrm>
            <a:off x="5086350" y="18288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58</a:t>
            </a:r>
          </a:p>
        </p:txBody>
      </p:sp>
      <p:pic>
        <p:nvPicPr>
          <p:cNvPr id="1351697" name="Picture 17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419600"/>
            <a:ext cx="266700" cy="438150"/>
          </a:xfrm>
          <a:prstGeom prst="rect">
            <a:avLst/>
          </a:prstGeom>
          <a:noFill/>
        </p:spPr>
      </p:pic>
      <p:pic>
        <p:nvPicPr>
          <p:cNvPr id="1351698" name="Picture 18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95400"/>
            <a:ext cx="266700" cy="438150"/>
          </a:xfrm>
          <a:prstGeom prst="rect">
            <a:avLst/>
          </a:prstGeom>
          <a:noFill/>
        </p:spPr>
      </p:pic>
      <p:sp>
        <p:nvSpPr>
          <p:cNvPr id="1351699" name="Line 19"/>
          <p:cNvSpPr>
            <a:spLocks noChangeShapeType="1"/>
          </p:cNvSpPr>
          <p:nvPr/>
        </p:nvSpPr>
        <p:spPr bwMode="auto">
          <a:xfrm flipV="1">
            <a:off x="4229100" y="44958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1351700" name="Line 20"/>
          <p:cNvSpPr>
            <a:spLocks noChangeShapeType="1"/>
          </p:cNvSpPr>
          <p:nvPr/>
        </p:nvSpPr>
        <p:spPr bwMode="auto">
          <a:xfrm>
            <a:off x="5057775" y="1735138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pic>
        <p:nvPicPr>
          <p:cNvPr id="1351701" name="Picture 21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01100" y="3276600"/>
            <a:ext cx="266700" cy="438150"/>
          </a:xfrm>
          <a:prstGeom prst="rect">
            <a:avLst/>
          </a:prstGeom>
          <a:noFill/>
        </p:spPr>
      </p:pic>
      <p:sp>
        <p:nvSpPr>
          <p:cNvPr id="1351702" name="Line 22"/>
          <p:cNvSpPr>
            <a:spLocks noChangeShapeType="1"/>
          </p:cNvSpPr>
          <p:nvPr/>
        </p:nvSpPr>
        <p:spPr bwMode="auto">
          <a:xfrm flipV="1">
            <a:off x="5448300" y="56388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1351703" name="Line 23"/>
          <p:cNvSpPr>
            <a:spLocks noChangeShapeType="1"/>
          </p:cNvSpPr>
          <p:nvPr/>
        </p:nvSpPr>
        <p:spPr bwMode="auto">
          <a:xfrm flipV="1">
            <a:off x="6362700" y="5867400"/>
            <a:ext cx="1587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1351704" name="Line 24"/>
          <p:cNvSpPr>
            <a:spLocks noChangeShapeType="1"/>
          </p:cNvSpPr>
          <p:nvPr/>
        </p:nvSpPr>
        <p:spPr bwMode="auto">
          <a:xfrm flipH="1" flipV="1">
            <a:off x="8420100" y="45720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1351705" name="Line 25"/>
          <p:cNvSpPr>
            <a:spLocks noChangeShapeType="1"/>
          </p:cNvSpPr>
          <p:nvPr/>
        </p:nvSpPr>
        <p:spPr bwMode="auto">
          <a:xfrm flipH="1">
            <a:off x="8648700" y="35052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1351706" name="Line 26"/>
          <p:cNvSpPr>
            <a:spLocks noChangeShapeType="1"/>
          </p:cNvSpPr>
          <p:nvPr/>
        </p:nvSpPr>
        <p:spPr bwMode="auto">
          <a:xfrm flipV="1">
            <a:off x="7934325" y="1971675"/>
            <a:ext cx="112712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pic>
        <p:nvPicPr>
          <p:cNvPr id="1351707" name="Picture 27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3712" y="1676400"/>
            <a:ext cx="268288" cy="438150"/>
          </a:xfrm>
          <a:prstGeom prst="rect">
            <a:avLst/>
          </a:prstGeom>
          <a:noFill/>
        </p:spPr>
      </p:pic>
      <p:sp>
        <p:nvSpPr>
          <p:cNvPr id="1351708" name="Line 28"/>
          <p:cNvSpPr>
            <a:spLocks noChangeShapeType="1"/>
          </p:cNvSpPr>
          <p:nvPr/>
        </p:nvSpPr>
        <p:spPr bwMode="auto">
          <a:xfrm rot="3575902">
            <a:off x="7123112" y="1433513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811587" y="1108075"/>
            <a:ext cx="5089525" cy="5133975"/>
            <a:chOff x="1930" y="844"/>
            <a:chExt cx="3210" cy="3240"/>
          </a:xfrm>
        </p:grpSpPr>
        <p:sp>
          <p:nvSpPr>
            <p:cNvPr id="1351710" name="Freeform 30"/>
            <p:cNvSpPr>
              <a:spLocks/>
            </p:cNvSpPr>
            <p:nvPr/>
          </p:nvSpPr>
          <p:spPr bwMode="auto">
            <a:xfrm>
              <a:off x="2788" y="844"/>
              <a:ext cx="1200" cy="168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432" y="24"/>
                </a:cxn>
                <a:cxn ang="0">
                  <a:pos x="960" y="24"/>
                </a:cxn>
                <a:cxn ang="0">
                  <a:pos x="1200" y="72"/>
                </a:cxn>
              </a:cxnLst>
              <a:rect l="0" t="0" r="r" b="b"/>
              <a:pathLst>
                <a:path w="1200" h="168">
                  <a:moveTo>
                    <a:pt x="0" y="168"/>
                  </a:moveTo>
                  <a:cubicBezTo>
                    <a:pt x="136" y="108"/>
                    <a:pt x="272" y="48"/>
                    <a:pt x="432" y="24"/>
                  </a:cubicBezTo>
                  <a:cubicBezTo>
                    <a:pt x="592" y="0"/>
                    <a:pt x="832" y="16"/>
                    <a:pt x="960" y="24"/>
                  </a:cubicBezTo>
                  <a:cubicBezTo>
                    <a:pt x="1088" y="32"/>
                    <a:pt x="1144" y="52"/>
                    <a:pt x="1200" y="7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1" name="Freeform 31"/>
            <p:cNvSpPr>
              <a:spLocks/>
            </p:cNvSpPr>
            <p:nvPr/>
          </p:nvSpPr>
          <p:spPr bwMode="auto">
            <a:xfrm>
              <a:off x="4276" y="964"/>
              <a:ext cx="336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96"/>
                </a:cxn>
                <a:cxn ang="0">
                  <a:pos x="336" y="240"/>
                </a:cxn>
              </a:cxnLst>
              <a:rect l="0" t="0" r="r" b="b"/>
              <a:pathLst>
                <a:path w="336" h="240">
                  <a:moveTo>
                    <a:pt x="0" y="0"/>
                  </a:moveTo>
                  <a:cubicBezTo>
                    <a:pt x="68" y="28"/>
                    <a:pt x="136" y="56"/>
                    <a:pt x="192" y="96"/>
                  </a:cubicBezTo>
                  <a:cubicBezTo>
                    <a:pt x="248" y="136"/>
                    <a:pt x="292" y="188"/>
                    <a:pt x="336" y="24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2" name="Freeform 32"/>
            <p:cNvSpPr>
              <a:spLocks/>
            </p:cNvSpPr>
            <p:nvPr/>
          </p:nvSpPr>
          <p:spPr bwMode="auto">
            <a:xfrm>
              <a:off x="4852" y="1492"/>
              <a:ext cx="288" cy="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240"/>
                </a:cxn>
                <a:cxn ang="0">
                  <a:pos x="288" y="624"/>
                </a:cxn>
              </a:cxnLst>
              <a:rect l="0" t="0" r="r" b="b"/>
              <a:pathLst>
                <a:path w="288" h="624">
                  <a:moveTo>
                    <a:pt x="0" y="0"/>
                  </a:moveTo>
                  <a:cubicBezTo>
                    <a:pt x="72" y="68"/>
                    <a:pt x="144" y="136"/>
                    <a:pt x="192" y="240"/>
                  </a:cubicBezTo>
                  <a:cubicBezTo>
                    <a:pt x="240" y="344"/>
                    <a:pt x="264" y="484"/>
                    <a:pt x="288" y="62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3" name="Freeform 33"/>
            <p:cNvSpPr>
              <a:spLocks/>
            </p:cNvSpPr>
            <p:nvPr/>
          </p:nvSpPr>
          <p:spPr bwMode="auto">
            <a:xfrm>
              <a:off x="5072" y="2596"/>
              <a:ext cx="68" cy="340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40" y="204"/>
                </a:cxn>
                <a:cxn ang="0">
                  <a:pos x="0" y="340"/>
                </a:cxn>
              </a:cxnLst>
              <a:rect l="0" t="0" r="r" b="b"/>
              <a:pathLst>
                <a:path w="68" h="340">
                  <a:moveTo>
                    <a:pt x="68" y="0"/>
                  </a:moveTo>
                  <a:cubicBezTo>
                    <a:pt x="59" y="73"/>
                    <a:pt x="51" y="147"/>
                    <a:pt x="40" y="204"/>
                  </a:cubicBezTo>
                  <a:cubicBezTo>
                    <a:pt x="29" y="261"/>
                    <a:pt x="14" y="300"/>
                    <a:pt x="0" y="34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4" name="Freeform 34"/>
            <p:cNvSpPr>
              <a:spLocks/>
            </p:cNvSpPr>
            <p:nvPr/>
          </p:nvSpPr>
          <p:spPr bwMode="auto">
            <a:xfrm>
              <a:off x="3760" y="3268"/>
              <a:ext cx="1188" cy="767"/>
            </a:xfrm>
            <a:custGeom>
              <a:avLst/>
              <a:gdLst/>
              <a:ahLst/>
              <a:cxnLst>
                <a:cxn ang="0">
                  <a:pos x="1188" y="0"/>
                </a:cxn>
                <a:cxn ang="0">
                  <a:pos x="824" y="460"/>
                </a:cxn>
                <a:cxn ang="0">
                  <a:pos x="320" y="716"/>
                </a:cxn>
                <a:cxn ang="0">
                  <a:pos x="0" y="764"/>
                </a:cxn>
              </a:cxnLst>
              <a:rect l="0" t="0" r="r" b="b"/>
              <a:pathLst>
                <a:path w="1188" h="767">
                  <a:moveTo>
                    <a:pt x="1188" y="0"/>
                  </a:moveTo>
                  <a:cubicBezTo>
                    <a:pt x="1078" y="170"/>
                    <a:pt x="969" y="341"/>
                    <a:pt x="824" y="460"/>
                  </a:cubicBezTo>
                  <a:cubicBezTo>
                    <a:pt x="679" y="579"/>
                    <a:pt x="457" y="665"/>
                    <a:pt x="320" y="716"/>
                  </a:cubicBezTo>
                  <a:cubicBezTo>
                    <a:pt x="183" y="767"/>
                    <a:pt x="91" y="765"/>
                    <a:pt x="0" y="76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5" name="Freeform 35"/>
            <p:cNvSpPr>
              <a:spLocks/>
            </p:cNvSpPr>
            <p:nvPr/>
          </p:nvSpPr>
          <p:spPr bwMode="auto">
            <a:xfrm>
              <a:off x="1930" y="1216"/>
              <a:ext cx="542" cy="1620"/>
            </a:xfrm>
            <a:custGeom>
              <a:avLst/>
              <a:gdLst/>
              <a:ahLst/>
              <a:cxnLst>
                <a:cxn ang="0">
                  <a:pos x="90" y="1620"/>
                </a:cxn>
                <a:cxn ang="0">
                  <a:pos x="6" y="1136"/>
                </a:cxn>
                <a:cxn ang="0">
                  <a:pos x="126" y="520"/>
                </a:cxn>
                <a:cxn ang="0">
                  <a:pos x="542" y="0"/>
                </a:cxn>
              </a:cxnLst>
              <a:rect l="0" t="0" r="r" b="b"/>
              <a:pathLst>
                <a:path w="542" h="1620">
                  <a:moveTo>
                    <a:pt x="90" y="1620"/>
                  </a:moveTo>
                  <a:cubicBezTo>
                    <a:pt x="45" y="1469"/>
                    <a:pt x="0" y="1319"/>
                    <a:pt x="6" y="1136"/>
                  </a:cubicBezTo>
                  <a:cubicBezTo>
                    <a:pt x="12" y="953"/>
                    <a:pt x="37" y="709"/>
                    <a:pt x="126" y="520"/>
                  </a:cubicBezTo>
                  <a:cubicBezTo>
                    <a:pt x="215" y="331"/>
                    <a:pt x="378" y="165"/>
                    <a:pt x="542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6" name="Freeform 36"/>
            <p:cNvSpPr>
              <a:spLocks/>
            </p:cNvSpPr>
            <p:nvPr/>
          </p:nvSpPr>
          <p:spPr bwMode="auto">
            <a:xfrm>
              <a:off x="2164" y="3268"/>
              <a:ext cx="624" cy="624"/>
            </a:xfrm>
            <a:custGeom>
              <a:avLst/>
              <a:gdLst/>
              <a:ahLst/>
              <a:cxnLst>
                <a:cxn ang="0">
                  <a:pos x="624" y="624"/>
                </a:cxn>
                <a:cxn ang="0">
                  <a:pos x="288" y="384"/>
                </a:cxn>
                <a:cxn ang="0">
                  <a:pos x="0" y="0"/>
                </a:cxn>
              </a:cxnLst>
              <a:rect l="0" t="0" r="r" b="b"/>
              <a:pathLst>
                <a:path w="624" h="624">
                  <a:moveTo>
                    <a:pt x="624" y="624"/>
                  </a:moveTo>
                  <a:cubicBezTo>
                    <a:pt x="508" y="556"/>
                    <a:pt x="392" y="488"/>
                    <a:pt x="288" y="384"/>
                  </a:cubicBezTo>
                  <a:cubicBezTo>
                    <a:pt x="184" y="280"/>
                    <a:pt x="92" y="140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7" name="Line 37"/>
            <p:cNvSpPr>
              <a:spLocks noChangeShapeType="1"/>
            </p:cNvSpPr>
            <p:nvPr/>
          </p:nvSpPr>
          <p:spPr bwMode="auto">
            <a:xfrm flipH="1" flipV="1">
              <a:off x="3076" y="3988"/>
              <a:ext cx="38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11062" y="2785646"/>
            <a:ext cx="1437638" cy="644942"/>
            <a:chOff x="6672900" y="2785646"/>
            <a:chExt cx="1437638" cy="644942"/>
          </a:xfrm>
        </p:grpSpPr>
        <p:grpSp>
          <p:nvGrpSpPr>
            <p:cNvPr id="38" name="Group 37"/>
            <p:cNvGrpSpPr/>
            <p:nvPr/>
          </p:nvGrpSpPr>
          <p:grpSpPr>
            <a:xfrm>
              <a:off x="6689250" y="2861846"/>
              <a:ext cx="1066800" cy="228600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39" name="Rectangle 3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40" name="Straight Connector 39"/>
              <p:cNvCxnSpPr>
                <a:stCxn id="39" idx="0"/>
                <a:endCxn id="3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46" name="Group 45"/>
            <p:cNvGrpSpPr/>
            <p:nvPr/>
          </p:nvGrpSpPr>
          <p:grpSpPr>
            <a:xfrm>
              <a:off x="6672900" y="2785646"/>
              <a:ext cx="1099500" cy="338554"/>
              <a:chOff x="5698650" y="4766846"/>
              <a:chExt cx="1099500" cy="338554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698650" y="4766846"/>
                <a:ext cx="4128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14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248400" y="4766846"/>
                <a:ext cx="5497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 smtClean="0">
                    <a:latin typeface="Helvetica"/>
                    <a:cs typeface="Helvetica"/>
                  </a:rPr>
                  <a:t>V14</a:t>
                </a:r>
              </a:p>
            </p:txBody>
          </p:sp>
        </p:grpSp>
        <p:cxnSp>
          <p:nvCxnSpPr>
            <p:cNvPr id="4" name="Straight Arrow Connector 3"/>
            <p:cNvCxnSpPr>
              <a:stCxn id="39" idx="2"/>
              <a:endCxn id="1351705" idx="1"/>
            </p:cNvCxnSpPr>
            <p:nvPr/>
          </p:nvCxnSpPr>
          <p:spPr bwMode="auto">
            <a:xfrm>
              <a:off x="7222650" y="3089971"/>
              <a:ext cx="887888" cy="340617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6116560" y="1371600"/>
            <a:ext cx="441402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Key"/>
                <a:cs typeface="Key"/>
              </a:rPr>
              <a:t>63</a:t>
            </a:r>
            <a:endParaRPr lang="en-US" sz="1800" b="1" dirty="0">
              <a:latin typeface="Key"/>
              <a:cs typeface="Key"/>
            </a:endParaRP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6473538" y="1371600"/>
            <a:ext cx="31302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Key"/>
                <a:cs typeface="Key"/>
              </a:rPr>
              <a:t>0</a:t>
            </a:r>
            <a:endParaRPr lang="en-US" sz="1800" b="1" dirty="0">
              <a:latin typeface="Key"/>
              <a:cs typeface="Key"/>
            </a:endParaRPr>
          </a:p>
        </p:txBody>
      </p:sp>
      <p:sp>
        <p:nvSpPr>
          <p:cNvPr id="60" name="Line 23"/>
          <p:cNvSpPr>
            <a:spLocks noChangeShapeType="1"/>
          </p:cNvSpPr>
          <p:nvPr/>
        </p:nvSpPr>
        <p:spPr bwMode="auto">
          <a:xfrm flipV="1">
            <a:off x="6329362" y="1295400"/>
            <a:ext cx="1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61" name="Line 23"/>
          <p:cNvSpPr>
            <a:spLocks noChangeShapeType="1"/>
          </p:cNvSpPr>
          <p:nvPr/>
        </p:nvSpPr>
        <p:spPr bwMode="auto">
          <a:xfrm flipV="1">
            <a:off x="6557961" y="1295400"/>
            <a:ext cx="1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</p:spTree>
    <p:extLst>
      <p:ext uri="{BB962C8B-B14F-4D97-AF65-F5344CB8AC3E}">
        <p14:creationId xmlns:p14="http://schemas.microsoft.com/office/powerpoint/2010/main" val="183238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30159" y="171503"/>
            <a:ext cx="7772400" cy="609600"/>
          </a:xfrm>
        </p:spPr>
        <p:txBody>
          <a:bodyPr/>
          <a:lstStyle/>
          <a:p>
            <a:r>
              <a:rPr lang="en-US" dirty="0" smtClean="0"/>
              <a:t>Lookup in Chord-like system (with Leaf Set)</a:t>
            </a:r>
          </a:p>
        </p:txBody>
      </p:sp>
      <p:grpSp>
        <p:nvGrpSpPr>
          <p:cNvPr id="9318" name="Group 102"/>
          <p:cNvGrpSpPr>
            <a:grpSpLocks/>
          </p:cNvGrpSpPr>
          <p:nvPr/>
        </p:nvGrpSpPr>
        <p:grpSpPr bwMode="auto">
          <a:xfrm>
            <a:off x="4705350" y="1957388"/>
            <a:ext cx="3240088" cy="3870325"/>
            <a:chOff x="1584" y="819"/>
            <a:chExt cx="2650" cy="3165"/>
          </a:xfrm>
        </p:grpSpPr>
        <p:sp>
          <p:nvSpPr>
            <p:cNvPr id="27711" name="Freeform 4"/>
            <p:cNvSpPr>
              <a:spLocks/>
            </p:cNvSpPr>
            <p:nvPr/>
          </p:nvSpPr>
          <p:spPr bwMode="auto">
            <a:xfrm>
              <a:off x="2505" y="926"/>
              <a:ext cx="318" cy="245"/>
            </a:xfrm>
            <a:custGeom>
              <a:avLst/>
              <a:gdLst>
                <a:gd name="T0" fmla="*/ 0 w 288"/>
                <a:gd name="T1" fmla="*/ 245 h 222"/>
                <a:gd name="T2" fmla="*/ 13 w 288"/>
                <a:gd name="T3" fmla="*/ 86 h 222"/>
                <a:gd name="T4" fmla="*/ 73 w 288"/>
                <a:gd name="T5" fmla="*/ 13 h 222"/>
                <a:gd name="T6" fmla="*/ 179 w 288"/>
                <a:gd name="T7" fmla="*/ 0 h 222"/>
                <a:gd name="T8" fmla="*/ 272 w 288"/>
                <a:gd name="T9" fmla="*/ 20 h 222"/>
                <a:gd name="T10" fmla="*/ 318 w 288"/>
                <a:gd name="T11" fmla="*/ 113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8" h="222">
                  <a:moveTo>
                    <a:pt x="0" y="222"/>
                  </a:moveTo>
                  <a:lnTo>
                    <a:pt x="12" y="78"/>
                  </a:lnTo>
                  <a:lnTo>
                    <a:pt x="66" y="12"/>
                  </a:lnTo>
                  <a:lnTo>
                    <a:pt x="162" y="0"/>
                  </a:lnTo>
                  <a:lnTo>
                    <a:pt x="246" y="18"/>
                  </a:lnTo>
                  <a:lnTo>
                    <a:pt x="288" y="102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Freeform 6"/>
            <p:cNvSpPr>
              <a:spLocks/>
            </p:cNvSpPr>
            <p:nvPr/>
          </p:nvSpPr>
          <p:spPr bwMode="auto">
            <a:xfrm>
              <a:off x="1584" y="2533"/>
              <a:ext cx="1431" cy="3"/>
            </a:xfrm>
            <a:custGeom>
              <a:avLst/>
              <a:gdLst>
                <a:gd name="T0" fmla="*/ 0 w 1296"/>
                <a:gd name="T1" fmla="*/ 3 h 2"/>
                <a:gd name="T2" fmla="*/ 1431 w 1296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96" h="2">
                  <a:moveTo>
                    <a:pt x="0" y="2"/>
                  </a:moveTo>
                  <a:lnTo>
                    <a:pt x="129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Line 7"/>
            <p:cNvSpPr>
              <a:spLocks noChangeShapeType="1"/>
            </p:cNvSpPr>
            <p:nvPr/>
          </p:nvSpPr>
          <p:spPr bwMode="auto">
            <a:xfrm flipH="1" flipV="1">
              <a:off x="2007" y="1529"/>
              <a:ext cx="1008" cy="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Freeform 11"/>
            <p:cNvSpPr>
              <a:spLocks/>
            </p:cNvSpPr>
            <p:nvPr/>
          </p:nvSpPr>
          <p:spPr bwMode="auto">
            <a:xfrm>
              <a:off x="2041" y="1084"/>
              <a:ext cx="444" cy="318"/>
            </a:xfrm>
            <a:custGeom>
              <a:avLst/>
              <a:gdLst>
                <a:gd name="T0" fmla="*/ 444 w 402"/>
                <a:gd name="T1" fmla="*/ 73 h 288"/>
                <a:gd name="T2" fmla="*/ 278 w 402"/>
                <a:gd name="T3" fmla="*/ 0 h 288"/>
                <a:gd name="T4" fmla="*/ 113 w 402"/>
                <a:gd name="T5" fmla="*/ 46 h 288"/>
                <a:gd name="T6" fmla="*/ 0 w 402"/>
                <a:gd name="T7" fmla="*/ 166 h 288"/>
                <a:gd name="T8" fmla="*/ 7 w 402"/>
                <a:gd name="T9" fmla="*/ 31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" h="288">
                  <a:moveTo>
                    <a:pt x="402" y="66"/>
                  </a:moveTo>
                  <a:lnTo>
                    <a:pt x="252" y="0"/>
                  </a:lnTo>
                  <a:lnTo>
                    <a:pt x="102" y="42"/>
                  </a:lnTo>
                  <a:lnTo>
                    <a:pt x="0" y="150"/>
                  </a:lnTo>
                  <a:lnTo>
                    <a:pt x="6" y="288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Line 8"/>
            <p:cNvSpPr>
              <a:spLocks noChangeShapeType="1"/>
            </p:cNvSpPr>
            <p:nvPr/>
          </p:nvSpPr>
          <p:spPr bwMode="auto">
            <a:xfrm>
              <a:off x="2538" y="1210"/>
              <a:ext cx="1696" cy="6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Line 9"/>
            <p:cNvSpPr>
              <a:spLocks noChangeShapeType="1"/>
            </p:cNvSpPr>
            <p:nvPr/>
          </p:nvSpPr>
          <p:spPr bwMode="auto">
            <a:xfrm flipH="1">
              <a:off x="2007" y="1210"/>
              <a:ext cx="531" cy="22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Line 10"/>
            <p:cNvSpPr>
              <a:spLocks noChangeShapeType="1"/>
            </p:cNvSpPr>
            <p:nvPr/>
          </p:nvSpPr>
          <p:spPr bwMode="auto">
            <a:xfrm flipH="1">
              <a:off x="1742" y="1210"/>
              <a:ext cx="796" cy="7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Line 51"/>
            <p:cNvSpPr>
              <a:spLocks noChangeShapeType="1"/>
            </p:cNvSpPr>
            <p:nvPr/>
          </p:nvSpPr>
          <p:spPr bwMode="auto">
            <a:xfrm>
              <a:off x="3017" y="1104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9" name="Freeform 100"/>
            <p:cNvSpPr>
              <a:spLocks/>
            </p:cNvSpPr>
            <p:nvPr/>
          </p:nvSpPr>
          <p:spPr bwMode="auto">
            <a:xfrm>
              <a:off x="1749" y="1074"/>
              <a:ext cx="747" cy="684"/>
            </a:xfrm>
            <a:custGeom>
              <a:avLst/>
              <a:gdLst>
                <a:gd name="T0" fmla="*/ 747 w 747"/>
                <a:gd name="T1" fmla="*/ 73 h 684"/>
                <a:gd name="T2" fmla="*/ 581 w 747"/>
                <a:gd name="T3" fmla="*/ 0 h 684"/>
                <a:gd name="T4" fmla="*/ 307 w 747"/>
                <a:gd name="T5" fmla="*/ 5 h 684"/>
                <a:gd name="T6" fmla="*/ 83 w 747"/>
                <a:gd name="T7" fmla="*/ 247 h 684"/>
                <a:gd name="T8" fmla="*/ 0 w 747"/>
                <a:gd name="T9" fmla="*/ 684 h 6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7" h="684">
                  <a:moveTo>
                    <a:pt x="747" y="73"/>
                  </a:moveTo>
                  <a:lnTo>
                    <a:pt x="581" y="0"/>
                  </a:lnTo>
                  <a:lnTo>
                    <a:pt x="307" y="5"/>
                  </a:lnTo>
                  <a:lnTo>
                    <a:pt x="83" y="247"/>
                  </a:lnTo>
                  <a:lnTo>
                    <a:pt x="0" y="684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Freeform 101"/>
            <p:cNvSpPr>
              <a:spLocks/>
            </p:cNvSpPr>
            <p:nvPr/>
          </p:nvSpPr>
          <p:spPr bwMode="auto">
            <a:xfrm>
              <a:off x="2493" y="819"/>
              <a:ext cx="511" cy="338"/>
            </a:xfrm>
            <a:custGeom>
              <a:avLst/>
              <a:gdLst>
                <a:gd name="T0" fmla="*/ 21 w 511"/>
                <a:gd name="T1" fmla="*/ 338 h 338"/>
                <a:gd name="T2" fmla="*/ 0 w 511"/>
                <a:gd name="T3" fmla="*/ 167 h 338"/>
                <a:gd name="T4" fmla="*/ 28 w 511"/>
                <a:gd name="T5" fmla="*/ 46 h 338"/>
                <a:gd name="T6" fmla="*/ 158 w 511"/>
                <a:gd name="T7" fmla="*/ 0 h 338"/>
                <a:gd name="T8" fmla="*/ 363 w 511"/>
                <a:gd name="T9" fmla="*/ 37 h 338"/>
                <a:gd name="T10" fmla="*/ 511 w 511"/>
                <a:gd name="T11" fmla="*/ 195 h 3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1" h="338">
                  <a:moveTo>
                    <a:pt x="21" y="338"/>
                  </a:moveTo>
                  <a:lnTo>
                    <a:pt x="0" y="167"/>
                  </a:lnTo>
                  <a:lnTo>
                    <a:pt x="28" y="46"/>
                  </a:lnTo>
                  <a:lnTo>
                    <a:pt x="158" y="0"/>
                  </a:lnTo>
                  <a:lnTo>
                    <a:pt x="363" y="37"/>
                  </a:lnTo>
                  <a:lnTo>
                    <a:pt x="511" y="195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91" name="Group 75"/>
          <p:cNvGrpSpPr>
            <a:grpSpLocks/>
          </p:cNvGrpSpPr>
          <p:nvPr/>
        </p:nvGrpSpPr>
        <p:grpSpPr bwMode="auto">
          <a:xfrm>
            <a:off x="4705350" y="2424113"/>
            <a:ext cx="3584575" cy="3403600"/>
            <a:chOff x="1584" y="1200"/>
            <a:chExt cx="2931" cy="2784"/>
          </a:xfrm>
        </p:grpSpPr>
        <p:sp>
          <p:nvSpPr>
            <p:cNvPr id="27703" name="Line 64"/>
            <p:cNvSpPr>
              <a:spLocks noChangeShapeType="1"/>
            </p:cNvSpPr>
            <p:nvPr/>
          </p:nvSpPr>
          <p:spPr bwMode="auto">
            <a:xfrm flipH="1" flipV="1">
              <a:off x="1728" y="2832"/>
              <a:ext cx="2352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4" name="Line 65"/>
            <p:cNvSpPr>
              <a:spLocks noChangeShapeType="1"/>
            </p:cNvSpPr>
            <p:nvPr/>
          </p:nvSpPr>
          <p:spPr bwMode="auto">
            <a:xfrm flipH="1" flipV="1">
              <a:off x="2880" y="1200"/>
              <a:ext cx="1200" cy="22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5" name="Line 66"/>
            <p:cNvSpPr>
              <a:spLocks noChangeShapeType="1"/>
            </p:cNvSpPr>
            <p:nvPr/>
          </p:nvSpPr>
          <p:spPr bwMode="auto">
            <a:xfrm flipH="1">
              <a:off x="3408" y="3456"/>
              <a:ext cx="672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6" name="Freeform 67"/>
            <p:cNvSpPr>
              <a:spLocks/>
            </p:cNvSpPr>
            <p:nvPr/>
          </p:nvSpPr>
          <p:spPr bwMode="auto">
            <a:xfrm>
              <a:off x="3810" y="3456"/>
              <a:ext cx="419" cy="353"/>
            </a:xfrm>
            <a:custGeom>
              <a:avLst/>
              <a:gdLst>
                <a:gd name="T0" fmla="*/ 270 w 419"/>
                <a:gd name="T1" fmla="*/ 0 h 353"/>
                <a:gd name="T2" fmla="*/ 419 w 419"/>
                <a:gd name="T3" fmla="*/ 163 h 353"/>
                <a:gd name="T4" fmla="*/ 305 w 419"/>
                <a:gd name="T5" fmla="*/ 353 h 353"/>
                <a:gd name="T6" fmla="*/ 0 w 419"/>
                <a:gd name="T7" fmla="*/ 353 h 3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9" h="353">
                  <a:moveTo>
                    <a:pt x="270" y="0"/>
                  </a:moveTo>
                  <a:lnTo>
                    <a:pt x="419" y="163"/>
                  </a:lnTo>
                  <a:lnTo>
                    <a:pt x="305" y="353"/>
                  </a:lnTo>
                  <a:lnTo>
                    <a:pt x="0" y="353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7" name="Freeform 68"/>
            <p:cNvSpPr>
              <a:spLocks/>
            </p:cNvSpPr>
            <p:nvPr/>
          </p:nvSpPr>
          <p:spPr bwMode="auto">
            <a:xfrm>
              <a:off x="4067" y="3274"/>
              <a:ext cx="448" cy="278"/>
            </a:xfrm>
            <a:custGeom>
              <a:avLst/>
              <a:gdLst>
                <a:gd name="T0" fmla="*/ 0 w 448"/>
                <a:gd name="T1" fmla="*/ 202 h 278"/>
                <a:gd name="T2" fmla="*/ 295 w 448"/>
                <a:gd name="T3" fmla="*/ 278 h 278"/>
                <a:gd name="T4" fmla="*/ 448 w 448"/>
                <a:gd name="T5" fmla="*/ 192 h 278"/>
                <a:gd name="T6" fmla="*/ 438 w 448"/>
                <a:gd name="T7" fmla="*/ 78 h 278"/>
                <a:gd name="T8" fmla="*/ 253 w 448"/>
                <a:gd name="T9" fmla="*/ 0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8" h="278">
                  <a:moveTo>
                    <a:pt x="0" y="202"/>
                  </a:moveTo>
                  <a:lnTo>
                    <a:pt x="295" y="278"/>
                  </a:lnTo>
                  <a:lnTo>
                    <a:pt x="448" y="192"/>
                  </a:lnTo>
                  <a:lnTo>
                    <a:pt x="438" y="78"/>
                  </a:lnTo>
                  <a:lnTo>
                    <a:pt x="253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8" name="Line 72"/>
            <p:cNvSpPr>
              <a:spLocks noChangeShapeType="1"/>
            </p:cNvSpPr>
            <p:nvPr/>
          </p:nvSpPr>
          <p:spPr bwMode="auto">
            <a:xfrm>
              <a:off x="3024" y="2544"/>
              <a:ext cx="100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9" name="Line 73"/>
            <p:cNvSpPr>
              <a:spLocks noChangeShapeType="1"/>
            </p:cNvSpPr>
            <p:nvPr/>
          </p:nvSpPr>
          <p:spPr bwMode="auto">
            <a:xfrm>
              <a:off x="3024" y="2544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0" name="Line 74"/>
            <p:cNvSpPr>
              <a:spLocks noChangeShapeType="1"/>
            </p:cNvSpPr>
            <p:nvPr/>
          </p:nvSpPr>
          <p:spPr bwMode="auto">
            <a:xfrm>
              <a:off x="1584" y="25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78" name="Group 62"/>
          <p:cNvGrpSpPr>
            <a:grpSpLocks/>
          </p:cNvGrpSpPr>
          <p:nvPr/>
        </p:nvGrpSpPr>
        <p:grpSpPr bwMode="auto">
          <a:xfrm>
            <a:off x="4940300" y="2308225"/>
            <a:ext cx="3611563" cy="3498850"/>
            <a:chOff x="1776" y="1105"/>
            <a:chExt cx="2954" cy="2863"/>
          </a:xfrm>
        </p:grpSpPr>
        <p:sp>
          <p:nvSpPr>
            <p:cNvPr id="27695" name="Line 53"/>
            <p:cNvSpPr>
              <a:spLocks noChangeShapeType="1"/>
            </p:cNvSpPr>
            <p:nvPr/>
          </p:nvSpPr>
          <p:spPr bwMode="auto">
            <a:xfrm flipH="1">
              <a:off x="4080" y="1920"/>
              <a:ext cx="240" cy="14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Line 55"/>
            <p:cNvSpPr>
              <a:spLocks noChangeShapeType="1"/>
            </p:cNvSpPr>
            <p:nvPr/>
          </p:nvSpPr>
          <p:spPr bwMode="auto">
            <a:xfrm flipH="1">
              <a:off x="1776" y="1920"/>
              <a:ext cx="2544" cy="11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7" name="Line 56"/>
            <p:cNvSpPr>
              <a:spLocks noChangeShapeType="1"/>
            </p:cNvSpPr>
            <p:nvPr/>
          </p:nvSpPr>
          <p:spPr bwMode="auto">
            <a:xfrm flipH="1" flipV="1">
              <a:off x="3504" y="1248"/>
              <a:ext cx="816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8" name="Freeform 57"/>
            <p:cNvSpPr>
              <a:spLocks/>
            </p:cNvSpPr>
            <p:nvPr/>
          </p:nvSpPr>
          <p:spPr bwMode="auto">
            <a:xfrm>
              <a:off x="4320" y="1920"/>
              <a:ext cx="410" cy="672"/>
            </a:xfrm>
            <a:custGeom>
              <a:avLst/>
              <a:gdLst>
                <a:gd name="T0" fmla="*/ 0 w 410"/>
                <a:gd name="T1" fmla="*/ 0 h 672"/>
                <a:gd name="T2" fmla="*/ 359 w 410"/>
                <a:gd name="T3" fmla="*/ 146 h 672"/>
                <a:gd name="T4" fmla="*/ 410 w 410"/>
                <a:gd name="T5" fmla="*/ 409 h 672"/>
                <a:gd name="T6" fmla="*/ 207 w 410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" h="672">
                  <a:moveTo>
                    <a:pt x="0" y="0"/>
                  </a:moveTo>
                  <a:lnTo>
                    <a:pt x="359" y="146"/>
                  </a:lnTo>
                  <a:lnTo>
                    <a:pt x="410" y="409"/>
                  </a:lnTo>
                  <a:lnTo>
                    <a:pt x="207" y="672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9" name="Freeform 58"/>
            <p:cNvSpPr>
              <a:spLocks/>
            </p:cNvSpPr>
            <p:nvPr/>
          </p:nvSpPr>
          <p:spPr bwMode="auto">
            <a:xfrm>
              <a:off x="4112" y="1499"/>
              <a:ext cx="425" cy="425"/>
            </a:xfrm>
            <a:custGeom>
              <a:avLst/>
              <a:gdLst>
                <a:gd name="T0" fmla="*/ 223 w 425"/>
                <a:gd name="T1" fmla="*/ 425 h 425"/>
                <a:gd name="T2" fmla="*/ 425 w 425"/>
                <a:gd name="T3" fmla="*/ 293 h 425"/>
                <a:gd name="T4" fmla="*/ 425 w 425"/>
                <a:gd name="T5" fmla="*/ 71 h 425"/>
                <a:gd name="T6" fmla="*/ 243 w 425"/>
                <a:gd name="T7" fmla="*/ 0 h 425"/>
                <a:gd name="T8" fmla="*/ 0 w 425"/>
                <a:gd name="T9" fmla="*/ 10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5" h="425">
                  <a:moveTo>
                    <a:pt x="223" y="425"/>
                  </a:moveTo>
                  <a:lnTo>
                    <a:pt x="425" y="293"/>
                  </a:lnTo>
                  <a:lnTo>
                    <a:pt x="425" y="71"/>
                  </a:lnTo>
                  <a:lnTo>
                    <a:pt x="243" y="0"/>
                  </a:lnTo>
                  <a:lnTo>
                    <a:pt x="0" y="1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0" name="Line 5"/>
            <p:cNvSpPr>
              <a:spLocks noChangeShapeType="1"/>
            </p:cNvSpPr>
            <p:nvPr/>
          </p:nvSpPr>
          <p:spPr bwMode="auto">
            <a:xfrm>
              <a:off x="3022" y="1105"/>
              <a:ext cx="0" cy="2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Line 50"/>
            <p:cNvSpPr>
              <a:spLocks noChangeShapeType="1"/>
            </p:cNvSpPr>
            <p:nvPr/>
          </p:nvSpPr>
          <p:spPr bwMode="auto">
            <a:xfrm>
              <a:off x="3024" y="2544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2" name="Line 52"/>
            <p:cNvSpPr>
              <a:spLocks noChangeShapeType="1"/>
            </p:cNvSpPr>
            <p:nvPr/>
          </p:nvSpPr>
          <p:spPr bwMode="auto">
            <a:xfrm flipV="1">
              <a:off x="3024" y="1536"/>
              <a:ext cx="100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54" name="Group 42"/>
          <p:cNvGrpSpPr>
            <a:grpSpLocks/>
          </p:cNvGrpSpPr>
          <p:nvPr/>
        </p:nvGrpSpPr>
        <p:grpSpPr bwMode="auto">
          <a:xfrm>
            <a:off x="4679950" y="2243138"/>
            <a:ext cx="3606800" cy="3629025"/>
            <a:chOff x="1553" y="1052"/>
            <a:chExt cx="2949" cy="2969"/>
          </a:xfrm>
        </p:grpSpPr>
        <p:sp>
          <p:nvSpPr>
            <p:cNvPr id="27672" name="Oval 13"/>
            <p:cNvSpPr>
              <a:spLocks noChangeArrowheads="1"/>
            </p:cNvSpPr>
            <p:nvPr/>
          </p:nvSpPr>
          <p:spPr bwMode="auto">
            <a:xfrm>
              <a:off x="1593" y="1105"/>
              <a:ext cx="2863" cy="28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Oval 14"/>
            <p:cNvSpPr>
              <a:spLocks noChangeArrowheads="1"/>
            </p:cNvSpPr>
            <p:nvPr/>
          </p:nvSpPr>
          <p:spPr bwMode="auto">
            <a:xfrm>
              <a:off x="1553" y="2278"/>
              <a:ext cx="105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Oval 15"/>
            <p:cNvSpPr>
              <a:spLocks noChangeArrowheads="1"/>
            </p:cNvSpPr>
            <p:nvPr/>
          </p:nvSpPr>
          <p:spPr bwMode="auto">
            <a:xfrm>
              <a:off x="1645" y="1954"/>
              <a:ext cx="106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Oval 16"/>
            <p:cNvSpPr>
              <a:spLocks noChangeArrowheads="1"/>
            </p:cNvSpPr>
            <p:nvPr/>
          </p:nvSpPr>
          <p:spPr bwMode="auto">
            <a:xfrm>
              <a:off x="1559" y="2748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Oval 17"/>
            <p:cNvSpPr>
              <a:spLocks noChangeArrowheads="1"/>
            </p:cNvSpPr>
            <p:nvPr/>
          </p:nvSpPr>
          <p:spPr bwMode="auto">
            <a:xfrm>
              <a:off x="1665" y="3067"/>
              <a:ext cx="107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Oval 18"/>
            <p:cNvSpPr>
              <a:spLocks noChangeArrowheads="1"/>
            </p:cNvSpPr>
            <p:nvPr/>
          </p:nvSpPr>
          <p:spPr bwMode="auto">
            <a:xfrm>
              <a:off x="1970" y="3504"/>
              <a:ext cx="107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Oval 19"/>
            <p:cNvSpPr>
              <a:spLocks noChangeArrowheads="1"/>
            </p:cNvSpPr>
            <p:nvPr/>
          </p:nvSpPr>
          <p:spPr bwMode="auto">
            <a:xfrm>
              <a:off x="2760" y="3895"/>
              <a:ext cx="105" cy="1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Oval 20"/>
            <p:cNvSpPr>
              <a:spLocks noChangeArrowheads="1"/>
            </p:cNvSpPr>
            <p:nvPr/>
          </p:nvSpPr>
          <p:spPr bwMode="auto">
            <a:xfrm>
              <a:off x="2958" y="3915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Oval 21"/>
            <p:cNvSpPr>
              <a:spLocks noChangeArrowheads="1"/>
            </p:cNvSpPr>
            <p:nvPr/>
          </p:nvSpPr>
          <p:spPr bwMode="auto">
            <a:xfrm>
              <a:off x="3362" y="3869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Oval 22"/>
            <p:cNvSpPr>
              <a:spLocks noChangeArrowheads="1"/>
            </p:cNvSpPr>
            <p:nvPr/>
          </p:nvSpPr>
          <p:spPr bwMode="auto">
            <a:xfrm>
              <a:off x="1712" y="1788"/>
              <a:ext cx="106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Oval 23"/>
            <p:cNvSpPr>
              <a:spLocks noChangeArrowheads="1"/>
            </p:cNvSpPr>
            <p:nvPr/>
          </p:nvSpPr>
          <p:spPr bwMode="auto">
            <a:xfrm>
              <a:off x="2010" y="1417"/>
              <a:ext cx="106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Oval 24"/>
            <p:cNvSpPr>
              <a:spLocks noChangeArrowheads="1"/>
            </p:cNvSpPr>
            <p:nvPr/>
          </p:nvSpPr>
          <p:spPr bwMode="auto">
            <a:xfrm>
              <a:off x="2812" y="1058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4" name="Oval 25"/>
            <p:cNvSpPr>
              <a:spLocks noChangeArrowheads="1"/>
            </p:cNvSpPr>
            <p:nvPr/>
          </p:nvSpPr>
          <p:spPr bwMode="auto">
            <a:xfrm>
              <a:off x="2939" y="1052"/>
              <a:ext cx="105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Oval 26"/>
            <p:cNvSpPr>
              <a:spLocks noChangeArrowheads="1"/>
            </p:cNvSpPr>
            <p:nvPr/>
          </p:nvSpPr>
          <p:spPr bwMode="auto">
            <a:xfrm>
              <a:off x="3415" y="1132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Oval 27"/>
            <p:cNvSpPr>
              <a:spLocks noChangeArrowheads="1"/>
            </p:cNvSpPr>
            <p:nvPr/>
          </p:nvSpPr>
          <p:spPr bwMode="auto">
            <a:xfrm>
              <a:off x="3773" y="1297"/>
              <a:ext cx="106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Oval 28"/>
            <p:cNvSpPr>
              <a:spLocks noChangeArrowheads="1"/>
            </p:cNvSpPr>
            <p:nvPr/>
          </p:nvSpPr>
          <p:spPr bwMode="auto">
            <a:xfrm>
              <a:off x="3999" y="1496"/>
              <a:ext cx="105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8" name="Oval 29"/>
            <p:cNvSpPr>
              <a:spLocks noChangeArrowheads="1"/>
            </p:cNvSpPr>
            <p:nvPr/>
          </p:nvSpPr>
          <p:spPr bwMode="auto">
            <a:xfrm>
              <a:off x="4271" y="1887"/>
              <a:ext cx="105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Oval 30"/>
            <p:cNvSpPr>
              <a:spLocks noChangeArrowheads="1"/>
            </p:cNvSpPr>
            <p:nvPr/>
          </p:nvSpPr>
          <p:spPr bwMode="auto">
            <a:xfrm>
              <a:off x="4397" y="2544"/>
              <a:ext cx="105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Oval 31"/>
            <p:cNvSpPr>
              <a:spLocks noChangeArrowheads="1"/>
            </p:cNvSpPr>
            <p:nvPr/>
          </p:nvSpPr>
          <p:spPr bwMode="auto">
            <a:xfrm>
              <a:off x="4376" y="2736"/>
              <a:ext cx="107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Oval 32"/>
            <p:cNvSpPr>
              <a:spLocks noChangeArrowheads="1"/>
            </p:cNvSpPr>
            <p:nvPr/>
          </p:nvSpPr>
          <p:spPr bwMode="auto">
            <a:xfrm>
              <a:off x="4204" y="3212"/>
              <a:ext cx="106" cy="1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Oval 33"/>
            <p:cNvSpPr>
              <a:spLocks noChangeArrowheads="1"/>
            </p:cNvSpPr>
            <p:nvPr/>
          </p:nvSpPr>
          <p:spPr bwMode="auto">
            <a:xfrm>
              <a:off x="4032" y="3431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Oval 34"/>
            <p:cNvSpPr>
              <a:spLocks noChangeArrowheads="1"/>
            </p:cNvSpPr>
            <p:nvPr/>
          </p:nvSpPr>
          <p:spPr bwMode="auto">
            <a:xfrm>
              <a:off x="3721" y="3696"/>
              <a:ext cx="105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Oval 35"/>
            <p:cNvSpPr>
              <a:spLocks noChangeArrowheads="1"/>
            </p:cNvSpPr>
            <p:nvPr/>
          </p:nvSpPr>
          <p:spPr bwMode="auto">
            <a:xfrm>
              <a:off x="2474" y="1145"/>
              <a:ext cx="107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55" name="Group 60"/>
          <p:cNvGrpSpPr>
            <a:grpSpLocks/>
          </p:cNvGrpSpPr>
          <p:nvPr/>
        </p:nvGrpSpPr>
        <p:grpSpPr bwMode="auto">
          <a:xfrm>
            <a:off x="4064000" y="2012950"/>
            <a:ext cx="4462463" cy="3541713"/>
            <a:chOff x="1059" y="864"/>
            <a:chExt cx="3650" cy="2897"/>
          </a:xfrm>
        </p:grpSpPr>
        <p:sp>
          <p:nvSpPr>
            <p:cNvPr id="27668" name="Text Box 36"/>
            <p:cNvSpPr txBox="1">
              <a:spLocks noChangeArrowheads="1"/>
            </p:cNvSpPr>
            <p:nvPr/>
          </p:nvSpPr>
          <p:spPr bwMode="auto">
            <a:xfrm>
              <a:off x="4267" y="1607"/>
              <a:ext cx="44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0…</a:t>
              </a:r>
            </a:p>
          </p:txBody>
        </p:sp>
        <p:sp>
          <p:nvSpPr>
            <p:cNvPr id="27669" name="Text Box 37"/>
            <p:cNvSpPr txBox="1">
              <a:spLocks noChangeArrowheads="1"/>
            </p:cNvSpPr>
            <p:nvPr/>
          </p:nvSpPr>
          <p:spPr bwMode="auto">
            <a:xfrm>
              <a:off x="1429" y="3461"/>
              <a:ext cx="545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10…</a:t>
              </a:r>
            </a:p>
          </p:txBody>
        </p:sp>
        <p:sp>
          <p:nvSpPr>
            <p:cNvPr id="27670" name="Text Box 38"/>
            <p:cNvSpPr txBox="1">
              <a:spLocks noChangeArrowheads="1"/>
            </p:cNvSpPr>
            <p:nvPr/>
          </p:nvSpPr>
          <p:spPr bwMode="auto">
            <a:xfrm>
              <a:off x="1059" y="1791"/>
              <a:ext cx="64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110…</a:t>
              </a:r>
            </a:p>
          </p:txBody>
        </p:sp>
        <p:sp>
          <p:nvSpPr>
            <p:cNvPr id="27671" name="Text Box 39"/>
            <p:cNvSpPr txBox="1">
              <a:spLocks noChangeArrowheads="1"/>
            </p:cNvSpPr>
            <p:nvPr/>
          </p:nvSpPr>
          <p:spPr bwMode="auto">
            <a:xfrm>
              <a:off x="2047" y="864"/>
              <a:ext cx="64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111…</a:t>
              </a:r>
            </a:p>
          </p:txBody>
        </p:sp>
      </p:grpSp>
      <p:grpSp>
        <p:nvGrpSpPr>
          <p:cNvPr id="9323" name="Group 107"/>
          <p:cNvGrpSpPr>
            <a:grpSpLocks/>
          </p:cNvGrpSpPr>
          <p:nvPr/>
        </p:nvGrpSpPr>
        <p:grpSpPr bwMode="auto">
          <a:xfrm>
            <a:off x="4479925" y="1112838"/>
            <a:ext cx="4359275" cy="5440362"/>
            <a:chOff x="2822" y="701"/>
            <a:chExt cx="2746" cy="3427"/>
          </a:xfrm>
        </p:grpSpPr>
        <p:sp>
          <p:nvSpPr>
            <p:cNvPr id="27664" name="Text Box 77"/>
            <p:cNvSpPr txBox="1">
              <a:spLocks noChangeArrowheads="1"/>
            </p:cNvSpPr>
            <p:nvPr/>
          </p:nvSpPr>
          <p:spPr bwMode="auto">
            <a:xfrm>
              <a:off x="4550" y="3840"/>
              <a:ext cx="10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>
                  <a:solidFill>
                    <a:srgbClr val="010BFF"/>
                  </a:solidFill>
                </a:rPr>
                <a:t>Lookup ID</a:t>
              </a:r>
            </a:p>
          </p:txBody>
        </p:sp>
        <p:sp>
          <p:nvSpPr>
            <p:cNvPr id="27665" name="Text Box 78"/>
            <p:cNvSpPr txBox="1">
              <a:spLocks noChangeArrowheads="1"/>
            </p:cNvSpPr>
            <p:nvPr/>
          </p:nvSpPr>
          <p:spPr bwMode="auto">
            <a:xfrm>
              <a:off x="2822" y="701"/>
              <a:ext cx="6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>
                  <a:solidFill>
                    <a:srgbClr val="010BFF"/>
                  </a:solidFill>
                </a:rPr>
                <a:t>Source</a:t>
              </a:r>
            </a:p>
          </p:txBody>
        </p:sp>
        <p:sp>
          <p:nvSpPr>
            <p:cNvPr id="27666" name="Line 79"/>
            <p:cNvSpPr>
              <a:spLocks noChangeShapeType="1"/>
            </p:cNvSpPr>
            <p:nvPr/>
          </p:nvSpPr>
          <p:spPr bwMode="auto">
            <a:xfrm flipH="1" flipV="1">
              <a:off x="3206" y="960"/>
              <a:ext cx="240" cy="31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Line 82"/>
            <p:cNvSpPr>
              <a:spLocks noChangeShapeType="1"/>
            </p:cNvSpPr>
            <p:nvPr/>
          </p:nvSpPr>
          <p:spPr bwMode="auto">
            <a:xfrm>
              <a:off x="4776" y="3449"/>
              <a:ext cx="206" cy="3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99" name="Freeform 83"/>
          <p:cNvSpPr>
            <a:spLocks/>
          </p:cNvSpPr>
          <p:nvPr/>
        </p:nvSpPr>
        <p:spPr bwMode="auto">
          <a:xfrm>
            <a:off x="5880100" y="2424113"/>
            <a:ext cx="2171700" cy="879475"/>
          </a:xfrm>
          <a:custGeom>
            <a:avLst/>
            <a:gdLst>
              <a:gd name="T0" fmla="*/ 2171700 w 1776"/>
              <a:gd name="T1" fmla="*/ 879475 h 720"/>
              <a:gd name="T2" fmla="*/ 1360981 w 1776"/>
              <a:gd name="T3" fmla="*/ 743889 h 720"/>
              <a:gd name="T4" fmla="*/ 685993 w 1776"/>
              <a:gd name="T5" fmla="*/ 442180 h 720"/>
              <a:gd name="T6" fmla="*/ 0 w 1776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76" h="720">
                <a:moveTo>
                  <a:pt x="1776" y="720"/>
                </a:moveTo>
                <a:lnTo>
                  <a:pt x="1113" y="609"/>
                </a:lnTo>
                <a:lnTo>
                  <a:pt x="561" y="36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0" name="Freeform 84"/>
          <p:cNvSpPr>
            <a:spLocks/>
          </p:cNvSpPr>
          <p:nvPr/>
        </p:nvSpPr>
        <p:spPr bwMode="auto">
          <a:xfrm>
            <a:off x="7742238" y="3303588"/>
            <a:ext cx="309562" cy="1819275"/>
          </a:xfrm>
          <a:custGeom>
            <a:avLst/>
            <a:gdLst>
              <a:gd name="T0" fmla="*/ 15906 w 253"/>
              <a:gd name="T1" fmla="*/ 1819275 h 1488"/>
              <a:gd name="T2" fmla="*/ 0 w 253"/>
              <a:gd name="T3" fmla="*/ 1122375 h 1488"/>
              <a:gd name="T4" fmla="*/ 116239 w 253"/>
              <a:gd name="T5" fmla="*/ 504947 h 1488"/>
              <a:gd name="T6" fmla="*/ 309562 w 253"/>
              <a:gd name="T7" fmla="*/ 0 h 14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3" h="1488">
                <a:moveTo>
                  <a:pt x="13" y="1488"/>
                </a:moveTo>
                <a:lnTo>
                  <a:pt x="0" y="918"/>
                </a:lnTo>
                <a:lnTo>
                  <a:pt x="95" y="413"/>
                </a:lnTo>
                <a:lnTo>
                  <a:pt x="253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1" name="Freeform 85"/>
          <p:cNvSpPr>
            <a:spLocks/>
          </p:cNvSpPr>
          <p:nvPr/>
        </p:nvSpPr>
        <p:spPr bwMode="auto">
          <a:xfrm>
            <a:off x="7405688" y="5122863"/>
            <a:ext cx="352425" cy="352425"/>
          </a:xfrm>
          <a:custGeom>
            <a:avLst/>
            <a:gdLst>
              <a:gd name="T0" fmla="*/ 0 w 288"/>
              <a:gd name="T1" fmla="*/ 352425 h 288"/>
              <a:gd name="T2" fmla="*/ 22027 w 288"/>
              <a:gd name="T3" fmla="*/ 118699 h 288"/>
              <a:gd name="T4" fmla="*/ 150515 w 288"/>
              <a:gd name="T5" fmla="*/ 24474 h 288"/>
              <a:gd name="T6" fmla="*/ 352425 w 288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8" h="288">
                <a:moveTo>
                  <a:pt x="0" y="288"/>
                </a:moveTo>
                <a:lnTo>
                  <a:pt x="18" y="97"/>
                </a:lnTo>
                <a:lnTo>
                  <a:pt x="123" y="20"/>
                </a:lnTo>
                <a:lnTo>
                  <a:pt x="288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05" name="Group 89"/>
          <p:cNvGrpSpPr>
            <a:grpSpLocks/>
          </p:cNvGrpSpPr>
          <p:nvPr/>
        </p:nvGrpSpPr>
        <p:grpSpPr bwMode="auto">
          <a:xfrm>
            <a:off x="5880100" y="2541588"/>
            <a:ext cx="1466850" cy="2933700"/>
            <a:chOff x="2544" y="1296"/>
            <a:chExt cx="1200" cy="2400"/>
          </a:xfrm>
        </p:grpSpPr>
        <p:sp>
          <p:nvSpPr>
            <p:cNvPr id="27662" name="Line 86"/>
            <p:cNvSpPr>
              <a:spLocks noChangeShapeType="1"/>
            </p:cNvSpPr>
            <p:nvPr/>
          </p:nvSpPr>
          <p:spPr bwMode="auto">
            <a:xfrm>
              <a:off x="2544" y="1296"/>
              <a:ext cx="1200" cy="2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Text Box 88"/>
            <p:cNvSpPr txBox="1">
              <a:spLocks noChangeArrowheads="1"/>
            </p:cNvSpPr>
            <p:nvPr/>
          </p:nvSpPr>
          <p:spPr bwMode="auto">
            <a:xfrm rot="3737544">
              <a:off x="2373" y="2504"/>
              <a:ext cx="1148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>
                  <a:solidFill>
                    <a:srgbClr val="010BFF"/>
                  </a:solidFill>
                </a:rPr>
                <a:t>Response</a:t>
              </a:r>
            </a:p>
          </p:txBody>
        </p:sp>
      </p:grpSp>
      <p:sp>
        <p:nvSpPr>
          <p:cNvPr id="9322" name="Rectangle 106"/>
          <p:cNvSpPr>
            <a:spLocks noGrp="1" noChangeArrowheads="1"/>
          </p:cNvSpPr>
          <p:nvPr>
            <p:ph type="body" idx="1"/>
          </p:nvPr>
        </p:nvSpPr>
        <p:spPr>
          <a:xfrm>
            <a:off x="152400" y="1036637"/>
            <a:ext cx="4114800" cy="5673651"/>
          </a:xfrm>
          <a:noFill/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Assign IDs to nodes</a:t>
            </a:r>
          </a:p>
          <a:p>
            <a:pPr lvl="1"/>
            <a:r>
              <a:rPr lang="en-US" sz="2400" dirty="0" smtClean="0"/>
              <a:t>Map hash values to node with closest ID</a:t>
            </a:r>
          </a:p>
          <a:p>
            <a:r>
              <a:rPr lang="en-US" sz="2800" dirty="0" smtClean="0"/>
              <a:t>Leaf set is successors and predecessors</a:t>
            </a:r>
          </a:p>
          <a:p>
            <a:pPr lvl="1"/>
            <a:r>
              <a:rPr lang="en-US" sz="2400" dirty="0" smtClean="0"/>
              <a:t>All that’s needed for correctness</a:t>
            </a:r>
          </a:p>
          <a:p>
            <a:r>
              <a:rPr lang="en-US" sz="2800" dirty="0" smtClean="0"/>
              <a:t>Routing table matches successively longer prefixes</a:t>
            </a:r>
          </a:p>
          <a:p>
            <a:pPr lvl="1"/>
            <a:r>
              <a:rPr lang="en-US" sz="2400" dirty="0" smtClean="0"/>
              <a:t>Allows efficient lookups</a:t>
            </a:r>
          </a:p>
          <a:p>
            <a:r>
              <a:rPr lang="en-US" sz="2800" dirty="0" smtClean="0"/>
              <a:t>Data Replication:</a:t>
            </a:r>
          </a:p>
          <a:p>
            <a:pPr lvl="1"/>
            <a:r>
              <a:rPr lang="en-US" dirty="0" smtClean="0"/>
              <a:t>On leaf set</a:t>
            </a:r>
          </a:p>
        </p:txBody>
      </p:sp>
    </p:spTree>
    <p:extLst>
      <p:ext uri="{BB962C8B-B14F-4D97-AF65-F5344CB8AC3E}">
        <p14:creationId xmlns:p14="http://schemas.microsoft.com/office/powerpoint/2010/main" val="310583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9" grpId="0" animBg="1"/>
      <p:bldP spid="9300" grpId="0" animBg="1"/>
      <p:bldP spid="9301" grpId="0" animBg="1"/>
      <p:bldP spid="9322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4176" y="152400"/>
            <a:ext cx="8555648" cy="533400"/>
          </a:xfrm>
        </p:spPr>
        <p:txBody>
          <a:bodyPr/>
          <a:lstStyle/>
          <a:p>
            <a:r>
              <a:rPr lang="en-US" dirty="0" err="1" smtClean="0"/>
              <a:t>DynamoDB</a:t>
            </a:r>
            <a:r>
              <a:rPr lang="en-US" dirty="0"/>
              <a:t> </a:t>
            </a:r>
            <a:r>
              <a:rPr lang="en-US" dirty="0" smtClean="0"/>
              <a:t>Example: Service Level Agreements (SLA)</a:t>
            </a:r>
            <a:endParaRPr lang="en-US" dirty="0"/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3534" y="900113"/>
            <a:ext cx="4684542" cy="4927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Application can deliver its functionality in a bounded time: </a:t>
            </a:r>
          </a:p>
          <a:p>
            <a:pPr lvl="1"/>
            <a:r>
              <a:rPr lang="en-US" dirty="0" smtClean="0"/>
              <a:t>Every dependency in the platform needs to deliver its functionality with even tighter bounds.</a:t>
            </a:r>
          </a:p>
          <a:p>
            <a:r>
              <a:rPr lang="en-US" dirty="0" smtClean="0"/>
              <a:t>Example: service guaranteeing that it will provide a response within 300ms for 99.9% of its requests for a peak client load of 500 requests per second</a:t>
            </a:r>
          </a:p>
          <a:p>
            <a:r>
              <a:rPr lang="en-US" dirty="0" smtClean="0"/>
              <a:t>Contrast to services which focus on mean response time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0893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31300" y="1178286"/>
            <a:ext cx="3618524" cy="4649427"/>
          </a:xfrm>
        </p:spPr>
      </p:pic>
      <p:sp>
        <p:nvSpPr>
          <p:cNvPr id="508936" name="Text Box 8"/>
          <p:cNvSpPr txBox="1">
            <a:spLocks noChangeArrowheads="1"/>
          </p:cNvSpPr>
          <p:nvPr/>
        </p:nvSpPr>
        <p:spPr bwMode="auto">
          <a:xfrm>
            <a:off x="5699125" y="5827713"/>
            <a:ext cx="2682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8937" name="Text Box 9"/>
          <p:cNvSpPr txBox="1">
            <a:spLocks noChangeArrowheads="1"/>
          </p:cNvSpPr>
          <p:nvPr/>
        </p:nvSpPr>
        <p:spPr bwMode="auto">
          <a:xfrm>
            <a:off x="5073650" y="5911850"/>
            <a:ext cx="391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Service-oriented architecture of </a:t>
            </a:r>
          </a:p>
          <a:p>
            <a:pPr algn="ctr"/>
            <a:r>
              <a:rPr lang="en-US" b="1" dirty="0"/>
              <a:t>Amazon’s 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50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Open Connection: 3-Way Handshaking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15400" cy="2057400"/>
          </a:xfrm>
        </p:spPr>
        <p:txBody>
          <a:bodyPr/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Server waits for new connection calling </a:t>
            </a:r>
            <a:r>
              <a:rPr lang="en-US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listen()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Sender call </a:t>
            </a:r>
            <a:r>
              <a:rPr lang="en-US" dirty="0">
                <a:solidFill>
                  <a:srgbClr val="0000FF"/>
                </a:solidFill>
                <a:latin typeface="+mj-lt"/>
                <a:ea typeface="ＭＳ Ｐゴシック" charset="0"/>
                <a:cs typeface="ＭＳ Ｐゴシック" charset="0"/>
              </a:rPr>
              <a:t>connect()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passing socket which contains server’s IP address and port number </a:t>
            </a:r>
          </a:p>
          <a:p>
            <a:pPr lvl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OS sends a special packet (SYN) containing a proposal for first sequence number, x</a:t>
            </a: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1985963" y="3276600"/>
            <a:ext cx="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889000" y="2935288"/>
            <a:ext cx="1870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Helvetica" charset="0"/>
                <a:cs typeface="Helvetica" charset="0"/>
              </a:rPr>
              <a:t>Client (initiator)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6323013" y="2921000"/>
            <a:ext cx="90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Helvetica" charset="0"/>
                <a:cs typeface="Helvetica" charset="0"/>
              </a:rPr>
              <a:t>Server</a:t>
            </a: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6858000" y="3276600"/>
            <a:ext cx="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81200" y="3529013"/>
            <a:ext cx="4876800" cy="738187"/>
            <a:chOff x="1248" y="2175"/>
            <a:chExt cx="3072" cy="465"/>
          </a:xfrm>
        </p:grpSpPr>
        <p:sp>
          <p:nvSpPr>
            <p:cNvPr id="24590" name="Line 9"/>
            <p:cNvSpPr>
              <a:spLocks noChangeShapeType="1"/>
            </p:cNvSpPr>
            <p:nvPr/>
          </p:nvSpPr>
          <p:spPr bwMode="auto">
            <a:xfrm>
              <a:off x="1248" y="2256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4591" name="Text Box 10"/>
            <p:cNvSpPr txBox="1">
              <a:spLocks noChangeArrowheads="1"/>
            </p:cNvSpPr>
            <p:nvPr/>
          </p:nvSpPr>
          <p:spPr bwMode="auto">
            <a:xfrm rot="429064">
              <a:off x="1919" y="2175"/>
              <a:ext cx="13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Helvetica" charset="0"/>
                  <a:cs typeface="Helvetica" charset="0"/>
                </a:rPr>
                <a:t>SYN, SeqNum = x</a:t>
              </a:r>
            </a:p>
          </p:txBody>
        </p:sp>
      </p:grpSp>
      <p:sp>
        <p:nvSpPr>
          <p:cNvPr id="24584" name="Text Box 17"/>
          <p:cNvSpPr txBox="1">
            <a:spLocks noChangeArrowheads="1"/>
          </p:cNvSpPr>
          <p:nvPr/>
        </p:nvSpPr>
        <p:spPr bwMode="auto">
          <a:xfrm>
            <a:off x="-104775" y="3178175"/>
            <a:ext cx="9239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latin typeface="Helvetica" charset="0"/>
                <a:cs typeface="Helvetica" charset="0"/>
              </a:rPr>
              <a:t>Active</a:t>
            </a:r>
            <a:br>
              <a:rPr lang="en-US" sz="1800" i="1">
                <a:latin typeface="Helvetica" charset="0"/>
                <a:cs typeface="Helvetica" charset="0"/>
              </a:rPr>
            </a:br>
            <a:r>
              <a:rPr lang="en-US" sz="1800" i="1">
                <a:latin typeface="Helvetica" charset="0"/>
                <a:cs typeface="Helvetica" charset="0"/>
              </a:rPr>
              <a:t>Open</a:t>
            </a:r>
          </a:p>
        </p:txBody>
      </p:sp>
      <p:sp>
        <p:nvSpPr>
          <p:cNvPr id="24585" name="Text Box 18"/>
          <p:cNvSpPr txBox="1">
            <a:spLocks noChangeArrowheads="1"/>
          </p:cNvSpPr>
          <p:nvPr/>
        </p:nvSpPr>
        <p:spPr bwMode="auto">
          <a:xfrm>
            <a:off x="8054975" y="3635375"/>
            <a:ext cx="1092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latin typeface="Helvetica" charset="0"/>
                <a:cs typeface="Helvetica" charset="0"/>
              </a:rPr>
              <a:t>Passive</a:t>
            </a:r>
            <a:br>
              <a:rPr lang="en-US" sz="1800" i="1">
                <a:latin typeface="Helvetica" charset="0"/>
                <a:cs typeface="Helvetica" charset="0"/>
              </a:rPr>
            </a:br>
            <a:r>
              <a:rPr lang="en-US" sz="1800" i="1">
                <a:latin typeface="Helvetica" charset="0"/>
                <a:cs typeface="Helvetica" charset="0"/>
              </a:rPr>
              <a:t>Open</a:t>
            </a:r>
          </a:p>
        </p:txBody>
      </p:sp>
      <p:sp>
        <p:nvSpPr>
          <p:cNvPr id="26636" name="Text Box 19"/>
          <p:cNvSpPr txBox="1">
            <a:spLocks noChangeArrowheads="1"/>
          </p:cNvSpPr>
          <p:nvPr/>
        </p:nvSpPr>
        <p:spPr bwMode="auto">
          <a:xfrm>
            <a:off x="646113" y="3336925"/>
            <a:ext cx="1336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Helvetica" charset="0"/>
                <a:cs typeface="Helvetica" charset="0"/>
              </a:rPr>
              <a:t>connect()</a:t>
            </a:r>
          </a:p>
        </p:txBody>
      </p:sp>
      <p:sp>
        <p:nvSpPr>
          <p:cNvPr id="24587" name="Text Box 20"/>
          <p:cNvSpPr txBox="1">
            <a:spLocks noChangeArrowheads="1"/>
          </p:cNvSpPr>
          <p:nvPr/>
        </p:nvSpPr>
        <p:spPr bwMode="auto">
          <a:xfrm>
            <a:off x="6858000" y="3336925"/>
            <a:ext cx="1023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listen()</a:t>
            </a:r>
          </a:p>
        </p:txBody>
      </p:sp>
      <p:sp>
        <p:nvSpPr>
          <p:cNvPr id="24588" name="TextBox 2"/>
          <p:cNvSpPr txBox="1">
            <a:spLocks noChangeArrowheads="1"/>
          </p:cNvSpPr>
          <p:nvPr/>
        </p:nvSpPr>
        <p:spPr bwMode="auto">
          <a:xfrm rot="-5400000">
            <a:off x="1140619" y="5179219"/>
            <a:ext cx="671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time</a:t>
            </a:r>
          </a:p>
        </p:txBody>
      </p:sp>
      <p:cxnSp>
        <p:nvCxnSpPr>
          <p:cNvPr id="24589" name="Straight Arrow Connector 4"/>
          <p:cNvCxnSpPr>
            <a:cxnSpLocks noChangeShapeType="1"/>
          </p:cNvCxnSpPr>
          <p:nvPr/>
        </p:nvCxnSpPr>
        <p:spPr bwMode="auto">
          <a:xfrm>
            <a:off x="1676400" y="4953000"/>
            <a:ext cx="0" cy="1066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01269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Summary (1/2)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15400" cy="6096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ko-KR" dirty="0">
                <a:solidFill>
                  <a:srgbClr val="FF0000"/>
                </a:solidFill>
              </a:rPr>
              <a:t>Distributed File System: </a:t>
            </a:r>
          </a:p>
          <a:p>
            <a:pPr lvl="1">
              <a:defRPr/>
            </a:pPr>
            <a:r>
              <a:rPr lang="en-US" altLang="ko-KR" dirty="0"/>
              <a:t>Transparent access to files stored on a remote disk</a:t>
            </a:r>
          </a:p>
          <a:p>
            <a:pPr lvl="1">
              <a:defRPr/>
            </a:pPr>
            <a:r>
              <a:rPr lang="en-US" altLang="ko-KR" dirty="0"/>
              <a:t>Caching for performance</a:t>
            </a:r>
          </a:p>
          <a:p>
            <a:pPr>
              <a:defRPr/>
            </a:pPr>
            <a:r>
              <a:rPr lang="en-US" altLang="ko-KR" dirty="0">
                <a:solidFill>
                  <a:srgbClr val="FF0000"/>
                </a:solidFill>
              </a:rPr>
              <a:t>Cache Consistency: </a:t>
            </a:r>
            <a:r>
              <a:rPr lang="en-US" altLang="ko-KR" dirty="0"/>
              <a:t>Keeping client caches consistent with one another</a:t>
            </a:r>
          </a:p>
          <a:p>
            <a:pPr lvl="1">
              <a:defRPr/>
            </a:pPr>
            <a:r>
              <a:rPr lang="en-US" altLang="ko-KR" dirty="0"/>
              <a:t>If multiple clients, some reading and some writing, how do stale cached copies get updated?</a:t>
            </a:r>
          </a:p>
          <a:p>
            <a:pPr lvl="1">
              <a:defRPr/>
            </a:pPr>
            <a:r>
              <a:rPr lang="en-US" altLang="ko-KR" dirty="0"/>
              <a:t>NFS: check periodically for changes</a:t>
            </a:r>
          </a:p>
          <a:p>
            <a:pPr lvl="1">
              <a:defRPr/>
            </a:pPr>
            <a:r>
              <a:rPr lang="en-US" altLang="ko-KR" dirty="0"/>
              <a:t>AFS: clients register callbacks to be notified by server of changes</a:t>
            </a:r>
          </a:p>
          <a:p>
            <a:pPr>
              <a:defRPr/>
            </a:pPr>
            <a:r>
              <a:rPr lang="en-US" altLang="ko-KR" dirty="0" smtClean="0">
                <a:solidFill>
                  <a:srgbClr val="FF0000"/>
                </a:solidFill>
              </a:rPr>
              <a:t>Remote Procedure Call (RPC): </a:t>
            </a:r>
            <a:r>
              <a:rPr lang="en-US" altLang="ko-KR" dirty="0" smtClean="0"/>
              <a:t>Call procedure on remote machine</a:t>
            </a:r>
          </a:p>
          <a:p>
            <a:pPr lvl="1">
              <a:defRPr/>
            </a:pPr>
            <a:r>
              <a:rPr lang="en-US" altLang="ko-KR" dirty="0" smtClean="0"/>
              <a:t>Provides same interface as procedure</a:t>
            </a:r>
          </a:p>
          <a:p>
            <a:pPr lvl="1">
              <a:defRPr/>
            </a:pPr>
            <a:r>
              <a:rPr lang="en-US" altLang="ko-KR" dirty="0" smtClean="0"/>
              <a:t>Automatic packing and unpacking of arguments (in stub)</a:t>
            </a:r>
          </a:p>
          <a:p>
            <a:pPr>
              <a:defRPr/>
            </a:pPr>
            <a:r>
              <a:rPr lang="en-US" altLang="ko-KR" dirty="0" smtClean="0">
                <a:solidFill>
                  <a:srgbClr val="FF0000"/>
                </a:solidFill>
              </a:rPr>
              <a:t>VFS: </a:t>
            </a:r>
            <a:r>
              <a:rPr lang="en-US" altLang="ko-KR" dirty="0" smtClean="0"/>
              <a:t>Virtual File System layer</a:t>
            </a:r>
          </a:p>
          <a:p>
            <a:pPr lvl="1">
              <a:defRPr/>
            </a:pPr>
            <a:r>
              <a:rPr lang="en-US" altLang="ko-KR" dirty="0" smtClean="0"/>
              <a:t>Provides mechanism which gives same system call interface for different types of file systems</a:t>
            </a:r>
          </a:p>
          <a:p>
            <a:pPr>
              <a:defRPr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398113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Summary (2/2)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9028113" cy="6096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Key-Value Store:</a:t>
            </a:r>
            <a:endParaRPr lang="en-US" dirty="0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Two operations</a:t>
            </a:r>
          </a:p>
          <a:p>
            <a:pPr lvl="2"/>
            <a:r>
              <a:rPr lang="en-US" dirty="0">
                <a:latin typeface="+mj-lt"/>
              </a:rPr>
              <a:t>put(key, value)</a:t>
            </a:r>
          </a:p>
          <a:p>
            <a:pPr lvl="2"/>
            <a:r>
              <a:rPr lang="en-US" dirty="0">
                <a:latin typeface="+mj-lt"/>
              </a:rPr>
              <a:t>value = get(key)</a:t>
            </a:r>
          </a:p>
          <a:p>
            <a:pPr lvl="1"/>
            <a:r>
              <a:rPr lang="en-US" dirty="0">
                <a:latin typeface="+mj-lt"/>
              </a:rPr>
              <a:t>Challenges</a:t>
            </a:r>
          </a:p>
          <a:p>
            <a:pPr lvl="2"/>
            <a:r>
              <a:rPr lang="en-US" dirty="0">
                <a:latin typeface="+mj-lt"/>
              </a:rPr>
              <a:t>Fault Tolerance </a:t>
            </a:r>
            <a:r>
              <a:rPr lang="en-US" dirty="0">
                <a:latin typeface="+mj-lt"/>
                <a:sym typeface="Wingdings"/>
              </a:rPr>
              <a:t> replication</a:t>
            </a:r>
            <a:endParaRPr lang="en-US" dirty="0">
              <a:latin typeface="+mj-lt"/>
            </a:endParaRPr>
          </a:p>
          <a:p>
            <a:pPr lvl="2"/>
            <a:r>
              <a:rPr lang="en-US" dirty="0">
                <a:latin typeface="+mj-lt"/>
              </a:rPr>
              <a:t>Scalability </a:t>
            </a:r>
            <a:r>
              <a:rPr lang="en-US" dirty="0">
                <a:latin typeface="+mj-lt"/>
                <a:sym typeface="Wingdings"/>
              </a:rPr>
              <a:t> serve get()’s in parallel; replicate/cache hot tuples</a:t>
            </a:r>
            <a:endParaRPr lang="en-US" dirty="0">
              <a:latin typeface="+mj-lt"/>
            </a:endParaRPr>
          </a:p>
          <a:p>
            <a:pPr lvl="2"/>
            <a:r>
              <a:rPr lang="en-US" dirty="0">
                <a:latin typeface="+mj-lt"/>
              </a:rPr>
              <a:t>Consistency </a:t>
            </a:r>
            <a:r>
              <a:rPr lang="en-US" dirty="0">
                <a:latin typeface="+mj-lt"/>
                <a:sym typeface="Wingdings"/>
              </a:rPr>
              <a:t> quorum consensus to improve put() </a:t>
            </a:r>
            <a:r>
              <a:rPr lang="en-US" dirty="0" smtClean="0">
                <a:latin typeface="+mj-lt"/>
                <a:sym typeface="Wingdings"/>
              </a:rPr>
              <a:t>performance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9737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Open Connection: 3-Way Handshaking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21336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If it has enough resources, server calls </a:t>
            </a:r>
            <a:r>
              <a:rPr lang="en-US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accept()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to accept connection, and sends back a SYN ACK packet containing</a:t>
            </a:r>
          </a:p>
          <a:p>
            <a:pPr lvl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Client’s sequence number incremented by one, (x + 1)</a:t>
            </a:r>
          </a:p>
          <a:p>
            <a:pPr lvl="2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Why is this needed? </a:t>
            </a:r>
          </a:p>
          <a:p>
            <a:pPr lvl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A sequence number proposal, y, for first byte server will send</a:t>
            </a:r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1985963" y="3251200"/>
            <a:ext cx="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889000" y="2909888"/>
            <a:ext cx="1870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Helvetica" charset="0"/>
                <a:cs typeface="Helvetica" charset="0"/>
              </a:rPr>
              <a:t>Client (initiator)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323013" y="2895600"/>
            <a:ext cx="90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Helvetica" charset="0"/>
                <a:cs typeface="Helvetica" charset="0"/>
              </a:rPr>
              <a:t>Server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6858000" y="3251200"/>
            <a:ext cx="0" cy="290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5607" name="Group 8"/>
          <p:cNvGrpSpPr>
            <a:grpSpLocks/>
          </p:cNvGrpSpPr>
          <p:nvPr/>
        </p:nvGrpSpPr>
        <p:grpSpPr bwMode="auto">
          <a:xfrm>
            <a:off x="1981200" y="3503613"/>
            <a:ext cx="4876800" cy="738187"/>
            <a:chOff x="1248" y="2175"/>
            <a:chExt cx="3072" cy="465"/>
          </a:xfrm>
        </p:grpSpPr>
        <p:sp>
          <p:nvSpPr>
            <p:cNvPr id="25622" name="Line 9"/>
            <p:cNvSpPr>
              <a:spLocks noChangeShapeType="1"/>
            </p:cNvSpPr>
            <p:nvPr/>
          </p:nvSpPr>
          <p:spPr bwMode="auto">
            <a:xfrm>
              <a:off x="1248" y="2256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5623" name="Text Box 10"/>
            <p:cNvSpPr txBox="1">
              <a:spLocks noChangeArrowheads="1"/>
            </p:cNvSpPr>
            <p:nvPr/>
          </p:nvSpPr>
          <p:spPr bwMode="auto">
            <a:xfrm rot="429064">
              <a:off x="1919" y="2175"/>
              <a:ext cx="13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Helvetica" charset="0"/>
                  <a:cs typeface="Helvetica" charset="0"/>
                </a:rPr>
                <a:t>SYN, SeqNum = x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947863" y="4371975"/>
            <a:ext cx="4910137" cy="631825"/>
            <a:chOff x="1226" y="2722"/>
            <a:chExt cx="3094" cy="398"/>
          </a:xfrm>
        </p:grpSpPr>
        <p:sp>
          <p:nvSpPr>
            <p:cNvPr id="25620" name="Line 12"/>
            <p:cNvSpPr>
              <a:spLocks noChangeShapeType="1"/>
            </p:cNvSpPr>
            <p:nvPr/>
          </p:nvSpPr>
          <p:spPr bwMode="auto">
            <a:xfrm flipH="1">
              <a:off x="1248" y="2784"/>
              <a:ext cx="3072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5621" name="Text Box 13"/>
            <p:cNvSpPr txBox="1">
              <a:spLocks noChangeArrowheads="1"/>
            </p:cNvSpPr>
            <p:nvPr/>
          </p:nvSpPr>
          <p:spPr bwMode="auto">
            <a:xfrm rot="-375610">
              <a:off x="1226" y="2722"/>
              <a:ext cx="305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Helvetica" charset="0"/>
                  <a:cs typeface="Helvetica" charset="0"/>
                </a:rPr>
                <a:t>SYN and ACK, SeqNum = y and Ack = x + 1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981200" y="5181600"/>
            <a:ext cx="4876800" cy="736600"/>
            <a:chOff x="1248" y="3232"/>
            <a:chExt cx="3072" cy="464"/>
          </a:xfrm>
        </p:grpSpPr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>
              <a:off x="1248" y="3312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5619" name="Text Box 16"/>
            <p:cNvSpPr txBox="1">
              <a:spLocks noChangeArrowheads="1"/>
            </p:cNvSpPr>
            <p:nvPr/>
          </p:nvSpPr>
          <p:spPr bwMode="auto">
            <a:xfrm rot="429064">
              <a:off x="1964" y="3232"/>
              <a:ext cx="125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Helvetica" charset="0"/>
                  <a:cs typeface="Helvetica" charset="0"/>
                </a:rPr>
                <a:t>ACK, Ack = y + 1</a:t>
              </a:r>
            </a:p>
          </p:txBody>
        </p:sp>
      </p:grpSp>
      <p:sp>
        <p:nvSpPr>
          <p:cNvPr id="25610" name="Text Box 17"/>
          <p:cNvSpPr txBox="1">
            <a:spLocks noChangeArrowheads="1"/>
          </p:cNvSpPr>
          <p:nvPr/>
        </p:nvSpPr>
        <p:spPr bwMode="auto">
          <a:xfrm>
            <a:off x="-104775" y="3152775"/>
            <a:ext cx="9239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latin typeface="Helvetica" charset="0"/>
                <a:cs typeface="Helvetica" charset="0"/>
              </a:rPr>
              <a:t>Active</a:t>
            </a:r>
            <a:br>
              <a:rPr lang="en-US" sz="1800" i="1">
                <a:latin typeface="Helvetica" charset="0"/>
                <a:cs typeface="Helvetica" charset="0"/>
              </a:rPr>
            </a:br>
            <a:r>
              <a:rPr lang="en-US" sz="1800" i="1">
                <a:latin typeface="Helvetica" charset="0"/>
                <a:cs typeface="Helvetica" charset="0"/>
              </a:rPr>
              <a:t>Open</a:t>
            </a:r>
          </a:p>
        </p:txBody>
      </p: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8054975" y="3609975"/>
            <a:ext cx="1092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latin typeface="Helvetica" charset="0"/>
                <a:cs typeface="Helvetica" charset="0"/>
              </a:rPr>
              <a:t>Passive</a:t>
            </a:r>
            <a:br>
              <a:rPr lang="en-US" sz="1800" i="1">
                <a:latin typeface="Helvetica" charset="0"/>
                <a:cs typeface="Helvetica" charset="0"/>
              </a:rPr>
            </a:br>
            <a:r>
              <a:rPr lang="en-US" sz="1800" i="1">
                <a:latin typeface="Helvetica" charset="0"/>
                <a:cs typeface="Helvetica" charset="0"/>
              </a:rPr>
              <a:t>Open</a:t>
            </a:r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646113" y="3400425"/>
            <a:ext cx="1336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FF"/>
                </a:solidFill>
                <a:latin typeface="Helvetica" charset="0"/>
                <a:cs typeface="Helvetica" charset="0"/>
              </a:rPr>
              <a:t>connect()</a:t>
            </a:r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6900863" y="3311525"/>
            <a:ext cx="1023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listen()</a:t>
            </a:r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6934200" y="4162425"/>
            <a:ext cx="1166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accept()</a:t>
            </a:r>
          </a:p>
        </p:txBody>
      </p:sp>
      <p:sp>
        <p:nvSpPr>
          <p:cNvPr id="14351" name="Text Box 22"/>
          <p:cNvSpPr txBox="1">
            <a:spLocks noChangeArrowheads="1"/>
          </p:cNvSpPr>
          <p:nvPr/>
        </p:nvSpPr>
        <p:spPr bwMode="auto">
          <a:xfrm>
            <a:off x="6934200" y="5514975"/>
            <a:ext cx="17081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allocate</a:t>
            </a:r>
            <a:b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</a:br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buffer space</a:t>
            </a:r>
          </a:p>
        </p:txBody>
      </p:sp>
      <p:sp>
        <p:nvSpPr>
          <p:cNvPr id="25616" name="TextBox 22"/>
          <p:cNvSpPr txBox="1">
            <a:spLocks noChangeArrowheads="1"/>
          </p:cNvSpPr>
          <p:nvPr/>
        </p:nvSpPr>
        <p:spPr bwMode="auto">
          <a:xfrm rot="-5400000">
            <a:off x="1140619" y="5090319"/>
            <a:ext cx="671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time</a:t>
            </a:r>
          </a:p>
        </p:txBody>
      </p:sp>
      <p:cxnSp>
        <p:nvCxnSpPr>
          <p:cNvPr id="25617" name="Straight Arrow Connector 23"/>
          <p:cNvCxnSpPr>
            <a:cxnSpLocks noChangeShapeType="1"/>
          </p:cNvCxnSpPr>
          <p:nvPr/>
        </p:nvCxnSpPr>
        <p:spPr bwMode="auto">
          <a:xfrm>
            <a:off x="1676400" y="4864100"/>
            <a:ext cx="0" cy="1066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80305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3-Way Handshaking (cont’</a:t>
            </a:r>
            <a:r>
              <a:rPr lang="en-US" altLang="ja-JP" smtClean="0"/>
              <a:t>d) </a:t>
            </a:r>
            <a:endParaRPr lang="en-US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105400"/>
          </a:xfrm>
        </p:spPr>
        <p:txBody>
          <a:bodyPr/>
          <a:lstStyle/>
          <a:p>
            <a:r>
              <a:rPr lang="en-US" dirty="0" smtClean="0"/>
              <a:t>Three-way handshake adds 1 RTT delay </a:t>
            </a:r>
          </a:p>
          <a:p>
            <a:endParaRPr lang="en-US" dirty="0" smtClean="0"/>
          </a:p>
          <a:p>
            <a:r>
              <a:rPr lang="en-US" dirty="0" smtClean="0"/>
              <a:t>Why do it this way?</a:t>
            </a:r>
          </a:p>
          <a:p>
            <a:pPr lvl="1"/>
            <a:r>
              <a:rPr lang="en-US" dirty="0" smtClean="0"/>
              <a:t>Congestion control: SYN (40 byte) acts as cheap probe</a:t>
            </a:r>
          </a:p>
          <a:p>
            <a:pPr lvl="1"/>
            <a:r>
              <a:rPr lang="en-US" dirty="0" smtClean="0"/>
              <a:t>Protects against delayed packets from other connection (would confuse receiver)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74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Close Connection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977107"/>
            <a:ext cx="7162800" cy="685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Goal: both sides agree to close the connection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4-way connection tear down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340100" y="2462213"/>
            <a:ext cx="4346575" cy="533400"/>
            <a:chOff x="3340100" y="2462213"/>
            <a:chExt cx="4346575" cy="533400"/>
          </a:xfrm>
        </p:grpSpPr>
        <p:sp>
          <p:nvSpPr>
            <p:cNvPr id="28702" name="Line 4"/>
            <p:cNvSpPr>
              <a:spLocks noChangeShapeType="1"/>
            </p:cNvSpPr>
            <p:nvPr/>
          </p:nvSpPr>
          <p:spPr bwMode="auto">
            <a:xfrm>
              <a:off x="3340100" y="2732088"/>
              <a:ext cx="4346575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3" name="Text Box 6"/>
            <p:cNvSpPr txBox="1">
              <a:spLocks noChangeArrowheads="1"/>
            </p:cNvSpPr>
            <p:nvPr/>
          </p:nvSpPr>
          <p:spPr bwMode="auto">
            <a:xfrm>
              <a:off x="5243513" y="2462213"/>
              <a:ext cx="620712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FIN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340100" y="2933700"/>
            <a:ext cx="4346575" cy="538163"/>
            <a:chOff x="3340100" y="2933700"/>
            <a:chExt cx="4346575" cy="538163"/>
          </a:xfrm>
        </p:grpSpPr>
        <p:sp>
          <p:nvSpPr>
            <p:cNvPr id="28700" name="Line 5"/>
            <p:cNvSpPr>
              <a:spLocks noChangeShapeType="1"/>
            </p:cNvSpPr>
            <p:nvPr/>
          </p:nvSpPr>
          <p:spPr bwMode="auto">
            <a:xfrm flipH="1">
              <a:off x="3340100" y="3071813"/>
              <a:ext cx="4346575" cy="4000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1" name="Text Box 7"/>
            <p:cNvSpPr txBox="1">
              <a:spLocks noChangeArrowheads="1"/>
            </p:cNvSpPr>
            <p:nvPr/>
          </p:nvSpPr>
          <p:spPr bwMode="auto">
            <a:xfrm>
              <a:off x="3671888" y="2933700"/>
              <a:ext cx="1306512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FIN ACK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340100" y="3735388"/>
            <a:ext cx="4346575" cy="585787"/>
            <a:chOff x="3340100" y="3735388"/>
            <a:chExt cx="4346575" cy="585787"/>
          </a:xfrm>
        </p:grpSpPr>
        <p:sp>
          <p:nvSpPr>
            <p:cNvPr id="28698" name="Line 8"/>
            <p:cNvSpPr>
              <a:spLocks noChangeShapeType="1"/>
            </p:cNvSpPr>
            <p:nvPr/>
          </p:nvSpPr>
          <p:spPr bwMode="auto">
            <a:xfrm flipH="1">
              <a:off x="3340100" y="3887788"/>
              <a:ext cx="4346575" cy="4333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9" name="Text Box 10"/>
            <p:cNvSpPr txBox="1">
              <a:spLocks noChangeArrowheads="1"/>
            </p:cNvSpPr>
            <p:nvPr/>
          </p:nvSpPr>
          <p:spPr bwMode="auto">
            <a:xfrm>
              <a:off x="5243513" y="3735388"/>
              <a:ext cx="620712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FIN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340100" y="4156075"/>
            <a:ext cx="4349750" cy="546100"/>
            <a:chOff x="3340100" y="4156075"/>
            <a:chExt cx="4349750" cy="546100"/>
          </a:xfrm>
        </p:grpSpPr>
        <p:sp>
          <p:nvSpPr>
            <p:cNvPr id="28696" name="Line 9"/>
            <p:cNvSpPr>
              <a:spLocks noChangeShapeType="1"/>
            </p:cNvSpPr>
            <p:nvPr/>
          </p:nvSpPr>
          <p:spPr bwMode="auto">
            <a:xfrm>
              <a:off x="3340100" y="4425950"/>
              <a:ext cx="4349750" cy="276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7" name="Text Box 11"/>
            <p:cNvSpPr txBox="1">
              <a:spLocks noChangeArrowheads="1"/>
            </p:cNvSpPr>
            <p:nvPr/>
          </p:nvSpPr>
          <p:spPr bwMode="auto">
            <a:xfrm>
              <a:off x="5327650" y="4156075"/>
              <a:ext cx="1306513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FIN ACK</a:t>
              </a:r>
            </a:p>
          </p:txBody>
        </p:sp>
      </p:grpSp>
      <p:sp>
        <p:nvSpPr>
          <p:cNvPr id="28679" name="Line 12"/>
          <p:cNvSpPr>
            <a:spLocks noChangeShapeType="1"/>
          </p:cNvSpPr>
          <p:nvPr/>
        </p:nvSpPr>
        <p:spPr bwMode="auto">
          <a:xfrm>
            <a:off x="3340100" y="24384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680" name="Line 13"/>
          <p:cNvSpPr>
            <a:spLocks noChangeShapeType="1"/>
          </p:cNvSpPr>
          <p:nvPr/>
        </p:nvSpPr>
        <p:spPr bwMode="auto">
          <a:xfrm>
            <a:off x="7683500" y="24384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2949575" y="207168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Host 1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7232650" y="207168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Host 2</a:t>
            </a:r>
          </a:p>
        </p:txBody>
      </p:sp>
      <p:sp>
        <p:nvSpPr>
          <p:cNvPr id="17419" name="Text Box 20"/>
          <p:cNvSpPr txBox="1">
            <a:spLocks noChangeArrowheads="1"/>
          </p:cNvSpPr>
          <p:nvPr/>
        </p:nvSpPr>
        <p:spPr bwMode="auto">
          <a:xfrm>
            <a:off x="76200" y="4645025"/>
            <a:ext cx="2903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Can retransmit FIN ACK</a:t>
            </a:r>
            <a:br>
              <a:rPr lang="en-US" sz="1800">
                <a:latin typeface="Helvetica" charset="0"/>
                <a:cs typeface="Helvetica" charset="0"/>
              </a:rPr>
            </a:br>
            <a:r>
              <a:rPr lang="en-US" sz="1800">
                <a:latin typeface="Helvetica" charset="0"/>
                <a:cs typeface="Helvetica" charset="0"/>
              </a:rPr>
              <a:t> if it is lost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514600" y="4419600"/>
            <a:ext cx="915988" cy="1408113"/>
            <a:chOff x="2514600" y="4419600"/>
            <a:chExt cx="915988" cy="1408112"/>
          </a:xfrm>
        </p:grpSpPr>
        <p:sp>
          <p:nvSpPr>
            <p:cNvPr id="28691" name="Line 16"/>
            <p:cNvSpPr>
              <a:spLocks noChangeShapeType="1"/>
            </p:cNvSpPr>
            <p:nvPr/>
          </p:nvSpPr>
          <p:spPr bwMode="auto">
            <a:xfrm>
              <a:off x="3041650" y="4430712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92" name="Line 17"/>
            <p:cNvSpPr>
              <a:spLocks noChangeShapeType="1"/>
            </p:cNvSpPr>
            <p:nvPr/>
          </p:nvSpPr>
          <p:spPr bwMode="auto">
            <a:xfrm>
              <a:off x="3041650" y="5421312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93" name="Line 18"/>
            <p:cNvSpPr>
              <a:spLocks noChangeShapeType="1"/>
            </p:cNvSpPr>
            <p:nvPr/>
          </p:nvSpPr>
          <p:spPr bwMode="auto">
            <a:xfrm flipH="1" flipV="1">
              <a:off x="3200400" y="4430712"/>
              <a:ext cx="0" cy="990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94" name="Text Box 19"/>
            <p:cNvSpPr txBox="1">
              <a:spLocks noChangeArrowheads="1"/>
            </p:cNvSpPr>
            <p:nvPr/>
          </p:nvSpPr>
          <p:spPr bwMode="auto">
            <a:xfrm rot="-5400000">
              <a:off x="2486819" y="4750594"/>
              <a:ext cx="10318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3366FF"/>
                  </a:solidFill>
                  <a:latin typeface="Helvetica" charset="0"/>
                  <a:cs typeface="Helvetica" charset="0"/>
                </a:rPr>
                <a:t>timeout</a:t>
              </a:r>
            </a:p>
          </p:txBody>
        </p:sp>
        <p:sp>
          <p:nvSpPr>
            <p:cNvPr id="28695" name="Text Box 21"/>
            <p:cNvSpPr txBox="1">
              <a:spLocks noChangeArrowheads="1"/>
            </p:cNvSpPr>
            <p:nvPr/>
          </p:nvSpPr>
          <p:spPr bwMode="auto">
            <a:xfrm>
              <a:off x="2514600" y="5457825"/>
              <a:ext cx="9159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Helvetica" charset="0"/>
                  <a:cs typeface="Helvetica" charset="0"/>
                </a:rPr>
                <a:t>closed</a:t>
              </a:r>
            </a:p>
          </p:txBody>
        </p:sp>
      </p:grpSp>
      <p:sp>
        <p:nvSpPr>
          <p:cNvPr id="28685" name="Text Box 22"/>
          <p:cNvSpPr txBox="1">
            <a:spLocks noChangeArrowheads="1"/>
          </p:cNvSpPr>
          <p:nvPr/>
        </p:nvSpPr>
        <p:spPr bwMode="auto">
          <a:xfrm>
            <a:off x="2514600" y="25146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3366FF"/>
                </a:solidFill>
                <a:latin typeface="Helvetica" charset="0"/>
                <a:cs typeface="Helvetica" charset="0"/>
              </a:rPr>
              <a:t>close</a:t>
            </a:r>
          </a:p>
        </p:txBody>
      </p:sp>
      <p:sp>
        <p:nvSpPr>
          <p:cNvPr id="16402" name="Text Box 23"/>
          <p:cNvSpPr txBox="1">
            <a:spLocks noChangeArrowheads="1"/>
          </p:cNvSpPr>
          <p:nvPr/>
        </p:nvSpPr>
        <p:spPr bwMode="auto">
          <a:xfrm>
            <a:off x="7664450" y="3668713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Helvetica" charset="0"/>
                <a:cs typeface="Helvetica" charset="0"/>
              </a:rPr>
              <a:t>close</a:t>
            </a:r>
          </a:p>
        </p:txBody>
      </p:sp>
      <p:sp>
        <p:nvSpPr>
          <p:cNvPr id="16403" name="Text Box 23"/>
          <p:cNvSpPr txBox="1">
            <a:spLocks noChangeArrowheads="1"/>
          </p:cNvSpPr>
          <p:nvPr/>
        </p:nvSpPr>
        <p:spPr bwMode="auto">
          <a:xfrm>
            <a:off x="7683500" y="4506913"/>
            <a:ext cx="91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Helvetica" charset="0"/>
                <a:cs typeface="Helvetica" charset="0"/>
              </a:rPr>
              <a:t>closed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352800" y="3236913"/>
            <a:ext cx="4346575" cy="625475"/>
            <a:chOff x="3352800" y="3236186"/>
            <a:chExt cx="4346575" cy="626201"/>
          </a:xfrm>
        </p:grpSpPr>
        <p:sp>
          <p:nvSpPr>
            <p:cNvPr id="28689" name="Line 8"/>
            <p:cNvSpPr>
              <a:spLocks noChangeShapeType="1"/>
            </p:cNvSpPr>
            <p:nvPr/>
          </p:nvSpPr>
          <p:spPr bwMode="auto">
            <a:xfrm flipH="1">
              <a:off x="3352800" y="3429000"/>
              <a:ext cx="4346575" cy="4333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0" name="Text Box 6"/>
            <p:cNvSpPr txBox="1">
              <a:spLocks noChangeArrowheads="1"/>
            </p:cNvSpPr>
            <p:nvPr/>
          </p:nvSpPr>
          <p:spPr bwMode="auto">
            <a:xfrm>
              <a:off x="5257800" y="3236186"/>
              <a:ext cx="745818" cy="421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6084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16402" grpId="0"/>
      <p:bldP spid="16403" grpId="0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78340</TotalTime>
  <Pages>60</Pages>
  <Words>4902</Words>
  <Application>Microsoft Office PowerPoint</Application>
  <PresentationFormat>On-screen Show (4:3)</PresentationFormat>
  <Paragraphs>1045</Paragraphs>
  <Slides>61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굴림</vt:lpstr>
      <vt:lpstr>ＭＳ Ｐゴシック</vt:lpstr>
      <vt:lpstr>Arial</vt:lpstr>
      <vt:lpstr>Arial Narrow</vt:lpstr>
      <vt:lpstr>Comic Sans MS</vt:lpstr>
      <vt:lpstr>Courier</vt:lpstr>
      <vt:lpstr>Courier New</vt:lpstr>
      <vt:lpstr>Helvetica</vt:lpstr>
      <vt:lpstr>Key</vt:lpstr>
      <vt:lpstr>Symbol</vt:lpstr>
      <vt:lpstr>Wingdings</vt:lpstr>
      <vt:lpstr>Office</vt:lpstr>
      <vt:lpstr>CS162 Operating Systems and Systems Programming Lecture 23   TCP/IP (Finished), Distributed Storage, Key-Value Stores</vt:lpstr>
      <vt:lpstr>Recall: Window-Based Acknowledgements (TCP)</vt:lpstr>
      <vt:lpstr>Recall: Selective Acknowledgement Option (SACK)</vt:lpstr>
      <vt:lpstr>Congestion Avoidance</vt:lpstr>
      <vt:lpstr>Open Connection: 3-Way Handshaking</vt:lpstr>
      <vt:lpstr>Open Connection: 3-Way Handshaking</vt:lpstr>
      <vt:lpstr>Open Connection: 3-Way Handshaking</vt:lpstr>
      <vt:lpstr>3-Way Handshaking (cont’d) </vt:lpstr>
      <vt:lpstr>Close Connection</vt:lpstr>
      <vt:lpstr>Use of TCP: Sockets</vt:lpstr>
      <vt:lpstr>Recall: Socket Setup over TCP/IP</vt:lpstr>
      <vt:lpstr>Recall: Sockets in concept</vt:lpstr>
      <vt:lpstr>Recall: Client Protocol</vt:lpstr>
      <vt:lpstr>Recall: Server Protocol (v1)</vt:lpstr>
      <vt:lpstr>Sockets With Protection/Parallelism</vt:lpstr>
      <vt:lpstr>Server Protocol (v2)</vt:lpstr>
      <vt:lpstr>Administrivia</vt:lpstr>
      <vt:lpstr>Network-Attached Storage and the CAP Theorem</vt:lpstr>
      <vt:lpstr>Distributed File Systems</vt:lpstr>
      <vt:lpstr>Simple Distributed File System</vt:lpstr>
      <vt:lpstr>Use of caching to reduce network load</vt:lpstr>
      <vt:lpstr>Failures</vt:lpstr>
      <vt:lpstr>Network File System (NFS)</vt:lpstr>
      <vt:lpstr>NFS Continued</vt:lpstr>
      <vt:lpstr>NFS Cache consistency</vt:lpstr>
      <vt:lpstr>Sequential Ordering Constraints</vt:lpstr>
      <vt:lpstr>NFS Pros and Cons</vt:lpstr>
      <vt:lpstr>Andrew File System</vt:lpstr>
      <vt:lpstr>Andrew File System (con’t)</vt:lpstr>
      <vt:lpstr>Implementation of NFS</vt:lpstr>
      <vt:lpstr>Enabling Factor: Virtual Filesystem (VFS)</vt:lpstr>
      <vt:lpstr>VFS Common File Model in Linux</vt:lpstr>
      <vt:lpstr>Linux VFS</vt:lpstr>
      <vt:lpstr>Key Value Storage</vt:lpstr>
      <vt:lpstr>Key Values: Examples </vt:lpstr>
      <vt:lpstr>Key-value storage systems in real life</vt:lpstr>
      <vt:lpstr>Key Value Store</vt:lpstr>
      <vt:lpstr>Challenges</vt:lpstr>
      <vt:lpstr>Key Questions</vt:lpstr>
      <vt:lpstr>Directory-Based Architecture</vt:lpstr>
      <vt:lpstr>Directory-Based Architecture</vt:lpstr>
      <vt:lpstr>Directory-Based Architecture</vt:lpstr>
      <vt:lpstr>Directory-Based Architecture</vt:lpstr>
      <vt:lpstr>Discussion: Iterative vs. Recursive Query</vt:lpstr>
      <vt:lpstr>Fault Tolerance</vt:lpstr>
      <vt:lpstr>Fault Tolerance</vt:lpstr>
      <vt:lpstr>Fault Tolerance</vt:lpstr>
      <vt:lpstr>Scalability</vt:lpstr>
      <vt:lpstr>Scalability: Load Balancing</vt:lpstr>
      <vt:lpstr>Consistency</vt:lpstr>
      <vt:lpstr>Consistency (cont’d)</vt:lpstr>
      <vt:lpstr>Consistency (cont’d)</vt:lpstr>
      <vt:lpstr>Quorum Consensus</vt:lpstr>
      <vt:lpstr>Quorum Consensus Example</vt:lpstr>
      <vt:lpstr>Quorum Consensus Example</vt:lpstr>
      <vt:lpstr>Scaling Up Directory</vt:lpstr>
      <vt:lpstr>Key to Node Mapping Example</vt:lpstr>
      <vt:lpstr>Lookup in Chord-like system (with Leaf Set)</vt:lpstr>
      <vt:lpstr>DynamoDB Example: Service Level Agreements (SLA)</vt:lpstr>
      <vt:lpstr>Summary (1/2)</vt:lpstr>
      <vt:lpstr>Summary (2/2)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kubitron</cp:lastModifiedBy>
  <cp:revision>932</cp:revision>
  <cp:lastPrinted>2015-11-30T07:45:35Z</cp:lastPrinted>
  <dcterms:created xsi:type="dcterms:W3CDTF">1995-08-12T11:37:26Z</dcterms:created>
  <dcterms:modified xsi:type="dcterms:W3CDTF">2015-12-01T00:10:05Z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