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747" r:id="rId3"/>
    <p:sldId id="748" r:id="rId4"/>
    <p:sldId id="716" r:id="rId5"/>
    <p:sldId id="746" r:id="rId6"/>
    <p:sldId id="796" r:id="rId7"/>
    <p:sldId id="797" r:id="rId8"/>
    <p:sldId id="798" r:id="rId9"/>
    <p:sldId id="799" r:id="rId10"/>
    <p:sldId id="800" r:id="rId11"/>
    <p:sldId id="801" r:id="rId12"/>
    <p:sldId id="817" r:id="rId13"/>
    <p:sldId id="802" r:id="rId14"/>
    <p:sldId id="803" r:id="rId15"/>
    <p:sldId id="819" r:id="rId16"/>
    <p:sldId id="804" r:id="rId17"/>
    <p:sldId id="805" r:id="rId18"/>
    <p:sldId id="818" r:id="rId19"/>
    <p:sldId id="806" r:id="rId20"/>
    <p:sldId id="807" r:id="rId21"/>
    <p:sldId id="808" r:id="rId22"/>
    <p:sldId id="809" r:id="rId23"/>
    <p:sldId id="810" r:id="rId24"/>
    <p:sldId id="811" r:id="rId25"/>
    <p:sldId id="812" r:id="rId26"/>
    <p:sldId id="813" r:id="rId27"/>
    <p:sldId id="814" r:id="rId28"/>
    <p:sldId id="815" r:id="rId29"/>
    <p:sldId id="816" r:id="rId30"/>
    <p:sldId id="753" r:id="rId31"/>
    <p:sldId id="754" r:id="rId32"/>
    <p:sldId id="755" r:id="rId33"/>
    <p:sldId id="756" r:id="rId34"/>
    <p:sldId id="781" r:id="rId35"/>
    <p:sldId id="782" r:id="rId36"/>
    <p:sldId id="784" r:id="rId37"/>
    <p:sldId id="785" r:id="rId38"/>
    <p:sldId id="786" r:id="rId39"/>
    <p:sldId id="787" r:id="rId40"/>
    <p:sldId id="788" r:id="rId41"/>
    <p:sldId id="789" r:id="rId42"/>
    <p:sldId id="790" r:id="rId43"/>
    <p:sldId id="791" r:id="rId44"/>
    <p:sldId id="783" r:id="rId45"/>
    <p:sldId id="793" r:id="rId46"/>
    <p:sldId id="820" r:id="rId47"/>
    <p:sldId id="821" r:id="rId48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2" autoAdjust="0"/>
    <p:restoredTop sz="94799" autoAdjust="0"/>
  </p:normalViewPr>
  <p:slideViewPr>
    <p:cSldViewPr>
      <p:cViewPr varScale="1">
        <p:scale>
          <a:sx n="76" d="100"/>
          <a:sy n="76" d="100"/>
        </p:scale>
        <p:origin x="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0490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329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401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943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0504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9394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988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3545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256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536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975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233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689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041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5354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228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7518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85629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5529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06456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68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72041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148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6872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20860146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9141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6127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52625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6484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58021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22481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71434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26125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76809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82162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8767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4180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56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8535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0064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5252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076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8.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9/23/15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30408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</a:t>
            </a:r>
            <a:r>
              <a:rPr lang="en-US" sz="1400" dirty="0" smtClean="0">
                <a:solidFill>
                  <a:srgbClr val="2A40E2"/>
                </a:solidFill>
              </a:rPr>
              <a:t>Fall 2015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8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Locks, Semaphores</a:t>
            </a:r>
            <a:r>
              <a:rPr lang="en-US" altLang="en-US" sz="3000" dirty="0" smtClean="0"/>
              <a:t>, Monitors, 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and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Quick Intro to </a:t>
            </a:r>
            <a:r>
              <a:rPr lang="en-US" altLang="en-US" sz="3000" dirty="0" smtClean="0"/>
              <a:t>Scheduling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23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re-enabling ints when going to sleep?</a:t>
            </a: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Want to put it after sleep(). But – how?</a:t>
            </a:r>
          </a:p>
          <a:p>
            <a:pPr lvl="1"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066800"/>
            <a:ext cx="45815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disable interrupts;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value = BUSY;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enable interrupts;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017588" y="1752600"/>
            <a:ext cx="3746500" cy="457200"/>
            <a:chOff x="793" y="1344"/>
            <a:chExt cx="2087" cy="254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1324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017588" y="2006600"/>
            <a:ext cx="3746500" cy="457200"/>
            <a:chOff x="792" y="1344"/>
            <a:chExt cx="2088" cy="254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792" y="1344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017588" y="2286000"/>
            <a:ext cx="3746500" cy="457200"/>
            <a:chOff x="792" y="1344"/>
            <a:chExt cx="2088" cy="254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792" y="1344"/>
              <a:ext cx="132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/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228600" y="3962400"/>
            <a:ext cx="8534400" cy="25146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61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  <p:bldP spid="4495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352800"/>
            <a:ext cx="1447800" cy="641350"/>
            <a:chOff x="2160" y="2128"/>
            <a:chExt cx="912" cy="404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82" y="2128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181600"/>
            <a:ext cx="1447800" cy="641350"/>
            <a:chOff x="2400" y="3214"/>
            <a:chExt cx="912" cy="404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-514484">
              <a:off x="2456" y="3214"/>
              <a:ext cx="6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solidFill>
                    <a:schemeClr val="hlink"/>
                  </a:solidFill>
                </a:rPr>
                <a:t>context</a:t>
              </a:r>
              <a:br>
                <a:rPr lang="en-US" altLang="en-US">
                  <a:solidFill>
                    <a:schemeClr val="hlink"/>
                  </a:solidFill>
                </a:rPr>
              </a:br>
              <a:r>
                <a:rPr lang="en-US" altLang="en-US">
                  <a:solidFill>
                    <a:schemeClr val="hlink"/>
                  </a:solidFill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4518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Checkpoint due this Friday 11:59pm PST</a:t>
            </a:r>
          </a:p>
          <a:p>
            <a:pPr lvl="1"/>
            <a:r>
              <a:rPr lang="en-US" dirty="0" smtClean="0"/>
              <a:t>Yes this is graded!</a:t>
            </a:r>
          </a:p>
          <a:p>
            <a:pPr lvl="1"/>
            <a:r>
              <a:rPr lang="en-US" dirty="0" smtClean="0"/>
              <a:t>Assume design document is </a:t>
            </a:r>
            <a:r>
              <a:rPr lang="en-US" i="1" dirty="0" smtClean="0"/>
              <a:t>high level!</a:t>
            </a:r>
          </a:p>
          <a:p>
            <a:pPr lvl="2"/>
            <a:r>
              <a:rPr lang="en-US" dirty="0" smtClean="0"/>
              <a:t>You should think of this as a document for a manager (your 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Design review</a:t>
            </a:r>
          </a:p>
          <a:p>
            <a:pPr lvl="1"/>
            <a:r>
              <a:rPr lang="en-US" dirty="0" smtClean="0"/>
              <a:t>High-level discussion of your approach</a:t>
            </a:r>
          </a:p>
          <a:p>
            <a:pPr lvl="2"/>
            <a:r>
              <a:rPr lang="en-US" dirty="0" smtClean="0"/>
              <a:t>What will you modify?</a:t>
            </a:r>
          </a:p>
          <a:p>
            <a:pPr lvl="2"/>
            <a:r>
              <a:rPr lang="en-US" dirty="0" smtClean="0"/>
              <a:t>What algorithm will you use?</a:t>
            </a:r>
          </a:p>
          <a:p>
            <a:pPr lvl="2"/>
            <a:r>
              <a:rPr lang="en-US" dirty="0" smtClean="0"/>
              <a:t>How will things be linked together, etc.</a:t>
            </a:r>
          </a:p>
          <a:p>
            <a:pPr lvl="2"/>
            <a:r>
              <a:rPr lang="en-US" dirty="0" smtClean="0"/>
              <a:t>Do not need final design (complete with all semicolons!)</a:t>
            </a:r>
          </a:p>
          <a:p>
            <a:pPr lvl="1"/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be asked about testing</a:t>
            </a:r>
          </a:p>
          <a:p>
            <a:pPr lvl="2"/>
            <a:r>
              <a:rPr lang="en-US" dirty="0" smtClean="0"/>
              <a:t>Understand testing framework</a:t>
            </a:r>
          </a:p>
          <a:p>
            <a:pPr lvl="2"/>
            <a:r>
              <a:rPr lang="en-US" dirty="0" smtClean="0"/>
              <a:t>Are there things you are doing that are not tested by the tests we give you?</a:t>
            </a:r>
            <a:endParaRPr lang="en-US" dirty="0" smtClean="0"/>
          </a:p>
          <a:p>
            <a:r>
              <a:rPr lang="en-US" dirty="0" smtClean="0"/>
              <a:t>Do your own work!</a:t>
            </a:r>
          </a:p>
          <a:p>
            <a:pPr lvl="1"/>
            <a:r>
              <a:rPr lang="en-US" dirty="0" smtClean="0"/>
              <a:t>Please do not try to find solutions from previous terms</a:t>
            </a:r>
          </a:p>
          <a:p>
            <a:pPr lvl="1"/>
            <a:r>
              <a:rPr lang="en-US" dirty="0" smtClean="0"/>
              <a:t>We will be look out for this…</a:t>
            </a:r>
          </a:p>
          <a:p>
            <a:r>
              <a:rPr lang="en-US" dirty="0" smtClean="0"/>
              <a:t>Basic semaphores work in </a:t>
            </a:r>
            <a:r>
              <a:rPr lang="en-US" dirty="0" err="1" smtClean="0"/>
              <a:t>PintOS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However, you will need to implement priority scheduling behavior both in semaphore and ready </a:t>
            </a:r>
            <a:r>
              <a:rPr lang="en-US" dirty="0" smtClean="0"/>
              <a:t>queue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130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Alternative: atomic instruction sequences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These instructions read a value from memory and write a new value atomically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1900055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Examples of Read-Modify-Write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458200" cy="612775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 (&amp;address) {	 /* most architectures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result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1;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result;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swap (&amp;address, register) { /* x86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	temp =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register;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register = temp;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 (&amp;address, reg1, reg2) { /* 68000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load-linked&amp;store conditional(&amp;address) { 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/* R4000, alpha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    loop: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ll r1,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movi r2, 1;	   /* Can do arbitrary comp */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sc r2, M[address];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		beqz r2, loop;</a:t>
            </a:r>
            <a:b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4212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 (&amp;address, reg1, reg2) { /* 68000 */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linked-list function:</a:t>
            </a:r>
            <a:endParaRPr lang="en-US" altLang="ko-KR" sz="200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addToQueue(&amp;object)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ld r1, M[root]	// Get ptr to current head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st r1, M[object]  // Save link in new object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 until (compare&amp;swap(&amp;root,r1,object));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1371600" y="47244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2438400" y="49530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>
                      <a:ea typeface="굴림" panose="020B0600000101010101" pitchFamily="34" charset="-127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59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New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8649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int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(test&amp;set(value)); // while busy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value = 0;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lock is free, test&amp;set reads 0 and sets value=1, so lock is now busy.  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lock is busy, test&amp;set reads 1 and sets value=1 (no change). 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When we set value = 0, someone else can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mtClean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082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Negatives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is very inefficient because the busy-waiting thread will consume cycles waiting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semaphores and monitors, waiting thread may wait for an arbitrary length of time!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Homework/exam solutions should not have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091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better solution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for multiprocessors: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do 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while(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   // Wait until might be free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} while(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)); // exit if get lock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0;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Issues with this solution: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 smtClean="0">
                <a:ea typeface="굴림" panose="020B0600000101010101" pitchFamily="34" charset="-127"/>
              </a:rPr>
              <a:t>: thread still consumes cycles while 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However, it does not impact other processors!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5059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we build test&amp;set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// Short busy-wait time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while (test&amp;set(guard));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anyone on wait queue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A40E2"/>
                </a:solidFill>
                <a:latin typeface="Courier New" panose="02070309020205020404" pitchFamily="49" charset="0"/>
              </a:rPr>
              <a:t>value = FREE;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guard = 0;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endParaRPr lang="en-US" altLang="en-US" sz="190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37025"/>
            <a:chOff x="48" y="1152"/>
            <a:chExt cx="2976" cy="2606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int guard = 0;</a:t>
              </a:r>
            </a:p>
            <a:p>
              <a:pPr algn="l"/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int value = FREE;</a:t>
              </a:r>
            </a:p>
            <a:p>
              <a:pPr algn="l"/>
              <a:endParaRPr lang="en-US" altLang="en-US" sz="1900">
                <a:latin typeface="Courier New" panose="02070309020205020404" pitchFamily="49" charset="0"/>
              </a:endParaRP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// Short busy-wait time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while (test&amp;set(guard));</a:t>
              </a:r>
              <a:r>
                <a:rPr lang="en-US" altLang="en-US" sz="1900"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</a:t>
              </a:r>
              <a:r>
                <a:rPr lang="en-US" altLang="en-US" sz="1900">
                  <a:solidFill>
                    <a:srgbClr val="2A40E2"/>
                  </a:solidFill>
                  <a:latin typeface="Courier New" panose="02070309020205020404" pitchFamily="49" charset="0"/>
                </a:rPr>
                <a:t>value == BUSY</a:t>
              </a:r>
              <a:r>
                <a:rPr lang="en-US" altLang="en-US" sz="1900">
                  <a:latin typeface="Courier New" panose="02070309020205020404" pitchFamily="49" charset="0"/>
                </a:rPr>
                <a:t>) {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</a:p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		go to sleep() &amp; 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</a:t>
              </a:r>
              <a:r>
                <a:rPr lang="en-US" altLang="en-US" sz="1900">
                  <a:latin typeface="Courier New" panose="02070309020205020404" pitchFamily="49" charset="0"/>
                </a:rPr>
                <a:t>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</a:t>
              </a:r>
              <a:r>
                <a:rPr lang="en-US" altLang="en-US" sz="1900">
                  <a:solidFill>
                    <a:srgbClr val="2A40E2"/>
                  </a:solidFill>
                  <a:latin typeface="Courier New" panose="02070309020205020404" pitchFamily="49" charset="0"/>
                </a:rPr>
                <a:t>value = BUSY;</a:t>
              </a:r>
              <a:r>
                <a:rPr lang="en-US" altLang="en-US" sz="1900"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348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Synchronization problem with Threads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27075"/>
            <a:ext cx="8875712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One thread per transaction, each running:</a:t>
            </a:r>
          </a:p>
          <a:p>
            <a:pPr>
              <a:buFontTx/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Deposit(acctId,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GetAccount(actId);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StoreAccount(acct); 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smtClean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1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2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It is </a:t>
            </a:r>
            <a:r>
              <a:rPr lang="en-US" altLang="ko-KR" sz="2000" i="1" smtClean="0">
                <a:ea typeface="굴림" panose="020B0600000101010101" pitchFamily="34" charset="-127"/>
              </a:rPr>
              <a:t>indivisible: </a:t>
            </a:r>
            <a:r>
              <a:rPr lang="en-US" altLang="ko-KR" sz="2000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</p:txBody>
      </p:sp>
    </p:spTree>
    <p:extLst>
      <p:ext uri="{BB962C8B-B14F-4D97-AF65-F5344CB8AC3E}">
        <p14:creationId xmlns:p14="http://schemas.microsoft.com/office/powerpoint/2010/main" val="4088036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is the right abstraction for synchronizing threads that share memory?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Want as high a level primitive as possible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This lecture and the next presents a couple of ways of structuring the sharing</a:t>
            </a:r>
          </a:p>
        </p:txBody>
      </p:sp>
    </p:spTree>
    <p:extLst>
      <p:ext uri="{BB962C8B-B14F-4D97-AF65-F5344CB8AC3E}">
        <p14:creationId xmlns:p14="http://schemas.microsoft.com/office/powerpoint/2010/main" val="2256700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62000"/>
            <a:ext cx="8610600" cy="57292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defined by Dijkstra in late 60s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 that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smtClean="0">
                <a:ea typeface="굴림" panose="020B0600000101010101" pitchFamily="34" charset="-127"/>
              </a:rPr>
              <a:t> stands for “</a:t>
            </a:r>
            <a:r>
              <a:rPr lang="en-US" altLang="ko-KR" i="1" smtClean="0">
                <a:ea typeface="굴림" panose="020B0600000101010101" pitchFamily="34" charset="-127"/>
              </a:rPr>
              <a:t>proberen” </a:t>
            </a:r>
            <a:r>
              <a:rPr lang="en-US" altLang="ko-KR" smtClean="0">
                <a:ea typeface="굴림" panose="020B0600000101010101" pitchFamily="34" charset="-127"/>
              </a:rPr>
              <a:t>(to test) and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smtClean="0">
                <a:ea typeface="굴림" panose="020B0600000101010101" pitchFamily="34" charset="-127"/>
              </a:rPr>
              <a:t> stands for “</a:t>
            </a:r>
            <a:r>
              <a:rPr lang="en-US" altLang="ko-KR" i="1" smtClean="0">
                <a:ea typeface="굴림" panose="020B0600000101010101" pitchFamily="34" charset="-127"/>
              </a:rPr>
              <a:t>verhogen”</a:t>
            </a:r>
            <a:r>
              <a:rPr lang="en-US" altLang="ko-KR" smtClean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1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622300"/>
            <a:ext cx="87630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405982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56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62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68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72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79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89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 bldLvl="2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semaphore.P();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// Critical section goes here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semaphore.V();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Locks are fine for mutual exclusion, but what if you want a thread to wait for something?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Example: suppose you had to implement ThreadJoin which must wait for thread to terminiate: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ThreadJoin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   semaphore.P();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	ThreadFinish {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   semaphore.V();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012147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487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cpp | cc1 | cc2 | as | 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724400" cy="838200"/>
            <a:chOff x="1392" y="624"/>
            <a:chExt cx="2976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1409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2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2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General rule of thumb: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fullBuffers;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emptyBuffers;//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768773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Full Solution to Bounded Buffer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ko-KR" altLang="en-US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fullBuffer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emptyBuffers = numBuffers;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Producer(item)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emptyBuffers.P();	// Wait until space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buffer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Enqueue(item);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fullBuffers.V();	// Tell consumers there is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	// more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Consumer()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fullBuffers.P();	// Check if there’s a coke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mutex.P();	// Wait until machine free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item = Dequeue();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mutex.V();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emptyBuffers.V();	// tell producer need more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item;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51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Producer does: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emptyBuffer.P(), fullBuffer.V()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Consumer does: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fullBuffer.P(), emptyBuffer.V()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Yes!  Can cause deadlock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No, except that it might affect scheduling efficiency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if we have 2 producers or 2 consumers?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Do we need to change anything?</a:t>
            </a:r>
          </a:p>
          <a:p>
            <a:pPr lvl="1"/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533400" y="25908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609600" y="3429000"/>
            <a:ext cx="80772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87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bldLvl="2"/>
      <p:bldP spid="465924" grpId="0" animBg="1"/>
      <p:bldP spid="4659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smtClean="0">
                <a:ea typeface="굴림" panose="020B0600000101010101" pitchFamily="34" charset="-127"/>
              </a:rPr>
              <a:t>locks</a:t>
            </a:r>
            <a:r>
              <a:rPr lang="en-US" altLang="ko-KR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smtClean="0">
                <a:ea typeface="굴림" panose="020B0600000101010101" pitchFamily="34" charset="-127"/>
              </a:rPr>
              <a:t>condition variables </a:t>
            </a:r>
            <a:r>
              <a:rPr lang="en-US" altLang="ko-KR" smtClean="0">
                <a:ea typeface="굴림" panose="020B0600000101010101" pitchFamily="34" charset="-127"/>
              </a:rPr>
              <a:t>for scheduling constraints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Definition: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smtClean="0">
                <a:ea typeface="굴림" panose="020B0600000101010101" pitchFamily="34" charset="-127"/>
              </a:rPr>
              <a:t>: a lock and zero or more condition variables for managing concurrent access to shared data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908122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(note B) {\\X 	if (noNote A) {\\Y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do nothing;	   if (noMilk)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      buy milk;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if (noMilk) {	   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   buy milk;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		remove note B;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 this work? Yes.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X: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At Y: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67355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Lock shared data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Lock shared data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queue.dequeue();// Get next item or null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return(item);	// Might return null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5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we change the RemoveFromQueue()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smtClean="0">
                <a:ea typeface="굴림" panose="020B0600000101010101" pitchFamily="34" charset="-127"/>
              </a:rPr>
              <a:t>inside</a:t>
            </a:r>
            <a:r>
              <a:rPr lang="en-US" altLang="ko-KR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Birrell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3597339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Condition dataready;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dataready.signal();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Signal any waiters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(queue.isEmpty())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dataready.wait(&amp;lock); // If nothing, sleep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	// Get next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(most 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110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425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257800"/>
            <a:ext cx="4953000" cy="1127125"/>
            <a:chOff x="2400" y="1152"/>
            <a:chExt cx="2880" cy="71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4210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Efficient use of resources (CPU, disk, memory,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Better </a:t>
            </a:r>
            <a:r>
              <a:rPr lang="en-US" altLang="ko-KR" i="1" smtClean="0">
                <a:ea typeface="굴림" panose="020B0600000101010101" pitchFamily="34" charset="-127"/>
              </a:rPr>
              <a:t>average</a:t>
            </a:r>
            <a:r>
              <a:rPr lang="en-US" altLang="ko-KR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smtClean="0">
                <a:ea typeface="굴림" panose="020B0600000101010101" pitchFamily="34" charset="-127"/>
              </a:rPr>
              <a:t>less</a:t>
            </a:r>
            <a:r>
              <a:rPr lang="en-US" altLang="ko-KR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735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Process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	24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 	3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3	 </a:t>
            </a:r>
            <a:r>
              <a:rPr lang="en-US" altLang="ko-KR" sz="200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 = 0;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 = 24;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smtClean="0">
                <a:ea typeface="굴림" panose="020B0600000101010101" pitchFamily="34" charset="-127"/>
              </a:rPr>
              <a:t>Convoy effect:</a:t>
            </a:r>
            <a:r>
              <a:rPr lang="en-US" altLang="ko-KR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853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that processes arrive in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Now, 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 </a:t>
            </a:r>
            <a:r>
              <a:rPr lang="en-US" altLang="ko-KR" i="1" smtClean="0">
                <a:ea typeface="굴림" panose="020B0600000101010101" pitchFamily="34" charset="-127"/>
              </a:rPr>
              <a:t>=</a:t>
            </a:r>
            <a:r>
              <a:rPr lang="en-US" altLang="ko-KR" smtClean="0">
                <a:ea typeface="굴림" panose="020B0600000101010101" pitchFamily="34" charset="-127"/>
              </a:rPr>
              <a:t> 6</a:t>
            </a:r>
            <a:r>
              <a:rPr lang="en-US" altLang="ko-KR" i="1" smtClean="0">
                <a:ea typeface="굴림" panose="020B0600000101010101" pitchFamily="34" charset="-127"/>
              </a:rPr>
              <a:t>;</a:t>
            </a:r>
            <a:r>
              <a:rPr lang="en-US" altLang="ko-KR" i="1" baseline="-25000" smtClean="0">
                <a:ea typeface="굴림" panose="020B0600000101010101" pitchFamily="34" charset="-127"/>
              </a:rPr>
              <a:t>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= 0</a:t>
            </a:r>
            <a:r>
              <a:rPr lang="en-US" altLang="ko-KR" i="1" baseline="-25000" smtClean="0">
                <a:ea typeface="굴림" panose="020B0600000101010101" pitchFamily="34" charset="-127"/>
              </a:rPr>
              <a:t>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i="1" smtClean="0">
                <a:ea typeface="굴림" panose="020B0600000101010101" pitchFamily="34" charset="-127"/>
              </a:rPr>
              <a:t>= </a:t>
            </a:r>
            <a:r>
              <a:rPr lang="en-US" altLang="ko-KR" smtClean="0">
                <a:ea typeface="굴림" panose="020B0600000101010101" pitchFamily="34" charset="-127"/>
              </a:rPr>
              <a:t>3</a:t>
            </a:r>
            <a:endParaRPr lang="en-US" altLang="ko-KR" i="1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1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3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P</a:t>
              </a:r>
              <a:r>
                <a:rPr lang="en-US" altLang="en-US" sz="1800" b="0" baseline="-25000">
                  <a:latin typeface="Helvetica" panose="020B0604020202020204" pitchFamily="34" charset="0"/>
                </a:rPr>
                <a:t>2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6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</a:t>
            </a:r>
            <a:r>
              <a:rPr lang="en-US" altLang="ko-KR" i="1" dirty="0" smtClean="0">
                <a:ea typeface="굴림" panose="020B0600000101010101" pitchFamily="34" charset="-127"/>
              </a:rPr>
              <a:t>time quantum</a:t>
            </a:r>
            <a:r>
              <a:rPr lang="en-US" altLang="ko-KR" dirty="0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i="1" dirty="0" smtClean="0">
                <a:ea typeface="굴림" panose="020B0600000101010101" pitchFamily="34" charset="-127"/>
              </a:rPr>
              <a:t>q </a:t>
            </a: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process gets 1/</a:t>
            </a:r>
            <a:r>
              <a:rPr lang="en-US" altLang="ko-KR" i="1" dirty="0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chunks of at most </a:t>
            </a:r>
            <a:r>
              <a:rPr lang="en-US" altLang="ko-KR" i="1" dirty="0" smtClean="0">
                <a:ea typeface="굴림" panose="020B0600000101010101" pitchFamily="34" charset="-127"/>
              </a:rPr>
              <a:t>q</a:t>
            </a:r>
            <a:r>
              <a:rPr lang="en-US" altLang="ko-KR" dirty="0" smtClean="0">
                <a:ea typeface="굴림" panose="020B0600000101010101" pitchFamily="34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</a:rPr>
              <a:t>q</a:t>
            </a:r>
            <a:r>
              <a:rPr lang="en-US" altLang="ko-KR" dirty="0" smtClean="0">
                <a:ea typeface="굴림" panose="020B0600000101010101" pitchFamily="34" charset="-127"/>
              </a:rPr>
              <a:t> large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 Robin (RR)</a:t>
            </a:r>
          </a:p>
        </p:txBody>
      </p:sp>
    </p:spTree>
    <p:extLst>
      <p:ext uri="{BB962C8B-B14F-4D97-AF65-F5344CB8AC3E}">
        <p14:creationId xmlns:p14="http://schemas.microsoft.com/office/powerpoint/2010/main" val="52239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660400"/>
            <a:ext cx="8710612" cy="6197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have some sort of implementation of a lock (more in a moment).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– Unlock, waking up anyone waiting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Acquire(&amp;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milklock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nomilk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milklock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 and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Release()</a:t>
            </a:r>
            <a:r>
              <a:rPr lang="en-US" altLang="ko-KR" dirty="0" smtClean="0">
                <a:ea typeface="굴림" panose="020B0600000101010101" pitchFamily="34" charset="-127"/>
              </a:rPr>
              <a:t> called a “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Skip the test since you always need more ice cream.</a:t>
            </a:r>
          </a:p>
        </p:txBody>
      </p:sp>
    </p:spTree>
    <p:extLst>
      <p:ext uri="{BB962C8B-B14F-4D97-AF65-F5344CB8AC3E}">
        <p14:creationId xmlns:p14="http://schemas.microsoft.com/office/powerpoint/2010/main" val="3342613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1800" smtClean="0">
                <a:ea typeface="굴림" panose="020B0600000101010101" pitchFamily="34" charset="-127"/>
              </a:rPr>
              <a:t>	</a:t>
            </a:r>
            <a:r>
              <a:rPr lang="en-US" altLang="ko-KR" sz="1800" u="sng" smtClean="0">
                <a:ea typeface="굴림" panose="020B0600000101010101" pitchFamily="34" charset="-127"/>
              </a:rPr>
              <a:t>Process</a:t>
            </a:r>
            <a:r>
              <a:rPr lang="en-US" altLang="ko-KR" sz="1800" smtClean="0">
                <a:ea typeface="굴림" panose="020B0600000101010101" pitchFamily="34" charset="-127"/>
              </a:rPr>
              <a:t>		</a:t>
            </a:r>
            <a:r>
              <a:rPr lang="en-US" altLang="ko-KR" sz="18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smtClean="0">
                <a:ea typeface="굴림" panose="020B0600000101010101" pitchFamily="34" charset="-127"/>
              </a:rPr>
            </a:br>
            <a:r>
              <a:rPr lang="en-US" altLang="ko-KR" sz="1800" i="1" smtClean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1		</a:t>
            </a:r>
            <a:r>
              <a:rPr lang="en-US" altLang="ko-KR" sz="1800" smtClean="0">
                <a:ea typeface="굴림" panose="020B0600000101010101" pitchFamily="34" charset="-127"/>
              </a:rPr>
              <a:t>53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2		 </a:t>
            </a:r>
            <a:r>
              <a:rPr lang="en-US" altLang="ko-KR" sz="1800" smtClean="0">
                <a:ea typeface="굴림" panose="020B0600000101010101" pitchFamily="34" charset="-127"/>
              </a:rPr>
              <a:t>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3		</a:t>
            </a:r>
            <a:r>
              <a:rPr lang="en-US" altLang="ko-KR" sz="1800" smtClean="0">
                <a:ea typeface="굴림" panose="020B0600000101010101" pitchFamily="34" charset="-127"/>
              </a:rPr>
              <a:t>68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4		 </a:t>
            </a:r>
            <a:r>
              <a:rPr lang="en-US" altLang="ko-KR" sz="180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Waiting time for 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=(20-0)=20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3</a:t>
            </a:r>
            <a:r>
              <a:rPr lang="en-US" altLang="ko-KR" sz="200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4</a:t>
            </a:r>
            <a:r>
              <a:rPr lang="en-US" altLang="ko-KR" sz="200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1568450" y="2528888"/>
            <a:ext cx="6051550" cy="976312"/>
            <a:chOff x="960" y="1968"/>
            <a:chExt cx="3812" cy="615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056" y="1968"/>
              <a:ext cx="3552" cy="384"/>
              <a:chOff x="1152" y="2736"/>
              <a:chExt cx="2880" cy="288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938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infinite (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timeslice: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timeslice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3855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036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Completion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Wait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0"/>
            <a:ext cx="7350125" cy="976313"/>
            <a:chOff x="650" y="624"/>
            <a:chExt cx="4630" cy="615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2" cy="615"/>
              <a:chOff x="1248" y="624"/>
              <a:chExt cx="3812" cy="615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[24]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[53]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[68]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8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1322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 timeslicing,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1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First peak at responsiveness scheduler: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used in CTSS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Sometimes multiple RR priorities with quantum increasing exponentially (highest:1ms, next:2ms, next: 4ms,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429000" cy="914400"/>
            <a:chOff x="3600" y="624"/>
            <a:chExt cx="2160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1" y="624"/>
              <a:ext cx="182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Long-Running Compute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Tasks Demoted to 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493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Important concept: Atomic Operations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dirty="0" err="1" smtClean="0">
                <a:ea typeface="굴림" panose="020B0600000101010101" pitchFamily="34" charset="-127"/>
              </a:rPr>
              <a:t>comp&amp;swap</a:t>
            </a:r>
            <a:r>
              <a:rPr lang="en-US" altLang="ko-KR" dirty="0" smtClean="0">
                <a:ea typeface="굴림" panose="020B0600000101010101" pitchFamily="34" charset="-127"/>
              </a:rPr>
              <a:t>, load-linked/store conditional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</a:t>
            </a:r>
            <a:r>
              <a:rPr lang="en-US" altLang="ko-KR" dirty="0" smtClean="0">
                <a:ea typeface="굴림" panose="020B0600000101010101" pitchFamily="34" charset="-127"/>
              </a:rPr>
              <a:t>variable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959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(2/2)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Semaphores: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Monitors: A lock plus one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 and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Scheduling: selecting a waiting process from the ready queue and allocating the CPU to 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FCFS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threads to completion in order of submission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Simple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Short jobs get stuck behind long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Round-Robin Scheduling: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Poor when jobs are same length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7076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Explore several implementations of locks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Continue </a:t>
            </a:r>
            <a:r>
              <a:rPr lang="en-US" altLang="ko-KR" dirty="0" smtClean="0">
                <a:ea typeface="굴림" panose="020B0600000101010101" pitchFamily="34" charset="-127"/>
              </a:rPr>
              <a:t>with Synchronization Abstractions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Very Quick Introduction </a:t>
            </a:r>
            <a:r>
              <a:rPr lang="en-US" altLang="ko-KR" dirty="0" smtClean="0">
                <a:ea typeface="굴림" panose="020B0600000101010101" pitchFamily="34" charset="-127"/>
              </a:rPr>
              <a:t>to scheduling</a:t>
            </a:r>
          </a:p>
          <a:p>
            <a:pPr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54038" y="5410200"/>
            <a:ext cx="790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ko-KR" sz="2000">
                <a:ea typeface="굴림" panose="020B0600000101010101" pitchFamily="34" charset="-127"/>
              </a:rPr>
              <a:t>Note: Some slides and/or pictures in the following are</a:t>
            </a:r>
          </a:p>
          <a:p>
            <a:pPr algn="l"/>
            <a:r>
              <a:rPr lang="en-US" altLang="ko-KR" sz="2000">
                <a:ea typeface="굴림" panose="020B0600000101010101" pitchFamily="34" charset="-127"/>
              </a:rPr>
              <a:t>adapted from slides ©2005 Silberschatz, Galvin, and Gagne 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54038" y="5410200"/>
            <a:ext cx="7904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ko-KR" sz="2000">
                <a:ea typeface="굴림" panose="020B0600000101010101" pitchFamily="34" charset="-127"/>
              </a:rPr>
              <a:t>Note: Some slides and/or pictures in the following are</a:t>
            </a:r>
          </a:p>
          <a:p>
            <a:pPr algn="l"/>
            <a:r>
              <a:rPr lang="en-US" altLang="ko-KR" sz="2000">
                <a:ea typeface="굴림" panose="020B0600000101010101" pitchFamily="34" charset="-127"/>
              </a:rPr>
              <a:t>adapted from slides ©2005 Silberschatz, Galvin, and Gagne. Many slides generated from my lecture notes by Kubiatowicz.</a:t>
            </a:r>
          </a:p>
        </p:txBody>
      </p:sp>
    </p:spTree>
    <p:extLst>
      <p:ext uri="{BB962C8B-B14F-4D97-AF65-F5344CB8AC3E}">
        <p14:creationId xmlns:p14="http://schemas.microsoft.com/office/powerpoint/2010/main" val="165591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90678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0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000" dirty="0" smtClean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sz="1800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sz="1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Looked at this last lecture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How do you handle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Done in the Intel 432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Each feature makes hardware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194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2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can we build multi-instruction atomic operations?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 a uniprocessor, can avoid context-switching by: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Preventing external events by disabling interrupts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Consequently, naïve Implementation of locks: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LockAcquire { disable Ints;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LockRelease { enable Ints; }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Problems with this approach: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Can’t let user do this!</a:t>
            </a:r>
            <a:r>
              <a:rPr lang="en-US" altLang="ko-KR" smtClean="0">
                <a:ea typeface="굴림" panose="020B0600000101010101" pitchFamily="34" charset="-127"/>
              </a:rPr>
              <a:t> Consider following: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	LockAcquire();</a:t>
            </a:r>
            <a:b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While(TRUE) {;}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system—no guarantees on timing!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Critical Sections might be arbitrarily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862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2331421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int value = FREE;</a:t>
            </a:r>
          </a:p>
          <a:p>
            <a:pPr algn="l"/>
            <a:endParaRPr lang="en-US" altLang="en-US" sz="1900">
              <a:latin typeface="Courier New" panose="02070309020205020404" pitchFamily="49" charset="0"/>
            </a:endParaRPr>
          </a:p>
          <a:p>
            <a:pPr algn="l"/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BUSY;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FREE;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endParaRPr lang="en-US" altLang="en-US" sz="1900">
              <a:latin typeface="Courier New" panose="02070309020205020404" pitchFamily="49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6703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smtClean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smtClean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Critical interrupts taken in time!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5922963" cy="3270250"/>
            <a:chOff x="1104" y="1056"/>
            <a:chExt cx="3731" cy="2060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disable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(value == BUSY)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Go to sleep();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// Enable interrupts?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value = BUSY;</a:t>
              </a: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enable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043" cy="1200"/>
              <a:chOff x="3811" y="2112"/>
              <a:chExt cx="1043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63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Critical</a:t>
                </a:r>
              </a:p>
              <a:p>
                <a:r>
                  <a:rPr lang="en-US" altLang="en-US"/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7577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44594</TotalTime>
  <Pages>60</Pages>
  <Words>3262</Words>
  <Application>Microsoft Office PowerPoint</Application>
  <PresentationFormat>On-screen Show (4:3)</PresentationFormat>
  <Paragraphs>747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굴림</vt:lpstr>
      <vt:lpstr>Comic Sans MS</vt:lpstr>
      <vt:lpstr>Courier New</vt:lpstr>
      <vt:lpstr>Helvetica</vt:lpstr>
      <vt:lpstr>Symbol</vt:lpstr>
      <vt:lpstr>Office</vt:lpstr>
      <vt:lpstr>CS162 Operating Systems and Systems Programming Lecture 8   Locks, Semaphores, Monitors,  and Quick Intro to Scheduling</vt:lpstr>
      <vt:lpstr>Review: Synchronization problem with Threads</vt:lpstr>
      <vt:lpstr>Review: Too Much Milk Solution #3</vt:lpstr>
      <vt:lpstr>Review: Too Much Milk: Solution #4</vt:lpstr>
      <vt:lpstr>Goals for Today</vt:lpstr>
      <vt:lpstr>How to implement Locks?</vt:lpstr>
      <vt:lpstr>Naïve use of Interrupt Enable/Disable</vt:lpstr>
      <vt:lpstr>Better Implementation of Locks by Disabling Interrupts</vt:lpstr>
      <vt:lpstr>New Lock Implementation: Discussion</vt:lpstr>
      <vt:lpstr>Interrupt re-enable in going to sleep</vt:lpstr>
      <vt:lpstr>How to Re-enable After Sleep()?</vt:lpstr>
      <vt:lpstr>Administrivia</vt:lpstr>
      <vt:lpstr>Atomic Read-Modify-Write instructions</vt:lpstr>
      <vt:lpstr>Examples of Read-Modify-Write </vt:lpstr>
      <vt:lpstr>Using of Compare&amp;Swap for queues 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condition variable)</vt:lpstr>
      <vt:lpstr>Mesa vs. Hoare monitors</vt:lpstr>
      <vt:lpstr>Recall: CPU Scheduling</vt:lpstr>
      <vt:lpstr>Scheduling Assumptions</vt:lpstr>
      <vt:lpstr>Scheduling Policy Goals/Criteria</vt:lpstr>
      <vt:lpstr>First-Come, First-Served (FCFS) Scheduling</vt:lpstr>
      <vt:lpstr>FCFS Scheduling (Cont.)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Assumption: CPU Bursts</vt:lpstr>
      <vt:lpstr>First peak at responsiveness scheduler: Multi-Level Feedback Scheduling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513</cp:revision>
  <cp:lastPrinted>2015-09-23T22:18:14Z</cp:lastPrinted>
  <dcterms:created xsi:type="dcterms:W3CDTF">1995-08-12T11:37:26Z</dcterms:created>
  <dcterms:modified xsi:type="dcterms:W3CDTF">2015-09-23T22:20:03Z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